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68905" autoAdjust="0"/>
  </p:normalViewPr>
  <p:slideViewPr>
    <p:cSldViewPr snapToGrid="0">
      <p:cViewPr varScale="1">
        <p:scale>
          <a:sx n="104" d="100"/>
          <a:sy n="104" d="100"/>
        </p:scale>
        <p:origin x="-928"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862EFA-7ECE-6D44-B7EE-5853FBBB2E60}" type="datetimeFigureOut">
              <a:rPr lang="en-US" smtClean="0"/>
              <a:t>10/29/18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46F05F-3C06-4A4F-BEB1-FE00AC5A77DA}" type="slidenum">
              <a:rPr lang="en-US" smtClean="0"/>
              <a:t>‹#›</a:t>
            </a:fld>
            <a:endParaRPr lang="en-US"/>
          </a:p>
        </p:txBody>
      </p:sp>
    </p:spTree>
    <p:extLst>
      <p:ext uri="{BB962C8B-B14F-4D97-AF65-F5344CB8AC3E}">
        <p14:creationId xmlns:p14="http://schemas.microsoft.com/office/powerpoint/2010/main" val="3656065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459258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Welcome</a:t>
            </a:r>
            <a:endParaRPr lang="en-US" dirty="0" smtClean="0"/>
          </a:p>
          <a:p>
            <a:pPr marL="0" lvl="0" indent="0" algn="l" rtl="0">
              <a:spcBef>
                <a:spcPts val="0"/>
              </a:spcBef>
              <a:spcAft>
                <a:spcPts val="0"/>
              </a:spcAft>
              <a:buNone/>
            </a:pPr>
            <a:endParaRPr dirty="0" smtClean="0"/>
          </a:p>
          <a:p>
            <a:pPr marL="0" lvl="0" indent="0" algn="l" rtl="0">
              <a:spcBef>
                <a:spcPts val="0"/>
              </a:spcBef>
              <a:spcAft>
                <a:spcPts val="0"/>
              </a:spcAft>
              <a:buNone/>
            </a:pPr>
            <a:r>
              <a:rPr lang="en" dirty="0" smtClean="0"/>
              <a:t>Order</a:t>
            </a:r>
            <a:r>
              <a:rPr lang="en-US" dirty="0" smtClean="0"/>
              <a:t>:</a:t>
            </a:r>
            <a:endParaRPr dirty="0" smtClean="0"/>
          </a:p>
          <a:p>
            <a:pPr marL="228600" lvl="0" indent="-228600" algn="l" rtl="0">
              <a:spcBef>
                <a:spcPts val="0"/>
              </a:spcBef>
              <a:spcAft>
                <a:spcPts val="0"/>
              </a:spcAft>
              <a:buFont typeface="+mj-lt"/>
              <a:buAutoNum type="arabicPeriod"/>
            </a:pPr>
            <a:r>
              <a:rPr lang="en" dirty="0" smtClean="0"/>
              <a:t>Robin, Manager, DCMR</a:t>
            </a:r>
            <a:endParaRPr dirty="0" smtClean="0"/>
          </a:p>
          <a:p>
            <a:pPr marL="228600" lvl="0" indent="-228600" algn="l" rtl="0">
              <a:spcBef>
                <a:spcPts val="0"/>
              </a:spcBef>
              <a:spcAft>
                <a:spcPts val="0"/>
              </a:spcAft>
              <a:buFont typeface="+mj-lt"/>
              <a:buAutoNum type="arabicPeriod"/>
            </a:pPr>
            <a:r>
              <a:rPr lang="en" dirty="0" smtClean="0"/>
              <a:t>Liz, Archival Metadata Librarian</a:t>
            </a:r>
            <a:endParaRPr dirty="0" smtClean="0"/>
          </a:p>
          <a:p>
            <a:pPr marL="228600" lvl="0" indent="-228600" algn="l" rtl="0">
              <a:spcBef>
                <a:spcPts val="0"/>
              </a:spcBef>
              <a:spcAft>
                <a:spcPts val="0"/>
              </a:spcAft>
              <a:buFont typeface="+mj-lt"/>
              <a:buAutoNum type="arabicPeriod"/>
            </a:pPr>
            <a:r>
              <a:rPr lang="en" dirty="0" smtClean="0"/>
              <a:t>Josh, Systems Librarian</a:t>
            </a:r>
            <a:endParaRPr dirty="0" smtClean="0"/>
          </a:p>
          <a:p>
            <a:pPr marL="228600" lvl="0" indent="-228600" algn="l" rtl="0">
              <a:spcBef>
                <a:spcPts val="0"/>
              </a:spcBef>
              <a:spcAft>
                <a:spcPts val="0"/>
              </a:spcAft>
              <a:buFont typeface="+mj-lt"/>
              <a:buAutoNum type="arabicPeriod"/>
            </a:pPr>
            <a:r>
              <a:rPr lang="en" dirty="0" smtClean="0"/>
              <a:t>Kendall, Coordinator in University Archives</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bdc3e09a2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bdc3e09a2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7abf63de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7abf63de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bc7940567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bc794056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700" dirty="0"/>
              <a:t>Starting in 2012, UMD Libraries began a complex, newspaper digitization effort as the Maryland state partner in the National Digital Newspaper Program (NDNP), a national collaboration with the Library of Congress, funded by the National Endowment for the Humanities. With the growing expertise in newspaper digitization and the METS-ALTO metadata standard promoted by NDNP, I was approached by University Archivist Anne Turkos to digitize The Diamondback, the student newspaper of record, and its earlier preceding titles, from 1910-present. Because there was no likely funding for this project, Anne created a crowd-funded campaign to raise money for an initial project phase, resulting in raising over $33,000. </a:t>
            </a:r>
            <a:endParaRPr sz="700" dirty="0"/>
          </a:p>
          <a:p>
            <a:pPr marL="0" lvl="0" indent="0" algn="l" rtl="0">
              <a:spcBef>
                <a:spcPts val="0"/>
              </a:spcBef>
              <a:spcAft>
                <a:spcPts val="0"/>
              </a:spcAft>
              <a:buNone/>
            </a:pPr>
            <a:endParaRPr sz="700" dirty="0"/>
          </a:p>
          <a:p>
            <a:pPr marL="0" lvl="0" indent="0" algn="l" rtl="0">
              <a:spcBef>
                <a:spcPts val="0"/>
              </a:spcBef>
              <a:spcAft>
                <a:spcPts val="0"/>
              </a:spcAft>
              <a:buNone/>
            </a:pPr>
            <a:r>
              <a:rPr lang="en" sz="700" dirty="0">
                <a:solidFill>
                  <a:schemeClr val="dk1"/>
                </a:solidFill>
              </a:rPr>
              <a:t>Stakeholders in SCUA and DSS agreed that the project would primarily follow the NDNP standards with a few exceptions. In addition to the NDNP deliverables and UMD-unique metadata fields, Anne wanted patrons to have access to article-level segmentation, which would provide additional METS-ALTO files of text programmatically derived from scanned images (a process known as Optical Character Recognition, or OCR) to assist with searching and content indexing. The first phase was digitized from microfilm because it is more cost effective.</a:t>
            </a:r>
            <a:endParaRPr sz="700" dirty="0"/>
          </a:p>
          <a:p>
            <a:pPr marL="0" lvl="0" indent="0" algn="l" rtl="0">
              <a:spcBef>
                <a:spcPts val="0"/>
              </a:spcBef>
              <a:spcAft>
                <a:spcPts val="0"/>
              </a:spcAft>
              <a:buNone/>
            </a:pPr>
            <a:endParaRPr sz="700" dirty="0"/>
          </a:p>
          <a:p>
            <a:pPr marL="0" lvl="0" indent="0" algn="l" rtl="0">
              <a:spcBef>
                <a:spcPts val="0"/>
              </a:spcBef>
              <a:spcAft>
                <a:spcPts val="0"/>
              </a:spcAft>
              <a:buClr>
                <a:schemeClr val="dk1"/>
              </a:buClr>
              <a:buSzPts val="1100"/>
              <a:buFont typeface="Arial"/>
              <a:buNone/>
            </a:pPr>
            <a:r>
              <a:rPr lang="en" sz="700" dirty="0"/>
              <a:t>The Digitization Initiatives Committee approved the project to begin for the fiscal year 2016 project cycle. The first phase of the project was limited to approximately 28,500 pages, from 1910-1971 due to funding and also because publication and copyright was transferred from the University to Maryland Media, Inc., a private company, beginning in October 1971, and Anne was still in discussions to allow permission to digitize content after 1971.</a:t>
            </a:r>
            <a:endParaRPr sz="700" dirty="0"/>
          </a:p>
          <a:p>
            <a:pPr marL="0" lvl="0" indent="0" algn="l" rtl="0">
              <a:spcBef>
                <a:spcPts val="0"/>
              </a:spcBef>
              <a:spcAft>
                <a:spcPts val="0"/>
              </a:spcAft>
              <a:buClr>
                <a:schemeClr val="dk1"/>
              </a:buClr>
              <a:buSzPts val="1100"/>
              <a:buFont typeface="Arial"/>
              <a:buNone/>
            </a:pPr>
            <a:endParaRPr sz="700" dirty="0"/>
          </a:p>
          <a:p>
            <a:pPr marL="0" lvl="0" indent="0" algn="l" rtl="0">
              <a:spcBef>
                <a:spcPts val="0"/>
              </a:spcBef>
              <a:spcAft>
                <a:spcPts val="0"/>
              </a:spcAft>
              <a:buClr>
                <a:schemeClr val="dk1"/>
              </a:buClr>
              <a:buSzPts val="1100"/>
              <a:buFont typeface="Arial"/>
              <a:buNone/>
            </a:pPr>
            <a:r>
              <a:rPr lang="en" sz="700" dirty="0"/>
              <a:t>The second phase was funded by a combination of a small grant from the Anacostia Trails Heritage Association, the remainder of crowd-sourced funding from the first round, and Libraries gift and operations funding. This phase conserved and digitized heavily damaged early issues from the paper, and microfilm through the end of 1998. </a:t>
            </a:r>
            <a:endParaRPr sz="700" dirty="0"/>
          </a:p>
          <a:p>
            <a:pPr marL="0" lvl="0" indent="0" algn="l" rtl="0">
              <a:spcBef>
                <a:spcPts val="0"/>
              </a:spcBef>
              <a:spcAft>
                <a:spcPts val="0"/>
              </a:spcAft>
              <a:buClr>
                <a:schemeClr val="dk1"/>
              </a:buClr>
              <a:buSzPts val="1100"/>
              <a:buFont typeface="Arial"/>
              <a:buNone/>
            </a:pPr>
            <a:endParaRPr sz="700" dirty="0"/>
          </a:p>
          <a:p>
            <a:pPr marL="0" lvl="0" indent="0" algn="l" rtl="0">
              <a:spcBef>
                <a:spcPts val="0"/>
              </a:spcBef>
              <a:spcAft>
                <a:spcPts val="0"/>
              </a:spcAft>
              <a:buClr>
                <a:schemeClr val="dk1"/>
              </a:buClr>
              <a:buSzPts val="1100"/>
              <a:buFont typeface="Arial"/>
              <a:buNone/>
            </a:pPr>
            <a:r>
              <a:rPr lang="en" sz="700" dirty="0"/>
              <a:t>Anne Turkos led a second crowd-funding campaign for the third phase, which initially raised $21,000 but continues to bring in funds, getting us to more than $26,000 currently. This campaign facilitated the digitization of issues through the middle of 2008. The remaining papers will be digitized in FY19 in the fourth phase, again through donor funding.</a:t>
            </a:r>
            <a:endParaRPr sz="700" dirty="0"/>
          </a:p>
          <a:p>
            <a:pPr marL="0" lvl="0" indent="0" algn="l" rtl="0">
              <a:spcBef>
                <a:spcPts val="0"/>
              </a:spcBef>
              <a:spcAft>
                <a:spcPts val="0"/>
              </a:spcAft>
              <a:buClr>
                <a:schemeClr val="dk1"/>
              </a:buClr>
              <a:buSzPts val="1100"/>
              <a:buFont typeface="Arial"/>
              <a:buNone/>
            </a:pPr>
            <a:endParaRPr sz="700" dirty="0"/>
          </a:p>
          <a:p>
            <a:pPr marL="0" lvl="0" indent="0" algn="l" rtl="0">
              <a:spcBef>
                <a:spcPts val="0"/>
              </a:spcBef>
              <a:spcAft>
                <a:spcPts val="0"/>
              </a:spcAft>
              <a:buNone/>
            </a:pPr>
            <a:r>
              <a:rPr lang="en" sz="700" dirty="0"/>
              <a:t>This project has been so successful in finding donors because it has reached so many students, alumni, campus groups, and others in the UMD community, and because of Anne Turkos’s tireless efforts. To date, this project costs $102,995.78 in digitization, plus the cost of staff to design and scope the project, project manage, and refine metadata; students to perform metadata collation and quality control; and staff to develop the repository and ingest the collection. It is an exemplar of the wide-reaching complex projects that results from collaboration across divisions and with an external entity.</a:t>
            </a:r>
            <a:endParaRPr sz="7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3bccb7c68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3bccb7c68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1"/>
              </a:buClr>
              <a:buSzPts val="1100"/>
              <a:buChar char="●"/>
            </a:pPr>
            <a:r>
              <a:rPr lang="en" sz="800" dirty="0"/>
              <a:t>As Robin mentioned, one of the many advantages to participating in the NDNP is that the project team becomes experts on the robust metadata that the program requires for newspaper digitization. The NDNP metadata is the gold standard for newspaper digitization. As it says on the slide, “The NDNP specification was designed to use pre-existing, widely-used standards and to support the best practices of today’s digital library preservation needs.” </a:t>
            </a:r>
            <a:endParaRPr sz="800" dirty="0"/>
          </a:p>
          <a:p>
            <a:pPr marL="0" lvl="0" indent="0" algn="l" rtl="0">
              <a:lnSpc>
                <a:spcPct val="115000"/>
              </a:lnSpc>
              <a:spcBef>
                <a:spcPts val="0"/>
              </a:spcBef>
              <a:spcAft>
                <a:spcPts val="0"/>
              </a:spcAft>
              <a:buNone/>
            </a:pPr>
            <a:endParaRPr sz="800" dirty="0"/>
          </a:p>
          <a:p>
            <a:pPr marL="457200" lvl="0" indent="-298450" algn="l" rtl="0">
              <a:lnSpc>
                <a:spcPct val="115000"/>
              </a:lnSpc>
              <a:spcBef>
                <a:spcPts val="0"/>
              </a:spcBef>
              <a:spcAft>
                <a:spcPts val="0"/>
              </a:spcAft>
              <a:buClr>
                <a:schemeClr val="dk1"/>
              </a:buClr>
              <a:buSzPts val="1100"/>
              <a:buChar char="●"/>
            </a:pPr>
            <a:r>
              <a:rPr lang="en" sz="800" dirty="0"/>
              <a:t>What metadata is required by the NDNP?</a:t>
            </a:r>
            <a:endParaRPr sz="800" dirty="0"/>
          </a:p>
          <a:p>
            <a:pPr marL="914400" lvl="1" indent="-298450" algn="l" rtl="0">
              <a:lnSpc>
                <a:spcPct val="115000"/>
              </a:lnSpc>
              <a:spcBef>
                <a:spcPts val="0"/>
              </a:spcBef>
              <a:spcAft>
                <a:spcPts val="0"/>
              </a:spcAft>
              <a:buClr>
                <a:schemeClr val="dk1"/>
              </a:buClr>
              <a:buSzPts val="1100"/>
              <a:buChar char="○"/>
            </a:pPr>
            <a:r>
              <a:rPr lang="en" sz="800" dirty="0"/>
              <a:t>Descriptive metadata</a:t>
            </a:r>
            <a:endParaRPr sz="800" dirty="0"/>
          </a:p>
          <a:p>
            <a:pPr marL="1371600" lvl="2" indent="-298450" algn="l" rtl="0">
              <a:lnSpc>
                <a:spcPct val="115000"/>
              </a:lnSpc>
              <a:spcBef>
                <a:spcPts val="0"/>
              </a:spcBef>
              <a:spcAft>
                <a:spcPts val="0"/>
              </a:spcAft>
              <a:buClr>
                <a:schemeClr val="dk1"/>
              </a:buClr>
              <a:buSzPts val="1100"/>
              <a:buChar char="■"/>
            </a:pPr>
            <a:r>
              <a:rPr lang="en" sz="800" dirty="0"/>
              <a:t>Based on MARC records and encoded as MODS.</a:t>
            </a:r>
            <a:endParaRPr sz="800" dirty="0"/>
          </a:p>
          <a:p>
            <a:pPr marL="1371600" lvl="2" indent="-298450" algn="l" rtl="0">
              <a:lnSpc>
                <a:spcPct val="115000"/>
              </a:lnSpc>
              <a:spcBef>
                <a:spcPts val="0"/>
              </a:spcBef>
              <a:spcAft>
                <a:spcPts val="0"/>
              </a:spcAft>
              <a:buClr>
                <a:schemeClr val="dk1"/>
              </a:buClr>
              <a:buSzPts val="1100"/>
              <a:buChar char="■"/>
            </a:pPr>
            <a:r>
              <a:rPr lang="en" sz="800" dirty="0"/>
              <a:t>During metadata collation, we collection additional description information not found in the catalog record because of its granularity, such as, volume, issue, edition, date, and section information. </a:t>
            </a:r>
            <a:endParaRPr sz="800" dirty="0"/>
          </a:p>
          <a:p>
            <a:pPr marL="1371600" lvl="2" indent="-298450" algn="l" rtl="0">
              <a:lnSpc>
                <a:spcPct val="115000"/>
              </a:lnSpc>
              <a:spcBef>
                <a:spcPts val="0"/>
              </a:spcBef>
              <a:spcAft>
                <a:spcPts val="0"/>
              </a:spcAft>
              <a:buClr>
                <a:schemeClr val="dk1"/>
              </a:buClr>
              <a:buSzPts val="1100"/>
              <a:buChar char="■"/>
            </a:pPr>
            <a:r>
              <a:rPr lang="en" sz="800" dirty="0"/>
              <a:t>The descriptive metadata is contained in a METS file for each issue.</a:t>
            </a:r>
            <a:endParaRPr sz="800" dirty="0"/>
          </a:p>
          <a:p>
            <a:pPr marL="1371600" lvl="2" indent="-298450" algn="l" rtl="0">
              <a:lnSpc>
                <a:spcPct val="115000"/>
              </a:lnSpc>
              <a:spcBef>
                <a:spcPts val="0"/>
              </a:spcBef>
              <a:spcAft>
                <a:spcPts val="0"/>
              </a:spcAft>
              <a:buClr>
                <a:schemeClr val="dk1"/>
              </a:buClr>
              <a:buSzPts val="1100"/>
              <a:buChar char="■"/>
            </a:pPr>
            <a:r>
              <a:rPr lang="en" sz="800" dirty="0"/>
              <a:t>Some descriptive information is also directly embedded into the image files using Dublin Core.</a:t>
            </a:r>
            <a:endParaRPr sz="800" dirty="0"/>
          </a:p>
          <a:p>
            <a:pPr marL="914400" lvl="1" indent="-298450" algn="l" rtl="0">
              <a:lnSpc>
                <a:spcPct val="115000"/>
              </a:lnSpc>
              <a:spcBef>
                <a:spcPts val="0"/>
              </a:spcBef>
              <a:spcAft>
                <a:spcPts val="0"/>
              </a:spcAft>
              <a:buClr>
                <a:schemeClr val="dk1"/>
              </a:buClr>
              <a:buSzPts val="1100"/>
              <a:buChar char="○"/>
            </a:pPr>
            <a:r>
              <a:rPr lang="en" sz="800" dirty="0"/>
              <a:t>Administrative metadata (includes technical and pres)</a:t>
            </a:r>
            <a:endParaRPr sz="800" dirty="0"/>
          </a:p>
          <a:p>
            <a:pPr marL="1371600" lvl="2" indent="-298450" algn="l" rtl="0">
              <a:lnSpc>
                <a:spcPct val="115000"/>
              </a:lnSpc>
              <a:spcBef>
                <a:spcPts val="0"/>
              </a:spcBef>
              <a:spcAft>
                <a:spcPts val="0"/>
              </a:spcAft>
              <a:buClr>
                <a:schemeClr val="dk1"/>
              </a:buClr>
              <a:buSzPts val="1100"/>
              <a:buChar char="■"/>
            </a:pPr>
            <a:r>
              <a:rPr lang="en" sz="800" dirty="0"/>
              <a:t>Tells us who about created the files, type of software used, etc.</a:t>
            </a:r>
            <a:endParaRPr sz="800" dirty="0"/>
          </a:p>
          <a:p>
            <a:pPr marL="1371600" lvl="2" indent="-298450" algn="l" rtl="0">
              <a:lnSpc>
                <a:spcPct val="115000"/>
              </a:lnSpc>
              <a:spcBef>
                <a:spcPts val="0"/>
              </a:spcBef>
              <a:spcAft>
                <a:spcPts val="0"/>
              </a:spcAft>
              <a:buClr>
                <a:schemeClr val="dk1"/>
              </a:buClr>
              <a:buSzPts val="1100"/>
              <a:buChar char="■"/>
            </a:pPr>
            <a:r>
              <a:rPr lang="en" sz="800" dirty="0"/>
              <a:t>PREMIS - preservation metadata, including checksums to ensure data integrity over time</a:t>
            </a:r>
            <a:endParaRPr sz="800" dirty="0"/>
          </a:p>
          <a:p>
            <a:pPr marL="1371600" lvl="2" indent="-298450" algn="l" rtl="0">
              <a:lnSpc>
                <a:spcPct val="115000"/>
              </a:lnSpc>
              <a:spcBef>
                <a:spcPts val="0"/>
              </a:spcBef>
              <a:spcAft>
                <a:spcPts val="0"/>
              </a:spcAft>
              <a:buClr>
                <a:schemeClr val="dk1"/>
              </a:buClr>
              <a:buSzPts val="1100"/>
              <a:buChar char="■"/>
            </a:pPr>
            <a:r>
              <a:rPr lang="en" sz="800" dirty="0"/>
              <a:t>MIX - technical information about the image file, such as the source of the digital images, image producer, the scanner manufacturer and model, and so on.</a:t>
            </a:r>
            <a:endParaRPr sz="800" dirty="0"/>
          </a:p>
          <a:p>
            <a:pPr marL="914400" lvl="1" indent="-298450" algn="l" rtl="0">
              <a:lnSpc>
                <a:spcPct val="115000"/>
              </a:lnSpc>
              <a:spcBef>
                <a:spcPts val="0"/>
              </a:spcBef>
              <a:spcAft>
                <a:spcPts val="0"/>
              </a:spcAft>
              <a:buClr>
                <a:schemeClr val="dk1"/>
              </a:buClr>
              <a:buSzPts val="1100"/>
              <a:buChar char="○"/>
            </a:pPr>
            <a:r>
              <a:rPr lang="en" sz="800" dirty="0"/>
              <a:t>Structural metadata</a:t>
            </a:r>
            <a:endParaRPr sz="800" dirty="0"/>
          </a:p>
          <a:p>
            <a:pPr marL="1371600" lvl="2" indent="-298450" algn="l" rtl="0">
              <a:lnSpc>
                <a:spcPct val="115000"/>
              </a:lnSpc>
              <a:spcBef>
                <a:spcPts val="0"/>
              </a:spcBef>
              <a:spcAft>
                <a:spcPts val="0"/>
              </a:spcAft>
              <a:buClr>
                <a:schemeClr val="dk1"/>
              </a:buClr>
              <a:buSzPts val="1100"/>
              <a:buChar char="■"/>
            </a:pPr>
            <a:r>
              <a:rPr lang="en" sz="800" dirty="0"/>
              <a:t>Encoded in METS - wrapper for all of the metadata; uses XML format</a:t>
            </a:r>
            <a:endParaRPr sz="800" dirty="0"/>
          </a:p>
          <a:p>
            <a:pPr marL="1371600" lvl="2" indent="-298450" algn="l" rtl="0">
              <a:lnSpc>
                <a:spcPct val="115000"/>
              </a:lnSpc>
              <a:spcBef>
                <a:spcPts val="0"/>
              </a:spcBef>
              <a:spcAft>
                <a:spcPts val="0"/>
              </a:spcAft>
              <a:buClr>
                <a:schemeClr val="dk1"/>
              </a:buClr>
              <a:buSzPts val="1100"/>
              <a:buChar char="■"/>
            </a:pPr>
            <a:r>
              <a:rPr lang="en" sz="800" dirty="0"/>
              <a:t>Contains info about a batch (a.k.a. files that were digitized at the same time), reels, issues - how the files relate to each other and fit into the hierarchy of the batch</a:t>
            </a:r>
            <a:endParaRPr sz="800" dirty="0"/>
          </a:p>
          <a:p>
            <a:pPr marL="914400" lvl="1" indent="-298450" algn="l" rtl="0">
              <a:lnSpc>
                <a:spcPct val="115000"/>
              </a:lnSpc>
              <a:spcBef>
                <a:spcPts val="0"/>
              </a:spcBef>
              <a:spcAft>
                <a:spcPts val="0"/>
              </a:spcAft>
              <a:buClr>
                <a:schemeClr val="dk1"/>
              </a:buClr>
              <a:buSzPts val="1100"/>
              <a:buChar char="○"/>
            </a:pPr>
            <a:r>
              <a:rPr lang="en" sz="800" dirty="0"/>
              <a:t>Full-text for the content of the newspapers is contained in separate METS/ALTO files</a:t>
            </a:r>
            <a:endParaRPr sz="800" dirty="0"/>
          </a:p>
          <a:p>
            <a:pPr marL="1371600" lvl="2" indent="-298450" algn="l" rtl="0">
              <a:lnSpc>
                <a:spcPct val="115000"/>
              </a:lnSpc>
              <a:spcBef>
                <a:spcPts val="0"/>
              </a:spcBef>
              <a:spcAft>
                <a:spcPts val="0"/>
              </a:spcAft>
              <a:buClr>
                <a:schemeClr val="dk1"/>
              </a:buClr>
              <a:buSzPts val="1100"/>
              <a:buChar char="■"/>
            </a:pPr>
            <a:r>
              <a:rPr lang="en" sz="800" dirty="0"/>
              <a:t>ALTO describes the layout and contents of OCR outputs. </a:t>
            </a:r>
            <a:endParaRPr sz="800" dirty="0"/>
          </a:p>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bc7940567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bc794056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1"/>
              </a:buClr>
              <a:buSzPts val="1100"/>
              <a:buChar char="●"/>
            </a:pPr>
            <a:r>
              <a:rPr lang="en"/>
              <a:t>Because we had in-house expertise with NDNP metadata, and we planned to eventually load all of the files from the Historic Maryland Newspapers Project to our own Digital Collections, it made sense to use NDNP metadata for the Diamondback. I was asked to consult during the planning of the project becaue I was the project librarian for the Maryland NDNP project,  and I trained a SCUA student to do metadata collation for the Diamondback.</a:t>
            </a:r>
            <a:endParaRPr/>
          </a:p>
          <a:p>
            <a:pPr marL="457200" lvl="0" indent="-298450" algn="l" rtl="0">
              <a:lnSpc>
                <a:spcPct val="115000"/>
              </a:lnSpc>
              <a:spcBef>
                <a:spcPts val="0"/>
              </a:spcBef>
              <a:spcAft>
                <a:spcPts val="0"/>
              </a:spcAft>
              <a:buClr>
                <a:schemeClr val="dk1"/>
              </a:buClr>
              <a:buSzPts val="1100"/>
              <a:buChar char="●"/>
            </a:pPr>
            <a:r>
              <a:rPr lang="en"/>
              <a:t>The process for data collation is not glamorous. It requires someone to look at each and every page that will be digitized (either in print or on microfilm) and to record information about each issue in the collation spreadsheet. We also look for anything odd in the microfilm that might require us to give special instructions to the digitization vendor. </a:t>
            </a:r>
            <a:endParaRPr/>
          </a:p>
          <a:p>
            <a:pPr marL="457200" lvl="0" indent="-298450" algn="l" rtl="0">
              <a:lnSpc>
                <a:spcPct val="115000"/>
              </a:lnSpc>
              <a:spcBef>
                <a:spcPts val="0"/>
              </a:spcBef>
              <a:spcAft>
                <a:spcPts val="0"/>
              </a:spcAft>
              <a:buClr>
                <a:schemeClr val="dk1"/>
              </a:buClr>
              <a:buSzPts val="1100"/>
              <a:buChar char="●"/>
            </a:pPr>
            <a:r>
              <a:rPr lang="en"/>
              <a:t>Although the metadata created using NDNP standards is very robust, it does not include the inclusion of article-level metadata. We decided to use the Diamondback as a case study to see if creating article-level metadata was worth the extra cost. Luckily, this data is created by the vendor, so it did not add any additional steps to our metadata collation workflow.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bccb7c68e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bccb7c68e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1"/>
              </a:buClr>
              <a:buSzPts val="1100"/>
              <a:buChar char="●"/>
            </a:pPr>
            <a:r>
              <a:rPr lang="en">
                <a:solidFill>
                  <a:schemeClr val="dk1"/>
                </a:solidFill>
              </a:rPr>
              <a:t>Data stored in ‘Fedora 4’ - flexible and extensible digital object repository architecture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Fedora 4 should actually be called Fedora (and will soon be 5)</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Efforts have focused on alignment with standards and creating a specification that details how Fedora aligns itself and integrates other standards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In adopting Fedora, we have focused our efforts on building a loosely coupled ecosystem</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This will allow us to plug-and-play components as projects change and evolve</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examples include viewer (integrated for F2) or triplestore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For batchloading we developed a python-based LDP client with data handler</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this client is pluggable, can use plugins (data handler) that read various project data, and models it according to our needs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loader puts data into PCDM objects, and uses LDP API to deposit content into Fedora</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deposit causes messages to be emitted which in turn trigger indexing, fixity checking, and other data enhancements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bc7940567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bc7940567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Resource Description Framework</a:t>
            </a:r>
            <a:endParaRPr/>
          </a:p>
          <a:p>
            <a:pPr marL="457200" lvl="0" indent="-298450" algn="l" rtl="0">
              <a:spcBef>
                <a:spcPts val="0"/>
              </a:spcBef>
              <a:spcAft>
                <a:spcPts val="0"/>
              </a:spcAft>
              <a:buSzPts val="1100"/>
              <a:buChar char="●"/>
            </a:pPr>
            <a:r>
              <a:rPr lang="en"/>
              <a:t>Linked Data Platform: two types of resources metadata and binaries</a:t>
            </a:r>
            <a:endParaRPr/>
          </a:p>
          <a:p>
            <a:pPr marL="914400" lvl="1" indent="-298450" algn="l" rtl="0">
              <a:spcBef>
                <a:spcPts val="0"/>
              </a:spcBef>
              <a:spcAft>
                <a:spcPts val="0"/>
              </a:spcAft>
              <a:buSzPts val="1100"/>
              <a:buChar char="○"/>
            </a:pPr>
            <a:r>
              <a:rPr lang="en"/>
              <a:t>contrary to what is sometimes believe this does not mean everything needs to be converted to RDF and all other serializations are out</a:t>
            </a:r>
            <a:endParaRPr/>
          </a:p>
          <a:p>
            <a:pPr marL="457200" lvl="0" indent="-298450" algn="l" rtl="0">
              <a:spcBef>
                <a:spcPts val="0"/>
              </a:spcBef>
              <a:spcAft>
                <a:spcPts val="0"/>
              </a:spcAft>
              <a:buSzPts val="1100"/>
              <a:buChar char="●"/>
            </a:pPr>
            <a:r>
              <a:rPr lang="en"/>
              <a:t>Why does this need to be so hard?</a:t>
            </a:r>
            <a:endParaRPr/>
          </a:p>
          <a:p>
            <a:pPr marL="914400" lvl="1" indent="-298450" algn="l" rtl="0">
              <a:spcBef>
                <a:spcPts val="0"/>
              </a:spcBef>
              <a:spcAft>
                <a:spcPts val="0"/>
              </a:spcAft>
              <a:buSzPts val="1100"/>
              <a:buChar char="○"/>
            </a:pPr>
            <a:r>
              <a:rPr lang="en"/>
              <a:t>At its core, RDF is simple (triples, text based)</a:t>
            </a:r>
            <a:endParaRPr/>
          </a:p>
          <a:p>
            <a:pPr marL="914400" lvl="1" indent="-298450" algn="l" rtl="0">
              <a:spcBef>
                <a:spcPts val="0"/>
              </a:spcBef>
              <a:spcAft>
                <a:spcPts val="0"/>
              </a:spcAft>
              <a:buSzPts val="1100"/>
              <a:buChar char="○"/>
            </a:pPr>
            <a:r>
              <a:rPr lang="en"/>
              <a:t>RDF does enforce a good degree of rigor on the adopter, though.  Each predicate has a definition and can be difficult to find the right one.</a:t>
            </a:r>
            <a:endParaRPr/>
          </a:p>
          <a:p>
            <a:pPr marL="914400" lvl="1" indent="-298450" algn="l" rtl="0">
              <a:spcBef>
                <a:spcPts val="0"/>
              </a:spcBef>
              <a:spcAft>
                <a:spcPts val="0"/>
              </a:spcAft>
              <a:buSzPts val="1100"/>
              <a:buChar char="○"/>
            </a:pPr>
            <a:r>
              <a:rPr lang="en"/>
              <a:t>Can be difficult because there is no hierarchy or ordering -- this is good for big data but makes certain things harder</a:t>
            </a:r>
            <a:endParaRPr/>
          </a:p>
          <a:p>
            <a:pPr marL="914400" lvl="1" indent="-298450" algn="l" rtl="0">
              <a:spcBef>
                <a:spcPts val="0"/>
              </a:spcBef>
              <a:spcAft>
                <a:spcPts val="0"/>
              </a:spcAft>
              <a:buSzPts val="1100"/>
              <a:buChar char="○"/>
            </a:pPr>
            <a:r>
              <a:rPr lang="en"/>
              <a:t>Local vs. global</a:t>
            </a:r>
            <a:endParaRPr/>
          </a:p>
          <a:p>
            <a:pPr marL="914400" lvl="1" indent="-298450" algn="l" rtl="0">
              <a:spcBef>
                <a:spcPts val="0"/>
              </a:spcBef>
              <a:spcAft>
                <a:spcPts val="0"/>
              </a:spcAft>
              <a:buSzPts val="1100"/>
              <a:buChar char="○"/>
            </a:pPr>
            <a:r>
              <a:rPr lang="en"/>
              <a:t>In theory our collection could be queried with others directly</a:t>
            </a:r>
            <a:endParaRPr/>
          </a:p>
          <a:p>
            <a:pPr marL="457200" lvl="0" indent="-298450" algn="l" rtl="0">
              <a:spcBef>
                <a:spcPts val="0"/>
              </a:spcBef>
              <a:spcAft>
                <a:spcPts val="0"/>
              </a:spcAft>
              <a:buSzPts val="1100"/>
              <a:buChar char="●"/>
            </a:pPr>
            <a:r>
              <a:rPr lang="en"/>
              <a:t>PCDM</a:t>
            </a:r>
            <a:endParaRPr/>
          </a:p>
          <a:p>
            <a:pPr marL="914400" lvl="1" indent="-298450" algn="l" rtl="0">
              <a:spcBef>
                <a:spcPts val="0"/>
              </a:spcBef>
              <a:spcAft>
                <a:spcPts val="0"/>
              </a:spcAft>
              <a:buSzPts val="1100"/>
              <a:buChar char="○"/>
            </a:pPr>
            <a:r>
              <a:rPr lang="en"/>
              <a:t>Goal is interoperability, but remains to be proven</a:t>
            </a:r>
            <a:endParaRPr/>
          </a:p>
          <a:p>
            <a:pPr marL="457200" lvl="0" indent="-298450" algn="l" rtl="0">
              <a:spcBef>
                <a:spcPts val="0"/>
              </a:spcBef>
              <a:spcAft>
                <a:spcPts val="0"/>
              </a:spcAft>
              <a:buSzPts val="1100"/>
              <a:buChar char="●"/>
            </a:pPr>
            <a:r>
              <a:rPr lang="en"/>
              <a:t>NDNP</a:t>
            </a:r>
            <a:endParaRPr/>
          </a:p>
          <a:p>
            <a:pPr marL="914400" lvl="1" indent="-298450" algn="l" rtl="0">
              <a:spcBef>
                <a:spcPts val="0"/>
              </a:spcBef>
              <a:spcAft>
                <a:spcPts val="0"/>
              </a:spcAft>
              <a:buSzPts val="1100"/>
              <a:buChar char="○"/>
            </a:pPr>
            <a:r>
              <a:rPr lang="en"/>
              <a:t>This has made our task much easier -- vendor has a spec to prepare against and we know precisely what we are getting.</a:t>
            </a:r>
            <a:endParaRPr/>
          </a:p>
          <a:p>
            <a:pPr marL="914400" lvl="1" indent="-298450" algn="l" rtl="0">
              <a:spcBef>
                <a:spcPts val="0"/>
              </a:spcBef>
              <a:spcAft>
                <a:spcPts val="0"/>
              </a:spcAft>
              <a:buSzPts val="1100"/>
              <a:buChar char="○"/>
            </a:pPr>
            <a:r>
              <a:rPr lang="en"/>
              <a:t>Contrast with other projects where each year the data are different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bc7940567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bc7940567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DBK is the first stop for a lot of our incoming reference. Before the student newspapers database, responding to reference needs that required the Diamondback typically look at least 3 business days. After initial contact from the patron, we would have to exchange several messages about specifics to narrow date the date range where we would be likely to find the relevant article(s). After coming away with that information, we would attempt to reference any headline indexes that existed for that date range to see if we could get the date even more specific. This was sometimes helpful, but not always. We then asked a student (often me) to sit in the Maryland Room and review microfilm, looking for anything related to the patron’s request. If we knew exactly what we were looking for, this process could still take a few hours. If we were going in blind, that took even longer.</a:t>
            </a:r>
            <a:endParaRPr/>
          </a:p>
          <a:p>
            <a:pPr marL="0" lvl="0" indent="0" algn="l" rtl="0">
              <a:spcBef>
                <a:spcPts val="0"/>
              </a:spcBef>
              <a:spcAft>
                <a:spcPts val="0"/>
              </a:spcAft>
              <a:buNone/>
            </a:pPr>
            <a:endParaRPr/>
          </a:p>
          <a:p>
            <a:pPr marL="0" lvl="0" indent="0" algn="l" rtl="0">
              <a:spcBef>
                <a:spcPts val="0"/>
              </a:spcBef>
              <a:spcAft>
                <a:spcPts val="0"/>
              </a:spcAft>
              <a:buNone/>
            </a:pPr>
            <a:r>
              <a:rPr lang="en"/>
              <a:t>Now that the database is keyword searchable and extremely user-friendly and easy-to-use, it takes barely a couple of hours to respond to patron requests. Often, we can simply respond with a quick and easy “how-to” email to the patron alongside a link to the database so they can search on their own. </a:t>
            </a:r>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Search full-text of articles (uncorrected) and article titles (corrected) using the search box</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After searching, you can use faceting to further narrow your search by type of result (issue, page, or article), title, and date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Browse by title, date, or newspaper component (issue, page, or article level)</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When you select a page/issue/article to view, you can see the plain text in a pane to left while also looking at the page </a:t>
            </a:r>
            <a:endParaRPr/>
          </a:p>
          <a:p>
            <a:pPr marL="0" lvl="0" indent="0" algn="l" rtl="0">
              <a:spcBef>
                <a:spcPts val="0"/>
              </a:spcBef>
              <a:spcAft>
                <a:spcPts val="0"/>
              </a:spcAft>
              <a:buNone/>
            </a:pPr>
            <a:endParaRPr/>
          </a:p>
          <a:p>
            <a:pPr marL="0" lvl="0" indent="0" algn="l" rtl="0">
              <a:spcBef>
                <a:spcPts val="0"/>
              </a:spcBef>
              <a:spcAft>
                <a:spcPts val="0"/>
              </a:spcAft>
              <a:buNone/>
            </a:pPr>
            <a:r>
              <a:rPr lang="en"/>
              <a:t>Additionally, the database has served as an excellent outreach tool and an easy way to showcase what University Archives is doing -- with one of our most important collections. We send a link to the database to nearly anyone (alum, current students, academic departments, etc.) who asks a question about university history, even if it’s just as an aside to say, “If you’re curious about anything else in the future, try searching here first!” We were also able to have the database available for use on laptops and computers at a fundraising event for the second Diamondback campaign, which I think was (and will be) extremely effective in encouraging further contributions to help us finish the project.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bc7940567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bc7940567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Future of Student Newspapers</a:t>
            </a:r>
            <a:endParaRPr/>
          </a:p>
          <a:p>
            <a:pPr marL="914400" lvl="1" indent="-298450" algn="l" rtl="0">
              <a:spcBef>
                <a:spcPts val="0"/>
              </a:spcBef>
              <a:spcAft>
                <a:spcPts val="0"/>
              </a:spcAft>
              <a:buSzPts val="1100"/>
              <a:buChar char="○"/>
            </a:pPr>
            <a:r>
              <a:rPr lang="en"/>
              <a:t>Black Explosion is in process -- data are on the dev server now</a:t>
            </a:r>
            <a:endParaRPr/>
          </a:p>
          <a:p>
            <a:pPr marL="914400" lvl="1" indent="-298450" algn="l" rtl="0">
              <a:spcBef>
                <a:spcPts val="0"/>
              </a:spcBef>
              <a:spcAft>
                <a:spcPts val="0"/>
              </a:spcAft>
              <a:buSzPts val="1100"/>
              <a:buChar char="○"/>
            </a:pPr>
            <a:r>
              <a:rPr lang="en"/>
              <a:t>Mitzpeh and Eclipse-- FY19</a:t>
            </a:r>
            <a:endParaRPr/>
          </a:p>
          <a:p>
            <a:pPr marL="457200" lvl="0" indent="-298450" algn="l" rtl="0">
              <a:spcBef>
                <a:spcPts val="0"/>
              </a:spcBef>
              <a:spcAft>
                <a:spcPts val="0"/>
              </a:spcAft>
              <a:buSzPts val="1100"/>
              <a:buChar char="●"/>
            </a:pPr>
            <a:r>
              <a:rPr lang="en"/>
              <a:t>Future of the repo</a:t>
            </a:r>
            <a:endParaRPr/>
          </a:p>
          <a:p>
            <a:pPr marL="914400" lvl="1" indent="-298450" algn="l" rtl="0">
              <a:spcBef>
                <a:spcPts val="0"/>
              </a:spcBef>
              <a:spcAft>
                <a:spcPts val="0"/>
              </a:spcAft>
              <a:buSzPts val="1100"/>
              <a:buChar char="○"/>
            </a:pPr>
            <a:r>
              <a:rPr lang="en"/>
              <a:t>We have plans for other content types and additional data to be added to the repository</a:t>
            </a:r>
            <a:endParaRPr/>
          </a:p>
          <a:p>
            <a:pPr marL="914400" lvl="1" indent="-298450" algn="l" rtl="0">
              <a:spcBef>
                <a:spcPts val="0"/>
              </a:spcBef>
              <a:spcAft>
                <a:spcPts val="0"/>
              </a:spcAft>
              <a:buSzPts val="1100"/>
              <a:buChar char="○"/>
            </a:pPr>
            <a:r>
              <a:rPr lang="en"/>
              <a:t>We also need a CRUD interface</a:t>
            </a:r>
            <a:endParaRPr/>
          </a:p>
          <a:p>
            <a:pPr marL="914400" lvl="1" indent="-298450" algn="l" rtl="0">
              <a:spcBef>
                <a:spcPts val="0"/>
              </a:spcBef>
              <a:spcAft>
                <a:spcPts val="0"/>
              </a:spcAft>
              <a:buSzPts val="1100"/>
              <a:buChar char="○"/>
            </a:pPr>
            <a:r>
              <a:rPr lang="en"/>
              <a:t>Some of these will happen this year, others almost certainly will not</a:t>
            </a:r>
            <a:endParaRPr/>
          </a:p>
          <a:p>
            <a:pPr marL="457200" lvl="0" indent="-298450" algn="l" rtl="0">
              <a:spcBef>
                <a:spcPts val="0"/>
              </a:spcBef>
              <a:spcAft>
                <a:spcPts val="0"/>
              </a:spcAft>
              <a:buSzPts val="1100"/>
              <a:buChar char="●"/>
            </a:pPr>
            <a:r>
              <a:rPr lang="en"/>
              <a:t>Future of our data</a:t>
            </a:r>
            <a:endParaRPr/>
          </a:p>
          <a:p>
            <a:pPr marL="914400" lvl="1" indent="-298450" algn="l" rtl="0">
              <a:spcBef>
                <a:spcPts val="0"/>
              </a:spcBef>
              <a:spcAft>
                <a:spcPts val="0"/>
              </a:spcAft>
              <a:buSzPts val="1100"/>
              <a:buChar char="○"/>
            </a:pPr>
            <a:r>
              <a:rPr lang="en"/>
              <a:t>“Data ages like wine, software ages like fish”</a:t>
            </a:r>
            <a:endParaRPr/>
          </a:p>
          <a:p>
            <a:pPr marL="914400" lvl="1" indent="-298450" algn="l" rtl="0">
              <a:spcBef>
                <a:spcPts val="0"/>
              </a:spcBef>
              <a:spcAft>
                <a:spcPts val="0"/>
              </a:spcAft>
              <a:buSzPts val="1100"/>
              <a:buChar char="○"/>
            </a:pPr>
            <a:r>
              <a:rPr lang="en"/>
              <a:t>Most exciting things about where the repository is heading is what is happening to our data</a:t>
            </a:r>
            <a:endParaRPr/>
          </a:p>
          <a:p>
            <a:pPr marL="914400" lvl="1" indent="-298450" algn="l" rtl="0">
              <a:spcBef>
                <a:spcPts val="0"/>
              </a:spcBef>
              <a:spcAft>
                <a:spcPts val="0"/>
              </a:spcAft>
              <a:buSzPts val="1100"/>
              <a:buChar char="○"/>
            </a:pPr>
            <a:r>
              <a:rPr lang="en"/>
              <a:t>Gone are the days of proprietary and one-off application-specific data formats (at least we hope)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37abf63de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37abf63d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If no questions, can demo</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16" name="Google Shape;16;p3"/>
          <p:cNvPicPr preferRelativeResize="0"/>
          <p:nvPr/>
        </p:nvPicPr>
        <p:blipFill>
          <a:blip r:embed="rId2">
            <a:alphaModFix/>
          </a:blip>
          <a:stretch>
            <a:fillRect/>
          </a:stretch>
        </p:blipFill>
        <p:spPr>
          <a:xfrm>
            <a:off x="7244025" y="4340150"/>
            <a:ext cx="1588275" cy="56872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21" name="Google Shape;21;p4"/>
          <p:cNvPicPr preferRelativeResize="0"/>
          <p:nvPr/>
        </p:nvPicPr>
        <p:blipFill>
          <a:blip r:embed="rId2">
            <a:alphaModFix/>
          </a:blip>
          <a:stretch>
            <a:fillRect/>
          </a:stretch>
        </p:blipFill>
        <p:spPr>
          <a:xfrm>
            <a:off x="7244025" y="4340150"/>
            <a:ext cx="1588275" cy="56872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hyperlink" Target="https://www.w3.org/TR/2014/REC-rdf11-concepts-20140225/" TargetMode="External"/><Relationship Id="rId12" Type="http://schemas.openxmlformats.org/officeDocument/2006/relationships/hyperlink" Target="https://www.w3.org/TR/sparql11-overview/" TargetMode="External"/><Relationship Id="rId13" Type="http://schemas.openxmlformats.org/officeDocument/2006/relationships/hyperlink" Target="https://github.com/solid/web-access-control-spec" TargetMode="External"/><Relationship Id="rId14"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ssumd.wordpress.com/2013/10/30/ingredients-of-the-ndnp-metadata-stew/" TargetMode="External"/><Relationship Id="rId4" Type="http://schemas.openxmlformats.org/officeDocument/2006/relationships/hyperlink" Target="https://www.youtube.com/watch?v=04poLAu4QLA" TargetMode="External"/><Relationship Id="rId5" Type="http://schemas.openxmlformats.org/officeDocument/2006/relationships/hyperlink" Target="https://www.youtube.com/watch?v=2KBHepoV6hA" TargetMode="External"/><Relationship Id="rId6" Type="http://schemas.openxmlformats.org/officeDocument/2006/relationships/hyperlink" Target="https://www.loc.gov/ndnp/guidelines/NDNP_201820TechNotes.pdf" TargetMode="External"/><Relationship Id="rId7" Type="http://schemas.openxmlformats.org/officeDocument/2006/relationships/hyperlink" Target="https://fedora.info/spec/" TargetMode="External"/><Relationship Id="rId8" Type="http://schemas.openxmlformats.org/officeDocument/2006/relationships/hyperlink" Target="https://www.w3.org/TR/ldp/" TargetMode="External"/><Relationship Id="rId9" Type="http://schemas.openxmlformats.org/officeDocument/2006/relationships/hyperlink" Target="https://mementoweb.org/guide/rfc/" TargetMode="External"/><Relationship Id="rId10" Type="http://schemas.openxmlformats.org/officeDocument/2006/relationships/hyperlink" Target="https://github.com/duraspace/pcdm/wiki"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pn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Google Shape;56;p13"/>
          <p:cNvPicPr preferRelativeResize="0"/>
          <p:nvPr/>
        </p:nvPicPr>
        <p:blipFill>
          <a:blip r:embed="rId3">
            <a:alphaModFix amt="10000"/>
          </a:blip>
          <a:stretch>
            <a:fillRect/>
          </a:stretch>
        </p:blipFill>
        <p:spPr>
          <a:xfrm>
            <a:off x="6" y="-3139675"/>
            <a:ext cx="9144000" cy="11704349"/>
          </a:xfrm>
          <a:prstGeom prst="rect">
            <a:avLst/>
          </a:prstGeom>
          <a:noFill/>
          <a:ln>
            <a:noFill/>
          </a:ln>
        </p:spPr>
      </p:pic>
      <p:sp>
        <p:nvSpPr>
          <p:cNvPr id="57" name="Google Shape;57;p13"/>
          <p:cNvSpPr txBox="1">
            <a:spLocks noGrp="1"/>
          </p:cNvSpPr>
          <p:nvPr>
            <p:ph type="ctrTitle"/>
          </p:nvPr>
        </p:nvSpPr>
        <p:spPr>
          <a:xfrm>
            <a:off x="311708" y="0"/>
            <a:ext cx="8520600" cy="205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800" dirty="0"/>
              <a:t>The Digital </a:t>
            </a:r>
            <a:r>
              <a:rPr lang="en" sz="3800" i="1" dirty="0"/>
              <a:t>Diamondback</a:t>
            </a:r>
            <a:r>
              <a:rPr lang="en" sz="3800" dirty="0"/>
              <a:t>:</a:t>
            </a:r>
            <a:endParaRPr sz="3800" dirty="0"/>
          </a:p>
        </p:txBody>
      </p:sp>
      <p:sp>
        <p:nvSpPr>
          <p:cNvPr id="58" name="Google Shape;58;p13"/>
          <p:cNvSpPr txBox="1">
            <a:spLocks noGrp="1"/>
          </p:cNvSpPr>
          <p:nvPr>
            <p:ph type="subTitle" idx="1"/>
          </p:nvPr>
        </p:nvSpPr>
        <p:spPr>
          <a:xfrm>
            <a:off x="311700" y="1981175"/>
            <a:ext cx="85206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a:solidFill>
                  <a:srgbClr val="E03A3E"/>
                </a:solidFill>
              </a:rPr>
              <a:t>Unfolding University History through Open Standards and Open Data</a:t>
            </a:r>
            <a:endParaRPr sz="2000" dirty="0">
              <a:solidFill>
                <a:srgbClr val="E03A3E"/>
              </a:solidFill>
            </a:endParaRPr>
          </a:p>
        </p:txBody>
      </p:sp>
      <p:sp>
        <p:nvSpPr>
          <p:cNvPr id="59" name="Google Shape;59;p13"/>
          <p:cNvSpPr txBox="1"/>
          <p:nvPr/>
        </p:nvSpPr>
        <p:spPr>
          <a:xfrm>
            <a:off x="311700" y="3216125"/>
            <a:ext cx="8520600" cy="1044000"/>
          </a:xfrm>
          <a:prstGeom prst="rect">
            <a:avLst/>
          </a:prstGeom>
          <a:noFill/>
          <a:ln>
            <a:noFill/>
          </a:ln>
        </p:spPr>
        <p:txBody>
          <a:bodyPr spcFirstLastPara="1" wrap="square" lIns="91425" tIns="91425" rIns="91425" bIns="91425" anchor="ctr" anchorCtr="0">
            <a:noAutofit/>
          </a:bodyPr>
          <a:lstStyle/>
          <a:p>
            <a:pPr marL="0" lvl="0" indent="0" algn="l" rtl="0">
              <a:lnSpc>
                <a:spcPct val="150000"/>
              </a:lnSpc>
              <a:spcBef>
                <a:spcPts val="0"/>
              </a:spcBef>
              <a:spcAft>
                <a:spcPts val="0"/>
              </a:spcAft>
              <a:buNone/>
            </a:pPr>
            <a:r>
              <a:rPr lang="en" sz="1800" dirty="0"/>
              <a:t>Kendall Aughenbaugh, Liz Caringola, Robin Pike, Joshua Westgard</a:t>
            </a:r>
            <a:endParaRPr sz="1800" dirty="0"/>
          </a:p>
          <a:p>
            <a:pPr marL="0" lvl="0" indent="0" algn="l" rtl="0">
              <a:lnSpc>
                <a:spcPct val="150000"/>
              </a:lnSpc>
              <a:spcBef>
                <a:spcPts val="0"/>
              </a:spcBef>
              <a:spcAft>
                <a:spcPts val="0"/>
              </a:spcAft>
              <a:buNone/>
            </a:pPr>
            <a:r>
              <a:rPr lang="en" sz="1800" dirty="0"/>
              <a:t>Libraries Research and Innovative Practice Forum</a:t>
            </a:r>
            <a:endParaRPr sz="1800" dirty="0"/>
          </a:p>
          <a:p>
            <a:pPr marL="0" lvl="0" indent="0" algn="l" rtl="0">
              <a:lnSpc>
                <a:spcPct val="150000"/>
              </a:lnSpc>
              <a:spcBef>
                <a:spcPts val="0"/>
              </a:spcBef>
              <a:spcAft>
                <a:spcPts val="0"/>
              </a:spcAft>
              <a:buNone/>
            </a:pPr>
            <a:r>
              <a:rPr lang="en" sz="1800" dirty="0"/>
              <a:t>June 14, 2018</a:t>
            </a:r>
            <a:endParaRPr sz="1800" dirty="0"/>
          </a:p>
        </p:txBody>
      </p:sp>
      <p:pic>
        <p:nvPicPr>
          <p:cNvPr id="60" name="Google Shape;60;p13"/>
          <p:cNvPicPr preferRelativeResize="0"/>
          <p:nvPr/>
        </p:nvPicPr>
        <p:blipFill>
          <a:blip r:embed="rId4">
            <a:alphaModFix/>
          </a:blip>
          <a:stretch>
            <a:fillRect/>
          </a:stretch>
        </p:blipFill>
        <p:spPr>
          <a:xfrm>
            <a:off x="7244025" y="4340150"/>
            <a:ext cx="1588275" cy="568725"/>
          </a:xfrm>
          <a:prstGeom prst="rect">
            <a:avLst/>
          </a:prstGeom>
          <a:noFill/>
          <a:ln>
            <a:noFill/>
          </a:ln>
        </p:spPr>
      </p:pic>
      <p:cxnSp>
        <p:nvCxnSpPr>
          <p:cNvPr id="61" name="Google Shape;61;p13"/>
          <p:cNvCxnSpPr/>
          <p:nvPr/>
        </p:nvCxnSpPr>
        <p:spPr>
          <a:xfrm>
            <a:off x="292375" y="2707100"/>
            <a:ext cx="8554500" cy="1080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E03A3E"/>
                </a:solidFill>
              </a:rPr>
              <a:t>Resources</a:t>
            </a:r>
            <a:endParaRPr>
              <a:solidFill>
                <a:srgbClr val="E03A3E"/>
              </a:solidFill>
            </a:endParaRPr>
          </a:p>
        </p:txBody>
      </p:sp>
      <p:sp>
        <p:nvSpPr>
          <p:cNvPr id="123" name="Google Shape;123;p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rPr>
              <a:t>NDNP metadata</a:t>
            </a:r>
            <a:endParaRPr b="1">
              <a:solidFill>
                <a:schemeClr val="dk1"/>
              </a:solidFill>
            </a:endParaRPr>
          </a:p>
          <a:p>
            <a:pPr marL="457200" lvl="0" indent="-317500" algn="l" rtl="0">
              <a:spcBef>
                <a:spcPts val="1600"/>
              </a:spcBef>
              <a:spcAft>
                <a:spcPts val="0"/>
              </a:spcAft>
              <a:buSzPts val="1400"/>
              <a:buChar char="●"/>
            </a:pPr>
            <a:r>
              <a:rPr lang="en">
                <a:solidFill>
                  <a:schemeClr val="dk1"/>
                </a:solidFill>
              </a:rPr>
              <a:t>Blog post from DigiStew, </a:t>
            </a:r>
            <a:r>
              <a:rPr lang="en" u="sng">
                <a:solidFill>
                  <a:schemeClr val="hlink"/>
                </a:solidFill>
                <a:hlinkClick r:id="rId3"/>
              </a:rPr>
              <a:t>https://dssumd.wordpress.com/2013/10/30/ingredients-of-the-ndnp-metadata-stew/</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Video tutorials on NDNP metadata from University of Kentucky Libraries</a:t>
            </a:r>
            <a:endParaRPr>
              <a:solidFill>
                <a:schemeClr val="dk1"/>
              </a:solidFill>
            </a:endParaRPr>
          </a:p>
          <a:p>
            <a:pPr marL="914400" lvl="1" indent="-304800" algn="l" rtl="0">
              <a:spcBef>
                <a:spcPts val="0"/>
              </a:spcBef>
              <a:spcAft>
                <a:spcPts val="0"/>
              </a:spcAft>
              <a:buSzPts val="1200"/>
              <a:buChar char="○"/>
            </a:pPr>
            <a:r>
              <a:rPr lang="en">
                <a:solidFill>
                  <a:schemeClr val="dk1"/>
                </a:solidFill>
              </a:rPr>
              <a:t>Part 1, </a:t>
            </a:r>
            <a:r>
              <a:rPr lang="en" u="sng">
                <a:solidFill>
                  <a:schemeClr val="hlink"/>
                </a:solidFill>
                <a:hlinkClick r:id="rId4"/>
              </a:rPr>
              <a:t>https://www.youtube.com/watch?v=04poLAu4QLA</a:t>
            </a:r>
            <a:endParaRPr>
              <a:solidFill>
                <a:schemeClr val="dk1"/>
              </a:solidFill>
            </a:endParaRPr>
          </a:p>
          <a:p>
            <a:pPr marL="914400" lvl="1" indent="-304800" algn="l" rtl="0">
              <a:spcBef>
                <a:spcPts val="0"/>
              </a:spcBef>
              <a:spcAft>
                <a:spcPts val="0"/>
              </a:spcAft>
              <a:buClr>
                <a:schemeClr val="dk1"/>
              </a:buClr>
              <a:buSzPts val="1200"/>
              <a:buChar char="○"/>
            </a:pPr>
            <a:r>
              <a:rPr lang="en">
                <a:solidFill>
                  <a:schemeClr val="dk1"/>
                </a:solidFill>
              </a:rPr>
              <a:t>Part 2, </a:t>
            </a:r>
            <a:r>
              <a:rPr lang="en" u="sng">
                <a:solidFill>
                  <a:schemeClr val="hlink"/>
                </a:solidFill>
                <a:hlinkClick r:id="rId5"/>
              </a:rPr>
              <a:t>https://www.youtube.com/watch?v=2KBHepoV6hA</a:t>
            </a:r>
            <a:r>
              <a:rPr lang="en">
                <a:solidFill>
                  <a:schemeClr val="dk1"/>
                </a:solidFill>
              </a:rPr>
              <a:t>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2018 NDNP Technical Guidelines, </a:t>
            </a:r>
            <a:r>
              <a:rPr lang="en" u="sng">
                <a:solidFill>
                  <a:schemeClr val="hlink"/>
                </a:solidFill>
                <a:hlinkClick r:id="rId6"/>
              </a:rPr>
              <a:t>https://www.loc.gov/ndnp/guidelines/NDNP_201820TechNotes.pdf</a:t>
            </a:r>
            <a:r>
              <a:rPr lang="en">
                <a:solidFill>
                  <a:schemeClr val="dk1"/>
                </a:solidFill>
              </a:rPr>
              <a:t> </a:t>
            </a:r>
            <a:endParaRPr>
              <a:solidFill>
                <a:schemeClr val="dk1"/>
              </a:solidFill>
            </a:endParaRPr>
          </a:p>
        </p:txBody>
      </p:sp>
      <p:sp>
        <p:nvSpPr>
          <p:cNvPr id="124" name="Google Shape;124;p22"/>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000000"/>
                </a:solidFill>
              </a:rPr>
              <a:t>Web Standards and Links</a:t>
            </a:r>
            <a:endParaRPr>
              <a:solidFill>
                <a:srgbClr val="000000"/>
              </a:solidFill>
            </a:endParaRPr>
          </a:p>
          <a:p>
            <a:pPr marL="457200" lvl="0" indent="-317500" algn="l" rtl="0">
              <a:spcBef>
                <a:spcPts val="1600"/>
              </a:spcBef>
              <a:spcAft>
                <a:spcPts val="0"/>
              </a:spcAft>
              <a:buSzPts val="1400"/>
              <a:buChar char="●"/>
            </a:pPr>
            <a:r>
              <a:rPr lang="en" u="sng">
                <a:solidFill>
                  <a:schemeClr val="hlink"/>
                </a:solidFill>
                <a:hlinkClick r:id="rId7"/>
              </a:rPr>
              <a:t>Fedora API Specification</a:t>
            </a:r>
            <a:endParaRPr/>
          </a:p>
          <a:p>
            <a:pPr marL="457200" lvl="0" indent="-317500" algn="l" rtl="0">
              <a:spcBef>
                <a:spcPts val="0"/>
              </a:spcBef>
              <a:spcAft>
                <a:spcPts val="0"/>
              </a:spcAft>
              <a:buSzPts val="1400"/>
              <a:buChar char="●"/>
            </a:pPr>
            <a:r>
              <a:rPr lang="en" u="sng">
                <a:solidFill>
                  <a:schemeClr val="hlink"/>
                </a:solidFill>
                <a:hlinkClick r:id="rId8"/>
              </a:rPr>
              <a:t>Linked Data Platform</a:t>
            </a:r>
            <a:endParaRPr/>
          </a:p>
          <a:p>
            <a:pPr marL="457200" lvl="0" indent="-317500" algn="l" rtl="0">
              <a:spcBef>
                <a:spcPts val="0"/>
              </a:spcBef>
              <a:spcAft>
                <a:spcPts val="0"/>
              </a:spcAft>
              <a:buSzPts val="1400"/>
              <a:buChar char="●"/>
            </a:pPr>
            <a:r>
              <a:rPr lang="en" u="sng">
                <a:solidFill>
                  <a:schemeClr val="hlink"/>
                </a:solidFill>
                <a:hlinkClick r:id="rId9"/>
              </a:rPr>
              <a:t>Memento</a:t>
            </a:r>
            <a:endParaRPr/>
          </a:p>
          <a:p>
            <a:pPr marL="457200" lvl="0" indent="-317500" algn="l" rtl="0">
              <a:spcBef>
                <a:spcPts val="0"/>
              </a:spcBef>
              <a:spcAft>
                <a:spcPts val="0"/>
              </a:spcAft>
              <a:buSzPts val="1400"/>
              <a:buChar char="●"/>
            </a:pPr>
            <a:r>
              <a:rPr lang="en" u="sng">
                <a:solidFill>
                  <a:schemeClr val="hlink"/>
                </a:solidFill>
                <a:hlinkClick r:id="rId10"/>
              </a:rPr>
              <a:t>PCDM</a:t>
            </a:r>
            <a:endParaRPr/>
          </a:p>
          <a:p>
            <a:pPr marL="457200" lvl="0" indent="-317500" algn="l" rtl="0">
              <a:spcBef>
                <a:spcPts val="0"/>
              </a:spcBef>
              <a:spcAft>
                <a:spcPts val="0"/>
              </a:spcAft>
              <a:buSzPts val="1400"/>
              <a:buChar char="●"/>
            </a:pPr>
            <a:r>
              <a:rPr lang="en" u="sng">
                <a:solidFill>
                  <a:schemeClr val="hlink"/>
                </a:solidFill>
                <a:hlinkClick r:id="rId11"/>
              </a:rPr>
              <a:t>RDF</a:t>
            </a:r>
            <a:endParaRPr/>
          </a:p>
          <a:p>
            <a:pPr marL="457200" lvl="0" indent="-317500" algn="l" rtl="0">
              <a:spcBef>
                <a:spcPts val="0"/>
              </a:spcBef>
              <a:spcAft>
                <a:spcPts val="0"/>
              </a:spcAft>
              <a:buSzPts val="1400"/>
              <a:buChar char="●"/>
            </a:pPr>
            <a:r>
              <a:rPr lang="en" u="sng">
                <a:solidFill>
                  <a:schemeClr val="hlink"/>
                </a:solidFill>
                <a:hlinkClick r:id="rId12"/>
              </a:rPr>
              <a:t>SPARQL</a:t>
            </a:r>
            <a:endParaRPr/>
          </a:p>
          <a:p>
            <a:pPr marL="457200" lvl="0" indent="-317500" algn="l" rtl="0">
              <a:spcBef>
                <a:spcPts val="0"/>
              </a:spcBef>
              <a:spcAft>
                <a:spcPts val="0"/>
              </a:spcAft>
              <a:buSzPts val="1400"/>
              <a:buChar char="●"/>
            </a:pPr>
            <a:r>
              <a:rPr lang="en" u="sng">
                <a:solidFill>
                  <a:schemeClr val="hlink"/>
                </a:solidFill>
                <a:hlinkClick r:id="rId13"/>
              </a:rPr>
              <a:t>WebAC</a:t>
            </a:r>
            <a:endParaRPr/>
          </a:p>
        </p:txBody>
      </p:sp>
      <p:pic>
        <p:nvPicPr>
          <p:cNvPr id="125" name="Google Shape;125;p22"/>
          <p:cNvPicPr preferRelativeResize="0"/>
          <p:nvPr/>
        </p:nvPicPr>
        <p:blipFill>
          <a:blip r:embed="rId14">
            <a:alphaModFix/>
          </a:blip>
          <a:stretch>
            <a:fillRect/>
          </a:stretch>
        </p:blipFill>
        <p:spPr>
          <a:xfrm>
            <a:off x="7244025" y="4340150"/>
            <a:ext cx="1588275" cy="568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311700" y="80837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solidFill>
                  <a:srgbClr val="E03A3E"/>
                </a:solidFill>
              </a:rPr>
              <a:t>Thank you!</a:t>
            </a:r>
            <a:endParaRPr sz="4800" b="1">
              <a:solidFill>
                <a:srgbClr val="E03A3E"/>
              </a:solidFill>
            </a:endParaRPr>
          </a:p>
        </p:txBody>
      </p:sp>
      <p:sp>
        <p:nvSpPr>
          <p:cNvPr id="131" name="Google Shape;131;p23"/>
          <p:cNvSpPr txBox="1">
            <a:spLocks noGrp="1"/>
          </p:cNvSpPr>
          <p:nvPr>
            <p:ph type="body" idx="4294967295"/>
          </p:nvPr>
        </p:nvSpPr>
        <p:spPr>
          <a:xfrm>
            <a:off x="311700" y="3269225"/>
            <a:ext cx="3999900" cy="11055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t>Liz Caringola</a:t>
            </a:r>
            <a:endParaRPr sz="2400"/>
          </a:p>
          <a:p>
            <a:pPr marL="0" lvl="0" indent="0" algn="ctr" rtl="0">
              <a:lnSpc>
                <a:spcPct val="100000"/>
              </a:lnSpc>
              <a:spcBef>
                <a:spcPts val="0"/>
              </a:spcBef>
              <a:spcAft>
                <a:spcPts val="0"/>
              </a:spcAft>
              <a:buClr>
                <a:schemeClr val="dk1"/>
              </a:buClr>
              <a:buSzPts val="1100"/>
              <a:buFont typeface="Arial"/>
              <a:buNone/>
            </a:pPr>
            <a:r>
              <a:rPr lang="en" sz="2400">
                <a:solidFill>
                  <a:srgbClr val="E03A3E"/>
                </a:solidFill>
              </a:rPr>
              <a:t>ecaringo@umd.edu</a:t>
            </a:r>
            <a:endParaRPr sz="2400">
              <a:solidFill>
                <a:srgbClr val="E03A3E"/>
              </a:solidFill>
            </a:endParaRPr>
          </a:p>
          <a:p>
            <a:pPr marL="0" lvl="0" indent="0" algn="ctr" rtl="0">
              <a:spcBef>
                <a:spcPts val="0"/>
              </a:spcBef>
              <a:spcAft>
                <a:spcPts val="0"/>
              </a:spcAft>
              <a:buNone/>
            </a:pPr>
            <a:endParaRPr sz="4800"/>
          </a:p>
          <a:p>
            <a:pPr marL="0" lvl="0" indent="0" algn="r" rtl="0">
              <a:spcBef>
                <a:spcPts val="1600"/>
              </a:spcBef>
              <a:spcAft>
                <a:spcPts val="1600"/>
              </a:spcAft>
              <a:buNone/>
            </a:pPr>
            <a:endParaRPr sz="2400"/>
          </a:p>
        </p:txBody>
      </p:sp>
      <p:sp>
        <p:nvSpPr>
          <p:cNvPr id="132" name="Google Shape;132;p23"/>
          <p:cNvSpPr txBox="1">
            <a:spLocks noGrp="1"/>
          </p:cNvSpPr>
          <p:nvPr>
            <p:ph type="body" idx="4294967295"/>
          </p:nvPr>
        </p:nvSpPr>
        <p:spPr>
          <a:xfrm>
            <a:off x="4832400" y="3269325"/>
            <a:ext cx="3999900" cy="11055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t>Joshua Westgard</a:t>
            </a:r>
            <a:endParaRPr sz="2400"/>
          </a:p>
          <a:p>
            <a:pPr marL="0" lvl="0" indent="0" algn="ctr" rtl="0">
              <a:lnSpc>
                <a:spcPct val="100000"/>
              </a:lnSpc>
              <a:spcBef>
                <a:spcPts val="0"/>
              </a:spcBef>
              <a:spcAft>
                <a:spcPts val="0"/>
              </a:spcAft>
              <a:buNone/>
            </a:pPr>
            <a:r>
              <a:rPr lang="en" sz="2400">
                <a:solidFill>
                  <a:srgbClr val="E03A3E"/>
                </a:solidFill>
              </a:rPr>
              <a:t>westgard@umd.edu</a:t>
            </a:r>
            <a:endParaRPr sz="2400">
              <a:solidFill>
                <a:srgbClr val="E03A3E"/>
              </a:solidFill>
            </a:endParaRPr>
          </a:p>
        </p:txBody>
      </p:sp>
      <p:sp>
        <p:nvSpPr>
          <p:cNvPr id="133" name="Google Shape;133;p23"/>
          <p:cNvSpPr txBox="1">
            <a:spLocks noGrp="1"/>
          </p:cNvSpPr>
          <p:nvPr>
            <p:ph type="body" idx="4294967295"/>
          </p:nvPr>
        </p:nvSpPr>
        <p:spPr>
          <a:xfrm>
            <a:off x="311700" y="1975350"/>
            <a:ext cx="3999900" cy="11055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t>Kendall Aughenbaugh</a:t>
            </a:r>
            <a:endParaRPr sz="2400"/>
          </a:p>
          <a:p>
            <a:pPr marL="0" lvl="0" indent="0" algn="ctr" rtl="0">
              <a:lnSpc>
                <a:spcPct val="100000"/>
              </a:lnSpc>
              <a:spcBef>
                <a:spcPts val="0"/>
              </a:spcBef>
              <a:spcAft>
                <a:spcPts val="0"/>
              </a:spcAft>
              <a:buNone/>
            </a:pPr>
            <a:r>
              <a:rPr lang="en" sz="2400">
                <a:solidFill>
                  <a:srgbClr val="E03A3E"/>
                </a:solidFill>
              </a:rPr>
              <a:t>kaughenb@umd.edu</a:t>
            </a:r>
            <a:endParaRPr sz="2400">
              <a:solidFill>
                <a:srgbClr val="E03A3E"/>
              </a:solidFill>
            </a:endParaRPr>
          </a:p>
        </p:txBody>
      </p:sp>
      <p:sp>
        <p:nvSpPr>
          <p:cNvPr id="134" name="Google Shape;134;p23"/>
          <p:cNvSpPr txBox="1">
            <a:spLocks noGrp="1"/>
          </p:cNvSpPr>
          <p:nvPr>
            <p:ph type="body" idx="4294967295"/>
          </p:nvPr>
        </p:nvSpPr>
        <p:spPr>
          <a:xfrm>
            <a:off x="4832400" y="2019000"/>
            <a:ext cx="3999900" cy="11055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t>Robin Pike</a:t>
            </a:r>
            <a:endParaRPr sz="2400"/>
          </a:p>
          <a:p>
            <a:pPr marL="0" lvl="0" indent="0" algn="ctr" rtl="0">
              <a:lnSpc>
                <a:spcPct val="100000"/>
              </a:lnSpc>
              <a:spcBef>
                <a:spcPts val="0"/>
              </a:spcBef>
              <a:spcAft>
                <a:spcPts val="0"/>
              </a:spcAft>
              <a:buNone/>
            </a:pPr>
            <a:r>
              <a:rPr lang="en" sz="2400">
                <a:solidFill>
                  <a:srgbClr val="E03A3E"/>
                </a:solidFill>
              </a:rPr>
              <a:t>rpike@umd.edu</a:t>
            </a:r>
            <a:endParaRPr sz="2400">
              <a:solidFill>
                <a:srgbClr val="E03A3E"/>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E03A3E"/>
                </a:solidFill>
              </a:rPr>
              <a:t>Project History</a:t>
            </a:r>
            <a:endParaRPr>
              <a:solidFill>
                <a:srgbClr val="E03A3E"/>
              </a:solidFill>
            </a:endParaRPr>
          </a:p>
        </p:txBody>
      </p:sp>
      <p:sp>
        <p:nvSpPr>
          <p:cNvPr id="67" name="Google Shape;67;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2012: NDNP, built internal expertise</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2015: Crowd-funding campaign, $33,000+; selected standards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2015-2016: Phase 1, ~28,500 pages, 1910-1971</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2016-2017: Phase 2, ~48,390 pages, 1971-1998</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2017: Crowd-funding campaign, $26,000+</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2017-2018: Phase 3: ~21,230 pages, 1998-2008</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Total digitization cost: $102,995.78</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2018-2019: Phase 4</a:t>
            </a:r>
            <a:endParaRPr>
              <a:solidFill>
                <a:srgbClr val="000000"/>
              </a:solidFill>
            </a:endParaRPr>
          </a:p>
        </p:txBody>
      </p:sp>
      <p:pic>
        <p:nvPicPr>
          <p:cNvPr id="68" name="Google Shape;68;p14"/>
          <p:cNvPicPr preferRelativeResize="0"/>
          <p:nvPr/>
        </p:nvPicPr>
        <p:blipFill>
          <a:blip r:embed="rId3">
            <a:alphaModFix/>
          </a:blip>
          <a:stretch>
            <a:fillRect/>
          </a:stretch>
        </p:blipFill>
        <p:spPr>
          <a:xfrm>
            <a:off x="7244025" y="4340150"/>
            <a:ext cx="1588275" cy="568725"/>
          </a:xfrm>
          <a:prstGeom prst="rect">
            <a:avLst/>
          </a:prstGeom>
          <a:noFill/>
          <a:ln>
            <a:noFill/>
          </a:ln>
        </p:spPr>
      </p:pic>
      <p:pic>
        <p:nvPicPr>
          <p:cNvPr id="69" name="Google Shape;69;p14"/>
          <p:cNvPicPr preferRelativeResize="0"/>
          <p:nvPr/>
        </p:nvPicPr>
        <p:blipFill>
          <a:blip r:embed="rId4">
            <a:alphaModFix/>
          </a:blip>
          <a:stretch>
            <a:fillRect/>
          </a:stretch>
        </p:blipFill>
        <p:spPr>
          <a:xfrm>
            <a:off x="6028300" y="2571750"/>
            <a:ext cx="2110701" cy="23226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p:nvPr/>
        </p:nvSpPr>
        <p:spPr>
          <a:xfrm>
            <a:off x="0" y="0"/>
            <a:ext cx="45225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5" name="Google Shape;75;p15"/>
          <p:cNvPicPr preferRelativeResize="0"/>
          <p:nvPr/>
        </p:nvPicPr>
        <p:blipFill>
          <a:blip r:embed="rId3">
            <a:alphaModFix/>
          </a:blip>
          <a:stretch>
            <a:fillRect/>
          </a:stretch>
        </p:blipFill>
        <p:spPr>
          <a:xfrm>
            <a:off x="7244025" y="4340150"/>
            <a:ext cx="1588275" cy="568725"/>
          </a:xfrm>
          <a:prstGeom prst="rect">
            <a:avLst/>
          </a:prstGeom>
          <a:noFill/>
          <a:ln>
            <a:noFill/>
          </a:ln>
        </p:spPr>
      </p:pic>
      <p:sp>
        <p:nvSpPr>
          <p:cNvPr id="76" name="Google Shape;76;p15"/>
          <p:cNvSpPr txBox="1">
            <a:spLocks noGrp="1"/>
          </p:cNvSpPr>
          <p:nvPr>
            <p:ph type="title"/>
          </p:nvPr>
        </p:nvSpPr>
        <p:spPr>
          <a:xfrm>
            <a:off x="263400" y="495975"/>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rgbClr val="E03A3E"/>
                </a:solidFill>
              </a:rPr>
              <a:t>Metadata</a:t>
            </a:r>
            <a:endParaRPr>
              <a:solidFill>
                <a:srgbClr val="E03A3E"/>
              </a:solidFill>
            </a:endParaRPr>
          </a:p>
        </p:txBody>
      </p:sp>
      <p:sp>
        <p:nvSpPr>
          <p:cNvPr id="77" name="Google Shape;77;p15"/>
          <p:cNvSpPr txBox="1">
            <a:spLocks noGrp="1"/>
          </p:cNvSpPr>
          <p:nvPr>
            <p:ph type="subTitle" idx="1"/>
          </p:nvPr>
        </p:nvSpPr>
        <p:spPr>
          <a:xfrm>
            <a:off x="263400" y="2065875"/>
            <a:ext cx="4045200" cy="244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b="1">
                <a:solidFill>
                  <a:srgbClr val="000000"/>
                </a:solidFill>
              </a:rPr>
              <a:t>“The NDNP specification was designed to use pre-existing, widely-used standards and to support the best practices of today’s digital library preservation needs.”</a:t>
            </a:r>
            <a:endParaRPr sz="1800" b="1">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Nathan Yarasavage,</a:t>
            </a:r>
            <a:endParaRPr sz="1800">
              <a:solidFill>
                <a:srgbClr val="000000"/>
              </a:solidFill>
            </a:endParaRPr>
          </a:p>
          <a:p>
            <a:pPr marL="0" lvl="0" indent="0" algn="ctr" rtl="0">
              <a:spcBef>
                <a:spcPts val="0"/>
              </a:spcBef>
              <a:spcAft>
                <a:spcPts val="0"/>
              </a:spcAft>
              <a:buClr>
                <a:schemeClr val="dk1"/>
              </a:buClr>
              <a:buSzPts val="1100"/>
              <a:buFont typeface="Arial"/>
              <a:buNone/>
            </a:pPr>
            <a:r>
              <a:rPr lang="en" sz="1800">
                <a:solidFill>
                  <a:srgbClr val="000000"/>
                </a:solidFill>
              </a:rPr>
              <a:t>Library of Congress</a:t>
            </a:r>
            <a:endParaRPr sz="1800">
              <a:solidFill>
                <a:srgbClr val="000000"/>
              </a:solidFill>
            </a:endParaRPr>
          </a:p>
          <a:p>
            <a:pPr marL="0" lvl="0" indent="0" algn="ctr" rtl="0">
              <a:spcBef>
                <a:spcPts val="0"/>
              </a:spcBef>
              <a:spcAft>
                <a:spcPts val="0"/>
              </a:spcAft>
              <a:buClr>
                <a:schemeClr val="dk1"/>
              </a:buClr>
              <a:buSzPts val="1100"/>
              <a:buFont typeface="Arial"/>
              <a:buNone/>
            </a:pPr>
            <a:endParaRPr sz="1800" b="1" i="1">
              <a:solidFill>
                <a:srgbClr val="000000"/>
              </a:solidFill>
            </a:endParaRPr>
          </a:p>
          <a:p>
            <a:pPr marL="0" lvl="0" indent="0" algn="ctr" rtl="0">
              <a:spcBef>
                <a:spcPts val="0"/>
              </a:spcBef>
              <a:spcAft>
                <a:spcPts val="0"/>
              </a:spcAft>
              <a:buNone/>
            </a:pPr>
            <a:endParaRPr sz="1800" b="1" i="1">
              <a:solidFill>
                <a:srgbClr val="000000"/>
              </a:solidFill>
            </a:endParaRPr>
          </a:p>
        </p:txBody>
      </p:sp>
      <p:pic>
        <p:nvPicPr>
          <p:cNvPr id="78" name="Google Shape;78;p15"/>
          <p:cNvPicPr preferRelativeResize="0"/>
          <p:nvPr/>
        </p:nvPicPr>
        <p:blipFill rotWithShape="1">
          <a:blip r:embed="rId4">
            <a:alphaModFix/>
          </a:blip>
          <a:srcRect l="11306" r="11675"/>
          <a:stretch/>
        </p:blipFill>
        <p:spPr>
          <a:xfrm>
            <a:off x="4572000" y="0"/>
            <a:ext cx="4572001"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6"/>
          <p:cNvSpPr txBox="1">
            <a:spLocks noGrp="1"/>
          </p:cNvSpPr>
          <p:nvPr>
            <p:ph type="title"/>
          </p:nvPr>
        </p:nvSpPr>
        <p:spPr>
          <a:xfrm>
            <a:off x="311638" y="258900"/>
            <a:ext cx="6557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E03A3E"/>
                </a:solidFill>
              </a:rPr>
              <a:t>Metadata Collation</a:t>
            </a:r>
            <a:endParaRPr>
              <a:solidFill>
                <a:srgbClr val="E03A3E"/>
              </a:solidFill>
            </a:endParaRPr>
          </a:p>
        </p:txBody>
      </p:sp>
      <p:pic>
        <p:nvPicPr>
          <p:cNvPr id="84" name="Google Shape;84;p16"/>
          <p:cNvPicPr preferRelativeResize="0"/>
          <p:nvPr/>
        </p:nvPicPr>
        <p:blipFill rotWithShape="1">
          <a:blip r:embed="rId3">
            <a:alphaModFix/>
          </a:blip>
          <a:srcRect t="7198" r="13948" b="10252"/>
          <a:stretch/>
        </p:blipFill>
        <p:spPr>
          <a:xfrm>
            <a:off x="311713" y="953925"/>
            <a:ext cx="6557573" cy="39317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E03A3E"/>
                </a:solidFill>
              </a:rPr>
              <a:t>Repository and Batchloading</a:t>
            </a:r>
            <a:endParaRPr>
              <a:solidFill>
                <a:srgbClr val="E03A3E"/>
              </a:solidFill>
            </a:endParaRPr>
          </a:p>
        </p:txBody>
      </p:sp>
      <p:sp>
        <p:nvSpPr>
          <p:cNvPr id="90" name="Google Shape;90;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Data stored in Fedora</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“Fedora 4” is focused on web standards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LDP, WebAC, Memento, Activity Streams, HTTP headers</a:t>
            </a:r>
            <a:endParaRPr>
              <a:solidFill>
                <a:srgbClr val="000000"/>
              </a:solidFill>
            </a:endParaRPr>
          </a:p>
          <a:p>
            <a:pPr marL="457200" lvl="0" indent="0" algn="l" rtl="0">
              <a:spcBef>
                <a:spcPts val="0"/>
              </a:spcBef>
              <a:spcAft>
                <a:spcPts val="0"/>
              </a:spcAft>
              <a:buNone/>
            </a:pP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Loosely-coupled architecture</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IIIF image viewer (Mirador)</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IIIF image server (Loris)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Open Annotation OCR</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Blacklight search</a:t>
            </a:r>
            <a:endParaRPr>
              <a:solidFill>
                <a:srgbClr val="000000"/>
              </a:solidFill>
            </a:endParaRPr>
          </a:p>
          <a:p>
            <a:pPr marL="457200" lvl="0" indent="0" algn="l" rtl="0">
              <a:spcBef>
                <a:spcPts val="0"/>
              </a:spcBef>
              <a:spcAft>
                <a:spcPts val="0"/>
              </a:spcAft>
              <a:buNone/>
            </a:pP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Batchloading with a locally-developed Plastron client</a:t>
            </a:r>
            <a:endParaRPr>
              <a:solidFill>
                <a:srgbClr val="000000"/>
              </a:solidFill>
            </a:endParaRPr>
          </a:p>
        </p:txBody>
      </p:sp>
      <p:pic>
        <p:nvPicPr>
          <p:cNvPr id="91" name="Google Shape;91;p17"/>
          <p:cNvPicPr preferRelativeResize="0"/>
          <p:nvPr/>
        </p:nvPicPr>
        <p:blipFill>
          <a:blip r:embed="rId3">
            <a:alphaModFix/>
          </a:blip>
          <a:stretch>
            <a:fillRect/>
          </a:stretch>
        </p:blipFill>
        <p:spPr>
          <a:xfrm>
            <a:off x="6345125" y="1145988"/>
            <a:ext cx="2487176" cy="2851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E03A3E"/>
                </a:solidFill>
              </a:rPr>
              <a:t>Content Modeling</a:t>
            </a:r>
            <a:endParaRPr>
              <a:solidFill>
                <a:srgbClr val="E03A3E"/>
              </a:solidFill>
            </a:endParaRPr>
          </a:p>
        </p:txBody>
      </p:sp>
      <p:sp>
        <p:nvSpPr>
          <p:cNvPr id="97" name="Google Shape;97;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
                <a:solidFill>
                  <a:schemeClr val="dk1"/>
                </a:solidFill>
              </a:rPr>
              <a:t>LDP resources (RDFsource and nonRDFsource)</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Why RDF is so hard</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Local vs. global scope</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Triplestore and SPARQL</a:t>
            </a:r>
            <a:endParaRPr>
              <a:solidFill>
                <a:schemeClr val="dk1"/>
              </a:solidFill>
            </a:endParaRPr>
          </a:p>
          <a:p>
            <a:pPr marL="457200" lvl="0" indent="0" algn="l" rtl="0">
              <a:spcBef>
                <a:spcPts val="0"/>
              </a:spcBef>
              <a:spcAft>
                <a:spcPts val="0"/>
              </a:spcAft>
              <a:buNone/>
            </a:pP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Portland Common Data Model</a:t>
            </a:r>
            <a:endParaRPr>
              <a:solidFill>
                <a:schemeClr val="dk1"/>
              </a:solidFill>
            </a:endParaRPr>
          </a:p>
          <a:p>
            <a:pPr marL="0" lvl="0" indent="0" algn="l" rtl="0">
              <a:spcBef>
                <a:spcPts val="0"/>
              </a:spcBef>
              <a:spcAft>
                <a:spcPts val="0"/>
              </a:spcAft>
              <a:buNone/>
            </a:pP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National Digital Newspaper Program XML</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Why standards are good</a:t>
            </a:r>
            <a:endParaRPr>
              <a:solidFill>
                <a:schemeClr val="dk1"/>
              </a:solidFill>
            </a:endParaRPr>
          </a:p>
        </p:txBody>
      </p:sp>
      <p:pic>
        <p:nvPicPr>
          <p:cNvPr id="98" name="Google Shape;98;p18"/>
          <p:cNvPicPr preferRelativeResize="0"/>
          <p:nvPr/>
        </p:nvPicPr>
        <p:blipFill>
          <a:blip r:embed="rId3">
            <a:alphaModFix/>
          </a:blip>
          <a:stretch>
            <a:fillRect/>
          </a:stretch>
        </p:blipFill>
        <p:spPr>
          <a:xfrm>
            <a:off x="5597324" y="317025"/>
            <a:ext cx="3658277" cy="45094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4883700" y="509825"/>
            <a:ext cx="4260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E03A3E"/>
                </a:solidFill>
              </a:rPr>
              <a:t>Impact</a:t>
            </a:r>
            <a:endParaRPr>
              <a:solidFill>
                <a:srgbClr val="E03A3E"/>
              </a:solidFill>
            </a:endParaRPr>
          </a:p>
        </p:txBody>
      </p:sp>
      <p:sp>
        <p:nvSpPr>
          <p:cNvPr id="104" name="Google Shape;104;p19"/>
          <p:cNvSpPr txBox="1">
            <a:spLocks noGrp="1"/>
          </p:cNvSpPr>
          <p:nvPr>
            <p:ph type="body" idx="1"/>
          </p:nvPr>
        </p:nvSpPr>
        <p:spPr>
          <a:xfrm>
            <a:off x="4883700" y="1217275"/>
            <a:ext cx="42603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Response time for reference queries cut from days to minutes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Easy-to-use interface allows nearly all patrons to search easily </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Excellent tool for development, alumni and campus outreach</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Makes purpose of University Archives clear and visible</a:t>
            </a:r>
            <a:endParaRPr>
              <a:solidFill>
                <a:srgbClr val="000000"/>
              </a:solidFill>
            </a:endParaRPr>
          </a:p>
        </p:txBody>
      </p:sp>
      <p:pic>
        <p:nvPicPr>
          <p:cNvPr id="105" name="Google Shape;105;p19"/>
          <p:cNvPicPr preferRelativeResize="0"/>
          <p:nvPr/>
        </p:nvPicPr>
        <p:blipFill rotWithShape="1">
          <a:blip r:embed="rId3">
            <a:alphaModFix/>
          </a:blip>
          <a:srcRect l="17793" t="13399" r="16719" b="6511"/>
          <a:stretch/>
        </p:blipFill>
        <p:spPr>
          <a:xfrm>
            <a:off x="0" y="682311"/>
            <a:ext cx="4944125" cy="3778875"/>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E03A3E"/>
                </a:solidFill>
              </a:rPr>
              <a:t>Future Plans</a:t>
            </a:r>
            <a:endParaRPr>
              <a:solidFill>
                <a:srgbClr val="E03A3E"/>
              </a:solidFill>
            </a:endParaRPr>
          </a:p>
        </p:txBody>
      </p:sp>
      <p:sp>
        <p:nvSpPr>
          <p:cNvPr id="111" name="Google Shape;111;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
                <a:solidFill>
                  <a:schemeClr val="dk1"/>
                </a:solidFill>
              </a:rPr>
              <a:t>Future of Student Newspapers</a:t>
            </a:r>
            <a:endParaRPr>
              <a:solidFill>
                <a:schemeClr val="dk1"/>
              </a:solidFill>
            </a:endParaRPr>
          </a:p>
          <a:p>
            <a:pPr marL="914400" lvl="1" indent="-317500" algn="l" rtl="0">
              <a:spcBef>
                <a:spcPts val="0"/>
              </a:spcBef>
              <a:spcAft>
                <a:spcPts val="0"/>
              </a:spcAft>
              <a:buClr>
                <a:schemeClr val="dk1"/>
              </a:buClr>
              <a:buSzPts val="1400"/>
              <a:buChar char="○"/>
            </a:pPr>
            <a:r>
              <a:rPr lang="en" i="1">
                <a:solidFill>
                  <a:schemeClr val="dk1"/>
                </a:solidFill>
              </a:rPr>
              <a:t>Black Explosion</a:t>
            </a:r>
            <a:endParaRPr i="1">
              <a:solidFill>
                <a:schemeClr val="dk1"/>
              </a:solidFill>
            </a:endParaRPr>
          </a:p>
          <a:p>
            <a:pPr marL="914400" lvl="1" indent="-317500" algn="l" rtl="0">
              <a:spcBef>
                <a:spcPts val="0"/>
              </a:spcBef>
              <a:spcAft>
                <a:spcPts val="0"/>
              </a:spcAft>
              <a:buClr>
                <a:schemeClr val="dk1"/>
              </a:buClr>
              <a:buSzPts val="1400"/>
              <a:buChar char="○"/>
            </a:pPr>
            <a:r>
              <a:rPr lang="en" i="1">
                <a:solidFill>
                  <a:schemeClr val="dk1"/>
                </a:solidFill>
              </a:rPr>
              <a:t>Mitzpeh</a:t>
            </a:r>
            <a:r>
              <a:rPr lang="en">
                <a:solidFill>
                  <a:schemeClr val="dk1"/>
                </a:solidFill>
              </a:rPr>
              <a:t> and </a:t>
            </a:r>
            <a:r>
              <a:rPr lang="en" i="1">
                <a:solidFill>
                  <a:schemeClr val="dk1"/>
                </a:solidFill>
              </a:rPr>
              <a:t>Eclipse</a:t>
            </a:r>
            <a:endParaRPr i="1">
              <a:solidFill>
                <a:schemeClr val="dk1"/>
              </a:solidFill>
            </a:endParaRPr>
          </a:p>
          <a:p>
            <a:pPr marL="457200" lvl="0" indent="0" algn="l" rtl="0">
              <a:spcBef>
                <a:spcPts val="0"/>
              </a:spcBef>
              <a:spcAft>
                <a:spcPts val="0"/>
              </a:spcAft>
              <a:buNone/>
            </a:pP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Future of the repository</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Correspondence</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Audio/Video</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Migration of Fedora 2 content</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Born digital archives</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Research Data</a:t>
            </a:r>
            <a:endParaRPr>
              <a:solidFill>
                <a:schemeClr val="dk1"/>
              </a:solidFill>
            </a:endParaRPr>
          </a:p>
          <a:p>
            <a:pPr marL="457200" lvl="0" indent="0" algn="l" rtl="0">
              <a:spcBef>
                <a:spcPts val="0"/>
              </a:spcBef>
              <a:spcAft>
                <a:spcPts val="0"/>
              </a:spcAft>
              <a:buNone/>
            </a:pP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Future of our data</a:t>
            </a:r>
            <a:endParaRPr>
              <a:solidFill>
                <a:schemeClr val="dk1"/>
              </a:solidFill>
            </a:endParaRPr>
          </a:p>
        </p:txBody>
      </p:sp>
      <p:pic>
        <p:nvPicPr>
          <p:cNvPr id="112" name="Google Shape;112;p20"/>
          <p:cNvPicPr preferRelativeResize="0"/>
          <p:nvPr/>
        </p:nvPicPr>
        <p:blipFill>
          <a:blip r:embed="rId3">
            <a:alphaModFix/>
          </a:blip>
          <a:stretch>
            <a:fillRect/>
          </a:stretch>
        </p:blipFill>
        <p:spPr>
          <a:xfrm>
            <a:off x="5443300" y="445025"/>
            <a:ext cx="3389000" cy="439731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a:spLocks noGrp="1"/>
          </p:cNvSpPr>
          <p:nvPr>
            <p:ph type="title"/>
          </p:nvPr>
        </p:nvSpPr>
        <p:spPr>
          <a:xfrm>
            <a:off x="311700" y="182737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solidFill>
                  <a:srgbClr val="E03A3E"/>
                </a:solidFill>
              </a:rPr>
              <a:t>Questions?</a:t>
            </a:r>
            <a:endParaRPr sz="4800" b="1">
              <a:solidFill>
                <a:srgbClr val="E03A3E"/>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TotalTime>
  <Words>2302</Words>
  <Application>Microsoft Macintosh PowerPoint</Application>
  <PresentationFormat>On-screen Show (16:9)</PresentationFormat>
  <Paragraphs>168</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Simple Light</vt:lpstr>
      <vt:lpstr>The Digital Diamondback:</vt:lpstr>
      <vt:lpstr>Project History</vt:lpstr>
      <vt:lpstr>Metadata</vt:lpstr>
      <vt:lpstr>Metadata Collation</vt:lpstr>
      <vt:lpstr>Repository and Batchloading</vt:lpstr>
      <vt:lpstr>Content Modeling</vt:lpstr>
      <vt:lpstr>Impact</vt:lpstr>
      <vt:lpstr>Future Plans</vt:lpstr>
      <vt:lpstr>Questions?</vt:lpstr>
      <vt:lpstr>Resources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Digital Diamondback:</dc:title>
  <cp:lastModifiedBy>Elizabeth Caringola</cp:lastModifiedBy>
  <cp:revision>3</cp:revision>
  <cp:lastPrinted>2018-10-29T16:46:53Z</cp:lastPrinted>
  <dcterms:modified xsi:type="dcterms:W3CDTF">2018-10-29T16:48:14Z</dcterms:modified>
</cp:coreProperties>
</file>