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5143500" type="screen16x9"/>
  <p:notesSz cx="6858000" cy="9144000"/>
  <p:embeddedFontLst>
    <p:embeddedFont>
      <p:font typeface="Roboto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684" y="30"/>
      </p:cViewPr>
      <p:guideLst/>
    </p:cSldViewPr>
  </p:slideViewPr>
  <p:notesTextViewPr>
    <p:cViewPr>
      <p:scale>
        <a:sx n="1" d="1"/>
        <a:sy n="1" d="1"/>
      </p:scale>
      <p:origin x="0" y="-342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7207508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Presenters: Hillary S. Kativa (Science History Institute); Celia Caust-Ellenbogen (Swarthmore</a:t>
            </a:r>
            <a:r>
              <a:rPr lang="en-US" baseline="0" dirty="0" smtClean="0"/>
              <a:t> College); Kelsey Duinkerken (Thomas Jefferson University); Bayard Miller (American Philosophical Society); Chrissie Perella (College of Physicians of Philadelphia).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795966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917487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59314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390590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October is for outreach (11 months</a:t>
            </a:r>
            <a:r>
              <a:rPr lang="en-US" baseline="0" dirty="0" smtClean="0"/>
              <a:t> out of the year, DVAG focuses on programming for archivists; in October, we focus on programming for the general public); Location matters (having an event at your institution gets people in the door who might not otherwise visit; we also try to meet people where at are, at bars, public libraries, etc.); Event planning = skill-building (Even if no one attends your event, planning an event can help raise your profile, both within your institution and beyond); People personalize the festival (we use a core of volunteers to document each event and spread the word about Archives Month Philly; volunteers also help the range of events feel like a cohesive festival.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715718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Start planning early (planning</a:t>
            </a:r>
            <a:r>
              <a:rPr lang="en-US" baseline="0" dirty="0" smtClean="0"/>
              <a:t> takes time and many institutions need a cushion to get stakeholders thinking about hosting an event, get approvals, etc.); Mobilize your community (spread the word about Archives Month through local </a:t>
            </a:r>
            <a:r>
              <a:rPr lang="en-US" baseline="0" dirty="0" err="1" smtClean="0"/>
              <a:t>listservs</a:t>
            </a:r>
            <a:r>
              <a:rPr lang="en-US" baseline="0" dirty="0" smtClean="0"/>
              <a:t>, blogs, etc.).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577145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513821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85864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64335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endParaRPr lang="en-US" dirty="0" smtClean="0">
              <a:effectLst/>
            </a:endParaRPr>
          </a:p>
          <a:p>
            <a:pPr lvl="1" fontAlgn="base"/>
            <a:r>
              <a:rPr lang="en-US" sz="1100" b="0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Local instantiation of American Archives Month held annually in October; Archives Month spearheaded by SAA as an opportunity for archives and archivists to raise public awareness about their collections and the work that they do. </a:t>
            </a:r>
            <a:endParaRPr lang="en-US" sz="1050" b="0" i="0" u="none" strike="noStrike" cap="none" dirty="0" smtClean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lvl="1" fontAlgn="base"/>
            <a:r>
              <a:rPr lang="en-US" sz="1100" b="0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Local effort organized by the Delaware Valley Archivists Group (DVAG) in conjunction with participating institutions; effort initiated in the 1990s, revived in 2013 under AMP brand.</a:t>
            </a:r>
          </a:p>
          <a:p>
            <a:pPr lvl="1" fontAlgn="base"/>
            <a:r>
              <a:rPr lang="en-US" sz="1100" b="0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In contrast</a:t>
            </a:r>
            <a:r>
              <a:rPr lang="en-US" sz="1100" b="0" i="0" u="none" strike="noStrike" cap="none" baseline="0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 to archives’ crawls and bazaars in other cities, AMP is a month-long event at institutions throughout Philadelphia and parts of New Jersey </a:t>
            </a:r>
            <a:r>
              <a:rPr lang="en-US" sz="1100" b="0" i="0" u="none" strike="noStrike" cap="none" baseline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and Delaware.</a:t>
            </a:r>
            <a:endParaRPr lang="en-US" sz="1050" b="0" i="0" u="none" strike="noStrike" cap="none" dirty="0" smtClean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lvl="1" fontAlgn="base"/>
            <a:r>
              <a:rPr lang="en-US" sz="1100" b="0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Volunteer-run, from event-planning to website and social media.</a:t>
            </a:r>
            <a:endParaRPr lang="en-US" sz="1050" b="0" i="0" u="none" strike="noStrike" cap="none" dirty="0" smtClean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53812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endParaRPr lang="en-US" dirty="0" smtClean="0">
              <a:effectLst/>
            </a:endParaRPr>
          </a:p>
          <a:p>
            <a:pPr lvl="1" fontAlgn="base"/>
            <a:r>
              <a:rPr lang="en-US" sz="1100" b="0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Over 21 special events and 8 ongoing exhibitions across Delaware Valley region, which include Delaware and New Jersey. </a:t>
            </a:r>
            <a:endParaRPr lang="en-US" sz="1050" b="0" i="0" u="none" strike="noStrike" cap="none" dirty="0" smtClean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lvl="1" fontAlgn="base"/>
            <a:r>
              <a:rPr lang="en-US" sz="1100" b="0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500 attendees at events throughout October; included mix of behind-the-scenes tours, workshops, lectures, exhibits, and much more. </a:t>
            </a:r>
            <a:endParaRPr lang="en-US" sz="1050" b="0" i="0" u="none" strike="noStrike" cap="none" dirty="0" smtClean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269631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endParaRPr lang="en-US" dirty="0" smtClean="0">
              <a:effectLst/>
            </a:endParaRPr>
          </a:p>
          <a:p>
            <a:pPr lvl="1" fontAlgn="base"/>
            <a:r>
              <a:rPr lang="en-US" sz="1100" b="1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Centerpiece events: </a:t>
            </a:r>
            <a:r>
              <a:rPr lang="en-US" sz="1100" b="0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3 to 5</a:t>
            </a:r>
            <a:r>
              <a:rPr lang="en-US" sz="1100" b="1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b="0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featured, multi-institutional events developed as a collaboration between AMP Planning Team and participating institution(s); intended to stand out as highlights of the month-long calendar.</a:t>
            </a:r>
            <a:endParaRPr lang="en-US" sz="1050" b="0" i="0" u="none" strike="noStrike" cap="none" dirty="0" smtClean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lvl="1" fontAlgn="base"/>
            <a:r>
              <a:rPr lang="en-US" sz="1100" b="1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Independent, coordinated events: </a:t>
            </a:r>
            <a:r>
              <a:rPr lang="en-US" sz="1100" b="0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Majority of calendar made up of events developed independently at local institutions and submitted for inclusion on AMP calendar.</a:t>
            </a:r>
            <a:endParaRPr lang="en-US" sz="1050" b="0" i="0" u="none" strike="noStrike" cap="none" dirty="0" smtClean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lvl="1" fontAlgn="base"/>
            <a:r>
              <a:rPr lang="en-US" sz="1100" b="0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All events promoted on AMP website, social media channels, and other publicity materials.</a:t>
            </a:r>
            <a:endParaRPr lang="en-US" sz="1050" b="0" i="0" u="none" strike="noStrike" cap="none" dirty="0" smtClean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1829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Archivists take over the popular bar-based monthly lecture series, Nerd </a:t>
            </a:r>
            <a:r>
              <a:rPr lang="en-US" sz="1100" b="0" i="0" u="none" strike="noStrike" cap="none" dirty="0" err="1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Nite</a:t>
            </a:r>
            <a:r>
              <a:rPr lang="en-US" sz="1100" b="0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 Philly.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697195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 Our oldest centerpiece event, held</a:t>
            </a:r>
            <a:r>
              <a:rPr lang="en-US" sz="1100" b="0" i="0" u="none" strike="noStrike" cap="none" baseline="0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 annually since 2013. 6-8 participating institutions present lantern slides from their collections in the </a:t>
            </a:r>
            <a:r>
              <a:rPr lang="en-US" sz="1100" b="0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Wagner</a:t>
            </a:r>
            <a:r>
              <a:rPr lang="en-US" sz="1100" b="0" i="0" u="none" strike="noStrike" cap="none" baseline="0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 Free Institute of Science’s</a:t>
            </a:r>
            <a:r>
              <a:rPr lang="en-US" sz="1100" b="0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 Victorian-era lecture hall using an historic lantern projector.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59030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Special pub quiz coordinated with local partners such as the Philadelphia History Museum.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024115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Archives-bazaar showcasing collections around a particular theme with 12-15 participating</a:t>
            </a:r>
            <a:r>
              <a:rPr lang="en-US" baseline="0" dirty="0" smtClean="0"/>
              <a:t> institutions; currently held at the Free Library of Philadelphia.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005685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6128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Shape 38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Shape 47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Shape 54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jp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ctrTitle"/>
          </p:nvPr>
        </p:nvSpPr>
        <p:spPr>
          <a:xfrm>
            <a:off x="390525" y="66582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/>
              <a:t>IF YOU PLAN IT, THEY WILL COME: ARCHIVES MONTH EVENT INCUBATOR</a:t>
            </a:r>
            <a:endParaRPr sz="3200" b="1" dirty="0"/>
          </a:p>
        </p:txBody>
      </p:sp>
      <p:sp>
        <p:nvSpPr>
          <p:cNvPr id="68" name="Shape 68"/>
          <p:cNvSpPr txBox="1">
            <a:spLocks noGrp="1"/>
          </p:cNvSpPr>
          <p:nvPr>
            <p:ph type="subTitle" idx="1"/>
          </p:nvPr>
        </p:nvSpPr>
        <p:spPr>
          <a:xfrm>
            <a:off x="390525" y="1776867"/>
            <a:ext cx="8222100" cy="110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Mid-Atlantic Regional Archives Conference</a:t>
            </a:r>
            <a:endParaRPr sz="2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Spring 2018 - Hershey, PA</a:t>
            </a:r>
            <a:endParaRPr sz="2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</p:txBody>
      </p:sp>
      <p:sp>
        <p:nvSpPr>
          <p:cNvPr id="69" name="Shape 69"/>
          <p:cNvSpPr txBox="1"/>
          <p:nvPr/>
        </p:nvSpPr>
        <p:spPr>
          <a:xfrm>
            <a:off x="0" y="4778700"/>
            <a:ext cx="67794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Roboto"/>
                <a:ea typeface="Roboto"/>
                <a:cs typeface="Roboto"/>
                <a:sym typeface="Roboto"/>
              </a:rPr>
              <a:t>Tweet with #maracspring18, #s17, #archivesPHL</a:t>
            </a:r>
            <a:endParaRPr sz="1600" b="1" dirty="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0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9475" y="2695350"/>
            <a:ext cx="2377450" cy="2377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460950" y="217475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/>
              <a:t>Coordinated, Independent Event: </a:t>
            </a:r>
            <a:endParaRPr sz="3600"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College of Physicians Pop-Up Exhibits</a:t>
            </a:r>
            <a:endParaRPr sz="36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188" y="1878677"/>
            <a:ext cx="3614651" cy="27109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92" y="1695794"/>
            <a:ext cx="5144064" cy="289387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460950" y="217475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/>
              <a:t>Coordinated, Independent Event: </a:t>
            </a:r>
            <a:endParaRPr sz="3600"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Othmer Library Escape the Archives</a:t>
            </a:r>
            <a:endParaRPr sz="3600"/>
          </a:p>
        </p:txBody>
      </p:sp>
      <p:pic>
        <p:nvPicPr>
          <p:cNvPr id="142" name="Shape 1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249" y="1599263"/>
            <a:ext cx="5159501" cy="3427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Shape 1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25575" y="1483025"/>
            <a:ext cx="3543399" cy="3543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460950" y="217475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/>
              <a:t>Coordinated, Independent Event: </a:t>
            </a:r>
            <a:endParaRPr sz="3600"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Friends Historical Library Séance</a:t>
            </a:r>
            <a:endParaRPr sz="3600"/>
          </a:p>
        </p:txBody>
      </p:sp>
      <p:pic>
        <p:nvPicPr>
          <p:cNvPr id="149" name="Shape 1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382675"/>
            <a:ext cx="5120775" cy="3412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Shape 1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18475" y="1751575"/>
            <a:ext cx="3566026" cy="26745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471900" y="20907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/>
              <a:t>OUR “PHILLY-OSOPHY”</a:t>
            </a:r>
            <a:endParaRPr sz="3600" b="1" dirty="0"/>
          </a:p>
        </p:txBody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 dirty="0">
                <a:solidFill>
                  <a:srgbClr val="000000"/>
                </a:solidFill>
              </a:rPr>
              <a:t>October is for outreach.</a:t>
            </a:r>
            <a:endParaRPr sz="2400" dirty="0">
              <a:solidFill>
                <a:srgbClr val="000000"/>
              </a:solidFill>
            </a:endParaRP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 dirty="0">
                <a:solidFill>
                  <a:srgbClr val="000000"/>
                </a:solidFill>
              </a:rPr>
              <a:t>Location matters.</a:t>
            </a:r>
            <a:endParaRPr sz="2400" dirty="0">
              <a:solidFill>
                <a:srgbClr val="000000"/>
              </a:solidFill>
            </a:endParaRP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 dirty="0">
                <a:solidFill>
                  <a:srgbClr val="000000"/>
                </a:solidFill>
              </a:rPr>
              <a:t>Event planning = Skill-building.</a:t>
            </a:r>
            <a:endParaRPr sz="2400" dirty="0">
              <a:solidFill>
                <a:srgbClr val="000000"/>
              </a:solidFill>
            </a:endParaRPr>
          </a:p>
          <a:p>
            <a:pPr marL="457200" lvl="0" indent="-381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 dirty="0">
                <a:solidFill>
                  <a:srgbClr val="000000"/>
                </a:solidFill>
              </a:rPr>
              <a:t>People personalize the festival.</a:t>
            </a:r>
            <a:endParaRPr sz="2400" dirty="0">
              <a:solidFill>
                <a:srgbClr val="000000"/>
              </a:solidFill>
            </a:endParaRPr>
          </a:p>
        </p:txBody>
      </p:sp>
      <p:sp>
        <p:nvSpPr>
          <p:cNvPr id="157" name="Shape 157"/>
          <p:cNvSpPr txBox="1"/>
          <p:nvPr/>
        </p:nvSpPr>
        <p:spPr>
          <a:xfrm>
            <a:off x="0" y="1264975"/>
            <a:ext cx="6779400" cy="3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Roboto"/>
                <a:ea typeface="Roboto"/>
                <a:cs typeface="Roboto"/>
                <a:sym typeface="Roboto"/>
              </a:rPr>
              <a:t>Tweet with #maracspring18, #s17, #archivesPHL</a:t>
            </a:r>
            <a:endParaRPr b="1" dirty="0"/>
          </a:p>
        </p:txBody>
      </p:sp>
      <p:pic>
        <p:nvPicPr>
          <p:cNvPr id="158" name="Shape 1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3375" y="2887950"/>
            <a:ext cx="2510850" cy="251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471900" y="20907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/>
              <a:t>TIPS FOR SUCCESS</a:t>
            </a:r>
            <a:endParaRPr sz="3600" b="1" dirty="0"/>
          </a:p>
        </p:txBody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Start planning early.</a:t>
            </a:r>
            <a:endParaRPr sz="2400">
              <a:solidFill>
                <a:srgbClr val="000000"/>
              </a:solidFill>
            </a:endParaRP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You’re only as strong as your planning team.</a:t>
            </a:r>
            <a:endParaRPr sz="2400">
              <a:solidFill>
                <a:srgbClr val="000000"/>
              </a:solidFill>
            </a:endParaRP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Mobilize your community.</a:t>
            </a:r>
            <a:endParaRPr sz="2400">
              <a:solidFill>
                <a:srgbClr val="000000"/>
              </a:solidFill>
            </a:endParaRP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Keep it fun.</a:t>
            </a:r>
            <a:endParaRPr sz="2400">
              <a:solidFill>
                <a:srgbClr val="000000"/>
              </a:solidFill>
            </a:endParaRPr>
          </a:p>
        </p:txBody>
      </p:sp>
      <p:sp>
        <p:nvSpPr>
          <p:cNvPr id="165" name="Shape 165"/>
          <p:cNvSpPr txBox="1"/>
          <p:nvPr/>
        </p:nvSpPr>
        <p:spPr>
          <a:xfrm>
            <a:off x="0" y="1264975"/>
            <a:ext cx="6779400" cy="3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Roboto"/>
                <a:ea typeface="Roboto"/>
                <a:cs typeface="Roboto"/>
                <a:sym typeface="Roboto"/>
              </a:rPr>
              <a:t>Tweet with #maracspring18, #s17, #archivesPHL</a:t>
            </a:r>
            <a:endParaRPr b="1" dirty="0"/>
          </a:p>
        </p:txBody>
      </p:sp>
      <p:pic>
        <p:nvPicPr>
          <p:cNvPr id="166" name="Shape 1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3375" y="2887950"/>
            <a:ext cx="2510850" cy="251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471900" y="20907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/>
              <a:t>LEARN MORE</a:t>
            </a:r>
            <a:endParaRPr sz="3600" b="1" dirty="0"/>
          </a:p>
        </p:txBody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247175" y="1919075"/>
            <a:ext cx="87333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14400" lvl="0" indent="-381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 dirty="0">
                <a:solidFill>
                  <a:srgbClr val="000000"/>
                </a:solidFill>
              </a:rPr>
              <a:t>Website: archivesmonthphilly.com</a:t>
            </a:r>
            <a:endParaRPr sz="2400" dirty="0">
              <a:solidFill>
                <a:srgbClr val="000000"/>
              </a:solidFill>
            </a:endParaRPr>
          </a:p>
          <a:p>
            <a:pPr marL="914400" lvl="0" indent="-381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 dirty="0">
                <a:solidFill>
                  <a:srgbClr val="000000"/>
                </a:solidFill>
              </a:rPr>
              <a:t>Facebook: Archives Month Philly</a:t>
            </a:r>
            <a:endParaRPr sz="2400" dirty="0">
              <a:solidFill>
                <a:srgbClr val="000000"/>
              </a:solidFill>
            </a:endParaRPr>
          </a:p>
          <a:p>
            <a:pPr marL="914400" lvl="0" indent="-381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 dirty="0">
                <a:solidFill>
                  <a:srgbClr val="000000"/>
                </a:solidFill>
              </a:rPr>
              <a:t>Twitter: @ArchMonthPhilly</a:t>
            </a:r>
            <a:endParaRPr sz="2400" dirty="0">
              <a:solidFill>
                <a:srgbClr val="000000"/>
              </a:solidFill>
            </a:endParaRPr>
          </a:p>
          <a:p>
            <a:pPr marL="914400" lvl="0" indent="-381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 dirty="0">
                <a:solidFill>
                  <a:srgbClr val="000000"/>
                </a:solidFill>
              </a:rPr>
              <a:t>Storify: </a:t>
            </a:r>
            <a:r>
              <a:rPr lang="en" dirty="0">
                <a:solidFill>
                  <a:srgbClr val="000000"/>
                </a:solidFill>
              </a:rPr>
              <a:t>https://storify.com/ArchMonthPhilly/archives-month-philly-2017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73" name="Shape 173"/>
          <p:cNvSpPr txBox="1"/>
          <p:nvPr/>
        </p:nvSpPr>
        <p:spPr>
          <a:xfrm>
            <a:off x="0" y="1264975"/>
            <a:ext cx="6779400" cy="3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Roboto"/>
                <a:ea typeface="Roboto"/>
                <a:cs typeface="Roboto"/>
                <a:sym typeface="Roboto"/>
              </a:rPr>
              <a:t>Tweet with #maracspring18, #s17, #archivesPHL</a:t>
            </a:r>
            <a:endParaRPr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471900" y="20907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/>
              <a:t>INCUBATOR GROUPS</a:t>
            </a:r>
            <a:endParaRPr sz="3600" b="1" dirty="0"/>
          </a:p>
        </p:txBody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247175" y="1919075"/>
            <a:ext cx="87333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000000"/>
                </a:solidFill>
              </a:rPr>
              <a:t>Session 1 (15 mins): Brainstorming Event Ideas </a:t>
            </a:r>
            <a:endParaRPr sz="2400" b="1">
              <a:solidFill>
                <a:srgbClr val="000000"/>
              </a:solidFill>
            </a:endParaRPr>
          </a:p>
          <a:p>
            <a:pPr marL="914400" lvl="0" indent="-3810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#1: College/University (Celia)</a:t>
            </a:r>
            <a:endParaRPr sz="2400">
              <a:solidFill>
                <a:srgbClr val="000000"/>
              </a:solidFill>
            </a:endParaRPr>
          </a:p>
          <a:p>
            <a:pPr marL="914400" lvl="0" indent="-381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#2: Special Library (Chrissie and Hillary)</a:t>
            </a:r>
            <a:endParaRPr sz="2400">
              <a:solidFill>
                <a:srgbClr val="000000"/>
              </a:solidFill>
            </a:endParaRPr>
          </a:p>
          <a:p>
            <a:pPr marL="914400" lvl="0" indent="-381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#3: Multi-Institutional Events (Bayard and Kelsey)</a:t>
            </a:r>
            <a:endParaRPr sz="2400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2400">
              <a:solidFill>
                <a:srgbClr val="000000"/>
              </a:solidFill>
            </a:endParaRPr>
          </a:p>
        </p:txBody>
      </p:sp>
      <p:sp>
        <p:nvSpPr>
          <p:cNvPr id="180" name="Shape 180"/>
          <p:cNvSpPr txBox="1"/>
          <p:nvPr/>
        </p:nvSpPr>
        <p:spPr>
          <a:xfrm>
            <a:off x="0" y="1264975"/>
            <a:ext cx="6779400" cy="3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Roboto"/>
                <a:ea typeface="Roboto"/>
                <a:cs typeface="Roboto"/>
                <a:sym typeface="Roboto"/>
              </a:rPr>
              <a:t>Tweet with #maracspring18, #s17, #archivesPHL</a:t>
            </a:r>
            <a:endParaRPr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xfrm>
            <a:off x="471900" y="20907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/>
              <a:t>INCUBATOR GROUPS</a:t>
            </a:r>
            <a:endParaRPr sz="3600" b="1" dirty="0"/>
          </a:p>
        </p:txBody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247175" y="1919075"/>
            <a:ext cx="87333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000000"/>
                </a:solidFill>
              </a:rPr>
              <a:t>Session 2 (15 mins): Event Logistics</a:t>
            </a:r>
            <a:endParaRPr sz="2400" b="1" dirty="0">
              <a:solidFill>
                <a:srgbClr val="000000"/>
              </a:solidFill>
            </a:endParaRPr>
          </a:p>
          <a:p>
            <a:pPr marL="914400" lvl="0" indent="-3810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 dirty="0">
                <a:solidFill>
                  <a:srgbClr val="000000"/>
                </a:solidFill>
              </a:rPr>
              <a:t>#1: Planning an Event (Chrissie and Kelsey)</a:t>
            </a:r>
            <a:endParaRPr sz="2400" dirty="0">
              <a:solidFill>
                <a:srgbClr val="000000"/>
              </a:solidFill>
            </a:endParaRPr>
          </a:p>
          <a:p>
            <a:pPr marL="914400" lvl="0" indent="-381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 dirty="0">
                <a:solidFill>
                  <a:srgbClr val="000000"/>
                </a:solidFill>
              </a:rPr>
              <a:t>#2: Building and Sustaining a Planning Committee (Bayard, Celia, and Hillary)</a:t>
            </a:r>
            <a:endParaRPr sz="2400" dirty="0">
              <a:solidFill>
                <a:srgbClr val="000000"/>
              </a:solidFill>
            </a:endParaRPr>
          </a:p>
        </p:txBody>
      </p:sp>
      <p:sp>
        <p:nvSpPr>
          <p:cNvPr id="187" name="Shape 187"/>
          <p:cNvSpPr txBox="1"/>
          <p:nvPr/>
        </p:nvSpPr>
        <p:spPr>
          <a:xfrm>
            <a:off x="0" y="1264975"/>
            <a:ext cx="6779400" cy="3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Roboto"/>
                <a:ea typeface="Roboto"/>
                <a:cs typeface="Roboto"/>
                <a:sym typeface="Roboto"/>
              </a:rPr>
              <a:t>Tweet with #maracspring18, #s17, #archivesPHL</a:t>
            </a:r>
            <a:endParaRPr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471900" y="1754400"/>
            <a:ext cx="8222100" cy="33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●"/>
            </a:pPr>
            <a:r>
              <a:rPr lang="en" sz="3000" dirty="0">
                <a:solidFill>
                  <a:srgbClr val="000000"/>
                </a:solidFill>
              </a:rPr>
              <a:t>Organized by the Delaware Valley Archivists Group (DVAG), but anyone can volunteer.</a:t>
            </a:r>
            <a:endParaRPr sz="3000" dirty="0">
              <a:solidFill>
                <a:srgbClr val="000000"/>
              </a:solidFill>
            </a:endParaRPr>
          </a:p>
          <a:p>
            <a:pPr marL="457200" lvl="0" indent="-419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●"/>
            </a:pPr>
            <a:r>
              <a:rPr lang="en" sz="3000" dirty="0">
                <a:solidFill>
                  <a:srgbClr val="000000"/>
                </a:solidFill>
              </a:rPr>
              <a:t>Revitalized in 2013.</a:t>
            </a:r>
            <a:endParaRPr sz="3000" dirty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71900" y="150200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/>
              <a:t>ABOUT ARCHIVES MONTH PHILLY</a:t>
            </a:r>
            <a:endParaRPr sz="3600" b="1" dirty="0"/>
          </a:p>
        </p:txBody>
      </p:sp>
      <p:pic>
        <p:nvPicPr>
          <p:cNvPr id="77" name="Shape 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41812" y="3854475"/>
            <a:ext cx="3460374" cy="126572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 txBox="1"/>
          <p:nvPr/>
        </p:nvSpPr>
        <p:spPr>
          <a:xfrm>
            <a:off x="0" y="1283550"/>
            <a:ext cx="6779400" cy="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Roboto"/>
                <a:ea typeface="Roboto"/>
                <a:cs typeface="Roboto"/>
                <a:sym typeface="Roboto"/>
              </a:rPr>
              <a:t>Tweet with #maracspring18, #s17, #archivesPHL</a:t>
            </a:r>
            <a:endParaRPr b="1" dirty="0"/>
          </a:p>
        </p:txBody>
      </p:sp>
      <p:pic>
        <p:nvPicPr>
          <p:cNvPr id="79" name="Shape 79"/>
          <p:cNvPicPr preferRelativeResize="0"/>
          <p:nvPr/>
        </p:nvPicPr>
        <p:blipFill rotWithShape="1">
          <a:blip r:embed="rId4">
            <a:alphaModFix/>
          </a:blip>
          <a:srcRect t="2140" b="-2139"/>
          <a:stretch/>
        </p:blipFill>
        <p:spPr>
          <a:xfrm>
            <a:off x="7148125" y="3500750"/>
            <a:ext cx="1767875" cy="176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Shape 8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750" y="3702075"/>
            <a:ext cx="1360048" cy="1365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471900" y="30267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/>
              <a:t>2017 AT-A-GLANCE</a:t>
            </a:r>
            <a:endParaRPr sz="3600" b="1" dirty="0"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 dirty="0">
                <a:solidFill>
                  <a:srgbClr val="000000"/>
                </a:solidFill>
              </a:rPr>
              <a:t>21 special events and 8 ongoing exhibitions across the Delaware Valley region.</a:t>
            </a:r>
            <a:endParaRPr sz="2400" dirty="0">
              <a:solidFill>
                <a:srgbClr val="000000"/>
              </a:solidFill>
            </a:endParaRP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 dirty="0">
                <a:solidFill>
                  <a:srgbClr val="000000"/>
                </a:solidFill>
              </a:rPr>
              <a:t>More 500 event attendees throughout October. </a:t>
            </a:r>
            <a:endParaRPr sz="2400" dirty="0">
              <a:solidFill>
                <a:srgbClr val="000000"/>
              </a:solidFill>
            </a:endParaRP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 dirty="0">
                <a:solidFill>
                  <a:srgbClr val="000000"/>
                </a:solidFill>
              </a:rPr>
              <a:t>Storify: </a:t>
            </a:r>
            <a:r>
              <a:rPr lang="en" dirty="0">
                <a:solidFill>
                  <a:srgbClr val="000000"/>
                </a:solidFill>
              </a:rPr>
              <a:t>https://storify.com/ArchMonthPhilly/archives-month-philly-2017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87" name="Shape 87"/>
          <p:cNvSpPr txBox="1"/>
          <p:nvPr/>
        </p:nvSpPr>
        <p:spPr>
          <a:xfrm>
            <a:off x="0" y="1306475"/>
            <a:ext cx="67794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Roboto"/>
                <a:ea typeface="Roboto"/>
                <a:cs typeface="Roboto"/>
                <a:sym typeface="Roboto"/>
              </a:rPr>
              <a:t>Tweet with #maracspring18, #s17, #archivesPHL</a:t>
            </a:r>
            <a:endParaRPr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60950" y="2208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/>
              <a:t>EVENT TYPES</a:t>
            </a:r>
            <a:endParaRPr sz="3600" b="1" dirty="0"/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313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lang="en" sz="3000" b="1" dirty="0">
                <a:solidFill>
                  <a:srgbClr val="000000"/>
                </a:solidFill>
              </a:rPr>
              <a:t>Centerpiece events</a:t>
            </a:r>
            <a:endParaRPr sz="3000" b="1" dirty="0">
              <a:solidFill>
                <a:srgbClr val="000000"/>
              </a:solidFill>
            </a:endParaRPr>
          </a:p>
          <a:p>
            <a:pPr marL="914400" lvl="1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○"/>
            </a:pPr>
            <a:r>
              <a:rPr lang="en" sz="2400" dirty="0">
                <a:solidFill>
                  <a:srgbClr val="000000"/>
                </a:solidFill>
              </a:rPr>
              <a:t>Multi-institution events intended to stand out as highlights of the month-long calendar.</a:t>
            </a:r>
            <a:endParaRPr sz="2400" dirty="0">
              <a:solidFill>
                <a:srgbClr val="000000"/>
              </a:solidFill>
            </a:endParaRPr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lang="en" sz="3000" b="1" dirty="0">
                <a:solidFill>
                  <a:srgbClr val="000000"/>
                </a:solidFill>
              </a:rPr>
              <a:t>Independent, Coordinated Events</a:t>
            </a:r>
            <a:endParaRPr sz="3000" b="1" dirty="0">
              <a:solidFill>
                <a:srgbClr val="000000"/>
              </a:solidFill>
            </a:endParaRPr>
          </a:p>
          <a:p>
            <a:pPr marL="914400" lvl="1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○"/>
            </a:pPr>
            <a:r>
              <a:rPr lang="en" sz="2400" dirty="0">
                <a:solidFill>
                  <a:srgbClr val="000000"/>
                </a:solidFill>
              </a:rPr>
              <a:t>Developed independently at local institutions and submitted for inclusion on AMP calendar. </a:t>
            </a:r>
            <a:endParaRPr sz="2400" dirty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 sz="2400" dirty="0"/>
          </a:p>
        </p:txBody>
      </p:sp>
      <p:sp>
        <p:nvSpPr>
          <p:cNvPr id="94" name="Shape 94"/>
          <p:cNvSpPr txBox="1"/>
          <p:nvPr/>
        </p:nvSpPr>
        <p:spPr>
          <a:xfrm>
            <a:off x="64430" y="1306500"/>
            <a:ext cx="6779400" cy="38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Roboto"/>
                <a:ea typeface="Roboto"/>
                <a:cs typeface="Roboto"/>
                <a:sym typeface="Roboto"/>
              </a:rPr>
              <a:t>Tweet with #maracspring18, #s17, #archivesPHL</a:t>
            </a:r>
            <a:endParaRPr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460950" y="15860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/>
              <a:t>Centerpiece Event: </a:t>
            </a:r>
            <a:endParaRPr sz="3600" b="1"/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Nerd Nite: Archives Take-Over</a:t>
            </a:r>
            <a:endParaRPr sz="36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42" y="1698395"/>
            <a:ext cx="4976553" cy="27993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632" y="1698395"/>
            <a:ext cx="3839787" cy="28798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60950" y="15860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/>
              <a:t>Centerpiece Event: </a:t>
            </a:r>
            <a:endParaRPr sz="3600"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Philadelphia Lantern Slide Salon</a:t>
            </a:r>
            <a:endParaRPr sz="3600"/>
          </a:p>
        </p:txBody>
      </p:sp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650" y="1828750"/>
            <a:ext cx="4849853" cy="27280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662" y="1330035"/>
            <a:ext cx="3844975" cy="368877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460950" y="15860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/>
              <a:t>Centerpiece Event: </a:t>
            </a:r>
            <a:endParaRPr sz="3600"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Philly History Quizzo</a:t>
            </a:r>
            <a:endParaRPr sz="3600"/>
          </a:p>
        </p:txBody>
      </p:sp>
      <p:pic>
        <p:nvPicPr>
          <p:cNvPr id="114" name="Shape 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60500" y="1616775"/>
            <a:ext cx="5407749" cy="304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Shape 1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725" y="1812488"/>
            <a:ext cx="3537451" cy="26530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460950" y="15860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/>
              <a:t>Centerpiece Event: </a:t>
            </a:r>
            <a:endParaRPr sz="3600"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Food/Animals in the Archives</a:t>
            </a:r>
            <a:endParaRPr sz="3600"/>
          </a:p>
        </p:txBody>
      </p:sp>
      <p:pic>
        <p:nvPicPr>
          <p:cNvPr id="121" name="Shape 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1323800"/>
            <a:ext cx="2750475" cy="366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Shape 1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93475" y="1323800"/>
            <a:ext cx="4889727" cy="36672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460950" y="217475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/>
              <a:t>Coordinated, Independent Event: </a:t>
            </a:r>
            <a:endParaRPr sz="3600"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Fresh Air Archives Behind-the-Scenes</a:t>
            </a:r>
            <a:endParaRPr sz="36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75" y="1495379"/>
            <a:ext cx="4558318" cy="34230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198" y="1695795"/>
            <a:ext cx="4102330" cy="307674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897</Words>
  <Application>Microsoft Office PowerPoint</Application>
  <PresentationFormat>On-screen Show (16:9)</PresentationFormat>
  <Paragraphs>83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Roboto</vt:lpstr>
      <vt:lpstr>Material</vt:lpstr>
      <vt:lpstr>IF YOU PLAN IT, THEY WILL COME: ARCHIVES MONTH EVENT INCUBATOR</vt:lpstr>
      <vt:lpstr>ABOUT ARCHIVES MONTH PHILLY</vt:lpstr>
      <vt:lpstr>2017 AT-A-GLANCE</vt:lpstr>
      <vt:lpstr>EVENT TYPES</vt:lpstr>
      <vt:lpstr>Centerpiece Event:  Nerd Nite: Archives Take-Over</vt:lpstr>
      <vt:lpstr>Centerpiece Event:  Philadelphia Lantern Slide Salon</vt:lpstr>
      <vt:lpstr>Centerpiece Event:  Philly History Quizzo</vt:lpstr>
      <vt:lpstr>Centerpiece Event:  Food/Animals in the Archives</vt:lpstr>
      <vt:lpstr>Coordinated, Independent Event:  Fresh Air Archives Behind-the-Scenes</vt:lpstr>
      <vt:lpstr>Coordinated, Independent Event:  College of Physicians Pop-Up Exhibits</vt:lpstr>
      <vt:lpstr>Coordinated, Independent Event:  Othmer Library Escape the Archives</vt:lpstr>
      <vt:lpstr>Coordinated, Independent Event:  Friends Historical Library Séance</vt:lpstr>
      <vt:lpstr>OUR “PHILLY-OSOPHY”</vt:lpstr>
      <vt:lpstr>TIPS FOR SUCCESS</vt:lpstr>
      <vt:lpstr>LEARN MORE</vt:lpstr>
      <vt:lpstr>INCUBATOR GROUPS</vt:lpstr>
      <vt:lpstr>INCUBATOR GROUPS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 YOU PLAN IT, THEY WILL COME: ARCHIVES MONTH EVENT INCUBATOR</dc:title>
  <dc:creator>Kativa, Hillary</dc:creator>
  <cp:lastModifiedBy>Kativa, Hillary</cp:lastModifiedBy>
  <cp:revision>4</cp:revision>
  <dcterms:modified xsi:type="dcterms:W3CDTF">2018-04-18T16:56:21Z</dcterms:modified>
</cp:coreProperties>
</file>