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46" Type="http://schemas.openxmlformats.org/officeDocument/2006/relationships/slide" Target="slides/slide41.xml"/><Relationship Id="rId23" Type="http://schemas.openxmlformats.org/officeDocument/2006/relationships/slide" Target="slides/slide18.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slide" Target="slides/slide42.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roniclingamerica.loc.gov/lccn/sn83045434/"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logs.loc.gov/thesignal/2017/09/introducing-beyond-words/" TargetMode="External"/><Relationship Id="rId3" Type="http://schemas.openxmlformats.org/officeDocument/2006/relationships/hyperlink" Target="https://blogs.loc.gov/headlinesandheroes/2020/09/newspaper-navigator-search-application-now-live/"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loc.gov/collections/chronicling-america"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oc.gov/ndnp/guidelines/selection.html"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roniclingamerica.loc.gov" TargetMode="External"/><Relationship Id="rId3" Type="http://schemas.openxmlformats.org/officeDocument/2006/relationships/hyperlink" Target="https://www.loc.gov/ndnp/data-visualizations"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roniclingamerica.loc.gov/"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Historic Maryland Newspapers Project (HMNP) Advisory Board Meeting Fall 2020</a:t>
            </a:r>
            <a:endParaRPr/>
          </a:p>
          <a:p>
            <a:pPr indent="0" lvl="0" marL="0" rtl="0" algn="l">
              <a:spcBef>
                <a:spcPts val="0"/>
              </a:spcBef>
              <a:spcAft>
                <a:spcPts val="0"/>
              </a:spcAft>
              <a:buNone/>
            </a:pPr>
            <a:r>
              <a:rPr lang="en"/>
              <a:t>October 28, 2020 | 1:00-3:00pm | Virtual via Zoom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Hosted by HMNP Team at University of Maryland Libraries:</a:t>
            </a:r>
            <a:endParaRPr/>
          </a:p>
          <a:p>
            <a:pPr indent="0" lvl="0" marL="0" rtl="0" algn="l">
              <a:spcBef>
                <a:spcPts val="0"/>
              </a:spcBef>
              <a:spcAft>
                <a:spcPts val="0"/>
              </a:spcAft>
              <a:buNone/>
            </a:pPr>
            <a:r>
              <a:rPr lang="en"/>
              <a:t>Douglas McElrath, Co-Director</a:t>
            </a:r>
            <a:endParaRPr/>
          </a:p>
          <a:p>
            <a:pPr indent="0" lvl="0" marL="0" rtl="0" algn="l">
              <a:spcBef>
                <a:spcPts val="0"/>
              </a:spcBef>
              <a:spcAft>
                <a:spcPts val="0"/>
              </a:spcAft>
              <a:buNone/>
            </a:pPr>
            <a:r>
              <a:rPr lang="en"/>
              <a:t>Robin C. Pike, Co-Director</a:t>
            </a:r>
            <a:endParaRPr/>
          </a:p>
          <a:p>
            <a:pPr indent="0" lvl="0" marL="0" rtl="0" algn="l">
              <a:spcBef>
                <a:spcPts val="0"/>
              </a:spcBef>
              <a:spcAft>
                <a:spcPts val="0"/>
              </a:spcAft>
              <a:buNone/>
            </a:pPr>
            <a:r>
              <a:rPr lang="en"/>
              <a:t>Pamela A. McClanahan, Project Manager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HMNP is made possible by funding received from the National Digital Newspaper Program (NDNP), a partnership between National Endowment for the Humanities and Library of Congress.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a54525cebf_2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a54525cebf_2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next phase, the number of English-language pages was increased.</a:t>
            </a:r>
            <a:endParaRPr/>
          </a:p>
          <a:p>
            <a:pPr indent="0" lvl="0" marL="0" rtl="0" algn="l">
              <a:spcBef>
                <a:spcPts val="0"/>
              </a:spcBef>
              <a:spcAft>
                <a:spcPts val="0"/>
              </a:spcAft>
              <a:buNone/>
            </a:pPr>
            <a:r>
              <a:rPr lang="en"/>
              <a:t>There was a goal to broaden the geographic representation </a:t>
            </a:r>
            <a:endParaRPr/>
          </a:p>
          <a:p>
            <a:pPr indent="0" lvl="0" marL="0" rtl="0" algn="l">
              <a:spcBef>
                <a:spcPts val="0"/>
              </a:spcBef>
              <a:spcAft>
                <a:spcPts val="0"/>
              </a:spcAft>
              <a:buNone/>
            </a:pPr>
            <a:r>
              <a:rPr lang="en"/>
              <a:t>and this phase included titles from Western Maryland, Southern Maryland, and the Eastern Shore.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temporal coverage of English-language titles was increased as well, particularly for the Civil War years and beyond.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NDNP has increased the date range of newspaper titles they will accept for the project starting with just 1900-1910, </a:t>
            </a:r>
            <a:endParaRPr/>
          </a:p>
          <a:p>
            <a:pPr indent="0" lvl="0" marL="0" rtl="0" algn="l">
              <a:spcBef>
                <a:spcPts val="0"/>
              </a:spcBef>
              <a:spcAft>
                <a:spcPts val="0"/>
              </a:spcAft>
              <a:buNone/>
            </a:pPr>
            <a:r>
              <a:rPr lang="en"/>
              <a:t>And </a:t>
            </a:r>
            <a:r>
              <a:rPr lang="en">
                <a:solidFill>
                  <a:schemeClr val="dk1"/>
                </a:solidFill>
              </a:rPr>
              <a:t>gradually extended decade by decade, to cover the historic period 1836-1922</a:t>
            </a:r>
            <a:r>
              <a:rPr lang="en"/>
              <a:t>.</a:t>
            </a:r>
            <a:endParaRPr/>
          </a:p>
          <a:p>
            <a:pPr indent="0" lvl="0" marL="0" rtl="0" algn="l">
              <a:spcBef>
                <a:spcPts val="0"/>
              </a:spcBef>
              <a:spcAft>
                <a:spcPts val="0"/>
              </a:spcAft>
              <a:buNone/>
            </a:pPr>
            <a:r>
              <a:rPr lang="en">
                <a:solidFill>
                  <a:schemeClr val="dk1"/>
                </a:solidFill>
              </a:rPr>
              <a:t>The project now accepts newspapers from 1690-1963, as long as the title is in the public domain.</a:t>
            </a:r>
            <a:endParaRPr/>
          </a:p>
          <a:p>
            <a:pPr indent="0" lvl="0" marL="0" rtl="0" algn="l">
              <a:spcBef>
                <a:spcPts val="0"/>
              </a:spcBef>
              <a:spcAft>
                <a:spcPts val="0"/>
              </a:spcAft>
              <a:buNone/>
            </a:pPr>
            <a:r>
              <a:rPr lang="en"/>
              <a:t>As NDNP added more years, HMNP found titles from different eras to include as well.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a54525cebf_2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a54525cebf_2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During Phase 3, HMNP continued to increase the geographic and temporal coverage of Maryland newspapers in Chronicling America.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Maryland’s historic position as a border state, titles were chosen to offer contrasting viewpoints to previously digitized titles to broaden the representation of diverse opinions.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goal during this round was to represent additional diverse communities including </a:t>
            </a:r>
            <a:r>
              <a:rPr lang="en">
                <a:solidFill>
                  <a:schemeClr val="dk1"/>
                </a:solidFill>
              </a:rPr>
              <a:t>labor groups and the Polish community in Baltimore.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a54525cebf_2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a54525cebf_2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we’re finishing up Phase 4. </a:t>
            </a:r>
            <a:r>
              <a:rPr lang="en">
                <a:solidFill>
                  <a:schemeClr val="dk1"/>
                </a:solidFill>
              </a:rPr>
              <a:t>Things slowed down this year when our vendor had to close down temporarily due to Covid. </a:t>
            </a:r>
            <a:r>
              <a:rPr lang="en"/>
              <a:t>This phase was originally supposed to end in August, but we requested and received a no cost extension from NEH to extend the project through the end of the calendar year.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Phase 4, about 50% of titles are documenting underrepresented communities. </a:t>
            </a:r>
            <a:r>
              <a:rPr lang="en">
                <a:solidFill>
                  <a:schemeClr val="dk1"/>
                </a:solidFill>
              </a:rPr>
              <a:t>Newspapers are often one of the only primary sources for these communities’ activities. </a:t>
            </a:r>
            <a:r>
              <a:rPr lang="en"/>
              <a:t> We have diverse titles from the Italian, German, and Czech communities of Baltimore. We also have the </a:t>
            </a:r>
            <a:r>
              <a:rPr i="1" lang="en"/>
              <a:t>Maryland Suffrage News</a:t>
            </a:r>
            <a:r>
              <a:rPr lang="en"/>
              <a:t>, a paper written by and for women advocating for suffrage, and its subsequent title the </a:t>
            </a:r>
            <a:r>
              <a:rPr i="1" lang="en"/>
              <a:t>Maryland Women’s News</a:t>
            </a:r>
            <a:r>
              <a:rPr lang="en"/>
              <a:t> after women got the vote.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other half of the content is focused on post-1922, now that the copyright year has moved forward. With some copyright research, we also can include content up until 1963 as set by the grant.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Within that, we have been able to include a couple of titles that had been selected for digitization in previous phases, but did not work out for inclusion earlier, including the </a:t>
            </a:r>
            <a:r>
              <a:rPr i="1" lang="en"/>
              <a:t>Montgomery County Sentinel</a:t>
            </a:r>
            <a:r>
              <a:rPr lang="en"/>
              <a:t> and </a:t>
            </a:r>
            <a:r>
              <a:rPr i="1" lang="en"/>
              <a:t>The Republican</a:t>
            </a:r>
            <a:r>
              <a:rPr lang="en"/>
              <a:t> from Garrett County. We have been able to include a wider date range for those titles than we would have been able to in a previous phase.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From Phase 4, we currently have one title that has been added to Chronicling America: The </a:t>
            </a:r>
            <a:r>
              <a:rPr i="1" lang="en">
                <a:solidFill>
                  <a:schemeClr val="dk1"/>
                </a:solidFill>
              </a:rPr>
              <a:t>Telegraf</a:t>
            </a:r>
            <a:r>
              <a:rPr lang="en">
                <a:solidFill>
                  <a:schemeClr val="dk1"/>
                </a:solidFill>
              </a:rPr>
              <a:t>, </a:t>
            </a:r>
            <a:endParaRPr>
              <a:solidFill>
                <a:schemeClr val="dk1"/>
              </a:solidFill>
            </a:endParaRPr>
          </a:p>
          <a:p>
            <a:pPr indent="0" lvl="0" marL="0" rtl="0" algn="l">
              <a:spcBef>
                <a:spcPts val="0"/>
              </a:spcBef>
              <a:spcAft>
                <a:spcPts val="0"/>
              </a:spcAft>
              <a:buNone/>
            </a:pPr>
            <a:r>
              <a:rPr lang="en">
                <a:solidFill>
                  <a:schemeClr val="dk1"/>
                </a:solidFill>
              </a:rPr>
              <a:t>which you can see the title record from Chronicling America here. </a:t>
            </a:r>
            <a:endParaRPr>
              <a:solidFill>
                <a:schemeClr val="dk1"/>
              </a:solidFill>
            </a:endParaRPr>
          </a:p>
          <a:p>
            <a:pPr indent="0" lvl="0" marL="0" rtl="0" algn="l">
              <a:spcBef>
                <a:spcPts val="0"/>
              </a:spcBef>
              <a:spcAft>
                <a:spcPts val="0"/>
              </a:spcAft>
              <a:buNone/>
            </a:pPr>
            <a:r>
              <a:rPr lang="en">
                <a:solidFill>
                  <a:schemeClr val="dk1"/>
                </a:solidFill>
              </a:rPr>
              <a:t>The </a:t>
            </a:r>
            <a:r>
              <a:rPr i="1" lang="en">
                <a:solidFill>
                  <a:schemeClr val="dk1"/>
                </a:solidFill>
              </a:rPr>
              <a:t>Telegraf</a:t>
            </a:r>
            <a:r>
              <a:rPr lang="en">
                <a:solidFill>
                  <a:schemeClr val="dk1"/>
                </a:solidFill>
              </a:rPr>
              <a:t> is our Czech title, and we have digitized 1917-1951.</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have a couple of more batches at Library of Congress now, and then a couple more ready to go. </a:t>
            </a:r>
            <a:endParaRPr>
              <a:solidFill>
                <a:schemeClr val="dk1"/>
              </a:solidFill>
            </a:endParaRPr>
          </a:p>
          <a:p>
            <a:pPr indent="0" lvl="0" marL="0" rtl="0" algn="l">
              <a:spcBef>
                <a:spcPts val="0"/>
              </a:spcBef>
              <a:spcAft>
                <a:spcPts val="0"/>
              </a:spcAft>
              <a:buNone/>
            </a:pPr>
            <a:r>
              <a:rPr lang="en">
                <a:solidFill>
                  <a:schemeClr val="dk1"/>
                </a:solidFill>
              </a:rPr>
              <a:t>So we should have more titles from Phase 4 online very soon.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Telegraf: </a:t>
            </a:r>
            <a:r>
              <a:rPr lang="en" u="sng">
                <a:solidFill>
                  <a:srgbClr val="0097A7"/>
                </a:solidFill>
                <a:hlinkClick r:id="rId2">
                  <a:extLst>
                    <a:ext uri="{A12FA001-AC4F-418D-AE19-62706E023703}">
                      <ahyp:hlinkClr val="tx"/>
                    </a:ext>
                  </a:extLst>
                </a:hlinkClick>
              </a:rPr>
              <a:t>https://chroniclingamerica.loc.gov/lccn/sn83045434/</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a54525cebf_2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a54525cebf_2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HMNP</a:t>
            </a:r>
            <a:r>
              <a:rPr lang="en"/>
              <a:t> is very much a collaboration.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have partnered with organizations throughout the state during all of the grant phases, and their names are listed 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We’re grateful for these organizations who have become content partners on the project.</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a54525cebf_2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a54525cebf_2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an overview of the project workflow for digitization during a grant phase.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title selection is finalized and we work with content partners that I just mentioned to obtain the original content. </a:t>
            </a:r>
            <a:endParaRPr/>
          </a:p>
          <a:p>
            <a:pPr indent="0" lvl="0" marL="0" rtl="0" algn="l">
              <a:spcBef>
                <a:spcPts val="0"/>
              </a:spcBef>
              <a:spcAft>
                <a:spcPts val="0"/>
              </a:spcAft>
              <a:buNone/>
            </a:pPr>
            <a:r>
              <a:rPr lang="en"/>
              <a:t>We send the microfilm reels to the vendor for duplication. </a:t>
            </a:r>
            <a:endParaRPr/>
          </a:p>
          <a:p>
            <a:pPr indent="0" lvl="0" marL="0" rtl="0" algn="l">
              <a:spcBef>
                <a:spcPts val="0"/>
              </a:spcBef>
              <a:spcAft>
                <a:spcPts val="0"/>
              </a:spcAft>
              <a:buNone/>
            </a:pPr>
            <a:r>
              <a:rPr lang="en"/>
              <a:t>Then metadata collation is completed for each title. </a:t>
            </a:r>
            <a:endParaRPr/>
          </a:p>
          <a:p>
            <a:pPr indent="0" lvl="0" marL="0" rtl="0" algn="l">
              <a:spcBef>
                <a:spcPts val="0"/>
              </a:spcBef>
              <a:spcAft>
                <a:spcPts val="0"/>
              </a:spcAft>
              <a:buNone/>
            </a:pPr>
            <a:r>
              <a:rPr lang="en"/>
              <a:t>The duplicated microfilm reels are sent to the vendor for imaging along with the metadata in batches of 10,000 pages.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we receive batches of digital files back from the vendor, we complete quality control on the images and metadata. </a:t>
            </a:r>
            <a:endParaRPr/>
          </a:p>
          <a:p>
            <a:pPr indent="0" lvl="0" marL="0" rtl="0" algn="l">
              <a:spcBef>
                <a:spcPts val="0"/>
              </a:spcBef>
              <a:spcAft>
                <a:spcPts val="0"/>
              </a:spcAft>
              <a:buNone/>
            </a:pPr>
            <a:r>
              <a:rPr lang="en"/>
              <a:t>Next they are submitted to Library of Congress, </a:t>
            </a:r>
            <a:endParaRPr/>
          </a:p>
          <a:p>
            <a:pPr indent="0" lvl="0" marL="0" rtl="0" algn="l">
              <a:spcBef>
                <a:spcPts val="0"/>
              </a:spcBef>
              <a:spcAft>
                <a:spcPts val="0"/>
              </a:spcAft>
              <a:buNone/>
            </a:pPr>
            <a:r>
              <a:rPr lang="en"/>
              <a:t>and once they are approved by LC, the pages go online in Chronicling America by batch.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In the photos here, two of our previous student assistants are working on metadata collation. Jane in the top photo is working from a bound volume of newsprint. In the bottom photo, Sydney is working from a duplicated microfilm reel with a digital microscope. Our student assistants help with various aspects of the project including metadata collation of titles, quality review of images and metadata, copyright research, blog posts, wikipedia entries, social media, and other outreach.</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a54525cebf_2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a54525cebf_2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some highlights of HMNP outreach activities.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After more English-language content was added in Phases 2 and 3, more general outreach programs could be done.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first HMNP Project Manager, Liz Caringola, had a </a:t>
            </a:r>
            <a:r>
              <a:rPr lang="en">
                <a:solidFill>
                  <a:schemeClr val="dk1"/>
                </a:solidFill>
              </a:rPr>
              <a:t>wikipedia edit a thon for the Maryland newspaper content</a:t>
            </a:r>
            <a:endParaRPr>
              <a:solidFill>
                <a:schemeClr val="dk1"/>
              </a:solidFill>
            </a:endParaRPr>
          </a:p>
          <a:p>
            <a:pPr indent="0" lvl="0" marL="0" rtl="0" algn="l">
              <a:spcBef>
                <a:spcPts val="0"/>
              </a:spcBef>
              <a:spcAft>
                <a:spcPts val="0"/>
              </a:spcAft>
              <a:buNone/>
            </a:pPr>
            <a:r>
              <a:rPr lang="en"/>
              <a:t>And there was a Wikipedian in Residence on the project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Phase 2, HMNP partnered with Linda Tompkins-Baldwin of Digital Maryland </a:t>
            </a:r>
            <a:endParaRPr>
              <a:solidFill>
                <a:schemeClr val="dk1"/>
              </a:solidFill>
            </a:endParaRPr>
          </a:p>
          <a:p>
            <a:pPr indent="0" lvl="0" marL="0" rtl="0" algn="l">
              <a:spcBef>
                <a:spcPts val="0"/>
              </a:spcBef>
              <a:spcAft>
                <a:spcPts val="0"/>
              </a:spcAft>
              <a:buNone/>
            </a:pPr>
            <a:r>
              <a:rPr lang="en">
                <a:solidFill>
                  <a:schemeClr val="dk1"/>
                </a:solidFill>
              </a:rPr>
              <a:t>to present at 5 public library programs across central Maryland.</a:t>
            </a:r>
            <a:endParaRPr>
              <a:solidFill>
                <a:schemeClr val="dk1"/>
              </a:solidFill>
            </a:endParaRPr>
          </a:p>
          <a:p>
            <a:pPr indent="0" lvl="0" marL="0" rtl="0" algn="l">
              <a:spcBef>
                <a:spcPts val="0"/>
              </a:spcBef>
              <a:spcAft>
                <a:spcPts val="0"/>
              </a:spcAft>
              <a:buNone/>
            </a:pPr>
            <a:r>
              <a:rPr lang="en">
                <a:solidFill>
                  <a:schemeClr val="dk1"/>
                </a:solidFill>
              </a:rPr>
              <a:t> </a:t>
            </a:r>
            <a:endParaRPr>
              <a:solidFill>
                <a:schemeClr val="dk1"/>
              </a:solidFill>
            </a:endParaRPr>
          </a:p>
          <a:p>
            <a:pPr indent="0" lvl="0" marL="0" rtl="0" algn="l">
              <a:spcBef>
                <a:spcPts val="0"/>
              </a:spcBef>
              <a:spcAft>
                <a:spcPts val="0"/>
              </a:spcAft>
              <a:buNone/>
            </a:pPr>
            <a:r>
              <a:rPr lang="en">
                <a:solidFill>
                  <a:schemeClr val="dk1"/>
                </a:solidFill>
              </a:rPr>
              <a:t>In Phase 3, Robin and Doug developed a genealogical research brochure,</a:t>
            </a:r>
            <a:endParaRPr>
              <a:solidFill>
                <a:schemeClr val="dk1"/>
              </a:solidFill>
            </a:endParaRPr>
          </a:p>
          <a:p>
            <a:pPr indent="0" lvl="0" marL="0" rtl="0" algn="l">
              <a:spcBef>
                <a:spcPts val="0"/>
              </a:spcBef>
              <a:spcAft>
                <a:spcPts val="0"/>
              </a:spcAft>
              <a:buNone/>
            </a:pPr>
            <a:r>
              <a:rPr lang="en">
                <a:solidFill>
                  <a:schemeClr val="dk1"/>
                </a:solidFill>
              </a:rPr>
              <a:t>and again partnered with Digital Maryland and Linda to create a Maryland Newspaper Conference.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My predecessor, Rebecca Wack, created social media accounts for HMNP,</a:t>
            </a:r>
            <a:endParaRPr>
              <a:solidFill>
                <a:schemeClr val="dk1"/>
              </a:solidFill>
            </a:endParaRPr>
          </a:p>
          <a:p>
            <a:pPr indent="0" lvl="0" marL="0" rtl="0" algn="l">
              <a:spcBef>
                <a:spcPts val="0"/>
              </a:spcBef>
              <a:spcAft>
                <a:spcPts val="0"/>
              </a:spcAft>
              <a:buNone/>
            </a:pPr>
            <a:r>
              <a:rPr lang="en">
                <a:solidFill>
                  <a:schemeClr val="dk1"/>
                </a:solidFill>
              </a:rPr>
              <a:t>and developed a monthly hashtag party with the other state newspaper projects. </a:t>
            </a:r>
            <a:endParaRPr>
              <a:solidFill>
                <a:schemeClr val="dk1"/>
              </a:solidFill>
            </a:endParaRPr>
          </a:p>
          <a:p>
            <a:pPr indent="0" lvl="0" marL="0" rtl="0" algn="l">
              <a:spcBef>
                <a:spcPts val="0"/>
              </a:spcBef>
              <a:spcAft>
                <a:spcPts val="0"/>
              </a:spcAft>
              <a:buNone/>
            </a:pPr>
            <a:r>
              <a:rPr lang="en">
                <a:solidFill>
                  <a:schemeClr val="dk1"/>
                </a:solidFill>
              </a:rPr>
              <a:t>A different theme is chosen each month, and all the states find content related to the theme in their titles </a:t>
            </a:r>
            <a:endParaRPr>
              <a:solidFill>
                <a:schemeClr val="dk1"/>
              </a:solidFill>
            </a:endParaRPr>
          </a:p>
          <a:p>
            <a:pPr indent="0" lvl="0" marL="0" rtl="0" algn="l">
              <a:spcBef>
                <a:spcPts val="0"/>
              </a:spcBef>
              <a:spcAft>
                <a:spcPts val="0"/>
              </a:spcAft>
              <a:buNone/>
            </a:pPr>
            <a:r>
              <a:rPr lang="en">
                <a:solidFill>
                  <a:schemeClr val="dk1"/>
                </a:solidFill>
              </a:rPr>
              <a:t>and post with the same hashtag on Twitter on the third Tuesday of the month.</a:t>
            </a:r>
            <a:endParaRPr>
              <a:solidFill>
                <a:schemeClr val="dk1"/>
              </a:solidFill>
            </a:endParaRPr>
          </a:p>
          <a:p>
            <a:pPr indent="0" lvl="0" marL="0" rtl="0" algn="l">
              <a:spcBef>
                <a:spcPts val="0"/>
              </a:spcBef>
              <a:spcAft>
                <a:spcPts val="0"/>
              </a:spcAft>
              <a:buNone/>
            </a:pPr>
            <a:r>
              <a:rPr lang="en">
                <a:solidFill>
                  <a:schemeClr val="dk1"/>
                </a:solidFill>
              </a:rPr>
              <a:t>which generates more interest and engagement with the digitized newspapers.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Throughout the project, we have given presentations at public libraries and to genealogy groups, as well as in the classroom for various courses on campus on how to do research with historic newspapers.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Not being able to travel this year, I have focused more on online outreach. The students have helped increase our social media content, and we shared Chronicling America as resource for distance learning.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Also this year I partnered with our board member, Maria Day of Maryland State Archives to organize a week long social media hashtag campaign in August to share content related to women’s suffrage coinciding with the centennial of the 19th amendment. I know many of you attending today participated in that campaign, so thank you, that was a great way to connect with other Maryland historical organizations and for us all to share our Maryland content. Ian’s going to share about how the Nabb Center used the resources from that social media event at Salisbury a little later too.</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Now, Robin is going to give an update from the NDNP conference.</a:t>
            </a:r>
            <a:endParaRPr>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a513070352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a51307035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NDNP Annual Conference Update - Robin (10 mins)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a54525cebf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a54525cebf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As a whole, the Chronicling America corpus represents:</a:t>
            </a:r>
            <a:endParaRPr/>
          </a:p>
          <a:p>
            <a:pPr indent="0" lvl="0" marL="0" rtl="0" algn="l">
              <a:spcBef>
                <a:spcPts val="0"/>
              </a:spcBef>
              <a:spcAft>
                <a:spcPts val="0"/>
              </a:spcAft>
              <a:buNone/>
            </a:pPr>
            <a:r>
              <a:rPr lang="en">
                <a:solidFill>
                  <a:schemeClr val="dk1"/>
                </a:solidFill>
              </a:rPr>
              <a:t>over 17M pages, 2,300,000 issues, 3862 titles, 1,586 newspaper essays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States added: Alabama and Wyoming, also US Virgin Islands; 48 states, 2 territories, DC</a:t>
            </a:r>
            <a:endParaRPr>
              <a:solidFill>
                <a:schemeClr val="dk1"/>
              </a:solidFill>
            </a:endParaRPr>
          </a:p>
          <a:p>
            <a:pPr indent="0" lvl="0" marL="0" rtl="0" algn="l">
              <a:spcBef>
                <a:spcPts val="0"/>
              </a:spcBef>
              <a:spcAft>
                <a:spcPts val="0"/>
              </a:spcAft>
              <a:buNone/>
            </a:pPr>
            <a:r>
              <a:rPr lang="en"/>
              <a:t>date range: 1789-1963, bulk 1835-1924 (public domain)</a:t>
            </a:r>
            <a:endParaRPr/>
          </a:p>
          <a:p>
            <a:pPr indent="0" lvl="0" marL="0" rtl="0" algn="l">
              <a:spcBef>
                <a:spcPts val="0"/>
              </a:spcBef>
              <a:spcAft>
                <a:spcPts val="0"/>
              </a:spcAft>
              <a:buNone/>
            </a:pPr>
            <a:r>
              <a:rPr lang="en"/>
              <a:t>more languages: new--Hungarian and Tagalog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can check out LoC’s data visualizations to see how the data is represented at </a:t>
            </a:r>
            <a:r>
              <a:rPr lang="en">
                <a:solidFill>
                  <a:schemeClr val="dk1"/>
                </a:solidFill>
              </a:rPr>
              <a:t>https://www.loc.gov/ndnp/data-visualizations/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a54525cebf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a54525cebf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visualizations are taken from the interactive temporal map which allows you to click on each state or territory and see the temporal representation from that state. The temporal chart is not quite accurate as LoC generated it in June and we will be adding several titles that range into the 20th century including the </a:t>
            </a:r>
            <a:r>
              <a:rPr i="1" lang="en"/>
              <a:t>Sentinel</a:t>
            </a:r>
            <a:r>
              <a:rPr lang="en"/>
              <a:t> and </a:t>
            </a:r>
            <a:r>
              <a:rPr i="1" lang="en"/>
              <a:t>Republican</a:t>
            </a:r>
            <a:r>
              <a:rPr lang="en"/>
              <a:t> as we conclude Phase 4.</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a54525cebf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a54525cebf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part of new digital direction for the 2019-2020 Strategic Plan of the Library and as a result of the Covid closures, LC staff worked to develop new teaching resources for their collections which are freely available to the public. Though these sessions which ran from March through August are completed now, the recordings and resources are linked for current use.</a:t>
            </a:r>
            <a:endParaRPr/>
          </a:p>
          <a:p>
            <a:pPr indent="0" lvl="0" marL="0" rtl="0" algn="l">
              <a:spcBef>
                <a:spcPts val="0"/>
              </a:spcBef>
              <a:spcAft>
                <a:spcPts val="0"/>
              </a:spcAft>
              <a:buNone/>
            </a:pPr>
            <a:r>
              <a:rPr lang="en"/>
              <a:t>https://www.loc.gov/programs/teachers/professional-development/online-office-hours/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massive project to convert research guides from old web pages to Libguides began last year as part of the digital strategy but was expanded during Covid-19 closures as work that could be done from home: https://guides.loc.gov/. LOC staff have migrated 359 research guides so far and will continue with the migration as well as will update with new online resources.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Feel free to share these resources with your user communities.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a5130703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a5130703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Welcome and Introductions - Doug (5 mins)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meeting will be recorded</a:t>
            </a:r>
            <a:endParaRPr/>
          </a:p>
          <a:p>
            <a:pPr indent="0" lvl="0" marL="0" rtl="0" algn="l">
              <a:spcBef>
                <a:spcPts val="0"/>
              </a:spcBef>
              <a:spcAft>
                <a:spcPts val="0"/>
              </a:spcAft>
              <a:buNone/>
            </a:pPr>
            <a:r>
              <a:rPr lang="en"/>
              <a:t>-Welcome</a:t>
            </a:r>
            <a:endParaRPr/>
          </a:p>
          <a:p>
            <a:pPr indent="0" lvl="0" marL="0" rtl="0" algn="l">
              <a:spcBef>
                <a:spcPts val="0"/>
              </a:spcBef>
              <a:spcAft>
                <a:spcPts val="0"/>
              </a:spcAft>
              <a:buNone/>
            </a:pPr>
            <a:r>
              <a:rPr lang="en"/>
              <a:t>-Intro (Attendee List)</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a54525cebf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a54525cebf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
            </a:r>
            <a:r>
              <a:rPr lang="en"/>
              <a:t>ue to outreach during Covid-19 closures, usage of LoC digital collections, including Chronicling America, more than doubled from the end of March to beginning of May, and were consistently higher from the January through the end of May. At the meeting, LoC didn't have statistics to share from September, but they were anticipating a similar spike as many schools again used the free, public content. (include image from LC)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people are accessing content directly typed in or bookmarked rather than searches, which makes it seem likely that people are being linked from promoted resources or saved bookmarks. (include image from LC)</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a54525cebf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a54525cebf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For searches in Chronicling America, there were two very large spikes in November and from March to present for "influenza", as well as similar spikes for “spanish flu”. There was also a spike for "negro" from May into present, showing the increase in people's research into historic African American life in the US, for a variety of reasons tied to current social movements. (include image from LC)</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This underscores the need to digitize content from underrepresented communities.</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a54525cebf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a54525cebf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Projects that were highlighted that were built using the Chronicling America corpus included Beyond Words and Newspaper Navigator.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Beyond Words identified images and the option of amending captions to photos via crowdsourcing</a:t>
            </a:r>
            <a:endParaRPr/>
          </a:p>
          <a:p>
            <a:pPr indent="0" lvl="0" marL="0" rtl="0" algn="l">
              <a:spcBef>
                <a:spcPts val="0"/>
              </a:spcBef>
              <a:spcAft>
                <a:spcPts val="0"/>
              </a:spcAft>
              <a:buNone/>
            </a:pPr>
            <a:r>
              <a:rPr lang="en" u="sng">
                <a:solidFill>
                  <a:schemeClr val="hlink"/>
                </a:solidFill>
                <a:hlinkClick r:id="rId2"/>
              </a:rPr>
              <a:t>https://blogs.loc.gov/thesignal/2017/09/introducing-beyond-words/</a:t>
            </a:r>
            <a:r>
              <a:rPr lang="en"/>
              <a:t>. Beyond Words came to a close in June 2020.</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Building from Beyond Words, </a:t>
            </a:r>
            <a:r>
              <a:rPr lang="en">
                <a:solidFill>
                  <a:schemeClr val="dk1"/>
                </a:solidFill>
              </a:rPr>
              <a:t>LOC Labs Innovator-In-Residence Benjamin Charles Germain Lee created the </a:t>
            </a:r>
            <a:r>
              <a:rPr lang="en"/>
              <a:t>Newspaper Navigator, an algorithm to recognize and extract images from text to extract meaning from images and how they were used across the ChronAm corpus. The example in the post tracks a portrait image of W.E.B.Dubois and through that image, you can find the articles. (</a:t>
            </a:r>
            <a:r>
              <a:rPr lang="en" u="sng">
                <a:solidFill>
                  <a:schemeClr val="hlink"/>
                </a:solidFill>
                <a:hlinkClick r:id="rId3"/>
              </a:rPr>
              <a:t>https://blogs.loc.gov/headlinesandheroes/2020/09/newspaper-navigator-search-application-now-live/</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may prove another interesting way to search across the corpus for specific people or images related to specific events, such as suffrage, 19th amendment, The Great War, etc.</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a54525cebf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a54525cebf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LoC also announced major changes to come to the Chronicling America infrastructure.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LoC w</a:t>
            </a:r>
            <a:r>
              <a:rPr lang="en"/>
              <a:t>ill be decommissioning the old Chronicling America soon in favor of the whole LOC search and a separate collections page for ChronAm under their collections because the underlying technology is old and not as flexible as newer technology that already exists and they have implemented for their other digital collections. The old site will be available for at least 3 months after the migration is completed. LoC is re-indexing all ChronAm batch by batch in new repository.</a:t>
            </a:r>
            <a:endParaRPr/>
          </a:p>
          <a:p>
            <a:pPr indent="0" lvl="0" marL="0" rtl="0" algn="l">
              <a:spcBef>
                <a:spcPts val="0"/>
              </a:spcBef>
              <a:spcAft>
                <a:spcPts val="0"/>
              </a:spcAft>
              <a:buNone/>
            </a:pPr>
            <a:r>
              <a:rPr lang="en" u="sng">
                <a:solidFill>
                  <a:schemeClr val="hlink"/>
                </a:solidFill>
                <a:hlinkClick r:id="rId2"/>
              </a:rPr>
              <a:t>www.loc.gov/collections/chronicling-america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The new site will facilitate more dynamic faceted browsing and searching and will allow a user to do a lot more image manipulation in their browser, which will be better for saving clips and metadata, and will allow users to view the OCR alongside an image. The viewer is based on IIIF (the International Image Interoperability Framework) which will allow for better linking and sharing online, as well. (show screenshots on how to browse, if doing search, can refine further).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future, LoC is exploring a map interface to ChronAm, as well.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They will be migrating US Newspaper Directory once they figure out where it will live. This directory is useful to search the newspapers cataloged in the USNP and the ones cataloged since.</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a54525cebf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a54525cebf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two views of the facet and search results in the new interface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a54525cebf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a54525cebf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Maryland newspapers haven’t been loaded yet since LOC is starting to load the earliest batches first, but here are two views of the top and bottom of how an issue will look.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I’ve cropped the metadata that appears in the middle of the page.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addition to viewing the newspaper issue, a user will also be shown similar newspaper issues and titles and other digital collections from LOC.</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a54525cebf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a54525cebf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here is a screenshot of the page viewer with the OCR view turned on (notice the Hide Text at the top toolbar).</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a54525cebf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a54525cebf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NEH also gave an update at the meeting this year, which wasn’t great.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past years, and even until FY18, NEH was able to fund 95% of applications submitted to the National Digital Newspaper Program. With more applicants and with less money, in FY19 they funded 85% and this year in FY20, with even fewer funds available, they funded 38%. The NDNP grant is becoming very competitive and we need to make plans the next year to either submit a very competitive 6th grant application or look to find other funding sources for digitization and infrastructure in Maryland.</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a54525cebf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a54525cebf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NEH has also updated their guidelines for applicants in </a:t>
            </a:r>
            <a:r>
              <a:rPr lang="en"/>
              <a:t>rounds 4-6, now putting a major focus on selecting titles that provide underrepresented perspectives and histories. Our application </a:t>
            </a:r>
            <a:r>
              <a:rPr lang="en">
                <a:solidFill>
                  <a:schemeClr val="dk1"/>
                </a:solidFill>
              </a:rPr>
              <a:t>was strong </a:t>
            </a:r>
            <a:r>
              <a:rPr lang="en"/>
              <a:t>for Phase 5 because we located so many immigrant community and non-English language newspaper titles. This is also why we need to search harder for African American titles, looking into black towns and black presses. We can still make the case for military, labor, and similar special interest papers that can provide wider representation. Another state participant mentioned they found and were digitizing prison newspapers!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is no official cap, but no states have been awarded applications past a Phase 6 and very few states have received a 6th grant. We should be prepared to accept we might not have our Phase 6 application accepted for the first time and have to reapply, and that we need to make a hard case for the content in the newspapers.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NEH has also decided that for applications beyond a third phase, they are rewarding states that partner more, and that show evidence of innovative projects, such as digital humanities projects or creative outreach and scholarship, in addition to the digitization project. We don’t necessarily have to do these things at our institutions, but we need to make sure our users are doing these things with Maryland newspapers, that we know about their projects, and we can report those projects to LC and NEH in our progress reports. For example, documenting if and how the MSA Legacy of Slavery project used ChronAm. Or how Doug, Anna Kephart, and I (Robin) wrote a chapter in a book on teaching librarianship on teaching genealogists and students how to use Chronicling America and other online newspaper databases to do research. The recent multi-institution collaborative social media campaign on suffrage that combine ChronAm with so many of our other collections was thought highly of, so if we can do more outreach like that, that will be well-received in an application.</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a513070352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a513070352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Advisory Board Member Panel: Community Building and ChronAm Use Cases (20 min)</a:t>
            </a:r>
            <a:endParaRPr/>
          </a:p>
          <a:p>
            <a:pPr indent="0" lvl="0" marL="0" rtl="0" algn="l">
              <a:spcBef>
                <a:spcPts val="0"/>
              </a:spcBef>
              <a:spcAft>
                <a:spcPts val="0"/>
              </a:spcAft>
              <a:buNone/>
            </a:pPr>
            <a:r>
              <a:rPr lang="en"/>
              <a:t>-Maria Day</a:t>
            </a:r>
            <a:endParaRPr/>
          </a:p>
          <a:p>
            <a:pPr indent="0" lvl="0" marL="0" rtl="0" algn="l">
              <a:spcBef>
                <a:spcPts val="0"/>
              </a:spcBef>
              <a:spcAft>
                <a:spcPts val="0"/>
              </a:spcAft>
              <a:buNone/>
            </a:pPr>
            <a:r>
              <a:rPr lang="en"/>
              <a:t>-Mary Mannix</a:t>
            </a:r>
            <a:endParaRPr/>
          </a:p>
          <a:p>
            <a:pPr indent="0" lvl="0" marL="0" rtl="0" algn="l">
              <a:spcBef>
                <a:spcPts val="0"/>
              </a:spcBef>
              <a:spcAft>
                <a:spcPts val="0"/>
              </a:spcAft>
              <a:buNone/>
            </a:pPr>
            <a:r>
              <a:rPr lang="en"/>
              <a:t>-Ian Post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a51307035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a51307035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HMNP Project Update - Pam (10 mins)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a513070352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a513070352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BREAK (10 mins)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Announce that will follow up with survey to rank proposed titles or add potential other titles after the meeting (for those who can’t attend second half)</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a513070352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a513070352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Maryland Newspaper Data Analysis and NDNP Title Criteria - Pam (5 mins)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I’m going to go over the NDNP selection criteria requirements for newspaper titles,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As well as some data analysis of the Maryland content</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a54525cebf_2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a54525cebf_2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highlight>
                  <a:srgbClr val="FFFFFF"/>
                </a:highlight>
              </a:rPr>
              <a:t>NDNP has selection criteria requirements that must be met related to research significance and microfilm quality. </a:t>
            </a:r>
            <a:endParaRPr>
              <a:solidFill>
                <a:schemeClr val="dk1"/>
              </a:solidFill>
              <a:highlight>
                <a:srgbClr val="FFFFFF"/>
              </a:highlight>
            </a:endParaRPr>
          </a:p>
          <a:p>
            <a:pPr indent="0" lvl="0" marL="0" rtl="0" algn="l">
              <a:lnSpc>
                <a:spcPct val="115000"/>
              </a:lnSpc>
              <a:spcBef>
                <a:spcPts val="0"/>
              </a:spcBef>
              <a:spcAft>
                <a:spcPts val="0"/>
              </a:spcAft>
              <a:buNone/>
            </a:pPr>
            <a:r>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For the current selection criteria:</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-content must be published in state between 1690-1963 and be in the public domain;</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-it must have significant research value including papers of record for the state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and good geographic, temporal, social, and political coverage of the state,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as well as prioritizing content from diverse and underrepresented groups;</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-the microfilm must have a good image quality, preferably from the master negative microfilm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but we can consider positive microfilm and print that are in good condition.</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-Titles should be as complete as possible with preference given to long runs, continuity, and few to no gaps in coverage.</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-The content should not already be digitized elsewhere unless there is a strong case for it to also be in Chronicling America.</a:t>
            </a:r>
            <a:endParaRPr>
              <a:solidFill>
                <a:schemeClr val="dk1"/>
              </a:solidFill>
              <a:highlight>
                <a:srgbClr val="FFFFFF"/>
              </a:highlight>
            </a:endParaRPr>
          </a:p>
          <a:p>
            <a:pPr indent="0" lvl="0" marL="0" rtl="0" algn="l">
              <a:lnSpc>
                <a:spcPct val="115000"/>
              </a:lnSpc>
              <a:spcBef>
                <a:spcPts val="0"/>
              </a:spcBef>
              <a:spcAft>
                <a:spcPts val="0"/>
              </a:spcAft>
              <a:buNone/>
            </a:pPr>
            <a:r>
              <a:t/>
            </a:r>
            <a:endParaRPr>
              <a:solidFill>
                <a:schemeClr val="dk1"/>
              </a:solidFill>
              <a:highlight>
                <a:srgbClr val="FFFFFF"/>
              </a:highlight>
            </a:endParaRPr>
          </a:p>
          <a:p>
            <a:pPr indent="0" lvl="0" marL="0" rtl="0" algn="l">
              <a:lnSpc>
                <a:spcPct val="115000"/>
              </a:lnSpc>
              <a:spcBef>
                <a:spcPts val="0"/>
              </a:spcBef>
              <a:spcAft>
                <a:spcPts val="0"/>
              </a:spcAft>
              <a:buNone/>
            </a:pPr>
            <a:r>
              <a:rPr lang="en" u="sng">
                <a:solidFill>
                  <a:schemeClr val="hlink"/>
                </a:solidFill>
                <a:highlight>
                  <a:srgbClr val="FFFFFF"/>
                </a:highlight>
                <a:hlinkClick r:id="rId2"/>
              </a:rPr>
              <a:t>https://www.loc.gov/ndnp/guidelines/selection.html</a:t>
            </a:r>
            <a:endParaRPr>
              <a:solidFill>
                <a:schemeClr val="dk1"/>
              </a:solidFill>
              <a:highlight>
                <a:srgbClr val="FFFFFF"/>
              </a:highlight>
            </a:endParaRPr>
          </a:p>
          <a:p>
            <a:pPr indent="0" lvl="0" marL="0" rtl="0" algn="l">
              <a:lnSpc>
                <a:spcPct val="115000"/>
              </a:lnSpc>
              <a:spcBef>
                <a:spcPts val="0"/>
              </a:spcBef>
              <a:spcAft>
                <a:spcPts val="0"/>
              </a:spcAft>
              <a:buNone/>
            </a:pPr>
            <a:r>
              <a:t/>
            </a:r>
            <a:endParaRPr>
              <a:solidFill>
                <a:schemeClr val="dk1"/>
              </a:solidFill>
              <a:highlight>
                <a:srgbClr val="FFFFFF"/>
              </a:highlight>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a54525cebf_2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a54525cebf_2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To help us get started thinking about title selection, I have some data analysis to share for the Maryland newspapers.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This data visualization is made available by Library of Congress on Tableau Public. </a:t>
            </a:r>
            <a:endParaRPr>
              <a:solidFill>
                <a:schemeClr val="dk1"/>
              </a:solidFill>
            </a:endParaRPr>
          </a:p>
          <a:p>
            <a:pPr indent="0" lvl="0" marL="0" rtl="0" algn="l">
              <a:spcBef>
                <a:spcPts val="0"/>
              </a:spcBef>
              <a:spcAft>
                <a:spcPts val="0"/>
              </a:spcAft>
              <a:buNone/>
            </a:pPr>
            <a:r>
              <a:rPr lang="en">
                <a:solidFill>
                  <a:schemeClr val="dk1"/>
                </a:solidFill>
              </a:rPr>
              <a:t>The graph shows temporal coverage of Maryland titles in Chronicling America. </a:t>
            </a:r>
            <a:endParaRPr>
              <a:solidFill>
                <a:schemeClr val="dk1"/>
              </a:solidFill>
            </a:endParaRPr>
          </a:p>
          <a:p>
            <a:pPr indent="0" lvl="0" marL="0" rtl="0" algn="l">
              <a:spcBef>
                <a:spcPts val="0"/>
              </a:spcBef>
              <a:spcAft>
                <a:spcPts val="0"/>
              </a:spcAft>
              <a:buNone/>
            </a:pPr>
            <a:r>
              <a:rPr lang="en">
                <a:solidFill>
                  <a:schemeClr val="dk1"/>
                </a:solidFill>
              </a:rPr>
              <a:t>Maryland currently has titles from 1840 to 1951, </a:t>
            </a:r>
            <a:endParaRPr>
              <a:solidFill>
                <a:schemeClr val="dk1"/>
              </a:solidFill>
            </a:endParaRPr>
          </a:p>
          <a:p>
            <a:pPr indent="0" lvl="0" marL="0" rtl="0" algn="l">
              <a:spcBef>
                <a:spcPts val="0"/>
              </a:spcBef>
              <a:spcAft>
                <a:spcPts val="0"/>
              </a:spcAft>
              <a:buNone/>
            </a:pPr>
            <a:r>
              <a:rPr lang="en">
                <a:solidFill>
                  <a:schemeClr val="dk1"/>
                </a:solidFill>
              </a:rPr>
              <a:t>with the majority of content between 1885 and 1922. </a:t>
            </a:r>
            <a:endParaRPr>
              <a:solidFill>
                <a:schemeClr val="dk1"/>
              </a:solidFill>
            </a:endParaRPr>
          </a:p>
          <a:p>
            <a:pPr indent="0" lvl="0" marL="0" rtl="0" algn="l">
              <a:spcBef>
                <a:spcPts val="0"/>
              </a:spcBef>
              <a:spcAft>
                <a:spcPts val="0"/>
              </a:spcAft>
              <a:buNone/>
            </a:pPr>
            <a:r>
              <a:rPr lang="en">
                <a:solidFill>
                  <a:schemeClr val="dk1"/>
                </a:solidFill>
              </a:rPr>
              <a:t>In Phase 4, we’re expanding on this and will be adding titles all the way to 1963,</a:t>
            </a:r>
            <a:endParaRPr>
              <a:solidFill>
                <a:schemeClr val="dk1"/>
              </a:solidFill>
            </a:endParaRPr>
          </a:p>
          <a:p>
            <a:pPr indent="0" lvl="0" marL="0" rtl="0" algn="l">
              <a:spcBef>
                <a:spcPts val="0"/>
              </a:spcBef>
              <a:spcAft>
                <a:spcPts val="0"/>
              </a:spcAft>
              <a:buNone/>
            </a:pPr>
            <a:r>
              <a:rPr lang="en">
                <a:solidFill>
                  <a:schemeClr val="dk1"/>
                </a:solidFill>
              </a:rPr>
              <a:t>Which you can see does not have nearly as much coverage currently.</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1922-Present is a gap in our coverage, though it is a gap for Chronicling America overall </a:t>
            </a:r>
            <a:endParaRPr>
              <a:solidFill>
                <a:schemeClr val="dk1"/>
              </a:solidFill>
            </a:endParaRPr>
          </a:p>
          <a:p>
            <a:pPr indent="0" lvl="0" marL="0" rtl="0" algn="l">
              <a:spcBef>
                <a:spcPts val="0"/>
              </a:spcBef>
              <a:spcAft>
                <a:spcPts val="0"/>
              </a:spcAft>
              <a:buNone/>
            </a:pPr>
            <a:r>
              <a:rPr lang="en">
                <a:solidFill>
                  <a:schemeClr val="dk1"/>
                </a:solidFill>
              </a:rPr>
              <a:t>since these dates were just recently allowed to be added</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a:t>
            </a:r>
            <a:endParaRPr/>
          </a:p>
          <a:p>
            <a:pPr indent="0" lvl="0" marL="0" rtl="0" algn="l">
              <a:spcBef>
                <a:spcPts val="0"/>
              </a:spcBef>
              <a:spcAft>
                <a:spcPts val="0"/>
              </a:spcAft>
              <a:buNone/>
            </a:pPr>
            <a:r>
              <a:rPr lang="en"/>
              <a:t>Data Visualization provided by Library of Congress.</a:t>
            </a:r>
            <a:endParaRPr/>
          </a:p>
          <a:p>
            <a:pPr indent="0" lvl="0" marL="0" rtl="0" algn="l">
              <a:spcBef>
                <a:spcPts val="0"/>
              </a:spcBef>
              <a:spcAft>
                <a:spcPts val="0"/>
              </a:spcAft>
              <a:buNone/>
            </a:pPr>
            <a:r>
              <a:rPr lang="en"/>
              <a:t>Data used in this visualization is from </a:t>
            </a:r>
            <a:r>
              <a:rPr lang="en" u="sng">
                <a:solidFill>
                  <a:schemeClr val="hlink"/>
                </a:solidFill>
                <a:hlinkClick r:id="rId2"/>
              </a:rPr>
              <a:t>https://chroniclingamerica.loc.gov</a:t>
            </a:r>
            <a:r>
              <a:rPr lang="en"/>
              <a:t> as of 9/12/2020. </a:t>
            </a:r>
            <a:endParaRPr/>
          </a:p>
          <a:p>
            <a:pPr indent="0" lvl="0" marL="0" rtl="0" algn="l">
              <a:spcBef>
                <a:spcPts val="0"/>
              </a:spcBef>
              <a:spcAft>
                <a:spcPts val="0"/>
              </a:spcAft>
              <a:buNone/>
            </a:pPr>
            <a:r>
              <a:rPr lang="en"/>
              <a:t>More info at: </a:t>
            </a:r>
            <a:r>
              <a:rPr lang="en" u="sng">
                <a:solidFill>
                  <a:schemeClr val="hlink"/>
                </a:solidFill>
                <a:hlinkClick r:id="rId3"/>
              </a:rPr>
              <a:t>https://www.loc.gov/ndnp/data-visualizations</a:t>
            </a:r>
            <a:r>
              <a:rPr lang="en"/>
              <a: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a54525cebf_2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a54525cebf_2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 wanted to look at our distribution of newspapers geographically as well, </a:t>
            </a:r>
            <a:endParaRPr>
              <a:solidFill>
                <a:schemeClr val="dk1"/>
              </a:solidFill>
            </a:endParaRPr>
          </a:p>
          <a:p>
            <a:pPr indent="0" lvl="0" marL="0" rtl="0" algn="l">
              <a:spcBef>
                <a:spcPts val="0"/>
              </a:spcBef>
              <a:spcAft>
                <a:spcPts val="0"/>
              </a:spcAft>
              <a:buNone/>
            </a:pPr>
            <a:r>
              <a:rPr lang="en">
                <a:solidFill>
                  <a:schemeClr val="dk1"/>
                </a:solidFill>
              </a:rPr>
              <a:t>so I used Tableau to display our data on a Maryland map by county. </a:t>
            </a:r>
            <a:endParaRPr>
              <a:solidFill>
                <a:schemeClr val="dk1"/>
              </a:solidFill>
            </a:endParaRPr>
          </a:p>
          <a:p>
            <a:pPr indent="0" lvl="0" marL="0" rtl="0" algn="l">
              <a:spcBef>
                <a:spcPts val="0"/>
              </a:spcBef>
              <a:spcAft>
                <a:spcPts val="0"/>
              </a:spcAft>
              <a:buNone/>
            </a:pPr>
            <a:r>
              <a:rPr lang="en">
                <a:solidFill>
                  <a:schemeClr val="dk1"/>
                </a:solidFill>
              </a:rPr>
              <a:t>This is not to say that there should be equal geographic distribution by county or region, </a:t>
            </a:r>
            <a:endParaRPr>
              <a:solidFill>
                <a:schemeClr val="dk1"/>
              </a:solidFill>
            </a:endParaRPr>
          </a:p>
          <a:p>
            <a:pPr indent="0" lvl="0" marL="0" rtl="0" algn="l">
              <a:spcBef>
                <a:spcPts val="0"/>
              </a:spcBef>
              <a:spcAft>
                <a:spcPts val="0"/>
              </a:spcAft>
              <a:buNone/>
            </a:pPr>
            <a:r>
              <a:rPr lang="en">
                <a:solidFill>
                  <a:schemeClr val="dk1"/>
                </a:solidFill>
              </a:rPr>
              <a:t>but just to get an idea of where gaps might be. </a:t>
            </a:r>
            <a:endParaRPr>
              <a:solidFill>
                <a:schemeClr val="dk1"/>
              </a:solidFill>
            </a:endParaRPr>
          </a:p>
          <a:p>
            <a:pPr indent="0" lvl="0" marL="0" rtl="0" algn="l">
              <a:spcBef>
                <a:spcPts val="0"/>
              </a:spcBef>
              <a:spcAft>
                <a:spcPts val="0"/>
              </a:spcAft>
              <a:buNone/>
            </a:pPr>
            <a:r>
              <a:rPr lang="en">
                <a:solidFill>
                  <a:schemeClr val="dk1"/>
                </a:solidFill>
              </a:rPr>
              <a:t>The more populated areas of the state are going to have more newspapers. </a:t>
            </a:r>
            <a:endParaRPr>
              <a:solidFill>
                <a:schemeClr val="dk1"/>
              </a:solidFill>
            </a:endParaRPr>
          </a:p>
          <a:p>
            <a:pPr indent="0" lvl="0" marL="0" rtl="0" algn="l">
              <a:spcBef>
                <a:spcPts val="0"/>
              </a:spcBef>
              <a:spcAft>
                <a:spcPts val="0"/>
              </a:spcAft>
              <a:buNone/>
            </a:pPr>
            <a:r>
              <a:rPr lang="en">
                <a:solidFill>
                  <a:schemeClr val="dk1"/>
                </a:solidFill>
              </a:rPr>
              <a:t>Baltimore City is always going to be our highest count, </a:t>
            </a:r>
            <a:endParaRPr>
              <a:solidFill>
                <a:schemeClr val="dk1"/>
              </a:solidFill>
            </a:endParaRPr>
          </a:p>
          <a:p>
            <a:pPr indent="0" lvl="0" marL="0" rtl="0" algn="l">
              <a:spcBef>
                <a:spcPts val="0"/>
              </a:spcBef>
              <a:spcAft>
                <a:spcPts val="0"/>
              </a:spcAft>
              <a:buNone/>
            </a:pPr>
            <a:r>
              <a:rPr lang="en">
                <a:solidFill>
                  <a:schemeClr val="dk1"/>
                </a:solidFill>
              </a:rPr>
              <a:t>but that is the most populated area of the state with the most surviving newspapers.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This includes Phase 4 data, so it’s an estimate and not our final numbers. But it’s very close to where we’re at.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 also want to note that I did include all of the Republican through 1963 in these numbers, </a:t>
            </a:r>
            <a:endParaRPr>
              <a:solidFill>
                <a:schemeClr val="dk1"/>
              </a:solidFill>
            </a:endParaRPr>
          </a:p>
          <a:p>
            <a:pPr indent="0" lvl="0" marL="0" rtl="0" algn="l">
              <a:spcBef>
                <a:spcPts val="0"/>
              </a:spcBef>
              <a:spcAft>
                <a:spcPts val="0"/>
              </a:spcAft>
              <a:buNone/>
            </a:pPr>
            <a:r>
              <a:rPr lang="en">
                <a:solidFill>
                  <a:schemeClr val="dk1"/>
                </a:solidFill>
              </a:rPr>
              <a:t>but we’ll only be able to do about 20,000 pages of the Republican in this Phase. </a:t>
            </a:r>
            <a:br>
              <a:rPr lang="en">
                <a:solidFill>
                  <a:schemeClr val="dk1"/>
                </a:solidFill>
              </a:rPr>
            </a:br>
            <a:r>
              <a:rPr lang="en">
                <a:solidFill>
                  <a:schemeClr val="dk1"/>
                </a:solidFill>
              </a:rPr>
              <a:t>To finish it through 1963, we will need to do the remaining 20,000 pages in Phase 5.</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There are several counties that we don’t have newspapers from at all:</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-there are 6 counties on the Eastern Shore (Kent, Queen Anne’s, Talbot, Caroline, Wicomico, and Somerset) </a:t>
            </a:r>
            <a:endParaRPr>
              <a:solidFill>
                <a:schemeClr val="dk1"/>
              </a:solidFill>
            </a:endParaRPr>
          </a:p>
          <a:p>
            <a:pPr indent="0" lvl="0" marL="0" rtl="0" algn="l">
              <a:spcBef>
                <a:spcPts val="0"/>
              </a:spcBef>
              <a:spcAft>
                <a:spcPts val="0"/>
              </a:spcAft>
              <a:buNone/>
            </a:pPr>
            <a:r>
              <a:rPr lang="en">
                <a:solidFill>
                  <a:schemeClr val="dk1"/>
                </a:solidFill>
              </a:rPr>
              <a:t>-Calvert and Howard don’t have any at all either</a:t>
            </a:r>
            <a:endParaRPr>
              <a:solidFill>
                <a:schemeClr val="dk1"/>
              </a:solidFill>
            </a:endParaRPr>
          </a:p>
          <a:p>
            <a:pPr indent="0" lvl="0" marL="0" rtl="0" algn="l">
              <a:spcBef>
                <a:spcPts val="0"/>
              </a:spcBef>
              <a:spcAft>
                <a:spcPts val="0"/>
              </a:spcAft>
              <a:buNone/>
            </a:pPr>
            <a:r>
              <a:rPr lang="en">
                <a:solidFill>
                  <a:schemeClr val="dk1"/>
                </a:solidFill>
              </a:rPr>
              <a:t>-and Washington has a very low count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Then we have four counties with 30,000+ pages:</a:t>
            </a:r>
            <a:endParaRPr>
              <a:solidFill>
                <a:schemeClr val="dk1"/>
              </a:solidFill>
            </a:endParaRPr>
          </a:p>
          <a:p>
            <a:pPr indent="0" lvl="0" marL="0" rtl="0" algn="l">
              <a:spcBef>
                <a:spcPts val="0"/>
              </a:spcBef>
              <a:spcAft>
                <a:spcPts val="0"/>
              </a:spcAft>
              <a:buNone/>
            </a:pPr>
            <a:r>
              <a:rPr lang="en">
                <a:solidFill>
                  <a:schemeClr val="dk1"/>
                </a:solidFill>
              </a:rPr>
              <a:t>Anne Arundel, Montgomery, Garrett, and Cecil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Again, I don’t think we necessarily will have a newspaper for every county or equal page counts per region, </a:t>
            </a:r>
            <a:endParaRPr>
              <a:solidFill>
                <a:schemeClr val="dk1"/>
              </a:solidFill>
            </a:endParaRPr>
          </a:p>
          <a:p>
            <a:pPr indent="0" lvl="0" marL="0" rtl="0" algn="l">
              <a:spcBef>
                <a:spcPts val="0"/>
              </a:spcBef>
              <a:spcAft>
                <a:spcPts val="0"/>
              </a:spcAft>
              <a:buNone/>
            </a:pPr>
            <a:r>
              <a:rPr lang="en">
                <a:solidFill>
                  <a:schemeClr val="dk1"/>
                </a:solidFill>
              </a:rPr>
              <a:t>but this does make me think we might have somewhat of a gap on the Eastern shore.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At the same time, while Anne Arundel is one of the counties with the highest page count, </a:t>
            </a:r>
            <a:endParaRPr>
              <a:solidFill>
                <a:schemeClr val="dk1"/>
              </a:solidFill>
            </a:endParaRPr>
          </a:p>
          <a:p>
            <a:pPr indent="0" lvl="0" marL="0" rtl="0" algn="l">
              <a:spcBef>
                <a:spcPts val="0"/>
              </a:spcBef>
              <a:spcAft>
                <a:spcPts val="0"/>
              </a:spcAft>
              <a:buNone/>
            </a:pPr>
            <a:r>
              <a:rPr lang="en">
                <a:solidFill>
                  <a:schemeClr val="dk1"/>
                </a:solidFill>
              </a:rPr>
              <a:t>we only went up to 1923 with the Evening Capital, but could digitize all the way to 1963.</a:t>
            </a:r>
            <a:endParaRPr>
              <a:solidFill>
                <a:schemeClr val="dk1"/>
              </a:solidFill>
            </a:endParaRPr>
          </a:p>
          <a:p>
            <a:pPr indent="0" lvl="0" marL="0" rtl="0" algn="l">
              <a:spcBef>
                <a:spcPts val="0"/>
              </a:spcBef>
              <a:spcAft>
                <a:spcPts val="0"/>
              </a:spcAft>
              <a:buNone/>
            </a:pPr>
            <a:r>
              <a:rPr lang="en">
                <a:solidFill>
                  <a:schemeClr val="dk1"/>
                </a:solidFill>
              </a:rPr>
              <a:t>Perhaps that would be considered a high research value with it being a paper of record in the state capital.</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a54525cebf_2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a54525cebf_2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It is also interesting to look at title by county as well.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For example, Garrett County, which was in our top 3 for page counts, is all from one title - The Republican.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Baltimore City of course has most the titles. Alleghany County is deceptively high. There are several Frostburg titles (some with only 2 issues per title) that are really all part of the same family of titles or closely related.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other counties are all fairly evenly dispersed with none of over 4 titles.</a:t>
            </a:r>
            <a:endParaRPr>
              <a:solidFill>
                <a:schemeClr val="dk1"/>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a54525cebf_2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a54525cebf_2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This is a quick look at the number of pages by language.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pie chart shows that 68% of newspaper pages are English and 32% are Non-English.</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Of the 32% Non-English, 30% are German newspaper pages.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comparison, we have a small amount of Czech and Italian, and very small amount, just 180 pages of Polish.</a:t>
            </a:r>
            <a:endParaRPr>
              <a:solidFill>
                <a:schemeClr val="dk1"/>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a513070352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a51307035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Themes for Phase 5 and Title Discussion - Doug (30 mins)</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With the selection criteria in mind now and some more details about the Maryland newspaper pages, Doug is going to go over themes for Phase 5 and start our discussion on title selection.</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a513070352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a513070352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In Phase Five, the Historic Maryland Newspapers Project will align its goals with the Library of Congress and the National Endowment for the Humanities and the Maryland 400th anniversary projects and aim to digitize content from: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1)</a:t>
            </a:r>
            <a:r>
              <a:rPr b="1" lang="en">
                <a:solidFill>
                  <a:schemeClr val="dk1"/>
                </a:solidFill>
              </a:rPr>
              <a:t> culturally and ethnically diverse populations</a:t>
            </a:r>
            <a:r>
              <a:rPr lang="en">
                <a:solidFill>
                  <a:schemeClr val="dk1"/>
                </a:solidFill>
              </a:rPr>
              <a:t> (e.g. non-English language titles from immigrant groups, and titles in English from diverse and typically underrepresented groups such as African-Americans and / or Jewish-Americans);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2) </a:t>
            </a:r>
            <a:r>
              <a:rPr b="1" lang="en">
                <a:solidFill>
                  <a:schemeClr val="dk1"/>
                </a:solidFill>
              </a:rPr>
              <a:t>early in Maryland’s founding</a:t>
            </a:r>
            <a:r>
              <a:rPr lang="en">
                <a:solidFill>
                  <a:schemeClr val="dk1"/>
                </a:solidFill>
              </a:rPr>
              <a:t> to support the 400th anniversary of Maryland and the 250th anniversary of the United States; and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3) </a:t>
            </a:r>
            <a:r>
              <a:rPr b="1" lang="en">
                <a:solidFill>
                  <a:schemeClr val="dk1"/>
                </a:solidFill>
              </a:rPr>
              <a:t>1923-1963</a:t>
            </a:r>
            <a:r>
              <a:rPr lang="en">
                <a:solidFill>
                  <a:schemeClr val="dk1"/>
                </a:solidFill>
              </a:rPr>
              <a:t> to expand Chronicling America into more recent date ranges to support research in the 20th century.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a513070352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a513070352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Focus on communities traditionally underrepresented in archives.</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
              <a:t>Questions for consideration.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a54525cebf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a54525ceb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I’m going to go over the different phases of the Historic Maryland Newspapers Project (or HMNP). </a:t>
            </a:r>
            <a:endParaRPr/>
          </a:p>
          <a:p>
            <a:pPr indent="0" lvl="0" marL="0" rtl="0" algn="l">
              <a:spcBef>
                <a:spcPts val="0"/>
              </a:spcBef>
              <a:spcAft>
                <a:spcPts val="0"/>
              </a:spcAft>
              <a:buNone/>
            </a:pPr>
            <a:r>
              <a:rPr lang="en"/>
              <a:t>I’ll start by sharing a little background of what led to HMNP to put my updates in context. </a:t>
            </a:r>
            <a:endParaRPr/>
          </a:p>
          <a:p>
            <a:pPr indent="0" lvl="0" marL="0" rtl="0" algn="l">
              <a:spcBef>
                <a:spcPts val="0"/>
              </a:spcBef>
              <a:spcAft>
                <a:spcPts val="0"/>
              </a:spcAft>
              <a:buNone/>
            </a:pPr>
            <a:r>
              <a:rPr lang="en"/>
              <a:t>I’m going to go over the two partnerships of National Endowment for the Humanities and Library of Congress related to newspapers - </a:t>
            </a:r>
            <a:endParaRPr/>
          </a:p>
          <a:p>
            <a:pPr indent="0" lvl="0" marL="0" rtl="0" algn="l">
              <a:spcBef>
                <a:spcPts val="0"/>
              </a:spcBef>
              <a:spcAft>
                <a:spcPts val="0"/>
              </a:spcAft>
              <a:buNone/>
            </a:pPr>
            <a:r>
              <a:rPr lang="en"/>
              <a:t>the US Newspaper Program and the National Digital Newspaper Program.</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a51307035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a51307035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of Newspaper Digitization in Maryland - Robin and Doug (10 mins)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Robin: </a:t>
            </a:r>
            <a:endParaRPr/>
          </a:p>
          <a:p>
            <a:pPr indent="0" lvl="0" marL="0" rtl="0" algn="l">
              <a:spcBef>
                <a:spcPts val="0"/>
              </a:spcBef>
              <a:spcAft>
                <a:spcPts val="0"/>
              </a:spcAft>
              <a:buNone/>
            </a:pPr>
            <a:r>
              <a:rPr lang="en"/>
              <a:t>- NEH funding and applying for 6th phase</a:t>
            </a:r>
            <a:endParaRPr/>
          </a:p>
          <a:p>
            <a:pPr indent="0" lvl="0" marL="0" rtl="0" algn="l">
              <a:spcBef>
                <a:spcPts val="0"/>
              </a:spcBef>
              <a:spcAft>
                <a:spcPts val="0"/>
              </a:spcAft>
              <a:buNone/>
            </a:pPr>
            <a:r>
              <a:rPr lang="en"/>
              <a:t>- beginning to think now about titles for Phase 6 application</a:t>
            </a:r>
            <a:endParaRPr/>
          </a:p>
          <a:p>
            <a:pPr indent="0" lvl="0" marL="0" rtl="0" algn="l">
              <a:spcBef>
                <a:spcPts val="0"/>
              </a:spcBef>
              <a:spcAft>
                <a:spcPts val="0"/>
              </a:spcAft>
              <a:buNone/>
            </a:pPr>
            <a:r>
              <a:rPr lang="en"/>
              <a:t>- with current funding it seems like Phase 6 would be final phase (no other state has gone beyond a Phase 6)</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Doug:</a:t>
            </a:r>
            <a:endParaRPr/>
          </a:p>
          <a:p>
            <a:pPr indent="0" lvl="0" marL="0" rtl="0" algn="l">
              <a:spcBef>
                <a:spcPts val="0"/>
              </a:spcBef>
              <a:spcAft>
                <a:spcPts val="0"/>
              </a:spcAft>
              <a:buNone/>
            </a:pPr>
            <a:r>
              <a:rPr lang="en"/>
              <a:t>- Is there interest in a statewide newspaper conference?</a:t>
            </a:r>
            <a:endParaRPr/>
          </a:p>
          <a:p>
            <a:pPr indent="0" lvl="0" marL="0" rtl="0" algn="l">
              <a:spcBef>
                <a:spcPts val="0"/>
              </a:spcBef>
              <a:spcAft>
                <a:spcPts val="0"/>
              </a:spcAft>
              <a:buNone/>
            </a:pPr>
            <a:r>
              <a:rPr lang="en"/>
              <a:t>- are there ways we could partner to continue newspaper digitization beyond NDNP?</a:t>
            </a:r>
            <a:endParaRPr/>
          </a:p>
          <a:p>
            <a:pPr indent="0" lvl="0" marL="0" rtl="0" algn="l">
              <a:spcBef>
                <a:spcPts val="0"/>
              </a:spcBef>
              <a:spcAft>
                <a:spcPts val="0"/>
              </a:spcAft>
              <a:buNone/>
            </a:pPr>
            <a:r>
              <a:rPr lang="en"/>
              <a:t>- are there funding opportunities? A grant for a joint proposal? (newspapers.com?)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a513070352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a513070352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 (5 mins)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Thanks everyone for coming today and participating in the discussion around Phase 5 title selection. We’ll give everyone a chance to review our discussion, and we’ll follow up via email to finalize our 100,000 page selection. Then, we will start reaching out to content contributors. We are looking forward to continuing discussions on newspaper digitization beyond NDNP as well.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622b8a9e25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622b8a9e25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Thanks again!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 have any questions or follow up comments / suggestions, please follow up with Pam.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a54525cebf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a54525cebf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Starting with the US Newspaper Program or USNP: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This program first brought NEH and LC together to enhance access to historic American newspapers. </a:t>
            </a:r>
            <a:endParaRPr>
              <a:solidFill>
                <a:schemeClr val="dk1"/>
              </a:solidFill>
            </a:endParaRPr>
          </a:p>
          <a:p>
            <a:pPr indent="0" lvl="0" marL="0" rtl="0" algn="l">
              <a:spcBef>
                <a:spcPts val="0"/>
              </a:spcBef>
              <a:spcAft>
                <a:spcPts val="0"/>
              </a:spcAft>
              <a:buNone/>
            </a:pPr>
            <a:r>
              <a:rPr lang="en">
                <a:solidFill>
                  <a:schemeClr val="dk1"/>
                </a:solidFill>
              </a:rPr>
              <a:t>The goal of this program was to locate, catalog, and to preserve on microfilm newspapers published in the United States. </a:t>
            </a:r>
            <a:endParaRPr>
              <a:solidFill>
                <a:schemeClr val="dk1"/>
              </a:solidFill>
            </a:endParaRPr>
          </a:p>
          <a:p>
            <a:pPr indent="0" lvl="0" marL="0" rtl="0" algn="l">
              <a:spcBef>
                <a:spcPts val="0"/>
              </a:spcBef>
              <a:spcAft>
                <a:spcPts val="0"/>
              </a:spcAft>
              <a:buNone/>
            </a:pPr>
            <a:r>
              <a:rPr lang="en">
                <a:solidFill>
                  <a:schemeClr val="dk1"/>
                </a:solidFill>
              </a:rPr>
              <a:t>USNP established standards for microfilming newspapers that are still used today. And all 50 states participated in this program.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Maryland, the state archives was the designated repository for the microfilm produced under the grant. </a:t>
            </a:r>
            <a:endParaRPr>
              <a:solidFill>
                <a:schemeClr val="dk1"/>
              </a:solidFill>
            </a:endParaRPr>
          </a:p>
          <a:p>
            <a:pPr indent="0" lvl="0" marL="0" rtl="0" algn="l">
              <a:spcBef>
                <a:spcPts val="0"/>
              </a:spcBef>
              <a:spcAft>
                <a:spcPts val="0"/>
              </a:spcAft>
              <a:buNone/>
            </a:pPr>
            <a:r>
              <a:rPr lang="en">
                <a:solidFill>
                  <a:schemeClr val="dk1"/>
                </a:solidFill>
              </a:rPr>
              <a:t>University of Maryland Libraries participated in the cataloging portion of this project, </a:t>
            </a:r>
            <a:endParaRPr>
              <a:solidFill>
                <a:schemeClr val="dk1"/>
              </a:solidFill>
            </a:endParaRPr>
          </a:p>
          <a:p>
            <a:pPr indent="0" lvl="0" marL="0" rtl="0" algn="l">
              <a:spcBef>
                <a:spcPts val="0"/>
              </a:spcBef>
              <a:spcAft>
                <a:spcPts val="0"/>
              </a:spcAft>
              <a:buNone/>
            </a:pPr>
            <a:r>
              <a:rPr lang="en">
                <a:solidFill>
                  <a:schemeClr val="dk1"/>
                </a:solidFill>
              </a:rPr>
              <a:t>which resulted in the publication of ‘A Guide to Newspapers and Newspaper Holdings in Maryland.’ </a:t>
            </a:r>
            <a:endParaRPr>
              <a:solidFill>
                <a:schemeClr val="dk1"/>
              </a:solidFill>
            </a:endParaRPr>
          </a:p>
          <a:p>
            <a:pPr indent="0" lvl="0" marL="0" rtl="0" algn="l">
              <a:spcBef>
                <a:spcPts val="0"/>
              </a:spcBef>
              <a:spcAft>
                <a:spcPts val="0"/>
              </a:spcAft>
              <a:buNone/>
            </a:pPr>
            <a:r>
              <a:rPr lang="en">
                <a:solidFill>
                  <a:schemeClr val="dk1"/>
                </a:solidFill>
              </a:rPr>
              <a:t>That you might be familiar with.</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a54525cebf_2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a54525cebf_2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National Digital Newspaper Program or NDNP, brought together NEH and LC again to offer grants to states to further enhance access to historic American newspapers by digitizing select titles that had been microfilmed during the USNP. </a:t>
            </a:r>
            <a:endParaRPr>
              <a:solidFill>
                <a:schemeClr val="dk1"/>
              </a:solidFill>
            </a:endParaRPr>
          </a:p>
          <a:p>
            <a:pPr indent="0" lvl="0" marL="0" rtl="0" algn="l">
              <a:spcBef>
                <a:spcPts val="0"/>
              </a:spcBef>
              <a:spcAft>
                <a:spcPts val="0"/>
              </a:spcAft>
              <a:buNone/>
            </a:pPr>
            <a:r>
              <a:rPr lang="en">
                <a:solidFill>
                  <a:schemeClr val="dk1"/>
                </a:solidFill>
              </a:rPr>
              <a:t>Then these titles would be made freely available in a database of digitized newspapers.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Each state has the opportunity to apply to the program through one organization who collaborates with relevant state partners for content. </a:t>
            </a:r>
            <a:endParaRPr>
              <a:solidFill>
                <a:schemeClr val="dk1"/>
              </a:solidFill>
            </a:endParaRPr>
          </a:p>
          <a:p>
            <a:pPr indent="0" lvl="0" marL="0" rtl="0" algn="l">
              <a:spcBef>
                <a:spcPts val="0"/>
              </a:spcBef>
              <a:spcAft>
                <a:spcPts val="0"/>
              </a:spcAft>
              <a:buNone/>
            </a:pPr>
            <a:r>
              <a:rPr lang="en">
                <a:solidFill>
                  <a:schemeClr val="dk1"/>
                </a:solidFill>
              </a:rPr>
              <a:t>If awarded, the state receives a two year grant to digitize 100,000 pages. </a:t>
            </a:r>
            <a:endParaRPr>
              <a:solidFill>
                <a:schemeClr val="dk1"/>
              </a:solidFill>
            </a:endParaRPr>
          </a:p>
          <a:p>
            <a:pPr indent="0" lvl="0" marL="0" rtl="0" algn="l">
              <a:spcBef>
                <a:spcPts val="0"/>
              </a:spcBef>
              <a:spcAft>
                <a:spcPts val="0"/>
              </a:spcAft>
              <a:buNone/>
            </a:pPr>
            <a:r>
              <a:rPr lang="en">
                <a:solidFill>
                  <a:schemeClr val="dk1"/>
                </a:solidFill>
              </a:rPr>
              <a:t>States can apply for multiple phases depending on funding availability.</a:t>
            </a:r>
            <a:endParaRPr>
              <a:solidFill>
                <a:schemeClr val="dk1"/>
              </a:solidFill>
            </a:endParaRPr>
          </a:p>
          <a:p>
            <a:pPr indent="0" lvl="0" marL="0" rtl="0" algn="l">
              <a:spcBef>
                <a:spcPts val="0"/>
              </a:spcBef>
              <a:spcAft>
                <a:spcPts val="0"/>
              </a:spcAft>
              <a:buNone/>
            </a:pPr>
            <a:r>
              <a:rPr lang="en">
                <a:solidFill>
                  <a:schemeClr val="dk1"/>
                </a:solidFill>
              </a:rPr>
              <a:t>States have been encouraged to complete three phases and have approximately 300,000 digitized newspaper pages available in Chronicling America, and in some cases states are able to go beyond three phases. </a:t>
            </a:r>
            <a:endParaRPr>
              <a:solidFill>
                <a:schemeClr val="dk1"/>
              </a:solidFill>
            </a:endParaRPr>
          </a:p>
          <a:p>
            <a:pPr indent="0" lvl="0" marL="0" rtl="0" algn="l">
              <a:spcBef>
                <a:spcPts val="0"/>
              </a:spcBef>
              <a:spcAft>
                <a:spcPts val="0"/>
              </a:spcAft>
              <a:buNone/>
            </a:pPr>
            <a:r>
              <a:rPr lang="en">
                <a:solidFill>
                  <a:schemeClr val="dk1"/>
                </a:solidFill>
              </a:rPr>
              <a:t>And we have been fortunate enough to be one of those states.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With only being able to digitize a small portion of what was microfilmed as part of the USNP, </a:t>
            </a:r>
            <a:endParaRPr>
              <a:solidFill>
                <a:schemeClr val="dk1"/>
              </a:solidFill>
            </a:endParaRPr>
          </a:p>
          <a:p>
            <a:pPr indent="0" lvl="0" marL="0" rtl="0" algn="l">
              <a:spcBef>
                <a:spcPts val="0"/>
              </a:spcBef>
              <a:spcAft>
                <a:spcPts val="0"/>
              </a:spcAft>
              <a:buNone/>
            </a:pPr>
            <a:r>
              <a:rPr lang="en">
                <a:solidFill>
                  <a:schemeClr val="dk1"/>
                </a:solidFill>
              </a:rPr>
              <a:t>NDNP has very specific criteria that must be met to make a newspaper title eligible for digitization. </a:t>
            </a:r>
            <a:endParaRPr>
              <a:solidFill>
                <a:schemeClr val="dk1"/>
              </a:solidFill>
            </a:endParaRPr>
          </a:p>
          <a:p>
            <a:pPr indent="0" lvl="0" marL="0" rtl="0" algn="l">
              <a:spcBef>
                <a:spcPts val="0"/>
              </a:spcBef>
              <a:spcAft>
                <a:spcPts val="0"/>
              </a:spcAft>
              <a:buNone/>
            </a:pPr>
            <a:r>
              <a:rPr lang="en">
                <a:solidFill>
                  <a:schemeClr val="dk1"/>
                </a:solidFill>
              </a:rPr>
              <a:t>We’ll review those criteria this afternoon before our Phase 5 title discussion.</a:t>
            </a:r>
            <a:endParaRPr>
              <a:solidFill>
                <a:schemeClr val="dk1"/>
              </a:solidFill>
            </a:endParaRPr>
          </a:p>
          <a:p>
            <a:pPr indent="0" lvl="0" marL="0" rtl="0" algn="l">
              <a:spcBef>
                <a:spcPts val="0"/>
              </a:spcBef>
              <a:spcAft>
                <a:spcPts val="0"/>
              </a:spcAft>
              <a:buNone/>
            </a:pPr>
            <a:r>
              <a:rPr lang="en">
                <a:solidFill>
                  <a:schemeClr val="dk1"/>
                </a:solidFill>
              </a:rPr>
              <a:t>While most digitization happens from microfilm, we are permitted to digitize from print when microfilm is not available,</a:t>
            </a:r>
            <a:endParaRPr>
              <a:solidFill>
                <a:schemeClr val="dk1"/>
              </a:solidFill>
            </a:endParaRPr>
          </a:p>
          <a:p>
            <a:pPr indent="0" lvl="0" marL="0" rtl="0" algn="l">
              <a:spcBef>
                <a:spcPts val="0"/>
              </a:spcBef>
              <a:spcAft>
                <a:spcPts val="0"/>
              </a:spcAft>
              <a:buNone/>
            </a:pPr>
            <a:r>
              <a:rPr lang="en">
                <a:solidFill>
                  <a:schemeClr val="dk1"/>
                </a:solidFill>
              </a:rPr>
              <a:t>And we have done that in this current phase, and have a couple of possible titles for Phase 5 that are in print as well.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addition to digitizing 100,000 newspaper pages, state awardees are responsible for providing title essays for each newspaper title they digitize that are then displayed on the title view in Chronicling America </a:t>
            </a:r>
            <a:endParaRPr>
              <a:solidFill>
                <a:schemeClr val="dk1"/>
              </a:solidFill>
            </a:endParaRPr>
          </a:p>
          <a:p>
            <a:pPr indent="0" lvl="0" marL="0" rtl="0" algn="l">
              <a:spcBef>
                <a:spcPts val="0"/>
              </a:spcBef>
              <a:spcAft>
                <a:spcPts val="0"/>
              </a:spcAft>
              <a:buNone/>
            </a:pPr>
            <a:r>
              <a:rPr lang="en">
                <a:solidFill>
                  <a:schemeClr val="dk1"/>
                </a:solidFill>
              </a:rPr>
              <a:t>and conducting a state-wide survey of other digitized newspapers, </a:t>
            </a:r>
            <a:endParaRPr>
              <a:solidFill>
                <a:schemeClr val="dk1"/>
              </a:solidFill>
            </a:endParaRPr>
          </a:p>
          <a:p>
            <a:pPr indent="0" lvl="0" marL="0" rtl="0" algn="l">
              <a:spcBef>
                <a:spcPts val="0"/>
              </a:spcBef>
              <a:spcAft>
                <a:spcPts val="0"/>
              </a:spcAft>
              <a:buNone/>
            </a:pPr>
            <a:r>
              <a:rPr lang="en">
                <a:solidFill>
                  <a:schemeClr val="dk1"/>
                </a:solidFill>
              </a:rPr>
              <a:t>such as the Google mass digitization project, </a:t>
            </a:r>
            <a:endParaRPr>
              <a:solidFill>
                <a:schemeClr val="dk1"/>
              </a:solidFill>
            </a:endParaRPr>
          </a:p>
          <a:p>
            <a:pPr indent="0" lvl="0" marL="0" rtl="0" algn="l">
              <a:spcBef>
                <a:spcPts val="0"/>
              </a:spcBef>
              <a:spcAft>
                <a:spcPts val="0"/>
              </a:spcAft>
              <a:buNone/>
            </a:pPr>
            <a:r>
              <a:rPr lang="en">
                <a:solidFill>
                  <a:schemeClr val="dk1"/>
                </a:solidFill>
              </a:rPr>
              <a:t>and then we make that data searchable on our HMNP website and provide links to those other sources.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a54525cebf_2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a54525cebf_2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Chronicling America is the digitized newspaper database created out of the NDNP. </a:t>
            </a:r>
            <a:endParaRPr>
              <a:solidFill>
                <a:schemeClr val="dk1"/>
              </a:solidFill>
            </a:endParaRPr>
          </a:p>
          <a:p>
            <a:pPr indent="0" lvl="0" marL="0" rtl="0" algn="l">
              <a:spcBef>
                <a:spcPts val="0"/>
              </a:spcBef>
              <a:spcAft>
                <a:spcPts val="0"/>
              </a:spcAft>
              <a:buNone/>
            </a:pPr>
            <a:r>
              <a:rPr lang="en">
                <a:solidFill>
                  <a:schemeClr val="dk1"/>
                </a:solidFill>
              </a:rPr>
              <a:t>It is freely accessible on the Library of Congress website. </a:t>
            </a:r>
            <a:endParaRPr>
              <a:solidFill>
                <a:schemeClr val="dk1"/>
              </a:solidFill>
            </a:endParaRPr>
          </a:p>
          <a:p>
            <a:pPr indent="0" lvl="0" marL="0" rtl="0" algn="l">
              <a:spcBef>
                <a:spcPts val="0"/>
              </a:spcBef>
              <a:spcAft>
                <a:spcPts val="0"/>
              </a:spcAft>
              <a:buNone/>
            </a:pPr>
            <a:r>
              <a:rPr lang="en">
                <a:solidFill>
                  <a:schemeClr val="dk1"/>
                </a:solidFill>
              </a:rPr>
              <a:t>And offers simple and advanced searches, and a feature to browse all of the titles for each state.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Chronicling America also provides access to the US Newspaper Directory, </a:t>
            </a:r>
            <a:endParaRPr>
              <a:solidFill>
                <a:schemeClr val="dk1"/>
              </a:solidFill>
            </a:endParaRPr>
          </a:p>
          <a:p>
            <a:pPr indent="0" lvl="0" marL="0" rtl="0" algn="l">
              <a:spcBef>
                <a:spcPts val="0"/>
              </a:spcBef>
              <a:spcAft>
                <a:spcPts val="0"/>
              </a:spcAft>
              <a:buNone/>
            </a:pPr>
            <a:r>
              <a:rPr lang="en">
                <a:solidFill>
                  <a:schemeClr val="dk1"/>
                </a:solidFill>
              </a:rPr>
              <a:t>which was first established from the cataloging portion of the USNP </a:t>
            </a:r>
            <a:endParaRPr>
              <a:solidFill>
                <a:schemeClr val="dk1"/>
              </a:solidFill>
            </a:endParaRPr>
          </a:p>
          <a:p>
            <a:pPr indent="0" lvl="0" marL="0" rtl="0" algn="l">
              <a:spcBef>
                <a:spcPts val="0"/>
              </a:spcBef>
              <a:spcAft>
                <a:spcPts val="0"/>
              </a:spcAft>
              <a:buNone/>
            </a:pPr>
            <a:r>
              <a:rPr lang="en">
                <a:solidFill>
                  <a:schemeClr val="dk1"/>
                </a:solidFill>
              </a:rPr>
              <a:t>and is now offered in a searchable format to view bibliographic information about all newspaper titles identified during the USNP, </a:t>
            </a:r>
            <a:endParaRPr>
              <a:solidFill>
                <a:schemeClr val="dk1"/>
              </a:solidFill>
            </a:endParaRPr>
          </a:p>
          <a:p>
            <a:pPr indent="0" lvl="0" marL="0" rtl="0" algn="l">
              <a:spcBef>
                <a:spcPts val="0"/>
              </a:spcBef>
              <a:spcAft>
                <a:spcPts val="0"/>
              </a:spcAft>
              <a:buNone/>
            </a:pPr>
            <a:r>
              <a:rPr lang="en">
                <a:solidFill>
                  <a:schemeClr val="dk1"/>
                </a:solidFill>
              </a:rPr>
              <a:t>not just those digitized and made available in Chronicling America.</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Some changes are coming to Chronicling America, so it will look different likely sometime next year, </a:t>
            </a:r>
            <a:endParaRPr>
              <a:solidFill>
                <a:schemeClr val="dk1"/>
              </a:solidFill>
            </a:endParaRPr>
          </a:p>
          <a:p>
            <a:pPr indent="0" lvl="0" marL="0" rtl="0" algn="l">
              <a:spcBef>
                <a:spcPts val="0"/>
              </a:spcBef>
              <a:spcAft>
                <a:spcPts val="0"/>
              </a:spcAft>
              <a:buNone/>
            </a:pPr>
            <a:r>
              <a:rPr lang="en">
                <a:solidFill>
                  <a:schemeClr val="dk1"/>
                </a:solidFill>
              </a:rPr>
              <a:t>but will offer the same search options, as well as some enhanced features. </a:t>
            </a:r>
            <a:endParaRPr>
              <a:solidFill>
                <a:schemeClr val="dk1"/>
              </a:solidFill>
            </a:endParaRPr>
          </a:p>
          <a:p>
            <a:pPr indent="0" lvl="0" marL="0" rtl="0" algn="l">
              <a:spcBef>
                <a:spcPts val="0"/>
              </a:spcBef>
              <a:spcAft>
                <a:spcPts val="0"/>
              </a:spcAft>
              <a:buNone/>
            </a:pPr>
            <a:r>
              <a:rPr lang="en">
                <a:solidFill>
                  <a:schemeClr val="dk1"/>
                </a:solidFill>
              </a:rPr>
              <a:t>Robin will go over more about that when she talks about NDNP conference updates.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u="sng">
                <a:solidFill>
                  <a:schemeClr val="hlink"/>
                </a:solidFill>
                <a:hlinkClick r:id="rId2"/>
              </a:rPr>
              <a:t>https://chroniclingamerica.loc.gov/</a:t>
            </a:r>
            <a:r>
              <a:rPr lang="en">
                <a:solidFill>
                  <a:schemeClr val="dk1"/>
                </a:solidFill>
              </a:rPr>
              <a:t>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a54525cebf_2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a54525cebf_2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Maryland content in Chronicling America: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University of Maryland Libraries applied to NDNP working closely with other stakeholders from throughout the state.</a:t>
            </a:r>
            <a:endParaRPr/>
          </a:p>
          <a:p>
            <a:pPr indent="0" lvl="0" marL="0" rtl="0" algn="l">
              <a:spcBef>
                <a:spcPts val="0"/>
              </a:spcBef>
              <a:spcAft>
                <a:spcPts val="0"/>
              </a:spcAft>
              <a:buNone/>
            </a:pPr>
            <a:r>
              <a:rPr lang="en"/>
              <a:t>And the Historic Maryland Newspapers Project received their first grant in 2012.</a:t>
            </a:r>
            <a:endParaRPr/>
          </a:p>
          <a:p>
            <a:pPr indent="0" lvl="0" marL="0" rtl="0" algn="l">
              <a:spcBef>
                <a:spcPts val="0"/>
              </a:spcBef>
              <a:spcAft>
                <a:spcPts val="0"/>
              </a:spcAft>
              <a:buNone/>
            </a:pPr>
            <a:r>
              <a:rPr lang="en"/>
              <a:t>Through the first three grant rounds, 316,168 Maryland Newspaper pages were added. </a:t>
            </a:r>
            <a:endParaRPr/>
          </a:p>
          <a:p>
            <a:pPr indent="0" lvl="0" marL="0" rtl="0" algn="l">
              <a:spcBef>
                <a:spcPts val="0"/>
              </a:spcBef>
              <a:spcAft>
                <a:spcPts val="0"/>
              </a:spcAft>
              <a:buNone/>
            </a:pPr>
            <a:r>
              <a:rPr lang="en"/>
              <a:t>This represents 58,664 issues from 46 titles. </a:t>
            </a:r>
            <a:endParaRPr/>
          </a:p>
          <a:p>
            <a:pPr indent="0" lvl="0" marL="0" rtl="0" algn="l">
              <a:spcBef>
                <a:spcPts val="0"/>
              </a:spcBef>
              <a:spcAft>
                <a:spcPts val="0"/>
              </a:spcAft>
              <a:buNone/>
            </a:pPr>
            <a:r>
              <a:rPr lang="en"/>
              <a:t>These titles are in three different languages - English, German, and Polish. </a:t>
            </a:r>
            <a:endParaRPr/>
          </a:p>
          <a:p>
            <a:pPr indent="0" lvl="0" marL="0" rtl="0" algn="l">
              <a:spcBef>
                <a:spcPts val="0"/>
              </a:spcBef>
              <a:spcAft>
                <a:spcPts val="0"/>
              </a:spcAft>
              <a:buNone/>
            </a:pPr>
            <a:r>
              <a:rPr lang="en"/>
              <a:t>Phase 4 will add another 100,000 pages, as well as titles in Italian and Czech.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want to thank our advisory board members </a:t>
            </a:r>
            <a:endParaRPr/>
          </a:p>
          <a:p>
            <a:pPr indent="0" lvl="0" marL="0" rtl="0" algn="l">
              <a:spcBef>
                <a:spcPts val="0"/>
              </a:spcBef>
              <a:spcAft>
                <a:spcPts val="0"/>
              </a:spcAft>
              <a:buNone/>
            </a:pPr>
            <a:r>
              <a:rPr lang="en"/>
              <a:t>who have helped us select a wide range of content for the state throughout the grant rounds.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have Maryland newspaper titles from the different geographic regions of the state </a:t>
            </a:r>
            <a:endParaRPr/>
          </a:p>
          <a:p>
            <a:pPr indent="0" lvl="0" marL="0" rtl="0" algn="l">
              <a:spcBef>
                <a:spcPts val="0"/>
              </a:spcBef>
              <a:spcAft>
                <a:spcPts val="0"/>
              </a:spcAft>
              <a:buNone/>
            </a:pPr>
            <a:r>
              <a:rPr lang="en"/>
              <a:t>representing different social and political views including papers of record for the state. </a:t>
            </a:r>
            <a:endParaRPr/>
          </a:p>
          <a:p>
            <a:pPr indent="0" lvl="0" marL="0" rtl="0" algn="l">
              <a:spcBef>
                <a:spcPts val="0"/>
              </a:spcBef>
              <a:spcAft>
                <a:spcPts val="0"/>
              </a:spcAft>
              <a:buNone/>
            </a:pPr>
            <a:r>
              <a:rPr lang="en"/>
              <a:t>We also have titles representing diverse communities </a:t>
            </a:r>
            <a:endParaRPr/>
          </a:p>
          <a:p>
            <a:pPr indent="0" lvl="0" marL="0" rtl="0" algn="l">
              <a:spcBef>
                <a:spcPts val="0"/>
              </a:spcBef>
              <a:spcAft>
                <a:spcPts val="0"/>
              </a:spcAft>
              <a:buNone/>
            </a:pPr>
            <a:r>
              <a:rPr lang="en"/>
              <a:t>including political minority groups, labor groups, and immigrant communities in Baltimore.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will talk more about the Maryland newspapers that have been digitized a little later this afternoon.</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a54525cebf_2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a54525cebf_2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I’ll share about the different grant phases.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During the first phase, a lot of time was spent learning the process and developing workflows, </a:t>
            </a:r>
            <a:endParaRPr/>
          </a:p>
          <a:p>
            <a:pPr indent="0" lvl="0" marL="0" rtl="0" algn="l">
              <a:spcBef>
                <a:spcPts val="0"/>
              </a:spcBef>
              <a:spcAft>
                <a:spcPts val="0"/>
              </a:spcAft>
              <a:buNone/>
            </a:pPr>
            <a:r>
              <a:rPr lang="en"/>
              <a:t>as well as selecting digitization vendors who could meet the NDNP Technical Standards. </a:t>
            </a:r>
            <a:endParaRPr/>
          </a:p>
          <a:p>
            <a:pPr indent="0" lvl="0" marL="0" rtl="0" algn="l">
              <a:spcBef>
                <a:spcPts val="0"/>
              </a:spcBef>
              <a:spcAft>
                <a:spcPts val="0"/>
              </a:spcAft>
              <a:buNone/>
            </a:pPr>
            <a:r>
              <a:rPr lang="en"/>
              <a:t>There was a lot of troubleshooting in the first phase to establish the workflows and ensure quality images.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Digitization efforts were focused primarily on the important German language title published in Baltimore, Der Deutsche Correspondent. </a:t>
            </a:r>
            <a:endParaRPr/>
          </a:p>
          <a:p>
            <a:pPr indent="0" lvl="0" marL="0" rtl="0" algn="l">
              <a:spcBef>
                <a:spcPts val="0"/>
              </a:spcBef>
              <a:spcAft>
                <a:spcPts val="0"/>
              </a:spcAft>
              <a:buNone/>
            </a:pPr>
            <a:r>
              <a:rPr lang="en"/>
              <a:t>There were a few English-language issues from a Hagerstown title and a Cumberland title as well, </a:t>
            </a:r>
            <a:endParaRPr/>
          </a:p>
          <a:p>
            <a:pPr indent="0" lvl="0" marL="0" rtl="0" algn="l">
              <a:spcBef>
                <a:spcPts val="0"/>
              </a:spcBef>
              <a:spcAft>
                <a:spcPts val="0"/>
              </a:spcAft>
              <a:buNone/>
            </a:pPr>
            <a:r>
              <a:rPr lang="en"/>
              <a:t>but the majority of pages submitted were from Der Deutsche Correspondent.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image" Target="../media/image8.png"/><Relationship Id="rId5" Type="http://schemas.openxmlformats.org/officeDocument/2006/relationships/image" Target="../media/image2.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5.png"/><Relationship Id="rId4" Type="http://schemas.openxmlformats.org/officeDocument/2006/relationships/image" Target="../media/image39.png"/><Relationship Id="rId5" Type="http://schemas.openxmlformats.org/officeDocument/2006/relationships/image" Target="../media/image4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1.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13.png"/><Relationship Id="rId5"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6.jpg"/><Relationship Id="rId4" Type="http://schemas.openxmlformats.org/officeDocument/2006/relationships/image" Target="../media/image16.jpg"/><Relationship Id="rId5"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oc.gov/strategic-plan/" TargetMode="External"/><Relationship Id="rId4" Type="http://schemas.openxmlformats.org/officeDocument/2006/relationships/hyperlink" Target="https://www.loc.gov/digital-strategy/" TargetMode="External"/><Relationship Id="rId5" Type="http://schemas.openxmlformats.org/officeDocument/2006/relationships/hyperlink" Target="https://www.loc.gov/programs/teachers/professional-development/online-office-hours/" TargetMode="External"/><Relationship Id="rId6" Type="http://schemas.openxmlformats.org/officeDocument/2006/relationships/hyperlink" Target="https://guides.loc.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blogs.loc.gov/thesignal/2017/09/introducing-beyond-words/" TargetMode="External"/><Relationship Id="rId4" Type="http://schemas.openxmlformats.org/officeDocument/2006/relationships/hyperlink" Target="https://blogs.loc.gov/headlinesandheroes/2020/09/newspaper-navigator-search-application-now-live/" TargetMode="External"/><Relationship Id="rId5" Type="http://schemas.openxmlformats.org/officeDocument/2006/relationships/hyperlink" Target="https://labs.loc.gov/work/experiments/newspaper-navigator/"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chroniclingamerica.loc.gov/" TargetMode="External"/><Relationship Id="rId4" Type="http://schemas.openxmlformats.org/officeDocument/2006/relationships/hyperlink" Target="https://www.loc.gov/collections/chronicling-america/"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34.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4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 Id="rId3" Type="http://schemas.openxmlformats.org/officeDocument/2006/relationships/image" Target="../media/image17.jpg"/><Relationship Id="rId4" Type="http://schemas.openxmlformats.org/officeDocument/2006/relationships/hyperlink" Target="https://www.loc.gov/ndnp/guidelines/selection.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7.jpg"/><Relationship Id="rId4" Type="http://schemas.openxmlformats.org/officeDocument/2006/relationships/image" Target="../media/image20.png"/><Relationship Id="rId5"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7.jpg"/><Relationship Id="rId4" Type="http://schemas.openxmlformats.org/officeDocument/2006/relationships/image" Target="../media/image31.png"/><Relationship Id="rId5"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7.jpg"/><Relationship Id="rId4" Type="http://schemas.openxmlformats.org/officeDocument/2006/relationships/image" Target="../media/image36.png"/><Relationship Id="rId5" Type="http://schemas.openxmlformats.org/officeDocument/2006/relationships/image" Target="../media/image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7.jpg"/><Relationship Id="rId4" Type="http://schemas.openxmlformats.org/officeDocument/2006/relationships/image" Target="../media/image27.png"/><Relationship Id="rId5" Type="http://schemas.openxmlformats.org/officeDocument/2006/relationships/image" Target="../media/image2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29.jpg"/><Relationship Id="rId4" Type="http://schemas.openxmlformats.org/officeDocument/2006/relationships/image" Target="../media/image30.png"/><Relationship Id="rId9" Type="http://schemas.openxmlformats.org/officeDocument/2006/relationships/image" Target="../media/image2.png"/><Relationship Id="rId5" Type="http://schemas.openxmlformats.org/officeDocument/2006/relationships/hyperlink" Target="https://www.lib.umd.edu/digital/newspapers/home" TargetMode="External"/><Relationship Id="rId6" Type="http://schemas.openxmlformats.org/officeDocument/2006/relationships/hyperlink" Target="https://twitter.com/HistoricMDNews" TargetMode="External"/><Relationship Id="rId7" Type="http://schemas.openxmlformats.org/officeDocument/2006/relationships/image" Target="../media/image8.png"/><Relationship Id="rId8"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jpg"/><Relationship Id="rId4" Type="http://schemas.openxmlformats.org/officeDocument/2006/relationships/image" Target="../media/image10.png"/><Relationship Id="rId5" Type="http://schemas.openxmlformats.org/officeDocument/2006/relationships/hyperlink" Target="https://chroniclingamerica.loc.go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6.jp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1260550" y="537550"/>
            <a:ext cx="6955500" cy="34782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4800">
                <a:solidFill>
                  <a:srgbClr val="990000"/>
                </a:solidFill>
              </a:rPr>
              <a:t>Historic Maryland </a:t>
            </a:r>
            <a:endParaRPr b="1" sz="4800">
              <a:solidFill>
                <a:srgbClr val="990000"/>
              </a:solidFill>
            </a:endParaRPr>
          </a:p>
          <a:p>
            <a:pPr indent="0" lvl="0" marL="0" rtl="0" algn="ctr">
              <a:spcBef>
                <a:spcPts val="0"/>
              </a:spcBef>
              <a:spcAft>
                <a:spcPts val="0"/>
              </a:spcAft>
              <a:buNone/>
            </a:pPr>
            <a:r>
              <a:rPr b="1" lang="en" sz="4800">
                <a:solidFill>
                  <a:srgbClr val="990000"/>
                </a:solidFill>
              </a:rPr>
              <a:t>Newspapers Project</a:t>
            </a:r>
            <a:endParaRPr b="1" sz="4800">
              <a:solidFill>
                <a:srgbClr val="990000"/>
              </a:solidFill>
            </a:endParaRPr>
          </a:p>
          <a:p>
            <a:pPr indent="0" lvl="0" marL="0" rtl="0" algn="ctr">
              <a:spcBef>
                <a:spcPts val="0"/>
              </a:spcBef>
              <a:spcAft>
                <a:spcPts val="0"/>
              </a:spcAft>
              <a:buNone/>
            </a:pPr>
            <a:r>
              <a:t/>
            </a:r>
            <a:endParaRPr b="1" sz="2600">
              <a:solidFill>
                <a:srgbClr val="990000"/>
              </a:solidFill>
            </a:endParaRPr>
          </a:p>
          <a:p>
            <a:pPr indent="0" lvl="0" marL="0" rtl="0" algn="ctr">
              <a:spcBef>
                <a:spcPts val="0"/>
              </a:spcBef>
              <a:spcAft>
                <a:spcPts val="0"/>
              </a:spcAft>
              <a:buNone/>
            </a:pPr>
            <a:r>
              <a:rPr b="1" lang="en" sz="4800">
                <a:solidFill>
                  <a:srgbClr val="990000"/>
                </a:solidFill>
              </a:rPr>
              <a:t>Advisory Board</a:t>
            </a:r>
            <a:endParaRPr b="1" sz="4800">
              <a:solidFill>
                <a:srgbClr val="990000"/>
              </a:solidFill>
            </a:endParaRPr>
          </a:p>
          <a:p>
            <a:pPr indent="0" lvl="0" marL="0" rtl="0" algn="ctr">
              <a:spcBef>
                <a:spcPts val="0"/>
              </a:spcBef>
              <a:spcAft>
                <a:spcPts val="0"/>
              </a:spcAft>
              <a:buNone/>
            </a:pPr>
            <a:r>
              <a:rPr b="1" lang="en" sz="4800">
                <a:solidFill>
                  <a:srgbClr val="990000"/>
                </a:solidFill>
              </a:rPr>
              <a:t>Meeting Fall 2020</a:t>
            </a:r>
            <a:endParaRPr b="1" sz="4800">
              <a:solidFill>
                <a:srgbClr val="990000"/>
              </a:solidFill>
            </a:endParaRPr>
          </a:p>
        </p:txBody>
      </p:sp>
      <p:sp>
        <p:nvSpPr>
          <p:cNvPr id="55" name="Google Shape;55;p13"/>
          <p:cNvSpPr txBox="1"/>
          <p:nvPr/>
        </p:nvSpPr>
        <p:spPr>
          <a:xfrm>
            <a:off x="101325" y="4402550"/>
            <a:ext cx="3282000" cy="5943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HMNP Advisory Board Meeting - virtual</a:t>
            </a:r>
            <a:endParaRPr>
              <a:solidFill>
                <a:schemeClr val="dk2"/>
              </a:solidFill>
            </a:endParaRPr>
          </a:p>
          <a:p>
            <a:pPr indent="0" lvl="0" marL="0" rtl="0" algn="l">
              <a:spcBef>
                <a:spcPts val="0"/>
              </a:spcBef>
              <a:spcAft>
                <a:spcPts val="0"/>
              </a:spcAft>
              <a:buClr>
                <a:schemeClr val="dk1"/>
              </a:buClr>
              <a:buSzPts val="1100"/>
              <a:buFont typeface="Arial"/>
              <a:buNone/>
            </a:pPr>
            <a:r>
              <a:rPr lang="en">
                <a:solidFill>
                  <a:schemeClr val="dk2"/>
                </a:solidFill>
              </a:rPr>
              <a:t>October 28, 2020 | 1:00-3:00pm</a:t>
            </a:r>
            <a:endParaRPr>
              <a:solidFill>
                <a:schemeClr val="dk2"/>
              </a:solidFill>
            </a:endParaRPr>
          </a:p>
        </p:txBody>
      </p:sp>
      <p:pic>
        <p:nvPicPr>
          <p:cNvPr id="56" name="Google Shape;56;p13"/>
          <p:cNvPicPr preferRelativeResize="0"/>
          <p:nvPr/>
        </p:nvPicPr>
        <p:blipFill>
          <a:blip r:embed="rId4">
            <a:alphaModFix/>
          </a:blip>
          <a:stretch>
            <a:fillRect/>
          </a:stretch>
        </p:blipFill>
        <p:spPr>
          <a:xfrm>
            <a:off x="6232875" y="4343500"/>
            <a:ext cx="1906750" cy="1001725"/>
          </a:xfrm>
          <a:prstGeom prst="rect">
            <a:avLst/>
          </a:prstGeom>
          <a:noFill/>
          <a:ln>
            <a:noFill/>
          </a:ln>
          <a:effectLst>
            <a:outerShdw blurRad="57150" rotWithShape="0" algn="bl" dir="5400000" dist="19050">
              <a:srgbClr val="000000">
                <a:alpha val="50000"/>
              </a:srgbClr>
            </a:outerShdw>
            <a:reflection blurRad="0" dir="5400000" dist="38100" endA="0" endPos="30000" fadeDir="5400012" kx="0" rotWithShape="0" algn="bl" stPos="0" sy="-100000" ky="0"/>
          </a:effectLst>
        </p:spPr>
      </p:pic>
      <p:sp>
        <p:nvSpPr>
          <p:cNvPr id="57" name="Google Shape;57;p13"/>
          <p:cNvSpPr txBox="1"/>
          <p:nvPr/>
        </p:nvSpPr>
        <p:spPr>
          <a:xfrm>
            <a:off x="8216050" y="4521425"/>
            <a:ext cx="866700" cy="5943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58" name="Google Shape;58;p13"/>
          <p:cNvPicPr preferRelativeResize="0"/>
          <p:nvPr/>
        </p:nvPicPr>
        <p:blipFill>
          <a:blip r:embed="rId5">
            <a:alphaModFix/>
          </a:blip>
          <a:stretch>
            <a:fillRect/>
          </a:stretch>
        </p:blipFill>
        <p:spPr>
          <a:xfrm>
            <a:off x="8216038" y="4596713"/>
            <a:ext cx="866775" cy="495300"/>
          </a:xfrm>
          <a:prstGeom prst="rect">
            <a:avLst/>
          </a:prstGeom>
          <a:noFill/>
          <a:ln>
            <a:noFill/>
          </a:ln>
        </p:spPr>
      </p:pic>
      <p:pic>
        <p:nvPicPr>
          <p:cNvPr id="59" name="Google Shape;59;p13"/>
          <p:cNvPicPr preferRelativeResize="0"/>
          <p:nvPr/>
        </p:nvPicPr>
        <p:blipFill>
          <a:blip r:embed="rId6">
            <a:alphaModFix/>
          </a:blip>
          <a:stretch>
            <a:fillRect/>
          </a:stretch>
        </p:blipFill>
        <p:spPr>
          <a:xfrm>
            <a:off x="5051550" y="4572888"/>
            <a:ext cx="1104900" cy="5429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HMNP Phase 2 </a:t>
            </a:r>
            <a:endParaRPr b="1">
              <a:solidFill>
                <a:srgbClr val="990000"/>
              </a:solidFill>
            </a:endParaRPr>
          </a:p>
          <a:p>
            <a:pPr indent="0" lvl="0" marL="0" rtl="0" algn="ctr">
              <a:spcBef>
                <a:spcPts val="0"/>
              </a:spcBef>
              <a:spcAft>
                <a:spcPts val="0"/>
              </a:spcAft>
              <a:buNone/>
            </a:pPr>
            <a:r>
              <a:rPr b="1" lang="en" sz="2200">
                <a:solidFill>
                  <a:srgbClr val="434343"/>
                </a:solidFill>
              </a:rPr>
              <a:t>(2014-2016)</a:t>
            </a:r>
            <a:endParaRPr b="1" sz="2200">
              <a:solidFill>
                <a:srgbClr val="434343"/>
              </a:solidFill>
            </a:endParaRPr>
          </a:p>
        </p:txBody>
      </p:sp>
      <p:sp>
        <p:nvSpPr>
          <p:cNvPr id="119" name="Google Shape;119;p22"/>
          <p:cNvSpPr txBox="1"/>
          <p:nvPr>
            <p:ph idx="1" type="body"/>
          </p:nvPr>
        </p:nvSpPr>
        <p:spPr>
          <a:xfrm>
            <a:off x="3792650" y="1358775"/>
            <a:ext cx="4784700" cy="33288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
              <a:t>Increased number of English-language pages</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Broader geographic representation - titles from Western Maryland, Southern Maryland, and the Eastern Shore </a:t>
            </a:r>
            <a:endParaRPr/>
          </a:p>
          <a:p>
            <a:pPr indent="0" lvl="0" marL="9144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Increased temporal coverage, especially Civil War years and beyond</a:t>
            </a:r>
            <a:endParaRPr/>
          </a:p>
        </p:txBody>
      </p:sp>
      <p:pic>
        <p:nvPicPr>
          <p:cNvPr id="120" name="Google Shape;120;p22"/>
          <p:cNvPicPr preferRelativeResize="0"/>
          <p:nvPr/>
        </p:nvPicPr>
        <p:blipFill>
          <a:blip r:embed="rId3">
            <a:alphaModFix/>
          </a:blip>
          <a:stretch>
            <a:fillRect/>
          </a:stretch>
        </p:blipFill>
        <p:spPr>
          <a:xfrm rot="-728657">
            <a:off x="1187626" y="1066949"/>
            <a:ext cx="1644820" cy="2309797"/>
          </a:xfrm>
          <a:prstGeom prst="rect">
            <a:avLst/>
          </a:prstGeom>
          <a:noFill/>
          <a:ln>
            <a:noFill/>
          </a:ln>
        </p:spPr>
      </p:pic>
      <p:pic>
        <p:nvPicPr>
          <p:cNvPr id="121" name="Google Shape;121;p22"/>
          <p:cNvPicPr preferRelativeResize="0"/>
          <p:nvPr/>
        </p:nvPicPr>
        <p:blipFill>
          <a:blip r:embed="rId4">
            <a:alphaModFix/>
          </a:blip>
          <a:stretch>
            <a:fillRect/>
          </a:stretch>
        </p:blipFill>
        <p:spPr>
          <a:xfrm rot="-1400786">
            <a:off x="728601" y="2212229"/>
            <a:ext cx="1693798" cy="2402091"/>
          </a:xfrm>
          <a:prstGeom prst="rect">
            <a:avLst/>
          </a:prstGeom>
          <a:noFill/>
          <a:ln>
            <a:noFill/>
          </a:ln>
        </p:spPr>
      </p:pic>
      <p:pic>
        <p:nvPicPr>
          <p:cNvPr id="122" name="Google Shape;122;p22"/>
          <p:cNvPicPr preferRelativeResize="0"/>
          <p:nvPr/>
        </p:nvPicPr>
        <p:blipFill>
          <a:blip r:embed="rId5">
            <a:alphaModFix/>
          </a:blip>
          <a:stretch>
            <a:fillRect/>
          </a:stretch>
        </p:blipFill>
        <p:spPr>
          <a:xfrm rot="762415">
            <a:off x="2110307" y="1794944"/>
            <a:ext cx="1664413" cy="229138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3"/>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HMNP Phase 3</a:t>
            </a:r>
            <a:endParaRPr b="1">
              <a:solidFill>
                <a:srgbClr val="990000"/>
              </a:solidFill>
            </a:endParaRPr>
          </a:p>
          <a:p>
            <a:pPr indent="0" lvl="0" marL="0" rtl="0" algn="ctr">
              <a:spcBef>
                <a:spcPts val="0"/>
              </a:spcBef>
              <a:spcAft>
                <a:spcPts val="0"/>
              </a:spcAft>
              <a:buNone/>
            </a:pPr>
            <a:r>
              <a:rPr b="1" lang="en" sz="2200">
                <a:solidFill>
                  <a:srgbClr val="434343"/>
                </a:solidFill>
              </a:rPr>
              <a:t>(2016-2018)</a:t>
            </a:r>
            <a:endParaRPr b="1" sz="2200">
              <a:solidFill>
                <a:srgbClr val="434343"/>
              </a:solidFill>
            </a:endParaRPr>
          </a:p>
        </p:txBody>
      </p:sp>
      <p:sp>
        <p:nvSpPr>
          <p:cNvPr id="128" name="Google Shape;128;p23"/>
          <p:cNvSpPr txBox="1"/>
          <p:nvPr>
            <p:ph idx="1" type="body"/>
          </p:nvPr>
        </p:nvSpPr>
        <p:spPr>
          <a:xfrm>
            <a:off x="2662800" y="1300000"/>
            <a:ext cx="3818400" cy="36030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
              <a:t>Continued to increase the geographic and temporal coverage of MD newspapers </a:t>
            </a:r>
            <a:endParaRPr/>
          </a:p>
          <a:p>
            <a:pPr indent="0" lvl="0" marL="9144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Broadened the representation of diverse opinions</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Included a Polish language  title from Baltimore</a:t>
            </a:r>
            <a:endParaRPr/>
          </a:p>
          <a:p>
            <a:pPr indent="0" lvl="0" marL="457200" rtl="0" algn="l">
              <a:lnSpc>
                <a:spcPct val="100000"/>
              </a:lnSpc>
              <a:spcBef>
                <a:spcPts val="1600"/>
              </a:spcBef>
              <a:spcAft>
                <a:spcPts val="0"/>
              </a:spcAft>
              <a:buNone/>
            </a:pPr>
            <a:r>
              <a:t/>
            </a:r>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29" name="Google Shape;129;p23"/>
          <p:cNvPicPr preferRelativeResize="0"/>
          <p:nvPr/>
        </p:nvPicPr>
        <p:blipFill>
          <a:blip r:embed="rId3">
            <a:alphaModFix/>
          </a:blip>
          <a:stretch>
            <a:fillRect/>
          </a:stretch>
        </p:blipFill>
        <p:spPr>
          <a:xfrm rot="-638081">
            <a:off x="278275" y="758150"/>
            <a:ext cx="2315175" cy="3231353"/>
          </a:xfrm>
          <a:prstGeom prst="rect">
            <a:avLst/>
          </a:prstGeom>
          <a:noFill/>
          <a:ln>
            <a:noFill/>
          </a:ln>
        </p:spPr>
      </p:pic>
      <p:pic>
        <p:nvPicPr>
          <p:cNvPr id="130" name="Google Shape;130;p23"/>
          <p:cNvPicPr preferRelativeResize="0"/>
          <p:nvPr/>
        </p:nvPicPr>
        <p:blipFill>
          <a:blip r:embed="rId4">
            <a:alphaModFix/>
          </a:blip>
          <a:stretch>
            <a:fillRect/>
          </a:stretch>
        </p:blipFill>
        <p:spPr>
          <a:xfrm rot="882829">
            <a:off x="6467820" y="1545137"/>
            <a:ext cx="2325537" cy="30613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HMNP Phase 4 </a:t>
            </a:r>
            <a:endParaRPr b="1">
              <a:solidFill>
                <a:srgbClr val="990000"/>
              </a:solidFill>
            </a:endParaRPr>
          </a:p>
          <a:p>
            <a:pPr indent="0" lvl="0" marL="0" rtl="0" algn="ctr">
              <a:spcBef>
                <a:spcPts val="0"/>
              </a:spcBef>
              <a:spcAft>
                <a:spcPts val="0"/>
              </a:spcAft>
              <a:buNone/>
            </a:pPr>
            <a:r>
              <a:rPr b="1" lang="en" sz="2200">
                <a:solidFill>
                  <a:srgbClr val="434343"/>
                </a:solidFill>
              </a:rPr>
              <a:t>(2018-2020)</a:t>
            </a:r>
            <a:endParaRPr b="1" sz="2200">
              <a:solidFill>
                <a:srgbClr val="434343"/>
              </a:solidFill>
            </a:endParaRPr>
          </a:p>
        </p:txBody>
      </p:sp>
      <p:sp>
        <p:nvSpPr>
          <p:cNvPr id="136" name="Google Shape;136;p24"/>
          <p:cNvSpPr txBox="1"/>
          <p:nvPr>
            <p:ph idx="1" type="body"/>
          </p:nvPr>
        </p:nvSpPr>
        <p:spPr>
          <a:xfrm>
            <a:off x="575700" y="1097100"/>
            <a:ext cx="3513300" cy="34623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
              <a:t>Documenting underrepresented communities </a:t>
            </a:r>
            <a:endParaRPr/>
          </a:p>
          <a:p>
            <a:pPr indent="0" lvl="0" marL="9144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Post-1922 content (1923-1963)</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Completing titles   previously selected for digitization</a:t>
            </a:r>
            <a:endParaRPr/>
          </a:p>
          <a:p>
            <a:pPr indent="0" lvl="0" marL="457200" rtl="0" algn="l">
              <a:lnSpc>
                <a:spcPct val="100000"/>
              </a:lnSpc>
              <a:spcBef>
                <a:spcPts val="1600"/>
              </a:spcBef>
              <a:spcAft>
                <a:spcPts val="0"/>
              </a:spcAft>
              <a:buNone/>
            </a:pPr>
            <a:r>
              <a:t/>
            </a:r>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37" name="Google Shape;137;p24"/>
          <p:cNvPicPr preferRelativeResize="0"/>
          <p:nvPr/>
        </p:nvPicPr>
        <p:blipFill>
          <a:blip r:embed="rId3">
            <a:alphaModFix/>
          </a:blip>
          <a:stretch>
            <a:fillRect/>
          </a:stretch>
        </p:blipFill>
        <p:spPr>
          <a:xfrm>
            <a:off x="3684825" y="1315075"/>
            <a:ext cx="4836317" cy="34623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1" name="Shape 141"/>
        <p:cNvGrpSpPr/>
        <p:nvPr/>
      </p:nvGrpSpPr>
      <p:grpSpPr>
        <a:xfrm>
          <a:off x="0" y="0"/>
          <a:ext cx="0" cy="0"/>
          <a:chOff x="0" y="0"/>
          <a:chExt cx="0" cy="0"/>
        </a:xfrm>
      </p:grpSpPr>
      <p:sp>
        <p:nvSpPr>
          <p:cNvPr id="142" name="Google Shape;142;p25"/>
          <p:cNvSpPr txBox="1"/>
          <p:nvPr>
            <p:ph type="title"/>
          </p:nvPr>
        </p:nvSpPr>
        <p:spPr>
          <a:xfrm>
            <a:off x="265500" y="988175"/>
            <a:ext cx="4045200" cy="14823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a:solidFill>
                  <a:srgbClr val="990000"/>
                </a:solidFill>
              </a:rPr>
              <a:t>Content Partners</a:t>
            </a:r>
            <a:endParaRPr b="1">
              <a:solidFill>
                <a:srgbClr val="990000"/>
              </a:solidFill>
            </a:endParaRPr>
          </a:p>
        </p:txBody>
      </p:sp>
      <p:sp>
        <p:nvSpPr>
          <p:cNvPr id="143" name="Google Shape;143;p25"/>
          <p:cNvSpPr txBox="1"/>
          <p:nvPr>
            <p:ph idx="2" type="body"/>
          </p:nvPr>
        </p:nvSpPr>
        <p:spPr>
          <a:xfrm>
            <a:off x="4939500" y="527175"/>
            <a:ext cx="3837000" cy="38919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t/>
            </a:r>
            <a:endParaRPr b="1"/>
          </a:p>
          <a:p>
            <a:pPr indent="0" lvl="0" marL="0" rtl="0" algn="ctr">
              <a:lnSpc>
                <a:spcPct val="100000"/>
              </a:lnSpc>
              <a:spcBef>
                <a:spcPts val="0"/>
              </a:spcBef>
              <a:spcAft>
                <a:spcPts val="0"/>
              </a:spcAft>
              <a:buClr>
                <a:schemeClr val="dk1"/>
              </a:buClr>
              <a:buSzPts val="1100"/>
              <a:buFont typeface="Arial"/>
              <a:buNone/>
            </a:pPr>
            <a:r>
              <a:rPr b="1" lang="en"/>
              <a:t>Maryland State Archives</a:t>
            </a:r>
            <a:endParaRPr b="1"/>
          </a:p>
          <a:p>
            <a:pPr indent="0" lvl="0" marL="0" rtl="0" algn="ctr">
              <a:lnSpc>
                <a:spcPct val="100000"/>
              </a:lnSpc>
              <a:spcBef>
                <a:spcPts val="0"/>
              </a:spcBef>
              <a:spcAft>
                <a:spcPts val="0"/>
              </a:spcAft>
              <a:buClr>
                <a:schemeClr val="dk1"/>
              </a:buClr>
              <a:buSzPts val="1100"/>
              <a:buFont typeface="Arial"/>
              <a:buNone/>
            </a:pPr>
            <a:r>
              <a:rPr b="1" lang="en"/>
              <a:t>Enoch Pratt State Library</a:t>
            </a:r>
            <a:endParaRPr b="1"/>
          </a:p>
          <a:p>
            <a:pPr indent="0" lvl="0" marL="0" rtl="0" algn="ctr">
              <a:lnSpc>
                <a:spcPct val="100000"/>
              </a:lnSpc>
              <a:spcBef>
                <a:spcPts val="0"/>
              </a:spcBef>
              <a:spcAft>
                <a:spcPts val="0"/>
              </a:spcAft>
              <a:buClr>
                <a:schemeClr val="dk1"/>
              </a:buClr>
              <a:buSzPts val="1100"/>
              <a:buFont typeface="Arial"/>
              <a:buNone/>
            </a:pPr>
            <a:r>
              <a:rPr b="1" lang="en"/>
              <a:t>Center for Research Libraries</a:t>
            </a:r>
            <a:endParaRPr b="1"/>
          </a:p>
          <a:p>
            <a:pPr indent="0" lvl="0" marL="0" rtl="0" algn="ctr">
              <a:lnSpc>
                <a:spcPct val="100000"/>
              </a:lnSpc>
              <a:spcBef>
                <a:spcPts val="0"/>
              </a:spcBef>
              <a:spcAft>
                <a:spcPts val="0"/>
              </a:spcAft>
              <a:buClr>
                <a:schemeClr val="dk1"/>
              </a:buClr>
              <a:buSzPts val="1100"/>
              <a:buFont typeface="Arial"/>
              <a:buNone/>
            </a:pPr>
            <a:r>
              <a:rPr b="1" lang="en"/>
              <a:t>National Woman’s Party Museum</a:t>
            </a:r>
            <a:endParaRPr b="1"/>
          </a:p>
          <a:p>
            <a:pPr indent="0" lvl="0" marL="0" rtl="0" algn="ctr">
              <a:lnSpc>
                <a:spcPct val="100000"/>
              </a:lnSpc>
              <a:spcBef>
                <a:spcPts val="0"/>
              </a:spcBef>
              <a:spcAft>
                <a:spcPts val="0"/>
              </a:spcAft>
              <a:buNone/>
            </a:pPr>
            <a:r>
              <a:rPr b="1" lang="en"/>
              <a:t>Montgomery County </a:t>
            </a:r>
            <a:endParaRPr b="1"/>
          </a:p>
          <a:p>
            <a:pPr indent="0" lvl="0" marL="0" rtl="0" algn="ctr">
              <a:lnSpc>
                <a:spcPct val="100000"/>
              </a:lnSpc>
              <a:spcBef>
                <a:spcPts val="0"/>
              </a:spcBef>
              <a:spcAft>
                <a:spcPts val="0"/>
              </a:spcAft>
              <a:buClr>
                <a:schemeClr val="dk1"/>
              </a:buClr>
              <a:buSzPts val="1100"/>
              <a:buFont typeface="Arial"/>
              <a:buNone/>
            </a:pPr>
            <a:r>
              <a:rPr b="1" lang="en"/>
              <a:t>Historical Society</a:t>
            </a:r>
            <a:endParaRPr b="1"/>
          </a:p>
          <a:p>
            <a:pPr indent="0" lvl="0" marL="0" rtl="0" algn="ctr">
              <a:lnSpc>
                <a:spcPct val="100000"/>
              </a:lnSpc>
              <a:spcBef>
                <a:spcPts val="0"/>
              </a:spcBef>
              <a:spcAft>
                <a:spcPts val="0"/>
              </a:spcAft>
              <a:buClr>
                <a:schemeClr val="dk1"/>
              </a:buClr>
              <a:buSzPts val="1100"/>
              <a:buFont typeface="Arial"/>
              <a:buNone/>
            </a:pPr>
            <a:r>
              <a:rPr b="1" lang="en"/>
              <a:t>Prince George’s County Memorial Library System</a:t>
            </a:r>
            <a:endParaRPr b="1"/>
          </a:p>
          <a:p>
            <a:pPr indent="0" lvl="0" marL="0" rtl="0" algn="ctr">
              <a:lnSpc>
                <a:spcPct val="100000"/>
              </a:lnSpc>
              <a:spcBef>
                <a:spcPts val="0"/>
              </a:spcBef>
              <a:spcAft>
                <a:spcPts val="0"/>
              </a:spcAft>
              <a:buClr>
                <a:schemeClr val="dk1"/>
              </a:buClr>
              <a:buSzPts val="1100"/>
              <a:buFont typeface="Arial"/>
              <a:buNone/>
            </a:pPr>
            <a:r>
              <a:rPr b="1" lang="en"/>
              <a:t>St. Mary’s College of Maryland</a:t>
            </a:r>
            <a:endParaRPr b="1"/>
          </a:p>
          <a:p>
            <a:pPr indent="0" lvl="0" marL="0" rtl="0" algn="ctr">
              <a:lnSpc>
                <a:spcPct val="100000"/>
              </a:lnSpc>
              <a:spcBef>
                <a:spcPts val="0"/>
              </a:spcBef>
              <a:spcAft>
                <a:spcPts val="0"/>
              </a:spcAft>
              <a:buClr>
                <a:schemeClr val="dk1"/>
              </a:buClr>
              <a:buSzPts val="1100"/>
              <a:buFont typeface="Arial"/>
              <a:buNone/>
            </a:pPr>
            <a:r>
              <a:rPr b="1" lang="en"/>
              <a:t>Greenbelt News Review</a:t>
            </a:r>
            <a:endParaRPr b="1"/>
          </a:p>
          <a:p>
            <a:pPr indent="0" lvl="0" marL="0" rtl="0" algn="ctr">
              <a:lnSpc>
                <a:spcPct val="100000"/>
              </a:lnSpc>
              <a:spcBef>
                <a:spcPts val="0"/>
              </a:spcBef>
              <a:spcAft>
                <a:spcPts val="0"/>
              </a:spcAft>
              <a:buClr>
                <a:schemeClr val="dk1"/>
              </a:buClr>
              <a:buSzPts val="1100"/>
              <a:buFont typeface="Arial"/>
              <a:buNone/>
            </a:pPr>
            <a:r>
              <a:rPr b="1" lang="en"/>
              <a:t>Greenbelt Museum</a:t>
            </a:r>
            <a:endParaRPr b="1"/>
          </a:p>
          <a:p>
            <a:pPr indent="0" lvl="0" marL="0" rtl="0" algn="ctr">
              <a:lnSpc>
                <a:spcPct val="100000"/>
              </a:lnSpc>
              <a:spcBef>
                <a:spcPts val="0"/>
              </a:spcBef>
              <a:spcAft>
                <a:spcPts val="0"/>
              </a:spcAft>
              <a:buClr>
                <a:schemeClr val="dk1"/>
              </a:buClr>
              <a:buSzPts val="1100"/>
              <a:buFont typeface="Arial"/>
              <a:buNone/>
            </a:pPr>
            <a:r>
              <a:rPr b="1" lang="en"/>
              <a:t>Maryland Historical Society</a:t>
            </a:r>
            <a:endParaRPr b="1"/>
          </a:p>
          <a:p>
            <a:pPr indent="0" lvl="0" marL="0" rtl="0" algn="ctr">
              <a:lnSpc>
                <a:spcPct val="100000"/>
              </a:lnSpc>
              <a:spcBef>
                <a:spcPts val="0"/>
              </a:spcBef>
              <a:spcAft>
                <a:spcPts val="0"/>
              </a:spcAft>
              <a:buClr>
                <a:schemeClr val="dk1"/>
              </a:buClr>
              <a:buSzPts val="1100"/>
              <a:buFont typeface="Arial"/>
              <a:buNone/>
            </a:pPr>
            <a:r>
              <a:rPr b="1" lang="en"/>
              <a:t>Frostburg State University</a:t>
            </a:r>
            <a:endParaRPr b="1"/>
          </a:p>
          <a:p>
            <a:pPr indent="0" lvl="0" marL="0" rtl="0" algn="ctr">
              <a:lnSpc>
                <a:spcPct val="100000"/>
              </a:lnSpc>
              <a:spcBef>
                <a:spcPts val="0"/>
              </a:spcBef>
              <a:spcAft>
                <a:spcPts val="0"/>
              </a:spcAft>
              <a:buClr>
                <a:schemeClr val="dk1"/>
              </a:buClr>
              <a:buSzPts val="1100"/>
              <a:buFont typeface="Arial"/>
              <a:buNone/>
            </a:pPr>
            <a:r>
              <a:rPr b="1" lang="en"/>
              <a:t>Library of Congress</a:t>
            </a:r>
            <a:endParaRPr b="1"/>
          </a:p>
          <a:p>
            <a:pPr indent="0" lvl="0" marL="0" rtl="0" algn="l">
              <a:spcBef>
                <a:spcPts val="0"/>
              </a:spcBef>
              <a:spcAft>
                <a:spcPts val="1600"/>
              </a:spcAft>
              <a:buNone/>
            </a:pPr>
            <a:r>
              <a:t/>
            </a:r>
            <a:endParaRPr/>
          </a:p>
        </p:txBody>
      </p:sp>
      <p:sp>
        <p:nvSpPr>
          <p:cNvPr id="144" name="Google Shape;144;p25"/>
          <p:cNvSpPr txBox="1"/>
          <p:nvPr/>
        </p:nvSpPr>
        <p:spPr>
          <a:xfrm>
            <a:off x="168750" y="2924875"/>
            <a:ext cx="4238700" cy="1816800"/>
          </a:xfrm>
          <a:prstGeom prst="rect">
            <a:avLst/>
          </a:prstGeom>
          <a:solidFill>
            <a:srgbClr val="B7B7B7"/>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45" name="Google Shape;145;p25"/>
          <p:cNvPicPr preferRelativeResize="0"/>
          <p:nvPr/>
        </p:nvPicPr>
        <p:blipFill>
          <a:blip r:embed="rId4">
            <a:alphaModFix/>
          </a:blip>
          <a:stretch>
            <a:fillRect/>
          </a:stretch>
        </p:blipFill>
        <p:spPr>
          <a:xfrm>
            <a:off x="2945675" y="3456148"/>
            <a:ext cx="1319950" cy="754250"/>
          </a:xfrm>
          <a:prstGeom prst="rect">
            <a:avLst/>
          </a:prstGeom>
          <a:noFill/>
          <a:ln>
            <a:noFill/>
          </a:ln>
        </p:spPr>
      </p:pic>
      <p:pic>
        <p:nvPicPr>
          <p:cNvPr id="146" name="Google Shape;146;p25"/>
          <p:cNvPicPr preferRelativeResize="0"/>
          <p:nvPr/>
        </p:nvPicPr>
        <p:blipFill>
          <a:blip r:embed="rId5">
            <a:alphaModFix/>
          </a:blip>
          <a:stretch>
            <a:fillRect/>
          </a:stretch>
        </p:blipFill>
        <p:spPr>
          <a:xfrm>
            <a:off x="148458" y="3482025"/>
            <a:ext cx="2690043" cy="7542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0" name="Shape 150"/>
        <p:cNvGrpSpPr/>
        <p:nvPr/>
      </p:nvGrpSpPr>
      <p:grpSpPr>
        <a:xfrm>
          <a:off x="0" y="0"/>
          <a:ext cx="0" cy="0"/>
          <a:chOff x="0" y="0"/>
          <a:chExt cx="0" cy="0"/>
        </a:xfrm>
      </p:grpSpPr>
      <p:sp>
        <p:nvSpPr>
          <p:cNvPr id="151" name="Google Shape;151;p26"/>
          <p:cNvSpPr txBox="1"/>
          <p:nvPr>
            <p:ph type="title"/>
          </p:nvPr>
        </p:nvSpPr>
        <p:spPr>
          <a:xfrm>
            <a:off x="265500" y="478450"/>
            <a:ext cx="4045200" cy="14823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a:solidFill>
                  <a:srgbClr val="990000"/>
                </a:solidFill>
              </a:rPr>
              <a:t>Project</a:t>
            </a:r>
            <a:endParaRPr b="1">
              <a:solidFill>
                <a:srgbClr val="990000"/>
              </a:solidFill>
            </a:endParaRPr>
          </a:p>
          <a:p>
            <a:pPr indent="0" lvl="0" marL="0" rtl="0" algn="ctr">
              <a:spcBef>
                <a:spcPts val="0"/>
              </a:spcBef>
              <a:spcAft>
                <a:spcPts val="0"/>
              </a:spcAft>
              <a:buNone/>
            </a:pPr>
            <a:r>
              <a:rPr b="1" lang="en">
                <a:solidFill>
                  <a:srgbClr val="990000"/>
                </a:solidFill>
              </a:rPr>
              <a:t>Workflow</a:t>
            </a:r>
            <a:endParaRPr b="1">
              <a:solidFill>
                <a:srgbClr val="990000"/>
              </a:solidFill>
            </a:endParaRPr>
          </a:p>
        </p:txBody>
      </p:sp>
      <p:sp>
        <p:nvSpPr>
          <p:cNvPr id="152" name="Google Shape;152;p26"/>
          <p:cNvSpPr txBox="1"/>
          <p:nvPr>
            <p:ph idx="2" type="body"/>
          </p:nvPr>
        </p:nvSpPr>
        <p:spPr>
          <a:xfrm>
            <a:off x="4929100" y="291525"/>
            <a:ext cx="3837000" cy="46659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t/>
            </a:r>
            <a:endParaRPr/>
          </a:p>
          <a:p>
            <a:pPr indent="0" lvl="0" marL="0" rtl="0" algn="ctr">
              <a:lnSpc>
                <a:spcPct val="100000"/>
              </a:lnSpc>
              <a:spcBef>
                <a:spcPts val="1600"/>
              </a:spcBef>
              <a:spcAft>
                <a:spcPts val="0"/>
              </a:spcAft>
              <a:buNone/>
            </a:pPr>
            <a:r>
              <a:rPr lang="en"/>
              <a:t>Finalize title selection</a:t>
            </a:r>
            <a:endParaRPr/>
          </a:p>
          <a:p>
            <a:pPr indent="0" lvl="0" marL="0" rtl="0" algn="ctr">
              <a:lnSpc>
                <a:spcPct val="100000"/>
              </a:lnSpc>
              <a:spcBef>
                <a:spcPts val="1600"/>
              </a:spcBef>
              <a:spcAft>
                <a:spcPts val="0"/>
              </a:spcAft>
              <a:buNone/>
            </a:pPr>
            <a:r>
              <a:rPr lang="en"/>
              <a:t>Obtain original content</a:t>
            </a:r>
            <a:endParaRPr/>
          </a:p>
          <a:p>
            <a:pPr indent="0" lvl="0" marL="0" rtl="0" algn="ctr">
              <a:lnSpc>
                <a:spcPct val="100000"/>
              </a:lnSpc>
              <a:spcBef>
                <a:spcPts val="1600"/>
              </a:spcBef>
              <a:spcAft>
                <a:spcPts val="0"/>
              </a:spcAft>
              <a:buNone/>
            </a:pPr>
            <a:r>
              <a:rPr lang="en"/>
              <a:t>Send microfilm for duplication</a:t>
            </a:r>
            <a:endParaRPr/>
          </a:p>
          <a:p>
            <a:pPr indent="0" lvl="0" marL="0" rtl="0" algn="ctr">
              <a:lnSpc>
                <a:spcPct val="100000"/>
              </a:lnSpc>
              <a:spcBef>
                <a:spcPts val="1600"/>
              </a:spcBef>
              <a:spcAft>
                <a:spcPts val="0"/>
              </a:spcAft>
              <a:buNone/>
            </a:pPr>
            <a:r>
              <a:rPr lang="en"/>
              <a:t>Complete metadata collation</a:t>
            </a:r>
            <a:endParaRPr/>
          </a:p>
          <a:p>
            <a:pPr indent="0" lvl="0" marL="0" rtl="0" algn="ctr">
              <a:lnSpc>
                <a:spcPct val="100000"/>
              </a:lnSpc>
              <a:spcBef>
                <a:spcPts val="1600"/>
              </a:spcBef>
              <a:spcAft>
                <a:spcPts val="0"/>
              </a:spcAft>
              <a:buNone/>
            </a:pPr>
            <a:r>
              <a:rPr lang="en"/>
              <a:t>Send duplicated microfilm reels for imaging along with metadata to be embedded in images</a:t>
            </a:r>
            <a:endParaRPr/>
          </a:p>
          <a:p>
            <a:pPr indent="0" lvl="0" marL="0" rtl="0" algn="ctr">
              <a:lnSpc>
                <a:spcPct val="100000"/>
              </a:lnSpc>
              <a:spcBef>
                <a:spcPts val="1600"/>
              </a:spcBef>
              <a:spcAft>
                <a:spcPts val="0"/>
              </a:spcAft>
              <a:buNone/>
            </a:pPr>
            <a:r>
              <a:rPr lang="en"/>
              <a:t>Conduct quality review on    digitized files</a:t>
            </a:r>
            <a:endParaRPr/>
          </a:p>
          <a:p>
            <a:pPr indent="0" lvl="0" marL="0" rtl="0" algn="ctr">
              <a:lnSpc>
                <a:spcPct val="100000"/>
              </a:lnSpc>
              <a:spcBef>
                <a:spcPts val="1600"/>
              </a:spcBef>
              <a:spcAft>
                <a:spcPts val="0"/>
              </a:spcAft>
              <a:buNone/>
            </a:pPr>
            <a:r>
              <a:rPr lang="en"/>
              <a:t>Submit approved files to LC for inclusion in Chronicling America </a:t>
            </a:r>
            <a:endParaRPr/>
          </a:p>
          <a:p>
            <a:pPr indent="0" lvl="0" marL="0" rtl="0" algn="l">
              <a:lnSpc>
                <a:spcPct val="100000"/>
              </a:lnSpc>
              <a:spcBef>
                <a:spcPts val="1600"/>
              </a:spcBef>
              <a:spcAft>
                <a:spcPts val="1600"/>
              </a:spcAft>
              <a:buNone/>
            </a:pPr>
            <a:r>
              <a:t/>
            </a:r>
            <a:endParaRPr/>
          </a:p>
        </p:txBody>
      </p:sp>
      <p:sp>
        <p:nvSpPr>
          <p:cNvPr id="153" name="Google Shape;153;p26"/>
          <p:cNvSpPr/>
          <p:nvPr/>
        </p:nvSpPr>
        <p:spPr>
          <a:xfrm>
            <a:off x="6706475" y="698325"/>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6"/>
          <p:cNvSpPr/>
          <p:nvPr/>
        </p:nvSpPr>
        <p:spPr>
          <a:xfrm>
            <a:off x="6706475" y="1219450"/>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6"/>
          <p:cNvSpPr/>
          <p:nvPr/>
        </p:nvSpPr>
        <p:spPr>
          <a:xfrm>
            <a:off x="6706475" y="1661900"/>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6"/>
          <p:cNvSpPr/>
          <p:nvPr/>
        </p:nvSpPr>
        <p:spPr>
          <a:xfrm>
            <a:off x="6706475" y="2156875"/>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6"/>
          <p:cNvSpPr/>
          <p:nvPr/>
        </p:nvSpPr>
        <p:spPr>
          <a:xfrm>
            <a:off x="6706475" y="3173175"/>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6"/>
          <p:cNvSpPr/>
          <p:nvPr/>
        </p:nvSpPr>
        <p:spPr>
          <a:xfrm>
            <a:off x="6706475" y="3924175"/>
            <a:ext cx="224100" cy="171300"/>
          </a:xfrm>
          <a:prstGeom prst="downArrow">
            <a:avLst>
              <a:gd fmla="val 50000" name="adj1"/>
              <a:gd fmla="val 50000" name="adj2"/>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9" name="Google Shape;159;p26"/>
          <p:cNvPicPr preferRelativeResize="0"/>
          <p:nvPr/>
        </p:nvPicPr>
        <p:blipFill>
          <a:blip r:embed="rId4">
            <a:alphaModFix/>
          </a:blip>
          <a:stretch>
            <a:fillRect/>
          </a:stretch>
        </p:blipFill>
        <p:spPr>
          <a:xfrm>
            <a:off x="57000" y="2156878"/>
            <a:ext cx="2398177" cy="1798621"/>
          </a:xfrm>
          <a:prstGeom prst="rect">
            <a:avLst/>
          </a:prstGeom>
          <a:noFill/>
          <a:ln>
            <a:noFill/>
          </a:ln>
        </p:spPr>
      </p:pic>
      <p:pic>
        <p:nvPicPr>
          <p:cNvPr id="160" name="Google Shape;160;p26"/>
          <p:cNvPicPr preferRelativeResize="0"/>
          <p:nvPr/>
        </p:nvPicPr>
        <p:blipFill>
          <a:blip r:embed="rId5">
            <a:alphaModFix/>
          </a:blip>
          <a:stretch>
            <a:fillRect/>
          </a:stretch>
        </p:blipFill>
        <p:spPr>
          <a:xfrm>
            <a:off x="2100788" y="3235837"/>
            <a:ext cx="2398167" cy="17986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7"/>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Outreach</a:t>
            </a:r>
            <a:endParaRPr b="1">
              <a:solidFill>
                <a:srgbClr val="990000"/>
              </a:solidFill>
            </a:endParaRPr>
          </a:p>
        </p:txBody>
      </p:sp>
      <p:sp>
        <p:nvSpPr>
          <p:cNvPr id="166" name="Google Shape;166;p27"/>
          <p:cNvSpPr txBox="1"/>
          <p:nvPr>
            <p:ph idx="1" type="body"/>
          </p:nvPr>
        </p:nvSpPr>
        <p:spPr>
          <a:xfrm>
            <a:off x="575700" y="1097100"/>
            <a:ext cx="3855300" cy="3462300"/>
          </a:xfrm>
          <a:prstGeom prst="rect">
            <a:avLst/>
          </a:prstGeom>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SzPts val="1600"/>
              <a:buChar char="●"/>
            </a:pPr>
            <a:r>
              <a:rPr lang="en" sz="1600"/>
              <a:t>Wikipedian-in-Residence and Wikipedia Edit-a-Thon</a:t>
            </a:r>
            <a:endParaRPr sz="1600"/>
          </a:p>
          <a:p>
            <a:pPr indent="-330200" lvl="0" marL="457200" rtl="0" algn="l">
              <a:lnSpc>
                <a:spcPct val="100000"/>
              </a:lnSpc>
              <a:spcBef>
                <a:spcPts val="0"/>
              </a:spcBef>
              <a:spcAft>
                <a:spcPts val="0"/>
              </a:spcAft>
              <a:buSzPts val="1600"/>
              <a:buChar char="●"/>
            </a:pPr>
            <a:r>
              <a:rPr lang="en" sz="1600"/>
              <a:t>Digital Maryland presentations at public libraries</a:t>
            </a:r>
            <a:endParaRPr sz="1600"/>
          </a:p>
          <a:p>
            <a:pPr indent="-330200" lvl="0" marL="457200" rtl="0" algn="l">
              <a:lnSpc>
                <a:spcPct val="100000"/>
              </a:lnSpc>
              <a:spcBef>
                <a:spcPts val="0"/>
              </a:spcBef>
              <a:spcAft>
                <a:spcPts val="0"/>
              </a:spcAft>
              <a:buSzPts val="1600"/>
              <a:buChar char="●"/>
            </a:pPr>
            <a:r>
              <a:rPr lang="en" sz="1600"/>
              <a:t>Genealogical research brochure</a:t>
            </a:r>
            <a:endParaRPr sz="1600"/>
          </a:p>
          <a:p>
            <a:pPr indent="-330200" lvl="0" marL="457200" rtl="0" algn="l">
              <a:lnSpc>
                <a:spcPct val="100000"/>
              </a:lnSpc>
              <a:spcBef>
                <a:spcPts val="0"/>
              </a:spcBef>
              <a:spcAft>
                <a:spcPts val="0"/>
              </a:spcAft>
              <a:buSzPts val="1600"/>
              <a:buChar char="●"/>
            </a:pPr>
            <a:r>
              <a:rPr lang="en" sz="1600"/>
              <a:t>Maryland Newspaper Conference, partnering with Digital Maryland</a:t>
            </a:r>
            <a:endParaRPr sz="1600"/>
          </a:p>
          <a:p>
            <a:pPr indent="-330200" lvl="0" marL="457200" rtl="0" algn="l">
              <a:lnSpc>
                <a:spcPct val="100000"/>
              </a:lnSpc>
              <a:spcBef>
                <a:spcPts val="0"/>
              </a:spcBef>
              <a:spcAft>
                <a:spcPts val="0"/>
              </a:spcAft>
              <a:buSzPts val="1600"/>
              <a:buChar char="●"/>
            </a:pPr>
            <a:r>
              <a:rPr lang="en" sz="1600"/>
              <a:t>UMD Social Justice Day poster on women in historic newspapers</a:t>
            </a:r>
            <a:endParaRPr sz="1600"/>
          </a:p>
          <a:p>
            <a:pPr indent="-330200" lvl="0" marL="457200" rtl="0" algn="l">
              <a:lnSpc>
                <a:spcPct val="100000"/>
              </a:lnSpc>
              <a:spcBef>
                <a:spcPts val="0"/>
              </a:spcBef>
              <a:spcAft>
                <a:spcPts val="0"/>
              </a:spcAft>
              <a:buSzPts val="1600"/>
              <a:buChar char="●"/>
            </a:pPr>
            <a:r>
              <a:rPr lang="en" sz="1600"/>
              <a:t>Social Media - @HistoricMDNews</a:t>
            </a:r>
            <a:endParaRPr sz="1600"/>
          </a:p>
          <a:p>
            <a:pPr indent="-330200" lvl="0" marL="457200" rtl="0" algn="l">
              <a:lnSpc>
                <a:spcPct val="100000"/>
              </a:lnSpc>
              <a:spcBef>
                <a:spcPts val="0"/>
              </a:spcBef>
              <a:spcAft>
                <a:spcPts val="0"/>
              </a:spcAft>
              <a:buSzPts val="1600"/>
              <a:buChar char="●"/>
            </a:pPr>
            <a:r>
              <a:rPr lang="en" sz="1600"/>
              <a:t>Presentations to genealogy groups</a:t>
            </a:r>
            <a:endParaRPr sz="1600"/>
          </a:p>
          <a:p>
            <a:pPr indent="-330200" lvl="0" marL="457200" rtl="0" algn="l">
              <a:lnSpc>
                <a:spcPct val="100000"/>
              </a:lnSpc>
              <a:spcBef>
                <a:spcPts val="0"/>
              </a:spcBef>
              <a:spcAft>
                <a:spcPts val="0"/>
              </a:spcAft>
              <a:buSzPts val="1600"/>
              <a:buChar char="●"/>
            </a:pPr>
            <a:r>
              <a:rPr lang="en" sz="1600"/>
              <a:t>Assignments using historic newspapers in UMD courses</a:t>
            </a:r>
            <a:endParaRPr sz="1600"/>
          </a:p>
          <a:p>
            <a:pPr indent="0" lvl="0" marL="914400" rtl="0" algn="l">
              <a:lnSpc>
                <a:spcPct val="100000"/>
              </a:lnSpc>
              <a:spcBef>
                <a:spcPts val="1600"/>
              </a:spcBef>
              <a:spcAft>
                <a:spcPts val="0"/>
              </a:spcAft>
              <a:buNone/>
            </a:pPr>
            <a:r>
              <a:t/>
            </a:r>
            <a:endParaRPr/>
          </a:p>
          <a:p>
            <a:pPr indent="0" lvl="0" marL="0" rtl="0" algn="l">
              <a:spcBef>
                <a:spcPts val="1600"/>
              </a:spcBef>
              <a:spcAft>
                <a:spcPts val="1600"/>
              </a:spcAft>
              <a:buNone/>
            </a:pPr>
            <a:r>
              <a:t/>
            </a:r>
            <a:endParaRPr/>
          </a:p>
        </p:txBody>
      </p:sp>
      <p:pic>
        <p:nvPicPr>
          <p:cNvPr id="167" name="Google Shape;167;p27"/>
          <p:cNvPicPr preferRelativeResize="0"/>
          <p:nvPr/>
        </p:nvPicPr>
        <p:blipFill>
          <a:blip r:embed="rId3">
            <a:alphaModFix/>
          </a:blip>
          <a:stretch>
            <a:fillRect/>
          </a:stretch>
        </p:blipFill>
        <p:spPr>
          <a:xfrm>
            <a:off x="4833950" y="1008988"/>
            <a:ext cx="3358624" cy="36385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8"/>
          <p:cNvSpPr txBox="1"/>
          <p:nvPr>
            <p:ph idx="4294967295" type="ctrTitle"/>
          </p:nvPr>
        </p:nvSpPr>
        <p:spPr>
          <a:xfrm>
            <a:off x="1345650" y="1023775"/>
            <a:ext cx="6452700" cy="3014100"/>
          </a:xfrm>
          <a:prstGeom prst="rect">
            <a:avLst/>
          </a:prstGeom>
          <a:solidFill>
            <a:srgbClr val="EFEFEF"/>
          </a:solidFill>
        </p:spPr>
        <p:txBody>
          <a:bodyPr anchorCtr="0" anchor="ctr" bIns="91425" lIns="91425" spcFirstLastPara="1" rIns="91425" wrap="square" tIns="91425">
            <a:noAutofit/>
          </a:bodyPr>
          <a:lstStyle/>
          <a:p>
            <a:pPr indent="0" lvl="0" marL="0" rtl="0" algn="ctr">
              <a:spcBef>
                <a:spcPts val="0"/>
              </a:spcBef>
              <a:spcAft>
                <a:spcPts val="0"/>
              </a:spcAft>
              <a:buNone/>
            </a:pPr>
            <a:r>
              <a:rPr b="1" lang="en" sz="3700">
                <a:solidFill>
                  <a:srgbClr val="990000"/>
                </a:solidFill>
              </a:rPr>
              <a:t>NDNP Annual Conference Update, 2019-2020</a:t>
            </a:r>
            <a:endParaRPr b="1" sz="3700">
              <a:solidFill>
                <a:srgbClr val="99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Chronicling America Statistics</a:t>
            </a:r>
            <a:endParaRPr b="1">
              <a:solidFill>
                <a:srgbClr val="980000"/>
              </a:solidFill>
            </a:endParaRPr>
          </a:p>
        </p:txBody>
      </p:sp>
      <p:sp>
        <p:nvSpPr>
          <p:cNvPr id="178" name="Google Shape;178;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Char char="●"/>
            </a:pPr>
            <a:r>
              <a:rPr lang="en" sz="2000"/>
              <a:t>O</a:t>
            </a:r>
            <a:r>
              <a:rPr lang="en" sz="2000"/>
              <a:t>ver 17M pages</a:t>
            </a:r>
            <a:endParaRPr sz="2000"/>
          </a:p>
          <a:p>
            <a:pPr indent="-355600" lvl="0" marL="457200" rtl="0" algn="l">
              <a:lnSpc>
                <a:spcPct val="115000"/>
              </a:lnSpc>
              <a:spcBef>
                <a:spcPts val="0"/>
              </a:spcBef>
              <a:spcAft>
                <a:spcPts val="0"/>
              </a:spcAft>
              <a:buSzPts val="2000"/>
              <a:buChar char="●"/>
            </a:pPr>
            <a:r>
              <a:rPr lang="en" sz="2000"/>
              <a:t>Over 2.3M issues</a:t>
            </a:r>
            <a:endParaRPr sz="2000"/>
          </a:p>
          <a:p>
            <a:pPr indent="-355600" lvl="0" marL="457200" rtl="0" algn="l">
              <a:lnSpc>
                <a:spcPct val="115000"/>
              </a:lnSpc>
              <a:spcBef>
                <a:spcPts val="0"/>
              </a:spcBef>
              <a:spcAft>
                <a:spcPts val="0"/>
              </a:spcAft>
              <a:buSzPts val="2000"/>
              <a:buChar char="●"/>
            </a:pPr>
            <a:r>
              <a:rPr lang="en" sz="2000"/>
              <a:t>3,862 titles</a:t>
            </a:r>
            <a:endParaRPr sz="2000"/>
          </a:p>
          <a:p>
            <a:pPr indent="-355600" lvl="0" marL="457200" rtl="0" algn="l">
              <a:lnSpc>
                <a:spcPct val="115000"/>
              </a:lnSpc>
              <a:spcBef>
                <a:spcPts val="0"/>
              </a:spcBef>
              <a:spcAft>
                <a:spcPts val="0"/>
              </a:spcAft>
              <a:buSzPts val="2000"/>
              <a:buChar char="●"/>
            </a:pPr>
            <a:r>
              <a:rPr lang="en" sz="2000"/>
              <a:t>1,586 newspaper essays</a:t>
            </a:r>
            <a:endParaRPr sz="2000"/>
          </a:p>
          <a:p>
            <a:pPr indent="-355600" lvl="0" marL="457200" rtl="0" algn="l">
              <a:lnSpc>
                <a:spcPct val="115000"/>
              </a:lnSpc>
              <a:spcBef>
                <a:spcPts val="0"/>
              </a:spcBef>
              <a:spcAft>
                <a:spcPts val="0"/>
              </a:spcAft>
              <a:buSzPts val="2000"/>
              <a:buChar char="●"/>
            </a:pPr>
            <a:r>
              <a:rPr lang="en" sz="2000"/>
              <a:t>States Added: Alabama and Wyoming, also US Virgin Islands</a:t>
            </a:r>
            <a:endParaRPr sz="2000"/>
          </a:p>
          <a:p>
            <a:pPr indent="-355600" lvl="1" marL="914400" rtl="0" algn="l">
              <a:lnSpc>
                <a:spcPct val="115000"/>
              </a:lnSpc>
              <a:spcBef>
                <a:spcPts val="0"/>
              </a:spcBef>
              <a:spcAft>
                <a:spcPts val="0"/>
              </a:spcAft>
              <a:buSzPts val="2000"/>
              <a:buChar char="○"/>
            </a:pPr>
            <a:r>
              <a:rPr lang="en" sz="2000"/>
              <a:t>48 states, 2 territories, DC</a:t>
            </a:r>
            <a:endParaRPr sz="2000"/>
          </a:p>
          <a:p>
            <a:pPr indent="-355600" lvl="0" marL="457200" rtl="0" algn="l">
              <a:lnSpc>
                <a:spcPct val="115000"/>
              </a:lnSpc>
              <a:spcBef>
                <a:spcPts val="0"/>
              </a:spcBef>
              <a:spcAft>
                <a:spcPts val="0"/>
              </a:spcAft>
              <a:buSzPts val="2000"/>
              <a:buChar char="●"/>
            </a:pPr>
            <a:r>
              <a:rPr lang="en" sz="2000"/>
              <a:t>Date Range: 1789-1963, bulk 1835-1924 (public domain)</a:t>
            </a:r>
            <a:endParaRPr sz="2000"/>
          </a:p>
          <a:p>
            <a:pPr indent="-355600" lvl="0" marL="457200" rtl="0" algn="l">
              <a:lnSpc>
                <a:spcPct val="115000"/>
              </a:lnSpc>
              <a:spcBef>
                <a:spcPts val="0"/>
              </a:spcBef>
              <a:spcAft>
                <a:spcPts val="0"/>
              </a:spcAft>
              <a:buSzPts val="2000"/>
              <a:buChar char="●"/>
            </a:pPr>
            <a:r>
              <a:rPr lang="en" sz="2000"/>
              <a:t>New Languages: Hungarian, Tagalog</a:t>
            </a:r>
            <a:endParaRPr sz="2000"/>
          </a:p>
          <a:p>
            <a:pPr indent="-355600" lvl="0" marL="457200" rtl="0" algn="l">
              <a:lnSpc>
                <a:spcPct val="115000"/>
              </a:lnSpc>
              <a:spcBef>
                <a:spcPts val="0"/>
              </a:spcBef>
              <a:spcAft>
                <a:spcPts val="0"/>
              </a:spcAft>
              <a:buSzPts val="2000"/>
              <a:buChar char="●"/>
            </a:pPr>
            <a:r>
              <a:rPr lang="en" sz="2000"/>
              <a:t>https://www.loc.gov/ndnp/data-visualizations/</a:t>
            </a:r>
            <a:endParaRPr sz="2600"/>
          </a:p>
          <a:p>
            <a:pPr indent="0" lvl="0" marL="457200" rtl="0" algn="l">
              <a:spcBef>
                <a:spcPts val="0"/>
              </a:spcBef>
              <a:spcAft>
                <a:spcPts val="16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30"/>
          <p:cNvPicPr preferRelativeResize="0"/>
          <p:nvPr/>
        </p:nvPicPr>
        <p:blipFill>
          <a:blip r:embed="rId3">
            <a:alphaModFix/>
          </a:blip>
          <a:stretch>
            <a:fillRect/>
          </a:stretch>
        </p:blipFill>
        <p:spPr>
          <a:xfrm>
            <a:off x="152400" y="152400"/>
            <a:ext cx="5048250" cy="3181350"/>
          </a:xfrm>
          <a:prstGeom prst="rect">
            <a:avLst/>
          </a:prstGeom>
          <a:noFill/>
          <a:ln>
            <a:noFill/>
          </a:ln>
        </p:spPr>
      </p:pic>
      <p:pic>
        <p:nvPicPr>
          <p:cNvPr id="184" name="Google Shape;184;p30"/>
          <p:cNvPicPr preferRelativeResize="0"/>
          <p:nvPr/>
        </p:nvPicPr>
        <p:blipFill>
          <a:blip r:embed="rId4">
            <a:alphaModFix/>
          </a:blip>
          <a:stretch>
            <a:fillRect/>
          </a:stretch>
        </p:blipFill>
        <p:spPr>
          <a:xfrm>
            <a:off x="1921213" y="2294725"/>
            <a:ext cx="7153275" cy="27813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New Digital Strategy for LoC</a:t>
            </a:r>
            <a:endParaRPr b="1">
              <a:solidFill>
                <a:srgbClr val="980000"/>
              </a:solidFill>
            </a:endParaRPr>
          </a:p>
        </p:txBody>
      </p:sp>
      <p:sp>
        <p:nvSpPr>
          <p:cNvPr id="190" name="Google Shape;190;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Strategic plan: </a:t>
            </a:r>
            <a:r>
              <a:rPr lang="en" u="sng">
                <a:solidFill>
                  <a:schemeClr val="hlink"/>
                </a:solidFill>
                <a:hlinkClick r:id="rId3"/>
              </a:rPr>
              <a:t>https://www.loc.gov/strategic-plan/</a:t>
            </a:r>
            <a:endParaRPr/>
          </a:p>
          <a:p>
            <a:pPr indent="-342900" lvl="0" marL="457200" rtl="0" algn="l">
              <a:spcBef>
                <a:spcPts val="0"/>
              </a:spcBef>
              <a:spcAft>
                <a:spcPts val="0"/>
              </a:spcAft>
              <a:buSzPts val="1800"/>
              <a:buChar char="●"/>
            </a:pPr>
            <a:r>
              <a:rPr lang="en"/>
              <a:t>Digital strategy: </a:t>
            </a:r>
            <a:r>
              <a:rPr lang="en" u="sng">
                <a:solidFill>
                  <a:schemeClr val="hlink"/>
                </a:solidFill>
                <a:hlinkClick r:id="rId4"/>
              </a:rPr>
              <a:t>https://www.loc.gov/digital-strategy/</a:t>
            </a:r>
            <a:r>
              <a:rPr lang="en"/>
              <a:t> </a:t>
            </a:r>
            <a:endParaRPr/>
          </a:p>
          <a:p>
            <a:pPr indent="-342900" lvl="0" marL="457200" rtl="0" algn="l">
              <a:spcBef>
                <a:spcPts val="0"/>
              </a:spcBef>
              <a:spcAft>
                <a:spcPts val="0"/>
              </a:spcAft>
              <a:buSzPts val="1800"/>
              <a:buChar char="●"/>
            </a:pPr>
            <a:r>
              <a:rPr lang="en"/>
              <a:t>T</a:t>
            </a:r>
            <a:r>
              <a:rPr lang="en"/>
              <a:t>eachers resources online: </a:t>
            </a:r>
            <a:r>
              <a:rPr lang="en" u="sng">
                <a:solidFill>
                  <a:schemeClr val="hlink"/>
                </a:solidFill>
                <a:hlinkClick r:id="rId5"/>
              </a:rPr>
              <a:t>https://www.loc.gov/programs/teachers/professional-development/online-office-hours/</a:t>
            </a:r>
            <a:endParaRPr/>
          </a:p>
          <a:p>
            <a:pPr indent="-342900" lvl="0" marL="457200" rtl="0" algn="l">
              <a:spcBef>
                <a:spcPts val="0"/>
              </a:spcBef>
              <a:spcAft>
                <a:spcPts val="0"/>
              </a:spcAft>
              <a:buSzPts val="1800"/>
              <a:buChar char="●"/>
            </a:pPr>
            <a:r>
              <a:rPr lang="en"/>
              <a:t>Research guide conversion: </a:t>
            </a:r>
            <a:r>
              <a:rPr lang="en" u="sng">
                <a:solidFill>
                  <a:schemeClr val="hlink"/>
                </a:solidFill>
                <a:hlinkClick r:id="rId6"/>
              </a:rPr>
              <a:t>https://guides.loc.gov/</a:t>
            </a:r>
            <a:r>
              <a:rPr lang="en"/>
              <a:t> </a:t>
            </a:r>
            <a:endParaRPr/>
          </a:p>
          <a:p>
            <a:pPr indent="-342900" lvl="1" marL="914400" rtl="0" algn="l">
              <a:spcBef>
                <a:spcPts val="0"/>
              </a:spcBef>
              <a:spcAft>
                <a:spcPts val="0"/>
              </a:spcAft>
              <a:buSzPts val="1800"/>
              <a:buChar char="○"/>
            </a:pPr>
            <a:r>
              <a:rPr lang="en" sz="1800"/>
              <a:t>Over 359 so far!</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idx="4294967295" type="ctrTitle"/>
          </p:nvPr>
        </p:nvSpPr>
        <p:spPr>
          <a:xfrm>
            <a:off x="1763100" y="1256850"/>
            <a:ext cx="56178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990000"/>
                </a:solidFill>
              </a:rPr>
              <a:t>Welcome </a:t>
            </a:r>
            <a:endParaRPr b="1" sz="4800">
              <a:solidFill>
                <a:srgbClr val="990000"/>
              </a:solidFill>
            </a:endParaRPr>
          </a:p>
          <a:p>
            <a:pPr indent="0" lvl="0" marL="0" rtl="0" algn="ctr">
              <a:spcBef>
                <a:spcPts val="0"/>
              </a:spcBef>
              <a:spcAft>
                <a:spcPts val="0"/>
              </a:spcAft>
              <a:buNone/>
            </a:pPr>
            <a:r>
              <a:rPr b="1" lang="en" sz="4800">
                <a:solidFill>
                  <a:srgbClr val="990000"/>
                </a:solidFill>
              </a:rPr>
              <a:t>and </a:t>
            </a:r>
            <a:endParaRPr b="1" sz="4800">
              <a:solidFill>
                <a:srgbClr val="990000"/>
              </a:solidFill>
            </a:endParaRPr>
          </a:p>
          <a:p>
            <a:pPr indent="0" lvl="0" marL="0" rtl="0" algn="ctr">
              <a:spcBef>
                <a:spcPts val="0"/>
              </a:spcBef>
              <a:spcAft>
                <a:spcPts val="0"/>
              </a:spcAft>
              <a:buNone/>
            </a:pPr>
            <a:r>
              <a:rPr b="1" lang="en" sz="4800">
                <a:solidFill>
                  <a:srgbClr val="990000"/>
                </a:solidFill>
              </a:rPr>
              <a:t>Introductions</a:t>
            </a:r>
            <a:endParaRPr b="1" sz="4800">
              <a:solidFill>
                <a:srgbClr val="99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Statistics</a:t>
            </a:r>
            <a:endParaRPr b="1">
              <a:solidFill>
                <a:srgbClr val="980000"/>
              </a:solidFill>
            </a:endParaRPr>
          </a:p>
        </p:txBody>
      </p:sp>
      <p:sp>
        <p:nvSpPr>
          <p:cNvPr id="196" name="Google Shape;196;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97" name="Google Shape;197;p32"/>
          <p:cNvPicPr preferRelativeResize="0"/>
          <p:nvPr/>
        </p:nvPicPr>
        <p:blipFill>
          <a:blip r:embed="rId3">
            <a:alphaModFix/>
          </a:blip>
          <a:stretch>
            <a:fillRect/>
          </a:stretch>
        </p:blipFill>
        <p:spPr>
          <a:xfrm>
            <a:off x="2242900" y="366223"/>
            <a:ext cx="6813224" cy="2421325"/>
          </a:xfrm>
          <a:prstGeom prst="rect">
            <a:avLst/>
          </a:prstGeom>
          <a:noFill/>
          <a:ln>
            <a:noFill/>
          </a:ln>
        </p:spPr>
      </p:pic>
      <p:pic>
        <p:nvPicPr>
          <p:cNvPr id="198" name="Google Shape;198;p32"/>
          <p:cNvPicPr preferRelativeResize="0"/>
          <p:nvPr/>
        </p:nvPicPr>
        <p:blipFill>
          <a:blip r:embed="rId4">
            <a:alphaModFix/>
          </a:blip>
          <a:stretch>
            <a:fillRect/>
          </a:stretch>
        </p:blipFill>
        <p:spPr>
          <a:xfrm>
            <a:off x="116375" y="2571748"/>
            <a:ext cx="6892981" cy="242132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Statistics</a:t>
            </a:r>
            <a:endParaRPr b="1">
              <a:solidFill>
                <a:srgbClr val="980000"/>
              </a:solidFill>
            </a:endParaRPr>
          </a:p>
        </p:txBody>
      </p:sp>
      <p:sp>
        <p:nvSpPr>
          <p:cNvPr id="204" name="Google Shape;204;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05" name="Google Shape;205;p33"/>
          <p:cNvPicPr preferRelativeResize="0"/>
          <p:nvPr/>
        </p:nvPicPr>
        <p:blipFill>
          <a:blip r:embed="rId3">
            <a:alphaModFix/>
          </a:blip>
          <a:stretch>
            <a:fillRect/>
          </a:stretch>
        </p:blipFill>
        <p:spPr>
          <a:xfrm>
            <a:off x="156912" y="1339438"/>
            <a:ext cx="8830178" cy="30424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Beyond NDNP</a:t>
            </a:r>
            <a:endParaRPr b="1">
              <a:solidFill>
                <a:srgbClr val="980000"/>
              </a:solidFill>
            </a:endParaRPr>
          </a:p>
        </p:txBody>
      </p:sp>
      <p:sp>
        <p:nvSpPr>
          <p:cNvPr id="211" name="Google Shape;211;p3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Beyond Words</a:t>
            </a:r>
            <a:endParaRPr/>
          </a:p>
          <a:p>
            <a:pPr indent="-342900" lvl="1" marL="914400" rtl="0" algn="l">
              <a:spcBef>
                <a:spcPts val="0"/>
              </a:spcBef>
              <a:spcAft>
                <a:spcPts val="0"/>
              </a:spcAft>
              <a:buSzPts val="1800"/>
              <a:buChar char="○"/>
            </a:pPr>
            <a:r>
              <a:rPr lang="en" sz="1800"/>
              <a:t>About:</a:t>
            </a:r>
            <a:r>
              <a:rPr lang="en" sz="1700"/>
              <a:t> </a:t>
            </a:r>
            <a:r>
              <a:rPr lang="en" sz="1800" u="sng">
                <a:solidFill>
                  <a:schemeClr val="hlink"/>
                </a:solidFill>
                <a:hlinkClick r:id="rId3"/>
              </a:rPr>
              <a:t>https://blogs.loc.gov/thesignal/2017/09/introducing-beyond-words/</a:t>
            </a:r>
            <a:r>
              <a:rPr lang="en" sz="1800"/>
              <a:t> </a:t>
            </a:r>
            <a:endParaRPr sz="1800"/>
          </a:p>
          <a:p>
            <a:pPr indent="-342900" lvl="1" marL="914400" rtl="0" algn="l">
              <a:spcBef>
                <a:spcPts val="0"/>
              </a:spcBef>
              <a:spcAft>
                <a:spcPts val="0"/>
              </a:spcAft>
              <a:buSzPts val="1800"/>
              <a:buChar char="○"/>
            </a:pPr>
            <a:r>
              <a:rPr lang="en" sz="1800"/>
              <a:t>Came to close in June 2020</a:t>
            </a:r>
            <a:endParaRPr sz="1800"/>
          </a:p>
          <a:p>
            <a:pPr indent="-342900" lvl="0" marL="457200" rtl="0" algn="l">
              <a:spcBef>
                <a:spcPts val="0"/>
              </a:spcBef>
              <a:spcAft>
                <a:spcPts val="0"/>
              </a:spcAft>
              <a:buSzPts val="1800"/>
              <a:buChar char="●"/>
            </a:pPr>
            <a:r>
              <a:rPr lang="en"/>
              <a:t>Newspaper Navigator</a:t>
            </a:r>
            <a:endParaRPr/>
          </a:p>
          <a:p>
            <a:pPr indent="-342900" lvl="1" marL="914400" rtl="0" algn="l">
              <a:spcBef>
                <a:spcPts val="0"/>
              </a:spcBef>
              <a:spcAft>
                <a:spcPts val="0"/>
              </a:spcAft>
              <a:buSzPts val="1800"/>
              <a:buChar char="○"/>
            </a:pPr>
            <a:r>
              <a:rPr lang="en" sz="1800"/>
              <a:t>About: </a:t>
            </a:r>
            <a:r>
              <a:rPr lang="en" sz="1800" u="sng">
                <a:solidFill>
                  <a:schemeClr val="hlink"/>
                </a:solidFill>
                <a:hlinkClick r:id="rId4"/>
              </a:rPr>
              <a:t>https://blogs.loc.gov/headlinesandheroes/2020/09/newspaper-navigator-search-application-now-live/</a:t>
            </a:r>
            <a:r>
              <a:rPr lang="en" sz="1800"/>
              <a:t> </a:t>
            </a:r>
            <a:endParaRPr sz="1800"/>
          </a:p>
          <a:p>
            <a:pPr indent="-342900" lvl="1" marL="914400" rtl="0" algn="l">
              <a:spcBef>
                <a:spcPts val="0"/>
              </a:spcBef>
              <a:spcAft>
                <a:spcPts val="0"/>
              </a:spcAft>
              <a:buSzPts val="1800"/>
              <a:buChar char="○"/>
            </a:pPr>
            <a:r>
              <a:rPr lang="en" sz="1800"/>
              <a:t>Project: </a:t>
            </a:r>
            <a:r>
              <a:rPr lang="en" sz="1800" u="sng">
                <a:solidFill>
                  <a:schemeClr val="hlink"/>
                </a:solidFill>
                <a:hlinkClick r:id="rId5"/>
              </a:rPr>
              <a:t>https://labs.loc.gov/work/experiments/newspaper-navigator/</a:t>
            </a:r>
            <a:r>
              <a:rPr lang="en" sz="1800"/>
              <a:t> </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Future of Chronicling America</a:t>
            </a:r>
            <a:endParaRPr b="1">
              <a:solidFill>
                <a:srgbClr val="980000"/>
              </a:solidFill>
            </a:endParaRPr>
          </a:p>
        </p:txBody>
      </p:sp>
      <p:sp>
        <p:nvSpPr>
          <p:cNvPr id="217" name="Google Shape;217;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Decommissioning </a:t>
            </a:r>
            <a:r>
              <a:rPr lang="en" u="sng">
                <a:solidFill>
                  <a:schemeClr val="hlink"/>
                </a:solidFill>
                <a:hlinkClick r:id="rId3"/>
              </a:rPr>
              <a:t>https://chroniclingamerica.loc.gov/</a:t>
            </a:r>
            <a:r>
              <a:rPr lang="en"/>
              <a:t> because it’s old tech</a:t>
            </a:r>
            <a:endParaRPr/>
          </a:p>
          <a:p>
            <a:pPr indent="-342900" lvl="0" marL="457200" rtl="0" algn="l">
              <a:spcBef>
                <a:spcPts val="0"/>
              </a:spcBef>
              <a:spcAft>
                <a:spcPts val="0"/>
              </a:spcAft>
              <a:buSzPts val="1800"/>
              <a:buChar char="●"/>
            </a:pPr>
            <a:r>
              <a:rPr lang="en"/>
              <a:t>Moving to </a:t>
            </a:r>
            <a:r>
              <a:rPr lang="en" u="sng">
                <a:solidFill>
                  <a:schemeClr val="hlink"/>
                </a:solidFill>
                <a:hlinkClick r:id="rId4"/>
              </a:rPr>
              <a:t>https://www.loc.gov/collections/chronicling-america/</a:t>
            </a:r>
            <a:endParaRPr/>
          </a:p>
          <a:p>
            <a:pPr indent="-342900" lvl="0" marL="457200" rtl="0" algn="l">
              <a:spcBef>
                <a:spcPts val="0"/>
              </a:spcBef>
              <a:spcAft>
                <a:spcPts val="0"/>
              </a:spcAft>
              <a:buSzPts val="1800"/>
              <a:buChar char="●"/>
            </a:pPr>
            <a:r>
              <a:rPr lang="en"/>
              <a:t>New interface will facilitate</a:t>
            </a:r>
            <a:endParaRPr/>
          </a:p>
          <a:p>
            <a:pPr indent="-336550" lvl="1" marL="914400" rtl="0" algn="l">
              <a:spcBef>
                <a:spcPts val="0"/>
              </a:spcBef>
              <a:spcAft>
                <a:spcPts val="0"/>
              </a:spcAft>
              <a:buSzPts val="1700"/>
              <a:buChar char="○"/>
            </a:pPr>
            <a:r>
              <a:rPr lang="en" sz="1700"/>
              <a:t>Faceted browsing within a search</a:t>
            </a:r>
            <a:endParaRPr sz="1700"/>
          </a:p>
          <a:p>
            <a:pPr indent="-336550" lvl="1" marL="914400" rtl="0" algn="l">
              <a:spcBef>
                <a:spcPts val="0"/>
              </a:spcBef>
              <a:spcAft>
                <a:spcPts val="0"/>
              </a:spcAft>
              <a:buSzPts val="1700"/>
              <a:buChar char="○"/>
            </a:pPr>
            <a:r>
              <a:rPr lang="en" sz="1700"/>
              <a:t>Image manipulation</a:t>
            </a:r>
            <a:endParaRPr sz="1700"/>
          </a:p>
          <a:p>
            <a:pPr indent="-336550" lvl="1" marL="914400" rtl="0" algn="l">
              <a:spcBef>
                <a:spcPts val="0"/>
              </a:spcBef>
              <a:spcAft>
                <a:spcPts val="0"/>
              </a:spcAft>
              <a:buSzPts val="1700"/>
              <a:buChar char="○"/>
            </a:pPr>
            <a:r>
              <a:rPr lang="en" sz="1700"/>
              <a:t>Saving clips</a:t>
            </a:r>
            <a:endParaRPr sz="1700"/>
          </a:p>
          <a:p>
            <a:pPr indent="-336550" lvl="1" marL="914400" rtl="0" algn="l">
              <a:spcBef>
                <a:spcPts val="0"/>
              </a:spcBef>
              <a:spcAft>
                <a:spcPts val="0"/>
              </a:spcAft>
              <a:buSzPts val="1700"/>
              <a:buChar char="○"/>
            </a:pPr>
            <a:r>
              <a:rPr lang="en" sz="1700"/>
              <a:t>View OCR with image</a:t>
            </a:r>
            <a:endParaRPr sz="1700"/>
          </a:p>
          <a:p>
            <a:pPr indent="-336550" lvl="1" marL="914400" rtl="0" algn="l">
              <a:spcBef>
                <a:spcPts val="0"/>
              </a:spcBef>
              <a:spcAft>
                <a:spcPts val="0"/>
              </a:spcAft>
              <a:buSzPts val="1700"/>
              <a:buChar char="○"/>
            </a:pPr>
            <a:r>
              <a:rPr lang="en" sz="1700"/>
              <a:t>IIIF image sharing</a:t>
            </a:r>
            <a:endParaRPr sz="1700"/>
          </a:p>
          <a:p>
            <a:pPr indent="-342900" lvl="0" marL="457200" rtl="0" algn="l">
              <a:spcBef>
                <a:spcPts val="0"/>
              </a:spcBef>
              <a:spcAft>
                <a:spcPts val="0"/>
              </a:spcAft>
              <a:buSzPts val="1800"/>
              <a:buChar char="●"/>
            </a:pPr>
            <a:r>
              <a:rPr lang="en"/>
              <a:t>Need to figure out how to migrate US Newspaper Directory Data before decommission ChronAm</a:t>
            </a:r>
            <a:endParaRPr/>
          </a:p>
          <a:p>
            <a:pPr indent="-342900" lvl="0" marL="457200" rtl="0" algn="l">
              <a:spcBef>
                <a:spcPts val="0"/>
              </a:spcBef>
              <a:spcAft>
                <a:spcPts val="0"/>
              </a:spcAft>
              <a:buSzPts val="1800"/>
              <a:buChar char="●"/>
            </a:pPr>
            <a:r>
              <a:rPr lang="en"/>
              <a:t>Future</a:t>
            </a:r>
            <a:endParaRPr/>
          </a:p>
          <a:p>
            <a:pPr indent="-336550" lvl="1" marL="914400" rtl="0" algn="l">
              <a:spcBef>
                <a:spcPts val="0"/>
              </a:spcBef>
              <a:spcAft>
                <a:spcPts val="0"/>
              </a:spcAft>
              <a:buSzPts val="1700"/>
              <a:buChar char="○"/>
            </a:pPr>
            <a:r>
              <a:rPr lang="en" sz="1700"/>
              <a:t>Exploring a map interface to search ChronAm.</a:t>
            </a:r>
            <a:endParaRPr sz="17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36"/>
          <p:cNvPicPr preferRelativeResize="0"/>
          <p:nvPr/>
        </p:nvPicPr>
        <p:blipFill>
          <a:blip r:embed="rId3">
            <a:alphaModFix/>
          </a:blip>
          <a:stretch>
            <a:fillRect/>
          </a:stretch>
        </p:blipFill>
        <p:spPr>
          <a:xfrm>
            <a:off x="749688" y="152400"/>
            <a:ext cx="1499750" cy="4838699"/>
          </a:xfrm>
          <a:prstGeom prst="rect">
            <a:avLst/>
          </a:prstGeom>
          <a:noFill/>
          <a:ln>
            <a:noFill/>
          </a:ln>
        </p:spPr>
      </p:pic>
      <p:pic>
        <p:nvPicPr>
          <p:cNvPr id="223" name="Google Shape;223;p36"/>
          <p:cNvPicPr preferRelativeResize="0"/>
          <p:nvPr/>
        </p:nvPicPr>
        <p:blipFill rotWithShape="1">
          <a:blip r:embed="rId4">
            <a:alphaModFix/>
          </a:blip>
          <a:srcRect b="0" l="-4840" r="4840" t="0"/>
          <a:stretch/>
        </p:blipFill>
        <p:spPr>
          <a:xfrm>
            <a:off x="2616812" y="152400"/>
            <a:ext cx="5794032" cy="48386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id="228" name="Google Shape;228;p37"/>
          <p:cNvPicPr preferRelativeResize="0"/>
          <p:nvPr/>
        </p:nvPicPr>
        <p:blipFill>
          <a:blip r:embed="rId3">
            <a:alphaModFix/>
          </a:blip>
          <a:stretch>
            <a:fillRect/>
          </a:stretch>
        </p:blipFill>
        <p:spPr>
          <a:xfrm>
            <a:off x="152400" y="632025"/>
            <a:ext cx="4209949" cy="3652550"/>
          </a:xfrm>
          <a:prstGeom prst="rect">
            <a:avLst/>
          </a:prstGeom>
          <a:noFill/>
          <a:ln>
            <a:noFill/>
          </a:ln>
        </p:spPr>
      </p:pic>
      <p:pic>
        <p:nvPicPr>
          <p:cNvPr id="229" name="Google Shape;229;p37"/>
          <p:cNvPicPr preferRelativeResize="0"/>
          <p:nvPr/>
        </p:nvPicPr>
        <p:blipFill>
          <a:blip r:embed="rId4">
            <a:alphaModFix/>
          </a:blip>
          <a:stretch>
            <a:fillRect/>
          </a:stretch>
        </p:blipFill>
        <p:spPr>
          <a:xfrm>
            <a:off x="4362351" y="789219"/>
            <a:ext cx="4476848" cy="356505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id="234" name="Google Shape;234;p38"/>
          <p:cNvPicPr preferRelativeResize="0"/>
          <p:nvPr/>
        </p:nvPicPr>
        <p:blipFill>
          <a:blip r:embed="rId3">
            <a:alphaModFix/>
          </a:blip>
          <a:stretch>
            <a:fillRect/>
          </a:stretch>
        </p:blipFill>
        <p:spPr>
          <a:xfrm>
            <a:off x="1780438" y="152400"/>
            <a:ext cx="5583116" cy="48387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NEH Funding</a:t>
            </a:r>
            <a:endParaRPr b="1">
              <a:solidFill>
                <a:srgbClr val="980000"/>
              </a:solidFill>
            </a:endParaRPr>
          </a:p>
        </p:txBody>
      </p:sp>
      <p:sp>
        <p:nvSpPr>
          <p:cNvPr id="240" name="Google Shape;240;p3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FY18: 95% of applications</a:t>
            </a:r>
            <a:endParaRPr sz="2000"/>
          </a:p>
          <a:p>
            <a:pPr indent="-355600" lvl="0" marL="457200" rtl="0" algn="l">
              <a:spcBef>
                <a:spcPts val="0"/>
              </a:spcBef>
              <a:spcAft>
                <a:spcPts val="0"/>
              </a:spcAft>
              <a:buSzPts val="2000"/>
              <a:buChar char="●"/>
            </a:pPr>
            <a:r>
              <a:rPr lang="en" sz="2000"/>
              <a:t>FY19: 85%</a:t>
            </a:r>
            <a:endParaRPr sz="2000"/>
          </a:p>
          <a:p>
            <a:pPr indent="-355600" lvl="0" marL="457200" rtl="0" algn="l">
              <a:spcBef>
                <a:spcPts val="0"/>
              </a:spcBef>
              <a:spcAft>
                <a:spcPts val="0"/>
              </a:spcAft>
              <a:buSzPts val="2000"/>
              <a:buChar char="●"/>
            </a:pPr>
            <a:r>
              <a:rPr b="1" lang="en" sz="2000"/>
              <a:t>FY20: 38%</a:t>
            </a:r>
            <a:endParaRPr b="1"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980000"/>
                </a:solidFill>
              </a:rPr>
              <a:t>New NDNP Application Guidelines</a:t>
            </a:r>
            <a:endParaRPr b="1">
              <a:solidFill>
                <a:srgbClr val="980000"/>
              </a:solidFill>
            </a:endParaRPr>
          </a:p>
        </p:txBody>
      </p:sp>
      <p:sp>
        <p:nvSpPr>
          <p:cNvPr id="246" name="Google Shape;246;p4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New Application Guidelines</a:t>
            </a:r>
            <a:endParaRPr/>
          </a:p>
          <a:p>
            <a:pPr indent="-342900" lvl="1" marL="914400" rtl="0" algn="l">
              <a:spcBef>
                <a:spcPts val="0"/>
              </a:spcBef>
              <a:spcAft>
                <a:spcPts val="0"/>
              </a:spcAft>
              <a:buSzPts val="1800"/>
              <a:buChar char="○"/>
            </a:pPr>
            <a:r>
              <a:rPr lang="en" sz="1800"/>
              <a:t>Representation requirements for Phases 4-6</a:t>
            </a:r>
            <a:endParaRPr sz="1800"/>
          </a:p>
          <a:p>
            <a:pPr indent="-342900" lvl="1" marL="914400" rtl="0" algn="l">
              <a:spcBef>
                <a:spcPts val="0"/>
              </a:spcBef>
              <a:spcAft>
                <a:spcPts val="0"/>
              </a:spcAft>
              <a:buSzPts val="1800"/>
              <a:buChar char="○"/>
            </a:pPr>
            <a:r>
              <a:rPr lang="en" sz="1800"/>
              <a:t>More partnerships</a:t>
            </a:r>
            <a:endParaRPr sz="1800"/>
          </a:p>
          <a:p>
            <a:pPr indent="-342900" lvl="1" marL="914400" rtl="0" algn="l">
              <a:spcBef>
                <a:spcPts val="0"/>
              </a:spcBef>
              <a:spcAft>
                <a:spcPts val="0"/>
              </a:spcAft>
              <a:buSzPts val="1800"/>
              <a:buChar char="○"/>
            </a:pPr>
            <a:r>
              <a:rPr lang="en" sz="1800"/>
              <a:t>More innovative projects</a:t>
            </a:r>
            <a:endParaRPr sz="1800"/>
          </a:p>
          <a:p>
            <a:pPr indent="-342900" lvl="2" marL="1371600" rtl="0" algn="l">
              <a:spcBef>
                <a:spcPts val="0"/>
              </a:spcBef>
              <a:spcAft>
                <a:spcPts val="0"/>
              </a:spcAft>
              <a:buSzPts val="1800"/>
              <a:buChar char="■"/>
            </a:pPr>
            <a:r>
              <a:rPr lang="en" sz="1800"/>
              <a:t>Documenting use in current projects</a:t>
            </a:r>
            <a:endParaRPr sz="1800"/>
          </a:p>
          <a:p>
            <a:pPr indent="-342900" lvl="2" marL="1371600" rtl="0" algn="l">
              <a:spcBef>
                <a:spcPts val="0"/>
              </a:spcBef>
              <a:spcAft>
                <a:spcPts val="0"/>
              </a:spcAft>
              <a:buSzPts val="1800"/>
              <a:buChar char="■"/>
            </a:pPr>
            <a:r>
              <a:rPr lang="en" sz="1800"/>
              <a:t>Book chapter</a:t>
            </a:r>
            <a:endParaRPr sz="1800"/>
          </a:p>
          <a:p>
            <a:pPr indent="-342900" lvl="2" marL="1371600" rtl="0" algn="l">
              <a:spcBef>
                <a:spcPts val="0"/>
              </a:spcBef>
              <a:spcAft>
                <a:spcPts val="0"/>
              </a:spcAft>
              <a:buSzPts val="1800"/>
              <a:buChar char="■"/>
            </a:pPr>
            <a:r>
              <a:rPr lang="en" sz="1800"/>
              <a:t>Multi-institution collaborative social media campaign</a:t>
            </a:r>
            <a:endParaRPr sz="1800"/>
          </a:p>
          <a:p>
            <a:pPr indent="-342900" lvl="0" marL="457200" rtl="0" algn="l">
              <a:spcBef>
                <a:spcPts val="0"/>
              </a:spcBef>
              <a:spcAft>
                <a:spcPts val="0"/>
              </a:spcAft>
              <a:buSzPts val="1800"/>
              <a:buChar char="●"/>
            </a:pPr>
            <a:r>
              <a:rPr lang="en"/>
              <a:t>Potential Cap</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1"/>
          <p:cNvSpPr txBox="1"/>
          <p:nvPr>
            <p:ph idx="4294967295" type="ctrTitle"/>
          </p:nvPr>
        </p:nvSpPr>
        <p:spPr>
          <a:xfrm>
            <a:off x="840900" y="975000"/>
            <a:ext cx="7462200" cy="31935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990000"/>
                </a:solidFill>
              </a:rPr>
              <a:t>Advisory Board Member Panel:</a:t>
            </a:r>
            <a:endParaRPr b="1" sz="3000">
              <a:solidFill>
                <a:srgbClr val="990000"/>
              </a:solidFill>
            </a:endParaRPr>
          </a:p>
          <a:p>
            <a:pPr indent="0" lvl="0" marL="0" rtl="0" algn="ctr">
              <a:spcBef>
                <a:spcPts val="0"/>
              </a:spcBef>
              <a:spcAft>
                <a:spcPts val="0"/>
              </a:spcAft>
              <a:buNone/>
            </a:pPr>
            <a:r>
              <a:rPr b="1" lang="en" sz="3000">
                <a:solidFill>
                  <a:srgbClr val="990000"/>
                </a:solidFill>
              </a:rPr>
              <a:t>Community Building and </a:t>
            </a:r>
            <a:endParaRPr b="1" sz="3000">
              <a:solidFill>
                <a:srgbClr val="990000"/>
              </a:solidFill>
            </a:endParaRPr>
          </a:p>
          <a:p>
            <a:pPr indent="0" lvl="0" marL="0" rtl="0" algn="ctr">
              <a:spcBef>
                <a:spcPts val="0"/>
              </a:spcBef>
              <a:spcAft>
                <a:spcPts val="0"/>
              </a:spcAft>
              <a:buNone/>
            </a:pPr>
            <a:r>
              <a:rPr b="1" lang="en" sz="3000">
                <a:solidFill>
                  <a:srgbClr val="990000"/>
                </a:solidFill>
              </a:rPr>
              <a:t>ChronAm Use Cases</a:t>
            </a:r>
            <a:endParaRPr b="1" sz="2400">
              <a:solidFill>
                <a:srgbClr val="990000"/>
              </a:solidFill>
            </a:endParaRPr>
          </a:p>
          <a:p>
            <a:pPr indent="0" lvl="0" marL="0" rtl="0" algn="ctr">
              <a:spcBef>
                <a:spcPts val="0"/>
              </a:spcBef>
              <a:spcAft>
                <a:spcPts val="0"/>
              </a:spcAft>
              <a:buNone/>
            </a:pPr>
            <a:r>
              <a:t/>
            </a:r>
            <a:endParaRPr b="1" sz="2200">
              <a:solidFill>
                <a:srgbClr val="990000"/>
              </a:solidFill>
            </a:endParaRPr>
          </a:p>
          <a:p>
            <a:pPr indent="-355600" lvl="0" marL="457200" rtl="0" algn="l">
              <a:spcBef>
                <a:spcPts val="0"/>
              </a:spcBef>
              <a:spcAft>
                <a:spcPts val="0"/>
              </a:spcAft>
              <a:buClr>
                <a:srgbClr val="666666"/>
              </a:buClr>
              <a:buSzPts val="2000"/>
              <a:buChar char="●"/>
            </a:pPr>
            <a:r>
              <a:rPr b="1" lang="en" sz="2000">
                <a:solidFill>
                  <a:srgbClr val="666666"/>
                </a:solidFill>
              </a:rPr>
              <a:t>Maria Day - Maryland State Archives</a:t>
            </a:r>
            <a:endParaRPr b="1" sz="2000">
              <a:solidFill>
                <a:srgbClr val="666666"/>
              </a:solidFill>
            </a:endParaRPr>
          </a:p>
          <a:p>
            <a:pPr indent="-355600" lvl="0" marL="457200" rtl="0" algn="l">
              <a:spcBef>
                <a:spcPts val="0"/>
              </a:spcBef>
              <a:spcAft>
                <a:spcPts val="0"/>
              </a:spcAft>
              <a:buClr>
                <a:srgbClr val="666666"/>
              </a:buClr>
              <a:buSzPts val="2000"/>
              <a:buChar char="●"/>
            </a:pPr>
            <a:r>
              <a:rPr b="1" lang="en" sz="2000">
                <a:solidFill>
                  <a:srgbClr val="666666"/>
                </a:solidFill>
              </a:rPr>
              <a:t>Mary Mannix - C. Burr Artz Public Library, FCPL</a:t>
            </a:r>
            <a:endParaRPr b="1" sz="2000">
              <a:solidFill>
                <a:srgbClr val="666666"/>
              </a:solidFill>
            </a:endParaRPr>
          </a:p>
          <a:p>
            <a:pPr indent="-355600" lvl="0" marL="457200" rtl="0" algn="l">
              <a:spcBef>
                <a:spcPts val="0"/>
              </a:spcBef>
              <a:spcAft>
                <a:spcPts val="0"/>
              </a:spcAft>
              <a:buClr>
                <a:srgbClr val="666666"/>
              </a:buClr>
              <a:buSzPts val="2000"/>
              <a:buChar char="●"/>
            </a:pPr>
            <a:r>
              <a:rPr b="1" lang="en" sz="2000">
                <a:solidFill>
                  <a:srgbClr val="666666"/>
                </a:solidFill>
              </a:rPr>
              <a:t>Ian Post - Nabb Research Center, Salisbury University</a:t>
            </a:r>
            <a:endParaRPr b="1" sz="2000">
              <a:solidFill>
                <a:srgbClr val="666666"/>
              </a:solidFill>
            </a:endParaRPr>
          </a:p>
          <a:p>
            <a:pPr indent="0" lvl="0" marL="0" rtl="0" algn="ctr">
              <a:spcBef>
                <a:spcPts val="0"/>
              </a:spcBef>
              <a:spcAft>
                <a:spcPts val="0"/>
              </a:spcAft>
              <a:buClr>
                <a:schemeClr val="dk1"/>
              </a:buClr>
              <a:buSzPts val="1100"/>
              <a:buFont typeface="Arial"/>
              <a:buNone/>
            </a:pPr>
            <a:r>
              <a:rPr b="1" lang="en" sz="2200">
                <a:solidFill>
                  <a:srgbClr val="990000"/>
                </a:solidFill>
              </a:rPr>
              <a:t> </a:t>
            </a:r>
            <a:endParaRPr b="1" sz="2200">
              <a:solidFill>
                <a:srgbClr val="990000"/>
              </a:solidFill>
            </a:endParaRPr>
          </a:p>
          <a:p>
            <a:pPr indent="0" lvl="0" marL="0" rtl="0" algn="ctr">
              <a:spcBef>
                <a:spcPts val="0"/>
              </a:spcBef>
              <a:spcAft>
                <a:spcPts val="0"/>
              </a:spcAft>
              <a:buClr>
                <a:schemeClr val="dk1"/>
              </a:buClr>
              <a:buSzPts val="1100"/>
              <a:buFont typeface="Arial"/>
              <a:buNone/>
            </a:pPr>
            <a:r>
              <a:t/>
            </a:r>
            <a:endParaRPr b="1" sz="2200">
              <a:solidFill>
                <a:srgbClr val="990000"/>
              </a:solidFill>
            </a:endParaRPr>
          </a:p>
          <a:p>
            <a:pPr indent="0" lvl="0" marL="0" rtl="0" algn="ctr">
              <a:spcBef>
                <a:spcPts val="0"/>
              </a:spcBef>
              <a:spcAft>
                <a:spcPts val="0"/>
              </a:spcAft>
              <a:buNone/>
            </a:pPr>
            <a:r>
              <a:t/>
            </a:r>
            <a:endParaRPr b="1" sz="2200">
              <a:solidFill>
                <a:srgbClr val="99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idx="4294967295" type="ctrTitle"/>
          </p:nvPr>
        </p:nvSpPr>
        <p:spPr>
          <a:xfrm>
            <a:off x="1763100" y="1256850"/>
            <a:ext cx="56178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990000"/>
                </a:solidFill>
              </a:rPr>
              <a:t>HMNP</a:t>
            </a:r>
            <a:endParaRPr b="1" sz="4800">
              <a:solidFill>
                <a:srgbClr val="990000"/>
              </a:solidFill>
            </a:endParaRPr>
          </a:p>
          <a:p>
            <a:pPr indent="0" lvl="0" marL="0" rtl="0" algn="ctr">
              <a:spcBef>
                <a:spcPts val="0"/>
              </a:spcBef>
              <a:spcAft>
                <a:spcPts val="0"/>
              </a:spcAft>
              <a:buNone/>
            </a:pPr>
            <a:r>
              <a:rPr b="1" lang="en" sz="4800">
                <a:solidFill>
                  <a:srgbClr val="990000"/>
                </a:solidFill>
              </a:rPr>
              <a:t>Project</a:t>
            </a:r>
            <a:endParaRPr b="1" sz="4800">
              <a:solidFill>
                <a:srgbClr val="990000"/>
              </a:solidFill>
            </a:endParaRPr>
          </a:p>
          <a:p>
            <a:pPr indent="0" lvl="0" marL="0" rtl="0" algn="ctr">
              <a:spcBef>
                <a:spcPts val="0"/>
              </a:spcBef>
              <a:spcAft>
                <a:spcPts val="0"/>
              </a:spcAft>
              <a:buNone/>
            </a:pPr>
            <a:r>
              <a:rPr b="1" lang="en" sz="4800">
                <a:solidFill>
                  <a:srgbClr val="990000"/>
                </a:solidFill>
              </a:rPr>
              <a:t>Update</a:t>
            </a:r>
            <a:endParaRPr b="1" sz="4800">
              <a:solidFill>
                <a:srgbClr val="99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2"/>
          <p:cNvSpPr txBox="1"/>
          <p:nvPr>
            <p:ph idx="4294967295" type="ctrTitle"/>
          </p:nvPr>
        </p:nvSpPr>
        <p:spPr>
          <a:xfrm>
            <a:off x="1763100" y="1256850"/>
            <a:ext cx="56178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t/>
            </a:r>
            <a:endParaRPr b="1" sz="4800">
              <a:solidFill>
                <a:srgbClr val="990000"/>
              </a:solidFill>
            </a:endParaRPr>
          </a:p>
          <a:p>
            <a:pPr indent="0" lvl="0" marL="0" rtl="0" algn="ctr">
              <a:spcBef>
                <a:spcPts val="0"/>
              </a:spcBef>
              <a:spcAft>
                <a:spcPts val="0"/>
              </a:spcAft>
              <a:buNone/>
            </a:pPr>
            <a:r>
              <a:rPr b="1" lang="en" sz="4800">
                <a:solidFill>
                  <a:srgbClr val="990000"/>
                </a:solidFill>
              </a:rPr>
              <a:t>BREAK</a:t>
            </a:r>
            <a:endParaRPr b="1" sz="4800">
              <a:solidFill>
                <a:srgbClr val="99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3"/>
          <p:cNvSpPr txBox="1"/>
          <p:nvPr>
            <p:ph idx="4294967295" type="ctrTitle"/>
          </p:nvPr>
        </p:nvSpPr>
        <p:spPr>
          <a:xfrm>
            <a:off x="1320450" y="1059300"/>
            <a:ext cx="6503100" cy="30249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600">
                <a:solidFill>
                  <a:srgbClr val="990000"/>
                </a:solidFill>
              </a:rPr>
              <a:t>Maryland Newspaper Data Analysis </a:t>
            </a:r>
            <a:endParaRPr b="1" sz="4600">
              <a:solidFill>
                <a:srgbClr val="990000"/>
              </a:solidFill>
            </a:endParaRPr>
          </a:p>
          <a:p>
            <a:pPr indent="0" lvl="0" marL="0" rtl="0" algn="ctr">
              <a:spcBef>
                <a:spcPts val="0"/>
              </a:spcBef>
              <a:spcAft>
                <a:spcPts val="0"/>
              </a:spcAft>
              <a:buNone/>
            </a:pPr>
            <a:r>
              <a:rPr b="1" lang="en" sz="4600">
                <a:solidFill>
                  <a:srgbClr val="990000"/>
                </a:solidFill>
              </a:rPr>
              <a:t>and </a:t>
            </a:r>
            <a:endParaRPr b="1" sz="4600">
              <a:solidFill>
                <a:srgbClr val="990000"/>
              </a:solidFill>
            </a:endParaRPr>
          </a:p>
          <a:p>
            <a:pPr indent="0" lvl="0" marL="0" rtl="0" algn="ctr">
              <a:spcBef>
                <a:spcPts val="0"/>
              </a:spcBef>
              <a:spcAft>
                <a:spcPts val="0"/>
              </a:spcAft>
              <a:buNone/>
            </a:pPr>
            <a:r>
              <a:rPr b="1" lang="en" sz="4600">
                <a:solidFill>
                  <a:srgbClr val="990000"/>
                </a:solidFill>
              </a:rPr>
              <a:t>NDNP Title Criteria</a:t>
            </a:r>
            <a:endParaRPr b="1" sz="4600">
              <a:solidFill>
                <a:srgbClr val="99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5" name="Shape 265"/>
        <p:cNvGrpSpPr/>
        <p:nvPr/>
      </p:nvGrpSpPr>
      <p:grpSpPr>
        <a:xfrm>
          <a:off x="0" y="0"/>
          <a:ext cx="0" cy="0"/>
          <a:chOff x="0" y="0"/>
          <a:chExt cx="0" cy="0"/>
        </a:xfrm>
      </p:grpSpPr>
      <p:sp>
        <p:nvSpPr>
          <p:cNvPr id="266" name="Google Shape;266;p44"/>
          <p:cNvSpPr txBox="1"/>
          <p:nvPr>
            <p:ph type="title"/>
          </p:nvPr>
        </p:nvSpPr>
        <p:spPr>
          <a:xfrm>
            <a:off x="351625" y="1403050"/>
            <a:ext cx="3837000" cy="19440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3800">
                <a:solidFill>
                  <a:srgbClr val="990000"/>
                </a:solidFill>
              </a:rPr>
              <a:t>Title </a:t>
            </a:r>
            <a:endParaRPr b="1" sz="3800">
              <a:solidFill>
                <a:srgbClr val="990000"/>
              </a:solidFill>
            </a:endParaRPr>
          </a:p>
          <a:p>
            <a:pPr indent="0" lvl="0" marL="0" rtl="0" algn="ctr">
              <a:spcBef>
                <a:spcPts val="0"/>
              </a:spcBef>
              <a:spcAft>
                <a:spcPts val="0"/>
              </a:spcAft>
              <a:buNone/>
            </a:pPr>
            <a:r>
              <a:rPr b="1" lang="en" sz="3800">
                <a:solidFill>
                  <a:srgbClr val="990000"/>
                </a:solidFill>
              </a:rPr>
              <a:t>Selection</a:t>
            </a:r>
            <a:endParaRPr b="1" sz="3800">
              <a:solidFill>
                <a:srgbClr val="990000"/>
              </a:solidFill>
            </a:endParaRPr>
          </a:p>
          <a:p>
            <a:pPr indent="0" lvl="0" marL="0" rtl="0" algn="ctr">
              <a:spcBef>
                <a:spcPts val="0"/>
              </a:spcBef>
              <a:spcAft>
                <a:spcPts val="0"/>
              </a:spcAft>
              <a:buNone/>
            </a:pPr>
            <a:r>
              <a:rPr b="1" lang="en" sz="3800">
                <a:solidFill>
                  <a:srgbClr val="990000"/>
                </a:solidFill>
              </a:rPr>
              <a:t>Criteria</a:t>
            </a:r>
            <a:endParaRPr b="1" sz="3800">
              <a:solidFill>
                <a:srgbClr val="990000"/>
              </a:solidFill>
            </a:endParaRPr>
          </a:p>
        </p:txBody>
      </p:sp>
      <p:sp>
        <p:nvSpPr>
          <p:cNvPr id="267" name="Google Shape;267;p44"/>
          <p:cNvSpPr txBox="1"/>
          <p:nvPr>
            <p:ph idx="2" type="body"/>
          </p:nvPr>
        </p:nvSpPr>
        <p:spPr>
          <a:xfrm>
            <a:off x="4626700" y="49225"/>
            <a:ext cx="4517400" cy="5032800"/>
          </a:xfrm>
          <a:prstGeom prst="rect">
            <a:avLst/>
          </a:prstGeom>
        </p:spPr>
        <p:txBody>
          <a:bodyPr anchorCtr="0" anchor="ctr" bIns="91425" lIns="91425" spcFirstLastPara="1" rIns="91425" wrap="square" tIns="91425">
            <a:noAutofit/>
          </a:bodyPr>
          <a:lstStyle/>
          <a:p>
            <a:pPr indent="0" lvl="0" marL="914400" rtl="0" algn="l">
              <a:lnSpc>
                <a:spcPct val="100000"/>
              </a:lnSpc>
              <a:spcBef>
                <a:spcPts val="0"/>
              </a:spcBef>
              <a:spcAft>
                <a:spcPts val="0"/>
              </a:spcAft>
              <a:buNone/>
            </a:pPr>
            <a:r>
              <a:t/>
            </a:r>
            <a:endParaRPr/>
          </a:p>
          <a:p>
            <a:pPr indent="0" lvl="0" marL="0" rtl="0" algn="l">
              <a:spcBef>
                <a:spcPts val="160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600"/>
              <a:t>Current NDNP selection criteria include:</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330200" lvl="0" marL="457200" rtl="0" algn="l">
              <a:lnSpc>
                <a:spcPct val="100000"/>
              </a:lnSpc>
              <a:spcBef>
                <a:spcPts val="0"/>
              </a:spcBef>
              <a:spcAft>
                <a:spcPts val="0"/>
              </a:spcAft>
              <a:buSzPts val="1600"/>
              <a:buChar char="●"/>
            </a:pPr>
            <a:r>
              <a:rPr lang="en" sz="1600"/>
              <a:t>content must be published in state between 1690-1963 and be in the public domain;</a:t>
            </a:r>
            <a:endParaRPr sz="1600"/>
          </a:p>
          <a:p>
            <a:pPr indent="-330200" lvl="0" marL="457200" rtl="0" algn="l">
              <a:lnSpc>
                <a:spcPct val="100000"/>
              </a:lnSpc>
              <a:spcBef>
                <a:spcPts val="0"/>
              </a:spcBef>
              <a:spcAft>
                <a:spcPts val="0"/>
              </a:spcAft>
              <a:buSzPts val="1600"/>
              <a:buChar char="●"/>
            </a:pPr>
            <a:r>
              <a:rPr lang="en" sz="1600"/>
              <a:t>with significant research value (papers of record for the state and good geographic, temporal, social, and political coverage of the state, as well as prioritizing content from diverse and underrepresented groups);</a:t>
            </a:r>
            <a:endParaRPr sz="1600"/>
          </a:p>
          <a:p>
            <a:pPr indent="-330200" lvl="0" marL="457200" rtl="0" algn="l">
              <a:lnSpc>
                <a:spcPct val="100000"/>
              </a:lnSpc>
              <a:spcBef>
                <a:spcPts val="0"/>
              </a:spcBef>
              <a:spcAft>
                <a:spcPts val="0"/>
              </a:spcAft>
              <a:buSzPts val="1600"/>
              <a:buChar char="●"/>
            </a:pPr>
            <a:r>
              <a:rPr lang="en" sz="1600"/>
              <a:t>good image quality, preferably from the master negative microfilm (but can consider positive microfilm and print);</a:t>
            </a:r>
            <a:endParaRPr sz="1600"/>
          </a:p>
          <a:p>
            <a:pPr indent="-330200" lvl="0" marL="457200" rtl="0" algn="l">
              <a:lnSpc>
                <a:spcPct val="100000"/>
              </a:lnSpc>
              <a:spcBef>
                <a:spcPts val="0"/>
              </a:spcBef>
              <a:spcAft>
                <a:spcPts val="0"/>
              </a:spcAft>
              <a:buSzPts val="1600"/>
              <a:buChar char="●"/>
            </a:pPr>
            <a:r>
              <a:rPr lang="en" sz="1600"/>
              <a:t>with as complete a run as possible - long runs, continuity, few to no gaps; and</a:t>
            </a:r>
            <a:endParaRPr sz="1600"/>
          </a:p>
          <a:p>
            <a:pPr indent="-330200" lvl="0" marL="457200" rtl="0" algn="l">
              <a:lnSpc>
                <a:spcPct val="100000"/>
              </a:lnSpc>
              <a:spcBef>
                <a:spcPts val="0"/>
              </a:spcBef>
              <a:spcAft>
                <a:spcPts val="0"/>
              </a:spcAft>
              <a:buSzPts val="1600"/>
              <a:buChar char="●"/>
            </a:pPr>
            <a:r>
              <a:rPr lang="en" sz="1600"/>
              <a:t>has not already been digitized elsewhere.</a:t>
            </a:r>
            <a:endParaRPr sz="900">
              <a:solidFill>
                <a:schemeClr val="dk1"/>
              </a:solidFill>
            </a:endParaRPr>
          </a:p>
          <a:p>
            <a:pPr indent="0" lvl="0" marL="0" rtl="0" algn="l">
              <a:spcBef>
                <a:spcPts val="1600"/>
              </a:spcBef>
              <a:spcAft>
                <a:spcPts val="0"/>
              </a:spcAft>
              <a:buNone/>
            </a:pPr>
            <a:r>
              <a:t/>
            </a:r>
            <a:endParaRPr sz="1100">
              <a:solidFill>
                <a:schemeClr val="dk1"/>
              </a:solidFill>
            </a:endParaRPr>
          </a:p>
          <a:p>
            <a:pPr indent="0" lvl="0" marL="0" rtl="0" algn="r">
              <a:spcBef>
                <a:spcPts val="0"/>
              </a:spcBef>
              <a:spcAft>
                <a:spcPts val="0"/>
              </a:spcAft>
              <a:buNone/>
            </a:pPr>
            <a:r>
              <a:rPr i="1" lang="en" sz="1100" u="sng">
                <a:solidFill>
                  <a:srgbClr val="666666"/>
                </a:solidFill>
                <a:hlinkClick r:id="rId4">
                  <a:extLst>
                    <a:ext uri="{A12FA001-AC4F-418D-AE19-62706E023703}">
                      <ahyp:hlinkClr val="tx"/>
                    </a:ext>
                  </a:extLst>
                </a:hlinkClick>
              </a:rPr>
              <a:t>https://www.loc.gov/ndnp/guidelines/selection.html</a:t>
            </a:r>
            <a:endParaRPr i="1">
              <a:solidFill>
                <a:srgbClr val="666666"/>
              </a:solidFill>
            </a:endParaRPr>
          </a:p>
          <a:p>
            <a:pPr indent="0" lvl="0" marL="0" rtl="0" algn="l">
              <a:lnSpc>
                <a:spcPct val="100000"/>
              </a:lnSpc>
              <a:spcBef>
                <a:spcPts val="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lnSpc>
                <a:spcPct val="100000"/>
              </a:lnSpc>
              <a:spcBef>
                <a:spcPts val="1600"/>
              </a:spcBef>
              <a:spcAft>
                <a:spcPts val="16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1" name="Shape 271"/>
        <p:cNvGrpSpPr/>
        <p:nvPr/>
      </p:nvGrpSpPr>
      <p:grpSpPr>
        <a:xfrm>
          <a:off x="0" y="0"/>
          <a:ext cx="0" cy="0"/>
          <a:chOff x="0" y="0"/>
          <a:chExt cx="0" cy="0"/>
        </a:xfrm>
      </p:grpSpPr>
      <p:sp>
        <p:nvSpPr>
          <p:cNvPr id="272" name="Google Shape;272;p45"/>
          <p:cNvSpPr txBox="1"/>
          <p:nvPr/>
        </p:nvSpPr>
        <p:spPr>
          <a:xfrm>
            <a:off x="3424950" y="4809075"/>
            <a:ext cx="2937300" cy="2613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1100"/>
              <a:t>https://www.loc.gov/ndnp/data-visualizations</a:t>
            </a:r>
            <a:endParaRPr/>
          </a:p>
        </p:txBody>
      </p:sp>
      <p:pic>
        <p:nvPicPr>
          <p:cNvPr id="273" name="Google Shape;273;p45"/>
          <p:cNvPicPr preferRelativeResize="0"/>
          <p:nvPr/>
        </p:nvPicPr>
        <p:blipFill>
          <a:blip r:embed="rId4">
            <a:alphaModFix/>
          </a:blip>
          <a:stretch>
            <a:fillRect/>
          </a:stretch>
        </p:blipFill>
        <p:spPr>
          <a:xfrm>
            <a:off x="197888" y="184300"/>
            <a:ext cx="8748224" cy="984175"/>
          </a:xfrm>
          <a:prstGeom prst="rect">
            <a:avLst/>
          </a:prstGeom>
          <a:noFill/>
          <a:ln>
            <a:noFill/>
          </a:ln>
        </p:spPr>
      </p:pic>
      <p:pic>
        <p:nvPicPr>
          <p:cNvPr id="274" name="Google Shape;274;p45"/>
          <p:cNvPicPr preferRelativeResize="0"/>
          <p:nvPr/>
        </p:nvPicPr>
        <p:blipFill>
          <a:blip r:embed="rId5">
            <a:alphaModFix/>
          </a:blip>
          <a:stretch>
            <a:fillRect/>
          </a:stretch>
        </p:blipFill>
        <p:spPr>
          <a:xfrm>
            <a:off x="245950" y="1340740"/>
            <a:ext cx="8652099" cy="329605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8" name="Shape 278"/>
        <p:cNvGrpSpPr/>
        <p:nvPr/>
      </p:nvGrpSpPr>
      <p:grpSpPr>
        <a:xfrm>
          <a:off x="0" y="0"/>
          <a:ext cx="0" cy="0"/>
          <a:chOff x="0" y="0"/>
          <a:chExt cx="0" cy="0"/>
        </a:xfrm>
      </p:grpSpPr>
      <p:sp>
        <p:nvSpPr>
          <p:cNvPr id="279" name="Google Shape;279;p46"/>
          <p:cNvSpPr txBox="1"/>
          <p:nvPr>
            <p:ph type="ctrTitle"/>
          </p:nvPr>
        </p:nvSpPr>
        <p:spPr>
          <a:xfrm>
            <a:off x="2964000" y="75775"/>
            <a:ext cx="3216000" cy="495300"/>
          </a:xfrm>
          <a:prstGeom prst="rect">
            <a:avLst/>
          </a:prstGeom>
          <a:solidFill>
            <a:srgbClr val="FFFFF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2800">
                <a:solidFill>
                  <a:srgbClr val="990000"/>
                </a:solidFill>
              </a:rPr>
              <a:t>Pages by County</a:t>
            </a:r>
            <a:endParaRPr b="1" sz="2800">
              <a:solidFill>
                <a:srgbClr val="990000"/>
              </a:solidFill>
            </a:endParaRPr>
          </a:p>
        </p:txBody>
      </p:sp>
      <p:pic>
        <p:nvPicPr>
          <p:cNvPr id="280" name="Google Shape;280;p46"/>
          <p:cNvPicPr preferRelativeResize="0"/>
          <p:nvPr/>
        </p:nvPicPr>
        <p:blipFill>
          <a:blip r:embed="rId4">
            <a:alphaModFix/>
          </a:blip>
          <a:stretch>
            <a:fillRect/>
          </a:stretch>
        </p:blipFill>
        <p:spPr>
          <a:xfrm>
            <a:off x="87575" y="871145"/>
            <a:ext cx="5355125" cy="3801306"/>
          </a:xfrm>
          <a:prstGeom prst="rect">
            <a:avLst/>
          </a:prstGeom>
          <a:noFill/>
          <a:ln>
            <a:noFill/>
          </a:ln>
        </p:spPr>
      </p:pic>
      <p:pic>
        <p:nvPicPr>
          <p:cNvPr id="281" name="Google Shape;281;p46"/>
          <p:cNvPicPr preferRelativeResize="0"/>
          <p:nvPr/>
        </p:nvPicPr>
        <p:blipFill>
          <a:blip r:embed="rId5">
            <a:alphaModFix/>
          </a:blip>
          <a:stretch>
            <a:fillRect/>
          </a:stretch>
        </p:blipFill>
        <p:spPr>
          <a:xfrm>
            <a:off x="5595099" y="723475"/>
            <a:ext cx="3396501" cy="4096657"/>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5" name="Shape 285"/>
        <p:cNvGrpSpPr/>
        <p:nvPr/>
      </p:nvGrpSpPr>
      <p:grpSpPr>
        <a:xfrm>
          <a:off x="0" y="0"/>
          <a:ext cx="0" cy="0"/>
          <a:chOff x="0" y="0"/>
          <a:chExt cx="0" cy="0"/>
        </a:xfrm>
      </p:grpSpPr>
      <p:sp>
        <p:nvSpPr>
          <p:cNvPr id="286" name="Google Shape;286;p47"/>
          <p:cNvSpPr txBox="1"/>
          <p:nvPr>
            <p:ph type="ctrTitle"/>
          </p:nvPr>
        </p:nvSpPr>
        <p:spPr>
          <a:xfrm>
            <a:off x="2964000" y="75775"/>
            <a:ext cx="3216000" cy="495300"/>
          </a:xfrm>
          <a:prstGeom prst="rect">
            <a:avLst/>
          </a:prstGeom>
          <a:solidFill>
            <a:srgbClr val="FFFFF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2800">
                <a:solidFill>
                  <a:srgbClr val="990000"/>
                </a:solidFill>
              </a:rPr>
              <a:t>Titles</a:t>
            </a:r>
            <a:r>
              <a:rPr b="1" lang="en" sz="2800">
                <a:solidFill>
                  <a:srgbClr val="990000"/>
                </a:solidFill>
              </a:rPr>
              <a:t> by County</a:t>
            </a:r>
            <a:endParaRPr b="1" sz="2800">
              <a:solidFill>
                <a:srgbClr val="990000"/>
              </a:solidFill>
            </a:endParaRPr>
          </a:p>
        </p:txBody>
      </p:sp>
      <p:pic>
        <p:nvPicPr>
          <p:cNvPr id="287" name="Google Shape;287;p47"/>
          <p:cNvPicPr preferRelativeResize="0"/>
          <p:nvPr/>
        </p:nvPicPr>
        <p:blipFill>
          <a:blip r:embed="rId4">
            <a:alphaModFix/>
          </a:blip>
          <a:stretch>
            <a:fillRect/>
          </a:stretch>
        </p:blipFill>
        <p:spPr>
          <a:xfrm>
            <a:off x="135975" y="888575"/>
            <a:ext cx="5549801" cy="3805574"/>
          </a:xfrm>
          <a:prstGeom prst="rect">
            <a:avLst/>
          </a:prstGeom>
          <a:noFill/>
          <a:ln>
            <a:noFill/>
          </a:ln>
        </p:spPr>
      </p:pic>
      <p:pic>
        <p:nvPicPr>
          <p:cNvPr id="288" name="Google Shape;288;p47"/>
          <p:cNvPicPr preferRelativeResize="0"/>
          <p:nvPr/>
        </p:nvPicPr>
        <p:blipFill>
          <a:blip r:embed="rId5">
            <a:alphaModFix/>
          </a:blip>
          <a:stretch>
            <a:fillRect/>
          </a:stretch>
        </p:blipFill>
        <p:spPr>
          <a:xfrm>
            <a:off x="5832024" y="657538"/>
            <a:ext cx="3037179" cy="42676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92" name="Shape 292"/>
        <p:cNvGrpSpPr/>
        <p:nvPr/>
      </p:nvGrpSpPr>
      <p:grpSpPr>
        <a:xfrm>
          <a:off x="0" y="0"/>
          <a:ext cx="0" cy="0"/>
          <a:chOff x="0" y="0"/>
          <a:chExt cx="0" cy="0"/>
        </a:xfrm>
      </p:grpSpPr>
      <p:sp>
        <p:nvSpPr>
          <p:cNvPr id="293" name="Google Shape;293;p48"/>
          <p:cNvSpPr txBox="1"/>
          <p:nvPr>
            <p:ph type="ctrTitle"/>
          </p:nvPr>
        </p:nvSpPr>
        <p:spPr>
          <a:xfrm>
            <a:off x="2471700" y="92200"/>
            <a:ext cx="4200600" cy="495300"/>
          </a:xfrm>
          <a:prstGeom prst="rect">
            <a:avLst/>
          </a:prstGeom>
          <a:solidFill>
            <a:srgbClr val="FFFFF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2800">
                <a:solidFill>
                  <a:srgbClr val="990000"/>
                </a:solidFill>
              </a:rPr>
              <a:t>Language Page Counts</a:t>
            </a:r>
            <a:endParaRPr b="1" sz="2800">
              <a:solidFill>
                <a:srgbClr val="990000"/>
              </a:solidFill>
            </a:endParaRPr>
          </a:p>
        </p:txBody>
      </p:sp>
      <p:pic>
        <p:nvPicPr>
          <p:cNvPr id="294" name="Google Shape;294;p48"/>
          <p:cNvPicPr preferRelativeResize="0"/>
          <p:nvPr/>
        </p:nvPicPr>
        <p:blipFill>
          <a:blip r:embed="rId4">
            <a:alphaModFix/>
          </a:blip>
          <a:stretch>
            <a:fillRect/>
          </a:stretch>
        </p:blipFill>
        <p:spPr>
          <a:xfrm>
            <a:off x="152400" y="1136775"/>
            <a:ext cx="5763450" cy="3464450"/>
          </a:xfrm>
          <a:prstGeom prst="rect">
            <a:avLst/>
          </a:prstGeom>
          <a:noFill/>
          <a:ln>
            <a:noFill/>
          </a:ln>
        </p:spPr>
      </p:pic>
      <p:pic>
        <p:nvPicPr>
          <p:cNvPr id="295" name="Google Shape;295;p48"/>
          <p:cNvPicPr preferRelativeResize="0"/>
          <p:nvPr/>
        </p:nvPicPr>
        <p:blipFill>
          <a:blip r:embed="rId5">
            <a:alphaModFix/>
          </a:blip>
          <a:stretch>
            <a:fillRect/>
          </a:stretch>
        </p:blipFill>
        <p:spPr>
          <a:xfrm>
            <a:off x="6084675" y="1719100"/>
            <a:ext cx="2923350" cy="1705288"/>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9"/>
          <p:cNvSpPr txBox="1"/>
          <p:nvPr>
            <p:ph idx="4294967295" type="ctrTitle"/>
          </p:nvPr>
        </p:nvSpPr>
        <p:spPr>
          <a:xfrm>
            <a:off x="1763100" y="1256850"/>
            <a:ext cx="56178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990000"/>
                </a:solidFill>
              </a:rPr>
              <a:t>Themes for </a:t>
            </a:r>
            <a:endParaRPr b="1" sz="4800">
              <a:solidFill>
                <a:srgbClr val="990000"/>
              </a:solidFill>
            </a:endParaRPr>
          </a:p>
          <a:p>
            <a:pPr indent="0" lvl="0" marL="0" rtl="0" algn="ctr">
              <a:spcBef>
                <a:spcPts val="0"/>
              </a:spcBef>
              <a:spcAft>
                <a:spcPts val="0"/>
              </a:spcAft>
              <a:buNone/>
            </a:pPr>
            <a:r>
              <a:rPr b="1" lang="en" sz="4800">
                <a:solidFill>
                  <a:srgbClr val="990000"/>
                </a:solidFill>
              </a:rPr>
              <a:t>Phase 5 and </a:t>
            </a:r>
            <a:endParaRPr b="1" sz="4800">
              <a:solidFill>
                <a:srgbClr val="990000"/>
              </a:solidFill>
            </a:endParaRPr>
          </a:p>
          <a:p>
            <a:pPr indent="0" lvl="0" marL="0" rtl="0" algn="ctr">
              <a:spcBef>
                <a:spcPts val="0"/>
              </a:spcBef>
              <a:spcAft>
                <a:spcPts val="0"/>
              </a:spcAft>
              <a:buNone/>
            </a:pPr>
            <a:r>
              <a:rPr b="1" lang="en" sz="4800">
                <a:solidFill>
                  <a:srgbClr val="990000"/>
                </a:solidFill>
              </a:rPr>
              <a:t>Title Discussion</a:t>
            </a:r>
            <a:endParaRPr b="1" sz="4800">
              <a:solidFill>
                <a:srgbClr val="99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0"/>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Themes for Phase 5 </a:t>
            </a:r>
            <a:endParaRPr b="1">
              <a:solidFill>
                <a:srgbClr val="990000"/>
              </a:solidFill>
            </a:endParaRPr>
          </a:p>
          <a:p>
            <a:pPr indent="0" lvl="0" marL="0" rtl="0" algn="ctr">
              <a:spcBef>
                <a:spcPts val="0"/>
              </a:spcBef>
              <a:spcAft>
                <a:spcPts val="0"/>
              </a:spcAft>
              <a:buNone/>
            </a:pPr>
            <a:r>
              <a:rPr b="1" lang="en" sz="2200">
                <a:solidFill>
                  <a:srgbClr val="990000"/>
                </a:solidFill>
              </a:rPr>
              <a:t>(2020-2022)</a:t>
            </a:r>
            <a:endParaRPr b="1" sz="2200">
              <a:solidFill>
                <a:srgbClr val="990000"/>
              </a:solidFill>
            </a:endParaRPr>
          </a:p>
        </p:txBody>
      </p:sp>
      <p:sp>
        <p:nvSpPr>
          <p:cNvPr id="306" name="Google Shape;306;p50"/>
          <p:cNvSpPr txBox="1"/>
          <p:nvPr>
            <p:ph idx="1" type="body"/>
          </p:nvPr>
        </p:nvSpPr>
        <p:spPr>
          <a:xfrm>
            <a:off x="1171050" y="1411375"/>
            <a:ext cx="6801900" cy="32769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0000"/>
              </a:buClr>
              <a:buSzPts val="1800"/>
              <a:buAutoNum type="arabicPeriod"/>
            </a:pPr>
            <a:r>
              <a:rPr lang="en">
                <a:solidFill>
                  <a:srgbClr val="000000"/>
                </a:solidFill>
              </a:rPr>
              <a:t>Titles from </a:t>
            </a:r>
            <a:r>
              <a:rPr b="1" lang="en">
                <a:solidFill>
                  <a:srgbClr val="000000"/>
                </a:solidFill>
              </a:rPr>
              <a:t>culturally and ethnically diverse populations</a:t>
            </a:r>
            <a:r>
              <a:rPr lang="en">
                <a:solidFill>
                  <a:srgbClr val="000000"/>
                </a:solidFill>
              </a:rPr>
              <a:t> (e.g. non-English language titles from immigrant groups, and titles in English from diverse and typically underrepresented groups such as African-Americans and / or Jewish-Americans); </a:t>
            </a:r>
            <a:endParaRPr>
              <a:solidFill>
                <a:srgbClr val="000000"/>
              </a:solidFill>
            </a:endParaRPr>
          </a:p>
          <a:p>
            <a:pPr indent="-342900" lvl="0" marL="457200" rtl="0" algn="l">
              <a:lnSpc>
                <a:spcPct val="100000"/>
              </a:lnSpc>
              <a:spcBef>
                <a:spcPts val="0"/>
              </a:spcBef>
              <a:spcAft>
                <a:spcPts val="0"/>
              </a:spcAft>
              <a:buClr>
                <a:srgbClr val="000000"/>
              </a:buClr>
              <a:buSzPts val="1800"/>
              <a:buAutoNum type="arabicPeriod"/>
            </a:pPr>
            <a:r>
              <a:rPr lang="en">
                <a:solidFill>
                  <a:srgbClr val="000000"/>
                </a:solidFill>
              </a:rPr>
              <a:t>Titles from </a:t>
            </a:r>
            <a:r>
              <a:rPr b="1" lang="en">
                <a:solidFill>
                  <a:srgbClr val="000000"/>
                </a:solidFill>
              </a:rPr>
              <a:t>early in Maryland’s founding</a:t>
            </a:r>
            <a:r>
              <a:rPr lang="en">
                <a:solidFill>
                  <a:srgbClr val="000000"/>
                </a:solidFill>
              </a:rPr>
              <a:t> to support the 400th anniversary of Maryland and the 250th anniversary of the United States; and</a:t>
            </a:r>
            <a:endParaRPr>
              <a:solidFill>
                <a:srgbClr val="000000"/>
              </a:solidFill>
            </a:endParaRPr>
          </a:p>
          <a:p>
            <a:pPr indent="-342900" lvl="0" marL="457200" rtl="0" algn="l">
              <a:lnSpc>
                <a:spcPct val="100000"/>
              </a:lnSpc>
              <a:spcBef>
                <a:spcPts val="0"/>
              </a:spcBef>
              <a:spcAft>
                <a:spcPts val="0"/>
              </a:spcAft>
              <a:buClr>
                <a:srgbClr val="000000"/>
              </a:buClr>
              <a:buSzPts val="1800"/>
              <a:buAutoNum type="arabicPeriod"/>
            </a:pPr>
            <a:r>
              <a:rPr lang="en">
                <a:solidFill>
                  <a:srgbClr val="000000"/>
                </a:solidFill>
              </a:rPr>
              <a:t>Titles from </a:t>
            </a:r>
            <a:r>
              <a:rPr b="1" lang="en">
                <a:solidFill>
                  <a:srgbClr val="000000"/>
                </a:solidFill>
              </a:rPr>
              <a:t>1923-1963</a:t>
            </a:r>
            <a:r>
              <a:rPr lang="en">
                <a:solidFill>
                  <a:srgbClr val="000000"/>
                </a:solidFill>
              </a:rPr>
              <a:t> to expand Chronicling America into more recent date ranges to support research in the 20th century</a:t>
            </a:r>
            <a:endParaRPr>
              <a:solidFill>
                <a:srgbClr val="000000"/>
              </a:solidFill>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1"/>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Phase 5 Title Discussion</a:t>
            </a:r>
            <a:endParaRPr b="1">
              <a:solidFill>
                <a:srgbClr val="990000"/>
              </a:solidFill>
            </a:endParaRPr>
          </a:p>
        </p:txBody>
      </p:sp>
      <p:sp>
        <p:nvSpPr>
          <p:cNvPr id="312" name="Google Shape;312;p51"/>
          <p:cNvSpPr txBox="1"/>
          <p:nvPr>
            <p:ph idx="1" type="body"/>
          </p:nvPr>
        </p:nvSpPr>
        <p:spPr>
          <a:xfrm>
            <a:off x="1171050" y="997350"/>
            <a:ext cx="6801900" cy="34695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0000"/>
              </a:buClr>
              <a:buSzPts val="1800"/>
              <a:buChar char="●"/>
            </a:pPr>
            <a:r>
              <a:rPr lang="en">
                <a:solidFill>
                  <a:srgbClr val="000000"/>
                </a:solidFill>
              </a:rPr>
              <a:t>Are genealogy researchers more often interested in English or non-English titles from the immigrant communities in their ancestry? Are there groups or time periods requested more than others?</a:t>
            </a:r>
            <a:endParaRPr>
              <a:solidFill>
                <a:srgbClr val="000000"/>
              </a:solidFill>
            </a:endParaRPr>
          </a:p>
          <a:p>
            <a:pPr indent="-342900" lvl="0" marL="457200" rtl="0" algn="l">
              <a:lnSpc>
                <a:spcPct val="100000"/>
              </a:lnSpc>
              <a:spcBef>
                <a:spcPts val="0"/>
              </a:spcBef>
              <a:spcAft>
                <a:spcPts val="0"/>
              </a:spcAft>
              <a:buClr>
                <a:srgbClr val="000000"/>
              </a:buClr>
              <a:buSzPts val="1800"/>
              <a:buChar char="●"/>
            </a:pPr>
            <a:r>
              <a:rPr lang="en">
                <a:solidFill>
                  <a:srgbClr val="000000"/>
                </a:solidFill>
              </a:rPr>
              <a:t>How often do researchers request: 1) military base titles; and 2) labor history titles?</a:t>
            </a:r>
            <a:endParaRPr>
              <a:solidFill>
                <a:srgbClr val="000000"/>
              </a:solidFill>
            </a:endParaRPr>
          </a:p>
          <a:p>
            <a:pPr indent="-342900" lvl="0" marL="457200" rtl="0" algn="l">
              <a:lnSpc>
                <a:spcPct val="100000"/>
              </a:lnSpc>
              <a:spcBef>
                <a:spcPts val="0"/>
              </a:spcBef>
              <a:spcAft>
                <a:spcPts val="0"/>
              </a:spcAft>
              <a:buClr>
                <a:srgbClr val="000000"/>
              </a:buClr>
              <a:buSzPts val="1800"/>
              <a:buChar char="●"/>
            </a:pPr>
            <a:r>
              <a:rPr lang="en">
                <a:solidFill>
                  <a:srgbClr val="000000"/>
                </a:solidFill>
              </a:rPr>
              <a:t>In what ways can we reach out to African American communities in Maryland to research titles published by their communities or identify titles that share the perspective of their community?</a:t>
            </a:r>
            <a:endParaRPr>
              <a:solidFill>
                <a:srgbClr val="000000"/>
              </a:solidFill>
            </a:endParaRPr>
          </a:p>
          <a:p>
            <a:pPr indent="0" lvl="0" marL="457200" rtl="0" algn="l">
              <a:lnSpc>
                <a:spcPct val="100000"/>
              </a:lnSpc>
              <a:spcBef>
                <a:spcPts val="1600"/>
              </a:spcBef>
              <a:spcAft>
                <a:spcPts val="0"/>
              </a:spcAft>
              <a:buNone/>
            </a:pPr>
            <a:r>
              <a:t/>
            </a:r>
            <a:endParaRPr>
              <a:solidFill>
                <a:srgbClr val="000000"/>
              </a:solidFill>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3200">
                <a:solidFill>
                  <a:srgbClr val="990000"/>
                </a:solidFill>
              </a:rPr>
              <a:t>Background</a:t>
            </a:r>
            <a:endParaRPr b="1" sz="3200">
              <a:solidFill>
                <a:srgbClr val="990000"/>
              </a:solidFill>
            </a:endParaRPr>
          </a:p>
        </p:txBody>
      </p:sp>
      <p:sp>
        <p:nvSpPr>
          <p:cNvPr id="75" name="Google Shape;75;p16"/>
          <p:cNvSpPr txBox="1"/>
          <p:nvPr>
            <p:ph idx="1" type="body"/>
          </p:nvPr>
        </p:nvSpPr>
        <p:spPr>
          <a:xfrm>
            <a:off x="1181600" y="997350"/>
            <a:ext cx="7176600" cy="17010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b="1" lang="en"/>
              <a:t>US Newspaper Program (USNP), 1982 - 2001</a:t>
            </a:r>
            <a:endParaRPr b="1"/>
          </a:p>
          <a:p>
            <a:pPr indent="-317500" lvl="1" marL="914400" rtl="0" algn="l">
              <a:lnSpc>
                <a:spcPct val="100000"/>
              </a:lnSpc>
              <a:spcBef>
                <a:spcPts val="0"/>
              </a:spcBef>
              <a:spcAft>
                <a:spcPts val="0"/>
              </a:spcAft>
              <a:buSzPts val="1400"/>
              <a:buChar char="○"/>
            </a:pPr>
            <a:r>
              <a:rPr b="1" lang="en"/>
              <a:t>Locate, catalog, and microfilm newspapers published in U.S.</a:t>
            </a:r>
            <a:endParaRPr b="1"/>
          </a:p>
          <a:p>
            <a:pPr indent="0" lvl="0" marL="457200" rtl="0" algn="l">
              <a:lnSpc>
                <a:spcPct val="100000"/>
              </a:lnSpc>
              <a:spcBef>
                <a:spcPts val="1600"/>
              </a:spcBef>
              <a:spcAft>
                <a:spcPts val="0"/>
              </a:spcAft>
              <a:buNone/>
            </a:pPr>
            <a:r>
              <a:t/>
            </a:r>
            <a:endParaRPr b="1" sz="200"/>
          </a:p>
          <a:p>
            <a:pPr indent="-342900" lvl="0" marL="457200" rtl="0" algn="l">
              <a:lnSpc>
                <a:spcPct val="100000"/>
              </a:lnSpc>
              <a:spcBef>
                <a:spcPts val="1600"/>
              </a:spcBef>
              <a:spcAft>
                <a:spcPts val="0"/>
              </a:spcAft>
              <a:buSzPts val="1800"/>
              <a:buChar char="●"/>
            </a:pPr>
            <a:r>
              <a:rPr b="1" lang="en"/>
              <a:t>National Digital Newspaper Program (NDNP), 2005 - Present</a:t>
            </a:r>
            <a:endParaRPr b="1"/>
          </a:p>
          <a:p>
            <a:pPr indent="-317500" lvl="1" marL="914400" rtl="0" algn="l">
              <a:lnSpc>
                <a:spcPct val="100000"/>
              </a:lnSpc>
              <a:spcBef>
                <a:spcPts val="0"/>
              </a:spcBef>
              <a:spcAft>
                <a:spcPts val="0"/>
              </a:spcAft>
              <a:buSzPts val="1400"/>
              <a:buChar char="○"/>
            </a:pPr>
            <a:r>
              <a:rPr b="1" lang="en"/>
              <a:t>Digitize select newspapers to be made freely accessible in    Chronicling America</a:t>
            </a:r>
            <a:endParaRPr b="1"/>
          </a:p>
          <a:p>
            <a:pPr indent="0" lvl="0" marL="457200" rtl="0" algn="l">
              <a:lnSpc>
                <a:spcPct val="100000"/>
              </a:lnSpc>
              <a:spcBef>
                <a:spcPts val="1600"/>
              </a:spcBef>
              <a:spcAft>
                <a:spcPts val="0"/>
              </a:spcAft>
              <a:buNone/>
            </a:pPr>
            <a:r>
              <a:t/>
            </a:r>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76" name="Google Shape;76;p16"/>
          <p:cNvPicPr preferRelativeResize="0"/>
          <p:nvPr/>
        </p:nvPicPr>
        <p:blipFill>
          <a:blip r:embed="rId3">
            <a:alphaModFix/>
          </a:blip>
          <a:stretch>
            <a:fillRect/>
          </a:stretch>
        </p:blipFill>
        <p:spPr>
          <a:xfrm>
            <a:off x="1804600" y="2988338"/>
            <a:ext cx="2319475" cy="1139725"/>
          </a:xfrm>
          <a:prstGeom prst="rect">
            <a:avLst/>
          </a:prstGeom>
          <a:noFill/>
          <a:ln>
            <a:noFill/>
          </a:ln>
        </p:spPr>
      </p:pic>
      <p:sp>
        <p:nvSpPr>
          <p:cNvPr id="77" name="Google Shape;77;p16"/>
          <p:cNvSpPr txBox="1"/>
          <p:nvPr/>
        </p:nvSpPr>
        <p:spPr>
          <a:xfrm>
            <a:off x="5444050" y="2858438"/>
            <a:ext cx="1994700" cy="12696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78" name="Google Shape;78;p16"/>
          <p:cNvPicPr preferRelativeResize="0"/>
          <p:nvPr/>
        </p:nvPicPr>
        <p:blipFill>
          <a:blip r:embed="rId4">
            <a:alphaModFix/>
          </a:blip>
          <a:stretch>
            <a:fillRect/>
          </a:stretch>
        </p:blipFill>
        <p:spPr>
          <a:xfrm>
            <a:off x="5444125" y="2923388"/>
            <a:ext cx="1994550" cy="113972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2"/>
          <p:cNvSpPr txBox="1"/>
          <p:nvPr>
            <p:ph idx="4294967295" type="ctrTitle"/>
          </p:nvPr>
        </p:nvSpPr>
        <p:spPr>
          <a:xfrm>
            <a:off x="1062300" y="1256850"/>
            <a:ext cx="70194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990000"/>
                </a:solidFill>
              </a:rPr>
              <a:t>Future of</a:t>
            </a:r>
            <a:endParaRPr b="1" sz="4800">
              <a:solidFill>
                <a:srgbClr val="990000"/>
              </a:solidFill>
            </a:endParaRPr>
          </a:p>
          <a:p>
            <a:pPr indent="0" lvl="0" marL="0" rtl="0" algn="ctr">
              <a:spcBef>
                <a:spcPts val="0"/>
              </a:spcBef>
              <a:spcAft>
                <a:spcPts val="0"/>
              </a:spcAft>
              <a:buNone/>
            </a:pPr>
            <a:r>
              <a:rPr b="1" lang="en" sz="4800">
                <a:solidFill>
                  <a:srgbClr val="990000"/>
                </a:solidFill>
              </a:rPr>
              <a:t>Newspaper Digitization in Maryland</a:t>
            </a:r>
            <a:endParaRPr b="1" sz="4800">
              <a:solidFill>
                <a:srgbClr val="99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3"/>
          <p:cNvSpPr txBox="1"/>
          <p:nvPr>
            <p:ph idx="4294967295" type="ctrTitle"/>
          </p:nvPr>
        </p:nvSpPr>
        <p:spPr>
          <a:xfrm>
            <a:off x="1763100" y="1256850"/>
            <a:ext cx="5617800" cy="26298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t/>
            </a:r>
            <a:endParaRPr b="1" sz="4800">
              <a:solidFill>
                <a:srgbClr val="990000"/>
              </a:solidFill>
            </a:endParaRPr>
          </a:p>
          <a:p>
            <a:pPr indent="0" lvl="0" marL="0" rtl="0" algn="ctr">
              <a:spcBef>
                <a:spcPts val="0"/>
              </a:spcBef>
              <a:spcAft>
                <a:spcPts val="0"/>
              </a:spcAft>
              <a:buNone/>
            </a:pPr>
            <a:r>
              <a:rPr b="1" lang="en" sz="4800">
                <a:solidFill>
                  <a:srgbClr val="990000"/>
                </a:solidFill>
              </a:rPr>
              <a:t>Conclusion</a:t>
            </a:r>
            <a:endParaRPr b="1" sz="4800">
              <a:solidFill>
                <a:srgbClr val="99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26" name="Shape 326"/>
        <p:cNvGrpSpPr/>
        <p:nvPr/>
      </p:nvGrpSpPr>
      <p:grpSpPr>
        <a:xfrm>
          <a:off x="0" y="0"/>
          <a:ext cx="0" cy="0"/>
          <a:chOff x="0" y="0"/>
          <a:chExt cx="0" cy="0"/>
        </a:xfrm>
      </p:grpSpPr>
      <p:pic>
        <p:nvPicPr>
          <p:cNvPr id="327" name="Google Shape;327;p54"/>
          <p:cNvPicPr preferRelativeResize="0"/>
          <p:nvPr/>
        </p:nvPicPr>
        <p:blipFill>
          <a:blip r:embed="rId4">
            <a:alphaModFix/>
          </a:blip>
          <a:stretch>
            <a:fillRect/>
          </a:stretch>
        </p:blipFill>
        <p:spPr>
          <a:xfrm>
            <a:off x="718488" y="319000"/>
            <a:ext cx="7915275" cy="4410075"/>
          </a:xfrm>
          <a:prstGeom prst="rect">
            <a:avLst/>
          </a:prstGeom>
          <a:noFill/>
          <a:ln>
            <a:noFill/>
          </a:ln>
        </p:spPr>
      </p:pic>
      <p:sp>
        <p:nvSpPr>
          <p:cNvPr id="328" name="Google Shape;328;p54"/>
          <p:cNvSpPr txBox="1"/>
          <p:nvPr/>
        </p:nvSpPr>
        <p:spPr>
          <a:xfrm>
            <a:off x="718500" y="319000"/>
            <a:ext cx="7915200" cy="4410000"/>
          </a:xfrm>
          <a:prstGeom prst="rect">
            <a:avLst/>
          </a:prstGeom>
          <a:solidFill>
            <a:srgbClr val="CCCCCC"/>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rgbClr val="990000"/>
              </a:solidFill>
            </a:endParaRPr>
          </a:p>
          <a:p>
            <a:pPr indent="0" lvl="0" marL="0" rtl="0" algn="ctr">
              <a:spcBef>
                <a:spcPts val="0"/>
              </a:spcBef>
              <a:spcAft>
                <a:spcPts val="0"/>
              </a:spcAft>
              <a:buNone/>
            </a:pPr>
            <a:r>
              <a:t/>
            </a:r>
            <a:endParaRPr b="1" sz="3600">
              <a:solidFill>
                <a:srgbClr val="990000"/>
              </a:solidFill>
            </a:endParaRPr>
          </a:p>
          <a:p>
            <a:pPr indent="0" lvl="0" marL="0" rtl="0" algn="ctr">
              <a:spcBef>
                <a:spcPts val="0"/>
              </a:spcBef>
              <a:spcAft>
                <a:spcPts val="0"/>
              </a:spcAft>
              <a:buNone/>
            </a:pPr>
            <a:r>
              <a:rPr b="1" lang="en" sz="4000">
                <a:solidFill>
                  <a:srgbClr val="990000"/>
                </a:solidFill>
              </a:rPr>
              <a:t>Thank You!</a:t>
            </a:r>
            <a:endParaRPr b="1" sz="4000">
              <a:solidFill>
                <a:srgbClr val="990000"/>
              </a:solidFill>
            </a:endParaRPr>
          </a:p>
          <a:p>
            <a:pPr indent="0" lvl="0" marL="0" rtl="0" algn="l">
              <a:spcBef>
                <a:spcPts val="0"/>
              </a:spcBef>
              <a:spcAft>
                <a:spcPts val="0"/>
              </a:spcAft>
              <a:buNone/>
            </a:pPr>
            <a:r>
              <a:t/>
            </a:r>
            <a:endParaRPr b="1" sz="2400">
              <a:solidFill>
                <a:srgbClr val="434343"/>
              </a:solidFill>
            </a:endParaRPr>
          </a:p>
          <a:p>
            <a:pPr indent="0" lvl="0" marL="0" rtl="0" algn="ctr">
              <a:spcBef>
                <a:spcPts val="0"/>
              </a:spcBef>
              <a:spcAft>
                <a:spcPts val="0"/>
              </a:spcAft>
              <a:buNone/>
            </a:pPr>
            <a:r>
              <a:rPr b="1" lang="en" sz="1800" u="sng">
                <a:solidFill>
                  <a:schemeClr val="hlink"/>
                </a:solidFill>
                <a:hlinkClick r:id="rId5"/>
              </a:rPr>
              <a:t>https://www.lib.umd.edu/digital/newspapers/home</a:t>
            </a:r>
            <a:endParaRPr b="1" sz="1800">
              <a:solidFill>
                <a:srgbClr val="434343"/>
              </a:solidFill>
            </a:endParaRPr>
          </a:p>
          <a:p>
            <a:pPr indent="0" lvl="0" marL="0" rtl="0" algn="ctr">
              <a:spcBef>
                <a:spcPts val="0"/>
              </a:spcBef>
              <a:spcAft>
                <a:spcPts val="0"/>
              </a:spcAft>
              <a:buNone/>
            </a:pPr>
            <a:r>
              <a:t/>
            </a:r>
            <a:endParaRPr b="1" sz="1800">
              <a:solidFill>
                <a:srgbClr val="434343"/>
              </a:solidFill>
            </a:endParaRPr>
          </a:p>
          <a:p>
            <a:pPr indent="0" lvl="0" marL="0" rtl="0" algn="ctr">
              <a:spcBef>
                <a:spcPts val="0"/>
              </a:spcBef>
              <a:spcAft>
                <a:spcPts val="0"/>
              </a:spcAft>
              <a:buNone/>
            </a:pPr>
            <a:r>
              <a:rPr b="1" lang="en" sz="1800" u="sng">
                <a:solidFill>
                  <a:schemeClr val="hlink"/>
                </a:solidFill>
                <a:hlinkClick r:id="rId6"/>
              </a:rPr>
              <a:t>@HistoricMDNews</a:t>
            </a:r>
            <a:endParaRPr b="1" sz="1800">
              <a:solidFill>
                <a:srgbClr val="434343"/>
              </a:solidFill>
            </a:endParaRPr>
          </a:p>
          <a:p>
            <a:pPr indent="0" lvl="0" marL="0" rtl="0" algn="ctr">
              <a:spcBef>
                <a:spcPts val="0"/>
              </a:spcBef>
              <a:spcAft>
                <a:spcPts val="0"/>
              </a:spcAft>
              <a:buClr>
                <a:schemeClr val="dk1"/>
              </a:buClr>
              <a:buSzPts val="1100"/>
              <a:buFont typeface="Arial"/>
              <a:buNone/>
            </a:pPr>
            <a:r>
              <a:t/>
            </a:r>
            <a:endParaRPr b="1" sz="1800">
              <a:solidFill>
                <a:srgbClr val="990000"/>
              </a:solidFill>
            </a:endParaRPr>
          </a:p>
          <a:p>
            <a:pPr indent="0" lvl="0" marL="0" rtl="0" algn="ctr">
              <a:spcBef>
                <a:spcPts val="0"/>
              </a:spcBef>
              <a:spcAft>
                <a:spcPts val="0"/>
              </a:spcAft>
              <a:buClr>
                <a:schemeClr val="dk1"/>
              </a:buClr>
              <a:buSzPts val="1100"/>
              <a:buFont typeface="Arial"/>
              <a:buNone/>
            </a:pPr>
            <a:r>
              <a:rPr b="1" lang="en" sz="1800">
                <a:solidFill>
                  <a:srgbClr val="990000"/>
                </a:solidFill>
              </a:rPr>
              <a:t>Historic Maryland Newspapers Project</a:t>
            </a:r>
            <a:endParaRPr sz="1800">
              <a:solidFill>
                <a:srgbClr val="990000"/>
              </a:solidFill>
            </a:endParaRPr>
          </a:p>
        </p:txBody>
      </p:sp>
      <p:pic>
        <p:nvPicPr>
          <p:cNvPr id="329" name="Google Shape;329;p54"/>
          <p:cNvPicPr preferRelativeResize="0"/>
          <p:nvPr/>
        </p:nvPicPr>
        <p:blipFill>
          <a:blip r:embed="rId7">
            <a:alphaModFix/>
          </a:blip>
          <a:stretch>
            <a:fillRect/>
          </a:stretch>
        </p:blipFill>
        <p:spPr>
          <a:xfrm>
            <a:off x="3722763" y="3727363"/>
            <a:ext cx="1906750" cy="1001725"/>
          </a:xfrm>
          <a:prstGeom prst="rect">
            <a:avLst/>
          </a:prstGeom>
          <a:noFill/>
          <a:ln>
            <a:noFill/>
          </a:ln>
          <a:effectLst>
            <a:outerShdw blurRad="57150" rotWithShape="0" algn="bl" dir="5400000" dist="19050">
              <a:srgbClr val="000000">
                <a:alpha val="50000"/>
              </a:srgbClr>
            </a:outerShdw>
            <a:reflection blurRad="0" dir="5400000" dist="38100" endA="0" endPos="30000" fadeDir="5400012" kx="0" rotWithShape="0" algn="bl" stPos="0" sy="-100000" ky="0"/>
          </a:effectLst>
        </p:spPr>
      </p:pic>
      <p:pic>
        <p:nvPicPr>
          <p:cNvPr id="330" name="Google Shape;330;p54"/>
          <p:cNvPicPr preferRelativeResize="0"/>
          <p:nvPr/>
        </p:nvPicPr>
        <p:blipFill>
          <a:blip r:embed="rId8">
            <a:alphaModFix/>
          </a:blip>
          <a:stretch>
            <a:fillRect/>
          </a:stretch>
        </p:blipFill>
        <p:spPr>
          <a:xfrm>
            <a:off x="2454175" y="3956750"/>
            <a:ext cx="1104900" cy="542925"/>
          </a:xfrm>
          <a:prstGeom prst="rect">
            <a:avLst/>
          </a:prstGeom>
          <a:noFill/>
          <a:ln>
            <a:noFill/>
          </a:ln>
        </p:spPr>
      </p:pic>
      <p:sp>
        <p:nvSpPr>
          <p:cNvPr id="331" name="Google Shape;331;p54"/>
          <p:cNvSpPr txBox="1"/>
          <p:nvPr/>
        </p:nvSpPr>
        <p:spPr>
          <a:xfrm>
            <a:off x="5793225" y="3931075"/>
            <a:ext cx="866700" cy="5943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332" name="Google Shape;332;p54"/>
          <p:cNvPicPr preferRelativeResize="0"/>
          <p:nvPr/>
        </p:nvPicPr>
        <p:blipFill>
          <a:blip r:embed="rId9">
            <a:alphaModFix/>
          </a:blip>
          <a:stretch>
            <a:fillRect/>
          </a:stretch>
        </p:blipFill>
        <p:spPr>
          <a:xfrm>
            <a:off x="5793213" y="3980575"/>
            <a:ext cx="866775" cy="495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2" name="Shape 82"/>
        <p:cNvGrpSpPr/>
        <p:nvPr/>
      </p:nvGrpSpPr>
      <p:grpSpPr>
        <a:xfrm>
          <a:off x="0" y="0"/>
          <a:ext cx="0" cy="0"/>
          <a:chOff x="0" y="0"/>
          <a:chExt cx="0" cy="0"/>
        </a:xfrm>
      </p:grpSpPr>
      <p:sp>
        <p:nvSpPr>
          <p:cNvPr id="83" name="Google Shape;83;p17"/>
          <p:cNvSpPr txBox="1"/>
          <p:nvPr>
            <p:ph type="title"/>
          </p:nvPr>
        </p:nvSpPr>
        <p:spPr>
          <a:xfrm>
            <a:off x="265500" y="1253825"/>
            <a:ext cx="4045200" cy="16191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990000"/>
                </a:solidFill>
              </a:rPr>
              <a:t>U.S. Newspaper Program (USNP)</a:t>
            </a:r>
            <a:endParaRPr b="1" sz="3600">
              <a:solidFill>
                <a:srgbClr val="990000"/>
              </a:solidFill>
            </a:endParaRPr>
          </a:p>
          <a:p>
            <a:pPr indent="0" lvl="0" marL="0" rtl="0" algn="ctr">
              <a:spcBef>
                <a:spcPts val="0"/>
              </a:spcBef>
              <a:spcAft>
                <a:spcPts val="0"/>
              </a:spcAft>
              <a:buNone/>
            </a:pPr>
            <a:r>
              <a:rPr b="1" lang="en" sz="2800">
                <a:solidFill>
                  <a:srgbClr val="990000"/>
                </a:solidFill>
              </a:rPr>
              <a:t>1982-2001</a:t>
            </a:r>
            <a:endParaRPr b="1" sz="2800">
              <a:solidFill>
                <a:srgbClr val="990000"/>
              </a:solidFill>
            </a:endParaRPr>
          </a:p>
        </p:txBody>
      </p:sp>
      <p:sp>
        <p:nvSpPr>
          <p:cNvPr id="84" name="Google Shape;84;p17"/>
          <p:cNvSpPr txBox="1"/>
          <p:nvPr>
            <p:ph idx="2" type="body"/>
          </p:nvPr>
        </p:nvSpPr>
        <p:spPr>
          <a:xfrm>
            <a:off x="4720900" y="291525"/>
            <a:ext cx="4260600" cy="4665900"/>
          </a:xfrm>
          <a:prstGeom prst="rect">
            <a:avLst/>
          </a:prstGeom>
        </p:spPr>
        <p:txBody>
          <a:bodyPr anchorCtr="0" anchor="ctr" bIns="91425" lIns="91425" spcFirstLastPara="1" rIns="91425" wrap="square" tIns="91425">
            <a:noAutofit/>
          </a:bodyPr>
          <a:lstStyle/>
          <a:p>
            <a:pPr indent="0" lvl="0" marL="457200" rtl="0" algn="l">
              <a:lnSpc>
                <a:spcPct val="100000"/>
              </a:lnSpc>
              <a:spcBef>
                <a:spcPts val="0"/>
              </a:spcBef>
              <a:spcAft>
                <a:spcPts val="0"/>
              </a:spcAft>
              <a:buNone/>
            </a:pPr>
            <a:r>
              <a:t/>
            </a:r>
            <a:endParaRPr/>
          </a:p>
          <a:p>
            <a:pPr indent="-368300" lvl="0" marL="457200" rtl="0" algn="l">
              <a:spcBef>
                <a:spcPts val="160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Enhance access to historic American newspapers </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Locate, catalog, and preserve on microfilm newspapers published in the United States</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Established the USNP Preservation Microfilming Standards</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All 50 states participated </a:t>
            </a:r>
            <a:endParaRPr>
              <a:solidFill>
                <a:srgbClr val="666666"/>
              </a:solidFill>
            </a:endParaRPr>
          </a:p>
          <a:p>
            <a:pPr indent="0" lvl="0" marL="0" rtl="0" algn="l">
              <a:lnSpc>
                <a:spcPct val="100000"/>
              </a:lnSpc>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18"/>
          <p:cNvSpPr txBox="1"/>
          <p:nvPr>
            <p:ph type="title"/>
          </p:nvPr>
        </p:nvSpPr>
        <p:spPr>
          <a:xfrm>
            <a:off x="265500" y="897625"/>
            <a:ext cx="4045200" cy="21603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990000"/>
                </a:solidFill>
              </a:rPr>
              <a:t>National Digital Newspaper Program (NDNP)</a:t>
            </a:r>
            <a:endParaRPr b="1" sz="3600">
              <a:solidFill>
                <a:srgbClr val="990000"/>
              </a:solidFill>
            </a:endParaRPr>
          </a:p>
          <a:p>
            <a:pPr indent="0" lvl="0" marL="0" rtl="0" algn="ctr">
              <a:spcBef>
                <a:spcPts val="0"/>
              </a:spcBef>
              <a:spcAft>
                <a:spcPts val="0"/>
              </a:spcAft>
              <a:buNone/>
            </a:pPr>
            <a:r>
              <a:rPr b="1" lang="en" sz="2800">
                <a:solidFill>
                  <a:srgbClr val="990000"/>
                </a:solidFill>
              </a:rPr>
              <a:t>2005-Present</a:t>
            </a:r>
            <a:endParaRPr b="1" sz="2800">
              <a:solidFill>
                <a:srgbClr val="990000"/>
              </a:solidFill>
            </a:endParaRPr>
          </a:p>
        </p:txBody>
      </p:sp>
      <p:sp>
        <p:nvSpPr>
          <p:cNvPr id="90" name="Google Shape;90;p18"/>
          <p:cNvSpPr txBox="1"/>
          <p:nvPr>
            <p:ph idx="2" type="body"/>
          </p:nvPr>
        </p:nvSpPr>
        <p:spPr>
          <a:xfrm>
            <a:off x="4720900" y="291525"/>
            <a:ext cx="4260600" cy="4665900"/>
          </a:xfrm>
          <a:prstGeom prst="rect">
            <a:avLst/>
          </a:prstGeom>
        </p:spPr>
        <p:txBody>
          <a:bodyPr anchorCtr="0" anchor="ctr" bIns="91425" lIns="91425" spcFirstLastPara="1" rIns="91425" wrap="square" tIns="91425">
            <a:noAutofit/>
          </a:bodyPr>
          <a:lstStyle/>
          <a:p>
            <a:pPr indent="0" lvl="0" marL="457200" rtl="0" algn="l">
              <a:lnSpc>
                <a:spcPct val="100000"/>
              </a:lnSpc>
              <a:spcBef>
                <a:spcPts val="0"/>
              </a:spcBef>
              <a:spcAft>
                <a:spcPts val="0"/>
              </a:spcAft>
              <a:buNone/>
            </a:pPr>
            <a:r>
              <a:t/>
            </a:r>
            <a:endParaRPr/>
          </a:p>
          <a:p>
            <a:pPr indent="-368300" lvl="0" marL="457200" rtl="0" algn="l">
              <a:spcBef>
                <a:spcPts val="160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Project publication date range: 1690-1963</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One award per state/territory</a:t>
            </a:r>
            <a:endParaRPr sz="2200">
              <a:solidFill>
                <a:srgbClr val="666666"/>
              </a:solidFill>
              <a:latin typeface="Calibri"/>
              <a:ea typeface="Calibri"/>
              <a:cs typeface="Calibri"/>
              <a:sym typeface="Calibri"/>
            </a:endParaRPr>
          </a:p>
          <a:p>
            <a:pPr indent="-368300" lvl="1" marL="9144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Multiple content partners</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~100,000 pages per award</a:t>
            </a:r>
            <a:endParaRPr sz="2200">
              <a:solidFill>
                <a:srgbClr val="666666"/>
              </a:solidFill>
              <a:latin typeface="Calibri"/>
              <a:ea typeface="Calibri"/>
              <a:cs typeface="Calibri"/>
              <a:sym typeface="Calibri"/>
            </a:endParaRPr>
          </a:p>
          <a:p>
            <a:pPr indent="-368300" lvl="1" marL="9144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Multiple award opportunities</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Title selection criteria</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Microfilm selection criteria</a:t>
            </a:r>
            <a:endParaRPr sz="2200">
              <a:solidFill>
                <a:srgbClr val="666666"/>
              </a:solidFill>
              <a:latin typeface="Calibri"/>
              <a:ea typeface="Calibri"/>
              <a:cs typeface="Calibri"/>
              <a:sym typeface="Calibri"/>
            </a:endParaRPr>
          </a:p>
          <a:p>
            <a:pPr indent="-368300" lvl="0" marL="457200" rtl="0" algn="l">
              <a:spcBef>
                <a:spcPts val="0"/>
              </a:spcBef>
              <a:spcAft>
                <a:spcPts val="0"/>
              </a:spcAft>
              <a:buClr>
                <a:srgbClr val="666666"/>
              </a:buClr>
              <a:buSzPts val="2200"/>
              <a:buFont typeface="Calibri"/>
              <a:buChar char="●"/>
            </a:pPr>
            <a:r>
              <a:rPr lang="en" sz="2200">
                <a:solidFill>
                  <a:srgbClr val="666666"/>
                </a:solidFill>
                <a:latin typeface="Calibri"/>
                <a:ea typeface="Calibri"/>
                <a:cs typeface="Calibri"/>
                <a:sym typeface="Calibri"/>
              </a:rPr>
              <a:t>Other deliverables: title essays, survey data</a:t>
            </a:r>
            <a:endParaRPr>
              <a:solidFill>
                <a:srgbClr val="666666"/>
              </a:solidFill>
            </a:endParaRPr>
          </a:p>
          <a:p>
            <a:pPr indent="0" lvl="0" marL="0" rtl="0" algn="l">
              <a:lnSpc>
                <a:spcPct val="100000"/>
              </a:lnSpc>
              <a:spcBef>
                <a:spcPts val="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4" name="Shape 94"/>
        <p:cNvGrpSpPr/>
        <p:nvPr/>
      </p:nvGrpSpPr>
      <p:grpSpPr>
        <a:xfrm>
          <a:off x="0" y="0"/>
          <a:ext cx="0" cy="0"/>
          <a:chOff x="0" y="0"/>
          <a:chExt cx="0" cy="0"/>
        </a:xfrm>
      </p:grpSpPr>
      <p:sp>
        <p:nvSpPr>
          <p:cNvPr id="95" name="Google Shape;95;p19"/>
          <p:cNvSpPr txBox="1"/>
          <p:nvPr>
            <p:ph type="ctrTitle"/>
          </p:nvPr>
        </p:nvSpPr>
        <p:spPr>
          <a:xfrm>
            <a:off x="2640000" y="75775"/>
            <a:ext cx="3864000" cy="495300"/>
          </a:xfrm>
          <a:prstGeom prst="rect">
            <a:avLst/>
          </a:prstGeom>
          <a:solidFill>
            <a:srgbClr val="FFFFF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2800">
                <a:solidFill>
                  <a:srgbClr val="990000"/>
                </a:solidFill>
              </a:rPr>
              <a:t>Chronicling America</a:t>
            </a:r>
            <a:endParaRPr b="1" sz="2800">
              <a:solidFill>
                <a:srgbClr val="990000"/>
              </a:solidFill>
            </a:endParaRPr>
          </a:p>
        </p:txBody>
      </p:sp>
      <p:pic>
        <p:nvPicPr>
          <p:cNvPr id="96" name="Google Shape;96;p19"/>
          <p:cNvPicPr preferRelativeResize="0"/>
          <p:nvPr/>
        </p:nvPicPr>
        <p:blipFill>
          <a:blip r:embed="rId4">
            <a:alphaModFix/>
          </a:blip>
          <a:stretch>
            <a:fillRect/>
          </a:stretch>
        </p:blipFill>
        <p:spPr>
          <a:xfrm>
            <a:off x="937775" y="660813"/>
            <a:ext cx="7268448" cy="4096124"/>
          </a:xfrm>
          <a:prstGeom prst="rect">
            <a:avLst/>
          </a:prstGeom>
          <a:noFill/>
          <a:ln>
            <a:noFill/>
          </a:ln>
        </p:spPr>
      </p:pic>
      <p:sp>
        <p:nvSpPr>
          <p:cNvPr id="97" name="Google Shape;97;p19"/>
          <p:cNvSpPr txBox="1"/>
          <p:nvPr/>
        </p:nvSpPr>
        <p:spPr>
          <a:xfrm>
            <a:off x="2855700" y="4756925"/>
            <a:ext cx="3432600" cy="2970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u="sng">
                <a:solidFill>
                  <a:schemeClr val="accent5"/>
                </a:solidFill>
                <a:hlinkClick r:id="rId5">
                  <a:extLst>
                    <a:ext uri="{A12FA001-AC4F-418D-AE19-62706E023703}">
                      <ahyp:hlinkClr val="tx"/>
                    </a:ext>
                  </a:extLst>
                </a:hlinkClick>
              </a:rPr>
              <a:t>https://chroniclingamerica.loc.gov/</a:t>
            </a:r>
            <a:r>
              <a:rPr lang="en">
                <a:solidFill>
                  <a:schemeClr val="dk1"/>
                </a:solidFill>
              </a:rPr>
              <a:t> </a:t>
            </a:r>
            <a:endParaRPr/>
          </a:p>
        </p:txBody>
      </p:sp>
      <p:sp>
        <p:nvSpPr>
          <p:cNvPr id="98" name="Google Shape;98;p19"/>
          <p:cNvSpPr/>
          <p:nvPr/>
        </p:nvSpPr>
        <p:spPr>
          <a:xfrm rot="797850">
            <a:off x="669646" y="1310759"/>
            <a:ext cx="1139964" cy="612549"/>
          </a:xfrm>
          <a:prstGeom prst="rightArrow">
            <a:avLst>
              <a:gd fmla="val 50000" name="adj1"/>
              <a:gd fmla="val 50000" name="adj2"/>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9"/>
          <p:cNvSpPr/>
          <p:nvPr/>
        </p:nvSpPr>
        <p:spPr>
          <a:xfrm rot="-863580">
            <a:off x="7323509" y="1369372"/>
            <a:ext cx="1250344" cy="495293"/>
          </a:xfrm>
          <a:prstGeom prst="leftArrow">
            <a:avLst>
              <a:gd fmla="val 50000" name="adj1"/>
              <a:gd fmla="val 50000" name="adj2"/>
            </a:avLst>
          </a:prstGeom>
          <a:solidFill>
            <a:srgbClr val="9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3" name="Shape 103"/>
        <p:cNvGrpSpPr/>
        <p:nvPr/>
      </p:nvGrpSpPr>
      <p:grpSpPr>
        <a:xfrm>
          <a:off x="0" y="0"/>
          <a:ext cx="0" cy="0"/>
          <a:chOff x="0" y="0"/>
          <a:chExt cx="0" cy="0"/>
        </a:xfrm>
      </p:grpSpPr>
      <p:sp>
        <p:nvSpPr>
          <p:cNvPr id="104" name="Google Shape;104;p20"/>
          <p:cNvSpPr txBox="1"/>
          <p:nvPr>
            <p:ph type="title"/>
          </p:nvPr>
        </p:nvSpPr>
        <p:spPr>
          <a:xfrm>
            <a:off x="265500" y="1183625"/>
            <a:ext cx="4045200" cy="1689300"/>
          </a:xfrm>
          <a:prstGeom prst="rect">
            <a:avLst/>
          </a:prstGeom>
          <a:solidFill>
            <a:srgbClr val="EFEFEF"/>
          </a:solidFill>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990000"/>
                </a:solidFill>
              </a:rPr>
              <a:t>Maryland Content in Chronicling America</a:t>
            </a:r>
            <a:endParaRPr b="1" sz="3600">
              <a:solidFill>
                <a:srgbClr val="990000"/>
              </a:solidFill>
            </a:endParaRPr>
          </a:p>
        </p:txBody>
      </p:sp>
      <p:sp>
        <p:nvSpPr>
          <p:cNvPr id="105" name="Google Shape;105;p20"/>
          <p:cNvSpPr txBox="1"/>
          <p:nvPr>
            <p:ph idx="2" type="body"/>
          </p:nvPr>
        </p:nvSpPr>
        <p:spPr>
          <a:xfrm>
            <a:off x="4720900" y="291525"/>
            <a:ext cx="4260600" cy="4665900"/>
          </a:xfrm>
          <a:prstGeom prst="rect">
            <a:avLst/>
          </a:prstGeom>
        </p:spPr>
        <p:txBody>
          <a:bodyPr anchorCtr="0" anchor="ctr" bIns="91425" lIns="91425" spcFirstLastPara="1" rIns="91425" wrap="square" tIns="91425">
            <a:noAutofit/>
          </a:bodyPr>
          <a:lstStyle/>
          <a:p>
            <a:pPr indent="0" lvl="0" marL="457200" rtl="0" algn="l">
              <a:lnSpc>
                <a:spcPct val="100000"/>
              </a:lnSpc>
              <a:spcBef>
                <a:spcPts val="0"/>
              </a:spcBef>
              <a:spcAft>
                <a:spcPts val="0"/>
              </a:spcAft>
              <a:buNone/>
            </a:pPr>
            <a:r>
              <a:t/>
            </a:r>
            <a:endParaRPr/>
          </a:p>
          <a:p>
            <a:pPr indent="0" lvl="0" marL="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Years participating: 2012-present</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Total MD News pages: 316,168</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Total MD issues: 58,664</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Total MD titles: 46</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Languages: 5 (English, German, Polish, Italian, Czech)</a:t>
            </a:r>
            <a:endParaRPr/>
          </a:p>
          <a:p>
            <a:pPr indent="0" lvl="0" marL="0" rtl="0" algn="l">
              <a:lnSpc>
                <a:spcPct val="100000"/>
              </a:lnSpc>
              <a:spcBef>
                <a:spcPts val="1600"/>
              </a:spcBef>
              <a:spcAft>
                <a:spcPts val="1600"/>
              </a:spcAft>
              <a:buNone/>
            </a:pPr>
            <a:r>
              <a:t/>
            </a:r>
            <a:endParaRPr/>
          </a:p>
        </p:txBody>
      </p:sp>
      <p:pic>
        <p:nvPicPr>
          <p:cNvPr id="106" name="Google Shape;106;p20"/>
          <p:cNvPicPr preferRelativeResize="0"/>
          <p:nvPr/>
        </p:nvPicPr>
        <p:blipFill>
          <a:blip r:embed="rId4">
            <a:alphaModFix/>
          </a:blip>
          <a:stretch>
            <a:fillRect/>
          </a:stretch>
        </p:blipFill>
        <p:spPr>
          <a:xfrm>
            <a:off x="931337" y="3254550"/>
            <a:ext cx="2713525" cy="1425575"/>
          </a:xfrm>
          <a:prstGeom prst="rect">
            <a:avLst/>
          </a:prstGeom>
          <a:noFill/>
          <a:ln>
            <a:noFill/>
          </a:ln>
          <a:effectLst>
            <a:outerShdw blurRad="57150" rotWithShape="0" algn="bl" dir="5400000" dist="19050">
              <a:srgbClr val="000000">
                <a:alpha val="50000"/>
              </a:srgbClr>
            </a:outerShdw>
            <a:reflection blurRad="0" dir="5400000" dist="38100" endA="0" endPos="30000" fadeDir="5400012" kx="0" rotWithShape="0" algn="bl" stPos="0" sy="-100000" ky="0"/>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38950" y="326400"/>
            <a:ext cx="8272200" cy="4525200"/>
          </a:xfrm>
          <a:prstGeom prst="rect">
            <a:avLst/>
          </a:prstGeom>
          <a:solidFill>
            <a:srgbClr val="EFEFEF"/>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990000"/>
                </a:solidFill>
              </a:rPr>
              <a:t>HMNP Phase 1 </a:t>
            </a:r>
            <a:endParaRPr b="1">
              <a:solidFill>
                <a:srgbClr val="990000"/>
              </a:solidFill>
            </a:endParaRPr>
          </a:p>
          <a:p>
            <a:pPr indent="0" lvl="0" marL="0" rtl="0" algn="ctr">
              <a:spcBef>
                <a:spcPts val="0"/>
              </a:spcBef>
              <a:spcAft>
                <a:spcPts val="0"/>
              </a:spcAft>
              <a:buNone/>
            </a:pPr>
            <a:r>
              <a:rPr b="1" lang="en" sz="2200">
                <a:solidFill>
                  <a:srgbClr val="434343"/>
                </a:solidFill>
              </a:rPr>
              <a:t>(2012-2014)</a:t>
            </a:r>
            <a:endParaRPr b="1" sz="2200">
              <a:solidFill>
                <a:srgbClr val="434343"/>
              </a:solidFill>
            </a:endParaRPr>
          </a:p>
        </p:txBody>
      </p:sp>
      <p:sp>
        <p:nvSpPr>
          <p:cNvPr id="112" name="Google Shape;112;p21"/>
          <p:cNvSpPr txBox="1"/>
          <p:nvPr>
            <p:ph idx="1" type="body"/>
          </p:nvPr>
        </p:nvSpPr>
        <p:spPr>
          <a:xfrm>
            <a:off x="438950" y="1182575"/>
            <a:ext cx="5160300" cy="34053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Char char="●"/>
            </a:pPr>
            <a:r>
              <a:rPr lang="en"/>
              <a:t>Beginning of project - determining workflows and selecting vendors who could meet standards</a:t>
            </a:r>
            <a:endParaRPr/>
          </a:p>
          <a:p>
            <a:pPr indent="0" lvl="0" marL="4572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Primarily digitized the prominent German title, </a:t>
            </a:r>
            <a:r>
              <a:rPr i="1" lang="en"/>
              <a:t>Der Deutsche Correspondent</a:t>
            </a:r>
            <a:r>
              <a:rPr lang="en"/>
              <a:t> </a:t>
            </a:r>
            <a:endParaRPr/>
          </a:p>
          <a:p>
            <a:pPr indent="0" lvl="0" marL="914400" rtl="0" algn="l">
              <a:lnSpc>
                <a:spcPct val="100000"/>
              </a:lnSpc>
              <a:spcBef>
                <a:spcPts val="1600"/>
              </a:spcBef>
              <a:spcAft>
                <a:spcPts val="0"/>
              </a:spcAft>
              <a:buNone/>
            </a:pPr>
            <a:r>
              <a:t/>
            </a:r>
            <a:endParaRPr/>
          </a:p>
          <a:p>
            <a:pPr indent="-342900" lvl="0" marL="457200" rtl="0" algn="l">
              <a:lnSpc>
                <a:spcPct val="100000"/>
              </a:lnSpc>
              <a:spcBef>
                <a:spcPts val="1600"/>
              </a:spcBef>
              <a:spcAft>
                <a:spcPts val="0"/>
              </a:spcAft>
              <a:buSzPts val="1800"/>
              <a:buChar char="●"/>
            </a:pPr>
            <a:r>
              <a:rPr lang="en"/>
              <a:t>Included some English-language issues from a Hagerstown title and a Cumberland title</a:t>
            </a:r>
            <a:endParaRPr/>
          </a:p>
          <a:p>
            <a:pPr indent="0" lvl="0" marL="0" rtl="0" algn="l">
              <a:lnSpc>
                <a:spcPct val="100000"/>
              </a:lnSpc>
              <a:spcBef>
                <a:spcPts val="1600"/>
              </a:spcBef>
              <a:spcAft>
                <a:spcPts val="0"/>
              </a:spcAft>
              <a:buNone/>
            </a:pPr>
            <a:r>
              <a:t/>
            </a:r>
            <a:endParaRPr/>
          </a:p>
          <a:p>
            <a:pPr indent="0" lvl="0" marL="457200" rtl="0" algn="l">
              <a:lnSpc>
                <a:spcPct val="100000"/>
              </a:lnSpc>
              <a:spcBef>
                <a:spcPts val="1600"/>
              </a:spcBef>
              <a:spcAft>
                <a:spcPts val="0"/>
              </a:spcAft>
              <a:buNone/>
            </a:pPr>
            <a:r>
              <a:t/>
            </a:r>
            <a:endParaRPr/>
          </a:p>
          <a:p>
            <a:pPr indent="0" lvl="0" marL="0" rtl="0" algn="l">
              <a:lnSpc>
                <a:spcPct val="100000"/>
              </a:lnSpc>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13" name="Google Shape;113;p21"/>
          <p:cNvPicPr preferRelativeResize="0"/>
          <p:nvPr/>
        </p:nvPicPr>
        <p:blipFill>
          <a:blip r:embed="rId3">
            <a:alphaModFix/>
          </a:blip>
          <a:stretch>
            <a:fillRect/>
          </a:stretch>
        </p:blipFill>
        <p:spPr>
          <a:xfrm>
            <a:off x="5497425" y="894475"/>
            <a:ext cx="2937351" cy="37788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