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y="5143500" cx="9144000"/>
  <p:notesSz cx="6858000" cy="9144000"/>
  <p:embeddedFontLst>
    <p:embeddedFont>
      <p:font typeface="Playfair Display"/>
      <p:regular r:id="rId22"/>
      <p:bold r:id="rId23"/>
      <p:italic r:id="rId24"/>
      <p:boldItalic r:id="rId25"/>
    </p:embeddedFont>
    <p:embeddedFont>
      <p:font typeface="Frank Ruhl Libre"/>
      <p:regular r:id="rId26"/>
      <p:bold r:id="rId27"/>
    </p:embeddedFont>
    <p:embeddedFont>
      <p:font typeface="Helvetica Neue"/>
      <p:regular r:id="rId28"/>
      <p:bold r:id="rId29"/>
      <p:italic r:id="rId30"/>
      <p:boldItalic r:id="rId31"/>
    </p:embeddedFont>
    <p:embeddedFont>
      <p:font typeface="Alegreya"/>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font" Target="fonts/PlayfairDisplay-regular.fntdata"/><Relationship Id="rId21" Type="http://schemas.openxmlformats.org/officeDocument/2006/relationships/slide" Target="slides/slide17.xml"/><Relationship Id="rId24" Type="http://schemas.openxmlformats.org/officeDocument/2006/relationships/font" Target="fonts/PlayfairDisplay-italic.fntdata"/><Relationship Id="rId23" Type="http://schemas.openxmlformats.org/officeDocument/2006/relationships/font" Target="fonts/PlayfairDisplay-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FrankRuhlLibre-regular.fntdata"/><Relationship Id="rId25" Type="http://schemas.openxmlformats.org/officeDocument/2006/relationships/font" Target="fonts/PlayfairDisplay-boldItalic.fntdata"/><Relationship Id="rId28" Type="http://schemas.openxmlformats.org/officeDocument/2006/relationships/font" Target="fonts/HelveticaNeue-regular.fntdata"/><Relationship Id="rId27" Type="http://schemas.openxmlformats.org/officeDocument/2006/relationships/font" Target="fonts/FrankRuhlLibre-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HelveticaNeue-bold.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HelveticaNeue-boldItalic.fntdata"/><Relationship Id="rId30" Type="http://schemas.openxmlformats.org/officeDocument/2006/relationships/font" Target="fonts/HelveticaNeue-italic.fntdata"/><Relationship Id="rId11" Type="http://schemas.openxmlformats.org/officeDocument/2006/relationships/slide" Target="slides/slide7.xml"/><Relationship Id="rId33" Type="http://schemas.openxmlformats.org/officeDocument/2006/relationships/font" Target="fonts/Alegreya-bold.fntdata"/><Relationship Id="rId10" Type="http://schemas.openxmlformats.org/officeDocument/2006/relationships/slide" Target="slides/slide6.xml"/><Relationship Id="rId32" Type="http://schemas.openxmlformats.org/officeDocument/2006/relationships/font" Target="fonts/Alegreya-regular.fntdata"/><Relationship Id="rId13" Type="http://schemas.openxmlformats.org/officeDocument/2006/relationships/slide" Target="slides/slide9.xml"/><Relationship Id="rId35" Type="http://schemas.openxmlformats.org/officeDocument/2006/relationships/font" Target="fonts/Alegreya-boldItalic.fntdata"/><Relationship Id="rId12" Type="http://schemas.openxmlformats.org/officeDocument/2006/relationships/slide" Target="slides/slide8.xml"/><Relationship Id="rId34" Type="http://schemas.openxmlformats.org/officeDocument/2006/relationships/font" Target="fonts/Alegreya-italic.fntdata"/><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unsplash.com/photos/GQD3Av_9A88?utm_source=unsplash&amp;utm_medium=referral&amp;utm_content=creditCopyText" TargetMode="External"/><Relationship Id="rId3" Type="http://schemas.openxmlformats.org/officeDocument/2006/relationships/hyperlink" Target="https://unsplash.com/?utm_source=unsplash&amp;utm_medium=referral&amp;utm_content=creditCopyText"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550f430e1a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550f430e1a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Good afternoon! Thank you for attending our panel - which will be exploring the intersection of academic librarianship and adjunct instruction. Our panel will be broken into three parts, each with one or two prompts for discussion. At the end of the hour, we will have a short reflection activity and an opportunity for Q&amp;A with the panelists. You can submit questions or comments throughout the presentation using the hashtag #acrladjuncts. </a:t>
            </a:r>
            <a:endParaRPr sz="1400"/>
          </a:p>
          <a:p>
            <a:pPr indent="0" lvl="0" marL="0" rtl="0" algn="l">
              <a:spcBef>
                <a:spcPts val="0"/>
              </a:spcBef>
              <a:spcAft>
                <a:spcPts val="0"/>
              </a:spcAft>
              <a:buNone/>
            </a:pPr>
            <a:r>
              <a:t/>
            </a:r>
            <a:endParaRPr sz="1400"/>
          </a:p>
          <a:p>
            <a:pPr indent="0" lvl="0" marL="0" rtl="0" algn="l">
              <a:spcBef>
                <a:spcPts val="0"/>
              </a:spcBef>
              <a:spcAft>
                <a:spcPts val="0"/>
              </a:spcAft>
              <a:buClr>
                <a:schemeClr val="dk1"/>
              </a:buClr>
              <a:buSzPts val="1100"/>
              <a:buFont typeface="Arial"/>
              <a:buNone/>
            </a:pPr>
            <a:r>
              <a:rPr lang="en" sz="1050">
                <a:solidFill>
                  <a:srgbClr val="111111"/>
                </a:solidFill>
                <a:highlight>
                  <a:srgbClr val="F5F5F5"/>
                </a:highlight>
                <a:latin typeface="Helvetica Neue"/>
                <a:ea typeface="Helvetica Neue"/>
                <a:cs typeface="Helvetica Neue"/>
                <a:sym typeface="Helvetica Neue"/>
              </a:rPr>
              <a:t>Photo by </a:t>
            </a:r>
            <a:r>
              <a:rPr lang="en" sz="1050" u="sng">
                <a:solidFill>
                  <a:srgbClr val="999999"/>
                </a:solidFill>
                <a:highlight>
                  <a:srgbClr val="F5F5F5"/>
                </a:highlight>
                <a:latin typeface="Helvetica Neue"/>
                <a:ea typeface="Helvetica Neue"/>
                <a:cs typeface="Helvetica Neue"/>
                <a:sym typeface="Helvetica Neue"/>
                <a:hlinkClick r:id="rId2"/>
              </a:rPr>
              <a:t>Scott Webb</a:t>
            </a:r>
            <a:r>
              <a:rPr lang="en" sz="1050">
                <a:solidFill>
                  <a:srgbClr val="111111"/>
                </a:solidFill>
                <a:highlight>
                  <a:srgbClr val="F5F5F5"/>
                </a:highlight>
                <a:latin typeface="Helvetica Neue"/>
                <a:ea typeface="Helvetica Neue"/>
                <a:cs typeface="Helvetica Neue"/>
                <a:sym typeface="Helvetica Neue"/>
              </a:rPr>
              <a:t> on </a:t>
            </a:r>
            <a:r>
              <a:rPr lang="en" sz="1050" u="sng">
                <a:solidFill>
                  <a:srgbClr val="999999"/>
                </a:solidFill>
                <a:highlight>
                  <a:srgbClr val="F5F5F5"/>
                </a:highlight>
                <a:latin typeface="Helvetica Neue"/>
                <a:ea typeface="Helvetica Neue"/>
                <a:cs typeface="Helvetica Neue"/>
                <a:sym typeface="Helvetica Neue"/>
                <a:hlinkClick r:id="rId3"/>
              </a:rPr>
              <a:t>Unsplash</a:t>
            </a:r>
            <a:endParaRPr sz="1400"/>
          </a:p>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Google Shape;114;g550f430e1a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550f430e1a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400"/>
              <a:t>Like most of us in this room, I have ideas about the strengths and challenges of the MLIS degree that are largely informed by my own experiences as a librarian and a student. However, when I became an adjunct, my understanding of the MLIS became more complicated. Standing outside and looking in, it was easier to critique the system without having a clear idea of how it can or should be altered, or what that might look like in practice. But as a course instructor, I have a more intimate understanding of the inertia that exists within a degree program, especially one on the size and scale of the MLIS. For our final theme, we’ll examine the MLIS degree as construct, pulling on our experience as practitioners to inform the discussion. </a:t>
            </a:r>
            <a:endParaRPr sz="1400"/>
          </a:p>
          <a:p>
            <a:pPr indent="0" lvl="0" marL="0" rtl="0" algn="l">
              <a:spcBef>
                <a:spcPts val="0"/>
              </a:spcBef>
              <a:spcAft>
                <a:spcPts val="0"/>
              </a:spcAft>
              <a:buClr>
                <a:schemeClr val="dk1"/>
              </a:buClr>
              <a:buSzPts val="1100"/>
              <a:buFont typeface="Arial"/>
              <a:buNone/>
            </a:pPr>
            <a:r>
              <a:t/>
            </a:r>
            <a:endParaRPr sz="100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Google Shape;122;g550f430e1a_0_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550f430e1a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g550f430e1a_0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550f430e1a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Follow up questions:</a:t>
            </a:r>
            <a:endParaRPr sz="1400"/>
          </a:p>
          <a:p>
            <a:pPr indent="-317500" lvl="0" marL="457200" rtl="0" algn="l">
              <a:spcBef>
                <a:spcPts val="0"/>
              </a:spcBef>
              <a:spcAft>
                <a:spcPts val="0"/>
              </a:spcAft>
              <a:buSzPts val="1400"/>
              <a:buChar char="●"/>
            </a:pPr>
            <a:r>
              <a:rPr lang="en" sz="1400"/>
              <a:t>If you had the opportunity to change something about the MLIS, what would it be?</a:t>
            </a:r>
            <a:endParaRPr sz="1400"/>
          </a:p>
          <a:p>
            <a:pPr indent="-317500" lvl="0" marL="457200" rtl="0" algn="l">
              <a:spcBef>
                <a:spcPts val="0"/>
              </a:spcBef>
              <a:spcAft>
                <a:spcPts val="0"/>
              </a:spcAft>
              <a:buSzPts val="1400"/>
              <a:buChar char="●"/>
            </a:pPr>
            <a:r>
              <a:rPr lang="en" sz="1400"/>
              <a:t>How does your work as a practitioner, and particularly, a critical practitioner, impact your online or in person teaching space? (I’m thinking less along the lines of course design, and more  dynamics within a course or interactions with students)</a:t>
            </a:r>
            <a:endParaRPr sz="1400"/>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g550f430e1a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550f430e1a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I’d like to thank the panelists for their candid reflections and willingness to engage in a complicated dialogue. Let’s to wrap up our conversation on a positive note by turning the lens away from the MLIS and back to our work as librarians. </a:t>
            </a:r>
            <a:endParaRPr sz="1400"/>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g550f430e1a_0_1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550f430e1a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g550f430e1a_0_1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550f430e1a_0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Thanks again to everyone in the audience for their time and attention. We’d like to wrap up with an opportunity for you to reflect on the ideas that were raised in today’s discussion. If you’d like to turn to the person (or persons) next to you, or feel free to reflect independently on the following prompt, then we’ll come back together for a Q&amp;A with the panelists.</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en" sz="1400"/>
              <a:t>Audience reflection prompt: Given our conversation today, how can you better mentor, teach, and/or support MLIS students and recent graduates?</a:t>
            </a:r>
            <a:endParaRPr sz="1400"/>
          </a:p>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g550f430e1a_0_1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550f430e1a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g550f430e1a_0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550f430e1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g550f430e1a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550f430e1a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I’d like to begin by introducing myself, and my fellow panelists.  </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en" sz="1400"/>
              <a:t>[Everybody introduces themselves - name, title, institution]</a:t>
            </a:r>
            <a:endParaRPr sz="1400"/>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 name="Shape 65"/>
        <p:cNvGrpSpPr/>
        <p:nvPr/>
      </p:nvGrpSpPr>
      <p:grpSpPr>
        <a:xfrm>
          <a:off x="0" y="0"/>
          <a:ext cx="0" cy="0"/>
          <a:chOff x="0" y="0"/>
          <a:chExt cx="0" cy="0"/>
        </a:xfrm>
      </p:grpSpPr>
      <p:sp>
        <p:nvSpPr>
          <p:cNvPr id="66" name="Google Shape;66;g550f430e1a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550f430e1a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A master’s degree in Library and Information Science, or MLIS, represents much more than the credentials needed to become a librarian. It is also the primary point of entry into our profession, in which graduate students learn the cultural values, expectations, norms, and standards of behavior of librarians. As of 2019, the American Library Association (ALA) has accredited 60 MLIS programs across the nation. Over the past decades, many of these programs have shifted their curricula and faculty away from traditional librarianship and toward the intersections of information and technology, more broadly. As a result, MLIS programs often rely on adjunct instructors who are also librarians to supplement the curriculum, and lead courses on topics such as academic librarianship, reference, teaching and pedagogy, and collection development and management. </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en" sz="1400"/>
              <a:t>Over the next hour, we will examine what it means to be an adjunct and a librarian, and how these roles may reinforce or resist one another. Rather than exploring the logistics of adjuncting and course design, our panel will encourage you to consider how our work as adjuncts may impact the pipeline into the profession; what we, as practitioners, bring to our work with graduate students; and what graduate education contributes back to our work as librarians. </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en" sz="1400"/>
              <a:t>Before we begin, can I get a quick poll of who is in the room with us today. How many of you are current or recent graduates? How many are LIS faculty? How many are currently, or have previously served as an adjunct in an MLIS program? Great! Thank you for being here.</a:t>
            </a:r>
            <a:endParaRPr sz="1400"/>
          </a:p>
          <a:p>
            <a:pPr indent="0" lvl="0" marL="0" rtl="0" algn="l">
              <a:spcBef>
                <a:spcPts val="0"/>
              </a:spcBef>
              <a:spcAft>
                <a:spcPts val="0"/>
              </a:spcAft>
              <a:buNone/>
            </a:pPr>
            <a:r>
              <a:t/>
            </a:r>
            <a:endParaRPr sz="140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 name="Shape 72"/>
        <p:cNvGrpSpPr/>
        <p:nvPr/>
      </p:nvGrpSpPr>
      <p:grpSpPr>
        <a:xfrm>
          <a:off x="0" y="0"/>
          <a:ext cx="0" cy="0"/>
          <a:chOff x="0" y="0"/>
          <a:chExt cx="0" cy="0"/>
        </a:xfrm>
      </p:grpSpPr>
      <p:sp>
        <p:nvSpPr>
          <p:cNvPr id="73" name="Google Shape;73;g3746ab0d36_0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746ab0d36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Before we launch into our discussion, we’d like to give you a moment to reflect on your graduate experience. If you’d like to turn to the person next to you, or quietly reflect on your own, and consider answering one of the following prompts: </a:t>
            </a:r>
            <a:endParaRPr sz="1400"/>
          </a:p>
          <a:p>
            <a:pPr indent="0" lvl="0" marL="0" rtl="0" algn="l">
              <a:spcBef>
                <a:spcPts val="0"/>
              </a:spcBef>
              <a:spcAft>
                <a:spcPts val="0"/>
              </a:spcAft>
              <a:buNone/>
            </a:pPr>
            <a:r>
              <a:t/>
            </a:r>
            <a:endParaRPr sz="1400"/>
          </a:p>
          <a:p>
            <a:pPr indent="-317500" lvl="0" marL="457200" rtl="0" algn="l">
              <a:spcBef>
                <a:spcPts val="0"/>
              </a:spcBef>
              <a:spcAft>
                <a:spcPts val="0"/>
              </a:spcAft>
              <a:buSzPts val="1400"/>
              <a:buChar char="●"/>
            </a:pPr>
            <a:r>
              <a:rPr lang="en" sz="1400"/>
              <a:t>If you could describe your MLIS experience it in one word, what would it be?</a:t>
            </a:r>
            <a:endParaRPr sz="1400"/>
          </a:p>
          <a:p>
            <a:pPr indent="-317500" lvl="0" marL="457200" rtl="0" algn="l">
              <a:spcBef>
                <a:spcPts val="0"/>
              </a:spcBef>
              <a:spcAft>
                <a:spcPts val="0"/>
              </a:spcAft>
              <a:buSzPts val="1400"/>
              <a:buChar char="●"/>
            </a:pPr>
            <a:r>
              <a:rPr lang="en" sz="1400"/>
              <a:t>What is your first visceral memory as an MLIS student?</a:t>
            </a:r>
            <a:endParaRPr sz="1400"/>
          </a:p>
          <a:p>
            <a:pPr indent="-317500" lvl="0" marL="457200" rtl="0" algn="l">
              <a:spcBef>
                <a:spcPts val="0"/>
              </a:spcBef>
              <a:spcAft>
                <a:spcPts val="0"/>
              </a:spcAft>
              <a:buSzPts val="1400"/>
              <a:buChar char="●"/>
            </a:pPr>
            <a:r>
              <a:rPr lang="en" sz="1400"/>
              <a:t>What was the most useful thing that you learned? Who taught it to you?</a:t>
            </a:r>
            <a:endParaRPr sz="1400"/>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g32ef1e9148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2ef1e9148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400"/>
              <a:t>The core of our talk today is how our experience as librarians and as adjuncts are shaped and informed by one another. Let’s start the discussion by sharing briefly our experiences as adjuncts…</a:t>
            </a:r>
            <a:endParaRPr sz="1400"/>
          </a:p>
          <a:p>
            <a:pPr indent="0" lvl="0" marL="0" rtl="0" algn="l">
              <a:spcBef>
                <a:spcPts val="0"/>
              </a:spcBef>
              <a:spcAft>
                <a:spcPts val="0"/>
              </a:spcAft>
              <a:buClr>
                <a:schemeClr val="dk1"/>
              </a:buClr>
              <a:buSzPts val="1100"/>
              <a:buFont typeface="Arial"/>
              <a:buNone/>
            </a:pPr>
            <a:r>
              <a:t/>
            </a:r>
            <a:endParaRPr sz="10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g550f430e1a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550f430e1a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Rachel: My department at UMD Libraries works closely with the iSchool, so I had an established relationship with the MLIS program.  I reached out to inquire about vacancies in teaching positions, and was given a list of a few courses that might fit my areas expertise. In spring 2016, I taught my first course, which was fully online and asynchronous. It was called “Serving Information Needs” and was basically what happens when you take two courses - one on information behavior, and one on reference, and shove them into one course. This was (and is) a core course, and so it had a standard syllabus of readings and assignments that are used by every instructor who teaches. In 2018, I had the opportunity to redesign and co-teach in-person Academic Libraries course with a colleague, and this summer I will be teaching my first undergraduate course. So my experience as an adjunct has varied.</a:t>
            </a:r>
            <a:endParaRPr sz="1400"/>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g550f430e1a_0_1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550f430e1a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Follow up questions:</a:t>
            </a:r>
            <a:endParaRPr sz="1400"/>
          </a:p>
          <a:p>
            <a:pPr indent="-317500" lvl="0" marL="457200" rtl="0" algn="l">
              <a:spcBef>
                <a:spcPts val="0"/>
              </a:spcBef>
              <a:spcAft>
                <a:spcPts val="0"/>
              </a:spcAft>
              <a:buSzPts val="1400"/>
              <a:buChar char="●"/>
            </a:pPr>
            <a:r>
              <a:rPr lang="en" sz="1400"/>
              <a:t>Shanti brings up an important point about how her role as an adjunct has impacted her work with other faculty, specifically in her instruction. Since we are all teaching librarians, I’d be interested to hear how your work teaching a semester or quarter long course has changed (or not changed) your approach to IL instruction as a librarian?</a:t>
            </a:r>
            <a:endParaRPr sz="1400"/>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Google Shape;100;g550f430e1a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550f430e1a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400"/>
              <a:t>In qualitative research, there is a term known as insider/outsider status, which is a spectrum that establishes the researchers’ relationship to their subjects. Obviously, the role of adjunct labor in higher education is complicated and divisise and is certainly not something that could be adequately discussed in a short panel. But I do think there is something interesting in the idea that as adjuncts in an MLIS program, we are practitioners, teaching to an audience of future practitioners, which places us as insiders; and yet, as adjuncts, we are often outsiders to the program itself, with limited ability to impact the curriculum, content, or direction of the program as a whole. I’d like to explore that tension. </a:t>
            </a:r>
            <a:endParaRPr sz="1400"/>
          </a:p>
          <a:p>
            <a:pPr indent="0" lvl="0" marL="0" rtl="0" algn="l">
              <a:spcBef>
                <a:spcPts val="0"/>
              </a:spcBef>
              <a:spcAft>
                <a:spcPts val="0"/>
              </a:spcAft>
              <a:buClr>
                <a:schemeClr val="dk1"/>
              </a:buClr>
              <a:buSzPts val="1100"/>
              <a:buFont typeface="Arial"/>
              <a:buNone/>
            </a:pPr>
            <a:r>
              <a:t/>
            </a:r>
            <a:endParaRPr sz="10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Google Shape;108;g550f430e1a_0_1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550f430e1a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400">
                <a:solidFill>
                  <a:schemeClr val="dk1"/>
                </a:solidFill>
              </a:rPr>
              <a:t>Follow up questions:</a:t>
            </a:r>
            <a:endParaRPr sz="1400">
              <a:solidFill>
                <a:schemeClr val="dk1"/>
              </a:solidFill>
            </a:endParaRPr>
          </a:p>
          <a:p>
            <a:pPr indent="-317500" lvl="0" marL="457200" rtl="0" algn="l">
              <a:lnSpc>
                <a:spcPct val="115000"/>
              </a:lnSpc>
              <a:spcBef>
                <a:spcPts val="0"/>
              </a:spcBef>
              <a:spcAft>
                <a:spcPts val="0"/>
              </a:spcAft>
              <a:buClr>
                <a:schemeClr val="dk1"/>
              </a:buClr>
              <a:buSzPts val="1400"/>
              <a:buChar char="●"/>
            </a:pPr>
            <a:r>
              <a:rPr lang="en" sz="1400">
                <a:solidFill>
                  <a:schemeClr val="dk1"/>
                </a:solidFill>
              </a:rPr>
              <a:t>How does your role as an adjunct impact your relationship or rapport with students?</a:t>
            </a:r>
            <a:endParaRPr sz="1400">
              <a:solidFill>
                <a:schemeClr val="dk1"/>
              </a:solidFill>
            </a:endParaRPr>
          </a:p>
          <a:p>
            <a:pPr indent="-317500" lvl="0" marL="457200" rtl="0" algn="l">
              <a:lnSpc>
                <a:spcPct val="115000"/>
              </a:lnSpc>
              <a:spcBef>
                <a:spcPts val="0"/>
              </a:spcBef>
              <a:spcAft>
                <a:spcPts val="0"/>
              </a:spcAft>
              <a:buClr>
                <a:schemeClr val="dk1"/>
              </a:buClr>
              <a:buSzPts val="1400"/>
              <a:buChar char="●"/>
            </a:pPr>
            <a:r>
              <a:rPr lang="en" sz="1400">
                <a:solidFill>
                  <a:schemeClr val="dk1"/>
                </a:solidFill>
              </a:rPr>
              <a:t>As an adjunct, have you ever been asked to teach a concept, readings or an assignment that were not representative of your experience as a practitioner? How did you navigate those situations?</a:t>
            </a:r>
            <a:endParaRPr sz="1400">
              <a:solidFill>
                <a:schemeClr val="dk1"/>
              </a:solidFill>
              <a:highlight>
                <a:srgbClr val="FFFF00"/>
              </a:highligh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image" Target="../media/image4.jpg"/><Relationship Id="rId4" Type="http://schemas.openxmlformats.org/officeDocument/2006/relationships/hyperlink" Target="https://osf.io/preprints/lissa/9b7pz/" TargetMode="External"/><Relationship Id="rId5" Type="http://schemas.openxmlformats.org/officeDocument/2006/relationships/hyperlink" Target="https://arizona.app.box.com/v/lis581" TargetMode="External"/><Relationship Id="rId6" Type="http://schemas.openxmlformats.org/officeDocument/2006/relationships/hyperlink" Target="https://bit.ly/2In8Pln" TargetMode="External"/><Relationship Id="rId7" Type="http://schemas.openxmlformats.org/officeDocument/2006/relationships/hyperlink" Target="https://is.gd/9ZrZhC"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 Id="rId3"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b="0" l="0" r="0" t="15633"/>
          <a:stretch/>
        </p:blipFill>
        <p:spPr>
          <a:xfrm>
            <a:off x="0" y="13200"/>
            <a:ext cx="9144005" cy="5143503"/>
          </a:xfrm>
          <a:prstGeom prst="rect">
            <a:avLst/>
          </a:prstGeom>
          <a:noFill/>
          <a:ln>
            <a:noFill/>
          </a:ln>
        </p:spPr>
      </p:pic>
      <p:sp>
        <p:nvSpPr>
          <p:cNvPr id="55" name="Google Shape;55;p13"/>
          <p:cNvSpPr txBox="1"/>
          <p:nvPr>
            <p:ph idx="4294967295" type="ctrTitle"/>
          </p:nvPr>
        </p:nvSpPr>
        <p:spPr>
          <a:xfrm>
            <a:off x="340050" y="159800"/>
            <a:ext cx="8463900" cy="3120600"/>
          </a:xfrm>
          <a:prstGeom prst="rect">
            <a:avLst/>
          </a:prstGeom>
          <a:solidFill>
            <a:srgbClr val="F5F5F5">
              <a:alpha val="45380"/>
            </a:srgbClr>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3000">
                <a:solidFill>
                  <a:srgbClr val="434343"/>
                </a:solidFill>
                <a:latin typeface="Frank Ruhl Libre"/>
                <a:ea typeface="Frank Ruhl Libre"/>
                <a:cs typeface="Frank Ruhl Libre"/>
                <a:sym typeface="Frank Ruhl Libre"/>
              </a:rPr>
              <a:t>“I appreciate your no-nonsense takes:”</a:t>
            </a:r>
            <a:endParaRPr b="1" sz="4000">
              <a:solidFill>
                <a:srgbClr val="434343"/>
              </a:solidFill>
              <a:latin typeface="Frank Ruhl Libre"/>
              <a:ea typeface="Frank Ruhl Libre"/>
              <a:cs typeface="Frank Ruhl Libre"/>
              <a:sym typeface="Frank Ruhl Libre"/>
            </a:endParaRPr>
          </a:p>
          <a:p>
            <a:pPr indent="0" lvl="0" marL="0" rtl="0" algn="ctr">
              <a:spcBef>
                <a:spcPts val="1000"/>
              </a:spcBef>
              <a:spcAft>
                <a:spcPts val="1000"/>
              </a:spcAft>
              <a:buNone/>
            </a:pPr>
            <a:r>
              <a:rPr b="1" lang="en" sz="4000">
                <a:solidFill>
                  <a:srgbClr val="434343"/>
                </a:solidFill>
                <a:latin typeface="Frank Ruhl Libre"/>
                <a:ea typeface="Frank Ruhl Libre"/>
                <a:cs typeface="Frank Ruhl Libre"/>
                <a:sym typeface="Frank Ruhl Libre"/>
              </a:rPr>
              <a:t>Adjunct Instructors and the Future of the MLIS</a:t>
            </a:r>
            <a:endParaRPr sz="4000">
              <a:solidFill>
                <a:srgbClr val="434343"/>
              </a:solidFill>
              <a:latin typeface="Frank Ruhl Libre"/>
              <a:ea typeface="Frank Ruhl Libre"/>
              <a:cs typeface="Frank Ruhl Libre"/>
              <a:sym typeface="Frank Ruhl Libre"/>
            </a:endParaRPr>
          </a:p>
        </p:txBody>
      </p:sp>
      <p:sp>
        <p:nvSpPr>
          <p:cNvPr id="56" name="Google Shape;56;p13"/>
          <p:cNvSpPr txBox="1"/>
          <p:nvPr/>
        </p:nvSpPr>
        <p:spPr>
          <a:xfrm>
            <a:off x="2248650" y="2754800"/>
            <a:ext cx="4646700" cy="592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rgbClr val="666666"/>
                </a:solidFill>
                <a:latin typeface="Frank Ruhl Libre"/>
                <a:ea typeface="Frank Ruhl Libre"/>
                <a:cs typeface="Frank Ruhl Libre"/>
                <a:sym typeface="Frank Ruhl Libre"/>
              </a:rPr>
              <a:t>[ </a:t>
            </a:r>
            <a:r>
              <a:rPr b="1" lang="en" sz="2400">
                <a:solidFill>
                  <a:srgbClr val="666666"/>
                </a:solidFill>
                <a:latin typeface="Frank Ruhl Libre"/>
                <a:ea typeface="Frank Ruhl Libre"/>
                <a:cs typeface="Frank Ruhl Libre"/>
                <a:sym typeface="Frank Ruhl Libre"/>
              </a:rPr>
              <a:t>ACRL 2019 | #acrladjuncts ]</a:t>
            </a:r>
            <a:endParaRPr b="1" sz="2400">
              <a:solidFill>
                <a:srgbClr val="666666"/>
              </a:solidFill>
              <a:latin typeface="Frank Ruhl Libre"/>
              <a:ea typeface="Frank Ruhl Libre"/>
              <a:cs typeface="Frank Ruhl Libre"/>
              <a:sym typeface="Frank Ruhl Libre"/>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pic>
        <p:nvPicPr>
          <p:cNvPr id="117" name="Google Shape;117;p22"/>
          <p:cNvPicPr preferRelativeResize="0"/>
          <p:nvPr/>
        </p:nvPicPr>
        <p:blipFill rotWithShape="1">
          <a:blip r:embed="rId3">
            <a:alphaModFix/>
          </a:blip>
          <a:srcRect b="8771" l="0" r="0" t="7685"/>
          <a:stretch/>
        </p:blipFill>
        <p:spPr>
          <a:xfrm>
            <a:off x="0" y="0"/>
            <a:ext cx="9144000" cy="5143501"/>
          </a:xfrm>
          <a:prstGeom prst="rect">
            <a:avLst/>
          </a:prstGeom>
          <a:noFill/>
          <a:ln>
            <a:noFill/>
          </a:ln>
        </p:spPr>
      </p:pic>
      <p:sp>
        <p:nvSpPr>
          <p:cNvPr id="118" name="Google Shape;118;p22"/>
          <p:cNvSpPr/>
          <p:nvPr/>
        </p:nvSpPr>
        <p:spPr>
          <a:xfrm>
            <a:off x="0" y="2716125"/>
            <a:ext cx="9144000" cy="1893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22"/>
          <p:cNvSpPr txBox="1"/>
          <p:nvPr/>
        </p:nvSpPr>
        <p:spPr>
          <a:xfrm rot="-572">
            <a:off x="66600" y="2716874"/>
            <a:ext cx="9010800" cy="13143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n" sz="2400">
                <a:latin typeface="Playfair Display"/>
                <a:ea typeface="Playfair Display"/>
                <a:cs typeface="Playfair Display"/>
                <a:sym typeface="Playfair Display"/>
              </a:rPr>
              <a:t>Theme 3:</a:t>
            </a:r>
            <a:r>
              <a:rPr b="1" lang="en" sz="6000">
                <a:latin typeface="Playfair Display"/>
                <a:ea typeface="Playfair Display"/>
                <a:cs typeface="Playfair Display"/>
                <a:sym typeface="Playfair Display"/>
              </a:rPr>
              <a:t> Current State &amp; Future of the MLIS</a:t>
            </a:r>
            <a:endParaRPr sz="6000">
              <a:solidFill>
                <a:srgbClr val="FFFFFF"/>
              </a:solidFill>
              <a:latin typeface="Playfair Display"/>
              <a:ea typeface="Playfair Display"/>
              <a:cs typeface="Playfair Display"/>
              <a:sym typeface="Playfair Display"/>
            </a:endParaRPr>
          </a:p>
        </p:txBody>
      </p:sp>
      <p:sp>
        <p:nvSpPr>
          <p:cNvPr id="120" name="Google Shape;120;p22"/>
          <p:cNvSpPr txBox="1"/>
          <p:nvPr/>
        </p:nvSpPr>
        <p:spPr>
          <a:xfrm>
            <a:off x="6820350" y="0"/>
            <a:ext cx="2180700" cy="466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2400">
                <a:solidFill>
                  <a:srgbClr val="FFFFFF"/>
                </a:solidFill>
                <a:latin typeface="Frank Ruhl Libre"/>
                <a:ea typeface="Frank Ruhl Libre"/>
                <a:cs typeface="Frank Ruhl Libre"/>
                <a:sym typeface="Frank Ruhl Libre"/>
              </a:rPr>
              <a:t>#acrladjuncts</a:t>
            </a:r>
            <a:endParaRPr sz="2400">
              <a:solidFill>
                <a:srgbClr val="FFFFFF"/>
              </a:solidFill>
              <a:latin typeface="Frank Ruhl Libre"/>
              <a:ea typeface="Frank Ruhl Libre"/>
              <a:cs typeface="Frank Ruhl Libre"/>
              <a:sym typeface="Frank Ruhl Libre"/>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C343D"/>
        </a:solidFill>
      </p:bgPr>
    </p:bg>
    <p:spTree>
      <p:nvGrpSpPr>
        <p:cNvPr id="124" name="Shape 124"/>
        <p:cNvGrpSpPr/>
        <p:nvPr/>
      </p:nvGrpSpPr>
      <p:grpSpPr>
        <a:xfrm>
          <a:off x="0" y="0"/>
          <a:ext cx="0" cy="0"/>
          <a:chOff x="0" y="0"/>
          <a:chExt cx="0" cy="0"/>
        </a:xfrm>
      </p:grpSpPr>
      <p:sp>
        <p:nvSpPr>
          <p:cNvPr id="125" name="Google Shape;125;p23"/>
          <p:cNvSpPr txBox="1"/>
          <p:nvPr/>
        </p:nvSpPr>
        <p:spPr>
          <a:xfrm>
            <a:off x="333450" y="905850"/>
            <a:ext cx="8477100" cy="3331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4000">
                <a:solidFill>
                  <a:srgbClr val="FFFFFF"/>
                </a:solidFill>
                <a:latin typeface="Frank Ruhl Libre"/>
                <a:ea typeface="Frank Ruhl Libre"/>
                <a:cs typeface="Frank Ruhl Libre"/>
                <a:sym typeface="Frank Ruhl Libre"/>
              </a:rPr>
              <a:t>How do you, as an adjunct and librarian, conceptualize the current state &amp; future of the MLIS? </a:t>
            </a:r>
            <a:endParaRPr b="1" sz="4000">
              <a:solidFill>
                <a:srgbClr val="FFFFFF"/>
              </a:solidFill>
              <a:latin typeface="Frank Ruhl Libre"/>
              <a:ea typeface="Frank Ruhl Libre"/>
              <a:cs typeface="Frank Ruhl Libre"/>
              <a:sym typeface="Frank Ruhl Libre"/>
            </a:endParaRPr>
          </a:p>
          <a:p>
            <a:pPr indent="0" lvl="0" marL="0" rtl="0" algn="ctr">
              <a:spcBef>
                <a:spcPts val="2000"/>
              </a:spcBef>
              <a:spcAft>
                <a:spcPts val="0"/>
              </a:spcAft>
              <a:buNone/>
            </a:pPr>
            <a:r>
              <a:rPr b="1" lang="en" sz="4000">
                <a:solidFill>
                  <a:srgbClr val="FFFFFF"/>
                </a:solidFill>
                <a:latin typeface="Frank Ruhl Libre"/>
                <a:ea typeface="Frank Ruhl Libre"/>
                <a:cs typeface="Frank Ruhl Libre"/>
                <a:sym typeface="Frank Ruhl Libre"/>
              </a:rPr>
              <a:t>If you had to describe that future in one word, what would it be?</a:t>
            </a:r>
            <a:endParaRPr b="1" sz="4000">
              <a:solidFill>
                <a:srgbClr val="FFFFFF"/>
              </a:solidFill>
              <a:latin typeface="Frank Ruhl Libre"/>
              <a:ea typeface="Frank Ruhl Libre"/>
              <a:cs typeface="Frank Ruhl Libre"/>
              <a:sym typeface="Frank Ruhl Libre"/>
            </a:endParaRPr>
          </a:p>
          <a:p>
            <a:pPr indent="0" lvl="0" marL="0" rtl="0" algn="ctr">
              <a:spcBef>
                <a:spcPts val="1000"/>
              </a:spcBef>
              <a:spcAft>
                <a:spcPts val="0"/>
              </a:spcAft>
              <a:buNone/>
            </a:pPr>
            <a:r>
              <a:t/>
            </a:r>
            <a:endParaRPr b="1" sz="4000">
              <a:solidFill>
                <a:srgbClr val="FFFFFF"/>
              </a:solidFill>
              <a:latin typeface="Frank Ruhl Libre"/>
              <a:ea typeface="Frank Ruhl Libre"/>
              <a:cs typeface="Frank Ruhl Libre"/>
              <a:sym typeface="Frank Ruhl Libre"/>
            </a:endParaRPr>
          </a:p>
          <a:p>
            <a:pPr indent="0" lvl="0" marL="0" rtl="0" algn="ctr">
              <a:spcBef>
                <a:spcPts val="1000"/>
              </a:spcBef>
              <a:spcAft>
                <a:spcPts val="1000"/>
              </a:spcAft>
              <a:buNone/>
            </a:pPr>
            <a:r>
              <a:t/>
            </a:r>
            <a:endParaRPr b="1" sz="4000">
              <a:solidFill>
                <a:srgbClr val="FFFFFF"/>
              </a:solidFill>
              <a:latin typeface="Frank Ruhl Libre"/>
              <a:ea typeface="Frank Ruhl Libre"/>
              <a:cs typeface="Frank Ruhl Libre"/>
              <a:sym typeface="Frank Ruhl Libre"/>
            </a:endParaRPr>
          </a:p>
        </p:txBody>
      </p:sp>
      <p:sp>
        <p:nvSpPr>
          <p:cNvPr id="126" name="Google Shape;126;p23"/>
          <p:cNvSpPr txBox="1"/>
          <p:nvPr/>
        </p:nvSpPr>
        <p:spPr>
          <a:xfrm>
            <a:off x="6820350" y="4560900"/>
            <a:ext cx="2180700" cy="466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2400">
                <a:solidFill>
                  <a:srgbClr val="EFEFEF"/>
                </a:solidFill>
                <a:latin typeface="Frank Ruhl Libre"/>
                <a:ea typeface="Frank Ruhl Libre"/>
                <a:cs typeface="Frank Ruhl Libre"/>
                <a:sym typeface="Frank Ruhl Libre"/>
              </a:rPr>
              <a:t>#acrladjuncts</a:t>
            </a:r>
            <a:endParaRPr sz="2400">
              <a:solidFill>
                <a:srgbClr val="EFEFEF"/>
              </a:solidFill>
              <a:latin typeface="Frank Ruhl Libre"/>
              <a:ea typeface="Frank Ruhl Libre"/>
              <a:cs typeface="Frank Ruhl Libre"/>
              <a:sym typeface="Frank Ruhl Libre"/>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C343D"/>
        </a:solidFill>
      </p:bgPr>
    </p:bg>
    <p:spTree>
      <p:nvGrpSpPr>
        <p:cNvPr id="130" name="Shape 130"/>
        <p:cNvGrpSpPr/>
        <p:nvPr/>
      </p:nvGrpSpPr>
      <p:grpSpPr>
        <a:xfrm>
          <a:off x="0" y="0"/>
          <a:ext cx="0" cy="0"/>
          <a:chOff x="0" y="0"/>
          <a:chExt cx="0" cy="0"/>
        </a:xfrm>
      </p:grpSpPr>
      <p:sp>
        <p:nvSpPr>
          <p:cNvPr id="131" name="Google Shape;131;p24"/>
          <p:cNvSpPr txBox="1"/>
          <p:nvPr/>
        </p:nvSpPr>
        <p:spPr>
          <a:xfrm>
            <a:off x="690600" y="905850"/>
            <a:ext cx="7762800" cy="3331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4000">
                <a:solidFill>
                  <a:srgbClr val="FFFFFF"/>
                </a:solidFill>
                <a:latin typeface="Frank Ruhl Libre"/>
                <a:ea typeface="Frank Ruhl Libre"/>
                <a:cs typeface="Frank Ruhl Libre"/>
                <a:sym typeface="Frank Ruhl Libre"/>
              </a:rPr>
              <a:t>Where do you see systemic issues within MLIS education and how do you address these in the construction or delivery of your course(s)?</a:t>
            </a:r>
            <a:endParaRPr b="1" sz="4000">
              <a:solidFill>
                <a:srgbClr val="FFFFFF"/>
              </a:solidFill>
              <a:latin typeface="Frank Ruhl Libre"/>
              <a:ea typeface="Frank Ruhl Libre"/>
              <a:cs typeface="Frank Ruhl Libre"/>
              <a:sym typeface="Frank Ruhl Libre"/>
            </a:endParaRPr>
          </a:p>
          <a:p>
            <a:pPr indent="0" lvl="0" marL="0" rtl="0" algn="ctr">
              <a:spcBef>
                <a:spcPts val="1000"/>
              </a:spcBef>
              <a:spcAft>
                <a:spcPts val="0"/>
              </a:spcAft>
              <a:buNone/>
            </a:pPr>
            <a:r>
              <a:t/>
            </a:r>
            <a:endParaRPr b="1" sz="4000">
              <a:solidFill>
                <a:srgbClr val="FFFFFF"/>
              </a:solidFill>
              <a:latin typeface="Frank Ruhl Libre"/>
              <a:ea typeface="Frank Ruhl Libre"/>
              <a:cs typeface="Frank Ruhl Libre"/>
              <a:sym typeface="Frank Ruhl Libre"/>
            </a:endParaRPr>
          </a:p>
          <a:p>
            <a:pPr indent="0" lvl="0" marL="0" rtl="0" algn="ctr">
              <a:spcBef>
                <a:spcPts val="1000"/>
              </a:spcBef>
              <a:spcAft>
                <a:spcPts val="1000"/>
              </a:spcAft>
              <a:buNone/>
            </a:pPr>
            <a:r>
              <a:t/>
            </a:r>
            <a:endParaRPr b="1" sz="4000">
              <a:solidFill>
                <a:srgbClr val="FFFFFF"/>
              </a:solidFill>
              <a:latin typeface="Frank Ruhl Libre"/>
              <a:ea typeface="Frank Ruhl Libre"/>
              <a:cs typeface="Frank Ruhl Libre"/>
              <a:sym typeface="Frank Ruhl Libre"/>
            </a:endParaRPr>
          </a:p>
        </p:txBody>
      </p:sp>
      <p:sp>
        <p:nvSpPr>
          <p:cNvPr id="132" name="Google Shape;132;p24"/>
          <p:cNvSpPr txBox="1"/>
          <p:nvPr/>
        </p:nvSpPr>
        <p:spPr>
          <a:xfrm>
            <a:off x="6820350" y="4560900"/>
            <a:ext cx="2180700" cy="466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2400">
                <a:solidFill>
                  <a:srgbClr val="EFEFEF"/>
                </a:solidFill>
                <a:latin typeface="Frank Ruhl Libre"/>
                <a:ea typeface="Frank Ruhl Libre"/>
                <a:cs typeface="Frank Ruhl Libre"/>
                <a:sym typeface="Frank Ruhl Libre"/>
              </a:rPr>
              <a:t>#acrladjuncts</a:t>
            </a:r>
            <a:endParaRPr sz="2400">
              <a:solidFill>
                <a:srgbClr val="EFEFEF"/>
              </a:solidFill>
              <a:latin typeface="Frank Ruhl Libre"/>
              <a:ea typeface="Frank Ruhl Libre"/>
              <a:cs typeface="Frank Ruhl Libre"/>
              <a:sym typeface="Frank Ruhl Libre"/>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pic>
        <p:nvPicPr>
          <p:cNvPr id="137" name="Google Shape;137;p25"/>
          <p:cNvPicPr preferRelativeResize="0"/>
          <p:nvPr/>
        </p:nvPicPr>
        <p:blipFill rotWithShape="1">
          <a:blip r:embed="rId3">
            <a:alphaModFix/>
          </a:blip>
          <a:srcRect b="0" l="0" r="0" t="15626"/>
          <a:stretch/>
        </p:blipFill>
        <p:spPr>
          <a:xfrm>
            <a:off x="-25" y="0"/>
            <a:ext cx="9144045" cy="5143496"/>
          </a:xfrm>
          <a:prstGeom prst="rect">
            <a:avLst/>
          </a:prstGeom>
          <a:noFill/>
          <a:ln>
            <a:noFill/>
          </a:ln>
        </p:spPr>
      </p:pic>
      <p:sp>
        <p:nvSpPr>
          <p:cNvPr id="138" name="Google Shape;138;p25"/>
          <p:cNvSpPr/>
          <p:nvPr/>
        </p:nvSpPr>
        <p:spPr>
          <a:xfrm>
            <a:off x="0" y="919350"/>
            <a:ext cx="4161000" cy="1987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25"/>
          <p:cNvSpPr txBox="1"/>
          <p:nvPr/>
        </p:nvSpPr>
        <p:spPr>
          <a:xfrm>
            <a:off x="419100" y="919350"/>
            <a:ext cx="54864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6000">
                <a:solidFill>
                  <a:schemeClr val="dk1"/>
                </a:solidFill>
                <a:latin typeface="Playfair Display"/>
                <a:ea typeface="Playfair Display"/>
                <a:cs typeface="Playfair Display"/>
                <a:sym typeface="Playfair Display"/>
              </a:rPr>
              <a:t>Final Thoughts</a:t>
            </a:r>
            <a:endParaRPr/>
          </a:p>
        </p:txBody>
      </p:sp>
      <p:sp>
        <p:nvSpPr>
          <p:cNvPr id="140" name="Google Shape;140;p25"/>
          <p:cNvSpPr txBox="1"/>
          <p:nvPr/>
        </p:nvSpPr>
        <p:spPr>
          <a:xfrm>
            <a:off x="145450" y="4677300"/>
            <a:ext cx="2180700" cy="46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rgbClr val="666666"/>
                </a:solidFill>
                <a:latin typeface="Frank Ruhl Libre"/>
                <a:ea typeface="Frank Ruhl Libre"/>
                <a:cs typeface="Frank Ruhl Libre"/>
                <a:sym typeface="Frank Ruhl Libre"/>
              </a:rPr>
              <a:t>#acrladjuncts</a:t>
            </a:r>
            <a:endParaRPr sz="2400">
              <a:solidFill>
                <a:srgbClr val="666666"/>
              </a:solidFill>
              <a:latin typeface="Frank Ruhl Libre"/>
              <a:ea typeface="Frank Ruhl Libre"/>
              <a:cs typeface="Frank Ruhl Libre"/>
              <a:sym typeface="Frank Ruhl Libre"/>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C343D"/>
        </a:solidFill>
      </p:bgPr>
    </p:bg>
    <p:spTree>
      <p:nvGrpSpPr>
        <p:cNvPr id="144" name="Shape 144"/>
        <p:cNvGrpSpPr/>
        <p:nvPr/>
      </p:nvGrpSpPr>
      <p:grpSpPr>
        <a:xfrm>
          <a:off x="0" y="0"/>
          <a:ext cx="0" cy="0"/>
          <a:chOff x="0" y="0"/>
          <a:chExt cx="0" cy="0"/>
        </a:xfrm>
      </p:grpSpPr>
      <p:sp>
        <p:nvSpPr>
          <p:cNvPr id="145" name="Google Shape;145;p26"/>
          <p:cNvSpPr txBox="1"/>
          <p:nvPr/>
        </p:nvSpPr>
        <p:spPr>
          <a:xfrm>
            <a:off x="450150" y="905850"/>
            <a:ext cx="8243700" cy="3331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4000">
                <a:solidFill>
                  <a:srgbClr val="FFFFFF"/>
                </a:solidFill>
                <a:latin typeface="Frank Ruhl Libre"/>
                <a:ea typeface="Frank Ruhl Libre"/>
                <a:cs typeface="Frank Ruhl Libre"/>
                <a:sym typeface="Frank Ruhl Libre"/>
              </a:rPr>
              <a:t>How can practitioners can help shape LIS education in order to contribute to a pipeline that meets the needs of contemporary academic libraries?</a:t>
            </a:r>
            <a:endParaRPr b="1" sz="4000">
              <a:solidFill>
                <a:srgbClr val="FFFFFF"/>
              </a:solidFill>
              <a:latin typeface="Frank Ruhl Libre"/>
              <a:ea typeface="Frank Ruhl Libre"/>
              <a:cs typeface="Frank Ruhl Libre"/>
              <a:sym typeface="Frank Ruhl Libre"/>
            </a:endParaRPr>
          </a:p>
          <a:p>
            <a:pPr indent="0" lvl="0" marL="0" rtl="0" algn="ctr">
              <a:spcBef>
                <a:spcPts val="1000"/>
              </a:spcBef>
              <a:spcAft>
                <a:spcPts val="0"/>
              </a:spcAft>
              <a:buNone/>
            </a:pPr>
            <a:r>
              <a:t/>
            </a:r>
            <a:endParaRPr b="1" sz="4000">
              <a:solidFill>
                <a:srgbClr val="FFFFFF"/>
              </a:solidFill>
              <a:latin typeface="Frank Ruhl Libre"/>
              <a:ea typeface="Frank Ruhl Libre"/>
              <a:cs typeface="Frank Ruhl Libre"/>
              <a:sym typeface="Frank Ruhl Libre"/>
            </a:endParaRPr>
          </a:p>
          <a:p>
            <a:pPr indent="0" lvl="0" marL="0" rtl="0" algn="ctr">
              <a:spcBef>
                <a:spcPts val="1000"/>
              </a:spcBef>
              <a:spcAft>
                <a:spcPts val="1000"/>
              </a:spcAft>
              <a:buNone/>
            </a:pPr>
            <a:r>
              <a:t/>
            </a:r>
            <a:endParaRPr b="1" sz="4000">
              <a:solidFill>
                <a:srgbClr val="FFFFFF"/>
              </a:solidFill>
              <a:latin typeface="Frank Ruhl Libre"/>
              <a:ea typeface="Frank Ruhl Libre"/>
              <a:cs typeface="Frank Ruhl Libre"/>
              <a:sym typeface="Frank Ruhl Libre"/>
            </a:endParaRPr>
          </a:p>
        </p:txBody>
      </p:sp>
      <p:sp>
        <p:nvSpPr>
          <p:cNvPr id="146" name="Google Shape;146;p26"/>
          <p:cNvSpPr txBox="1"/>
          <p:nvPr/>
        </p:nvSpPr>
        <p:spPr>
          <a:xfrm>
            <a:off x="6820350" y="4560900"/>
            <a:ext cx="2180700" cy="466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2400">
                <a:solidFill>
                  <a:srgbClr val="EFEFEF"/>
                </a:solidFill>
                <a:latin typeface="Frank Ruhl Libre"/>
                <a:ea typeface="Frank Ruhl Libre"/>
                <a:cs typeface="Frank Ruhl Libre"/>
                <a:sym typeface="Frank Ruhl Libre"/>
              </a:rPr>
              <a:t>#acrladjuncts</a:t>
            </a:r>
            <a:endParaRPr sz="2400">
              <a:solidFill>
                <a:srgbClr val="EFEFEF"/>
              </a:solidFill>
              <a:latin typeface="Frank Ruhl Libre"/>
              <a:ea typeface="Frank Ruhl Libre"/>
              <a:cs typeface="Frank Ruhl Libre"/>
              <a:sym typeface="Frank Ruhl Libre"/>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45818E"/>
        </a:solidFill>
      </p:bgPr>
    </p:bg>
    <p:spTree>
      <p:nvGrpSpPr>
        <p:cNvPr id="150" name="Shape 150"/>
        <p:cNvGrpSpPr/>
        <p:nvPr/>
      </p:nvGrpSpPr>
      <p:grpSpPr>
        <a:xfrm>
          <a:off x="0" y="0"/>
          <a:ext cx="0" cy="0"/>
          <a:chOff x="0" y="0"/>
          <a:chExt cx="0" cy="0"/>
        </a:xfrm>
      </p:grpSpPr>
      <p:sp>
        <p:nvSpPr>
          <p:cNvPr id="151" name="Google Shape;151;p27"/>
          <p:cNvSpPr txBox="1"/>
          <p:nvPr>
            <p:ph idx="1" type="body"/>
          </p:nvPr>
        </p:nvSpPr>
        <p:spPr>
          <a:xfrm>
            <a:off x="311700" y="362100"/>
            <a:ext cx="8520600" cy="3416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6000">
                <a:solidFill>
                  <a:srgbClr val="FFFFFF"/>
                </a:solidFill>
                <a:latin typeface="Alegreya"/>
                <a:ea typeface="Alegreya"/>
                <a:cs typeface="Alegreya"/>
                <a:sym typeface="Alegreya"/>
              </a:rPr>
              <a:t>Final Reflection</a:t>
            </a:r>
            <a:endParaRPr sz="6000">
              <a:solidFill>
                <a:srgbClr val="FFFFFF"/>
              </a:solidFill>
              <a:latin typeface="Alegreya"/>
              <a:ea typeface="Alegreya"/>
              <a:cs typeface="Alegreya"/>
              <a:sym typeface="Alegreya"/>
            </a:endParaRPr>
          </a:p>
          <a:p>
            <a:pPr indent="0" lvl="0" marL="0" rtl="0" algn="l">
              <a:lnSpc>
                <a:spcPct val="100000"/>
              </a:lnSpc>
              <a:spcBef>
                <a:spcPts val="4000"/>
              </a:spcBef>
              <a:spcAft>
                <a:spcPts val="1000"/>
              </a:spcAft>
              <a:buNone/>
            </a:pPr>
            <a:r>
              <a:rPr b="1" lang="en" sz="3000">
                <a:solidFill>
                  <a:srgbClr val="FFFFFF"/>
                </a:solidFill>
                <a:latin typeface="Alegreya"/>
                <a:ea typeface="Alegreya"/>
                <a:cs typeface="Alegreya"/>
                <a:sym typeface="Alegreya"/>
              </a:rPr>
              <a:t>Given our conversation today, how can you better mentor, teach, and/or support MLIS students and recent graduates? </a:t>
            </a:r>
            <a:endParaRPr b="1" sz="3000">
              <a:solidFill>
                <a:srgbClr val="FFFFFF"/>
              </a:solidFill>
              <a:latin typeface="Alegreya"/>
              <a:ea typeface="Alegreya"/>
              <a:cs typeface="Alegreya"/>
              <a:sym typeface="Alegreya"/>
            </a:endParaRPr>
          </a:p>
        </p:txBody>
      </p:sp>
      <p:cxnSp>
        <p:nvCxnSpPr>
          <p:cNvPr id="152" name="Google Shape;152;p27"/>
          <p:cNvCxnSpPr/>
          <p:nvPr/>
        </p:nvCxnSpPr>
        <p:spPr>
          <a:xfrm>
            <a:off x="389100" y="1605075"/>
            <a:ext cx="4474800" cy="0"/>
          </a:xfrm>
          <a:prstGeom prst="straightConnector1">
            <a:avLst/>
          </a:prstGeom>
          <a:noFill/>
          <a:ln cap="flat" cmpd="sng" w="38100">
            <a:solidFill>
              <a:srgbClr val="B7B7B7"/>
            </a:solidFill>
            <a:prstDash val="dot"/>
            <a:round/>
            <a:headEnd len="med" w="med" type="none"/>
            <a:tailEnd len="med" w="med" type="none"/>
          </a:ln>
        </p:spPr>
      </p:cxnSp>
      <p:sp>
        <p:nvSpPr>
          <p:cNvPr id="153" name="Google Shape;153;p27"/>
          <p:cNvSpPr txBox="1"/>
          <p:nvPr/>
        </p:nvSpPr>
        <p:spPr>
          <a:xfrm>
            <a:off x="6820350" y="4560900"/>
            <a:ext cx="2180700" cy="466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2400">
                <a:solidFill>
                  <a:srgbClr val="EFEFEF"/>
                </a:solidFill>
                <a:latin typeface="Frank Ruhl Libre"/>
                <a:ea typeface="Frank Ruhl Libre"/>
                <a:cs typeface="Frank Ruhl Libre"/>
                <a:sym typeface="Frank Ruhl Libre"/>
              </a:rPr>
              <a:t>#acrladjuncts</a:t>
            </a:r>
            <a:endParaRPr sz="2400">
              <a:solidFill>
                <a:srgbClr val="EFEFEF"/>
              </a:solidFill>
              <a:latin typeface="Frank Ruhl Libre"/>
              <a:ea typeface="Frank Ruhl Libre"/>
              <a:cs typeface="Frank Ruhl Libre"/>
              <a:sym typeface="Frank Ruhl Libre"/>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 name="Shape 157"/>
        <p:cNvGrpSpPr/>
        <p:nvPr/>
      </p:nvGrpSpPr>
      <p:grpSpPr>
        <a:xfrm>
          <a:off x="0" y="0"/>
          <a:ext cx="0" cy="0"/>
          <a:chOff x="0" y="0"/>
          <a:chExt cx="0" cy="0"/>
        </a:xfrm>
      </p:grpSpPr>
      <p:pic>
        <p:nvPicPr>
          <p:cNvPr id="158" name="Google Shape;158;p28"/>
          <p:cNvPicPr preferRelativeResize="0"/>
          <p:nvPr/>
        </p:nvPicPr>
        <p:blipFill rotWithShape="1">
          <a:blip r:embed="rId3">
            <a:alphaModFix/>
          </a:blip>
          <a:srcRect b="40956" l="0" r="0" t="21543"/>
          <a:stretch/>
        </p:blipFill>
        <p:spPr>
          <a:xfrm>
            <a:off x="0" y="0"/>
            <a:ext cx="9144004" cy="5143502"/>
          </a:xfrm>
          <a:prstGeom prst="rect">
            <a:avLst/>
          </a:prstGeom>
          <a:noFill/>
          <a:ln>
            <a:noFill/>
          </a:ln>
        </p:spPr>
      </p:pic>
      <p:sp>
        <p:nvSpPr>
          <p:cNvPr id="159" name="Google Shape;159;p28"/>
          <p:cNvSpPr txBox="1"/>
          <p:nvPr/>
        </p:nvSpPr>
        <p:spPr>
          <a:xfrm>
            <a:off x="200100" y="285925"/>
            <a:ext cx="8743800" cy="3506400"/>
          </a:xfrm>
          <a:prstGeom prst="rect">
            <a:avLst/>
          </a:prstGeom>
          <a:solidFill>
            <a:srgbClr val="FFFFFF">
              <a:alpha val="68850"/>
            </a:srgbClr>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latin typeface="Frank Ruhl Libre"/>
                <a:ea typeface="Frank Ruhl Libre"/>
                <a:cs typeface="Frank Ruhl Libre"/>
                <a:sym typeface="Frank Ruhl Libre"/>
              </a:rPr>
              <a:t>Syllabi &amp; Resources:</a:t>
            </a:r>
            <a:endParaRPr b="1" sz="2400">
              <a:latin typeface="Frank Ruhl Libre"/>
              <a:ea typeface="Frank Ruhl Libre"/>
              <a:cs typeface="Frank Ruhl Libre"/>
              <a:sym typeface="Frank Ruhl Libre"/>
            </a:endParaRPr>
          </a:p>
          <a:p>
            <a:pPr indent="0" lvl="0" marL="0" rtl="0" algn="l">
              <a:spcBef>
                <a:spcPts val="0"/>
              </a:spcBef>
              <a:spcAft>
                <a:spcPts val="0"/>
              </a:spcAft>
              <a:buNone/>
            </a:pPr>
            <a:r>
              <a:t/>
            </a:r>
            <a:endParaRPr b="1" sz="2400">
              <a:latin typeface="Frank Ruhl Libre"/>
              <a:ea typeface="Frank Ruhl Libre"/>
              <a:cs typeface="Frank Ruhl Libre"/>
              <a:sym typeface="Frank Ruhl Libre"/>
            </a:endParaRPr>
          </a:p>
          <a:p>
            <a:pPr indent="0" lvl="0" marL="0" rtl="0" algn="l">
              <a:spcBef>
                <a:spcPts val="0"/>
              </a:spcBef>
              <a:spcAft>
                <a:spcPts val="0"/>
              </a:spcAft>
              <a:buNone/>
            </a:pPr>
            <a:r>
              <a:rPr lang="en" sz="1800">
                <a:latin typeface="Frank Ruhl Libre"/>
                <a:ea typeface="Frank Ruhl Libre"/>
                <a:cs typeface="Frank Ruhl Libre"/>
                <a:sym typeface="Frank Ruhl Libre"/>
              </a:rPr>
              <a:t>Gammons, R. &amp; L. Inge Carpenter. (2018). LBSC 734: Seminar in the Academic Library. </a:t>
            </a:r>
            <a:r>
              <a:rPr lang="en" sz="1800" u="sng">
                <a:solidFill>
                  <a:schemeClr val="hlink"/>
                </a:solidFill>
                <a:latin typeface="Frank Ruhl Libre"/>
                <a:ea typeface="Frank Ruhl Libre"/>
                <a:cs typeface="Frank Ruhl Libre"/>
                <a:sym typeface="Frank Ruhl Libre"/>
                <a:hlinkClick r:id="rId4"/>
              </a:rPr>
              <a:t>10.31229/osf.io/9b7pz</a:t>
            </a:r>
            <a:r>
              <a:rPr lang="en" sz="1800">
                <a:latin typeface="Frank Ruhl Libre"/>
                <a:ea typeface="Frank Ruhl Libre"/>
                <a:cs typeface="Frank Ruhl Libre"/>
                <a:sym typeface="Frank Ruhl Libre"/>
              </a:rPr>
              <a:t> </a:t>
            </a:r>
            <a:endParaRPr sz="1800">
              <a:latin typeface="Frank Ruhl Libre"/>
              <a:ea typeface="Frank Ruhl Libre"/>
              <a:cs typeface="Frank Ruhl Libre"/>
              <a:sym typeface="Frank Ruhl Libre"/>
            </a:endParaRPr>
          </a:p>
          <a:p>
            <a:pPr indent="0" lvl="0" marL="0" rtl="0" algn="l">
              <a:spcBef>
                <a:spcPts val="1000"/>
              </a:spcBef>
              <a:spcAft>
                <a:spcPts val="0"/>
              </a:spcAft>
              <a:buNone/>
            </a:pPr>
            <a:r>
              <a:rPr lang="en" sz="1800">
                <a:latin typeface="Frank Ruhl Libre"/>
                <a:ea typeface="Frank Ruhl Libre"/>
                <a:cs typeface="Frank Ruhl Libre"/>
                <a:sym typeface="Frank Ruhl Libre"/>
              </a:rPr>
              <a:t>Pagowsky, N. (2017) LIS 581: Information Literacy Pedagogy. </a:t>
            </a:r>
            <a:r>
              <a:rPr lang="en" sz="1800" u="sng">
                <a:solidFill>
                  <a:schemeClr val="hlink"/>
                </a:solidFill>
                <a:latin typeface="Frank Ruhl Libre"/>
                <a:ea typeface="Frank Ruhl Libre"/>
                <a:cs typeface="Frank Ruhl Libre"/>
                <a:sym typeface="Frank Ruhl Libre"/>
                <a:hlinkClick r:id="rId5"/>
              </a:rPr>
              <a:t>https://arizona.app.box. com/v/lis581</a:t>
            </a:r>
            <a:r>
              <a:rPr lang="en" sz="1800">
                <a:latin typeface="Frank Ruhl Libre"/>
                <a:ea typeface="Frank Ruhl Libre"/>
                <a:cs typeface="Frank Ruhl Libre"/>
                <a:sym typeface="Frank Ruhl Libre"/>
              </a:rPr>
              <a:t>  </a:t>
            </a:r>
            <a:endParaRPr sz="1800">
              <a:latin typeface="Frank Ruhl Libre"/>
              <a:ea typeface="Frank Ruhl Libre"/>
              <a:cs typeface="Frank Ruhl Libre"/>
              <a:sym typeface="Frank Ruhl Libre"/>
            </a:endParaRPr>
          </a:p>
          <a:p>
            <a:pPr indent="0" lvl="0" marL="0" rtl="0" algn="l">
              <a:spcBef>
                <a:spcPts val="0"/>
              </a:spcBef>
              <a:spcAft>
                <a:spcPts val="0"/>
              </a:spcAft>
              <a:buNone/>
            </a:pPr>
            <a:r>
              <a:t/>
            </a:r>
            <a:endParaRPr sz="1800">
              <a:latin typeface="Frank Ruhl Libre"/>
              <a:ea typeface="Frank Ruhl Libre"/>
              <a:cs typeface="Frank Ruhl Libre"/>
              <a:sym typeface="Frank Ruhl Libre"/>
            </a:endParaRPr>
          </a:p>
          <a:p>
            <a:pPr indent="0" lvl="0" marL="0" rtl="0" algn="l">
              <a:spcBef>
                <a:spcPts val="0"/>
              </a:spcBef>
              <a:spcAft>
                <a:spcPts val="0"/>
              </a:spcAft>
              <a:buNone/>
            </a:pPr>
            <a:r>
              <a:rPr lang="en" sz="1800">
                <a:latin typeface="Frank Ruhl Libre"/>
                <a:ea typeface="Frank Ruhl Libre"/>
                <a:cs typeface="Frank Ruhl Libre"/>
                <a:sym typeface="Frank Ruhl Libre"/>
              </a:rPr>
              <a:t>Drabinski, E. (2019). LIS 652: Reference and Instruction. </a:t>
            </a:r>
            <a:r>
              <a:rPr lang="en" sz="1800" u="sng">
                <a:solidFill>
                  <a:schemeClr val="hlink"/>
                </a:solidFill>
                <a:latin typeface="Frank Ruhl Libre"/>
                <a:ea typeface="Frank Ruhl Libre"/>
                <a:cs typeface="Frank Ruhl Libre"/>
                <a:sym typeface="Frank Ruhl Libre"/>
                <a:hlinkClick r:id="rId6"/>
              </a:rPr>
              <a:t>https://bit.ly/2In8Pln</a:t>
            </a:r>
            <a:r>
              <a:rPr lang="en" sz="1800">
                <a:latin typeface="Frank Ruhl Libre"/>
                <a:ea typeface="Frank Ruhl Libre"/>
                <a:cs typeface="Frank Ruhl Libre"/>
                <a:sym typeface="Frank Ruhl Libre"/>
              </a:rPr>
              <a:t> </a:t>
            </a:r>
            <a:endParaRPr sz="1800">
              <a:latin typeface="Frank Ruhl Libre"/>
              <a:ea typeface="Frank Ruhl Libre"/>
              <a:cs typeface="Frank Ruhl Libre"/>
              <a:sym typeface="Frank Ruhl Libre"/>
            </a:endParaRPr>
          </a:p>
          <a:p>
            <a:pPr indent="0" lvl="0" marL="0" rtl="0" algn="l">
              <a:spcBef>
                <a:spcPts val="0"/>
              </a:spcBef>
              <a:spcAft>
                <a:spcPts val="0"/>
              </a:spcAft>
              <a:buNone/>
            </a:pPr>
            <a:r>
              <a:t/>
            </a:r>
            <a:endParaRPr sz="1800">
              <a:latin typeface="Frank Ruhl Libre"/>
              <a:ea typeface="Frank Ruhl Libre"/>
              <a:cs typeface="Frank Ruhl Libre"/>
              <a:sym typeface="Frank Ruhl Libre"/>
            </a:endParaRPr>
          </a:p>
          <a:p>
            <a:pPr indent="0" lvl="0" marL="0" rtl="0" algn="l">
              <a:spcBef>
                <a:spcPts val="0"/>
              </a:spcBef>
              <a:spcAft>
                <a:spcPts val="0"/>
              </a:spcAft>
              <a:buNone/>
            </a:pPr>
            <a:r>
              <a:rPr lang="en" sz="1800">
                <a:latin typeface="Frank Ruhl Libre"/>
                <a:ea typeface="Frank Ruhl Libre"/>
                <a:cs typeface="Frank Ruhl Libre"/>
                <a:sym typeface="Frank Ruhl Libre"/>
              </a:rPr>
              <a:t>Freundlich, S. (2019). LIS 407: Information Sources and Services. </a:t>
            </a:r>
            <a:r>
              <a:rPr lang="en" sz="1800" u="sng">
                <a:solidFill>
                  <a:schemeClr val="hlink"/>
                </a:solidFill>
                <a:latin typeface="Frank Ruhl Libre"/>
                <a:ea typeface="Frank Ruhl Libre"/>
                <a:cs typeface="Frank Ruhl Libre"/>
                <a:sym typeface="Frank Ruhl Libre"/>
                <a:hlinkClick r:id="rId7"/>
              </a:rPr>
              <a:t>https://is.gd/9ZrZhC</a:t>
            </a:r>
            <a:r>
              <a:rPr lang="en" sz="1800">
                <a:latin typeface="Frank Ruhl Libre"/>
                <a:ea typeface="Frank Ruhl Libre"/>
                <a:cs typeface="Frank Ruhl Libre"/>
                <a:sym typeface="Frank Ruhl Libre"/>
              </a:rPr>
              <a:t> </a:t>
            </a:r>
            <a:endParaRPr sz="1800">
              <a:latin typeface="Frank Ruhl Libre"/>
              <a:ea typeface="Frank Ruhl Libre"/>
              <a:cs typeface="Frank Ruhl Libre"/>
              <a:sym typeface="Frank Ruhl Libre"/>
            </a:endParaRPr>
          </a:p>
          <a:p>
            <a:pPr indent="0" lvl="0" marL="0" rtl="0" algn="l">
              <a:spcBef>
                <a:spcPts val="0"/>
              </a:spcBef>
              <a:spcAft>
                <a:spcPts val="0"/>
              </a:spcAft>
              <a:buNone/>
            </a:pPr>
            <a:r>
              <a:t/>
            </a:r>
            <a:endParaRPr sz="1800">
              <a:latin typeface="Frank Ruhl Libre"/>
              <a:ea typeface="Frank Ruhl Libre"/>
              <a:cs typeface="Frank Ruhl Libre"/>
              <a:sym typeface="Frank Ruhl Libre"/>
            </a:endParaRPr>
          </a:p>
          <a:p>
            <a:pPr indent="0" lvl="0" marL="0" rtl="0" algn="l">
              <a:spcBef>
                <a:spcPts val="0"/>
              </a:spcBef>
              <a:spcAft>
                <a:spcPts val="0"/>
              </a:spcAft>
              <a:buNone/>
            </a:pPr>
            <a:r>
              <a:t/>
            </a:r>
            <a:endParaRPr sz="1800">
              <a:latin typeface="Frank Ruhl Libre"/>
              <a:ea typeface="Frank Ruhl Libre"/>
              <a:cs typeface="Frank Ruhl Libre"/>
              <a:sym typeface="Frank Ruhl Libre"/>
            </a:endParaRPr>
          </a:p>
          <a:p>
            <a:pPr indent="0" lvl="0" marL="0" rtl="0" algn="l">
              <a:spcBef>
                <a:spcPts val="0"/>
              </a:spcBef>
              <a:spcAft>
                <a:spcPts val="0"/>
              </a:spcAft>
              <a:buNone/>
            </a:pPr>
            <a:r>
              <a:t/>
            </a:r>
            <a:endParaRPr sz="1800">
              <a:latin typeface="Frank Ruhl Libre"/>
              <a:ea typeface="Frank Ruhl Libre"/>
              <a:cs typeface="Frank Ruhl Libre"/>
              <a:sym typeface="Frank Ruhl Libre"/>
            </a:endParaRPr>
          </a:p>
        </p:txBody>
      </p:sp>
      <p:sp>
        <p:nvSpPr>
          <p:cNvPr id="160" name="Google Shape;160;p28"/>
          <p:cNvSpPr txBox="1"/>
          <p:nvPr/>
        </p:nvSpPr>
        <p:spPr>
          <a:xfrm>
            <a:off x="6820350" y="4560900"/>
            <a:ext cx="2180700" cy="466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2400">
                <a:solidFill>
                  <a:srgbClr val="666666"/>
                </a:solidFill>
                <a:latin typeface="Frank Ruhl Libre"/>
                <a:ea typeface="Frank Ruhl Libre"/>
                <a:cs typeface="Frank Ruhl Libre"/>
                <a:sym typeface="Frank Ruhl Libre"/>
              </a:rPr>
              <a:t>#acrladjuncts</a:t>
            </a:r>
            <a:endParaRPr sz="2400">
              <a:solidFill>
                <a:srgbClr val="666666"/>
              </a:solidFill>
              <a:latin typeface="Frank Ruhl Libre"/>
              <a:ea typeface="Frank Ruhl Libre"/>
              <a:cs typeface="Frank Ruhl Libre"/>
              <a:sym typeface="Frank Ruhl Libre"/>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pic>
        <p:nvPicPr>
          <p:cNvPr id="165" name="Google Shape;165;p29"/>
          <p:cNvPicPr preferRelativeResize="0"/>
          <p:nvPr/>
        </p:nvPicPr>
        <p:blipFill rotWithShape="1">
          <a:blip r:embed="rId3">
            <a:alphaModFix/>
          </a:blip>
          <a:srcRect b="0" l="0" r="0" t="15626"/>
          <a:stretch/>
        </p:blipFill>
        <p:spPr>
          <a:xfrm>
            <a:off x="-25" y="0"/>
            <a:ext cx="9144045" cy="5143496"/>
          </a:xfrm>
          <a:prstGeom prst="rect">
            <a:avLst/>
          </a:prstGeom>
          <a:noFill/>
          <a:ln>
            <a:noFill/>
          </a:ln>
        </p:spPr>
      </p:pic>
      <p:sp>
        <p:nvSpPr>
          <p:cNvPr id="166" name="Google Shape;166;p29"/>
          <p:cNvSpPr/>
          <p:nvPr/>
        </p:nvSpPr>
        <p:spPr>
          <a:xfrm>
            <a:off x="-25" y="590550"/>
            <a:ext cx="4857900" cy="1733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29"/>
          <p:cNvSpPr txBox="1"/>
          <p:nvPr/>
        </p:nvSpPr>
        <p:spPr>
          <a:xfrm>
            <a:off x="419100" y="919350"/>
            <a:ext cx="54864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6000">
                <a:solidFill>
                  <a:schemeClr val="dk1"/>
                </a:solidFill>
                <a:latin typeface="Playfair Display"/>
                <a:ea typeface="Playfair Display"/>
                <a:cs typeface="Playfair Display"/>
                <a:sym typeface="Playfair Display"/>
              </a:rPr>
              <a:t>Questions?</a:t>
            </a:r>
            <a:endParaRPr/>
          </a:p>
        </p:txBody>
      </p:sp>
      <p:sp>
        <p:nvSpPr>
          <p:cNvPr id="168" name="Google Shape;168;p29"/>
          <p:cNvSpPr txBox="1"/>
          <p:nvPr/>
        </p:nvSpPr>
        <p:spPr>
          <a:xfrm>
            <a:off x="145450" y="4677300"/>
            <a:ext cx="2180700" cy="46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rgbClr val="666666"/>
                </a:solidFill>
                <a:latin typeface="Frank Ruhl Libre"/>
                <a:ea typeface="Frank Ruhl Libre"/>
                <a:cs typeface="Frank Ruhl Libre"/>
                <a:sym typeface="Frank Ruhl Libre"/>
              </a:rPr>
              <a:t>#acrladjuncts</a:t>
            </a:r>
            <a:endParaRPr sz="2400">
              <a:solidFill>
                <a:srgbClr val="666666"/>
              </a:solidFill>
              <a:latin typeface="Frank Ruhl Libre"/>
              <a:ea typeface="Frank Ruhl Libre"/>
              <a:cs typeface="Frank Ruhl Libre"/>
              <a:sym typeface="Frank Ruhl Libre"/>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 name="Shape 60"/>
        <p:cNvGrpSpPr/>
        <p:nvPr/>
      </p:nvGrpSpPr>
      <p:grpSpPr>
        <a:xfrm>
          <a:off x="0" y="0"/>
          <a:ext cx="0" cy="0"/>
          <a:chOff x="0" y="0"/>
          <a:chExt cx="0" cy="0"/>
        </a:xfrm>
      </p:grpSpPr>
      <p:pic>
        <p:nvPicPr>
          <p:cNvPr id="61" name="Google Shape;61;p14"/>
          <p:cNvPicPr preferRelativeResize="0"/>
          <p:nvPr/>
        </p:nvPicPr>
        <p:blipFill rotWithShape="1">
          <a:blip r:embed="rId3">
            <a:alphaModFix/>
          </a:blip>
          <a:srcRect b="21004" l="6568" r="0" t="0"/>
          <a:stretch/>
        </p:blipFill>
        <p:spPr>
          <a:xfrm>
            <a:off x="0" y="-95250"/>
            <a:ext cx="9144000" cy="5238750"/>
          </a:xfrm>
          <a:prstGeom prst="rect">
            <a:avLst/>
          </a:prstGeom>
          <a:noFill/>
          <a:ln>
            <a:noFill/>
          </a:ln>
        </p:spPr>
      </p:pic>
      <p:sp>
        <p:nvSpPr>
          <p:cNvPr id="62" name="Google Shape;62;p14"/>
          <p:cNvSpPr txBox="1"/>
          <p:nvPr/>
        </p:nvSpPr>
        <p:spPr>
          <a:xfrm>
            <a:off x="209550" y="76200"/>
            <a:ext cx="4305300" cy="290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latin typeface="Frank Ruhl Libre"/>
                <a:ea typeface="Frank Ruhl Libre"/>
                <a:cs typeface="Frank Ruhl Libre"/>
                <a:sym typeface="Frank Ruhl Libre"/>
              </a:rPr>
              <a:t>Emily Drabinski</a:t>
            </a:r>
            <a:endParaRPr b="1" sz="2400">
              <a:latin typeface="Frank Ruhl Libre"/>
              <a:ea typeface="Frank Ruhl Libre"/>
              <a:cs typeface="Frank Ruhl Libre"/>
              <a:sym typeface="Frank Ruhl Libre"/>
            </a:endParaRPr>
          </a:p>
          <a:p>
            <a:pPr indent="0" lvl="0" marL="0" rtl="0" algn="l">
              <a:spcBef>
                <a:spcPts val="0"/>
              </a:spcBef>
              <a:spcAft>
                <a:spcPts val="0"/>
              </a:spcAft>
              <a:buNone/>
            </a:pPr>
            <a:r>
              <a:rPr lang="en" sz="1600">
                <a:latin typeface="Frank Ruhl Libre"/>
                <a:ea typeface="Frank Ruhl Libre"/>
                <a:cs typeface="Frank Ruhl Libre"/>
                <a:sym typeface="Frank Ruhl Libre"/>
              </a:rPr>
              <a:t>Critical Pedagogy Librarian</a:t>
            </a:r>
            <a:endParaRPr sz="1600">
              <a:latin typeface="Frank Ruhl Libre"/>
              <a:ea typeface="Frank Ruhl Libre"/>
              <a:cs typeface="Frank Ruhl Libre"/>
              <a:sym typeface="Frank Ruhl Libre"/>
            </a:endParaRPr>
          </a:p>
          <a:p>
            <a:pPr indent="0" lvl="0" marL="0" rtl="0" algn="l">
              <a:spcBef>
                <a:spcPts val="0"/>
              </a:spcBef>
              <a:spcAft>
                <a:spcPts val="0"/>
              </a:spcAft>
              <a:buNone/>
            </a:pPr>
            <a:r>
              <a:rPr lang="en" sz="1600">
                <a:latin typeface="Frank Ruhl Libre"/>
                <a:ea typeface="Frank Ruhl Libre"/>
                <a:cs typeface="Frank Ruhl Libre"/>
                <a:sym typeface="Frank Ruhl Libre"/>
              </a:rPr>
              <a:t>Graduate Center, CUNY</a:t>
            </a:r>
            <a:endParaRPr sz="1600">
              <a:latin typeface="Frank Ruhl Libre"/>
              <a:ea typeface="Frank Ruhl Libre"/>
              <a:cs typeface="Frank Ruhl Libre"/>
              <a:sym typeface="Frank Ruhl Libre"/>
            </a:endParaRPr>
          </a:p>
          <a:p>
            <a:pPr indent="0" lvl="0" marL="0" rtl="0" algn="l">
              <a:spcBef>
                <a:spcPts val="0"/>
              </a:spcBef>
              <a:spcAft>
                <a:spcPts val="0"/>
              </a:spcAft>
              <a:buNone/>
            </a:pPr>
            <a:r>
              <a:rPr lang="en" sz="1600">
                <a:latin typeface="Frank Ruhl Libre"/>
                <a:ea typeface="Frank Ruhl Libre"/>
                <a:cs typeface="Frank Ruhl Libre"/>
                <a:sym typeface="Frank Ruhl Libre"/>
              </a:rPr>
              <a:t>@edrabinski | she/her</a:t>
            </a:r>
            <a:endParaRPr sz="1600">
              <a:latin typeface="Frank Ruhl Libre"/>
              <a:ea typeface="Frank Ruhl Libre"/>
              <a:cs typeface="Frank Ruhl Libre"/>
              <a:sym typeface="Frank Ruhl Libre"/>
            </a:endParaRPr>
          </a:p>
          <a:p>
            <a:pPr indent="0" lvl="0" marL="0" rtl="0" algn="l">
              <a:spcBef>
                <a:spcPts val="0"/>
              </a:spcBef>
              <a:spcAft>
                <a:spcPts val="0"/>
              </a:spcAft>
              <a:buNone/>
            </a:pPr>
            <a:r>
              <a:t/>
            </a:r>
            <a:endParaRPr sz="1600">
              <a:latin typeface="Frank Ruhl Libre"/>
              <a:ea typeface="Frank Ruhl Libre"/>
              <a:cs typeface="Frank Ruhl Libre"/>
              <a:sym typeface="Frank Ruhl Libre"/>
            </a:endParaRPr>
          </a:p>
          <a:p>
            <a:pPr indent="0" lvl="0" marL="0" rtl="0" algn="l">
              <a:spcBef>
                <a:spcPts val="0"/>
              </a:spcBef>
              <a:spcAft>
                <a:spcPts val="0"/>
              </a:spcAft>
              <a:buNone/>
            </a:pPr>
            <a:r>
              <a:rPr b="1" lang="en" sz="2400">
                <a:solidFill>
                  <a:schemeClr val="dk1"/>
                </a:solidFill>
                <a:latin typeface="Frank Ruhl Libre"/>
                <a:ea typeface="Frank Ruhl Libre"/>
                <a:cs typeface="Frank Ruhl Libre"/>
                <a:sym typeface="Frank Ruhl Libre"/>
              </a:rPr>
              <a:t>Shanti Freundlich</a:t>
            </a:r>
            <a:endParaRPr b="1" sz="2400">
              <a:solidFill>
                <a:schemeClr val="dk1"/>
              </a:solidFill>
              <a:latin typeface="Frank Ruhl Libre"/>
              <a:ea typeface="Frank Ruhl Libre"/>
              <a:cs typeface="Frank Ruhl Libre"/>
              <a:sym typeface="Frank Ruhl Libre"/>
            </a:endParaRPr>
          </a:p>
          <a:p>
            <a:pPr indent="0" lvl="0" marL="0" rtl="0" algn="l">
              <a:spcBef>
                <a:spcPts val="0"/>
              </a:spcBef>
              <a:spcAft>
                <a:spcPts val="0"/>
              </a:spcAft>
              <a:buNone/>
            </a:pPr>
            <a:r>
              <a:rPr lang="en" sz="1600">
                <a:solidFill>
                  <a:schemeClr val="dk1"/>
                </a:solidFill>
                <a:latin typeface="Frank Ruhl Libre"/>
                <a:ea typeface="Frank Ruhl Libre"/>
                <a:cs typeface="Frank Ruhl Libre"/>
                <a:sym typeface="Frank Ruhl Libre"/>
              </a:rPr>
              <a:t>Assistant Director for Library Assessment &amp; Online Instruction</a:t>
            </a:r>
            <a:endParaRPr sz="1600">
              <a:solidFill>
                <a:schemeClr val="dk1"/>
              </a:solidFill>
              <a:latin typeface="Frank Ruhl Libre"/>
              <a:ea typeface="Frank Ruhl Libre"/>
              <a:cs typeface="Frank Ruhl Libre"/>
              <a:sym typeface="Frank Ruhl Libre"/>
            </a:endParaRPr>
          </a:p>
          <a:p>
            <a:pPr indent="0" lvl="0" marL="0" rtl="0" algn="l">
              <a:spcBef>
                <a:spcPts val="0"/>
              </a:spcBef>
              <a:spcAft>
                <a:spcPts val="0"/>
              </a:spcAft>
              <a:buClr>
                <a:schemeClr val="dk1"/>
              </a:buClr>
              <a:buSzPts val="1100"/>
              <a:buFont typeface="Arial"/>
              <a:buNone/>
            </a:pPr>
            <a:r>
              <a:rPr lang="en" sz="1600">
                <a:solidFill>
                  <a:schemeClr val="dk1"/>
                </a:solidFill>
                <a:latin typeface="Frank Ruhl Libre"/>
                <a:ea typeface="Frank Ruhl Libre"/>
                <a:cs typeface="Frank Ruhl Libre"/>
                <a:sym typeface="Frank Ruhl Libre"/>
              </a:rPr>
              <a:t>MCPHS University</a:t>
            </a:r>
            <a:endParaRPr sz="1600">
              <a:solidFill>
                <a:schemeClr val="dk1"/>
              </a:solidFill>
              <a:latin typeface="Frank Ruhl Libre"/>
              <a:ea typeface="Frank Ruhl Libre"/>
              <a:cs typeface="Frank Ruhl Libre"/>
              <a:sym typeface="Frank Ruhl Libre"/>
            </a:endParaRPr>
          </a:p>
          <a:p>
            <a:pPr indent="0" lvl="0" marL="0" rtl="0" algn="l">
              <a:spcBef>
                <a:spcPts val="0"/>
              </a:spcBef>
              <a:spcAft>
                <a:spcPts val="0"/>
              </a:spcAft>
              <a:buClr>
                <a:schemeClr val="dk1"/>
              </a:buClr>
              <a:buSzPts val="1100"/>
              <a:buFont typeface="Arial"/>
              <a:buNone/>
            </a:pPr>
            <a:r>
              <a:rPr lang="en" sz="1600">
                <a:solidFill>
                  <a:schemeClr val="dk1"/>
                </a:solidFill>
                <a:latin typeface="Frank Ruhl Libre"/>
                <a:ea typeface="Frank Ruhl Libre"/>
                <a:cs typeface="Frank Ruhl Libre"/>
                <a:sym typeface="Frank Ruhl Libre"/>
              </a:rPr>
              <a:t>@this_shanti | </a:t>
            </a:r>
            <a:r>
              <a:rPr lang="en" sz="1600">
                <a:solidFill>
                  <a:schemeClr val="dk1"/>
                </a:solidFill>
                <a:latin typeface="Frank Ruhl Libre"/>
                <a:ea typeface="Frank Ruhl Libre"/>
                <a:cs typeface="Frank Ruhl Libre"/>
                <a:sym typeface="Frank Ruhl Libre"/>
              </a:rPr>
              <a:t>she/her</a:t>
            </a:r>
            <a:endParaRPr sz="1600">
              <a:latin typeface="Frank Ruhl Libre"/>
              <a:ea typeface="Frank Ruhl Libre"/>
              <a:cs typeface="Frank Ruhl Libre"/>
              <a:sym typeface="Frank Ruhl Libre"/>
            </a:endParaRPr>
          </a:p>
        </p:txBody>
      </p:sp>
      <p:sp>
        <p:nvSpPr>
          <p:cNvPr id="63" name="Google Shape;63;p14"/>
          <p:cNvSpPr txBox="1"/>
          <p:nvPr/>
        </p:nvSpPr>
        <p:spPr>
          <a:xfrm>
            <a:off x="4629150" y="76200"/>
            <a:ext cx="4305300" cy="266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latin typeface="Frank Ruhl Libre"/>
                <a:ea typeface="Frank Ruhl Libre"/>
                <a:cs typeface="Frank Ruhl Libre"/>
                <a:sym typeface="Frank Ruhl Libre"/>
              </a:rPr>
              <a:t>Rachel Gammons</a:t>
            </a:r>
            <a:endParaRPr b="1" sz="2400">
              <a:latin typeface="Frank Ruhl Libre"/>
              <a:ea typeface="Frank Ruhl Libre"/>
              <a:cs typeface="Frank Ruhl Libre"/>
              <a:sym typeface="Frank Ruhl Libre"/>
            </a:endParaRPr>
          </a:p>
          <a:p>
            <a:pPr indent="0" lvl="0" marL="0" rtl="0" algn="l">
              <a:spcBef>
                <a:spcPts val="0"/>
              </a:spcBef>
              <a:spcAft>
                <a:spcPts val="0"/>
              </a:spcAft>
              <a:buNone/>
            </a:pPr>
            <a:r>
              <a:rPr lang="en" sz="1600">
                <a:latin typeface="Frank Ruhl Libre"/>
                <a:ea typeface="Frank Ruhl Libre"/>
                <a:cs typeface="Frank Ruhl Libre"/>
                <a:sym typeface="Frank Ruhl Libre"/>
              </a:rPr>
              <a:t>Head of Teaching &amp; Learning</a:t>
            </a:r>
            <a:endParaRPr sz="1600">
              <a:latin typeface="Frank Ruhl Libre"/>
              <a:ea typeface="Frank Ruhl Libre"/>
              <a:cs typeface="Frank Ruhl Libre"/>
              <a:sym typeface="Frank Ruhl Libre"/>
            </a:endParaRPr>
          </a:p>
          <a:p>
            <a:pPr indent="0" lvl="0" marL="0" rtl="0" algn="l">
              <a:spcBef>
                <a:spcPts val="0"/>
              </a:spcBef>
              <a:spcAft>
                <a:spcPts val="0"/>
              </a:spcAft>
              <a:buNone/>
            </a:pPr>
            <a:r>
              <a:rPr lang="en" sz="1600">
                <a:latin typeface="Frank Ruhl Libre"/>
                <a:ea typeface="Frank Ruhl Libre"/>
                <a:cs typeface="Frank Ruhl Libre"/>
                <a:sym typeface="Frank Ruhl Libre"/>
              </a:rPr>
              <a:t>University of Maryland Libraries</a:t>
            </a:r>
            <a:endParaRPr sz="1600">
              <a:latin typeface="Frank Ruhl Libre"/>
              <a:ea typeface="Frank Ruhl Libre"/>
              <a:cs typeface="Frank Ruhl Libre"/>
              <a:sym typeface="Frank Ruhl Libre"/>
            </a:endParaRPr>
          </a:p>
          <a:p>
            <a:pPr indent="0" lvl="0" marL="0" rtl="0" algn="l">
              <a:spcBef>
                <a:spcPts val="0"/>
              </a:spcBef>
              <a:spcAft>
                <a:spcPts val="0"/>
              </a:spcAft>
              <a:buNone/>
            </a:pPr>
            <a:r>
              <a:rPr lang="en" sz="1600">
                <a:latin typeface="Frank Ruhl Libre"/>
                <a:ea typeface="Frank Ruhl Libre"/>
                <a:cs typeface="Frank Ruhl Libre"/>
                <a:sym typeface="Frank Ruhl Libre"/>
              </a:rPr>
              <a:t>@rwgammons | she/her/hers</a:t>
            </a:r>
            <a:endParaRPr sz="1600">
              <a:latin typeface="Frank Ruhl Libre"/>
              <a:ea typeface="Frank Ruhl Libre"/>
              <a:cs typeface="Frank Ruhl Libre"/>
              <a:sym typeface="Frank Ruhl Libre"/>
            </a:endParaRPr>
          </a:p>
          <a:p>
            <a:pPr indent="0" lvl="0" marL="0" rtl="0" algn="l">
              <a:spcBef>
                <a:spcPts val="0"/>
              </a:spcBef>
              <a:spcAft>
                <a:spcPts val="0"/>
              </a:spcAft>
              <a:buNone/>
            </a:pPr>
            <a:r>
              <a:t/>
            </a:r>
            <a:endParaRPr sz="1600">
              <a:latin typeface="Frank Ruhl Libre"/>
              <a:ea typeface="Frank Ruhl Libre"/>
              <a:cs typeface="Frank Ruhl Libre"/>
              <a:sym typeface="Frank Ruhl Libre"/>
            </a:endParaRPr>
          </a:p>
          <a:p>
            <a:pPr indent="0" lvl="0" marL="0" rtl="0" algn="l">
              <a:spcBef>
                <a:spcPts val="0"/>
              </a:spcBef>
              <a:spcAft>
                <a:spcPts val="0"/>
              </a:spcAft>
              <a:buNone/>
            </a:pPr>
            <a:r>
              <a:rPr b="1" lang="en" sz="2400">
                <a:solidFill>
                  <a:schemeClr val="dk1"/>
                </a:solidFill>
                <a:latin typeface="Frank Ruhl Libre"/>
                <a:ea typeface="Frank Ruhl Libre"/>
                <a:cs typeface="Frank Ruhl Libre"/>
                <a:sym typeface="Frank Ruhl Libre"/>
              </a:rPr>
              <a:t>Nicole Pagowsky </a:t>
            </a:r>
            <a:endParaRPr b="1" sz="2400">
              <a:solidFill>
                <a:schemeClr val="dk1"/>
              </a:solidFill>
              <a:latin typeface="Frank Ruhl Libre"/>
              <a:ea typeface="Frank Ruhl Libre"/>
              <a:cs typeface="Frank Ruhl Libre"/>
              <a:sym typeface="Frank Ruhl Libre"/>
            </a:endParaRPr>
          </a:p>
          <a:p>
            <a:pPr indent="0" lvl="0" marL="0" rtl="0" algn="l">
              <a:spcBef>
                <a:spcPts val="0"/>
              </a:spcBef>
              <a:spcAft>
                <a:spcPts val="0"/>
              </a:spcAft>
              <a:buNone/>
            </a:pPr>
            <a:r>
              <a:rPr lang="en" sz="1600">
                <a:solidFill>
                  <a:schemeClr val="dk1"/>
                </a:solidFill>
                <a:latin typeface="Frank Ruhl Libre"/>
                <a:ea typeface="Frank Ruhl Libre"/>
                <a:cs typeface="Frank Ruhl Libre"/>
                <a:sym typeface="Frank Ruhl Libre"/>
              </a:rPr>
              <a:t>Associate Librarian &amp; Instruction Coordinator</a:t>
            </a:r>
            <a:endParaRPr sz="1600">
              <a:solidFill>
                <a:schemeClr val="dk1"/>
              </a:solidFill>
              <a:latin typeface="Frank Ruhl Libre"/>
              <a:ea typeface="Frank Ruhl Libre"/>
              <a:cs typeface="Frank Ruhl Libre"/>
              <a:sym typeface="Frank Ruhl Libre"/>
            </a:endParaRPr>
          </a:p>
          <a:p>
            <a:pPr indent="0" lvl="0" marL="0" rtl="0" algn="l">
              <a:spcBef>
                <a:spcPts val="0"/>
              </a:spcBef>
              <a:spcAft>
                <a:spcPts val="0"/>
              </a:spcAft>
              <a:buNone/>
            </a:pPr>
            <a:r>
              <a:rPr lang="en" sz="1600">
                <a:solidFill>
                  <a:schemeClr val="dk1"/>
                </a:solidFill>
                <a:latin typeface="Frank Ruhl Libre"/>
                <a:ea typeface="Frank Ruhl Libre"/>
                <a:cs typeface="Frank Ruhl Libre"/>
                <a:sym typeface="Frank Ruhl Libre"/>
              </a:rPr>
              <a:t>University of Arizona Libraries</a:t>
            </a:r>
            <a:endParaRPr sz="1600">
              <a:solidFill>
                <a:schemeClr val="dk1"/>
              </a:solidFill>
              <a:latin typeface="Frank Ruhl Libre"/>
              <a:ea typeface="Frank Ruhl Libre"/>
              <a:cs typeface="Frank Ruhl Libre"/>
              <a:sym typeface="Frank Ruhl Libre"/>
            </a:endParaRPr>
          </a:p>
          <a:p>
            <a:pPr indent="0" lvl="0" marL="0" rtl="0" algn="l">
              <a:spcBef>
                <a:spcPts val="0"/>
              </a:spcBef>
              <a:spcAft>
                <a:spcPts val="0"/>
              </a:spcAft>
              <a:buNone/>
            </a:pPr>
            <a:r>
              <a:rPr lang="en" sz="1600">
                <a:solidFill>
                  <a:schemeClr val="dk1"/>
                </a:solidFill>
                <a:latin typeface="Frank Ruhl Libre"/>
                <a:ea typeface="Frank Ruhl Libre"/>
                <a:cs typeface="Frank Ruhl Libre"/>
                <a:sym typeface="Frank Ruhl Libre"/>
              </a:rPr>
              <a:t>@nope4evr | she/her/hers</a:t>
            </a:r>
            <a:endParaRPr sz="2400">
              <a:solidFill>
                <a:schemeClr val="dk1"/>
              </a:solidFill>
              <a:latin typeface="Frank Ruhl Libre"/>
              <a:ea typeface="Frank Ruhl Libre"/>
              <a:cs typeface="Frank Ruhl Libre"/>
              <a:sym typeface="Frank Ruhl Libre"/>
            </a:endParaRPr>
          </a:p>
        </p:txBody>
      </p:sp>
      <p:sp>
        <p:nvSpPr>
          <p:cNvPr id="64" name="Google Shape;64;p14"/>
          <p:cNvSpPr txBox="1"/>
          <p:nvPr/>
        </p:nvSpPr>
        <p:spPr>
          <a:xfrm>
            <a:off x="6820350" y="4560900"/>
            <a:ext cx="2180700" cy="466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2400">
                <a:solidFill>
                  <a:srgbClr val="666666"/>
                </a:solidFill>
                <a:latin typeface="Frank Ruhl Libre"/>
                <a:ea typeface="Frank Ruhl Libre"/>
                <a:cs typeface="Frank Ruhl Libre"/>
                <a:sym typeface="Frank Ruhl Libre"/>
              </a:rPr>
              <a:t>#acrladjuncts</a:t>
            </a:r>
            <a:endParaRPr sz="2400">
              <a:solidFill>
                <a:srgbClr val="666666"/>
              </a:solidFill>
              <a:latin typeface="Frank Ruhl Libre"/>
              <a:ea typeface="Frank Ruhl Libre"/>
              <a:cs typeface="Frank Ruhl Libre"/>
              <a:sym typeface="Frank Ruhl Libre"/>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C343D"/>
        </a:solidFill>
      </p:bgPr>
    </p:bg>
    <p:spTree>
      <p:nvGrpSpPr>
        <p:cNvPr id="68" name="Shape 68"/>
        <p:cNvGrpSpPr/>
        <p:nvPr/>
      </p:nvGrpSpPr>
      <p:grpSpPr>
        <a:xfrm>
          <a:off x="0" y="0"/>
          <a:ext cx="0" cy="0"/>
          <a:chOff x="0" y="0"/>
          <a:chExt cx="0" cy="0"/>
        </a:xfrm>
      </p:grpSpPr>
      <p:sp>
        <p:nvSpPr>
          <p:cNvPr id="69" name="Google Shape;69;p15"/>
          <p:cNvSpPr txBox="1"/>
          <p:nvPr>
            <p:ph idx="1" type="body"/>
          </p:nvPr>
        </p:nvSpPr>
        <p:spPr>
          <a:xfrm>
            <a:off x="311700" y="362100"/>
            <a:ext cx="8527500" cy="4525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6000">
                <a:solidFill>
                  <a:srgbClr val="FFFFFF"/>
                </a:solidFill>
                <a:latin typeface="Alegreya"/>
                <a:ea typeface="Alegreya"/>
                <a:cs typeface="Alegreya"/>
                <a:sym typeface="Alegreya"/>
              </a:rPr>
              <a:t>Learning Outcomes</a:t>
            </a:r>
            <a:endParaRPr sz="6000">
              <a:solidFill>
                <a:srgbClr val="FFFFFF"/>
              </a:solidFill>
              <a:latin typeface="Alegreya"/>
              <a:ea typeface="Alegreya"/>
              <a:cs typeface="Alegreya"/>
              <a:sym typeface="Alegreya"/>
            </a:endParaRPr>
          </a:p>
          <a:p>
            <a:pPr indent="-361950" lvl="0" marL="457200" rtl="0" algn="l">
              <a:lnSpc>
                <a:spcPct val="100000"/>
              </a:lnSpc>
              <a:spcBef>
                <a:spcPts val="4000"/>
              </a:spcBef>
              <a:spcAft>
                <a:spcPts val="0"/>
              </a:spcAft>
              <a:buClr>
                <a:srgbClr val="FFFFFF"/>
              </a:buClr>
              <a:buSzPts val="2100"/>
              <a:buFont typeface="Alegreya"/>
              <a:buAutoNum type="arabicPeriod"/>
            </a:pPr>
            <a:r>
              <a:rPr b="1" lang="en" sz="2100">
                <a:solidFill>
                  <a:srgbClr val="FFFFFF"/>
                </a:solidFill>
                <a:latin typeface="Alegreya"/>
                <a:ea typeface="Alegreya"/>
                <a:cs typeface="Alegreya"/>
                <a:sym typeface="Alegreya"/>
              </a:rPr>
              <a:t>Recognize the ways that current and future practice may be influenced by the contemporary curriculum in LIS programs in order to understand the approach to library work taken by recent grads</a:t>
            </a:r>
            <a:endParaRPr b="1" sz="2100">
              <a:solidFill>
                <a:srgbClr val="FFFFFF"/>
              </a:solidFill>
              <a:latin typeface="Alegreya"/>
              <a:ea typeface="Alegreya"/>
              <a:cs typeface="Alegreya"/>
              <a:sym typeface="Alegreya"/>
            </a:endParaRPr>
          </a:p>
          <a:p>
            <a:pPr indent="-361950" lvl="0" marL="457200" rtl="0" algn="l">
              <a:lnSpc>
                <a:spcPct val="100000"/>
              </a:lnSpc>
              <a:spcBef>
                <a:spcPts val="1000"/>
              </a:spcBef>
              <a:spcAft>
                <a:spcPts val="0"/>
              </a:spcAft>
              <a:buClr>
                <a:srgbClr val="FFFFFF"/>
              </a:buClr>
              <a:buSzPts val="2100"/>
              <a:buFont typeface="Alegreya"/>
              <a:buAutoNum type="arabicPeriod"/>
            </a:pPr>
            <a:r>
              <a:rPr b="1" lang="en" sz="2100">
                <a:solidFill>
                  <a:srgbClr val="FFFFFF"/>
                </a:solidFill>
                <a:latin typeface="Alegreya"/>
                <a:ea typeface="Alegreya"/>
                <a:cs typeface="Alegreya"/>
                <a:sym typeface="Alegreya"/>
              </a:rPr>
              <a:t>Identify ways practitioners can help shape LIS education to contribute to a pipeline that meets the needs of contemporary academic libraries</a:t>
            </a:r>
            <a:endParaRPr b="1" sz="2100">
              <a:solidFill>
                <a:srgbClr val="FFFFFF"/>
              </a:solidFill>
              <a:latin typeface="Alegreya"/>
              <a:ea typeface="Alegreya"/>
              <a:cs typeface="Alegreya"/>
              <a:sym typeface="Alegreya"/>
            </a:endParaRPr>
          </a:p>
          <a:p>
            <a:pPr indent="-361950" lvl="0" marL="457200" rtl="0" algn="l">
              <a:lnSpc>
                <a:spcPct val="100000"/>
              </a:lnSpc>
              <a:spcBef>
                <a:spcPts val="1000"/>
              </a:spcBef>
              <a:spcAft>
                <a:spcPts val="0"/>
              </a:spcAft>
              <a:buClr>
                <a:srgbClr val="FFFFFF"/>
              </a:buClr>
              <a:buSzPts val="2100"/>
              <a:buFont typeface="Alegreya"/>
              <a:buAutoNum type="arabicPeriod"/>
            </a:pPr>
            <a:r>
              <a:rPr b="1" lang="en" sz="2100">
                <a:solidFill>
                  <a:srgbClr val="FFFFFF"/>
                </a:solidFill>
                <a:latin typeface="Alegreya"/>
                <a:ea typeface="Alegreya"/>
                <a:cs typeface="Alegreya"/>
                <a:sym typeface="Alegreya"/>
              </a:rPr>
              <a:t>Articulate the unique contributions of working librarians to LIS programs in order to build potential collaborations with teaching faculty </a:t>
            </a:r>
            <a:endParaRPr b="1" sz="2100">
              <a:solidFill>
                <a:srgbClr val="FFFFFF"/>
              </a:solidFill>
              <a:latin typeface="Alegreya"/>
              <a:ea typeface="Alegreya"/>
              <a:cs typeface="Alegreya"/>
              <a:sym typeface="Alegreya"/>
            </a:endParaRPr>
          </a:p>
          <a:p>
            <a:pPr indent="0" lvl="0" marL="0" rtl="0" algn="l">
              <a:spcBef>
                <a:spcPts val="1000"/>
              </a:spcBef>
              <a:spcAft>
                <a:spcPts val="1600"/>
              </a:spcAft>
              <a:buNone/>
            </a:pPr>
            <a:r>
              <a:t/>
            </a:r>
            <a:endParaRPr sz="3000">
              <a:latin typeface="Alegreya"/>
              <a:ea typeface="Alegreya"/>
              <a:cs typeface="Alegreya"/>
              <a:sym typeface="Alegreya"/>
            </a:endParaRPr>
          </a:p>
        </p:txBody>
      </p:sp>
      <p:cxnSp>
        <p:nvCxnSpPr>
          <p:cNvPr id="70" name="Google Shape;70;p15"/>
          <p:cNvCxnSpPr/>
          <p:nvPr/>
        </p:nvCxnSpPr>
        <p:spPr>
          <a:xfrm flipH="1" rot="10800000">
            <a:off x="389100" y="1573275"/>
            <a:ext cx="6164100" cy="31800"/>
          </a:xfrm>
          <a:prstGeom prst="straightConnector1">
            <a:avLst/>
          </a:prstGeom>
          <a:noFill/>
          <a:ln cap="flat" cmpd="sng" w="38100">
            <a:solidFill>
              <a:srgbClr val="B7B7B7"/>
            </a:solidFill>
            <a:prstDash val="dot"/>
            <a:round/>
            <a:headEnd len="med" w="med" type="none"/>
            <a:tailEnd len="med" w="med" type="none"/>
          </a:ln>
        </p:spPr>
      </p:cxnSp>
      <p:sp>
        <p:nvSpPr>
          <p:cNvPr id="71" name="Google Shape;71;p15"/>
          <p:cNvSpPr txBox="1"/>
          <p:nvPr/>
        </p:nvSpPr>
        <p:spPr>
          <a:xfrm>
            <a:off x="6820350" y="4560900"/>
            <a:ext cx="2180700" cy="466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2400">
                <a:solidFill>
                  <a:srgbClr val="EFEFEF"/>
                </a:solidFill>
                <a:latin typeface="Frank Ruhl Libre"/>
                <a:ea typeface="Frank Ruhl Libre"/>
                <a:cs typeface="Frank Ruhl Libre"/>
                <a:sym typeface="Frank Ruhl Libre"/>
              </a:rPr>
              <a:t>#acrladjuncts</a:t>
            </a:r>
            <a:endParaRPr sz="2400">
              <a:solidFill>
                <a:srgbClr val="EFEFEF"/>
              </a:solidFill>
              <a:latin typeface="Frank Ruhl Libre"/>
              <a:ea typeface="Frank Ruhl Libre"/>
              <a:cs typeface="Frank Ruhl Libre"/>
              <a:sym typeface="Frank Ruhl Libre"/>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45818E"/>
        </a:solidFill>
      </p:bgPr>
    </p:bg>
    <p:spTree>
      <p:nvGrpSpPr>
        <p:cNvPr id="75" name="Shape 75"/>
        <p:cNvGrpSpPr/>
        <p:nvPr/>
      </p:nvGrpSpPr>
      <p:grpSpPr>
        <a:xfrm>
          <a:off x="0" y="0"/>
          <a:ext cx="0" cy="0"/>
          <a:chOff x="0" y="0"/>
          <a:chExt cx="0" cy="0"/>
        </a:xfrm>
      </p:grpSpPr>
      <p:sp>
        <p:nvSpPr>
          <p:cNvPr id="76" name="Google Shape;76;p16"/>
          <p:cNvSpPr txBox="1"/>
          <p:nvPr>
            <p:ph idx="1" type="body"/>
          </p:nvPr>
        </p:nvSpPr>
        <p:spPr>
          <a:xfrm>
            <a:off x="311700" y="362100"/>
            <a:ext cx="8520600" cy="38493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6000">
                <a:solidFill>
                  <a:srgbClr val="FFFFFF"/>
                </a:solidFill>
                <a:latin typeface="Alegreya"/>
                <a:ea typeface="Alegreya"/>
                <a:cs typeface="Alegreya"/>
                <a:sym typeface="Alegreya"/>
              </a:rPr>
              <a:t>Think. Pair. Share.</a:t>
            </a:r>
            <a:endParaRPr sz="6000">
              <a:solidFill>
                <a:srgbClr val="FFFFFF"/>
              </a:solidFill>
              <a:latin typeface="Alegreya"/>
              <a:ea typeface="Alegreya"/>
              <a:cs typeface="Alegreya"/>
              <a:sym typeface="Alegreya"/>
            </a:endParaRPr>
          </a:p>
          <a:p>
            <a:pPr indent="0" lvl="0" marL="0" rtl="0" algn="l">
              <a:lnSpc>
                <a:spcPct val="100000"/>
              </a:lnSpc>
              <a:spcBef>
                <a:spcPts val="4000"/>
              </a:spcBef>
              <a:spcAft>
                <a:spcPts val="0"/>
              </a:spcAft>
              <a:buClr>
                <a:schemeClr val="dk1"/>
              </a:buClr>
              <a:buSzPts val="1100"/>
              <a:buFont typeface="Arial"/>
              <a:buNone/>
            </a:pPr>
            <a:r>
              <a:rPr b="1" lang="en" sz="3000">
                <a:solidFill>
                  <a:srgbClr val="FFFFFF"/>
                </a:solidFill>
                <a:latin typeface="Alegreya"/>
                <a:ea typeface="Alegreya"/>
                <a:cs typeface="Alegreya"/>
                <a:sym typeface="Alegreya"/>
              </a:rPr>
              <a:t>Think back on your MLIS experience....</a:t>
            </a:r>
            <a:endParaRPr b="1" sz="3000">
              <a:solidFill>
                <a:srgbClr val="FFFFFF"/>
              </a:solidFill>
              <a:latin typeface="Alegreya"/>
              <a:ea typeface="Alegreya"/>
              <a:cs typeface="Alegreya"/>
              <a:sym typeface="Alegreya"/>
            </a:endParaRPr>
          </a:p>
          <a:p>
            <a:pPr indent="-419100" lvl="0" marL="457200" rtl="0" algn="l">
              <a:lnSpc>
                <a:spcPct val="100000"/>
              </a:lnSpc>
              <a:spcBef>
                <a:spcPts val="0"/>
              </a:spcBef>
              <a:spcAft>
                <a:spcPts val="0"/>
              </a:spcAft>
              <a:buClr>
                <a:srgbClr val="FFFFFF"/>
              </a:buClr>
              <a:buSzPts val="3000"/>
              <a:buFont typeface="Alegreya"/>
              <a:buChar char="●"/>
            </a:pPr>
            <a:r>
              <a:rPr b="1" lang="en" sz="3000">
                <a:solidFill>
                  <a:srgbClr val="FFFFFF"/>
                </a:solidFill>
                <a:latin typeface="Alegreya"/>
                <a:ea typeface="Alegreya"/>
                <a:cs typeface="Alegreya"/>
                <a:sym typeface="Alegreya"/>
              </a:rPr>
              <a:t>What is one word you would use to describe?</a:t>
            </a:r>
            <a:endParaRPr b="1" sz="3000">
              <a:solidFill>
                <a:srgbClr val="FFFFFF"/>
              </a:solidFill>
              <a:latin typeface="Alegreya"/>
              <a:ea typeface="Alegreya"/>
              <a:cs typeface="Alegreya"/>
              <a:sym typeface="Alegreya"/>
            </a:endParaRPr>
          </a:p>
          <a:p>
            <a:pPr indent="-419100" lvl="0" marL="457200" rtl="0" algn="l">
              <a:lnSpc>
                <a:spcPct val="100000"/>
              </a:lnSpc>
              <a:spcBef>
                <a:spcPts val="0"/>
              </a:spcBef>
              <a:spcAft>
                <a:spcPts val="0"/>
              </a:spcAft>
              <a:buClr>
                <a:srgbClr val="FFFFFF"/>
              </a:buClr>
              <a:buSzPts val="3000"/>
              <a:buFont typeface="Alegreya"/>
              <a:buChar char="●"/>
            </a:pPr>
            <a:r>
              <a:rPr b="1" lang="en" sz="3000">
                <a:solidFill>
                  <a:srgbClr val="FFFFFF"/>
                </a:solidFill>
                <a:latin typeface="Alegreya"/>
                <a:ea typeface="Alegreya"/>
                <a:cs typeface="Alegreya"/>
                <a:sym typeface="Alegreya"/>
              </a:rPr>
              <a:t>What is your first visceral memory? </a:t>
            </a:r>
            <a:endParaRPr b="1" sz="3000">
              <a:solidFill>
                <a:srgbClr val="FFFFFF"/>
              </a:solidFill>
              <a:latin typeface="Alegreya"/>
              <a:ea typeface="Alegreya"/>
              <a:cs typeface="Alegreya"/>
              <a:sym typeface="Alegreya"/>
            </a:endParaRPr>
          </a:p>
          <a:p>
            <a:pPr indent="-419100" lvl="0" marL="457200" rtl="0" algn="l">
              <a:lnSpc>
                <a:spcPct val="100000"/>
              </a:lnSpc>
              <a:spcBef>
                <a:spcPts val="0"/>
              </a:spcBef>
              <a:spcAft>
                <a:spcPts val="0"/>
              </a:spcAft>
              <a:buClr>
                <a:srgbClr val="FFFFFF"/>
              </a:buClr>
              <a:buSzPts val="3000"/>
              <a:buFont typeface="Alegreya"/>
              <a:buChar char="●"/>
            </a:pPr>
            <a:r>
              <a:rPr b="1" lang="en" sz="3000">
                <a:solidFill>
                  <a:srgbClr val="FFFFFF"/>
                </a:solidFill>
                <a:latin typeface="Alegreya"/>
                <a:ea typeface="Alegreya"/>
                <a:cs typeface="Alegreya"/>
                <a:sym typeface="Alegreya"/>
              </a:rPr>
              <a:t>Most immediately useful thing you learned? Who taught it to you?</a:t>
            </a:r>
            <a:endParaRPr b="1" sz="3000">
              <a:solidFill>
                <a:srgbClr val="FFFFFF"/>
              </a:solidFill>
              <a:latin typeface="Alegreya"/>
              <a:ea typeface="Alegreya"/>
              <a:cs typeface="Alegreya"/>
              <a:sym typeface="Alegreya"/>
            </a:endParaRPr>
          </a:p>
        </p:txBody>
      </p:sp>
      <p:cxnSp>
        <p:nvCxnSpPr>
          <p:cNvPr id="77" name="Google Shape;77;p16"/>
          <p:cNvCxnSpPr/>
          <p:nvPr/>
        </p:nvCxnSpPr>
        <p:spPr>
          <a:xfrm>
            <a:off x="389100" y="1605075"/>
            <a:ext cx="4474800" cy="0"/>
          </a:xfrm>
          <a:prstGeom prst="straightConnector1">
            <a:avLst/>
          </a:prstGeom>
          <a:noFill/>
          <a:ln cap="flat" cmpd="sng" w="38100">
            <a:solidFill>
              <a:srgbClr val="B7B7B7"/>
            </a:solidFill>
            <a:prstDash val="dot"/>
            <a:round/>
            <a:headEnd len="med" w="med" type="none"/>
            <a:tailEnd len="med" w="med" type="none"/>
          </a:ln>
        </p:spPr>
      </p:cxnSp>
      <p:sp>
        <p:nvSpPr>
          <p:cNvPr id="78" name="Google Shape;78;p16"/>
          <p:cNvSpPr txBox="1"/>
          <p:nvPr/>
        </p:nvSpPr>
        <p:spPr>
          <a:xfrm>
            <a:off x="6820350" y="4560900"/>
            <a:ext cx="2180700" cy="466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2400">
                <a:solidFill>
                  <a:srgbClr val="EFEFEF"/>
                </a:solidFill>
                <a:latin typeface="Frank Ruhl Libre"/>
                <a:ea typeface="Frank Ruhl Libre"/>
                <a:cs typeface="Frank Ruhl Libre"/>
                <a:sym typeface="Frank Ruhl Libre"/>
              </a:rPr>
              <a:t>#acrladjuncts</a:t>
            </a:r>
            <a:endParaRPr sz="2400">
              <a:solidFill>
                <a:srgbClr val="EFEFEF"/>
              </a:solidFill>
              <a:latin typeface="Frank Ruhl Libre"/>
              <a:ea typeface="Frank Ruhl Libre"/>
              <a:cs typeface="Frank Ruhl Libre"/>
              <a:sym typeface="Frank Ruhl Libre"/>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pic>
        <p:nvPicPr>
          <p:cNvPr id="83" name="Google Shape;83;p17"/>
          <p:cNvPicPr preferRelativeResize="0"/>
          <p:nvPr/>
        </p:nvPicPr>
        <p:blipFill rotWithShape="1">
          <a:blip r:embed="rId3">
            <a:alphaModFix/>
          </a:blip>
          <a:srcRect b="8771" l="0" r="0" t="7685"/>
          <a:stretch/>
        </p:blipFill>
        <p:spPr>
          <a:xfrm>
            <a:off x="0" y="0"/>
            <a:ext cx="9144000" cy="5143501"/>
          </a:xfrm>
          <a:prstGeom prst="rect">
            <a:avLst/>
          </a:prstGeom>
          <a:noFill/>
          <a:ln>
            <a:noFill/>
          </a:ln>
        </p:spPr>
      </p:pic>
      <p:sp>
        <p:nvSpPr>
          <p:cNvPr id="84" name="Google Shape;84;p17"/>
          <p:cNvSpPr/>
          <p:nvPr/>
        </p:nvSpPr>
        <p:spPr>
          <a:xfrm>
            <a:off x="0" y="2716125"/>
            <a:ext cx="9144000" cy="1893900"/>
          </a:xfrm>
          <a:prstGeom prst="rect">
            <a:avLst/>
          </a:prstGeom>
          <a:solidFill>
            <a:srgbClr val="F5F5F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7"/>
          <p:cNvSpPr txBox="1"/>
          <p:nvPr/>
        </p:nvSpPr>
        <p:spPr>
          <a:xfrm rot="-572">
            <a:off x="66600" y="2716874"/>
            <a:ext cx="9010800" cy="13143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n" sz="2400">
                <a:latin typeface="Playfair Display"/>
                <a:ea typeface="Playfair Display"/>
                <a:cs typeface="Playfair Display"/>
                <a:sym typeface="Playfair Display"/>
              </a:rPr>
              <a:t>Theme 1:</a:t>
            </a:r>
            <a:r>
              <a:rPr b="1" lang="en" sz="6000">
                <a:latin typeface="Playfair Display"/>
                <a:ea typeface="Playfair Display"/>
                <a:cs typeface="Playfair Display"/>
                <a:sym typeface="Playfair Display"/>
              </a:rPr>
              <a:t> Adjunct teaching &amp; librarianship</a:t>
            </a:r>
            <a:endParaRPr sz="6000">
              <a:solidFill>
                <a:srgbClr val="FFFFFF"/>
              </a:solidFill>
              <a:latin typeface="Playfair Display"/>
              <a:ea typeface="Playfair Display"/>
              <a:cs typeface="Playfair Display"/>
              <a:sym typeface="Playfair Display"/>
            </a:endParaRPr>
          </a:p>
        </p:txBody>
      </p:sp>
      <p:sp>
        <p:nvSpPr>
          <p:cNvPr id="86" name="Google Shape;86;p17"/>
          <p:cNvSpPr txBox="1"/>
          <p:nvPr/>
        </p:nvSpPr>
        <p:spPr>
          <a:xfrm>
            <a:off x="6820350" y="0"/>
            <a:ext cx="2180700" cy="466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2400">
                <a:solidFill>
                  <a:srgbClr val="FFFFFF"/>
                </a:solidFill>
                <a:latin typeface="Frank Ruhl Libre"/>
                <a:ea typeface="Frank Ruhl Libre"/>
                <a:cs typeface="Frank Ruhl Libre"/>
                <a:sym typeface="Frank Ruhl Libre"/>
              </a:rPr>
              <a:t>#acrladjuncts</a:t>
            </a:r>
            <a:endParaRPr sz="2400">
              <a:solidFill>
                <a:srgbClr val="FFFFFF"/>
              </a:solidFill>
              <a:latin typeface="Frank Ruhl Libre"/>
              <a:ea typeface="Frank Ruhl Libre"/>
              <a:cs typeface="Frank Ruhl Libre"/>
              <a:sym typeface="Frank Ruhl Libre"/>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C343D"/>
        </a:solidFill>
      </p:bgPr>
    </p:bg>
    <p:spTree>
      <p:nvGrpSpPr>
        <p:cNvPr id="90" name="Shape 90"/>
        <p:cNvGrpSpPr/>
        <p:nvPr/>
      </p:nvGrpSpPr>
      <p:grpSpPr>
        <a:xfrm>
          <a:off x="0" y="0"/>
          <a:ext cx="0" cy="0"/>
          <a:chOff x="0" y="0"/>
          <a:chExt cx="0" cy="0"/>
        </a:xfrm>
      </p:grpSpPr>
      <p:sp>
        <p:nvSpPr>
          <p:cNvPr id="91" name="Google Shape;91;p18"/>
          <p:cNvSpPr txBox="1"/>
          <p:nvPr/>
        </p:nvSpPr>
        <p:spPr>
          <a:xfrm>
            <a:off x="466650" y="1838400"/>
            <a:ext cx="8210700" cy="1466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1000"/>
              </a:spcAft>
              <a:buNone/>
            </a:pPr>
            <a:r>
              <a:rPr b="1" lang="en" sz="4000">
                <a:solidFill>
                  <a:srgbClr val="FFFFFF"/>
                </a:solidFill>
                <a:latin typeface="Frank Ruhl Libre"/>
                <a:ea typeface="Frank Ruhl Libre"/>
                <a:cs typeface="Frank Ruhl Libre"/>
                <a:sym typeface="Frank Ruhl Libre"/>
              </a:rPr>
              <a:t>How did you start adjuncting, what courses do you teach, and why?</a:t>
            </a:r>
            <a:endParaRPr>
              <a:solidFill>
                <a:srgbClr val="FFFFFF"/>
              </a:solidFill>
            </a:endParaRPr>
          </a:p>
        </p:txBody>
      </p:sp>
      <p:sp>
        <p:nvSpPr>
          <p:cNvPr id="92" name="Google Shape;92;p18"/>
          <p:cNvSpPr txBox="1"/>
          <p:nvPr/>
        </p:nvSpPr>
        <p:spPr>
          <a:xfrm>
            <a:off x="6820350" y="4560900"/>
            <a:ext cx="2180700" cy="466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2400">
                <a:solidFill>
                  <a:srgbClr val="EFEFEF"/>
                </a:solidFill>
                <a:latin typeface="Frank Ruhl Libre"/>
                <a:ea typeface="Frank Ruhl Libre"/>
                <a:cs typeface="Frank Ruhl Libre"/>
                <a:sym typeface="Frank Ruhl Libre"/>
              </a:rPr>
              <a:t>#acrladjuncts</a:t>
            </a:r>
            <a:endParaRPr sz="2400">
              <a:solidFill>
                <a:srgbClr val="EFEFEF"/>
              </a:solidFill>
              <a:latin typeface="Frank Ruhl Libre"/>
              <a:ea typeface="Frank Ruhl Libre"/>
              <a:cs typeface="Frank Ruhl Libre"/>
              <a:sym typeface="Frank Ruhl Libre"/>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C343D"/>
        </a:solidFill>
      </p:bgPr>
    </p:bg>
    <p:spTree>
      <p:nvGrpSpPr>
        <p:cNvPr id="96" name="Shape 96"/>
        <p:cNvGrpSpPr/>
        <p:nvPr/>
      </p:nvGrpSpPr>
      <p:grpSpPr>
        <a:xfrm>
          <a:off x="0" y="0"/>
          <a:ext cx="0" cy="0"/>
          <a:chOff x="0" y="0"/>
          <a:chExt cx="0" cy="0"/>
        </a:xfrm>
      </p:grpSpPr>
      <p:sp>
        <p:nvSpPr>
          <p:cNvPr id="97" name="Google Shape;97;p19"/>
          <p:cNvSpPr txBox="1"/>
          <p:nvPr/>
        </p:nvSpPr>
        <p:spPr>
          <a:xfrm>
            <a:off x="466650" y="543000"/>
            <a:ext cx="8210700" cy="405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4000">
                <a:solidFill>
                  <a:srgbClr val="FFFFFF"/>
                </a:solidFill>
                <a:latin typeface="Frank Ruhl Libre"/>
                <a:ea typeface="Frank Ruhl Libre"/>
                <a:cs typeface="Frank Ruhl Libre"/>
                <a:sym typeface="Frank Ruhl Libre"/>
              </a:rPr>
              <a:t>What value do you add to MLIS programs as a practicing academic librarian and, conversely, what do you bring from your teaching experience to your work as a librarian? </a:t>
            </a:r>
            <a:endParaRPr b="1" sz="4000">
              <a:solidFill>
                <a:srgbClr val="FFFFFF"/>
              </a:solidFill>
              <a:latin typeface="Frank Ruhl Libre"/>
              <a:ea typeface="Frank Ruhl Libre"/>
              <a:cs typeface="Frank Ruhl Libre"/>
              <a:sym typeface="Frank Ruhl Libre"/>
            </a:endParaRPr>
          </a:p>
          <a:p>
            <a:pPr indent="0" lvl="0" marL="0" rtl="0" algn="ctr">
              <a:spcBef>
                <a:spcPts val="1000"/>
              </a:spcBef>
              <a:spcAft>
                <a:spcPts val="1000"/>
              </a:spcAft>
              <a:buNone/>
            </a:pPr>
            <a:r>
              <a:t/>
            </a:r>
            <a:endParaRPr b="1" sz="4000">
              <a:solidFill>
                <a:srgbClr val="FFFFFF"/>
              </a:solidFill>
              <a:latin typeface="Frank Ruhl Libre"/>
              <a:ea typeface="Frank Ruhl Libre"/>
              <a:cs typeface="Frank Ruhl Libre"/>
              <a:sym typeface="Frank Ruhl Libre"/>
            </a:endParaRPr>
          </a:p>
        </p:txBody>
      </p:sp>
      <p:sp>
        <p:nvSpPr>
          <p:cNvPr id="98" name="Google Shape;98;p19"/>
          <p:cNvSpPr txBox="1"/>
          <p:nvPr/>
        </p:nvSpPr>
        <p:spPr>
          <a:xfrm>
            <a:off x="6820350" y="4560900"/>
            <a:ext cx="2180700" cy="466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2400">
                <a:solidFill>
                  <a:srgbClr val="EFEFEF"/>
                </a:solidFill>
                <a:latin typeface="Frank Ruhl Libre"/>
                <a:ea typeface="Frank Ruhl Libre"/>
                <a:cs typeface="Frank Ruhl Libre"/>
                <a:sym typeface="Frank Ruhl Libre"/>
              </a:rPr>
              <a:t>#acrladjuncts</a:t>
            </a:r>
            <a:endParaRPr sz="2400">
              <a:solidFill>
                <a:srgbClr val="EFEFEF"/>
              </a:solidFill>
              <a:latin typeface="Frank Ruhl Libre"/>
              <a:ea typeface="Frank Ruhl Libre"/>
              <a:cs typeface="Frank Ruhl Libre"/>
              <a:sym typeface="Frank Ruhl Libre"/>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pic>
        <p:nvPicPr>
          <p:cNvPr id="103" name="Google Shape;103;p20"/>
          <p:cNvPicPr preferRelativeResize="0"/>
          <p:nvPr/>
        </p:nvPicPr>
        <p:blipFill rotWithShape="1">
          <a:blip r:embed="rId3">
            <a:alphaModFix/>
          </a:blip>
          <a:srcRect b="8771" l="0" r="0" t="7685"/>
          <a:stretch/>
        </p:blipFill>
        <p:spPr>
          <a:xfrm>
            <a:off x="0" y="0"/>
            <a:ext cx="9144000" cy="5143501"/>
          </a:xfrm>
          <a:prstGeom prst="rect">
            <a:avLst/>
          </a:prstGeom>
          <a:noFill/>
          <a:ln>
            <a:noFill/>
          </a:ln>
        </p:spPr>
      </p:pic>
      <p:sp>
        <p:nvSpPr>
          <p:cNvPr id="104" name="Google Shape;104;p20"/>
          <p:cNvSpPr/>
          <p:nvPr/>
        </p:nvSpPr>
        <p:spPr>
          <a:xfrm>
            <a:off x="0" y="2716125"/>
            <a:ext cx="9144000" cy="12081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20"/>
          <p:cNvSpPr txBox="1"/>
          <p:nvPr/>
        </p:nvSpPr>
        <p:spPr>
          <a:xfrm rot="-572">
            <a:off x="66600" y="2716874"/>
            <a:ext cx="9010800" cy="13143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n" sz="2400">
                <a:latin typeface="Playfair Display"/>
                <a:ea typeface="Playfair Display"/>
                <a:cs typeface="Playfair Display"/>
                <a:sym typeface="Playfair Display"/>
              </a:rPr>
              <a:t>Theme 2:</a:t>
            </a:r>
            <a:r>
              <a:rPr b="1" lang="en" sz="6000">
                <a:latin typeface="Playfair Display"/>
                <a:ea typeface="Playfair Display"/>
                <a:cs typeface="Playfair Display"/>
                <a:sym typeface="Playfair Display"/>
              </a:rPr>
              <a:t> Power Structures</a:t>
            </a:r>
            <a:endParaRPr sz="6000">
              <a:solidFill>
                <a:srgbClr val="FFFFFF"/>
              </a:solidFill>
              <a:latin typeface="Playfair Display"/>
              <a:ea typeface="Playfair Display"/>
              <a:cs typeface="Playfair Display"/>
              <a:sym typeface="Playfair Display"/>
            </a:endParaRPr>
          </a:p>
        </p:txBody>
      </p:sp>
      <p:sp>
        <p:nvSpPr>
          <p:cNvPr id="106" name="Google Shape;106;p20"/>
          <p:cNvSpPr txBox="1"/>
          <p:nvPr/>
        </p:nvSpPr>
        <p:spPr>
          <a:xfrm>
            <a:off x="6820350" y="0"/>
            <a:ext cx="2180700" cy="466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2400">
                <a:solidFill>
                  <a:srgbClr val="FFFFFF"/>
                </a:solidFill>
                <a:latin typeface="Frank Ruhl Libre"/>
                <a:ea typeface="Frank Ruhl Libre"/>
                <a:cs typeface="Frank Ruhl Libre"/>
                <a:sym typeface="Frank Ruhl Libre"/>
              </a:rPr>
              <a:t>#acrladjuncts</a:t>
            </a:r>
            <a:endParaRPr sz="2400">
              <a:solidFill>
                <a:srgbClr val="FFFFFF"/>
              </a:solidFill>
              <a:latin typeface="Frank Ruhl Libre"/>
              <a:ea typeface="Frank Ruhl Libre"/>
              <a:cs typeface="Frank Ruhl Libre"/>
              <a:sym typeface="Frank Ruhl Libre"/>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C343D"/>
        </a:solidFill>
      </p:bgPr>
    </p:bg>
    <p:spTree>
      <p:nvGrpSpPr>
        <p:cNvPr id="110" name="Shape 110"/>
        <p:cNvGrpSpPr/>
        <p:nvPr/>
      </p:nvGrpSpPr>
      <p:grpSpPr>
        <a:xfrm>
          <a:off x="0" y="0"/>
          <a:ext cx="0" cy="0"/>
          <a:chOff x="0" y="0"/>
          <a:chExt cx="0" cy="0"/>
        </a:xfrm>
      </p:grpSpPr>
      <p:sp>
        <p:nvSpPr>
          <p:cNvPr id="111" name="Google Shape;111;p21"/>
          <p:cNvSpPr txBox="1"/>
          <p:nvPr/>
        </p:nvSpPr>
        <p:spPr>
          <a:xfrm>
            <a:off x="985800" y="828000"/>
            <a:ext cx="7172400" cy="348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4000">
                <a:solidFill>
                  <a:srgbClr val="FFFFFF"/>
                </a:solidFill>
                <a:latin typeface="Frank Ruhl Libre"/>
                <a:ea typeface="Frank Ruhl Libre"/>
                <a:cs typeface="Frank Ruhl Libre"/>
                <a:sym typeface="Frank Ruhl Libre"/>
              </a:rPr>
              <a:t>How is your ability to affect change or engage in difficult dialogues around librarianship impacted by your position as an adjunct?</a:t>
            </a:r>
            <a:endParaRPr b="1" sz="4000">
              <a:solidFill>
                <a:srgbClr val="FFFFFF"/>
              </a:solidFill>
              <a:latin typeface="Frank Ruhl Libre"/>
              <a:ea typeface="Frank Ruhl Libre"/>
              <a:cs typeface="Frank Ruhl Libre"/>
              <a:sym typeface="Frank Ruhl Libre"/>
            </a:endParaRPr>
          </a:p>
          <a:p>
            <a:pPr indent="0" lvl="0" marL="0" rtl="0" algn="ctr">
              <a:spcBef>
                <a:spcPts val="1000"/>
              </a:spcBef>
              <a:spcAft>
                <a:spcPts val="1000"/>
              </a:spcAft>
              <a:buNone/>
            </a:pPr>
            <a:r>
              <a:t/>
            </a:r>
            <a:endParaRPr b="1" sz="4000">
              <a:solidFill>
                <a:srgbClr val="FFFFFF"/>
              </a:solidFill>
              <a:latin typeface="Frank Ruhl Libre"/>
              <a:ea typeface="Frank Ruhl Libre"/>
              <a:cs typeface="Frank Ruhl Libre"/>
              <a:sym typeface="Frank Ruhl Libre"/>
            </a:endParaRPr>
          </a:p>
        </p:txBody>
      </p:sp>
      <p:sp>
        <p:nvSpPr>
          <p:cNvPr id="112" name="Google Shape;112;p21"/>
          <p:cNvSpPr txBox="1"/>
          <p:nvPr/>
        </p:nvSpPr>
        <p:spPr>
          <a:xfrm>
            <a:off x="6820350" y="4560900"/>
            <a:ext cx="2180700" cy="466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2400">
                <a:solidFill>
                  <a:srgbClr val="EFEFEF"/>
                </a:solidFill>
                <a:latin typeface="Frank Ruhl Libre"/>
                <a:ea typeface="Frank Ruhl Libre"/>
                <a:cs typeface="Frank Ruhl Libre"/>
                <a:sym typeface="Frank Ruhl Libre"/>
              </a:rPr>
              <a:t>#acrladjuncts</a:t>
            </a:r>
            <a:endParaRPr sz="2400">
              <a:solidFill>
                <a:srgbClr val="EFEFEF"/>
              </a:solidFill>
              <a:latin typeface="Frank Ruhl Libre"/>
              <a:ea typeface="Frank Ruhl Libre"/>
              <a:cs typeface="Frank Ruhl Libre"/>
              <a:sym typeface="Frank Ruhl Libre"/>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