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3" r:id="rId3"/>
    <p:sldId id="295" r:id="rId4"/>
    <p:sldId id="276" r:id="rId5"/>
    <p:sldId id="293" r:id="rId6"/>
    <p:sldId id="279" r:id="rId7"/>
    <p:sldId id="296" r:id="rId8"/>
    <p:sldId id="294" r:id="rId9"/>
    <p:sldId id="298" r:id="rId10"/>
    <p:sldId id="278" r:id="rId11"/>
    <p:sldId id="299" r:id="rId12"/>
    <p:sldId id="302" r:id="rId13"/>
    <p:sldId id="272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olf.library.northwestern.edu\staffdocs\kim046\Documents\ILL%20Survey%20Results%20W%2013%20&amp;%20F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rolf.library.northwestern.edu\staffdocs\kim046\Documents\ILL%20Survey%20Results%20W%2013%20&amp;%20F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rolf.library.northwestern.edu\staffdocs\kim046\Documents\ILL%20Survey%20Results%20W%2013%20&amp;%20F1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rolf.library.northwestern.edu\staffdocs\kim046\Documents\ILL%20Survey%20Results%20W%2013%20&amp;%20F1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rolf.library.northwestern.edu\staffdocs\kim046\Documents\ILL%20Survey%20Results%20W%2013%20&amp;%20F14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rolf.library.northwestern.edu\staffdocs\kim046\Documents\ILL%20Survey%20Results%20W%2013%20&amp;%20F14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rolf.library.northwestern.edu\staffdocs\kim046\Documents\ILL%20Survey%20Results%20W%2013%20&amp;%20F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Why did you request a textbook on ILL? % Important or</a:t>
            </a:r>
            <a:r>
              <a:rPr lang="en-US" baseline="0"/>
              <a:t> Very Important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cat>
            <c:strRef>
              <c:f>'Question 1'!$A$25:$A$30</c:f>
              <c:strCache>
                <c:ptCount val="6"/>
                <c:pt idx="0">
                  <c:v>Required for coursework</c:v>
                </c:pt>
                <c:pt idx="1">
                  <c:v>Too Expensive</c:v>
                </c:pt>
                <c:pt idx="2">
                  <c:v>Previous ILL success</c:v>
                </c:pt>
                <c:pt idx="3">
                  <c:v>Required immediately</c:v>
                </c:pt>
                <c:pt idx="4">
                  <c:v>Only recommended</c:v>
                </c:pt>
                <c:pt idx="5">
                  <c:v>Out of stock at bookstore</c:v>
                </c:pt>
              </c:strCache>
            </c:strRef>
          </c:cat>
          <c:val>
            <c:numRef>
              <c:f>'Question 1'!$B$25:$B$30</c:f>
              <c:numCache>
                <c:formatCode>General</c:formatCode>
                <c:ptCount val="6"/>
                <c:pt idx="0">
                  <c:v>95.5</c:v>
                </c:pt>
                <c:pt idx="1">
                  <c:v>93.949999999999989</c:v>
                </c:pt>
                <c:pt idx="2">
                  <c:v>78.25</c:v>
                </c:pt>
                <c:pt idx="3">
                  <c:v>56.800000000000004</c:v>
                </c:pt>
                <c:pt idx="4">
                  <c:v>33.900000000000006</c:v>
                </c:pt>
                <c:pt idx="5">
                  <c:v>18.799999999999997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8973568"/>
        <c:axId val="118975104"/>
      </c:barChart>
      <c:catAx>
        <c:axId val="118973568"/>
        <c:scaling>
          <c:orientation val="minMax"/>
        </c:scaling>
        <c:delete val="0"/>
        <c:axPos val="l"/>
        <c:majorTickMark val="out"/>
        <c:minorTickMark val="none"/>
        <c:tickLblPos val="nextTo"/>
        <c:crossAx val="118975104"/>
        <c:crosses val="autoZero"/>
        <c:auto val="1"/>
        <c:lblAlgn val="ctr"/>
        <c:lblOffset val="100"/>
        <c:noMultiLvlLbl val="0"/>
      </c:catAx>
      <c:valAx>
        <c:axId val="1189751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189735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Different Edition </a:t>
            </a:r>
            <a:r>
              <a:rPr lang="en-US" dirty="0" smtClean="0"/>
              <a:t>OK? %</a:t>
            </a:r>
            <a:endParaRPr lang="en-US" dirty="0"/>
          </a:p>
        </c:rich>
      </c:tx>
      <c:layout>
        <c:manualLayout>
          <c:xMode val="edge"/>
          <c:yMode val="edge"/>
          <c:x val="0.16723230744981943"/>
          <c:y val="4.3243235063113179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'Q5-Q7'!$B$23:$D$23</c:f>
              <c:strCache>
                <c:ptCount val="3"/>
                <c:pt idx="0">
                  <c:v>No</c:v>
                </c:pt>
                <c:pt idx="1">
                  <c:v>Recent</c:v>
                </c:pt>
                <c:pt idx="2">
                  <c:v>Yes</c:v>
                </c:pt>
              </c:strCache>
            </c:strRef>
          </c:cat>
          <c:val>
            <c:numRef>
              <c:f>'Q5-Q7'!$B$24:$D$24</c:f>
              <c:numCache>
                <c:formatCode>0</c:formatCode>
                <c:ptCount val="3"/>
                <c:pt idx="0">
                  <c:v>51.85</c:v>
                </c:pt>
                <c:pt idx="1">
                  <c:v>32.85</c:v>
                </c:pt>
                <c:pt idx="2">
                  <c:v>13.05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Different Edition </a:t>
            </a:r>
            <a:r>
              <a:rPr lang="en-US" dirty="0" smtClean="0"/>
              <a:t>OK? %</a:t>
            </a:r>
            <a:endParaRPr lang="en-US" dirty="0"/>
          </a:p>
        </c:rich>
      </c:tx>
      <c:layout>
        <c:manualLayout>
          <c:xMode val="edge"/>
          <c:yMode val="edge"/>
          <c:x val="0.16723230744981943"/>
          <c:y val="4.3243235063113179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'Q5-Q7'!$B$23:$D$23</c:f>
              <c:strCache>
                <c:ptCount val="3"/>
                <c:pt idx="0">
                  <c:v>No</c:v>
                </c:pt>
                <c:pt idx="1">
                  <c:v>Recent</c:v>
                </c:pt>
                <c:pt idx="2">
                  <c:v>Yes</c:v>
                </c:pt>
              </c:strCache>
            </c:strRef>
          </c:cat>
          <c:val>
            <c:numRef>
              <c:f>'Q5-Q7'!$B$24:$D$24</c:f>
              <c:numCache>
                <c:formatCode>0</c:formatCode>
                <c:ptCount val="3"/>
                <c:pt idx="0">
                  <c:v>51.85</c:v>
                </c:pt>
                <c:pt idx="1">
                  <c:v>32.85</c:v>
                </c:pt>
                <c:pt idx="2">
                  <c:v>13.05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Expected Loan Period by</a:t>
            </a:r>
            <a:r>
              <a:rPr lang="en-US" baseline="0" dirty="0"/>
              <a:t> </a:t>
            </a:r>
            <a:r>
              <a:rPr lang="en-US" baseline="0" dirty="0" smtClean="0"/>
              <a:t>%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'Q5-Q7'!$B$39:$D$39</c:f>
              <c:strCache>
                <c:ptCount val="3"/>
                <c:pt idx="0">
                  <c:v>4 weeks</c:v>
                </c:pt>
                <c:pt idx="1">
                  <c:v>7-8 weeks</c:v>
                </c:pt>
                <c:pt idx="2">
                  <c:v>12 weeks</c:v>
                </c:pt>
              </c:strCache>
            </c:strRef>
          </c:cat>
          <c:val>
            <c:numRef>
              <c:f>'Q5-Q7'!$B$40:$D$40</c:f>
              <c:numCache>
                <c:formatCode>0%</c:formatCode>
                <c:ptCount val="3"/>
                <c:pt idx="0">
                  <c:v>6.4171122994652413E-2</c:v>
                </c:pt>
                <c:pt idx="1">
                  <c:v>0.18181818181818182</c:v>
                </c:pt>
                <c:pt idx="2">
                  <c:v>0.75401069518716579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8798208"/>
        <c:axId val="118799744"/>
      </c:barChart>
      <c:catAx>
        <c:axId val="118798208"/>
        <c:scaling>
          <c:orientation val="minMax"/>
        </c:scaling>
        <c:delete val="0"/>
        <c:axPos val="b"/>
        <c:majorTickMark val="out"/>
        <c:minorTickMark val="none"/>
        <c:tickLblPos val="nextTo"/>
        <c:crossAx val="118799744"/>
        <c:crosses val="autoZero"/>
        <c:auto val="1"/>
        <c:lblAlgn val="ctr"/>
        <c:lblOffset val="100"/>
        <c:noMultiLvlLbl val="0"/>
      </c:catAx>
      <c:valAx>
        <c:axId val="1187997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87982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02861407030003"/>
          <c:y val="0.19756564999358214"/>
          <c:w val="0.86597149611041169"/>
          <c:h val="0.68921660834062404"/>
        </c:manualLayout>
      </c:layout>
      <c:pieChart>
        <c:varyColors val="1"/>
        <c:ser>
          <c:idx val="0"/>
          <c:order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'Q5-Q7'!$B$39:$D$39</c:f>
              <c:strCache>
                <c:ptCount val="3"/>
                <c:pt idx="0">
                  <c:v>4 weeks</c:v>
                </c:pt>
                <c:pt idx="1">
                  <c:v>7-8 weeks</c:v>
                </c:pt>
                <c:pt idx="2">
                  <c:v>12 weeks</c:v>
                </c:pt>
              </c:strCache>
            </c:strRef>
          </c:cat>
          <c:val>
            <c:numRef>
              <c:f>'Q5-Q7'!$B$40:$D$40</c:f>
              <c:numCache>
                <c:formatCode>0%</c:formatCode>
                <c:ptCount val="3"/>
                <c:pt idx="0">
                  <c:v>6.4171122994652413E-2</c:v>
                </c:pt>
                <c:pt idx="1">
                  <c:v>0.18181818181818182</c:v>
                </c:pt>
                <c:pt idx="2">
                  <c:v>0.75401069518716579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effectLst>
      <a:innerShdw blurRad="63500" dist="50800" dir="18900000">
        <a:prstClr val="black">
          <a:alpha val="50000"/>
        </a:prstClr>
      </a:innerShdw>
    </a:effectLst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Expected Loan Period by</a:t>
            </a:r>
            <a:r>
              <a:rPr lang="en-US" baseline="0" dirty="0"/>
              <a:t> </a:t>
            </a:r>
            <a:r>
              <a:rPr lang="en-US" baseline="0" dirty="0" smtClean="0"/>
              <a:t>%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'Q5-Q7'!$B$39:$D$39</c:f>
              <c:strCache>
                <c:ptCount val="3"/>
                <c:pt idx="0">
                  <c:v>4 weeks</c:v>
                </c:pt>
                <c:pt idx="1">
                  <c:v>7-8 weeks</c:v>
                </c:pt>
                <c:pt idx="2">
                  <c:v>12 weeks</c:v>
                </c:pt>
              </c:strCache>
            </c:strRef>
          </c:cat>
          <c:val>
            <c:numRef>
              <c:f>'Q5-Q7'!$B$40:$D$40</c:f>
              <c:numCache>
                <c:formatCode>0%</c:formatCode>
                <c:ptCount val="3"/>
                <c:pt idx="0">
                  <c:v>6.4171122994652413E-2</c:v>
                </c:pt>
                <c:pt idx="1">
                  <c:v>0.18181818181818182</c:v>
                </c:pt>
                <c:pt idx="2">
                  <c:v>0.75401069518716579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1990912"/>
        <c:axId val="31992448"/>
      </c:barChart>
      <c:catAx>
        <c:axId val="31990912"/>
        <c:scaling>
          <c:orientation val="minMax"/>
        </c:scaling>
        <c:delete val="0"/>
        <c:axPos val="b"/>
        <c:majorTickMark val="out"/>
        <c:minorTickMark val="none"/>
        <c:tickLblPos val="nextTo"/>
        <c:crossAx val="31992448"/>
        <c:crosses val="autoZero"/>
        <c:auto val="1"/>
        <c:lblAlgn val="ctr"/>
        <c:lblOffset val="100"/>
        <c:noMultiLvlLbl val="0"/>
      </c:catAx>
      <c:valAx>
        <c:axId val="319924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1990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Delivery Speed </a:t>
            </a:r>
            <a:r>
              <a:rPr lang="en-US" dirty="0" smtClean="0"/>
              <a:t>Expectations %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Sheet5!$B$7:$E$7</c:f>
              <c:strCache>
                <c:ptCount val="4"/>
                <c:pt idx="0">
                  <c:v>1 to 2 Days</c:v>
                </c:pt>
                <c:pt idx="1">
                  <c:v>3 to 6 Days</c:v>
                </c:pt>
                <c:pt idx="2">
                  <c:v>1 to 2 Weeks</c:v>
                </c:pt>
                <c:pt idx="3">
                  <c:v>Over 2 weeks</c:v>
                </c:pt>
              </c:strCache>
            </c:strRef>
          </c:cat>
          <c:val>
            <c:numRef>
              <c:f>Sheet5!$B$8:$E$8</c:f>
              <c:numCache>
                <c:formatCode>0</c:formatCode>
                <c:ptCount val="4"/>
                <c:pt idx="0">
                  <c:v>10</c:v>
                </c:pt>
                <c:pt idx="1">
                  <c:v>59</c:v>
                </c:pt>
                <c:pt idx="2">
                  <c:v>28.5</c:v>
                </c:pt>
                <c:pt idx="3">
                  <c:v>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2824192"/>
        <c:axId val="122825728"/>
      </c:barChart>
      <c:catAx>
        <c:axId val="122824192"/>
        <c:scaling>
          <c:orientation val="minMax"/>
        </c:scaling>
        <c:delete val="0"/>
        <c:axPos val="b"/>
        <c:majorTickMark val="out"/>
        <c:minorTickMark val="none"/>
        <c:tickLblPos val="nextTo"/>
        <c:crossAx val="122825728"/>
        <c:crosses val="autoZero"/>
        <c:auto val="1"/>
        <c:lblAlgn val="ctr"/>
        <c:lblOffset val="100"/>
        <c:noMultiLvlLbl val="0"/>
      </c:catAx>
      <c:valAx>
        <c:axId val="122825728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22824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D919B088-7D8A-4A1F-96B2-DD4F6B0744AC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FF9F889A-6CC4-4E44-82ED-4C792B7E19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43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DC29888-CE35-44F7-A7AA-6834360944A4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40ECA4F-2AE4-4ADB-B57E-F5B72503F0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704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3497"/>
            <a:ext cx="7772400" cy="1688357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95642"/>
            <a:ext cx="6400800" cy="790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238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99CD1826-3940-4FA2-B13D-3A36B22DD515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F8FF7651-1031-4908-AA6C-876D8D889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7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39EDE12C-16C0-44D8-A46B-6EBFB56692FE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35D7395B-E18F-407D-BF4F-911253AEE6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28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7107B452-9254-4758-A867-58949B7CBE32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9A3CCD28-F0EA-441D-9156-A253DA88B8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3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C200EF5C-85E8-45BE-BFB8-A836E529DDAE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1289D3F9-F47B-46A2-8181-F51E84AC8C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33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F1FCE336-A803-4F41-9DAC-8A42C2915318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3B90FDC4-A35F-41AB-906D-BE386BBC03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8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57B1E045-9A50-4B7E-8780-191FEB7F8273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8C10605A-31DE-476B-994E-9F4524C19F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0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A4A002ED-1911-4548-9DC4-8ED11B9C3F76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67B0638C-1685-4AA4-B4ED-389A909021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96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2C828FC4-98F9-4A75-AC81-16E7475196BB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031857DA-2B9D-45EE-9340-4AF3CC8C9F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82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16AB1774-2961-4CEA-B2A3-528D617A201E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A962600E-1FCD-42FB-B7BE-082C2305B2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5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4E7F0CA8-25F6-48BB-BD8B-F7BE31E2AA52}" type="datetime1">
              <a:rPr lang="en-US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179FB469-CCDB-4941-B14F-3E1B71C407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65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859088" y="274638"/>
            <a:ext cx="58277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Page Title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114550"/>
            <a:ext cx="8229600" cy="451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FFFF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kmunson@northwestern.edu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685800" y="433388"/>
            <a:ext cx="7772400" cy="1689100"/>
          </a:xfrm>
        </p:spPr>
        <p:txBody>
          <a:bodyPr>
            <a:normAutofit/>
          </a:bodyPr>
          <a:lstStyle/>
          <a:p>
            <a:r>
              <a:rPr lang="en-US" dirty="0" smtClean="0"/>
              <a:t>Users Expectations for ILL requesting of Textbooks, results of two surveys </a:t>
            </a:r>
            <a:endParaRPr lang="en-US" dirty="0"/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1371600" y="2395538"/>
            <a:ext cx="6400800" cy="1404302"/>
          </a:xfrm>
        </p:spPr>
        <p:txBody>
          <a:bodyPr/>
          <a:lstStyle/>
          <a:p>
            <a:pPr eaLnBrk="1" hangingPunct="1"/>
            <a:r>
              <a:rPr lang="en-US" sz="2000" dirty="0" smtClean="0"/>
              <a:t>Kurt Munson,</a:t>
            </a:r>
          </a:p>
          <a:p>
            <a:pPr eaLnBrk="1" hangingPunct="1"/>
            <a:r>
              <a:rPr lang="en-US" sz="2000" dirty="0" smtClean="0"/>
              <a:t>Northwestern University Library</a:t>
            </a:r>
          </a:p>
          <a:p>
            <a:pPr eaLnBrk="1" hangingPunct="1"/>
            <a:r>
              <a:rPr lang="en-US" sz="2000" dirty="0" smtClean="0"/>
              <a:t>October 22, </a:t>
            </a:r>
            <a:r>
              <a:rPr lang="en-US" sz="2000" dirty="0" smtClean="0"/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" y="2067878"/>
            <a:ext cx="61341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9108676"/>
              </p:ext>
            </p:extLst>
          </p:nvPr>
        </p:nvGraphicFramePr>
        <p:xfrm>
          <a:off x="4320540" y="2971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2920" y="4389120"/>
            <a:ext cx="3611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Delivery speed meets their needs.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957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$64,000 question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7180" y="2183130"/>
            <a:ext cx="7943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How many Textbook requests actually were filled?</a:t>
            </a:r>
            <a:endParaRPr lang="en-US" sz="2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2960" y="6355080"/>
            <a:ext cx="72351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https://s3.amazonaws.com/hobsons-ccinfo-prod/admit/uploads/2010/12/pt1490.jpg</a:t>
            </a:r>
            <a:endParaRPr lang="en-US" sz="800" dirty="0"/>
          </a:p>
        </p:txBody>
      </p:sp>
      <p:pic>
        <p:nvPicPr>
          <p:cNvPr id="2050" name="Picture 2" descr="https://s3.amazonaws.com/hobsons-ccinfo-prod/admit/uploads/2010/12/pt14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387" y="2706350"/>
            <a:ext cx="1533525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7190" y="3188970"/>
            <a:ext cx="61264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62% of the request were filled (All ILL is 87%)</a:t>
            </a:r>
          </a:p>
          <a:p>
            <a:r>
              <a:rPr lang="en-US" sz="2400" dirty="0" smtClean="0">
                <a:latin typeface="+mn-lt"/>
              </a:rPr>
              <a:t>56% for </a:t>
            </a:r>
            <a:r>
              <a:rPr lang="en-US" sz="2400" u="sng" dirty="0" smtClean="0">
                <a:latin typeface="+mn-lt"/>
              </a:rPr>
              <a:t>Introduction to …. </a:t>
            </a:r>
            <a:r>
              <a:rPr lang="en-US" sz="2400" dirty="0" smtClean="0">
                <a:latin typeface="+mn-lt"/>
              </a:rPr>
              <a:t>10 ed. textbooks</a:t>
            </a:r>
          </a:p>
          <a:p>
            <a:r>
              <a:rPr lang="en-US" sz="2400" dirty="0" smtClean="0">
                <a:latin typeface="+mn-lt"/>
              </a:rPr>
              <a:t>82% for other required readings</a:t>
            </a:r>
          </a:p>
          <a:p>
            <a:endParaRPr lang="en-US" sz="2400" dirty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Two surveys done in two different years had remarkably consistent results both in patrons expectations and in </a:t>
            </a:r>
            <a:r>
              <a:rPr lang="en-US" sz="2400" dirty="0" smtClean="0">
                <a:latin typeface="+mn-lt"/>
              </a:rPr>
              <a:t>our ability to provide items.</a:t>
            </a:r>
            <a:r>
              <a:rPr lang="en-US" sz="2400" dirty="0" smtClean="0">
                <a:latin typeface="+mn-lt"/>
              </a:rPr>
              <a:t> 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953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we learn?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54354" y="2045970"/>
            <a:ext cx="813244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n-lt"/>
              </a:rPr>
              <a:t>Even if ILL is not the best way for students to acquire their textbooks, it works </a:t>
            </a:r>
            <a:r>
              <a:rPr lang="en-US" sz="2800" b="1" dirty="0">
                <a:latin typeface="+mn-lt"/>
              </a:rPr>
              <a:t>well enough </a:t>
            </a:r>
            <a:r>
              <a:rPr lang="en-US" sz="2800" dirty="0">
                <a:latin typeface="+mn-lt"/>
              </a:rPr>
              <a:t>for them that they continue to use it. It meets their expectations.</a:t>
            </a:r>
          </a:p>
          <a:p>
            <a:endParaRPr lang="en-US" sz="2400" dirty="0" smtClean="0">
              <a:latin typeface="+mj-lt"/>
            </a:endParaRPr>
          </a:p>
          <a:p>
            <a:endParaRPr lang="en-US" sz="2400" dirty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Recognizing how important this service is to undergraduates, we made the following changes to our processes: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distribute a list of textbooks we cannot order to the service desks at the beginning of each quarter.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take more latitude with editions when ordering.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have a special cancelation email for textbooks.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183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Questions?</a:t>
            </a:r>
          </a:p>
          <a:p>
            <a:pPr algn="ctr"/>
            <a:endParaRPr lang="en-US" sz="2800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Kurt Munson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hlinkClick r:id="rId2"/>
              </a:rPr>
              <a:t>kmunson@northwestern.edu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@</a:t>
            </a:r>
            <a:r>
              <a:rPr lang="en-US" dirty="0" err="1" smtClean="0">
                <a:solidFill>
                  <a:schemeClr val="tx1"/>
                </a:solidFill>
              </a:rPr>
              <a:t>KurtMunson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59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Points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2950" y="2960370"/>
            <a:ext cx="75666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With unmediated borrowing, you can’t stop users from requesting certain types of materials.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If those users can place those requests, it’s best to understand their motivation and figure out the best way to meet their expectations.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Manage expectations rather than control.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A quarter systems requires students purchase 33% more textbooks or other course materials.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54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2136458"/>
            <a:ext cx="8401050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10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2013585"/>
            <a:ext cx="7181850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31770" y="365760"/>
            <a:ext cx="6297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The Survey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796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1624845"/>
              </p:ext>
            </p:extLst>
          </p:nvPr>
        </p:nvGraphicFramePr>
        <p:xfrm>
          <a:off x="1005840" y="2456021"/>
          <a:ext cx="7303770" cy="4047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97530" y="468630"/>
            <a:ext cx="546354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Results or what motivates the patrons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73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8" y="2111693"/>
            <a:ext cx="446722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9059713"/>
              </p:ext>
            </p:extLst>
          </p:nvPr>
        </p:nvGraphicFramePr>
        <p:xfrm>
          <a:off x="3726180" y="2976086"/>
          <a:ext cx="5161597" cy="3493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63240" y="434340"/>
            <a:ext cx="547497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Alternate addition OK?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01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7124947"/>
              </p:ext>
            </p:extLst>
          </p:nvPr>
        </p:nvGraphicFramePr>
        <p:xfrm>
          <a:off x="313372" y="2724626"/>
          <a:ext cx="4258628" cy="3836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63240" y="434340"/>
            <a:ext cx="547497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Will patrons accept an alternate addition? ILLiad Data says: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72000" y="3291840"/>
            <a:ext cx="37376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86% of the respondents unchecked the Accept Alternate Edition box in ILLiad. </a:t>
            </a:r>
            <a:r>
              <a:rPr lang="en-US" sz="2800" dirty="0" err="1" smtClean="0">
                <a:latin typeface="+mn-lt"/>
              </a:rPr>
              <a:t>Doh</a:t>
            </a:r>
            <a:r>
              <a:rPr lang="en-US" sz="2800" dirty="0" smtClean="0">
                <a:latin typeface="+mn-lt"/>
              </a:rPr>
              <a:t>!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246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do they expect to keep a book? Can they?</a:t>
            </a: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" y="1939290"/>
            <a:ext cx="5943600" cy="183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642532"/>
              </p:ext>
            </p:extLst>
          </p:nvPr>
        </p:nvGraphicFramePr>
        <p:xfrm>
          <a:off x="491490" y="3844290"/>
          <a:ext cx="421767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69180" y="4629329"/>
            <a:ext cx="4069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I think the 12 week loan period in UBorrow is influencing patron expectations.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188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they get the loan period they want?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0500" y="2228671"/>
            <a:ext cx="64731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16% have a loan of 12 weeks or longer</a:t>
            </a:r>
          </a:p>
          <a:p>
            <a:r>
              <a:rPr lang="en-US" sz="2400" dirty="0" smtClean="0">
                <a:latin typeface="+mn-lt"/>
              </a:rPr>
              <a:t>45% had a loan period between 7 and 12 weeks</a:t>
            </a:r>
          </a:p>
          <a:p>
            <a:r>
              <a:rPr lang="en-US" sz="2400" dirty="0" smtClean="0">
                <a:latin typeface="+mn-lt"/>
              </a:rPr>
              <a:t>22% </a:t>
            </a:r>
            <a:r>
              <a:rPr lang="en-US" sz="2400" dirty="0">
                <a:latin typeface="+mn-lt"/>
              </a:rPr>
              <a:t>had a loan period between </a:t>
            </a:r>
            <a:r>
              <a:rPr lang="en-US" sz="2400" dirty="0" smtClean="0">
                <a:latin typeface="+mn-lt"/>
              </a:rPr>
              <a:t>4 </a:t>
            </a:r>
            <a:r>
              <a:rPr lang="en-US" sz="2400" dirty="0">
                <a:latin typeface="+mn-lt"/>
              </a:rPr>
              <a:t>and 7</a:t>
            </a:r>
            <a:r>
              <a:rPr lang="en-US" sz="2400" dirty="0" smtClean="0">
                <a:latin typeface="+mn-lt"/>
              </a:rPr>
              <a:t> weeks</a:t>
            </a:r>
          </a:p>
          <a:p>
            <a:r>
              <a:rPr lang="en-US" sz="2400" dirty="0" smtClean="0">
                <a:latin typeface="+mn-lt"/>
              </a:rPr>
              <a:t>17% </a:t>
            </a:r>
            <a:r>
              <a:rPr lang="en-US" sz="2400" dirty="0">
                <a:latin typeface="+mn-lt"/>
              </a:rPr>
              <a:t>had a loan period </a:t>
            </a:r>
            <a:r>
              <a:rPr lang="en-US" sz="2400" dirty="0" smtClean="0">
                <a:latin typeface="+mn-lt"/>
              </a:rPr>
              <a:t>less than </a:t>
            </a:r>
            <a:r>
              <a:rPr lang="en-US" sz="2400" dirty="0">
                <a:latin typeface="+mn-lt"/>
              </a:rPr>
              <a:t>4 </a:t>
            </a:r>
            <a:r>
              <a:rPr lang="en-US" sz="2400" dirty="0" smtClean="0">
                <a:latin typeface="+mn-lt"/>
              </a:rPr>
              <a:t>weeks</a:t>
            </a:r>
            <a:endParaRPr lang="en-US" sz="2400" dirty="0">
              <a:latin typeface="+mn-lt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2572105"/>
              </p:ext>
            </p:extLst>
          </p:nvPr>
        </p:nvGraphicFramePr>
        <p:xfrm>
          <a:off x="4572000" y="3798330"/>
          <a:ext cx="4434840" cy="2911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2895988"/>
              </p:ext>
            </p:extLst>
          </p:nvPr>
        </p:nvGraphicFramePr>
        <p:xfrm>
          <a:off x="491490" y="3844290"/>
          <a:ext cx="421767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9679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-template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nu-template-1</Template>
  <TotalTime>10962</TotalTime>
  <Words>417</Words>
  <Application>Microsoft Office PowerPoint</Application>
  <PresentationFormat>On-screen Show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nu-template-1</vt:lpstr>
      <vt:lpstr>Users Expectations for ILL requesting of Textbooks, results of two surveys </vt:lpstr>
      <vt:lpstr>Starting Points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long do they expect to keep a book? Can they?</vt:lpstr>
      <vt:lpstr>Do they get the loan period they want?</vt:lpstr>
      <vt:lpstr>PowerPoint Presentation</vt:lpstr>
      <vt:lpstr>The $64,000 question</vt:lpstr>
      <vt:lpstr>What did we learn?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One, Many: Server Side Addons and Routing Rules</dc:title>
  <dc:creator>Kurt Munson</dc:creator>
  <cp:lastModifiedBy>Kurt Munson</cp:lastModifiedBy>
  <cp:revision>245</cp:revision>
  <dcterms:created xsi:type="dcterms:W3CDTF">2013-02-06T16:26:55Z</dcterms:created>
  <dcterms:modified xsi:type="dcterms:W3CDTF">2015-10-19T18:31:47Z</dcterms:modified>
</cp:coreProperties>
</file>