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1" r:id="rId6"/>
    <p:sldId id="260" r:id="rId7"/>
    <p:sldId id="275" r:id="rId8"/>
    <p:sldId id="262" r:id="rId9"/>
    <p:sldId id="263" r:id="rId10"/>
    <p:sldId id="265" r:id="rId11"/>
    <p:sldId id="266" r:id="rId12"/>
    <p:sldId id="264" r:id="rId13"/>
    <p:sldId id="267" r:id="rId14"/>
    <p:sldId id="268" r:id="rId15"/>
    <p:sldId id="271" r:id="rId16"/>
    <p:sldId id="270" r:id="rId17"/>
    <p:sldId id="277"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6E6"/>
    <a:srgbClr val="FFCC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73740" autoAdjust="0"/>
  </p:normalViewPr>
  <p:slideViewPr>
    <p:cSldViewPr snapToGrid="0">
      <p:cViewPr varScale="1">
        <p:scale>
          <a:sx n="54" d="100"/>
          <a:sy n="54" d="100"/>
        </p:scale>
        <p:origin x="1338" y="66"/>
      </p:cViewPr>
      <p:guideLst/>
    </p:cSldViewPr>
  </p:slideViewPr>
  <p:notesTextViewPr>
    <p:cViewPr>
      <p:scale>
        <a:sx n="1" d="1"/>
        <a:sy n="1" d="1"/>
      </p:scale>
      <p:origin x="0" y="-594"/>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210796-6451-4817-A902-E980ABE5FDBB}" type="datetimeFigureOut">
              <a:rPr lang="en-US" smtClean="0"/>
              <a:t>6/8/2019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4E1D97-3F0A-4836-BCC1-61570A728F2C}" type="slidenum">
              <a:rPr lang="en-US" smtClean="0"/>
              <a:t>‹#›</a:t>
            </a:fld>
            <a:endParaRPr lang="en-US" dirty="0"/>
          </a:p>
        </p:txBody>
      </p:sp>
    </p:spTree>
    <p:extLst>
      <p:ext uri="{BB962C8B-B14F-4D97-AF65-F5344CB8AC3E}">
        <p14:creationId xmlns:p14="http://schemas.microsoft.com/office/powerpoint/2010/main" val="323676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54E1D97-3F0A-4836-BCC1-61570A728F2C}" type="slidenum">
              <a:rPr lang="en-US" smtClean="0"/>
              <a:t>1</a:t>
            </a:fld>
            <a:endParaRPr lang="en-US" dirty="0"/>
          </a:p>
        </p:txBody>
      </p:sp>
    </p:spTree>
    <p:extLst>
      <p:ext uri="{BB962C8B-B14F-4D97-AF65-F5344CB8AC3E}">
        <p14:creationId xmlns:p14="http://schemas.microsoft.com/office/powerpoint/2010/main" val="526831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Compromise between our original idea and our</a:t>
            </a:r>
            <a:r>
              <a:rPr lang="en-US" baseline="0" dirty="0" smtClean="0"/>
              <a:t> partner’s original idea, resulting in something that worked better for everyone.</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11</a:t>
            </a:fld>
            <a:endParaRPr lang="en-US" dirty="0"/>
          </a:p>
        </p:txBody>
      </p:sp>
    </p:spTree>
    <p:extLst>
      <p:ext uri="{BB962C8B-B14F-4D97-AF65-F5344CB8AC3E}">
        <p14:creationId xmlns:p14="http://schemas.microsoft.com/office/powerpoint/2010/main" val="1396833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Evolution of the idea based on feedback from partners:</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12</a:t>
            </a:fld>
            <a:endParaRPr lang="en-US" dirty="0"/>
          </a:p>
        </p:txBody>
      </p:sp>
    </p:spTree>
    <p:extLst>
      <p:ext uri="{BB962C8B-B14F-4D97-AF65-F5344CB8AC3E}">
        <p14:creationId xmlns:p14="http://schemas.microsoft.com/office/powerpoint/2010/main" val="83155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13</a:t>
            </a:fld>
            <a:endParaRPr lang="en-US" dirty="0"/>
          </a:p>
        </p:txBody>
      </p:sp>
    </p:spTree>
    <p:extLst>
      <p:ext uri="{BB962C8B-B14F-4D97-AF65-F5344CB8AC3E}">
        <p14:creationId xmlns:p14="http://schemas.microsoft.com/office/powerpoint/2010/main" val="2372323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Marketing</a:t>
            </a:r>
            <a:r>
              <a:rPr lang="en-US" baseline="0" dirty="0" smtClean="0"/>
              <a:t> and outreach strategy consisted of promoting events online in as many forums as possible, creating both digital and physical signage in the Libraries, telling people studying in the TLC that an event was about to start, and positioning events in highly visible locations.</a:t>
            </a:r>
          </a:p>
        </p:txBody>
      </p:sp>
      <p:sp>
        <p:nvSpPr>
          <p:cNvPr id="4" name="Slide Number Placeholder 3"/>
          <p:cNvSpPr>
            <a:spLocks noGrp="1"/>
          </p:cNvSpPr>
          <p:nvPr>
            <p:ph type="sldNum" sz="quarter" idx="10"/>
          </p:nvPr>
        </p:nvSpPr>
        <p:spPr/>
        <p:txBody>
          <a:bodyPr/>
          <a:lstStyle/>
          <a:p>
            <a:fld id="{954E1D97-3F0A-4836-BCC1-61570A728F2C}" type="slidenum">
              <a:rPr lang="en-US" smtClean="0"/>
              <a:t>14</a:t>
            </a:fld>
            <a:endParaRPr lang="en-US" dirty="0"/>
          </a:p>
        </p:txBody>
      </p:sp>
    </p:spTree>
    <p:extLst>
      <p:ext uri="{BB962C8B-B14F-4D97-AF65-F5344CB8AC3E}">
        <p14:creationId xmlns:p14="http://schemas.microsoft.com/office/powerpoint/2010/main" val="3796048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Ultimately hosted six</a:t>
            </a:r>
            <a:r>
              <a:rPr lang="en-US" baseline="0" dirty="0" smtClean="0"/>
              <a:t> pilots, two each in the areas of yoga, healthy snacks preparation and selection, and art, such as drawing or making cut-outs. As mentioned previously, the person who would have ideally conducted our meditation pilots retired in December, and we weren’t successful at identifying a replacement. We also weren’t ever able to coordinate with our partner in the Health Center regarding an evening Wags for Wellness session. It’s actually unclear how much we would have learned from the latter in particular, though, since we have been hosting them once a month or more during the daytime for quite awhile, and there is obvious interest in programming on both areas, so we don’t consider this to be a great loss.</a:t>
            </a:r>
            <a:endParaRPr lang="en-US" dirty="0" smtClean="0"/>
          </a:p>
          <a:p>
            <a:pPr marL="171450" indent="-171450">
              <a:buFont typeface="Arial" panose="020B0604020202020204" pitchFamily="34" charset="0"/>
              <a:buChar char="•"/>
            </a:pPr>
            <a:r>
              <a:rPr lang="en-US" dirty="0" smtClean="0"/>
              <a:t>Survey</a:t>
            </a:r>
            <a:r>
              <a:rPr lang="en-US" baseline="0" dirty="0" smtClean="0"/>
              <a:t> r</a:t>
            </a:r>
            <a:r>
              <a:rPr lang="en-US" dirty="0" smtClean="0"/>
              <a:t>esponses</a:t>
            </a:r>
            <a:r>
              <a:rPr lang="en-US" baseline="0" dirty="0" smtClean="0"/>
              <a:t> weren’t necessarily super helpful for planning purposes, but do clearly indicate that the pilots were successful. More importantly, we confirmed our theory that access to the students studying in the TLC was considered valuable enough that partners would be willing to provide free workshops for us in exchange for it. We also learned more about the logistical challenges inherent in providing programming like this, especially during the event.</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15</a:t>
            </a:fld>
            <a:endParaRPr lang="en-US" dirty="0"/>
          </a:p>
        </p:txBody>
      </p:sp>
    </p:spTree>
    <p:extLst>
      <p:ext uri="{BB962C8B-B14F-4D97-AF65-F5344CB8AC3E}">
        <p14:creationId xmlns:p14="http://schemas.microsoft.com/office/powerpoint/2010/main" val="1395633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16</a:t>
            </a:fld>
            <a:endParaRPr lang="en-US" dirty="0"/>
          </a:p>
        </p:txBody>
      </p:sp>
    </p:spTree>
    <p:extLst>
      <p:ext uri="{BB962C8B-B14F-4D97-AF65-F5344CB8AC3E}">
        <p14:creationId xmlns:p14="http://schemas.microsoft.com/office/powerpoint/2010/main" val="3168580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1. User Analysis:</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To measure interest in TLC-hosted study breaks, TLC staff conducted student surveys focused on potential participation levels, interest in specific activities, and scheduling preferences.</a:t>
            </a:r>
          </a:p>
          <a:p>
            <a:r>
              <a:rPr lang="en-US" sz="1200" b="1" kern="1200" dirty="0" smtClean="0">
                <a:solidFill>
                  <a:schemeClr val="tx1"/>
                </a:solidFill>
                <a:effectLst/>
                <a:latin typeface="+mn-lt"/>
                <a:ea typeface="+mn-ea"/>
                <a:cs typeface="+mn-cs"/>
              </a:rPr>
              <a:t>2. Team Building:</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After confirming student interest, TLC staff assembled a team that could advance the project. Team members included TLC staff, Michael Zeliff, and Aaron Ginoza. The Libraries Student Outreach Team, a group of student workers supervised by the communications office, would also serve as a resource for developing the study breaks.</a:t>
            </a:r>
          </a:p>
          <a:p>
            <a:r>
              <a:rPr lang="en-US" sz="1200" b="1" kern="1200" dirty="0" smtClean="0">
                <a:solidFill>
                  <a:schemeClr val="tx1"/>
                </a:solidFill>
                <a:effectLst/>
                <a:latin typeface="+mn-lt"/>
                <a:ea typeface="+mn-ea"/>
                <a:cs typeface="+mn-cs"/>
              </a:rPr>
              <a:t>3. Partnerships:</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With team roles and responsibilities mapped out internally, TLC staff reached out to campus departments that could facilitate the specific types of study breaks students highlighted in surveys.</a:t>
            </a:r>
          </a:p>
          <a:p>
            <a:r>
              <a:rPr lang="en-US" sz="1200" b="1" kern="1200" dirty="0" smtClean="0">
                <a:solidFill>
                  <a:schemeClr val="tx1"/>
                </a:solidFill>
                <a:effectLst/>
                <a:latin typeface="+mn-lt"/>
                <a:ea typeface="+mn-ea"/>
                <a:cs typeface="+mn-cs"/>
              </a:rPr>
              <a:t>4. Service Refinement:</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With partners in place, TLC staff initiated a conversation about structuring and staffing the service. That conversation included input from the Libraries Student Outreach Team and benefited from research on study break projects run at peer institutions.</a:t>
            </a:r>
          </a:p>
          <a:p>
            <a:r>
              <a:rPr lang="en-US" sz="1200" b="1" kern="1200" dirty="0" smtClean="0">
                <a:solidFill>
                  <a:schemeClr val="tx1"/>
                </a:solidFill>
                <a:effectLst/>
                <a:latin typeface="+mn-lt"/>
                <a:ea typeface="+mn-ea"/>
                <a:cs typeface="+mn-cs"/>
              </a:rPr>
              <a:t>5. Promotion:</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Once the service had an implementation plan that utilized the strengths of our partners, we promoted the study breaks using physical signs, infoscreens, and Instagram Stories.</a:t>
            </a:r>
          </a:p>
          <a:p>
            <a:r>
              <a:rPr lang="en-US" sz="1200" b="1" kern="1200" dirty="0" smtClean="0">
                <a:solidFill>
                  <a:schemeClr val="tx1"/>
                </a:solidFill>
                <a:effectLst/>
                <a:latin typeface="+mn-lt"/>
                <a:ea typeface="+mn-ea"/>
                <a:cs typeface="+mn-cs"/>
              </a:rPr>
              <a:t>6. Assessment:</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At the study breaks, we collected assessment data via iPad survey so we would have a basis to evaluate our efforts and be more informed executing future projects. </a:t>
            </a:r>
          </a:p>
          <a:p>
            <a:endParaRPr lang="en-US" b="0" dirty="0"/>
          </a:p>
        </p:txBody>
      </p:sp>
      <p:sp>
        <p:nvSpPr>
          <p:cNvPr id="4" name="Slide Number Placeholder 3"/>
          <p:cNvSpPr>
            <a:spLocks noGrp="1"/>
          </p:cNvSpPr>
          <p:nvPr>
            <p:ph type="sldNum" sz="quarter" idx="10"/>
          </p:nvPr>
        </p:nvSpPr>
        <p:spPr/>
        <p:txBody>
          <a:bodyPr/>
          <a:lstStyle/>
          <a:p>
            <a:fld id="{954E1D97-3F0A-4836-BCC1-61570A728F2C}" type="slidenum">
              <a:rPr lang="en-US" smtClean="0"/>
              <a:t>17</a:t>
            </a:fld>
            <a:endParaRPr lang="en-US" dirty="0"/>
          </a:p>
        </p:txBody>
      </p:sp>
    </p:spTree>
    <p:extLst>
      <p:ext uri="{BB962C8B-B14F-4D97-AF65-F5344CB8AC3E}">
        <p14:creationId xmlns:p14="http://schemas.microsoft.com/office/powerpoint/2010/main" val="1256208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Integrating user input:</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Throughout the planning process, we looked for ways to integrate user input into the development of the new service. This helped us move the service forward while staying connected to the population it would engage.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Importance of partners:</a:t>
            </a:r>
            <a:r>
              <a:rPr lang="en-US" sz="1200" b="1"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Pulling in partners helped us expand the quality of the study breaks without a lot of additional staffing from the Libraries.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Building on existing relationships:</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Having a working relationship with two of our three partnering organizations made it easy piloting a study break service with their direct support.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Leveraging our location: </a:t>
            </a:r>
            <a:r>
              <a:rPr lang="en-US" sz="1200" b="0" kern="1200" dirty="0" smtClean="0">
                <a:solidFill>
                  <a:schemeClr val="tx1"/>
                </a:solidFill>
                <a:effectLst/>
                <a:latin typeface="+mn-lt"/>
                <a:ea typeface="+mn-ea"/>
                <a:cs typeface="+mn-cs"/>
              </a:rPr>
              <a:t>We found our partners are interested in working with us in part because of our location and the access to students it provides. The Health Center in particular, which is not an ideal location for hosting events, has expressed the benefits of having a programming presence in McKeldin.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18</a:t>
            </a:fld>
            <a:endParaRPr lang="en-US" dirty="0"/>
          </a:p>
        </p:txBody>
      </p:sp>
    </p:spTree>
    <p:extLst>
      <p:ext uri="{BB962C8B-B14F-4D97-AF65-F5344CB8AC3E}">
        <p14:creationId xmlns:p14="http://schemas.microsoft.com/office/powerpoint/2010/main" val="1333511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Goals identified by Michael, all of which fall under the general heading of “wellness”:</a:t>
            </a:r>
          </a:p>
          <a:p>
            <a:pPr marL="685800" lvl="1" indent="-228600">
              <a:buFont typeface="+mj-lt"/>
              <a:buAutoNum type="arabicPeriod"/>
            </a:pPr>
            <a:r>
              <a:rPr lang="en-US" baseline="0" dirty="0" smtClean="0"/>
              <a:t>Stress Reduction</a:t>
            </a:r>
          </a:p>
          <a:p>
            <a:pPr marL="685800" lvl="1" indent="-228600">
              <a:buFont typeface="+mj-lt"/>
              <a:buAutoNum type="arabicPeriod"/>
            </a:pPr>
            <a:r>
              <a:rPr lang="en-US" baseline="0" dirty="0" smtClean="0"/>
              <a:t>“To provide a more rounded experience in the Libraries”</a:t>
            </a:r>
          </a:p>
          <a:p>
            <a:pPr marL="685800" lvl="1" indent="-228600">
              <a:buFont typeface="+mj-lt"/>
              <a:buAutoNum type="arabicPeriod"/>
            </a:pPr>
            <a:r>
              <a:rPr lang="en-US" baseline="0" dirty="0" smtClean="0"/>
              <a:t>Building community among students</a:t>
            </a:r>
          </a:p>
          <a:p>
            <a:pPr marL="228600" lvl="0" indent="-228600">
              <a:buFont typeface="Arial" panose="020B0604020202020204" pitchFamily="34" charset="0"/>
              <a:buChar char="•"/>
            </a:pPr>
            <a:r>
              <a:rPr lang="en-US" baseline="0" dirty="0" smtClean="0"/>
              <a:t>Michael’s email led to a meeting in October, 2018 attended by him, Eric Bartheld, Tim Hackman, Yelena Luckert, Gary White, Aaron, and myself where we decided that the TLC would be the best host for programming along these lines, and that the ideal next step would be to survey our users about what sorts of activities they would be most likely to attend</a:t>
            </a:r>
          </a:p>
        </p:txBody>
      </p:sp>
      <p:sp>
        <p:nvSpPr>
          <p:cNvPr id="4" name="Slide Number Placeholder 3"/>
          <p:cNvSpPr>
            <a:spLocks noGrp="1"/>
          </p:cNvSpPr>
          <p:nvPr>
            <p:ph type="sldNum" sz="quarter" idx="10"/>
          </p:nvPr>
        </p:nvSpPr>
        <p:spPr/>
        <p:txBody>
          <a:bodyPr/>
          <a:lstStyle/>
          <a:p>
            <a:fld id="{954E1D97-3F0A-4836-BCC1-61570A728F2C}" type="slidenum">
              <a:rPr lang="en-US" smtClean="0"/>
              <a:t>2</a:t>
            </a:fld>
            <a:endParaRPr lang="en-US" dirty="0"/>
          </a:p>
        </p:txBody>
      </p:sp>
    </p:spTree>
    <p:extLst>
      <p:ext uri="{BB962C8B-B14F-4D97-AF65-F5344CB8AC3E}">
        <p14:creationId xmlns:p14="http://schemas.microsoft.com/office/powerpoint/2010/main" val="4008126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4</a:t>
            </a:fld>
            <a:endParaRPr lang="en-US" dirty="0"/>
          </a:p>
        </p:txBody>
      </p:sp>
    </p:spTree>
    <p:extLst>
      <p:ext uri="{BB962C8B-B14F-4D97-AF65-F5344CB8AC3E}">
        <p14:creationId xmlns:p14="http://schemas.microsoft.com/office/powerpoint/2010/main" val="2565927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5</a:t>
            </a:fld>
            <a:endParaRPr lang="en-US" dirty="0"/>
          </a:p>
        </p:txBody>
      </p:sp>
    </p:spTree>
    <p:extLst>
      <p:ext uri="{BB962C8B-B14F-4D97-AF65-F5344CB8AC3E}">
        <p14:creationId xmlns:p14="http://schemas.microsoft.com/office/powerpoint/2010/main" val="2600650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Discussed survey results at a TLC staff</a:t>
            </a:r>
            <a:r>
              <a:rPr lang="en-US" baseline="0" dirty="0" smtClean="0"/>
              <a:t> meeting attended by Michael Zeliff and decided to move forward with one to two pilots each in five areas:</a:t>
            </a:r>
          </a:p>
          <a:p>
            <a:pPr marL="685800" lvl="1" indent="-228600">
              <a:buFont typeface="+mj-lt"/>
              <a:buAutoNum type="arabicPeriod"/>
            </a:pPr>
            <a:r>
              <a:rPr lang="en-US" baseline="0" dirty="0" smtClean="0"/>
              <a:t>Yoga</a:t>
            </a:r>
          </a:p>
          <a:p>
            <a:pPr marL="685800" lvl="1" indent="-228600">
              <a:buFont typeface="+mj-lt"/>
              <a:buAutoNum type="arabicPeriod"/>
            </a:pPr>
            <a:r>
              <a:rPr lang="en-US" dirty="0" smtClean="0"/>
              <a:t>Meditation</a:t>
            </a:r>
          </a:p>
          <a:p>
            <a:pPr marL="685800" lvl="1" indent="-228600">
              <a:buFont typeface="+mj-lt"/>
              <a:buAutoNum type="arabicPeriod"/>
            </a:pPr>
            <a:r>
              <a:rPr lang="en-US" dirty="0" smtClean="0"/>
              <a:t>Art, such as drawing</a:t>
            </a:r>
            <a:r>
              <a:rPr lang="en-US" baseline="0" dirty="0" smtClean="0"/>
              <a:t> or making cut-outs</a:t>
            </a:r>
          </a:p>
          <a:p>
            <a:pPr marL="685800" lvl="1" indent="-228600">
              <a:buFont typeface="+mj-lt"/>
              <a:buAutoNum type="arabicPeriod"/>
            </a:pPr>
            <a:r>
              <a:rPr lang="en-US" baseline="0" dirty="0" smtClean="0"/>
              <a:t>Interaction with pets</a:t>
            </a:r>
          </a:p>
          <a:p>
            <a:pPr marL="685800" lvl="1" indent="-228600">
              <a:buFont typeface="+mj-lt"/>
              <a:buAutoNum type="arabicPeriod"/>
            </a:pPr>
            <a:r>
              <a:rPr lang="en-US" baseline="0" dirty="0" smtClean="0"/>
              <a:t>Healthy food selection and preparation</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6</a:t>
            </a:fld>
            <a:endParaRPr lang="en-US" dirty="0"/>
          </a:p>
        </p:txBody>
      </p:sp>
    </p:spTree>
    <p:extLst>
      <p:ext uri="{BB962C8B-B14F-4D97-AF65-F5344CB8AC3E}">
        <p14:creationId xmlns:p14="http://schemas.microsoft.com/office/powerpoint/2010/main" val="2089984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Michael</a:t>
            </a:r>
            <a:r>
              <a:rPr lang="en-US" baseline="0" dirty="0" smtClean="0"/>
              <a:t> a</a:t>
            </a:r>
            <a:r>
              <a:rPr lang="en-US" dirty="0" smtClean="0"/>
              <a:t>lso obtained a modest ($71) grant from the Pepsi Enhancement</a:t>
            </a:r>
            <a:r>
              <a:rPr lang="en-US" baseline="0" dirty="0" smtClean="0"/>
              <a:t> Fund, and Chris Davis in PSD helped us order supplies.</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7</a:t>
            </a:fld>
            <a:endParaRPr lang="en-US" dirty="0"/>
          </a:p>
        </p:txBody>
      </p:sp>
    </p:spTree>
    <p:extLst>
      <p:ext uri="{BB962C8B-B14F-4D97-AF65-F5344CB8AC3E}">
        <p14:creationId xmlns:p14="http://schemas.microsoft.com/office/powerpoint/2010/main" val="234340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We identified our most logical partner for meditation as the Health Center as well, but unfortunately</a:t>
            </a:r>
            <a:r>
              <a:rPr lang="en-US" baseline="0" dirty="0" smtClean="0"/>
              <a:t> our contact retired in December before we were able to plan any events. </a:t>
            </a:r>
          </a:p>
          <a:p>
            <a:pPr marL="171450" indent="-171450">
              <a:buFont typeface="Arial" panose="020B0604020202020204" pitchFamily="34" charset="0"/>
              <a:buChar char="•"/>
            </a:pPr>
            <a:r>
              <a:rPr lang="en-US" baseline="0" dirty="0" smtClean="0"/>
              <a:t>RecWell + UHC = new versions of existing partnerships; Studio A = new partner</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8</a:t>
            </a:fld>
            <a:endParaRPr lang="en-US" dirty="0"/>
          </a:p>
        </p:txBody>
      </p:sp>
    </p:spTree>
    <p:extLst>
      <p:ext uri="{BB962C8B-B14F-4D97-AF65-F5344CB8AC3E}">
        <p14:creationId xmlns:p14="http://schemas.microsoft.com/office/powerpoint/2010/main" val="3072840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Compromise between our original idea and our</a:t>
            </a:r>
            <a:r>
              <a:rPr lang="en-US" baseline="0" dirty="0" smtClean="0"/>
              <a:t> partner’s original idea, resulting in something that worked better for everyone.</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9</a:t>
            </a:fld>
            <a:endParaRPr lang="en-US" dirty="0"/>
          </a:p>
        </p:txBody>
      </p:sp>
    </p:spTree>
    <p:extLst>
      <p:ext uri="{BB962C8B-B14F-4D97-AF65-F5344CB8AC3E}">
        <p14:creationId xmlns:p14="http://schemas.microsoft.com/office/powerpoint/2010/main" val="3384228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Compromise between our original idea and our</a:t>
            </a:r>
            <a:r>
              <a:rPr lang="en-US" baseline="0" dirty="0" smtClean="0"/>
              <a:t> partner’s original idea, resulting in something that worked better for everyone.</a:t>
            </a:r>
            <a:endParaRPr lang="en-US" dirty="0"/>
          </a:p>
        </p:txBody>
      </p:sp>
      <p:sp>
        <p:nvSpPr>
          <p:cNvPr id="4" name="Slide Number Placeholder 3"/>
          <p:cNvSpPr>
            <a:spLocks noGrp="1"/>
          </p:cNvSpPr>
          <p:nvPr>
            <p:ph type="sldNum" sz="quarter" idx="10"/>
          </p:nvPr>
        </p:nvSpPr>
        <p:spPr/>
        <p:txBody>
          <a:bodyPr/>
          <a:lstStyle/>
          <a:p>
            <a:fld id="{954E1D97-3F0A-4836-BCC1-61570A728F2C}" type="slidenum">
              <a:rPr lang="en-US" smtClean="0"/>
              <a:t>10</a:t>
            </a:fld>
            <a:endParaRPr lang="en-US" dirty="0"/>
          </a:p>
        </p:txBody>
      </p:sp>
    </p:spTree>
    <p:extLst>
      <p:ext uri="{BB962C8B-B14F-4D97-AF65-F5344CB8AC3E}">
        <p14:creationId xmlns:p14="http://schemas.microsoft.com/office/powerpoint/2010/main" val="705249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216822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1081758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878362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1576115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2119050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636095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1018729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2738063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892781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356840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CDF18E2-0970-4C5F-BC45-2148FAB84D91}" type="datetimeFigureOut">
              <a:rPr lang="en-US" smtClean="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C85DC2-78BA-4BE5-87DA-0265EDBA4800}" type="slidenum">
              <a:rPr lang="en-US" smtClean="0"/>
              <a:t>‹#›</a:t>
            </a:fld>
            <a:endParaRPr lang="en-US" dirty="0"/>
          </a:p>
        </p:txBody>
      </p:sp>
    </p:spTree>
    <p:extLst>
      <p:ext uri="{BB962C8B-B14F-4D97-AF65-F5344CB8AC3E}">
        <p14:creationId xmlns:p14="http://schemas.microsoft.com/office/powerpoint/2010/main" val="1332455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DF18E2-0970-4C5F-BC45-2148FAB84D91}" type="datetimeFigureOut">
              <a:rPr lang="en-US" smtClean="0"/>
              <a:t>6/8/2019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85DC2-78BA-4BE5-87DA-0265EDBA4800}" type="slidenum">
              <a:rPr lang="en-US" smtClean="0"/>
              <a:t>‹#›</a:t>
            </a:fld>
            <a:endParaRPr lang="en-US" dirty="0"/>
          </a:p>
        </p:txBody>
      </p:sp>
    </p:spTree>
    <p:extLst>
      <p:ext uri="{BB962C8B-B14F-4D97-AF65-F5344CB8AC3E}">
        <p14:creationId xmlns:p14="http://schemas.microsoft.com/office/powerpoint/2010/main" val="617623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extBox 1"/>
          <p:cNvSpPr txBox="1"/>
          <p:nvPr/>
        </p:nvSpPr>
        <p:spPr>
          <a:xfrm>
            <a:off x="325288" y="664830"/>
            <a:ext cx="10955735" cy="3416320"/>
          </a:xfrm>
          <a:prstGeom prst="rect">
            <a:avLst/>
          </a:prstGeom>
          <a:noFill/>
          <a:ln>
            <a:noFill/>
          </a:ln>
        </p:spPr>
        <p:txBody>
          <a:bodyPr wrap="square" rtlCol="0">
            <a:spAutoFit/>
          </a:bodyPr>
          <a:lstStyle/>
          <a:p>
            <a:r>
              <a:rPr lang="en-US" sz="5400" b="1" dirty="0">
                <a:latin typeface="Verdana" panose="020B0604030504040204" pitchFamily="34" charset="0"/>
                <a:ea typeface="Verdana" panose="020B0604030504040204" pitchFamily="34" charset="0"/>
                <a:cs typeface="Verdana" panose="020B0604030504040204" pitchFamily="34" charset="0"/>
              </a:rPr>
              <a:t>Structured </a:t>
            </a:r>
            <a:r>
              <a:rPr lang="en-US" sz="5400" b="1" dirty="0">
                <a:solidFill>
                  <a:schemeClr val="accent2"/>
                </a:solidFill>
                <a:latin typeface="Verdana" panose="020B0604030504040204" pitchFamily="34" charset="0"/>
                <a:ea typeface="Verdana" panose="020B0604030504040204" pitchFamily="34" charset="0"/>
                <a:cs typeface="Verdana" panose="020B0604030504040204" pitchFamily="34" charset="0"/>
              </a:rPr>
              <a:t>Study Breaks </a:t>
            </a:r>
            <a:r>
              <a:rPr lang="en-US" sz="5400" b="1" dirty="0">
                <a:latin typeface="Verdana" panose="020B0604030504040204" pitchFamily="34" charset="0"/>
                <a:ea typeface="Verdana" panose="020B0604030504040204" pitchFamily="34" charset="0"/>
                <a:cs typeface="Verdana" panose="020B0604030504040204" pitchFamily="34" charset="0"/>
              </a:rPr>
              <a:t>in the TLC as a Model for Developing New Library Services</a:t>
            </a:r>
          </a:p>
        </p:txBody>
      </p:sp>
      <p:sp>
        <p:nvSpPr>
          <p:cNvPr id="3" name="TextBox 2"/>
          <p:cNvSpPr txBox="1"/>
          <p:nvPr/>
        </p:nvSpPr>
        <p:spPr>
          <a:xfrm>
            <a:off x="2691829" y="4819814"/>
            <a:ext cx="9167091" cy="830997"/>
          </a:xfrm>
          <a:prstGeom prst="rect">
            <a:avLst/>
          </a:prstGeom>
          <a:noFill/>
          <a:ln>
            <a:noFill/>
          </a:ln>
        </p:spPr>
        <p:txBody>
          <a:bodyPr wrap="square" rtlCol="0">
            <a:spAutoFit/>
          </a:bodyPr>
          <a:lstStyle/>
          <a:p>
            <a:pPr algn="r"/>
            <a:r>
              <a:rPr lang="en-US" sz="4800" dirty="0">
                <a:latin typeface="Verdana" panose="020B0604030504040204" pitchFamily="34" charset="0"/>
                <a:ea typeface="Verdana" panose="020B0604030504040204" pitchFamily="34" charset="0"/>
              </a:rPr>
              <a:t>Andy </a:t>
            </a:r>
            <a:r>
              <a:rPr lang="en-US" sz="4800" dirty="0" smtClean="0">
                <a:latin typeface="Verdana" panose="020B0604030504040204" pitchFamily="34" charset="0"/>
                <a:ea typeface="Verdana" panose="020B0604030504040204" pitchFamily="34" charset="0"/>
              </a:rPr>
              <a:t>Horbal &amp; Aaron Ginoza </a:t>
            </a:r>
            <a:endParaRPr lang="en-US" sz="48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1463848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10629483" cy="1938992"/>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Evolution of an Idea, Example #1</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914400" y="2990071"/>
            <a:ext cx="3296354" cy="954107"/>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Cooking demonstration</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375189" y="4919408"/>
            <a:ext cx="4374776" cy="1384995"/>
          </a:xfrm>
          <a:prstGeom prst="rect">
            <a:avLst/>
          </a:prstGeom>
          <a:noFill/>
        </p:spPr>
        <p:txBody>
          <a:bodyPr wrap="square" rtlCol="0">
            <a:spAutoFit/>
          </a:bodyPr>
          <a:lstStyle/>
          <a:p>
            <a:pPr algn="ctr"/>
            <a:r>
              <a:rPr lang="en-US" sz="28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Peer educators answering questions about nutrition</a:t>
            </a:r>
            <a:r>
              <a:rPr lang="en-US" dirty="0" smtClean="0">
                <a:solidFill>
                  <a:schemeClr val="accent2"/>
                </a:solidFill>
              </a:rPr>
              <a:t>	</a:t>
            </a:r>
            <a:endParaRPr lang="en-US" dirty="0">
              <a:solidFill>
                <a:schemeClr val="accent2"/>
              </a:solidFill>
            </a:endParaRPr>
          </a:p>
        </p:txBody>
      </p:sp>
      <p:sp>
        <p:nvSpPr>
          <p:cNvPr id="6" name="TextBox 5"/>
          <p:cNvSpPr txBox="1"/>
          <p:nvPr/>
        </p:nvSpPr>
        <p:spPr>
          <a:xfrm>
            <a:off x="5199529" y="3467124"/>
            <a:ext cx="5791200" cy="2246769"/>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“Build Your Own Trail Mix” activity where students make their own trail mix using items representing all five food groups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Box 6"/>
          <p:cNvSpPr txBox="1"/>
          <p:nvPr/>
        </p:nvSpPr>
        <p:spPr>
          <a:xfrm>
            <a:off x="2311565"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4498953"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0974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10629483" cy="1938992"/>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Evolution of an Idea, Example #1</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914400" y="2990071"/>
            <a:ext cx="3296354" cy="954107"/>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Cooking demonstration</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375189" y="4919408"/>
            <a:ext cx="4374776" cy="1384995"/>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Peer educators answering questions about nutrition</a:t>
            </a:r>
            <a:r>
              <a:rPr lang="en-US" dirty="0" smtClean="0">
                <a:solidFill>
                  <a:schemeClr val="accent2"/>
                </a:solidFill>
              </a:rPr>
              <a:t>	</a:t>
            </a:r>
            <a:endParaRPr lang="en-US" dirty="0">
              <a:solidFill>
                <a:schemeClr val="accent2"/>
              </a:solidFill>
            </a:endParaRPr>
          </a:p>
        </p:txBody>
      </p:sp>
      <p:sp>
        <p:nvSpPr>
          <p:cNvPr id="6" name="TextBox 5"/>
          <p:cNvSpPr txBox="1"/>
          <p:nvPr/>
        </p:nvSpPr>
        <p:spPr>
          <a:xfrm>
            <a:off x="5199529" y="3467124"/>
            <a:ext cx="5791200" cy="2246769"/>
          </a:xfrm>
          <a:prstGeom prst="rect">
            <a:avLst/>
          </a:prstGeom>
          <a:noFill/>
        </p:spPr>
        <p:txBody>
          <a:bodyPr wrap="square" rtlCol="0">
            <a:spAutoFit/>
          </a:bodyPr>
          <a:lstStyle/>
          <a:p>
            <a:pPr algn="ctr"/>
            <a:r>
              <a:rPr lang="en-US" sz="28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“Build Your Own Trail Mix” activity where students make their own trail mix using items representing all five food groups</a:t>
            </a:r>
            <a:endParaRPr lang="en-US" sz="2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Box 6"/>
          <p:cNvSpPr txBox="1"/>
          <p:nvPr/>
        </p:nvSpPr>
        <p:spPr>
          <a:xfrm>
            <a:off x="2311565"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4498953"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94248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10629483" cy="1938992"/>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Evolution of an Idea, Example #2</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361246" y="3012142"/>
            <a:ext cx="11418378" cy="4031873"/>
          </a:xfrm>
          <a:prstGeom prst="rect">
            <a:avLst/>
          </a:prstGeom>
          <a:noFill/>
        </p:spPr>
        <p:txBody>
          <a:bodyPr wrap="square" rtlCol="0">
            <a:spAutoFit/>
          </a:bodyPr>
          <a:lstStyle/>
          <a:p>
            <a:r>
              <a:rPr lang="en-US" sz="3200" dirty="0">
                <a:latin typeface="Verdana" panose="020B0604030504040204" pitchFamily="34" charset="0"/>
                <a:ea typeface="Verdana" panose="020B0604030504040204" pitchFamily="34" charset="0"/>
                <a:cs typeface="Verdana" panose="020B0604030504040204" pitchFamily="34" charset="0"/>
              </a:rPr>
              <a:t>"Some ideas I</a:t>
            </a:r>
            <a:r>
              <a:rPr lang="en-US" sz="3200" dirty="0" smtClean="0">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have for next time is having them include the times of the classes with the 30 minute increments because people were coming in and out in the middle of classes and it was distracting. I also think they should put my name on the poster so people know who is leading the class</a:t>
            </a:r>
            <a:r>
              <a:rPr lang="en-US" sz="3200" dirty="0" smtClean="0">
                <a:latin typeface="Verdana" panose="020B0604030504040204" pitchFamily="34" charset="0"/>
                <a:ea typeface="Verdana" panose="020B0604030504040204" pitchFamily="34" charset="0"/>
                <a:cs typeface="Verdana" panose="020B0604030504040204" pitchFamily="34" charset="0"/>
              </a:rPr>
              <a:t>!"</a:t>
            </a:r>
            <a:r>
              <a:rPr lang="en-US" sz="3200" dirty="0">
                <a:latin typeface="Verdana" panose="020B0604030504040204" pitchFamily="34" charset="0"/>
                <a:ea typeface="Verdana" panose="020B0604030504040204" pitchFamily="34" charset="0"/>
                <a:cs typeface="Verdana" panose="020B0604030504040204" pitchFamily="34" charset="0"/>
              </a:rPr>
              <a:t> </a:t>
            </a:r>
            <a:endParaRPr lang="en-US" sz="3200" dirty="0" smtClean="0">
              <a:latin typeface="Verdana" panose="020B0604030504040204" pitchFamily="34" charset="0"/>
              <a:ea typeface="Verdana" panose="020B0604030504040204" pitchFamily="34" charset="0"/>
              <a:cs typeface="Verdana" panose="020B0604030504040204" pitchFamily="34" charset="0"/>
            </a:endParaRPr>
          </a:p>
          <a:p>
            <a:r>
              <a:rPr lang="en-US" dirty="0">
                <a:latin typeface="Verdana" panose="020B0604030504040204" pitchFamily="34" charset="0"/>
                <a:ea typeface="Verdana" panose="020B0604030504040204" pitchFamily="34" charset="0"/>
                <a:cs typeface="Verdana" panose="020B0604030504040204" pitchFamily="34" charset="0"/>
              </a:rPr>
              <a:t>	</a:t>
            </a:r>
            <a:r>
              <a:rPr lang="en-US" dirty="0" smtClean="0">
                <a:latin typeface="Verdana" panose="020B0604030504040204" pitchFamily="34" charset="0"/>
                <a:ea typeface="Verdana" panose="020B0604030504040204" pitchFamily="34" charset="0"/>
                <a:cs typeface="Verdana" panose="020B0604030504040204" pitchFamily="34" charset="0"/>
              </a:rPr>
              <a:t>					</a:t>
            </a:r>
          </a:p>
          <a:p>
            <a:r>
              <a:rPr lang="en-US" dirty="0">
                <a:latin typeface="Verdana" panose="020B0604030504040204" pitchFamily="34" charset="0"/>
                <a:ea typeface="Verdana" panose="020B0604030504040204" pitchFamily="34" charset="0"/>
                <a:cs typeface="Verdana" panose="020B0604030504040204" pitchFamily="34" charset="0"/>
              </a:rPr>
              <a:t>	</a:t>
            </a:r>
            <a:r>
              <a:rPr lang="en-US" dirty="0" smtClean="0">
                <a:latin typeface="Verdana" panose="020B0604030504040204" pitchFamily="34" charset="0"/>
                <a:ea typeface="Verdana" panose="020B0604030504040204" pitchFamily="34" charset="0"/>
                <a:cs typeface="Verdana" panose="020B0604030504040204" pitchFamily="34" charset="0"/>
              </a:rPr>
              <a:t>					-From an email by instructor Jemma L.</a:t>
            </a:r>
          </a:p>
          <a:p>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35640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94376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21569"/>
          <a:stretch/>
        </p:blipFill>
        <p:spPr>
          <a:xfrm rot="16200000">
            <a:off x="6961094" y="1627091"/>
            <a:ext cx="6857999" cy="36038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0"/>
            <a:ext cx="9224682" cy="6858000"/>
          </a:xfrm>
          <a:prstGeom prst="rect">
            <a:avLst/>
          </a:prstGeom>
          <a:ln w="38100">
            <a:solidFill>
              <a:srgbClr val="E7E6E6"/>
            </a:solidFill>
          </a:ln>
        </p:spPr>
      </p:pic>
    </p:spTree>
    <p:extLst>
      <p:ext uri="{BB962C8B-B14F-4D97-AF65-F5344CB8AC3E}">
        <p14:creationId xmlns:p14="http://schemas.microsoft.com/office/powerpoint/2010/main" val="3260066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165" y="591671"/>
            <a:ext cx="6562164" cy="1015663"/>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Assessment</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466165" y="1972236"/>
            <a:ext cx="10524564" cy="3970318"/>
          </a:xfrm>
          <a:prstGeom prst="rect">
            <a:avLst/>
          </a:prstGeom>
          <a:noFill/>
        </p:spPr>
        <p:txBody>
          <a:bodyPr wrap="square" rtlCol="0">
            <a:spAutoFit/>
          </a:bodyPr>
          <a:lstStyle/>
          <a:p>
            <a:pPr marL="571500" indent="-5715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100+ students reached (average of about 18/session)</a:t>
            </a:r>
          </a:p>
          <a:p>
            <a:pPr marL="571500" indent="-5715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571500" indent="-5715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Survey respondents overwhelmingly indicated that they would be extremely likely to participate in each event again, and that they night it took place worked well for them</a:t>
            </a:r>
          </a:p>
          <a:p>
            <a:pPr marL="571500" indent="-5715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571500" indent="-5715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Partners + Libraries staff also provided anecdotal evidence that students appreciated all of the events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00933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599" y="735106"/>
            <a:ext cx="8373035" cy="1015663"/>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Future Directions</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609598" y="2133600"/>
            <a:ext cx="10847295" cy="4401205"/>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Requested new student supervisor positions/reclassifications for TLC to free Coordinator of TLC Operations up to focus more on partner relations</a:t>
            </a:r>
          </a:p>
          <a:p>
            <a:pPr marL="457200" indent="-4572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Planning to build on relationships we established by offering more events next year</a:t>
            </a:r>
          </a:p>
          <a:p>
            <a:pPr marL="457200" indent="-4572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Big leap forward = creation of specific wellness goals + assessment of effectiveness of events in reaching them</a:t>
            </a:r>
          </a:p>
          <a:p>
            <a:pPr marL="457200" indent="-4572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91358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599" y="735106"/>
            <a:ext cx="8373035" cy="1015663"/>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Our Process</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609598" y="2133600"/>
            <a:ext cx="10847295" cy="4154984"/>
          </a:xfrm>
          <a:prstGeom prst="rect">
            <a:avLst/>
          </a:prstGeom>
          <a:noFill/>
        </p:spPr>
        <p:txBody>
          <a:bodyPr wrap="square" rtlCol="0">
            <a:spAutoFit/>
          </a:bodyPr>
          <a:lstStyle/>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User Analysis</a:t>
            </a:r>
          </a:p>
          <a:p>
            <a:pPr marL="514350" indent="-514350">
              <a:buFont typeface="+mj-lt"/>
              <a:buAutoNum type="arabicPeriod"/>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Team Building</a:t>
            </a:r>
          </a:p>
          <a:p>
            <a:pPr marL="514350" indent="-514350">
              <a:buFont typeface="+mj-lt"/>
              <a:buAutoNum type="arabicPeriod"/>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Partnerships</a:t>
            </a:r>
          </a:p>
          <a:p>
            <a:pPr marL="514350" indent="-514350">
              <a:buFont typeface="+mj-lt"/>
              <a:buAutoNum type="arabicPeriod"/>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Service Refinement</a:t>
            </a:r>
          </a:p>
          <a:p>
            <a:pPr marL="514350" indent="-514350">
              <a:buFont typeface="+mj-lt"/>
              <a:buAutoNum type="arabicPeriod"/>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Promotion</a:t>
            </a:r>
          </a:p>
          <a:p>
            <a:pPr marL="514350" indent="-514350">
              <a:buFont typeface="+mj-lt"/>
              <a:buAutoNum type="arabicPeriod"/>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US" sz="2400" dirty="0" smtClean="0">
                <a:latin typeface="Verdana" panose="020B0604030504040204" pitchFamily="34" charset="0"/>
                <a:ea typeface="Verdana" panose="020B0604030504040204" pitchFamily="34" charset="0"/>
                <a:cs typeface="Verdana" panose="020B0604030504040204" pitchFamily="34" charset="0"/>
              </a:rPr>
              <a:t>Assessment</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62462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599" y="735106"/>
            <a:ext cx="8373035" cy="1015663"/>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What We Did Right</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609598" y="2133600"/>
            <a:ext cx="10847295" cy="4401205"/>
          </a:xfrm>
          <a:prstGeom prst="rect">
            <a:avLst/>
          </a:prstGeom>
          <a:noFill/>
        </p:spPr>
        <p:txBody>
          <a:bodyPr wrap="square" rtlCol="0">
            <a:spAutoFit/>
          </a:bodyPr>
          <a:lstStyle/>
          <a:p>
            <a:pPr marL="457200" indent="-457200">
              <a:buFont typeface="Arial" panose="020B0604020202020204" pitchFamily="34" charset="0"/>
              <a:buChar char="•"/>
            </a:pPr>
            <a:r>
              <a:rPr lang="en-US" sz="3600" dirty="0" smtClean="0">
                <a:latin typeface="Verdana" panose="020B0604030504040204" pitchFamily="34" charset="0"/>
                <a:ea typeface="Verdana" panose="020B0604030504040204" pitchFamily="34" charset="0"/>
                <a:cs typeface="Verdana" panose="020B0604030504040204" pitchFamily="34" charset="0"/>
              </a:rPr>
              <a:t>Integrated user input</a:t>
            </a:r>
          </a:p>
          <a:p>
            <a:pPr marL="457200" indent="-457200">
              <a:buFont typeface="Arial" panose="020B0604020202020204" pitchFamily="34" charset="0"/>
              <a:buChar char="•"/>
            </a:pPr>
            <a:endParaRPr lang="en-US" sz="36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3600" dirty="0" smtClean="0">
                <a:latin typeface="Verdana" panose="020B0604030504040204" pitchFamily="34" charset="0"/>
                <a:ea typeface="Verdana" panose="020B0604030504040204" pitchFamily="34" charset="0"/>
                <a:cs typeface="Verdana" panose="020B0604030504040204" pitchFamily="34" charset="0"/>
              </a:rPr>
              <a:t>Recognized the importance of partners</a:t>
            </a:r>
          </a:p>
          <a:p>
            <a:pPr marL="457200" indent="-457200">
              <a:buFont typeface="Arial" panose="020B0604020202020204" pitchFamily="34" charset="0"/>
              <a:buChar char="•"/>
            </a:pPr>
            <a:endParaRPr lang="en-US" sz="36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3600" dirty="0" smtClean="0">
                <a:latin typeface="Verdana" panose="020B0604030504040204" pitchFamily="34" charset="0"/>
                <a:ea typeface="Verdana" panose="020B0604030504040204" pitchFamily="34" charset="0"/>
                <a:cs typeface="Verdana" panose="020B0604030504040204" pitchFamily="34" charset="0"/>
              </a:rPr>
              <a:t>Built on existing relationships</a:t>
            </a:r>
          </a:p>
          <a:p>
            <a:pPr marL="457200" indent="-457200">
              <a:buFont typeface="Arial" panose="020B0604020202020204" pitchFamily="34" charset="0"/>
              <a:buChar char="•"/>
            </a:pPr>
            <a:endParaRPr lang="en-US" sz="36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3600" dirty="0" smtClean="0">
                <a:latin typeface="Verdana" panose="020B0604030504040204" pitchFamily="34" charset="0"/>
                <a:ea typeface="Verdana" panose="020B0604030504040204" pitchFamily="34" charset="0"/>
                <a:cs typeface="Verdana" panose="020B0604030504040204" pitchFamily="34" charset="0"/>
              </a:rPr>
              <a:t>Leveraged our location</a:t>
            </a:r>
            <a:endParaRPr lang="en-US" sz="36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3364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extBox 1"/>
          <p:cNvSpPr txBox="1"/>
          <p:nvPr/>
        </p:nvSpPr>
        <p:spPr>
          <a:xfrm>
            <a:off x="551984" y="2482317"/>
            <a:ext cx="10941978" cy="3662541"/>
          </a:xfrm>
          <a:prstGeom prst="rect">
            <a:avLst/>
          </a:prstGeom>
          <a:noFill/>
        </p:spPr>
        <p:txBody>
          <a:bodyPr wrap="square" rtlCol="0">
            <a:spAutoFit/>
          </a:bodyPr>
          <a:lstStyle/>
          <a:p>
            <a:r>
              <a:rPr lang="en-US" sz="3200" dirty="0" smtClean="0">
                <a:latin typeface="Verdana" panose="020B0604030504040204" pitchFamily="34" charset="0"/>
                <a:ea typeface="Verdana" panose="020B0604030504040204" pitchFamily="34" charset="0"/>
                <a:cs typeface="Verdana" panose="020B0604030504040204" pitchFamily="34" charset="0"/>
              </a:rPr>
              <a:t>“I’m </a:t>
            </a:r>
            <a:r>
              <a:rPr lang="en-US" sz="3200" dirty="0">
                <a:latin typeface="Verdana" panose="020B0604030504040204" pitchFamily="34" charset="0"/>
                <a:ea typeface="Verdana" panose="020B0604030504040204" pitchFamily="34" charset="0"/>
                <a:cs typeface="Verdana" panose="020B0604030504040204" pitchFamily="34" charset="0"/>
              </a:rPr>
              <a:t>wondering if, say, two nights per week (Tues/Thurs, for example) we might offer students a break in their studies from 930 to 10pm when they could participate in yoga or doing stretches or drawing or moving to music or making music, or on learning to snack healthily while they study</a:t>
            </a:r>
            <a:r>
              <a:rPr lang="en-US" sz="3200" dirty="0" smtClean="0">
                <a:latin typeface="Verdana" panose="020B0604030504040204" pitchFamily="34" charset="0"/>
                <a:ea typeface="Verdana" panose="020B0604030504040204" pitchFamily="34" charset="0"/>
                <a:cs typeface="Verdana" panose="020B0604030504040204" pitchFamily="34" charset="0"/>
              </a:rPr>
              <a:t>?”</a:t>
            </a:r>
          </a:p>
          <a:p>
            <a:r>
              <a:rPr lang="en-US" sz="4000" dirty="0">
                <a:latin typeface="Verdana" panose="020B0604030504040204" pitchFamily="34" charset="0"/>
                <a:ea typeface="Verdana" panose="020B0604030504040204" pitchFamily="34" charset="0"/>
                <a:cs typeface="Verdana" panose="020B0604030504040204" pitchFamily="34" charset="0"/>
              </a:rPr>
              <a:t>	</a:t>
            </a:r>
            <a:r>
              <a:rPr lang="en-US" sz="4000" dirty="0" smtClean="0">
                <a:latin typeface="Verdana" panose="020B0604030504040204" pitchFamily="34" charset="0"/>
                <a:ea typeface="Verdana" panose="020B0604030504040204" pitchFamily="34" charset="0"/>
                <a:cs typeface="Verdana" panose="020B0604030504040204" pitchFamily="34" charset="0"/>
              </a:rPr>
              <a:t>		</a:t>
            </a:r>
            <a:r>
              <a:rPr lang="en-US" dirty="0" smtClean="0">
                <a:latin typeface="Verdana" panose="020B0604030504040204" pitchFamily="34" charset="0"/>
                <a:ea typeface="Verdana" panose="020B0604030504040204" pitchFamily="34" charset="0"/>
                <a:cs typeface="Verdana" panose="020B0604030504040204" pitchFamily="34" charset="0"/>
              </a:rPr>
              <a:t>-From an email by former Libraries staff member Michael Zeliff</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394447" y="591671"/>
            <a:ext cx="6131859" cy="1107996"/>
          </a:xfrm>
          <a:prstGeom prst="rect">
            <a:avLst/>
          </a:prstGeom>
          <a:noFill/>
        </p:spPr>
        <p:txBody>
          <a:bodyPr wrap="square" rtlCol="0">
            <a:spAutoFit/>
          </a:bodyPr>
          <a:lstStyle/>
          <a:p>
            <a:r>
              <a:rPr lang="en-US" sz="6600" dirty="0" smtClean="0">
                <a:latin typeface="Verdana" panose="020B0604030504040204" pitchFamily="34" charset="0"/>
                <a:ea typeface="Verdana" panose="020B0604030504040204" pitchFamily="34" charset="0"/>
                <a:cs typeface="Verdana" panose="020B0604030504040204" pitchFamily="34" charset="0"/>
              </a:rPr>
              <a:t>Origins</a:t>
            </a:r>
            <a:endParaRPr lang="en-US" sz="6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47957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4177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4" y="4070"/>
            <a:ext cx="12274193" cy="6853930"/>
          </a:xfrm>
          <a:prstGeom prst="rect">
            <a:avLst/>
          </a:prstGeom>
        </p:spPr>
      </p:pic>
    </p:spTree>
    <p:extLst>
      <p:ext uri="{BB962C8B-B14F-4D97-AF65-F5344CB8AC3E}">
        <p14:creationId xmlns:p14="http://schemas.microsoft.com/office/powerpoint/2010/main" val="272943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40564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93194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7755467" cy="1107996"/>
          </a:xfrm>
          <a:prstGeom prst="rect">
            <a:avLst/>
          </a:prstGeom>
          <a:noFill/>
        </p:spPr>
        <p:txBody>
          <a:bodyPr wrap="square" rtlCol="0">
            <a:spAutoFit/>
          </a:bodyPr>
          <a:lstStyle/>
          <a:p>
            <a:r>
              <a:rPr lang="en-US" sz="6600" dirty="0" smtClean="0">
                <a:latin typeface="Verdana" panose="020B0604030504040204" pitchFamily="34" charset="0"/>
                <a:ea typeface="Verdana" panose="020B0604030504040204" pitchFamily="34" charset="0"/>
                <a:cs typeface="Verdana" panose="020B0604030504040204" pitchFamily="34" charset="0"/>
              </a:rPr>
              <a:t>Building the Team</a:t>
            </a:r>
            <a:endParaRPr lang="en-US" sz="66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361246" y="1907822"/>
            <a:ext cx="11266310"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Started by assembling a coalition of people from the Libraries, including Michael Zeliff, the TLC staff, the Communication Department, and the Student Outreach Team</a:t>
            </a:r>
          </a:p>
          <a:p>
            <a:pPr marL="457200" indent="-457200">
              <a:buFont typeface="Arial" panose="020B0604020202020204" pitchFamily="34" charset="0"/>
              <a:buChar cha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Researched relevant precedents, such as yoga sessions offered during finals week from 2015-2017</a:t>
            </a:r>
          </a:p>
          <a:p>
            <a:pPr marL="457200" indent="-457200">
              <a:buFont typeface="Arial" panose="020B0604020202020204" pitchFamily="34" charset="0"/>
              <a:buChar char="•"/>
            </a:pPr>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pPr>
            <a:r>
              <a:rPr lang="en-US" sz="2800" dirty="0" smtClean="0">
                <a:latin typeface="Verdana" panose="020B0604030504040204" pitchFamily="34" charset="0"/>
                <a:ea typeface="Verdana" panose="020B0604030504040204" pitchFamily="34" charset="0"/>
                <a:cs typeface="Verdana" panose="020B0604030504040204" pitchFamily="34" charset="0"/>
              </a:rPr>
              <a:t>Reached out to existing partners for referrals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43480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7755467" cy="1107996"/>
          </a:xfrm>
          <a:prstGeom prst="rect">
            <a:avLst/>
          </a:prstGeom>
          <a:noFill/>
        </p:spPr>
        <p:txBody>
          <a:bodyPr wrap="square" rtlCol="0">
            <a:spAutoFit/>
          </a:bodyPr>
          <a:lstStyle/>
          <a:p>
            <a:r>
              <a:rPr lang="en-US" sz="6600" dirty="0" smtClean="0">
                <a:latin typeface="Verdana" panose="020B0604030504040204" pitchFamily="34" charset="0"/>
                <a:ea typeface="Verdana" panose="020B0604030504040204" pitchFamily="34" charset="0"/>
                <a:cs typeface="Verdana" panose="020B0604030504040204" pitchFamily="34" charset="0"/>
              </a:rPr>
              <a:t>Partners</a:t>
            </a:r>
            <a:endParaRPr lang="en-US" sz="6600"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948267" y="1941689"/>
            <a:ext cx="11243733" cy="4154984"/>
          </a:xfrm>
          <a:prstGeom prst="rect">
            <a:avLst/>
          </a:prstGeom>
          <a:noFill/>
        </p:spPr>
        <p:txBody>
          <a:bodyPr wrap="square" rtlCol="0">
            <a:spAutoFit/>
          </a:bodyPr>
          <a:lstStyle/>
          <a:p>
            <a:pPr marL="571500" indent="-571500">
              <a:buFont typeface="Arial" panose="020B0604020202020204" pitchFamily="34" charset="0"/>
              <a:buChar char="•"/>
            </a:pPr>
            <a:r>
              <a:rPr lang="en-US" sz="4400" dirty="0" smtClean="0">
                <a:latin typeface="Verdana" panose="020B0604030504040204" pitchFamily="34" charset="0"/>
                <a:ea typeface="Verdana" panose="020B0604030504040204" pitchFamily="34" charset="0"/>
                <a:cs typeface="Verdana" panose="020B0604030504040204" pitchFamily="34" charset="0"/>
              </a:rPr>
              <a:t>RecWell (Yoga)</a:t>
            </a:r>
          </a:p>
          <a:p>
            <a:pPr marL="571500" indent="-571500">
              <a:buFont typeface="Arial" panose="020B0604020202020204" pitchFamily="34" charset="0"/>
              <a:buChar char="•"/>
            </a:pPr>
            <a:endParaRPr lang="en-US" sz="4400" dirty="0">
              <a:latin typeface="Verdana" panose="020B0604030504040204" pitchFamily="34" charset="0"/>
              <a:ea typeface="Verdana" panose="020B0604030504040204" pitchFamily="34" charset="0"/>
              <a:cs typeface="Verdana" panose="020B0604030504040204" pitchFamily="34" charset="0"/>
            </a:endParaRPr>
          </a:p>
          <a:p>
            <a:pPr marL="571500" indent="-571500">
              <a:buFont typeface="Arial" panose="020B0604020202020204" pitchFamily="34" charset="0"/>
              <a:buChar char="•"/>
            </a:pPr>
            <a:r>
              <a:rPr lang="en-US" sz="44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Studio A (Art)</a:t>
            </a:r>
          </a:p>
          <a:p>
            <a:pPr marL="571500" indent="-571500">
              <a:buFont typeface="Arial" panose="020B0604020202020204" pitchFamily="34" charset="0"/>
              <a:buChar char="•"/>
            </a:pPr>
            <a:endParaRPr lang="en-US" sz="4400" dirty="0">
              <a:latin typeface="Verdana" panose="020B0604030504040204" pitchFamily="34" charset="0"/>
              <a:ea typeface="Verdana" panose="020B0604030504040204" pitchFamily="34" charset="0"/>
              <a:cs typeface="Verdana" panose="020B0604030504040204" pitchFamily="34" charset="0"/>
            </a:endParaRPr>
          </a:p>
          <a:p>
            <a:pPr marL="571500" indent="-571500">
              <a:buFont typeface="Arial" panose="020B0604020202020204" pitchFamily="34" charset="0"/>
              <a:buChar char="•"/>
            </a:pPr>
            <a:r>
              <a:rPr lang="en-US" sz="4400" dirty="0" smtClean="0">
                <a:latin typeface="Verdana" panose="020B0604030504040204" pitchFamily="34" charset="0"/>
                <a:ea typeface="Verdana" panose="020B0604030504040204" pitchFamily="34" charset="0"/>
                <a:cs typeface="Verdana" panose="020B0604030504040204" pitchFamily="34" charset="0"/>
              </a:rPr>
              <a:t>University Health Center (Healthy Snacks, Pets)</a:t>
            </a:r>
            <a:endParaRPr lang="en-US" sz="4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46938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246" y="462844"/>
            <a:ext cx="10629483" cy="1938992"/>
          </a:xfrm>
          <a:prstGeom prst="rect">
            <a:avLst/>
          </a:prstGeom>
          <a:noFill/>
        </p:spPr>
        <p:txBody>
          <a:bodyPr wrap="square" rtlCol="0">
            <a:spAutoFit/>
          </a:bodyPr>
          <a:lstStyle/>
          <a:p>
            <a:r>
              <a:rPr lang="en-US" sz="6000" dirty="0" smtClean="0">
                <a:latin typeface="Verdana" panose="020B0604030504040204" pitchFamily="34" charset="0"/>
                <a:ea typeface="Verdana" panose="020B0604030504040204" pitchFamily="34" charset="0"/>
                <a:cs typeface="Verdana" panose="020B0604030504040204" pitchFamily="34" charset="0"/>
              </a:rPr>
              <a:t>Evolution of an Idea, Example #1</a:t>
            </a:r>
            <a:endParaRPr lang="en-US" sz="6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p:nvSpPr>
        <p:spPr>
          <a:xfrm>
            <a:off x="914400" y="2990071"/>
            <a:ext cx="3296354" cy="954107"/>
          </a:xfrm>
          <a:prstGeom prst="rect">
            <a:avLst/>
          </a:prstGeom>
          <a:noFill/>
        </p:spPr>
        <p:txBody>
          <a:bodyPr wrap="square" rtlCol="0">
            <a:spAutoFit/>
          </a:bodyPr>
          <a:lstStyle/>
          <a:p>
            <a:pPr algn="ctr"/>
            <a:r>
              <a:rPr lang="en-US" sz="28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Cooking demonstration</a:t>
            </a:r>
            <a:endParaRPr lang="en-US" sz="2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375189" y="4919408"/>
            <a:ext cx="4374776" cy="1384995"/>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Peer educators answering questions about nutrition</a:t>
            </a:r>
            <a:r>
              <a:rPr lang="en-US" dirty="0" smtClean="0"/>
              <a:t>	</a:t>
            </a:r>
            <a:endParaRPr lang="en-US" dirty="0"/>
          </a:p>
        </p:txBody>
      </p:sp>
      <p:sp>
        <p:nvSpPr>
          <p:cNvPr id="6" name="TextBox 5"/>
          <p:cNvSpPr txBox="1"/>
          <p:nvPr/>
        </p:nvSpPr>
        <p:spPr>
          <a:xfrm>
            <a:off x="5199529" y="3467124"/>
            <a:ext cx="5791200" cy="2246769"/>
          </a:xfrm>
          <a:prstGeom prst="rect">
            <a:avLst/>
          </a:prstGeom>
          <a:noFill/>
        </p:spPr>
        <p:txBody>
          <a:bodyPr wrap="square" rtlCol="0">
            <a:spAutoFit/>
          </a:bodyPr>
          <a:lstStyle/>
          <a:p>
            <a:pPr algn="ctr"/>
            <a:r>
              <a:rPr lang="en-US" sz="2800" dirty="0" smtClean="0">
                <a:latin typeface="Verdana" panose="020B0604030504040204" pitchFamily="34" charset="0"/>
                <a:ea typeface="Verdana" panose="020B0604030504040204" pitchFamily="34" charset="0"/>
                <a:cs typeface="Verdana" panose="020B0604030504040204" pitchFamily="34" charset="0"/>
              </a:rPr>
              <a:t>“Build Your Own Trail Mix” activity where students make their own trail mix using items representing all five food groups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Box 6"/>
          <p:cNvSpPr txBox="1"/>
          <p:nvPr/>
        </p:nvSpPr>
        <p:spPr>
          <a:xfrm>
            <a:off x="2311565"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4498953" y="4077850"/>
            <a:ext cx="502024" cy="707886"/>
          </a:xfrm>
          <a:prstGeom prst="rect">
            <a:avLst/>
          </a:prstGeom>
          <a:noFill/>
        </p:spPr>
        <p:txBody>
          <a:bodyPr wrap="square" rtlCol="0">
            <a:spAutoFit/>
          </a:bodyPr>
          <a:lstStyle/>
          <a:p>
            <a:r>
              <a:rPr lang="en-US" sz="4000" dirty="0" smtClean="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4621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rnell Interview">
      <a:dk1>
        <a:srgbClr val="000000"/>
      </a:dk1>
      <a:lt1>
        <a:srgbClr val="FFFFFF"/>
      </a:lt1>
      <a:dk2>
        <a:srgbClr val="002060"/>
      </a:dk2>
      <a:lt2>
        <a:srgbClr val="F2F2F2"/>
      </a:lt2>
      <a:accent1>
        <a:srgbClr val="0563C1"/>
      </a:accent1>
      <a:accent2>
        <a:srgbClr val="ED7D31"/>
      </a:accent2>
      <a:accent3>
        <a:srgbClr val="00B0F0"/>
      </a:accent3>
      <a:accent4>
        <a:srgbClr val="FFC000"/>
      </a:accent4>
      <a:accent5>
        <a:srgbClr val="4472C4"/>
      </a:accent5>
      <a:accent6>
        <a:srgbClr val="5B9BD5"/>
      </a:accent6>
      <a:hlink>
        <a:srgbClr val="00B0F0"/>
      </a:hlink>
      <a:folHlink>
        <a:srgbClr val="ED7D3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2054</TotalTime>
  <Words>1437</Words>
  <Application>Microsoft Office PowerPoint</Application>
  <PresentationFormat>Widescreen</PresentationFormat>
  <Paragraphs>120</Paragraphs>
  <Slides>18</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Maryland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Horbal</dc:creator>
  <cp:lastModifiedBy>Andrew Horbal</cp:lastModifiedBy>
  <cp:revision>214</cp:revision>
  <dcterms:created xsi:type="dcterms:W3CDTF">2019-02-06T14:28:01Z</dcterms:created>
  <dcterms:modified xsi:type="dcterms:W3CDTF">2019-06-08T22:34:23Z</dcterms:modified>
</cp:coreProperties>
</file>