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921"/>
  </p:normalViewPr>
  <p:slideViewPr>
    <p:cSldViewPr snapToGrid="0">
      <p:cViewPr>
        <p:scale>
          <a:sx n="32" d="100"/>
          <a:sy n="32" d="100"/>
        </p:scale>
        <p:origin x="280" y="-21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B3D3FC-4BB2-B54A-B672-CDF715C998A1}"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1934143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B3D3FC-4BB2-B54A-B672-CDF715C998A1}"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391546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B3D3FC-4BB2-B54A-B672-CDF715C998A1}"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2536859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B3D3FC-4BB2-B54A-B672-CDF715C998A1}"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314965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3D3FC-4BB2-B54A-B672-CDF715C998A1}"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24055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B3D3FC-4BB2-B54A-B672-CDF715C998A1}" type="datetimeFigureOut">
              <a:rPr lang="en-US" smtClean="0"/>
              <a:t>4/14/24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485475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B3D3FC-4BB2-B54A-B672-CDF715C998A1}" type="datetimeFigureOut">
              <a:rPr lang="en-US" smtClean="0"/>
              <a:t>4/14/24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1805812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B3D3FC-4BB2-B54A-B672-CDF715C998A1}" type="datetimeFigureOut">
              <a:rPr lang="en-US" smtClean="0"/>
              <a:t>4/14/24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3043224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B3D3FC-4BB2-B54A-B672-CDF715C998A1}" type="datetimeFigureOut">
              <a:rPr lang="en-US" smtClean="0"/>
              <a:t>4/14/24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3881269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3DB3D3FC-4BB2-B54A-B672-CDF715C998A1}" type="datetimeFigureOut">
              <a:rPr lang="en-US" smtClean="0"/>
              <a:t>4/14/24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3103388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3DB3D3FC-4BB2-B54A-B672-CDF715C998A1}" type="datetimeFigureOut">
              <a:rPr lang="en-US" smtClean="0"/>
              <a:t>4/14/24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785B49-A7D6-0C4C-8C00-DFE090E946C1}" type="slidenum">
              <a:rPr lang="en-US" smtClean="0"/>
              <a:t>‹#›</a:t>
            </a:fld>
            <a:endParaRPr lang="en-US"/>
          </a:p>
        </p:txBody>
      </p:sp>
    </p:spTree>
    <p:extLst>
      <p:ext uri="{BB962C8B-B14F-4D97-AF65-F5344CB8AC3E}">
        <p14:creationId xmlns:p14="http://schemas.microsoft.com/office/powerpoint/2010/main" val="78569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3DB3D3FC-4BB2-B54A-B672-CDF715C998A1}" type="datetimeFigureOut">
              <a:rPr lang="en-US" smtClean="0"/>
              <a:t>4/14/24</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5C785B49-A7D6-0C4C-8C00-DFE090E946C1}" type="slidenum">
              <a:rPr lang="en-US" smtClean="0"/>
              <a:t>‹#›</a:t>
            </a:fld>
            <a:endParaRPr lang="en-US"/>
          </a:p>
        </p:txBody>
      </p:sp>
    </p:spTree>
    <p:extLst>
      <p:ext uri="{BB962C8B-B14F-4D97-AF65-F5344CB8AC3E}">
        <p14:creationId xmlns:p14="http://schemas.microsoft.com/office/powerpoint/2010/main" val="11289994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emf"/><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EC838403-E606-0466-ECBD-D57A76EFA1F6}"/>
              </a:ext>
            </a:extLst>
          </p:cNvPr>
          <p:cNvSpPr/>
          <p:nvPr/>
        </p:nvSpPr>
        <p:spPr>
          <a:xfrm>
            <a:off x="0" y="4035391"/>
            <a:ext cx="43891200" cy="15913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60"/>
          </a:p>
        </p:txBody>
      </p:sp>
      <p:sp>
        <p:nvSpPr>
          <p:cNvPr id="5" name="TextBox 42">
            <a:extLst>
              <a:ext uri="{FF2B5EF4-FFF2-40B4-BE49-F238E27FC236}">
                <a16:creationId xmlns:a16="http://schemas.microsoft.com/office/drawing/2014/main" id="{6DE6B75A-86FD-9C67-A44E-AC35795BE2CB}"/>
              </a:ext>
            </a:extLst>
          </p:cNvPr>
          <p:cNvSpPr txBox="1">
            <a:spLocks noChangeArrowheads="1"/>
          </p:cNvSpPr>
          <p:nvPr/>
        </p:nvSpPr>
        <p:spPr bwMode="auto">
          <a:xfrm>
            <a:off x="12096338" y="6230355"/>
            <a:ext cx="8094333" cy="74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latin typeface="Arial" panose="020B0604020202020204" pitchFamily="34" charset="0"/>
                <a:cs typeface="Arial" panose="020B0604020202020204" pitchFamily="34" charset="0"/>
              </a:rPr>
              <a:t>Data</a:t>
            </a:r>
          </a:p>
        </p:txBody>
      </p:sp>
      <p:sp>
        <p:nvSpPr>
          <p:cNvPr id="6" name="TextBox 42">
            <a:extLst>
              <a:ext uri="{FF2B5EF4-FFF2-40B4-BE49-F238E27FC236}">
                <a16:creationId xmlns:a16="http://schemas.microsoft.com/office/drawing/2014/main" id="{FE54650F-57A4-EAB6-D100-F00C72B7315E}"/>
              </a:ext>
            </a:extLst>
          </p:cNvPr>
          <p:cNvSpPr txBox="1">
            <a:spLocks noChangeArrowheads="1"/>
          </p:cNvSpPr>
          <p:nvPr/>
        </p:nvSpPr>
        <p:spPr bwMode="auto">
          <a:xfrm>
            <a:off x="22512575" y="6255049"/>
            <a:ext cx="8094333" cy="74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latin typeface="Arial" panose="020B0604020202020204" pitchFamily="34" charset="0"/>
                <a:cs typeface="Arial" panose="020B0604020202020204" pitchFamily="34" charset="0"/>
              </a:rPr>
              <a:t>Results/Data Analysis</a:t>
            </a:r>
          </a:p>
        </p:txBody>
      </p:sp>
      <p:sp>
        <p:nvSpPr>
          <p:cNvPr id="7" name="TextBox 42">
            <a:extLst>
              <a:ext uri="{FF2B5EF4-FFF2-40B4-BE49-F238E27FC236}">
                <a16:creationId xmlns:a16="http://schemas.microsoft.com/office/drawing/2014/main" id="{7A2A5F8A-1999-92B9-E1CA-EFEE95B0956F}"/>
              </a:ext>
            </a:extLst>
          </p:cNvPr>
          <p:cNvSpPr txBox="1">
            <a:spLocks noChangeArrowheads="1"/>
          </p:cNvSpPr>
          <p:nvPr/>
        </p:nvSpPr>
        <p:spPr bwMode="auto">
          <a:xfrm>
            <a:off x="33077368" y="6162883"/>
            <a:ext cx="8094333" cy="74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latin typeface="Arial" panose="020B0604020202020204" pitchFamily="34" charset="0"/>
                <a:cs typeface="Arial" panose="020B0604020202020204" pitchFamily="34" charset="0"/>
              </a:rPr>
              <a:t>Discussion and Conclusion</a:t>
            </a:r>
          </a:p>
        </p:txBody>
      </p:sp>
      <p:grpSp>
        <p:nvGrpSpPr>
          <p:cNvPr id="8" name="Group 7">
            <a:extLst>
              <a:ext uri="{FF2B5EF4-FFF2-40B4-BE49-F238E27FC236}">
                <a16:creationId xmlns:a16="http://schemas.microsoft.com/office/drawing/2014/main" id="{DB475EB1-A8E9-535D-98FB-07F9EDBCC3F6}"/>
              </a:ext>
            </a:extLst>
          </p:cNvPr>
          <p:cNvGrpSpPr/>
          <p:nvPr/>
        </p:nvGrpSpPr>
        <p:grpSpPr>
          <a:xfrm>
            <a:off x="1652815" y="16110786"/>
            <a:ext cx="8936067" cy="1253007"/>
            <a:chOff x="1605417" y="17504228"/>
            <a:chExt cx="9106125" cy="749277"/>
          </a:xfrm>
        </p:grpSpPr>
        <p:sp>
          <p:nvSpPr>
            <p:cNvPr id="9" name="TextBox 42">
              <a:extLst>
                <a:ext uri="{FF2B5EF4-FFF2-40B4-BE49-F238E27FC236}">
                  <a16:creationId xmlns:a16="http://schemas.microsoft.com/office/drawing/2014/main" id="{A1C5B99D-C6D9-FE76-7A22-AC9D304C5DCF}"/>
                </a:ext>
              </a:extLst>
            </p:cNvPr>
            <p:cNvSpPr txBox="1">
              <a:spLocks noChangeArrowheads="1"/>
            </p:cNvSpPr>
            <p:nvPr/>
          </p:nvSpPr>
          <p:spPr bwMode="auto">
            <a:xfrm>
              <a:off x="1605417" y="17805623"/>
              <a:ext cx="9106125" cy="447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latin typeface="Arial" panose="020B0604020202020204" pitchFamily="34" charset="0"/>
                  <a:cs typeface="Arial" panose="020B0604020202020204" pitchFamily="34" charset="0"/>
                </a:rPr>
                <a:t>Motivation</a:t>
              </a:r>
            </a:p>
          </p:txBody>
        </p:sp>
        <p:cxnSp>
          <p:nvCxnSpPr>
            <p:cNvPr id="10" name="Straight Connector 9">
              <a:extLst>
                <a:ext uri="{FF2B5EF4-FFF2-40B4-BE49-F238E27FC236}">
                  <a16:creationId xmlns:a16="http://schemas.microsoft.com/office/drawing/2014/main" id="{7557606B-5966-A411-DD1D-8A3436BC3C3F}"/>
                </a:ext>
              </a:extLst>
            </p:cNvPr>
            <p:cNvCxnSpPr/>
            <p:nvPr/>
          </p:nvCxnSpPr>
          <p:spPr>
            <a:xfrm>
              <a:off x="1605417" y="17504228"/>
              <a:ext cx="9106125" cy="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85064856-B08A-9D1B-BB56-329E48C2BF0D}"/>
              </a:ext>
            </a:extLst>
          </p:cNvPr>
          <p:cNvGrpSpPr/>
          <p:nvPr/>
        </p:nvGrpSpPr>
        <p:grpSpPr>
          <a:xfrm>
            <a:off x="12245819" y="17139573"/>
            <a:ext cx="8152391" cy="1045923"/>
            <a:chOff x="12055703" y="17504228"/>
            <a:chExt cx="9171439" cy="1176665"/>
          </a:xfrm>
        </p:grpSpPr>
        <p:sp>
          <p:nvSpPr>
            <p:cNvPr id="12" name="TextBox 42">
              <a:extLst>
                <a:ext uri="{FF2B5EF4-FFF2-40B4-BE49-F238E27FC236}">
                  <a16:creationId xmlns:a16="http://schemas.microsoft.com/office/drawing/2014/main" id="{811AA06B-9CE6-9A7F-9B16-24CFEE6E2535}"/>
                </a:ext>
              </a:extLst>
            </p:cNvPr>
            <p:cNvSpPr txBox="1">
              <a:spLocks noChangeArrowheads="1"/>
            </p:cNvSpPr>
            <p:nvPr/>
          </p:nvSpPr>
          <p:spPr bwMode="auto">
            <a:xfrm>
              <a:off x="12055703" y="17838280"/>
              <a:ext cx="9106125" cy="842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latin typeface="Arial" panose="020B0604020202020204" pitchFamily="34" charset="0"/>
                  <a:cs typeface="Arial" panose="020B0604020202020204" pitchFamily="34" charset="0"/>
                </a:rPr>
                <a:t>Methodology</a:t>
              </a:r>
            </a:p>
          </p:txBody>
        </p:sp>
        <p:cxnSp>
          <p:nvCxnSpPr>
            <p:cNvPr id="13" name="Straight Connector 12">
              <a:extLst>
                <a:ext uri="{FF2B5EF4-FFF2-40B4-BE49-F238E27FC236}">
                  <a16:creationId xmlns:a16="http://schemas.microsoft.com/office/drawing/2014/main" id="{ECCCBBD4-2795-BEE0-79F1-749BB7B59B82}"/>
                </a:ext>
              </a:extLst>
            </p:cNvPr>
            <p:cNvCxnSpPr/>
            <p:nvPr/>
          </p:nvCxnSpPr>
          <p:spPr>
            <a:xfrm>
              <a:off x="12121017" y="17504228"/>
              <a:ext cx="9106125" cy="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4" name="TextBox 18">
            <a:extLst>
              <a:ext uri="{FF2B5EF4-FFF2-40B4-BE49-F238E27FC236}">
                <a16:creationId xmlns:a16="http://schemas.microsoft.com/office/drawing/2014/main" id="{0DAADA2D-96D5-725D-0D38-9F517C935E1C}"/>
              </a:ext>
            </a:extLst>
          </p:cNvPr>
          <p:cNvSpPr txBox="1">
            <a:spLocks noChangeArrowheads="1"/>
          </p:cNvSpPr>
          <p:nvPr/>
        </p:nvSpPr>
        <p:spPr bwMode="auto">
          <a:xfrm>
            <a:off x="1652813" y="7180536"/>
            <a:ext cx="9173683" cy="8667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dirty="0"/>
              <a:t>Since the start of China’s WTO membership in 2001, there has been a decline of over one million U.S. manufacturing jobs. This process has been linked to an increase in U.S. political polarization. This project explores the relationship between local labor market trade exposure and Senate candidate ideological realignment. To this end, I exploit exogenous variation from economic outcome perceptions. The analysis combines multiple sources of information. The empirical strategy implements an IV method, in which Chinese import penetration in the U.S. is instrumented with Chinese import penetration in other advanced economies. Accounting for the presence of swing states, I find a significant impact on Senate polarization from increases in import penetration and household debt to income. These results support pre-existing literature and offer insight into the importance of economic optimism in widening political cleavages from trade.</a:t>
            </a:r>
            <a:endParaRPr lang="en-US" sz="2933" dirty="0">
              <a:solidFill>
                <a:srgbClr val="FF0000"/>
              </a:solidFill>
            </a:endParaRPr>
          </a:p>
        </p:txBody>
      </p:sp>
      <p:sp>
        <p:nvSpPr>
          <p:cNvPr id="15" name="TextBox 18">
            <a:extLst>
              <a:ext uri="{FF2B5EF4-FFF2-40B4-BE49-F238E27FC236}">
                <a16:creationId xmlns:a16="http://schemas.microsoft.com/office/drawing/2014/main" id="{0796B62A-EE18-A65F-17DE-495C9124F455}"/>
              </a:ext>
            </a:extLst>
          </p:cNvPr>
          <p:cNvSpPr txBox="1">
            <a:spLocks noChangeArrowheads="1"/>
          </p:cNvSpPr>
          <p:nvPr/>
        </p:nvSpPr>
        <p:spPr bwMode="auto">
          <a:xfrm>
            <a:off x="1652815" y="17643543"/>
            <a:ext cx="8936067" cy="686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marL="457189" indent="-457189">
              <a:buFontTx/>
              <a:buChar char="-"/>
            </a:pPr>
            <a:r>
              <a:rPr lang="en-US" sz="2933" dirty="0"/>
              <a:t>There has been a trend of rising political polarization over the past few decades.</a:t>
            </a:r>
          </a:p>
          <a:p>
            <a:pPr marL="457189" indent="-457189">
              <a:buFontTx/>
              <a:buChar char="-"/>
            </a:pPr>
            <a:r>
              <a:rPr lang="en-US" sz="2933" dirty="0"/>
              <a:t>This trend coincides with rising import exposure from China </a:t>
            </a:r>
          </a:p>
          <a:p>
            <a:pPr marL="457189" indent="-457189">
              <a:buFontTx/>
              <a:buChar char="-"/>
            </a:pPr>
            <a:r>
              <a:rPr lang="en-US" sz="2933" dirty="0"/>
              <a:t>Most measures of political polarization focus on vote shares or percentages of parliament. </a:t>
            </a:r>
          </a:p>
          <a:p>
            <a:pPr marL="1447764" lvl="1" indent="-457189">
              <a:buFontTx/>
              <a:buChar char="-"/>
            </a:pPr>
            <a:r>
              <a:rPr lang="en-US" sz="2933" dirty="0"/>
              <a:t>There is less focus on the ideological options presented to voters prior to elections’ conclusion</a:t>
            </a:r>
          </a:p>
          <a:p>
            <a:pPr marL="457189" indent="-457189">
              <a:buFontTx/>
              <a:buChar char="-"/>
            </a:pPr>
            <a:r>
              <a:rPr lang="en-US" sz="2933" dirty="0"/>
              <a:t>The role of economic expectation sentiment is not well explored </a:t>
            </a:r>
          </a:p>
          <a:p>
            <a:pPr marL="1447764" lvl="1" indent="-457189">
              <a:buFontTx/>
              <a:buChar char="-"/>
            </a:pPr>
            <a:r>
              <a:rPr lang="en-US" sz="2933" dirty="0"/>
              <a:t>Republicans tend to be more pessimistic than Democrats on a range of social factors except for racial equity.  </a:t>
            </a:r>
          </a:p>
          <a:p>
            <a:pPr marL="457189" indent="-457189">
              <a:buFontTx/>
              <a:buChar char="-"/>
            </a:pPr>
            <a:r>
              <a:rPr lang="en-US" sz="2933" dirty="0"/>
              <a:t>Swing states have outsized political impact</a:t>
            </a:r>
          </a:p>
        </p:txBody>
      </p:sp>
      <p:sp>
        <p:nvSpPr>
          <p:cNvPr id="16" name="TextBox 18">
            <a:extLst>
              <a:ext uri="{FF2B5EF4-FFF2-40B4-BE49-F238E27FC236}">
                <a16:creationId xmlns:a16="http://schemas.microsoft.com/office/drawing/2014/main" id="{186F23F7-E4D0-9EEC-156C-262939387FD1}"/>
              </a:ext>
            </a:extLst>
          </p:cNvPr>
          <p:cNvSpPr txBox="1">
            <a:spLocks noChangeArrowheads="1"/>
          </p:cNvSpPr>
          <p:nvPr/>
        </p:nvSpPr>
        <p:spPr bwMode="auto">
          <a:xfrm>
            <a:off x="12245820" y="7091781"/>
            <a:ext cx="8936065" cy="41544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dirty="0"/>
              <a:t>I use manufacturing sector import penetration data between the U.S., China, and other countries from the UN </a:t>
            </a:r>
            <a:r>
              <a:rPr lang="en-US" sz="2933" dirty="0" err="1"/>
              <a:t>Comtrade</a:t>
            </a:r>
            <a:r>
              <a:rPr lang="en-US" sz="2933" dirty="0"/>
              <a:t> and U.S. Census. This data has been broken down to commuting zone granularity by Autor et. Al 2020. My polarization measure is constructed from candidate ideology data from Adam </a:t>
            </a:r>
            <a:r>
              <a:rPr lang="en-US" sz="2933" dirty="0" err="1"/>
              <a:t>Bonica’s</a:t>
            </a:r>
            <a:r>
              <a:rPr lang="en-US" sz="2933" dirty="0"/>
              <a:t> Database on Ideology, Money in Politics, and Elections (DIME). My economic outlook data comes from FRBNY’s Equifax credit data. </a:t>
            </a:r>
          </a:p>
        </p:txBody>
      </p:sp>
      <p:sp>
        <p:nvSpPr>
          <p:cNvPr id="17" name="TextBox 18">
            <a:extLst>
              <a:ext uri="{FF2B5EF4-FFF2-40B4-BE49-F238E27FC236}">
                <a16:creationId xmlns:a16="http://schemas.microsoft.com/office/drawing/2014/main" id="{7B13B89F-F417-9A73-3ABF-72BFFFFBD4E4}"/>
              </a:ext>
            </a:extLst>
          </p:cNvPr>
          <p:cNvSpPr txBox="1">
            <a:spLocks noChangeArrowheads="1"/>
          </p:cNvSpPr>
          <p:nvPr/>
        </p:nvSpPr>
        <p:spPr bwMode="auto">
          <a:xfrm>
            <a:off x="12187111" y="18409590"/>
            <a:ext cx="8936067" cy="23490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dirty="0"/>
              <a:t>My measure of polarization is ideological distance, which is constructed as the difference between DIME candidate ideology scores for each election.</a:t>
            </a:r>
          </a:p>
          <a:p>
            <a:r>
              <a:rPr lang="en-US" sz="2933" dirty="0"/>
              <a:t>I use a causal two stage instrumental variable method with two first stages: </a:t>
            </a:r>
          </a:p>
        </p:txBody>
      </p:sp>
      <p:sp>
        <p:nvSpPr>
          <p:cNvPr id="18" name="TextBox 18">
            <a:extLst>
              <a:ext uri="{FF2B5EF4-FFF2-40B4-BE49-F238E27FC236}">
                <a16:creationId xmlns:a16="http://schemas.microsoft.com/office/drawing/2014/main" id="{EB24E75C-63DB-756F-66DC-98EA352231FE}"/>
              </a:ext>
            </a:extLst>
          </p:cNvPr>
          <p:cNvSpPr txBox="1">
            <a:spLocks noChangeArrowheads="1"/>
          </p:cNvSpPr>
          <p:nvPr/>
        </p:nvSpPr>
        <p:spPr bwMode="auto">
          <a:xfrm>
            <a:off x="33077367" y="6972510"/>
            <a:ext cx="9014301" cy="186179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b="1" dirty="0"/>
              <a:t>Measure of polarization:</a:t>
            </a:r>
          </a:p>
          <a:p>
            <a:endParaRPr lang="en-US" sz="1500" dirty="0"/>
          </a:p>
          <a:p>
            <a:pPr marL="457189" indent="-457189">
              <a:buFontTx/>
              <a:buChar char="-"/>
            </a:pPr>
            <a:r>
              <a:rPr lang="en-US" sz="2933" dirty="0"/>
              <a:t>Public perception of a candidate may be different than their voting record and their donor list. </a:t>
            </a:r>
          </a:p>
          <a:p>
            <a:pPr marL="457189" indent="-457189">
              <a:buFontTx/>
              <a:buChar char="-"/>
            </a:pPr>
            <a:r>
              <a:rPr lang="en-US" sz="2933" dirty="0"/>
              <a:t>Some interests may be perceived centrist in one area but be extreme in another. For example, environmental donors may make a Maine Republican appear more centrist than environmental donors to a West Virginia Republican. </a:t>
            </a:r>
          </a:p>
          <a:p>
            <a:endParaRPr lang="en-US" sz="2933" dirty="0"/>
          </a:p>
          <a:p>
            <a:r>
              <a:rPr lang="en-US" sz="2933" b="1" dirty="0"/>
              <a:t>Trade exposure:</a:t>
            </a:r>
          </a:p>
          <a:p>
            <a:pPr marL="457189" indent="-457189">
              <a:buFontTx/>
              <a:buChar char="-"/>
            </a:pPr>
            <a:endParaRPr lang="en-US" sz="1500" dirty="0"/>
          </a:p>
          <a:p>
            <a:pPr marL="457189" indent="-457189">
              <a:buFontTx/>
              <a:buChar char="-"/>
            </a:pPr>
            <a:r>
              <a:rPr lang="en-US" sz="2933" dirty="0"/>
              <a:t>In non-swing states, increased trade causes a modest decrease in polarization. </a:t>
            </a:r>
          </a:p>
          <a:p>
            <a:pPr marL="457189" indent="-457189">
              <a:buFontTx/>
              <a:buChar char="-"/>
            </a:pPr>
            <a:r>
              <a:rPr lang="en-US" sz="2933" dirty="0"/>
              <a:t>However, in more politically influential swing states, more trade causes a large increase in polarization. </a:t>
            </a:r>
          </a:p>
          <a:p>
            <a:pPr marL="457189" indent="-457189">
              <a:buFontTx/>
              <a:buChar char="-"/>
            </a:pPr>
            <a:r>
              <a:rPr lang="en-US" sz="2933" dirty="0"/>
              <a:t>Increases in polarization occur across states, not within districts. </a:t>
            </a:r>
          </a:p>
          <a:p>
            <a:endParaRPr lang="en-US" sz="2933" dirty="0"/>
          </a:p>
          <a:p>
            <a:r>
              <a:rPr lang="en-US" sz="2933" b="1" dirty="0"/>
              <a:t>Economic outcomes sentiment:</a:t>
            </a:r>
          </a:p>
          <a:p>
            <a:pPr marL="457189" indent="-457189">
              <a:buFontTx/>
              <a:buChar char="-"/>
            </a:pPr>
            <a:endParaRPr lang="en-US" sz="1500" dirty="0"/>
          </a:p>
          <a:p>
            <a:pPr marL="457189" indent="-457189">
              <a:buFontTx/>
              <a:buChar char="-"/>
            </a:pPr>
            <a:r>
              <a:rPr lang="en-US" sz="2933" dirty="0"/>
              <a:t>Higher average debt to income increases polarization modestly in all locations</a:t>
            </a:r>
          </a:p>
          <a:p>
            <a:pPr marL="457189" indent="-457189">
              <a:buFontTx/>
              <a:buChar char="-"/>
            </a:pPr>
            <a:r>
              <a:rPr lang="en-US" sz="2933" dirty="0"/>
              <a:t>Negative sentiment makes voters more vulnerable to polarizing forces. </a:t>
            </a:r>
          </a:p>
          <a:p>
            <a:endParaRPr lang="en-US" sz="2933" dirty="0"/>
          </a:p>
          <a:p>
            <a:r>
              <a:rPr lang="en-US" sz="2933" b="1" dirty="0"/>
              <a:t>Swing states:</a:t>
            </a:r>
          </a:p>
          <a:p>
            <a:pPr marL="457189" indent="-457189">
              <a:buFontTx/>
              <a:buChar char="-"/>
            </a:pPr>
            <a:endParaRPr lang="en-US" sz="1500" dirty="0"/>
          </a:p>
          <a:p>
            <a:pPr marL="457189" indent="-457189">
              <a:buFontTx/>
              <a:buChar char="-"/>
            </a:pPr>
            <a:r>
              <a:rPr lang="en-US" sz="2933" dirty="0"/>
              <a:t>Swing states tend to have more competitive elections as there is “more to lose”</a:t>
            </a:r>
          </a:p>
          <a:p>
            <a:pPr marL="457189" indent="-457189">
              <a:buFontTx/>
              <a:buChar char="-"/>
            </a:pPr>
            <a:r>
              <a:rPr lang="en-US" sz="2933" dirty="0"/>
              <a:t>Fear of loss drives increases in donations, causing polarization </a:t>
            </a:r>
          </a:p>
          <a:p>
            <a:pPr marL="457189" indent="-457189">
              <a:buFontTx/>
              <a:buChar char="-"/>
            </a:pPr>
            <a:endParaRPr lang="en-US" sz="2933" dirty="0"/>
          </a:p>
          <a:p>
            <a:r>
              <a:rPr lang="en-US" sz="2933" b="1" dirty="0"/>
              <a:t>Policy Implications to reverse trend: </a:t>
            </a:r>
          </a:p>
          <a:p>
            <a:endParaRPr lang="en-US" sz="1500" dirty="0"/>
          </a:p>
          <a:p>
            <a:pPr marL="457200" indent="-457200">
              <a:buFontTx/>
              <a:buChar char="-"/>
            </a:pPr>
            <a:r>
              <a:rPr lang="en-US" sz="2933" dirty="0"/>
              <a:t>Campaign finance reform</a:t>
            </a:r>
          </a:p>
          <a:p>
            <a:pPr marL="457200" indent="-457200">
              <a:buFontTx/>
              <a:buChar char="-"/>
            </a:pPr>
            <a:r>
              <a:rPr lang="en-US" sz="2933" dirty="0"/>
              <a:t>Messages of hope in campaigns </a:t>
            </a:r>
          </a:p>
          <a:p>
            <a:pPr marL="457200" indent="-457200">
              <a:buFontTx/>
              <a:buChar char="-"/>
            </a:pPr>
            <a:r>
              <a:rPr lang="en-US" sz="2933" dirty="0"/>
              <a:t>Trade adjustment insurance or other social benefits may not be enough to reverse the “feeling” of hopelessness</a:t>
            </a:r>
          </a:p>
          <a:p>
            <a:pPr marL="457200" indent="-457200">
              <a:buFontTx/>
              <a:buChar char="-"/>
            </a:pPr>
            <a:endParaRPr lang="en-US" sz="2933" dirty="0"/>
          </a:p>
        </p:txBody>
      </p:sp>
      <p:sp>
        <p:nvSpPr>
          <p:cNvPr id="22" name="TextBox 18">
            <a:extLst>
              <a:ext uri="{FF2B5EF4-FFF2-40B4-BE49-F238E27FC236}">
                <a16:creationId xmlns:a16="http://schemas.microsoft.com/office/drawing/2014/main" id="{C31E0677-6BDA-7910-01E7-037D3707670A}"/>
              </a:ext>
            </a:extLst>
          </p:cNvPr>
          <p:cNvSpPr txBox="1">
            <a:spLocks noChangeArrowheads="1"/>
          </p:cNvSpPr>
          <p:nvPr/>
        </p:nvSpPr>
        <p:spPr bwMode="auto">
          <a:xfrm>
            <a:off x="22271209" y="15941147"/>
            <a:ext cx="9980144" cy="140839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b="1" dirty="0"/>
              <a:t>Main (column 4): </a:t>
            </a:r>
          </a:p>
          <a:p>
            <a:endParaRPr lang="en-US" sz="2933" dirty="0"/>
          </a:p>
          <a:p>
            <a:pPr marL="457189" indent="-457189">
              <a:buFontTx/>
              <a:buChar char="-"/>
            </a:pPr>
            <a:r>
              <a:rPr lang="en-US" sz="2933" dirty="0"/>
              <a:t>The default difference between candidates is 1.012, which is 75% of the difference between Joe Biden in 2002 and Rand Paul in 2016. </a:t>
            </a:r>
          </a:p>
          <a:p>
            <a:pPr marL="457189" indent="-457189">
              <a:buFontTx/>
              <a:buChar char="-"/>
            </a:pPr>
            <a:r>
              <a:rPr lang="en-US" sz="2933" dirty="0"/>
              <a:t>For every county’s average income level increase in average debt to income, the distance between Senate candidates grows by 0.048, which is four times the difference between John Thune (conservative Republican) in 2010 and Susan Collins (centrist Republican) in 2002. </a:t>
            </a:r>
          </a:p>
          <a:p>
            <a:pPr marL="457189" indent="-457189">
              <a:buFontTx/>
              <a:buChar char="-"/>
            </a:pPr>
            <a:r>
              <a:rPr lang="en-US" sz="2933" dirty="0"/>
              <a:t>In all states, there is a </a:t>
            </a:r>
            <a:r>
              <a:rPr lang="en-US" sz="2933" b="1" dirty="0"/>
              <a:t>decrease in polarization</a:t>
            </a:r>
            <a:r>
              <a:rPr lang="en-US" sz="2933" dirty="0"/>
              <a:t> of 0.127 for every 100% increase in commuting zone import penetration. This is comparable to slightly more than the difference between Joe Biden in 2002 and Dianne Feinstein in 2006. </a:t>
            </a:r>
          </a:p>
          <a:p>
            <a:pPr marL="457189" indent="-457189">
              <a:buFontTx/>
              <a:buChar char="-"/>
            </a:pPr>
            <a:r>
              <a:rPr lang="en-US" sz="2933" dirty="0"/>
              <a:t>In swing states, there is </a:t>
            </a:r>
            <a:r>
              <a:rPr lang="en-US" sz="2933" b="1" dirty="0"/>
              <a:t>an increase in polarization</a:t>
            </a:r>
            <a:r>
              <a:rPr lang="en-US" sz="2933" dirty="0"/>
              <a:t> three times that of the decrease in all states. </a:t>
            </a:r>
          </a:p>
          <a:p>
            <a:endParaRPr lang="en-US" sz="2933" b="1" dirty="0"/>
          </a:p>
          <a:p>
            <a:r>
              <a:rPr lang="en-US" sz="2933" b="1" dirty="0"/>
              <a:t>Robustness: </a:t>
            </a:r>
          </a:p>
          <a:p>
            <a:endParaRPr lang="en-US" sz="2933" b="1" dirty="0"/>
          </a:p>
          <a:p>
            <a:pPr marL="457189" indent="-457189">
              <a:buFontTx/>
              <a:buChar char="-"/>
            </a:pPr>
            <a:r>
              <a:rPr lang="en-US" sz="2933" dirty="0"/>
              <a:t>The default candidate ideology difference remains similar across all specifications. </a:t>
            </a:r>
          </a:p>
          <a:p>
            <a:pPr marL="457189" indent="-457189">
              <a:buFontTx/>
              <a:buChar char="-"/>
            </a:pPr>
            <a:r>
              <a:rPr lang="en-US" sz="2933" dirty="0"/>
              <a:t>The effect of debt to income remains similar across all specifications. </a:t>
            </a:r>
          </a:p>
          <a:p>
            <a:pPr marL="457189" indent="-457189">
              <a:buFontTx/>
              <a:buChar char="-"/>
            </a:pPr>
            <a:r>
              <a:rPr lang="en-US" sz="2933" dirty="0"/>
              <a:t>In aggregate, there is a slight increase in polarization from trade. </a:t>
            </a:r>
          </a:p>
          <a:p>
            <a:pPr marL="457189" indent="-457189">
              <a:buFontTx/>
              <a:buChar char="-"/>
            </a:pPr>
            <a:r>
              <a:rPr lang="en-US" sz="2933" dirty="0"/>
              <a:t>The inclusion of a swing state interaction clarifies a modest decrease in polarization for all states and a large increase in swing states. </a:t>
            </a:r>
          </a:p>
          <a:p>
            <a:pPr marL="457189" indent="-457189">
              <a:buFontTx/>
              <a:buChar char="-"/>
            </a:pPr>
            <a:endParaRPr lang="en-US" sz="2933" b="1" dirty="0"/>
          </a:p>
        </p:txBody>
      </p:sp>
      <p:sp>
        <p:nvSpPr>
          <p:cNvPr id="23" name="TextBox 18">
            <a:extLst>
              <a:ext uri="{FF2B5EF4-FFF2-40B4-BE49-F238E27FC236}">
                <a16:creationId xmlns:a16="http://schemas.microsoft.com/office/drawing/2014/main" id="{A1C508CF-4D18-58DC-821B-5B7BA197EF99}"/>
              </a:ext>
            </a:extLst>
          </p:cNvPr>
          <p:cNvSpPr txBox="1">
            <a:spLocks noChangeArrowheads="1"/>
          </p:cNvSpPr>
          <p:nvPr/>
        </p:nvSpPr>
        <p:spPr bwMode="auto">
          <a:xfrm>
            <a:off x="33169787" y="26840577"/>
            <a:ext cx="8929277" cy="25549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667" dirty="0"/>
              <a:t>I am extremely grateful to my advisor Professor Sergio </a:t>
            </a:r>
            <a:r>
              <a:rPr lang="en-US" sz="2667" dirty="0" err="1"/>
              <a:t>Urzua</a:t>
            </a:r>
            <a:r>
              <a:rPr lang="en-US" sz="2667" dirty="0"/>
              <a:t> for his guidance as well as Professor Nolan Pope, Professor Ethan Kaplan, Sebastian Montano Correa, Shirley </a:t>
            </a:r>
            <a:r>
              <a:rPr lang="en-US" sz="2667" dirty="0" err="1"/>
              <a:t>Redroban</a:t>
            </a:r>
            <a:r>
              <a:rPr lang="en-US" sz="2667" dirty="0"/>
              <a:t>, and the other students in the 2024 University of Maryland Economics Honors Thesis Cohort for their support. All errors are my own</a:t>
            </a:r>
          </a:p>
        </p:txBody>
      </p:sp>
      <p:grpSp>
        <p:nvGrpSpPr>
          <p:cNvPr id="24" name="Group 23">
            <a:extLst>
              <a:ext uri="{FF2B5EF4-FFF2-40B4-BE49-F238E27FC236}">
                <a16:creationId xmlns:a16="http://schemas.microsoft.com/office/drawing/2014/main" id="{7EC80E10-12DB-B389-4C47-334F46B7D3FA}"/>
              </a:ext>
            </a:extLst>
          </p:cNvPr>
          <p:cNvGrpSpPr/>
          <p:nvPr/>
        </p:nvGrpSpPr>
        <p:grpSpPr>
          <a:xfrm>
            <a:off x="33169787" y="25446613"/>
            <a:ext cx="8929277" cy="1187871"/>
            <a:chOff x="12055703" y="17504228"/>
            <a:chExt cx="9171439" cy="904137"/>
          </a:xfrm>
        </p:grpSpPr>
        <p:sp>
          <p:nvSpPr>
            <p:cNvPr id="25" name="TextBox 42">
              <a:extLst>
                <a:ext uri="{FF2B5EF4-FFF2-40B4-BE49-F238E27FC236}">
                  <a16:creationId xmlns:a16="http://schemas.microsoft.com/office/drawing/2014/main" id="{389C2105-962E-0BCE-AC5E-C762CFFDD9D9}"/>
                </a:ext>
              </a:extLst>
            </p:cNvPr>
            <p:cNvSpPr txBox="1">
              <a:spLocks noChangeArrowheads="1"/>
            </p:cNvSpPr>
            <p:nvPr/>
          </p:nvSpPr>
          <p:spPr bwMode="auto">
            <a:xfrm>
              <a:off x="12055703" y="17838280"/>
              <a:ext cx="9106125" cy="5700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cs typeface="Arial" charset="0"/>
                </a:rPr>
                <a:t>Acknowledgements</a:t>
              </a:r>
            </a:p>
          </p:txBody>
        </p:sp>
        <p:cxnSp>
          <p:nvCxnSpPr>
            <p:cNvPr id="26" name="Straight Connector 25">
              <a:extLst>
                <a:ext uri="{FF2B5EF4-FFF2-40B4-BE49-F238E27FC236}">
                  <a16:creationId xmlns:a16="http://schemas.microsoft.com/office/drawing/2014/main" id="{D0307B7D-8207-0E85-6503-9F2B47390C24}"/>
                </a:ext>
              </a:extLst>
            </p:cNvPr>
            <p:cNvCxnSpPr/>
            <p:nvPr/>
          </p:nvCxnSpPr>
          <p:spPr>
            <a:xfrm>
              <a:off x="12121017" y="17504228"/>
              <a:ext cx="9106125" cy="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9" name="TextBox 42">
            <a:extLst>
              <a:ext uri="{FF2B5EF4-FFF2-40B4-BE49-F238E27FC236}">
                <a16:creationId xmlns:a16="http://schemas.microsoft.com/office/drawing/2014/main" id="{F9C99389-5E33-93F1-F4B5-BB307170A182}"/>
              </a:ext>
            </a:extLst>
          </p:cNvPr>
          <p:cNvSpPr txBox="1">
            <a:spLocks noChangeArrowheads="1"/>
          </p:cNvSpPr>
          <p:nvPr/>
        </p:nvSpPr>
        <p:spPr bwMode="auto">
          <a:xfrm>
            <a:off x="1652815" y="6255049"/>
            <a:ext cx="8094333" cy="74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D71920"/>
                </a:solidFill>
                <a:latin typeface="Arial" panose="020B0604020202020204" pitchFamily="34" charset="0"/>
                <a:cs typeface="Arial" panose="020B0604020202020204" pitchFamily="34" charset="0"/>
              </a:rPr>
              <a:t>Abstract</a:t>
            </a:r>
          </a:p>
        </p:txBody>
      </p:sp>
      <p:pic>
        <p:nvPicPr>
          <p:cNvPr id="31" name="Google Shape;14;p2">
            <a:extLst>
              <a:ext uri="{FF2B5EF4-FFF2-40B4-BE49-F238E27FC236}">
                <a16:creationId xmlns:a16="http://schemas.microsoft.com/office/drawing/2014/main" id="{0CF8BF43-CF58-1528-53F5-2CE3CDD45F3E}"/>
              </a:ext>
            </a:extLst>
          </p:cNvPr>
          <p:cNvPicPr preferRelativeResize="0"/>
          <p:nvPr/>
        </p:nvPicPr>
        <p:blipFill>
          <a:blip r:embed="rId2" cstate="screen">
            <a:alphaModFix/>
            <a:extLst>
              <a:ext uri="{28A0092B-C50C-407E-A947-70E740481C1C}">
                <a14:useLocalDpi xmlns:a14="http://schemas.microsoft.com/office/drawing/2010/main"/>
              </a:ext>
            </a:extLst>
          </a:blip>
          <a:stretch>
            <a:fillRect/>
          </a:stretch>
        </p:blipFill>
        <p:spPr>
          <a:xfrm>
            <a:off x="663947" y="558705"/>
            <a:ext cx="2743200" cy="2743200"/>
          </a:xfrm>
          <a:prstGeom prst="rect">
            <a:avLst/>
          </a:prstGeom>
          <a:noFill/>
          <a:ln>
            <a:noFill/>
          </a:ln>
        </p:spPr>
      </p:pic>
      <p:pic>
        <p:nvPicPr>
          <p:cNvPr id="32" name="Google Shape;15;p2">
            <a:extLst>
              <a:ext uri="{FF2B5EF4-FFF2-40B4-BE49-F238E27FC236}">
                <a16:creationId xmlns:a16="http://schemas.microsoft.com/office/drawing/2014/main" id="{D15A4227-2B9F-4017-FF81-83AE6F329C8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672771" y="1624601"/>
            <a:ext cx="4114801" cy="4114801"/>
          </a:xfrm>
          <a:prstGeom prst="rect">
            <a:avLst/>
          </a:prstGeom>
          <a:noFill/>
          <a:ln>
            <a:noFill/>
          </a:ln>
        </p:spPr>
      </p:pic>
      <p:pic>
        <p:nvPicPr>
          <p:cNvPr id="33" name="Google Shape;16;p2">
            <a:extLst>
              <a:ext uri="{FF2B5EF4-FFF2-40B4-BE49-F238E27FC236}">
                <a16:creationId xmlns:a16="http://schemas.microsoft.com/office/drawing/2014/main" id="{F485C03A-7037-51E1-3B65-AB9D282D8913}"/>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773421" y="3870631"/>
            <a:ext cx="1714500" cy="1714500"/>
          </a:xfrm>
          <a:prstGeom prst="rect">
            <a:avLst/>
          </a:prstGeom>
          <a:noFill/>
          <a:ln>
            <a:noFill/>
          </a:ln>
        </p:spPr>
      </p:pic>
      <p:pic>
        <p:nvPicPr>
          <p:cNvPr id="39" name="Graphic 38">
            <a:extLst>
              <a:ext uri="{FF2B5EF4-FFF2-40B4-BE49-F238E27FC236}">
                <a16:creationId xmlns:a16="http://schemas.microsoft.com/office/drawing/2014/main" id="{26FEFA63-AAE0-9F50-4569-BD2118DEBFBC}"/>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73285"/>
          <a:stretch/>
        </p:blipFill>
        <p:spPr>
          <a:xfrm>
            <a:off x="39728078" y="30515643"/>
            <a:ext cx="2363593" cy="1028767"/>
          </a:xfrm>
          <a:prstGeom prst="rect">
            <a:avLst/>
          </a:prstGeom>
        </p:spPr>
      </p:pic>
      <p:sp>
        <p:nvSpPr>
          <p:cNvPr id="40" name="TextBox 39">
            <a:extLst>
              <a:ext uri="{FF2B5EF4-FFF2-40B4-BE49-F238E27FC236}">
                <a16:creationId xmlns:a16="http://schemas.microsoft.com/office/drawing/2014/main" id="{1D54F98F-1B3A-46D1-63EE-E7BDE2FA3D99}"/>
              </a:ext>
            </a:extLst>
          </p:cNvPr>
          <p:cNvSpPr txBox="1"/>
          <p:nvPr/>
        </p:nvSpPr>
        <p:spPr>
          <a:xfrm>
            <a:off x="4516693" y="1581220"/>
            <a:ext cx="38007235" cy="2349426"/>
          </a:xfrm>
          <a:prstGeom prst="rect">
            <a:avLst/>
          </a:prstGeom>
          <a:noFill/>
        </p:spPr>
        <p:txBody>
          <a:bodyPr wrap="square" rtlCol="0">
            <a:spAutoFit/>
          </a:bodyPr>
          <a:lstStyle/>
          <a:p>
            <a:pPr algn="ctr"/>
            <a:r>
              <a:rPr lang="en-US" sz="8000" b="1" dirty="0">
                <a:latin typeface="Source Sans Pro" panose="020B0503030403020204" pitchFamily="34" charset="0"/>
                <a:ea typeface="Source Sans Pro" panose="020B0503030403020204" pitchFamily="34" charset="0"/>
              </a:rPr>
              <a:t>Economic Outlook and Political Polarization in Trade Impacted American Labor</a:t>
            </a:r>
          </a:p>
          <a:p>
            <a:pPr algn="ctr"/>
            <a:r>
              <a:rPr lang="en-US" sz="6667" dirty="0">
                <a:latin typeface="Source Sans Pro" panose="020B0503030403020204" pitchFamily="34" charset="0"/>
                <a:ea typeface="Source Sans Pro" panose="020B0503030403020204" pitchFamily="34" charset="0"/>
              </a:rPr>
              <a:t>Department of Economics Honors Thesis</a:t>
            </a:r>
          </a:p>
        </p:txBody>
      </p:sp>
      <p:cxnSp>
        <p:nvCxnSpPr>
          <p:cNvPr id="43" name="Straight Connector 42">
            <a:extLst>
              <a:ext uri="{FF2B5EF4-FFF2-40B4-BE49-F238E27FC236}">
                <a16:creationId xmlns:a16="http://schemas.microsoft.com/office/drawing/2014/main" id="{133F6AAA-0284-8FA0-E069-A188D598D9C1}"/>
              </a:ext>
            </a:extLst>
          </p:cNvPr>
          <p:cNvCxnSpPr>
            <a:cxnSpLocks/>
          </p:cNvCxnSpPr>
          <p:nvPr/>
        </p:nvCxnSpPr>
        <p:spPr>
          <a:xfrm>
            <a:off x="32395887" y="6255049"/>
            <a:ext cx="0" cy="2503875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0A90B110-617D-5F81-4019-DBCAA42AB168}"/>
              </a:ext>
            </a:extLst>
          </p:cNvPr>
          <p:cNvSpPr txBox="1"/>
          <p:nvPr/>
        </p:nvSpPr>
        <p:spPr>
          <a:xfrm>
            <a:off x="4516693" y="4224022"/>
            <a:ext cx="35211384" cy="1118319"/>
          </a:xfrm>
          <a:prstGeom prst="rect">
            <a:avLst/>
          </a:prstGeom>
          <a:noFill/>
        </p:spPr>
        <p:txBody>
          <a:bodyPr wrap="square" rtlCol="0">
            <a:spAutoFit/>
          </a:bodyPr>
          <a:lstStyle/>
          <a:p>
            <a:pPr algn="ctr"/>
            <a:r>
              <a:rPr lang="en-US" sz="6667" dirty="0">
                <a:latin typeface="Source Sans Pro" panose="020B0503030403020204" pitchFamily="34" charset="0"/>
                <a:ea typeface="Source Sans Pro" panose="020B0503030403020204" pitchFamily="34" charset="0"/>
              </a:rPr>
              <a:t>Jessica Ye</a:t>
            </a:r>
          </a:p>
        </p:txBody>
      </p:sp>
      <p:pic>
        <p:nvPicPr>
          <p:cNvPr id="3" name="Picture 2">
            <a:extLst>
              <a:ext uri="{FF2B5EF4-FFF2-40B4-BE49-F238E27FC236}">
                <a16:creationId xmlns:a16="http://schemas.microsoft.com/office/drawing/2014/main" id="{FD7D1D82-DF89-A04C-4409-1215D3C42C06}"/>
              </a:ext>
            </a:extLst>
          </p:cNvPr>
          <p:cNvPicPr>
            <a:picLocks noChangeAspect="1"/>
          </p:cNvPicPr>
          <p:nvPr/>
        </p:nvPicPr>
        <p:blipFill>
          <a:blip r:embed="rId7"/>
          <a:stretch>
            <a:fillRect/>
          </a:stretch>
        </p:blipFill>
        <p:spPr>
          <a:xfrm>
            <a:off x="33077367" y="30343869"/>
            <a:ext cx="6757588" cy="1372311"/>
          </a:xfrm>
          <a:prstGeom prst="rect">
            <a:avLst/>
          </a:prstGeom>
        </p:spPr>
      </p:pic>
      <p:sp>
        <p:nvSpPr>
          <p:cNvPr id="30" name="TextBox 18">
            <a:extLst>
              <a:ext uri="{FF2B5EF4-FFF2-40B4-BE49-F238E27FC236}">
                <a16:creationId xmlns:a16="http://schemas.microsoft.com/office/drawing/2014/main" id="{E72AA8CF-C592-00F2-B9CB-83A2CCA1916A}"/>
              </a:ext>
            </a:extLst>
          </p:cNvPr>
          <p:cNvSpPr txBox="1">
            <a:spLocks noChangeArrowheads="1"/>
          </p:cNvSpPr>
          <p:nvPr/>
        </p:nvSpPr>
        <p:spPr bwMode="auto">
          <a:xfrm>
            <a:off x="1589262" y="26072035"/>
            <a:ext cx="8152391" cy="50175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667" dirty="0"/>
              <a:t>Autor, D., Dorn, D., Hanson, G., and </a:t>
            </a:r>
            <a:r>
              <a:rPr lang="en-US" sz="2667" dirty="0" err="1"/>
              <a:t>Majlesi</a:t>
            </a:r>
            <a:r>
              <a:rPr lang="en-US" sz="2667" dirty="0"/>
              <a:t>, K. (2020). Importing political polarization? The electoral consequences of rising trade exposure.</a:t>
            </a:r>
          </a:p>
          <a:p>
            <a:r>
              <a:rPr lang="en-US" sz="2667" dirty="0" err="1"/>
              <a:t>Bonica</a:t>
            </a:r>
            <a:r>
              <a:rPr lang="en-US" sz="2667" dirty="0"/>
              <a:t>, A. (2019). Are Donation-Based Measures of Ideology Valid Predictors of Individual-Level Policy Preferences?</a:t>
            </a:r>
          </a:p>
          <a:p>
            <a:r>
              <a:rPr lang="en-US" sz="2667" dirty="0" err="1"/>
              <a:t>Keese</a:t>
            </a:r>
            <a:r>
              <a:rPr lang="en-US" sz="2667" dirty="0"/>
              <a:t>, M. (2012). Who feels constrained by high debt burdens? Subjective vs. objective</a:t>
            </a:r>
          </a:p>
          <a:p>
            <a:r>
              <a:rPr lang="en-US" sz="2667" dirty="0"/>
              <a:t>measures of household debt.</a:t>
            </a:r>
          </a:p>
          <a:p>
            <a:r>
              <a:rPr lang="en-US" sz="2667" dirty="0"/>
              <a:t>McLaren, J. and Ma, X. (2018). A swing-state theorem, with evidence.</a:t>
            </a:r>
          </a:p>
          <a:p>
            <a:endParaRPr lang="en-US" sz="2667" dirty="0"/>
          </a:p>
        </p:txBody>
      </p:sp>
      <p:grpSp>
        <p:nvGrpSpPr>
          <p:cNvPr id="35" name="Group 34">
            <a:extLst>
              <a:ext uri="{FF2B5EF4-FFF2-40B4-BE49-F238E27FC236}">
                <a16:creationId xmlns:a16="http://schemas.microsoft.com/office/drawing/2014/main" id="{296909A2-00A6-712C-054D-619F52B270E0}"/>
              </a:ext>
            </a:extLst>
          </p:cNvPr>
          <p:cNvGrpSpPr/>
          <p:nvPr/>
        </p:nvGrpSpPr>
        <p:grpSpPr>
          <a:xfrm>
            <a:off x="1589262" y="24846028"/>
            <a:ext cx="9184490" cy="1012428"/>
            <a:chOff x="12055703" y="17541910"/>
            <a:chExt cx="9171439" cy="1138981"/>
          </a:xfrm>
        </p:grpSpPr>
        <p:sp>
          <p:nvSpPr>
            <p:cNvPr id="36" name="TextBox 42">
              <a:extLst>
                <a:ext uri="{FF2B5EF4-FFF2-40B4-BE49-F238E27FC236}">
                  <a16:creationId xmlns:a16="http://schemas.microsoft.com/office/drawing/2014/main" id="{C8CC8B6F-A90A-0761-B260-554BBD9D3328}"/>
                </a:ext>
              </a:extLst>
            </p:cNvPr>
            <p:cNvSpPr txBox="1">
              <a:spLocks noChangeArrowheads="1"/>
            </p:cNvSpPr>
            <p:nvPr/>
          </p:nvSpPr>
          <p:spPr bwMode="auto">
            <a:xfrm>
              <a:off x="12055703" y="17838280"/>
              <a:ext cx="9106125" cy="8426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pPr eaLnBrk="1" hangingPunct="1"/>
              <a:r>
                <a:rPr lang="en-US" sz="4267" b="1" dirty="0">
                  <a:solidFill>
                    <a:srgbClr val="C00000"/>
                  </a:solidFill>
                  <a:cs typeface="Arial" charset="0"/>
                </a:rPr>
                <a:t>Citations</a:t>
              </a:r>
            </a:p>
          </p:txBody>
        </p:sp>
        <p:cxnSp>
          <p:nvCxnSpPr>
            <p:cNvPr id="37" name="Straight Connector 36">
              <a:extLst>
                <a:ext uri="{FF2B5EF4-FFF2-40B4-BE49-F238E27FC236}">
                  <a16:creationId xmlns:a16="http://schemas.microsoft.com/office/drawing/2014/main" id="{F9594257-D859-9742-E2EC-8EA3FEF25C9E}"/>
                </a:ext>
              </a:extLst>
            </p:cNvPr>
            <p:cNvCxnSpPr/>
            <p:nvPr/>
          </p:nvCxnSpPr>
          <p:spPr>
            <a:xfrm>
              <a:off x="12121017" y="17541910"/>
              <a:ext cx="9106125" cy="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grpSp>
      <p:pic>
        <p:nvPicPr>
          <p:cNvPr id="55" name="Picture 54" descr="A table with numbers and a number of text&#10;&#10;Description automatically generated with medium confidence">
            <a:extLst>
              <a:ext uri="{FF2B5EF4-FFF2-40B4-BE49-F238E27FC236}">
                <a16:creationId xmlns:a16="http://schemas.microsoft.com/office/drawing/2014/main" id="{338D0450-84F7-DD28-E363-3DE51C757FF9}"/>
              </a:ext>
            </a:extLst>
          </p:cNvPr>
          <p:cNvPicPr>
            <a:picLocks noChangeAspect="1"/>
          </p:cNvPicPr>
          <p:nvPr/>
        </p:nvPicPr>
        <p:blipFill>
          <a:blip r:embed="rId8"/>
          <a:stretch>
            <a:fillRect/>
          </a:stretch>
        </p:blipFill>
        <p:spPr>
          <a:xfrm>
            <a:off x="22144148" y="7444616"/>
            <a:ext cx="10180916" cy="8130592"/>
          </a:xfrm>
          <a:prstGeom prst="rect">
            <a:avLst/>
          </a:prstGeom>
        </p:spPr>
      </p:pic>
      <p:sp>
        <p:nvSpPr>
          <p:cNvPr id="72" name="TextBox 18">
            <a:extLst>
              <a:ext uri="{FF2B5EF4-FFF2-40B4-BE49-F238E27FC236}">
                <a16:creationId xmlns:a16="http://schemas.microsoft.com/office/drawing/2014/main" id="{23A0926C-63C6-F564-EFB1-68C573489AD3}"/>
              </a:ext>
            </a:extLst>
          </p:cNvPr>
          <p:cNvSpPr txBox="1">
            <a:spLocks noChangeArrowheads="1"/>
          </p:cNvSpPr>
          <p:nvPr/>
        </p:nvSpPr>
        <p:spPr bwMode="auto">
          <a:xfrm>
            <a:off x="12187104" y="21397556"/>
            <a:ext cx="8936067" cy="1446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dirty="0"/>
              <a:t>Trade exposure is instrumented by imports from China to other countries to avoid global demand shocks:</a:t>
            </a:r>
          </a:p>
        </p:txBody>
      </p:sp>
      <p:sp>
        <p:nvSpPr>
          <p:cNvPr id="73" name="TextBox 18">
            <a:extLst>
              <a:ext uri="{FF2B5EF4-FFF2-40B4-BE49-F238E27FC236}">
                <a16:creationId xmlns:a16="http://schemas.microsoft.com/office/drawing/2014/main" id="{D90DF5C2-01DE-01C9-3347-620FB7B1D22C}"/>
              </a:ext>
            </a:extLst>
          </p:cNvPr>
          <p:cNvSpPr txBox="1">
            <a:spLocks noChangeArrowheads="1"/>
          </p:cNvSpPr>
          <p:nvPr/>
        </p:nvSpPr>
        <p:spPr bwMode="auto">
          <a:xfrm>
            <a:off x="12187097" y="23451746"/>
            <a:ext cx="8936067" cy="995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dirty="0" err="1"/>
              <a:t>swingIntr</a:t>
            </a:r>
            <a:r>
              <a:rPr lang="en-US" sz="2933" dirty="0"/>
              <a:t> is an interaction term between a swing state dummy variable and trade exposure:</a:t>
            </a:r>
          </a:p>
        </p:txBody>
      </p:sp>
      <p:sp>
        <p:nvSpPr>
          <p:cNvPr id="82" name="Rounded Rectangle 81">
            <a:extLst>
              <a:ext uri="{FF2B5EF4-FFF2-40B4-BE49-F238E27FC236}">
                <a16:creationId xmlns:a16="http://schemas.microsoft.com/office/drawing/2014/main" id="{1CEBF1C2-EEAD-1406-E8D5-FB2393A3136B}"/>
              </a:ext>
            </a:extLst>
          </p:cNvPr>
          <p:cNvSpPr/>
          <p:nvPr/>
        </p:nvSpPr>
        <p:spPr>
          <a:xfrm>
            <a:off x="29942910" y="8206509"/>
            <a:ext cx="1219200" cy="4642576"/>
          </a:xfrm>
          <a:prstGeom prst="roundRect">
            <a:avLst/>
          </a:prstGeom>
          <a:noFill/>
          <a:ln w="101600">
            <a:solidFill>
              <a:srgbClr val="C0000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60"/>
          </a:p>
        </p:txBody>
      </p:sp>
      <p:sp>
        <p:nvSpPr>
          <p:cNvPr id="85" name="TextBox 18">
            <a:extLst>
              <a:ext uri="{FF2B5EF4-FFF2-40B4-BE49-F238E27FC236}">
                <a16:creationId xmlns:a16="http://schemas.microsoft.com/office/drawing/2014/main" id="{DE6F08C2-28FF-BF26-79AA-C68A82A2418D}"/>
              </a:ext>
            </a:extLst>
          </p:cNvPr>
          <p:cNvSpPr txBox="1">
            <a:spLocks noChangeArrowheads="1"/>
          </p:cNvSpPr>
          <p:nvPr/>
        </p:nvSpPr>
        <p:spPr bwMode="auto">
          <a:xfrm>
            <a:off x="12730730" y="11514376"/>
            <a:ext cx="8936067" cy="543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b="1" dirty="0"/>
              <a:t>Polarization in the United States 2000 - 2016</a:t>
            </a:r>
          </a:p>
        </p:txBody>
      </p:sp>
      <p:cxnSp>
        <p:nvCxnSpPr>
          <p:cNvPr id="95" name="Straight Connector 94">
            <a:extLst>
              <a:ext uri="{FF2B5EF4-FFF2-40B4-BE49-F238E27FC236}">
                <a16:creationId xmlns:a16="http://schemas.microsoft.com/office/drawing/2014/main" id="{874393E6-05C5-A654-9BFC-8436BD08F1A3}"/>
              </a:ext>
            </a:extLst>
          </p:cNvPr>
          <p:cNvCxnSpPr>
            <a:cxnSpLocks/>
          </p:cNvCxnSpPr>
          <p:nvPr/>
        </p:nvCxnSpPr>
        <p:spPr>
          <a:xfrm>
            <a:off x="22000359" y="6407449"/>
            <a:ext cx="0" cy="2503875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A46E4212-6E27-19D9-D47D-7B79B2AD58C4}"/>
              </a:ext>
            </a:extLst>
          </p:cNvPr>
          <p:cNvCxnSpPr>
            <a:cxnSpLocks/>
          </p:cNvCxnSpPr>
          <p:nvPr/>
        </p:nvCxnSpPr>
        <p:spPr>
          <a:xfrm>
            <a:off x="11509785" y="6268901"/>
            <a:ext cx="0" cy="25038750"/>
          </a:xfrm>
          <a:prstGeom prst="line">
            <a:avLst/>
          </a:prstGeom>
          <a:ln w="63500">
            <a:solidFill>
              <a:schemeClr val="bg2"/>
            </a:solidFill>
          </a:ln>
        </p:spPr>
        <p:style>
          <a:lnRef idx="1">
            <a:schemeClr val="accent1"/>
          </a:lnRef>
          <a:fillRef idx="0">
            <a:schemeClr val="accent1"/>
          </a:fillRef>
          <a:effectRef idx="0">
            <a:schemeClr val="accent1"/>
          </a:effectRef>
          <a:fontRef idx="minor">
            <a:schemeClr val="tx1"/>
          </a:fontRef>
        </p:style>
      </p:cxnSp>
      <p:pic>
        <p:nvPicPr>
          <p:cNvPr id="102" name="Picture 101" descr="A map of the united states&#10;&#10;Description automatically generated">
            <a:extLst>
              <a:ext uri="{FF2B5EF4-FFF2-40B4-BE49-F238E27FC236}">
                <a16:creationId xmlns:a16="http://schemas.microsoft.com/office/drawing/2014/main" id="{C48168BE-6FC4-5CE2-5657-403781BD4AF5}"/>
              </a:ext>
            </a:extLst>
          </p:cNvPr>
          <p:cNvPicPr>
            <a:picLocks noChangeAspect="1"/>
          </p:cNvPicPr>
          <p:nvPr/>
        </p:nvPicPr>
        <p:blipFill rotWithShape="1">
          <a:blip r:embed="rId9"/>
          <a:srcRect l="4269" t="8835" r="1834"/>
          <a:stretch/>
        </p:blipFill>
        <p:spPr>
          <a:xfrm>
            <a:off x="11628895" y="12149193"/>
            <a:ext cx="10303877" cy="4855182"/>
          </a:xfrm>
          <a:prstGeom prst="rect">
            <a:avLst/>
          </a:prstGeom>
        </p:spPr>
      </p:pic>
      <p:pic>
        <p:nvPicPr>
          <p:cNvPr id="104" name="Picture 103" descr="A diagram of a business flow&#10;&#10;Description automatically generated">
            <a:extLst>
              <a:ext uri="{FF2B5EF4-FFF2-40B4-BE49-F238E27FC236}">
                <a16:creationId xmlns:a16="http://schemas.microsoft.com/office/drawing/2014/main" id="{C9F6C3B3-3839-38F7-FE5F-1A4765FF666C}"/>
              </a:ext>
            </a:extLst>
          </p:cNvPr>
          <p:cNvPicPr>
            <a:picLocks noChangeAspect="1"/>
          </p:cNvPicPr>
          <p:nvPr/>
        </p:nvPicPr>
        <p:blipFill>
          <a:blip r:embed="rId10"/>
          <a:stretch>
            <a:fillRect/>
          </a:stretch>
        </p:blipFill>
        <p:spPr>
          <a:xfrm>
            <a:off x="12200580" y="25950410"/>
            <a:ext cx="9383112" cy="5226607"/>
          </a:xfrm>
          <a:prstGeom prst="rect">
            <a:avLst/>
          </a:prstGeom>
        </p:spPr>
      </p:pic>
      <p:pic>
        <p:nvPicPr>
          <p:cNvPr id="106" name="Picture 105">
            <a:extLst>
              <a:ext uri="{FF2B5EF4-FFF2-40B4-BE49-F238E27FC236}">
                <a16:creationId xmlns:a16="http://schemas.microsoft.com/office/drawing/2014/main" id="{12F3A9BB-A7FF-29A3-BB71-8C29CF2487ED}"/>
              </a:ext>
            </a:extLst>
          </p:cNvPr>
          <p:cNvPicPr>
            <a:picLocks noChangeAspect="1"/>
          </p:cNvPicPr>
          <p:nvPr/>
        </p:nvPicPr>
        <p:blipFill>
          <a:blip r:embed="rId11"/>
          <a:stretch>
            <a:fillRect/>
          </a:stretch>
        </p:blipFill>
        <p:spPr>
          <a:xfrm>
            <a:off x="11521587" y="22821685"/>
            <a:ext cx="10436617" cy="615284"/>
          </a:xfrm>
          <a:prstGeom prst="rect">
            <a:avLst/>
          </a:prstGeom>
        </p:spPr>
      </p:pic>
      <p:pic>
        <p:nvPicPr>
          <p:cNvPr id="108" name="Picture 107">
            <a:extLst>
              <a:ext uri="{FF2B5EF4-FFF2-40B4-BE49-F238E27FC236}">
                <a16:creationId xmlns:a16="http://schemas.microsoft.com/office/drawing/2014/main" id="{A751C468-FFDE-D06C-70CB-2CF469C744EC}"/>
              </a:ext>
            </a:extLst>
          </p:cNvPr>
          <p:cNvPicPr>
            <a:picLocks noChangeAspect="1"/>
          </p:cNvPicPr>
          <p:nvPr/>
        </p:nvPicPr>
        <p:blipFill>
          <a:blip r:embed="rId12"/>
          <a:stretch>
            <a:fillRect/>
          </a:stretch>
        </p:blipFill>
        <p:spPr>
          <a:xfrm>
            <a:off x="11567705" y="24476428"/>
            <a:ext cx="10363293" cy="641652"/>
          </a:xfrm>
          <a:prstGeom prst="rect">
            <a:avLst/>
          </a:prstGeom>
        </p:spPr>
      </p:pic>
      <p:pic>
        <p:nvPicPr>
          <p:cNvPr id="110" name="Picture 109">
            <a:extLst>
              <a:ext uri="{FF2B5EF4-FFF2-40B4-BE49-F238E27FC236}">
                <a16:creationId xmlns:a16="http://schemas.microsoft.com/office/drawing/2014/main" id="{AAEEBDF6-74ED-FEFF-83A1-31CB3429F592}"/>
              </a:ext>
            </a:extLst>
          </p:cNvPr>
          <p:cNvPicPr>
            <a:picLocks noChangeAspect="1"/>
          </p:cNvPicPr>
          <p:nvPr/>
        </p:nvPicPr>
        <p:blipFill>
          <a:blip r:embed="rId13"/>
          <a:stretch>
            <a:fillRect/>
          </a:stretch>
        </p:blipFill>
        <p:spPr>
          <a:xfrm>
            <a:off x="11654540" y="20803736"/>
            <a:ext cx="10138766" cy="554367"/>
          </a:xfrm>
          <a:prstGeom prst="rect">
            <a:avLst/>
          </a:prstGeom>
        </p:spPr>
      </p:pic>
      <p:sp>
        <p:nvSpPr>
          <p:cNvPr id="111" name="TextBox 18">
            <a:extLst>
              <a:ext uri="{FF2B5EF4-FFF2-40B4-BE49-F238E27FC236}">
                <a16:creationId xmlns:a16="http://schemas.microsoft.com/office/drawing/2014/main" id="{A1C030A0-131F-1F97-0E66-8A872B678357}"/>
              </a:ext>
            </a:extLst>
          </p:cNvPr>
          <p:cNvSpPr txBox="1">
            <a:spLocks noChangeArrowheads="1"/>
          </p:cNvSpPr>
          <p:nvPr/>
        </p:nvSpPr>
        <p:spPr bwMode="auto">
          <a:xfrm>
            <a:off x="12193193" y="25030610"/>
            <a:ext cx="8936067" cy="995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9900">
                <a:solidFill>
                  <a:schemeClr val="tx1"/>
                </a:solidFill>
                <a:latin typeface="Arial" charset="0"/>
                <a:ea typeface="ＭＳ Ｐゴシック" charset="0"/>
                <a:cs typeface="ＭＳ Ｐゴシック" charset="0"/>
              </a:defRPr>
            </a:lvl1pPr>
            <a:lvl2pPr marL="742950" indent="-285750" eaLnBrk="0" hangingPunct="0">
              <a:defRPr sz="9900">
                <a:solidFill>
                  <a:schemeClr val="tx1"/>
                </a:solidFill>
                <a:latin typeface="Arial" charset="0"/>
                <a:ea typeface="ＭＳ Ｐゴシック" charset="0"/>
              </a:defRPr>
            </a:lvl2pPr>
            <a:lvl3pPr marL="1143000" indent="-228600" eaLnBrk="0" hangingPunct="0">
              <a:defRPr sz="9900">
                <a:solidFill>
                  <a:schemeClr val="tx1"/>
                </a:solidFill>
                <a:latin typeface="Arial" charset="0"/>
                <a:ea typeface="ＭＳ Ｐゴシック" charset="0"/>
              </a:defRPr>
            </a:lvl3pPr>
            <a:lvl4pPr marL="1600200" indent="-228600" eaLnBrk="0" hangingPunct="0">
              <a:defRPr sz="9900">
                <a:solidFill>
                  <a:schemeClr val="tx1"/>
                </a:solidFill>
                <a:latin typeface="Arial" charset="0"/>
                <a:ea typeface="ＭＳ Ｐゴシック" charset="0"/>
              </a:defRPr>
            </a:lvl4pPr>
            <a:lvl5pPr marL="2057400" indent="-228600" eaLnBrk="0" hangingPunct="0">
              <a:defRPr sz="9900">
                <a:solidFill>
                  <a:schemeClr val="tx1"/>
                </a:solidFill>
                <a:latin typeface="Arial" charset="0"/>
                <a:ea typeface="ＭＳ Ｐゴシック" charset="0"/>
              </a:defRPr>
            </a:lvl5pPr>
            <a:lvl6pPr marL="2514600" indent="-228600" defTabSz="2506663" eaLnBrk="0" fontAlgn="base" hangingPunct="0">
              <a:spcBef>
                <a:spcPct val="0"/>
              </a:spcBef>
              <a:spcAft>
                <a:spcPct val="0"/>
              </a:spcAft>
              <a:defRPr sz="9900">
                <a:solidFill>
                  <a:schemeClr val="tx1"/>
                </a:solidFill>
                <a:latin typeface="Arial" charset="0"/>
                <a:ea typeface="ＭＳ Ｐゴシック" charset="0"/>
              </a:defRPr>
            </a:lvl6pPr>
            <a:lvl7pPr marL="2971800" indent="-228600" defTabSz="2506663" eaLnBrk="0" fontAlgn="base" hangingPunct="0">
              <a:spcBef>
                <a:spcPct val="0"/>
              </a:spcBef>
              <a:spcAft>
                <a:spcPct val="0"/>
              </a:spcAft>
              <a:defRPr sz="9900">
                <a:solidFill>
                  <a:schemeClr val="tx1"/>
                </a:solidFill>
                <a:latin typeface="Arial" charset="0"/>
                <a:ea typeface="ＭＳ Ｐゴシック" charset="0"/>
              </a:defRPr>
            </a:lvl7pPr>
            <a:lvl8pPr marL="3429000" indent="-228600" defTabSz="2506663" eaLnBrk="0" fontAlgn="base" hangingPunct="0">
              <a:spcBef>
                <a:spcPct val="0"/>
              </a:spcBef>
              <a:spcAft>
                <a:spcPct val="0"/>
              </a:spcAft>
              <a:defRPr sz="9900">
                <a:solidFill>
                  <a:schemeClr val="tx1"/>
                </a:solidFill>
                <a:latin typeface="Arial" charset="0"/>
                <a:ea typeface="ＭＳ Ｐゴシック" charset="0"/>
              </a:defRPr>
            </a:lvl8pPr>
            <a:lvl9pPr marL="3886200" indent="-228600" defTabSz="2506663" eaLnBrk="0" fontAlgn="base" hangingPunct="0">
              <a:spcBef>
                <a:spcPct val="0"/>
              </a:spcBef>
              <a:spcAft>
                <a:spcPct val="0"/>
              </a:spcAft>
              <a:defRPr sz="9900">
                <a:solidFill>
                  <a:schemeClr val="tx1"/>
                </a:solidFill>
                <a:latin typeface="Arial" charset="0"/>
                <a:ea typeface="ＭＳ Ｐゴシック" charset="0"/>
              </a:defRPr>
            </a:lvl9pPr>
          </a:lstStyle>
          <a:p>
            <a:r>
              <a:rPr lang="en-US" sz="2933" dirty="0"/>
              <a:t>I need two first stages to ensure exogeneity and exclusion.</a:t>
            </a:r>
          </a:p>
        </p:txBody>
      </p:sp>
    </p:spTree>
    <p:extLst>
      <p:ext uri="{BB962C8B-B14F-4D97-AF65-F5344CB8AC3E}">
        <p14:creationId xmlns:p14="http://schemas.microsoft.com/office/powerpoint/2010/main" val="3064523612"/>
      </p:ext>
    </p:extLst>
  </p:cSld>
  <p:clrMapOvr>
    <a:masterClrMapping/>
  </p:clrMapOvr>
</p:sld>
</file>

<file path=ppt/theme/theme1.xml><?xml version="1.0" encoding="utf-8"?>
<a:theme xmlns:a="http://schemas.openxmlformats.org/drawingml/2006/main" name="Office Theme 2013 - 2022">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1763</TotalTime>
  <Words>988</Words>
  <Application>Microsoft Macintosh PowerPoint</Application>
  <PresentationFormat>Custom</PresentationFormat>
  <Paragraphs>71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Source Sans Pro</vt:lpstr>
      <vt:lpstr>Office Theme 2013 - 2022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Ted Knight</dc:creator>
  <cp:lastModifiedBy>Jessica Pei Ye</cp:lastModifiedBy>
  <cp:revision>58</cp:revision>
  <dcterms:created xsi:type="dcterms:W3CDTF">2023-01-24T19:22:38Z</dcterms:created>
  <dcterms:modified xsi:type="dcterms:W3CDTF">2024-04-16T00:56:25Z</dcterms:modified>
</cp:coreProperties>
</file>