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sldIdLst>
    <p:sldId id="274" r:id="rId2"/>
    <p:sldId id="281" r:id="rId3"/>
    <p:sldId id="257" r:id="rId4"/>
    <p:sldId id="275" r:id="rId5"/>
    <p:sldId id="263" r:id="rId6"/>
    <p:sldId id="279" r:id="rId7"/>
    <p:sldId id="264" r:id="rId8"/>
    <p:sldId id="272" r:id="rId9"/>
    <p:sldId id="282" r:id="rId10"/>
    <p:sldId id="271" r:id="rId11"/>
    <p:sldId id="266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5E6D73-1FDD-4291-A222-BF63083AC17C}">
          <p14:sldIdLst>
            <p14:sldId id="274"/>
            <p14:sldId id="281"/>
            <p14:sldId id="257"/>
            <p14:sldId id="275"/>
            <p14:sldId id="263"/>
            <p14:sldId id="279"/>
            <p14:sldId id="264"/>
            <p14:sldId id="272"/>
            <p14:sldId id="282"/>
            <p14:sldId id="271"/>
            <p14:sldId id="266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[HBK_ILL.xlsx]Sheet1!$B$13</c:f>
              <c:strCache>
                <c:ptCount val="1"/>
                <c:pt idx="0">
                  <c:v>HBK Requests Filled Before Aeon (2013-2014)</c:v>
                </c:pt>
              </c:strCache>
            </c:strRef>
          </c:tx>
          <c:invertIfNegative val="0"/>
          <c:cat>
            <c:strRef>
              <c:f>[HBK_ILL.xlsx]Sheet1!$A$14:$A$17</c:f>
              <c:strCache>
                <c:ptCount val="4"/>
                <c:pt idx="0">
                  <c:v>Fall</c:v>
                </c:pt>
                <c:pt idx="1">
                  <c:v>Winter</c:v>
                </c:pt>
                <c:pt idx="2">
                  <c:v>Spring</c:v>
                </c:pt>
                <c:pt idx="3">
                  <c:v>Summer</c:v>
                </c:pt>
              </c:strCache>
            </c:strRef>
          </c:cat>
          <c:val>
            <c:numRef>
              <c:f>[HBK_ILL.xlsx]Sheet1!$B$14:$B$17</c:f>
              <c:numCache>
                <c:formatCode>General</c:formatCode>
                <c:ptCount val="4"/>
                <c:pt idx="0">
                  <c:v>62</c:v>
                </c:pt>
                <c:pt idx="1">
                  <c:v>13</c:v>
                </c:pt>
                <c:pt idx="2">
                  <c:v>36</c:v>
                </c:pt>
                <c:pt idx="3">
                  <c:v>13</c:v>
                </c:pt>
              </c:numCache>
            </c:numRef>
          </c:val>
        </c:ser>
        <c:ser>
          <c:idx val="1"/>
          <c:order val="1"/>
          <c:tx>
            <c:strRef>
              <c:f>[HBK_ILL.xlsx]Sheet1!$C$13</c:f>
              <c:strCache>
                <c:ptCount val="1"/>
                <c:pt idx="0">
                  <c:v>HBK Requests Filled With Aeon (2014-2015)</c:v>
                </c:pt>
              </c:strCache>
            </c:strRef>
          </c:tx>
          <c:invertIfNegative val="0"/>
          <c:cat>
            <c:strRef>
              <c:f>[HBK_ILL.xlsx]Sheet1!$A$14:$A$17</c:f>
              <c:strCache>
                <c:ptCount val="4"/>
                <c:pt idx="0">
                  <c:v>Fall</c:v>
                </c:pt>
                <c:pt idx="1">
                  <c:v>Winter</c:v>
                </c:pt>
                <c:pt idx="2">
                  <c:v>Spring</c:v>
                </c:pt>
                <c:pt idx="3">
                  <c:v>Summer</c:v>
                </c:pt>
              </c:strCache>
            </c:strRef>
          </c:cat>
          <c:val>
            <c:numRef>
              <c:f>[HBK_ILL.xlsx]Sheet1!$C$14:$C$17</c:f>
              <c:numCache>
                <c:formatCode>General</c:formatCode>
                <c:ptCount val="4"/>
                <c:pt idx="0">
                  <c:v>92</c:v>
                </c:pt>
                <c:pt idx="1">
                  <c:v>16</c:v>
                </c:pt>
                <c:pt idx="2">
                  <c:v>108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463872"/>
        <c:axId val="134465408"/>
      </c:barChart>
      <c:catAx>
        <c:axId val="134463872"/>
        <c:scaling>
          <c:orientation val="minMax"/>
        </c:scaling>
        <c:delete val="0"/>
        <c:axPos val="b"/>
        <c:majorTickMark val="out"/>
        <c:minorTickMark val="none"/>
        <c:tickLblPos val="nextTo"/>
        <c:crossAx val="134465408"/>
        <c:crosses val="autoZero"/>
        <c:auto val="1"/>
        <c:lblAlgn val="ctr"/>
        <c:lblOffset val="100"/>
        <c:noMultiLvlLbl val="0"/>
      </c:catAx>
      <c:valAx>
        <c:axId val="134465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44638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026A4-76C5-48DC-A853-E8FA67138204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2DCFC-5A28-4B3A-92C2-8ECB3BD70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95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7047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7% of total circulation in the </a:t>
            </a:r>
            <a:r>
              <a:rPr lang="en-US" smtClean="0"/>
              <a:t>Maryland Room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2DCFC-5A28-4B3A-92C2-8ECB3BD701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85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67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7C862F3-4A08-4D8A-B3CD-DE311F0FAC7E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3AFEAF6-2BA1-4607-818C-E4045D72460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4267200"/>
          </a:xfrm>
        </p:spPr>
        <p:txBody>
          <a:bodyPr/>
          <a:lstStyle/>
          <a:p>
            <a:r>
              <a:rPr lang="en-US" sz="7200" dirty="0" smtClean="0"/>
              <a:t>Integrating Aeon and Interlibrary Loan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Joanne Archer</a:t>
            </a:r>
          </a:p>
          <a:p>
            <a:r>
              <a:rPr lang="en-US" dirty="0" smtClean="0"/>
              <a:t>University of Maryland Libraries</a:t>
            </a:r>
          </a:p>
          <a:p>
            <a:r>
              <a:rPr lang="en-US" dirty="0" smtClean="0"/>
              <a:t>jarcher@umd.edu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62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 Use </a:t>
            </a:r>
            <a:br>
              <a:rPr lang="en-US" dirty="0" smtClean="0"/>
            </a:br>
            <a:r>
              <a:rPr lang="en-US" sz="2800" dirty="0" smtClean="0"/>
              <a:t>August 2014-October 2015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97" y="1752600"/>
            <a:ext cx="6951605" cy="4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303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 Use</a:t>
            </a:r>
            <a:br>
              <a:rPr lang="en-US" dirty="0" smtClean="0"/>
            </a:br>
            <a:r>
              <a:rPr lang="en-US" sz="2400" dirty="0" smtClean="0"/>
              <a:t>August 2014-October 2015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05000"/>
            <a:ext cx="7011161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streamlined process for ILL</a:t>
            </a:r>
          </a:p>
          <a:p>
            <a:r>
              <a:rPr lang="en-US" dirty="0" smtClean="0"/>
              <a:t>More use of special collections by ILL </a:t>
            </a:r>
          </a:p>
          <a:p>
            <a:r>
              <a:rPr lang="en-US" dirty="0" smtClean="0"/>
              <a:t>Improved relationship and collaboration with ILL staff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276600"/>
            <a:ext cx="4398963" cy="330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573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533400" y="482600"/>
            <a:ext cx="7162800" cy="812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What is Aeon? </a:t>
            </a:r>
            <a:endParaRPr lang="en" dirty="0"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81000" y="1498600"/>
            <a:ext cx="8305800" cy="4662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81000" indent="-342900">
              <a:buClr>
                <a:schemeClr val="accent2"/>
              </a:buClr>
              <a:buSzPct val="100000"/>
            </a:pPr>
            <a:r>
              <a:rPr lang="en" b="1" dirty="0" smtClean="0"/>
              <a:t>“Automated request and workflow management software”</a:t>
            </a:r>
          </a:p>
          <a:p>
            <a:pPr marL="38100" lvl="0" rtl="0">
              <a:spcBef>
                <a:spcPts val="0"/>
              </a:spcBef>
              <a:buClr>
                <a:schemeClr val="accent2"/>
              </a:buClr>
              <a:buSzPct val="100000"/>
            </a:pPr>
            <a:endParaRPr lang="en" sz="2400" b="1" i="1" dirty="0" smtClean="0"/>
          </a:p>
          <a:p>
            <a:pPr marL="381000" indent="-342900">
              <a:buClr>
                <a:schemeClr val="accent2"/>
              </a:buClr>
              <a:buSzPct val="100000"/>
            </a:pPr>
            <a:r>
              <a:rPr lang="en" sz="2400" b="1" dirty="0" smtClean="0"/>
              <a:t>Special Collections management </a:t>
            </a:r>
          </a:p>
          <a:p>
            <a:pPr marL="323850" lvl="1" indent="-285750"/>
            <a:r>
              <a:rPr lang="en-US" sz="1800" dirty="0" smtClean="0"/>
              <a:t>T</a:t>
            </a:r>
            <a:r>
              <a:rPr lang="en" sz="1800" dirty="0" smtClean="0"/>
              <a:t>racking of activities (e.g. </a:t>
            </a:r>
            <a:r>
              <a:rPr lang="en-US" sz="1800" dirty="0" smtClean="0"/>
              <a:t>e</a:t>
            </a:r>
            <a:r>
              <a:rPr lang="en" sz="1800" dirty="0" smtClean="0"/>
              <a:t>xhibits, class instruction, digitization)</a:t>
            </a:r>
          </a:p>
          <a:p>
            <a:pPr marL="323850" lvl="1" indent="-285750"/>
            <a:r>
              <a:rPr lang="en" sz="1800" dirty="0" smtClean="0"/>
              <a:t>Increased capability for statistics</a:t>
            </a:r>
          </a:p>
          <a:p>
            <a:pPr marL="381000" lvl="0" indent="-342900" rtl="0">
              <a:spcBef>
                <a:spcPts val="0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endParaRPr lang="en" sz="2400" b="1" i="1" dirty="0"/>
          </a:p>
          <a:p>
            <a:pPr marL="381000" indent="-342900">
              <a:buClr>
                <a:schemeClr val="accent2"/>
              </a:buClr>
            </a:pPr>
            <a:r>
              <a:rPr lang="en" sz="2400" b="1" dirty="0"/>
              <a:t>Researcher registration </a:t>
            </a:r>
            <a:r>
              <a:rPr lang="en" sz="2400" b="1" dirty="0" smtClean="0"/>
              <a:t>and request system</a:t>
            </a:r>
          </a:p>
          <a:p>
            <a:pPr marL="323850" lvl="1" indent="-285750"/>
            <a:r>
              <a:rPr lang="en-US" sz="1800" dirty="0" smtClean="0"/>
              <a:t>Tracking of special collections circulation</a:t>
            </a:r>
          </a:p>
          <a:p>
            <a:pPr marL="323850" lvl="1" indent="-285750"/>
            <a:r>
              <a:rPr lang="en-US" sz="1800" dirty="0" smtClean="0"/>
              <a:t>Increased remote options for patrons</a:t>
            </a:r>
            <a:endParaRPr lang="en" sz="1800" dirty="0"/>
          </a:p>
          <a:p>
            <a:pPr marL="38100" lvl="0" rtl="0">
              <a:spcBef>
                <a:spcPts val="0"/>
              </a:spcBef>
              <a:buClr>
                <a:srgbClr val="000000"/>
              </a:buClr>
              <a:buSzPct val="100000"/>
            </a:pPr>
            <a:endParaRPr lang="en" sz="24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8159080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Collections and 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wait times for retrievals</a:t>
            </a:r>
          </a:p>
          <a:p>
            <a:r>
              <a:rPr lang="en-US" dirty="0" smtClean="0"/>
              <a:t>Little communication between ILL and SCUA</a:t>
            </a:r>
          </a:p>
          <a:p>
            <a:r>
              <a:rPr lang="en-US" dirty="0" smtClean="0"/>
              <a:t>No statistics/data about ILL requests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868" y="3275968"/>
            <a:ext cx="2379183" cy="317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275968"/>
            <a:ext cx="4495801" cy="2717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991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Illiad</a:t>
            </a:r>
            <a:r>
              <a:rPr lang="en-US" sz="3200" dirty="0"/>
              <a:t> communicates directly with Aeon</a:t>
            </a:r>
          </a:p>
          <a:p>
            <a:r>
              <a:rPr lang="en-US" sz="3200" dirty="0"/>
              <a:t>Requests for materials appear in the Aeon staff client in Interlibrary Loan queue.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2709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81000"/>
            <a:ext cx="8229600" cy="1600200"/>
          </a:xfrm>
        </p:spPr>
        <p:txBody>
          <a:bodyPr/>
          <a:lstStyle/>
          <a:p>
            <a:r>
              <a:rPr lang="en-US" dirty="0" smtClean="0"/>
              <a:t>Workflows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1" y="1532358"/>
            <a:ext cx="5715000" cy="499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58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Illiad</a:t>
            </a:r>
            <a:r>
              <a:rPr lang="en-US" sz="3200" dirty="0"/>
              <a:t> communicates directly with Aeon</a:t>
            </a:r>
          </a:p>
          <a:p>
            <a:r>
              <a:rPr lang="en-US" sz="3200" dirty="0"/>
              <a:t>Requests for materials appear in the Aeon staff client in Interlibrary Loan queue. </a:t>
            </a:r>
            <a:endParaRPr lang="en-US" sz="3200" dirty="0" smtClean="0"/>
          </a:p>
          <a:p>
            <a:r>
              <a:rPr lang="en-US" sz="3200" dirty="0" smtClean="0"/>
              <a:t>ILL student workers scan materials in the Maryland Room</a:t>
            </a:r>
          </a:p>
          <a:p>
            <a:r>
              <a:rPr lang="en-US" sz="3200" dirty="0" smtClean="0"/>
              <a:t>Pre-1923 material uploaded to Internet Archive</a:t>
            </a:r>
            <a:endParaRPr lang="en-US" sz="3200" dirty="0"/>
          </a:p>
          <a:p>
            <a:pPr marL="0" indent="0">
              <a:buClr>
                <a:schemeClr val="accent2"/>
              </a:buClr>
              <a:buNone/>
            </a:pP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7962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659" y="1600200"/>
            <a:ext cx="349668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03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81000"/>
            <a:ext cx="8229600" cy="1600200"/>
          </a:xfrm>
        </p:spPr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Technical Issues</a:t>
            </a:r>
          </a:p>
          <a:p>
            <a:pPr lvl="1"/>
            <a:r>
              <a:rPr lang="en-US" sz="2000" dirty="0"/>
              <a:t>Mapping site name in </a:t>
            </a:r>
            <a:r>
              <a:rPr lang="en-US" sz="2000" dirty="0" err="1"/>
              <a:t>Illiad</a:t>
            </a:r>
            <a:endParaRPr lang="en-US" sz="2000" dirty="0"/>
          </a:p>
          <a:p>
            <a:pPr lvl="1"/>
            <a:r>
              <a:rPr lang="en-US" sz="2000" dirty="0"/>
              <a:t>Normal debugging in </a:t>
            </a:r>
            <a:r>
              <a:rPr lang="en-US" sz="2000" dirty="0" smtClean="0"/>
              <a:t>Aeon</a:t>
            </a:r>
            <a:endParaRPr lang="en-US" sz="3200" dirty="0" smtClean="0"/>
          </a:p>
          <a:p>
            <a:r>
              <a:rPr lang="en-US" sz="3200" dirty="0" smtClean="0"/>
              <a:t>Policies </a:t>
            </a:r>
            <a:r>
              <a:rPr lang="en-US" sz="3200" dirty="0"/>
              <a:t>and Procedures</a:t>
            </a:r>
          </a:p>
          <a:p>
            <a:pPr lvl="1"/>
            <a:r>
              <a:rPr lang="en-US" sz="2000" dirty="0"/>
              <a:t>Development of new procedures for ILL and SCUA staff</a:t>
            </a:r>
          </a:p>
          <a:p>
            <a:pPr lvl="1"/>
            <a:r>
              <a:rPr lang="en-US" sz="2000" dirty="0"/>
              <a:t>Establishing shared expectations</a:t>
            </a:r>
            <a:endParaRPr lang="en-US" sz="32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Workflows </a:t>
            </a:r>
            <a:r>
              <a:rPr lang="en-US" sz="3200" dirty="0"/>
              <a:t>and Documentation</a:t>
            </a:r>
          </a:p>
          <a:p>
            <a:pPr lvl="1"/>
            <a:r>
              <a:rPr lang="en-US" sz="2000" dirty="0" smtClean="0"/>
              <a:t>Training/Troubleshooting</a:t>
            </a:r>
          </a:p>
          <a:p>
            <a:pPr lvl="1"/>
            <a:r>
              <a:rPr lang="en-US" sz="2000" dirty="0" smtClean="0"/>
              <a:t>Refining in response to issues</a:t>
            </a:r>
          </a:p>
          <a:p>
            <a:pPr lvl="2"/>
            <a:r>
              <a:rPr lang="en-US" sz="2000" dirty="0" smtClean="0"/>
              <a:t>New queues</a:t>
            </a:r>
          </a:p>
          <a:p>
            <a:pPr lvl="2"/>
            <a:r>
              <a:rPr lang="en-US" sz="2000" dirty="0" smtClean="0"/>
              <a:t>Better understanding of ILL workflows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70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Hornbake</a:t>
            </a:r>
            <a:r>
              <a:rPr lang="en-US" dirty="0" smtClean="0"/>
              <a:t> Requests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73780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2887</TotalTime>
  <Words>217</Words>
  <Application>Microsoft Office PowerPoint</Application>
  <PresentationFormat>On-screen Show (4:3)</PresentationFormat>
  <Paragraphs>54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Executive</vt:lpstr>
      <vt:lpstr>Integrating Aeon and Interlibrary Loan</vt:lpstr>
      <vt:lpstr>What is Aeon? </vt:lpstr>
      <vt:lpstr>Special Collections and ILL</vt:lpstr>
      <vt:lpstr>Workflows</vt:lpstr>
      <vt:lpstr>Workflows</vt:lpstr>
      <vt:lpstr>Workflows</vt:lpstr>
      <vt:lpstr>Workflows</vt:lpstr>
      <vt:lpstr>Issues</vt:lpstr>
      <vt:lpstr>Hornbake Requests</vt:lpstr>
      <vt:lpstr>ILL Use  August 2014-October 2015</vt:lpstr>
      <vt:lpstr>ILL Use August 2014-October 2015</vt:lpstr>
      <vt:lpstr>Impact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UMD/aeon/Illl</dc:title>
  <dc:creator>jarcher</dc:creator>
  <cp:lastModifiedBy>jarcher</cp:lastModifiedBy>
  <cp:revision>29</cp:revision>
  <dcterms:created xsi:type="dcterms:W3CDTF">2015-10-06T10:59:27Z</dcterms:created>
  <dcterms:modified xsi:type="dcterms:W3CDTF">2015-10-21T16:15:12Z</dcterms:modified>
</cp:coreProperties>
</file>