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Gill Sans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GillSans-bold.fntdata"/><Relationship Id="rId25" Type="http://schemas.openxmlformats.org/officeDocument/2006/relationships/font" Target="fonts/GillSans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744575"/>
            <a:ext cx="8520600" cy="152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Gill Sans"/>
                <a:ea typeface="Gill Sans"/>
                <a:cs typeface="Gill Sans"/>
                <a:sym typeface="Gill Sans"/>
              </a:rPr>
              <a:t>Data, Data, Everywhere...</a:t>
            </a:r>
            <a:endParaRPr sz="3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Future of Research Library Series</a:t>
            </a:r>
            <a:endParaRPr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University of Maryland College Park</a:t>
            </a:r>
            <a:endParaRPr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April 5, 2018</a:t>
            </a:r>
            <a:endParaRPr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Sayeed Choudhury </a:t>
            </a:r>
            <a:endParaRPr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1625" y="0"/>
            <a:ext cx="651316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19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Methods -- Corporate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500" y="1871650"/>
            <a:ext cx="20288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8375" y="1871650"/>
            <a:ext cx="2728875" cy="8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178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IBM Deep Blue vs. Kasparov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500" y="1170125"/>
            <a:ext cx="2360851" cy="360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7325" y="1170125"/>
            <a:ext cx="5514975" cy="360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11700" y="19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AlphaGo vs. Sedol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85450"/>
            <a:ext cx="3762375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4800" y="2009550"/>
            <a:ext cx="4619808" cy="270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14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AlphaGo Zero vs. AlphaGo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9863" y="1017725"/>
            <a:ext cx="4944275" cy="407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311700" y="16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OAIS Functional Entities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075" y="1182225"/>
            <a:ext cx="737456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311700" y="130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Data Management Layer or “Stack” Model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463" y="957225"/>
            <a:ext cx="6989082" cy="41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511" y="0"/>
            <a:ext cx="7800979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511" y="0"/>
            <a:ext cx="7800979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11700" y="178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RMap -- Linked Data Protocol and Service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9738" y="904050"/>
            <a:ext cx="5784516" cy="4239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145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The Rime of the Ancient Mariner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1397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Water, water, every where, 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90500" lvl="0" marL="1397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And all the boards did shrink; 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90500" lvl="0" marL="1397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Water, water, every where, 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190500" lvl="0" marL="1397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Nor any drop to drink. 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		-- Samuel Taylor Coleridge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FF"/>
                </a:solidFill>
                <a:latin typeface="Gill Sans"/>
                <a:ea typeface="Gill Sans"/>
                <a:cs typeface="Gill Sans"/>
                <a:sym typeface="Gill Sans"/>
              </a:rPr>
              <a:t>We are awash in data but we can’t drink...or can we?</a:t>
            </a:r>
            <a:endParaRPr sz="2400">
              <a:solidFill>
                <a:srgbClr val="0000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Questions? Comments? Reactions?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16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OAIS Functional Entities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9075" y="1182225"/>
            <a:ext cx="737456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130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Data Management Layer or “Stack” Model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463" y="957225"/>
            <a:ext cx="6989082" cy="41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178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Definition of Big Data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Gill Sans"/>
              <a:buChar char="❏"/>
            </a:pP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Often defined in terms of “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V’s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” such as volume, velocity, viscosity, veracity, variety…</a:t>
            </a:r>
            <a:endParaRPr sz="2400">
              <a:solidFill>
                <a:srgbClr val="297FD5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ill Sans"/>
              <a:buChar char="❏"/>
            </a:pP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This definition is 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content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 based or focused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ill Sans"/>
              <a:buChar char="❏"/>
            </a:pP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Alternate definition based on 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methods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…that is, data become “big” when existing analytical methods are no longer efficient or effective</a:t>
            </a:r>
            <a:endParaRPr sz="2400">
              <a:solidFill>
                <a:srgbClr val="297FD5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ill Sans"/>
              <a:buChar char="❏"/>
            </a:pP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Key breakthrough for methods is machine learning in the form of 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deep networks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 combined with 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annotated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 big data and </a:t>
            </a:r>
            <a:r>
              <a:rPr lang="en" sz="24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GPU</a:t>
            </a:r>
            <a:r>
              <a:rPr lang="en" sz="2400">
                <a:solidFill>
                  <a:srgbClr val="297FD5"/>
                </a:solidFill>
                <a:latin typeface="Gill Sans"/>
                <a:ea typeface="Gill Sans"/>
                <a:cs typeface="Gill Sans"/>
                <a:sym typeface="Gill Sans"/>
              </a:rPr>
              <a:t>s</a:t>
            </a:r>
            <a:endParaRPr sz="2400">
              <a:solidFill>
                <a:srgbClr val="297FD5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19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Methods -- Government/NGO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3399" y="1017725"/>
            <a:ext cx="5977203" cy="412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191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 -- Academic</a:t>
            </a:r>
            <a:endParaRPr/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00" y="904025"/>
            <a:ext cx="830580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166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Astronomy Image from Hubble Space Telescope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050" y="1170125"/>
            <a:ext cx="7600950" cy="34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118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Image of Cancer Cells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" y="891925"/>
            <a:ext cx="7505700" cy="370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