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75" r:id="rId4"/>
    <p:sldId id="264" r:id="rId5"/>
    <p:sldId id="265" r:id="rId6"/>
    <p:sldId id="276" r:id="rId7"/>
    <p:sldId id="266" r:id="rId8"/>
    <p:sldId id="267" r:id="rId9"/>
    <p:sldId id="273" r:id="rId10"/>
    <p:sldId id="272" r:id="rId11"/>
    <p:sldId id="277" r:id="rId12"/>
    <p:sldId id="268" r:id="rId13"/>
    <p:sldId id="274" r:id="rId14"/>
    <p:sldId id="269" r:id="rId15"/>
    <p:sldId id="270" r:id="rId16"/>
    <p:sldId id="271" r:id="rId17"/>
    <p:sldId id="257" r:id="rId18"/>
    <p:sldId id="258" r:id="rId19"/>
    <p:sldId id="259" r:id="rId20"/>
    <p:sldId id="260" r:id="rId21"/>
    <p:sldId id="261" r:id="rId22"/>
    <p:sldId id="26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iohistoryhost.org/ohiomemory/resources" TargetMode="External"/><Relationship Id="rId4" Type="http://schemas.openxmlformats.org/officeDocument/2006/relationships/hyperlink" Target="https://texashistory.unt.edu/" TargetMode="External"/><Relationship Id="rId5" Type="http://schemas.openxmlformats.org/officeDocument/2006/relationships/hyperlink" Target="http://www.virginiamemory.com/collections/virginia_newspapers" TargetMode="External"/><Relationship Id="rId6" Type="http://schemas.openxmlformats.org/officeDocument/2006/relationships/hyperlink" Target="http://www.virginiamemory.com/collections/aan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tdigitalnewspaperproject.org/resource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loc.gov/teachers/" TargetMode="External"/><Relationship Id="rId4" Type="http://schemas.openxmlformats.org/officeDocument/2006/relationships/hyperlink" Target="https://www.loc.gov/ndnp/extras/" TargetMode="External"/><Relationship Id="rId5" Type="http://schemas.openxmlformats.org/officeDocument/2006/relationships/hyperlink" Target="http://mthistoryrevealed.blogspot.com/2015/12/fiction-in-montanas-historic-newspapers.html" TargetMode="External"/><Relationship Id="rId6" Type="http://schemas.openxmlformats.org/officeDocument/2006/relationships/hyperlink" Target="http://chroniclingamerica.loc.gov/about/api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ducation.texashistory.unt.ed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books.library.upenn.edu/cce/firstperiod.html" TargetMode="External"/><Relationship Id="rId4" Type="http://schemas.openxmlformats.org/officeDocument/2006/relationships/hyperlink" Target="http://cocatalog.loc.gov/cgi-bin/Pwebrecon.cgi?DB=local&amp;PAGE=Firs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chive.org/details/copyrightrecords&amp;tab=collectio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b.hoover.mcdaniel.edu/archives/newspaper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hroniclingamerica.loc.gov/" TargetMode="Externa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hroniclingamerica.loc.gov/lccn/sn83016348/" TargetMode="External"/><Relationship Id="rId4" Type="http://schemas.openxmlformats.org/officeDocument/2006/relationships/hyperlink" Target="https://www.pinterest.com/MDnewspaper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b.umd.edu/newspapergateway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mericaspublicbible.org/" TargetMode="External"/><Relationship Id="rId3" Type="http://schemas.openxmlformats.org/officeDocument/2006/relationships/hyperlink" Target="http://usnewsmap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4208929"/>
            <a:ext cx="8597900" cy="10486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HMNP Advisory Board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Thursday, November 17, 2016</a:t>
            </a:r>
          </a:p>
          <a:p>
            <a:r>
              <a:rPr lang="en-US" dirty="0" err="1" smtClean="0"/>
              <a:t>Hornbake</a:t>
            </a:r>
            <a:r>
              <a:rPr lang="en-US" dirty="0" smtClean="0"/>
              <a:t> Library North 3210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36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NDNP Conference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97923" cy="44951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9/15/2016</a:t>
            </a:r>
          </a:p>
          <a:p>
            <a:pPr lvl="1"/>
            <a:r>
              <a:rPr lang="en-US" dirty="0" smtClean="0"/>
              <a:t>Multilingual </a:t>
            </a:r>
            <a:r>
              <a:rPr lang="en-US" dirty="0" smtClean="0"/>
              <a:t>content (</a:t>
            </a:r>
            <a:r>
              <a:rPr lang="en-US" dirty="0" err="1" smtClean="0"/>
              <a:t>ChronAm</a:t>
            </a:r>
            <a:r>
              <a:rPr lang="en-US" dirty="0" smtClean="0"/>
              <a:t> software </a:t>
            </a:r>
            <a:r>
              <a:rPr lang="en-US" dirty="0" err="1" smtClean="0"/>
              <a:t>dev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Copyright expansion and </a:t>
            </a:r>
            <a:r>
              <a:rPr lang="en-US" dirty="0" smtClean="0"/>
              <a:t>research (changes in cooperative agreements)</a:t>
            </a:r>
            <a:endParaRPr lang="en-US" dirty="0" smtClean="0"/>
          </a:p>
          <a:p>
            <a:pPr lvl="1"/>
            <a:r>
              <a:rPr lang="en-US" dirty="0" smtClean="0"/>
              <a:t>K-12 </a:t>
            </a:r>
            <a:r>
              <a:rPr lang="en-US" dirty="0" smtClean="0"/>
              <a:t>outreach</a:t>
            </a:r>
          </a:p>
          <a:p>
            <a:pPr lvl="2"/>
            <a:r>
              <a:rPr lang="en-US" dirty="0" smtClean="0"/>
              <a:t>CT: </a:t>
            </a:r>
            <a:r>
              <a:rPr lang="en-US" dirty="0">
                <a:hlinkClick r:id="rId2"/>
              </a:rPr>
              <a:t>http://ctdigitalnewspaperproject.org/resources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, presented at state council for Social Studies conference</a:t>
            </a:r>
          </a:p>
          <a:p>
            <a:pPr lvl="2"/>
            <a:r>
              <a:rPr lang="en-US" dirty="0" smtClean="0"/>
              <a:t>OH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http://www.ohiohistoryhost.org/ohiomemory/</a:t>
            </a:r>
            <a:r>
              <a:rPr lang="en-US" dirty="0" smtClean="0">
                <a:hlinkClick r:id="rId3"/>
              </a:rPr>
              <a:t>resources</a:t>
            </a:r>
            <a:r>
              <a:rPr lang="en-US" dirty="0" smtClean="0"/>
              <a:t>, Teaching American History grants, activities, state level History Day award, Humanities Council Education Partnerships and Outreach</a:t>
            </a:r>
            <a:endParaRPr lang="en-US" dirty="0" smtClean="0"/>
          </a:p>
          <a:p>
            <a:pPr lvl="1"/>
            <a:r>
              <a:rPr lang="en-US" dirty="0" smtClean="0"/>
              <a:t>Projects beyond </a:t>
            </a:r>
            <a:r>
              <a:rPr lang="en-US" dirty="0" smtClean="0"/>
              <a:t>NDNP</a:t>
            </a:r>
          </a:p>
          <a:p>
            <a:pPr lvl="2"/>
            <a:r>
              <a:rPr lang="en-US" dirty="0" smtClean="0"/>
              <a:t>Portal to </a:t>
            </a:r>
            <a:r>
              <a:rPr lang="en-US" dirty="0"/>
              <a:t>Texas History: </a:t>
            </a:r>
            <a:r>
              <a:rPr lang="en-US" dirty="0">
                <a:hlinkClick r:id="rId4"/>
              </a:rPr>
              <a:t>https://texashistory.unt.edu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, state challenge grants</a:t>
            </a:r>
          </a:p>
          <a:p>
            <a:pPr lvl="2"/>
            <a:r>
              <a:rPr lang="en-US" dirty="0" smtClean="0"/>
              <a:t>Virginia Memory: </a:t>
            </a:r>
            <a:r>
              <a:rPr lang="en-US" dirty="0">
                <a:hlinkClick r:id="rId5"/>
              </a:rPr>
              <a:t>http://www.virginiamemory.com/collections/</a:t>
            </a:r>
            <a:r>
              <a:rPr lang="en-US" dirty="0" smtClean="0">
                <a:hlinkClick r:id="rId5"/>
              </a:rPr>
              <a:t>virginia_newspapers</a:t>
            </a:r>
            <a:r>
              <a:rPr lang="en-US" dirty="0" smtClean="0"/>
              <a:t>; Virginia </a:t>
            </a:r>
            <a:r>
              <a:rPr lang="en-US" dirty="0"/>
              <a:t>Untold: </a:t>
            </a:r>
            <a:r>
              <a:rPr lang="en-US" dirty="0">
                <a:hlinkClick r:id="rId6"/>
              </a:rPr>
              <a:t>http://www.virginiamemory.com/collections/aan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, part of state budget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056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NDNP Conference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86482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9/16/2016</a:t>
            </a:r>
          </a:p>
          <a:p>
            <a:pPr lvl="1"/>
            <a:r>
              <a:rPr lang="en-US" dirty="0" smtClean="0"/>
              <a:t>Twitter:</a:t>
            </a:r>
          </a:p>
          <a:p>
            <a:pPr lvl="2"/>
            <a:r>
              <a:rPr lang="en-US" dirty="0" smtClean="0"/>
              <a:t>#</a:t>
            </a:r>
            <a:r>
              <a:rPr lang="en-US" dirty="0" err="1"/>
              <a:t>ChronAm</a:t>
            </a:r>
            <a:r>
              <a:rPr lang="en-US" dirty="0"/>
              <a:t> #</a:t>
            </a:r>
            <a:r>
              <a:rPr lang="en-US" dirty="0" err="1"/>
              <a:t>ChroniclingAmerica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@</a:t>
            </a:r>
            <a:r>
              <a:rPr lang="en-US" dirty="0" err="1" smtClean="0"/>
              <a:t>paperbot</a:t>
            </a:r>
            <a:r>
              <a:rPr lang="en-US" dirty="0" smtClean="0"/>
              <a:t>, </a:t>
            </a:r>
            <a:r>
              <a:rPr lang="en-US" dirty="0"/>
              <a:t>automated feed pulls headlines from 100 years ago today.  </a:t>
            </a:r>
          </a:p>
          <a:p>
            <a:pPr lvl="2"/>
            <a:r>
              <a:rPr lang="en-US" dirty="0"/>
              <a:t>@</a:t>
            </a:r>
            <a:r>
              <a:rPr lang="en-US" dirty="0" err="1" smtClean="0"/>
              <a:t>TrendingHx</a:t>
            </a:r>
            <a:r>
              <a:rPr lang="en-US" dirty="0" smtClean="0"/>
              <a:t>, </a:t>
            </a:r>
            <a:r>
              <a:rPr lang="en-US" dirty="0"/>
              <a:t>t</a:t>
            </a:r>
            <a:r>
              <a:rPr lang="en-US" dirty="0" smtClean="0"/>
              <a:t>rending history </a:t>
            </a:r>
            <a:r>
              <a:rPr lang="en-US" dirty="0"/>
              <a:t>b</a:t>
            </a:r>
            <a:r>
              <a:rPr lang="en-US" dirty="0" smtClean="0"/>
              <a:t>ot</a:t>
            </a:r>
            <a:endParaRPr lang="en-US" dirty="0"/>
          </a:p>
          <a:p>
            <a:pPr lvl="1"/>
            <a:r>
              <a:rPr lang="en-US" dirty="0"/>
              <a:t>Outreach and marketing</a:t>
            </a:r>
          </a:p>
          <a:p>
            <a:pPr lvl="2"/>
            <a:r>
              <a:rPr lang="en-US" dirty="0"/>
              <a:t>TX: </a:t>
            </a:r>
            <a:r>
              <a:rPr lang="en-US" u="sng" dirty="0">
                <a:hlinkClick r:id="rId2"/>
              </a:rPr>
              <a:t>http://education.texashistory.unt.edu/</a:t>
            </a:r>
            <a:endParaRPr lang="en-US" u="sng" dirty="0"/>
          </a:p>
          <a:p>
            <a:pPr lvl="2"/>
            <a:r>
              <a:rPr lang="en-US" dirty="0" smtClean="0"/>
              <a:t>Teaching with the Library </a:t>
            </a:r>
            <a:r>
              <a:rPr lang="en-US" dirty="0"/>
              <a:t>of Congress, </a:t>
            </a:r>
            <a:r>
              <a:rPr lang="en-US" dirty="0">
                <a:hlinkClick r:id="rId3"/>
              </a:rPr>
              <a:t>https://blogs.loc.gov/teachers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NDNP Extras: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://www.loc.gov/ndnp/extras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2"/>
            <a:r>
              <a:rPr lang="en-US" dirty="0" smtClean="0"/>
              <a:t>State digital projects</a:t>
            </a:r>
            <a:r>
              <a:rPr lang="en-US" dirty="0"/>
              <a:t>/exhibits: </a:t>
            </a:r>
            <a:r>
              <a:rPr lang="en-US" dirty="0">
                <a:hlinkClick r:id="rId5"/>
              </a:rPr>
              <a:t>http://mthistoryrevealed.blogspot.com/2015/12/fiction-in-montanas-historic-</a:t>
            </a:r>
            <a:r>
              <a:rPr lang="en-US" dirty="0" smtClean="0">
                <a:hlinkClick r:id="rId5"/>
              </a:rPr>
              <a:t>newspapers.html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API and data </a:t>
            </a:r>
            <a:r>
              <a:rPr lang="en-US" dirty="0" smtClean="0"/>
              <a:t>toolkit</a:t>
            </a:r>
          </a:p>
          <a:p>
            <a:pPr lvl="2"/>
            <a:r>
              <a:rPr lang="en-US" dirty="0">
                <a:hlinkClick r:id="rId6"/>
              </a:rPr>
              <a:t>http://chroniclingamerica.loc.gov/about/api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Harvest data, if know scripting, can run scripts on data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860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3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82001" cy="44831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Project staff changes</a:t>
            </a:r>
          </a:p>
          <a:p>
            <a:r>
              <a:rPr lang="en-US" dirty="0" smtClean="0"/>
              <a:t>Theme: Documenting Under-represented Communities</a:t>
            </a:r>
          </a:p>
          <a:p>
            <a:r>
              <a:rPr lang="en-US" dirty="0" smtClean="0"/>
              <a:t>Copyright research</a:t>
            </a:r>
          </a:p>
          <a:p>
            <a:pPr lvl="1"/>
            <a:r>
              <a:rPr lang="en-US" dirty="0" smtClean="0"/>
              <a:t>Goals:</a:t>
            </a:r>
          </a:p>
          <a:p>
            <a:pPr lvl="2"/>
            <a:r>
              <a:rPr lang="en-US" dirty="0"/>
              <a:t>Establish when or if the publisher registered the copyright between 1923 and 1963, and if so,</a:t>
            </a:r>
          </a:p>
          <a:p>
            <a:pPr lvl="2"/>
            <a:r>
              <a:rPr lang="en-US" dirty="0"/>
              <a:t>Establish whether the publisher renewed the copyright 28 years after initial publication. Since failure to renew is key, this is the most critical fact to establish. </a:t>
            </a:r>
            <a:endParaRPr lang="en-US" dirty="0" smtClean="0"/>
          </a:p>
          <a:p>
            <a:r>
              <a:rPr lang="en-US" dirty="0"/>
              <a:t>Tools for </a:t>
            </a:r>
            <a:r>
              <a:rPr lang="en-US" dirty="0" smtClean="0"/>
              <a:t>copyright </a:t>
            </a:r>
            <a:r>
              <a:rPr lang="en-US" dirty="0"/>
              <a:t>r</a:t>
            </a:r>
            <a:r>
              <a:rPr lang="en-US" dirty="0" smtClean="0"/>
              <a:t>esearch</a:t>
            </a:r>
            <a:endParaRPr lang="en-US" dirty="0"/>
          </a:p>
          <a:p>
            <a:pPr lvl="1"/>
            <a:r>
              <a:rPr lang="en-US" dirty="0"/>
              <a:t>Online=Catalog of Copyright Entries (CCE) volumes for “Periodicals” </a:t>
            </a:r>
            <a:r>
              <a:rPr lang="en-US" u="sng" dirty="0">
                <a:hlinkClick r:id="rId2"/>
              </a:rPr>
              <a:t>https://archive.org/details/copyrightrecords&amp;tab=collection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University of Pennsylvania’s “First Copyright Renewals for Periodicals” site: </a:t>
            </a:r>
            <a:r>
              <a:rPr lang="en-US" u="sng" dirty="0">
                <a:hlinkClick r:id="rId3"/>
              </a:rPr>
              <a:t>http://onlinebooks.library.upenn.edu/cce/firstperiod.html</a:t>
            </a:r>
            <a:endParaRPr lang="en-US" dirty="0"/>
          </a:p>
          <a:p>
            <a:pPr lvl="1"/>
            <a:r>
              <a:rPr lang="en-US" dirty="0"/>
              <a:t>Copyright Office Database 1978-Present: Renewals for original publication dates of 1950-</a:t>
            </a:r>
            <a:r>
              <a:rPr lang="en-US" dirty="0" smtClean="0"/>
              <a:t>1963 </a:t>
            </a:r>
            <a:r>
              <a:rPr lang="en-US" u="sng" dirty="0" smtClean="0">
                <a:hlinkClick r:id="rId4"/>
              </a:rPr>
              <a:t>http</a:t>
            </a:r>
            <a:r>
              <a:rPr lang="en-US" u="sng" dirty="0">
                <a:hlinkClick r:id="rId4"/>
              </a:rPr>
              <a:t>://cocatalog.loc.gov/cgi-bin/Pwebrecon.cgi?DB=local&amp;PAGE=First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8877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Titles Selected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678696"/>
              </p:ext>
            </p:extLst>
          </p:nvPr>
        </p:nvGraphicFramePr>
        <p:xfrm>
          <a:off x="91526" y="1960315"/>
          <a:ext cx="8856258" cy="493776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3100437"/>
                <a:gridCol w="2803735"/>
                <a:gridCol w="2952086"/>
              </a:tblGrid>
              <a:tr h="23653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accent1"/>
                          </a:solidFill>
                        </a:rPr>
                        <a:t>Title</a:t>
                      </a:r>
                      <a:endParaRPr lang="en-US" sz="12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accent1"/>
                          </a:solidFill>
                        </a:rPr>
                        <a:t>Publication Location</a:t>
                      </a:r>
                      <a:endParaRPr lang="en-US" sz="12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accent1"/>
                          </a:solidFill>
                        </a:rPr>
                        <a:t>Years</a:t>
                      </a:r>
                      <a:endParaRPr lang="en-US" sz="12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761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Baltimore County Union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Cambria"/>
                          <a:cs typeface="Cambria"/>
                        </a:rPr>
                        <a:t>Towsontown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1865-1909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790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Catoctin Clarion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Cambria"/>
                          <a:cs typeface="Cambria"/>
                        </a:rPr>
                        <a:t>Mechanicstown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1923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818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Citizen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Frederick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1895-1922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033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Cambria"/>
                          <a:cs typeface="Cambria"/>
                        </a:rPr>
                        <a:t>Czas</a:t>
                      </a:r>
                      <a:r>
                        <a:rPr lang="en-US" sz="1200" dirty="0" smtClean="0">
                          <a:latin typeface="Cambria"/>
                          <a:cs typeface="Cambria"/>
                        </a:rPr>
                        <a:t> </a:t>
                      </a:r>
                      <a:r>
                        <a:rPr lang="en-US" sz="1200" dirty="0" err="1" smtClean="0">
                          <a:latin typeface="Cambria"/>
                          <a:cs typeface="Cambria"/>
                        </a:rPr>
                        <a:t>Baltimorski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Baltimore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1940-1941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731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Democratic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Messenger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Snow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Hill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1881-1922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616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Evening Capital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and Maryland Gazette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Annapolis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1884-1922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644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 Mining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Journal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1871-1917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17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Frostburg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Forum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1897-19??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46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Frostburg Gleaner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1899-19??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74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Frostburg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Herald 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1903-19??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903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Frostburg News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1897-18??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076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Frostburg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Spirit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Frostburg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1913-1915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960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Greenbelt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Cooperator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Greenbelt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1937-1943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960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Maryland Independent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Port Tobacco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1874-1934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960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The Midland Journal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Rising Sun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1885-1946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960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Voice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of Labor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Cumberland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1938-1942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960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Worcester</a:t>
                      </a:r>
                      <a:r>
                        <a:rPr lang="en-US" sz="1200" baseline="0" dirty="0" smtClean="0">
                          <a:latin typeface="Cambria"/>
                          <a:cs typeface="Cambria"/>
                        </a:rPr>
                        <a:t> Democrat and Ledger-Enterprise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Pocomoke City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mbria"/>
                          <a:cs typeface="Cambria"/>
                        </a:rPr>
                        <a:t>1921-1953</a:t>
                      </a:r>
                      <a:endParaRPr lang="en-US" sz="1200" dirty="0">
                        <a:latin typeface="Cambria"/>
                        <a:cs typeface="Cambria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826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Maryland Newspaper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69301" cy="452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Purpose</a:t>
            </a:r>
          </a:p>
          <a:p>
            <a:r>
              <a:rPr lang="en-US" dirty="0" smtClean="0"/>
              <a:t>Development progress</a:t>
            </a:r>
          </a:p>
          <a:p>
            <a:r>
              <a:rPr lang="en-US" dirty="0" smtClean="0"/>
              <a:t>Partners</a:t>
            </a:r>
          </a:p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Student </a:t>
            </a:r>
            <a:r>
              <a:rPr lang="en-US" dirty="0"/>
              <a:t>Newspapers</a:t>
            </a:r>
          </a:p>
          <a:p>
            <a:pPr lvl="1"/>
            <a:r>
              <a:rPr lang="en-US" dirty="0"/>
              <a:t> </a:t>
            </a:r>
            <a:r>
              <a:rPr lang="en-US" dirty="0" smtClean="0"/>
              <a:t>Questions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What digitized student newspapers already are available?</a:t>
            </a:r>
          </a:p>
          <a:p>
            <a:pPr lvl="2"/>
            <a:r>
              <a:rPr lang="en-US" dirty="0"/>
              <a:t>Would colleges/universities be interested in making their student newspapers available on a Maryland statewide newspaper repository site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Example</a:t>
            </a:r>
            <a:r>
              <a:rPr lang="en-US" dirty="0"/>
              <a:t>: McDaniel University</a:t>
            </a:r>
          </a:p>
          <a:p>
            <a:pPr lvl="2"/>
            <a:r>
              <a:rPr lang="en-US" u="sng" dirty="0">
                <a:hlinkClick r:id="rId2"/>
              </a:rPr>
              <a:t>http://lib.hoover.mcdaniel.edu/archives/newspapers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5007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82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Opportunities Brainstorming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49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 4 Theme and Research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Under-represented communities</a:t>
            </a:r>
          </a:p>
          <a:p>
            <a:pPr lvl="1"/>
            <a:r>
              <a:rPr lang="en-US" dirty="0" smtClean="0"/>
              <a:t>Investigation and research</a:t>
            </a:r>
          </a:p>
          <a:p>
            <a:pPr lvl="1"/>
            <a:r>
              <a:rPr lang="en-US" dirty="0" smtClean="0"/>
              <a:t>Cultural, ethnic minorities (esp. </a:t>
            </a:r>
            <a:r>
              <a:rPr lang="en-US" dirty="0" err="1" smtClean="0"/>
              <a:t>Af</a:t>
            </a:r>
            <a:r>
              <a:rPr lang="en-US" dirty="0" smtClean="0"/>
              <a:t>. Am.)</a:t>
            </a:r>
          </a:p>
          <a:p>
            <a:pPr lvl="1"/>
            <a:r>
              <a:rPr lang="en-US" dirty="0" smtClean="0"/>
              <a:t>LGBT</a:t>
            </a:r>
          </a:p>
          <a:p>
            <a:pPr lvl="1"/>
            <a:r>
              <a:rPr lang="en-US" dirty="0" smtClean="0"/>
              <a:t>Trade newspapers</a:t>
            </a:r>
          </a:p>
          <a:p>
            <a:pPr lvl="1"/>
            <a:r>
              <a:rPr lang="en-US" dirty="0" smtClean="0"/>
              <a:t>Alternate newspapers</a:t>
            </a:r>
          </a:p>
          <a:p>
            <a:pPr lvl="1"/>
            <a:r>
              <a:rPr lang="en-US" dirty="0" smtClean="0"/>
              <a:t>Paper v. microfilm costs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128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</a:t>
            </a:r>
            <a:r>
              <a:rPr lang="en-US" dirty="0"/>
              <a:t>Programming Brainstorming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82001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National History Day local coordinators</a:t>
            </a:r>
          </a:p>
          <a:p>
            <a:r>
              <a:rPr lang="en-US" dirty="0" smtClean="0"/>
              <a:t>K-12 lesson plans</a:t>
            </a:r>
          </a:p>
          <a:p>
            <a:r>
              <a:rPr lang="en-US" dirty="0" smtClean="0"/>
              <a:t>Higher Ed opportunities (</a:t>
            </a:r>
            <a:r>
              <a:rPr lang="en-US" dirty="0"/>
              <a:t>u</a:t>
            </a:r>
            <a:r>
              <a:rPr lang="en-US" dirty="0" smtClean="0"/>
              <a:t>niversity, community </a:t>
            </a:r>
            <a:r>
              <a:rPr lang="en-US" dirty="0"/>
              <a:t>c</a:t>
            </a:r>
            <a:r>
              <a:rPr lang="en-US" dirty="0" smtClean="0"/>
              <a:t>ollege classroom use)</a:t>
            </a:r>
          </a:p>
          <a:p>
            <a:r>
              <a:rPr lang="en-US" dirty="0" smtClean="0"/>
              <a:t>Internship via UMD CP College of Ed or ARHU</a:t>
            </a:r>
          </a:p>
          <a:p>
            <a:r>
              <a:rPr lang="en-US" dirty="0" smtClean="0"/>
              <a:t>NEH education grants (teachers institute)</a:t>
            </a:r>
          </a:p>
          <a:p>
            <a:pPr lvl="1"/>
            <a:r>
              <a:rPr lang="en-US" dirty="0" smtClean="0"/>
              <a:t>Lesson plans? Who is best placed to lead and organize?</a:t>
            </a:r>
          </a:p>
          <a:p>
            <a:r>
              <a:rPr lang="en-US" dirty="0" smtClean="0"/>
              <a:t>Genealogical research tutorials</a:t>
            </a:r>
          </a:p>
          <a:p>
            <a:r>
              <a:rPr lang="en-US" dirty="0" smtClean="0"/>
              <a:t>Digital humanities/scholarly use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12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Outreach/Promotion Brainstorming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94701" cy="4470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Wikipedia Edit-a-thons</a:t>
            </a:r>
          </a:p>
          <a:p>
            <a:r>
              <a:rPr lang="en-US" dirty="0" smtClean="0"/>
              <a:t>Social Media campaigns</a:t>
            </a:r>
          </a:p>
          <a:p>
            <a:r>
              <a:rPr lang="en-US" dirty="0" smtClean="0"/>
              <a:t>Partnering with Digital Maryland, MD Genealogical Soc., </a:t>
            </a:r>
            <a:r>
              <a:rPr lang="en-US" dirty="0" err="1" smtClean="0"/>
              <a:t>Bmore</a:t>
            </a:r>
            <a:r>
              <a:rPr lang="en-US" dirty="0" smtClean="0"/>
              <a:t> Historic </a:t>
            </a:r>
            <a:r>
              <a:rPr lang="en-US" dirty="0" err="1" smtClean="0"/>
              <a:t>Unconference</a:t>
            </a:r>
            <a:endParaRPr lang="en-US" dirty="0" smtClean="0"/>
          </a:p>
          <a:p>
            <a:r>
              <a:rPr lang="en-US" dirty="0" smtClean="0"/>
              <a:t>Promotion at local </a:t>
            </a:r>
            <a:r>
              <a:rPr lang="en-US" dirty="0" err="1" smtClean="0"/>
              <a:t>insts</a:t>
            </a:r>
            <a:r>
              <a:rPr lang="en-US" dirty="0" smtClean="0"/>
              <a:t>. (bookmarks)—Can Advisory Board/content partners help?</a:t>
            </a:r>
          </a:p>
          <a:p>
            <a:r>
              <a:rPr lang="en-US" dirty="0" smtClean="0"/>
              <a:t>Maryland History and Culture Collaborative: Managers of collections with significant MD content</a:t>
            </a:r>
          </a:p>
          <a:p>
            <a:r>
              <a:rPr lang="en-US" dirty="0" smtClean="0"/>
              <a:t>Maryland Genealogical Society (tutorial)</a:t>
            </a:r>
          </a:p>
          <a:p>
            <a:r>
              <a:rPr lang="en-US" dirty="0"/>
              <a:t>What meetings are current in your regions?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033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</a:p>
          <a:p>
            <a:r>
              <a:rPr lang="en-US" dirty="0" smtClean="0"/>
              <a:t>Grant 1 and 2</a:t>
            </a:r>
          </a:p>
          <a:p>
            <a:r>
              <a:rPr lang="en-US" dirty="0" smtClean="0"/>
              <a:t>NDNP Conference</a:t>
            </a:r>
          </a:p>
          <a:p>
            <a:r>
              <a:rPr lang="en-US" dirty="0" smtClean="0"/>
              <a:t>Grant 3 </a:t>
            </a:r>
          </a:p>
          <a:p>
            <a:r>
              <a:rPr lang="en-US" dirty="0" smtClean="0"/>
              <a:t>Maryland Newspaper Repository</a:t>
            </a:r>
          </a:p>
          <a:p>
            <a:r>
              <a:rPr lang="en-US" dirty="0" smtClean="0"/>
              <a:t>BREAK</a:t>
            </a:r>
          </a:p>
          <a:p>
            <a:r>
              <a:rPr lang="en-US" dirty="0" smtClean="0"/>
              <a:t>Future Opportunities Brainstorming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05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 for Secondary Projects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IMLS state </a:t>
            </a:r>
            <a:r>
              <a:rPr lang="en-US" dirty="0" err="1"/>
              <a:t>regrant</a:t>
            </a:r>
            <a:r>
              <a:rPr lang="en-US" dirty="0"/>
              <a:t> program</a:t>
            </a:r>
          </a:p>
          <a:p>
            <a:r>
              <a:rPr lang="en-US" dirty="0" smtClean="0"/>
              <a:t>NEH Summer Programs in the Humanities for School and College Educators</a:t>
            </a:r>
          </a:p>
          <a:p>
            <a:r>
              <a:rPr lang="en-US" dirty="0" smtClean="0"/>
              <a:t>NEH Data Challenge Awards</a:t>
            </a:r>
          </a:p>
          <a:p>
            <a:r>
              <a:rPr lang="en-US" dirty="0" smtClean="0"/>
              <a:t>Maryland Humanities Council (educational)</a:t>
            </a:r>
          </a:p>
          <a:p>
            <a:r>
              <a:rPr lang="en-US" dirty="0" smtClean="0"/>
              <a:t>Newspaper publishers</a:t>
            </a:r>
          </a:p>
          <a:p>
            <a:r>
              <a:rPr lang="en-US" dirty="0" smtClean="0"/>
              <a:t>Private foundations/sources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00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NEH Data Challenge Awards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MD </a:t>
            </a:r>
            <a:r>
              <a:rPr lang="en-US" dirty="0" err="1" smtClean="0"/>
              <a:t>Insts</a:t>
            </a:r>
            <a:r>
              <a:rPr lang="en-US" dirty="0" smtClean="0"/>
              <a:t>. are using data from MD or other states</a:t>
            </a:r>
          </a:p>
          <a:p>
            <a:r>
              <a:rPr lang="en-US" dirty="0" smtClean="0"/>
              <a:t>Show NDNP data challenge projects</a:t>
            </a:r>
          </a:p>
          <a:p>
            <a:pPr lvl="1"/>
            <a:r>
              <a:rPr lang="en-US" dirty="0" smtClean="0"/>
              <a:t>Higher </a:t>
            </a:r>
            <a:r>
              <a:rPr lang="en-US" dirty="0" err="1" smtClean="0"/>
              <a:t>ed</a:t>
            </a:r>
            <a:endParaRPr lang="en-US" dirty="0" smtClean="0"/>
          </a:p>
          <a:p>
            <a:pPr lvl="1"/>
            <a:r>
              <a:rPr lang="en-US" dirty="0" smtClean="0"/>
              <a:t>K-12</a:t>
            </a:r>
          </a:p>
          <a:p>
            <a:r>
              <a:rPr lang="en-US" dirty="0" smtClean="0"/>
              <a:t>Other campus interest? External interest?</a:t>
            </a:r>
          </a:p>
          <a:p>
            <a:r>
              <a:rPr lang="en-US" dirty="0" smtClean="0"/>
              <a:t>Future of Information Alliance?</a:t>
            </a:r>
          </a:p>
          <a:p>
            <a:r>
              <a:rPr lang="en-US" dirty="0" smtClean="0"/>
              <a:t>MITH Fellows?</a:t>
            </a:r>
          </a:p>
        </p:txBody>
      </p:sp>
    </p:spTree>
    <p:extLst>
      <p:ext uri="{BB962C8B-B14F-4D97-AF65-F5344CB8AC3E}">
        <p14:creationId xmlns:p14="http://schemas.microsoft.com/office/powerpoint/2010/main" val="1580700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Events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82001" cy="45339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Maryland’s Historic Newspapers – June 2017 Symposium.  </a:t>
            </a:r>
            <a:r>
              <a:rPr lang="en-US" dirty="0" err="1"/>
              <a:t>Goucher</a:t>
            </a:r>
            <a:r>
              <a:rPr lang="en-US" dirty="0"/>
              <a:t> College, Towson.</a:t>
            </a:r>
          </a:p>
          <a:p>
            <a:pPr lvl="1"/>
            <a:r>
              <a:rPr lang="en-US" dirty="0" smtClean="0"/>
              <a:t>Organizers</a:t>
            </a:r>
            <a:r>
              <a:rPr lang="en-US" dirty="0"/>
              <a:t>: Linda Tompkins-Baldwin (Digital Maryland); Doug </a:t>
            </a:r>
            <a:r>
              <a:rPr lang="en-US" dirty="0" err="1"/>
              <a:t>McElrath</a:t>
            </a:r>
            <a:r>
              <a:rPr lang="en-US" dirty="0"/>
              <a:t> (UM)</a:t>
            </a:r>
          </a:p>
          <a:p>
            <a:pPr lvl="1"/>
            <a:r>
              <a:rPr lang="en-US" dirty="0"/>
              <a:t>Goal: Bring together stakeholders and potential participants in project that expands beyond the scope of Chronicling America.</a:t>
            </a:r>
          </a:p>
          <a:p>
            <a:r>
              <a:rPr lang="en-US" dirty="0" smtClean="0"/>
              <a:t>Tentative </a:t>
            </a:r>
            <a:r>
              <a:rPr lang="en-US" dirty="0"/>
              <a:t>Agenda:</a:t>
            </a:r>
          </a:p>
          <a:p>
            <a:pPr lvl="1"/>
            <a:r>
              <a:rPr lang="en-US" dirty="0"/>
              <a:t>Keynote – Call for Institutional Cooperation.  Tim Baker (State Archives)</a:t>
            </a:r>
          </a:p>
          <a:p>
            <a:pPr lvl="1"/>
            <a:r>
              <a:rPr lang="en-US" dirty="0"/>
              <a:t>Status Report on NDNP/Chronicling America Project in Maryland (UM Project Staff)</a:t>
            </a:r>
          </a:p>
          <a:p>
            <a:pPr lvl="1"/>
            <a:r>
              <a:rPr lang="en-US" dirty="0"/>
              <a:t>Roll-Out of Maryland Newspaper Repository (UM Project Staff)</a:t>
            </a:r>
          </a:p>
          <a:p>
            <a:pPr lvl="1"/>
            <a:r>
              <a:rPr lang="en-US" dirty="0"/>
              <a:t>How to Participate – Copyright Research.  Michael Johnson (Enoch Pratt Library)</a:t>
            </a:r>
          </a:p>
          <a:p>
            <a:pPr lvl="1"/>
            <a:r>
              <a:rPr lang="en-US" dirty="0"/>
              <a:t>How to Participate – Standards for Metadata &amp; Formats.  Corey Lewis (State Archives)</a:t>
            </a:r>
          </a:p>
          <a:p>
            <a:pPr lvl="1"/>
            <a:r>
              <a:rPr lang="en-US" dirty="0"/>
              <a:t>Why Newspapers Matter – Exciting Projects &amp; Potential Research Opportunities.  Doug </a:t>
            </a:r>
            <a:r>
              <a:rPr lang="en-US" dirty="0" err="1"/>
              <a:t>McElrath</a:t>
            </a:r>
            <a:r>
              <a:rPr lang="en-US" dirty="0"/>
              <a:t> (</a:t>
            </a:r>
            <a:r>
              <a:rPr lang="en-US"/>
              <a:t>UM</a:t>
            </a:r>
            <a:r>
              <a:rPr lang="en-US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8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Chronicling America</a:t>
            </a:r>
            <a:br>
              <a:rPr lang="en-US" dirty="0"/>
            </a:br>
            <a:r>
              <a:rPr lang="en-US" sz="2800" dirty="0">
                <a:hlinkClick r:id="rId2"/>
              </a:rPr>
              <a:t>http://chroniclingamerica.loc.gov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4" name="Content Placeholder 3" descr="Screen Shot 2016-11-16 at 3.01.5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5" b="9545"/>
          <a:stretch>
            <a:fillRect/>
          </a:stretch>
        </p:blipFill>
        <p:spPr>
          <a:xfrm>
            <a:off x="457199" y="2209800"/>
            <a:ext cx="7551309" cy="4543939"/>
          </a:xfrm>
        </p:spPr>
      </p:pic>
    </p:spTree>
    <p:extLst>
      <p:ext uri="{BB962C8B-B14F-4D97-AF65-F5344CB8AC3E}">
        <p14:creationId xmlns:p14="http://schemas.microsoft.com/office/powerpoint/2010/main" val="1100056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Grants 1 and 2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2012-2014, 2014-2016</a:t>
            </a:r>
          </a:p>
          <a:p>
            <a:r>
              <a:rPr lang="en-US" dirty="0" smtClean="0"/>
              <a:t>~210,000 pages digitized</a:t>
            </a:r>
          </a:p>
          <a:p>
            <a:r>
              <a:rPr lang="en-US" dirty="0" smtClean="0"/>
              <a:t>1840-1922</a:t>
            </a:r>
          </a:p>
          <a:p>
            <a:r>
              <a:rPr lang="en-US" dirty="0" smtClean="0"/>
              <a:t>Content Partners</a:t>
            </a:r>
          </a:p>
          <a:p>
            <a:pPr lvl="1"/>
            <a:r>
              <a:rPr lang="en-US" dirty="0" smtClean="0"/>
              <a:t>Library of Congress (1)</a:t>
            </a:r>
          </a:p>
          <a:p>
            <a:pPr lvl="1"/>
            <a:r>
              <a:rPr lang="en-US" dirty="0" smtClean="0"/>
              <a:t>Maryland State Archives (2)</a:t>
            </a:r>
          </a:p>
          <a:p>
            <a:pPr lvl="1"/>
            <a:r>
              <a:rPr lang="en-US" dirty="0" smtClean="0"/>
              <a:t>Maryland Historical Society 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Focus: geographic and temporal representation</a:t>
            </a:r>
          </a:p>
          <a:p>
            <a:r>
              <a:rPr lang="en-US" dirty="0" smtClean="0"/>
              <a:t>11 </a:t>
            </a:r>
            <a:r>
              <a:rPr lang="en-US" dirty="0"/>
              <a:t>cities</a:t>
            </a:r>
          </a:p>
          <a:p>
            <a:r>
              <a:rPr lang="en-US" dirty="0"/>
              <a:t>16 titles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91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Grants 1 and 2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69301" cy="444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Other Project Deliverables</a:t>
            </a:r>
          </a:p>
          <a:p>
            <a:pPr lvl="1"/>
            <a:r>
              <a:rPr lang="en-US" dirty="0"/>
              <a:t>Microfilm duplicates to LC</a:t>
            </a:r>
          </a:p>
          <a:p>
            <a:pPr lvl="1"/>
            <a:r>
              <a:rPr lang="en-US" dirty="0" smtClean="0"/>
              <a:t>Newspaper Survey Data</a:t>
            </a:r>
          </a:p>
          <a:p>
            <a:pPr lvl="2"/>
            <a:r>
              <a:rPr lang="en-US" dirty="0" smtClean="0"/>
              <a:t>Gateway to Digitized Maryland Newspapers</a:t>
            </a:r>
          </a:p>
          <a:p>
            <a:pPr lvl="3"/>
            <a:r>
              <a:rPr lang="en-US" dirty="0">
                <a:hlinkClick r:id="rId2"/>
              </a:rPr>
              <a:t>http://www.lib.umd.edu/</a:t>
            </a:r>
            <a:r>
              <a:rPr lang="en-US" dirty="0" smtClean="0">
                <a:hlinkClick r:id="rId2"/>
              </a:rPr>
              <a:t>newspapergateway</a:t>
            </a:r>
            <a:endParaRPr lang="en-US" dirty="0" smtClean="0"/>
          </a:p>
          <a:p>
            <a:pPr lvl="1"/>
            <a:r>
              <a:rPr lang="en-US" dirty="0" smtClean="0"/>
              <a:t>Essays</a:t>
            </a:r>
          </a:p>
          <a:p>
            <a:pPr lvl="2"/>
            <a:r>
              <a:rPr lang="en-US" dirty="0" smtClean="0"/>
              <a:t>Short (250-500)</a:t>
            </a:r>
          </a:p>
          <a:p>
            <a:pPr lvl="2"/>
            <a:r>
              <a:rPr lang="en-US" dirty="0" smtClean="0"/>
              <a:t>Publication history</a:t>
            </a:r>
          </a:p>
          <a:p>
            <a:pPr lvl="2"/>
            <a:r>
              <a:rPr lang="en-US" dirty="0" smtClean="0"/>
              <a:t>Publishers/editors</a:t>
            </a:r>
          </a:p>
          <a:p>
            <a:pPr lvl="2"/>
            <a:r>
              <a:rPr lang="en-US" dirty="0" smtClean="0"/>
              <a:t>Events or themes covered</a:t>
            </a:r>
          </a:p>
          <a:p>
            <a:pPr lvl="2"/>
            <a:r>
              <a:rPr lang="en-US" dirty="0" smtClean="0"/>
              <a:t>Example: </a:t>
            </a:r>
            <a:r>
              <a:rPr lang="en-US" i="1" dirty="0" smtClean="0"/>
              <a:t>Cecil Whig </a:t>
            </a:r>
            <a:r>
              <a:rPr lang="en-US" u="sng" dirty="0">
                <a:hlinkClick r:id="rId3"/>
              </a:rPr>
              <a:t>http://chroniclingamerica.loc.gov/lccn/sn83016348/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Wikipedia </a:t>
            </a:r>
            <a:r>
              <a:rPr lang="en-US" dirty="0" smtClean="0"/>
              <a:t>entries; Edit-a-thons</a:t>
            </a:r>
          </a:p>
          <a:p>
            <a:r>
              <a:rPr lang="en-US" dirty="0" err="1" smtClean="0"/>
              <a:t>Pinterest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https://www.pinterest.com/MDnewspapers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28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47792"/>
            <a:ext cx="6508377" cy="607375"/>
          </a:xfrm>
        </p:spPr>
        <p:txBody>
          <a:bodyPr/>
          <a:lstStyle/>
          <a:p>
            <a:r>
              <a:rPr lang="en-US" dirty="0" smtClean="0"/>
              <a:t>Cecil Whig (Essay)</a:t>
            </a:r>
            <a:endParaRPr lang="en-US" dirty="0"/>
          </a:p>
        </p:txBody>
      </p:sp>
      <p:pic>
        <p:nvPicPr>
          <p:cNvPr id="4" name="Content Placeholder 3" descr="Screen Shot 2016-11-16 at 3.08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61" r="-40661"/>
          <a:stretch>
            <a:fillRect/>
          </a:stretch>
        </p:blipFill>
        <p:spPr>
          <a:xfrm>
            <a:off x="-1153806" y="1006889"/>
            <a:ext cx="10020001" cy="5803029"/>
          </a:xfrm>
        </p:spPr>
      </p:pic>
    </p:spTree>
    <p:extLst>
      <p:ext uri="{BB962C8B-B14F-4D97-AF65-F5344CB8AC3E}">
        <p14:creationId xmlns:p14="http://schemas.microsoft.com/office/powerpoint/2010/main" val="1707248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1 and 2 Updates	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515539"/>
              </p:ext>
            </p:extLst>
          </p:nvPr>
        </p:nvGraphicFramePr>
        <p:xfrm>
          <a:off x="88900" y="1689101"/>
          <a:ext cx="8953501" cy="50668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6853"/>
                <a:gridCol w="2128247"/>
                <a:gridCol w="1788401"/>
              </a:tblGrid>
              <a:tr h="4682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D62330"/>
                          </a:solidFill>
                          <a:effectLst/>
                          <a:latin typeface="+mn-lt"/>
                          <a:ea typeface="Cambria"/>
                          <a:cs typeface="Times New Roman"/>
                        </a:rPr>
                        <a:t>Title</a:t>
                      </a:r>
                      <a:endParaRPr lang="en-US" sz="1200" dirty="0">
                        <a:effectLst/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D62330"/>
                          </a:solidFill>
                          <a:effectLst/>
                          <a:latin typeface="+mn-lt"/>
                          <a:ea typeface="Cambria"/>
                          <a:cs typeface="Times New Roman"/>
                        </a:rPr>
                        <a:t>Publication Location</a:t>
                      </a:r>
                      <a:endParaRPr lang="en-US" sz="1200" dirty="0">
                        <a:effectLst/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D62330"/>
                          </a:solidFill>
                          <a:effectLst/>
                          <a:latin typeface="+mn-lt"/>
                          <a:ea typeface="Cambria"/>
                          <a:cs typeface="Times New Roman"/>
                        </a:rPr>
                        <a:t>Years Digitized</a:t>
                      </a:r>
                      <a:endParaRPr lang="en-US" sz="1200" dirty="0">
                        <a:effectLst/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The Aegis &amp; Intelligencer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err="1">
                          <a:effectLst/>
                          <a:latin typeface="Cambria"/>
                          <a:ea typeface="Cambria"/>
                          <a:cs typeface="Arial"/>
                        </a:rPr>
                        <a:t>Bel</a:t>
                      </a: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 Air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1864-1922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American Republican and Baltimore Daily Clipper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Baltimore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1844-1846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56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Baltimore Commercial Journal, and Lyford's Price-Current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Baltimore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1847-1849 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Baltimore Daily Commercial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Baltimore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1865-1866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Arial"/>
                        </a:rPr>
                        <a:t>Catoctin Clarion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Mechanicsville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1871-1922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Cecil Whig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Elkton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1841-1922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Civilian &amp; Telegraph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Cumberland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1859-1865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Arial"/>
                        </a:rPr>
                        <a:t>The Daily Banner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Cambridge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1902-1922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The Daily Exchange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Baltimore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1858-1861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Arial"/>
                        </a:rPr>
                        <a:t>Democratic Advocate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Westminster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1865-1922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Der Deutsche Correspondent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Baltimore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1858-1918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Maryland Free Press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Hagerstown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1862-1868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The Pilot / The Pilot and Transcript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>
                          <a:effectLst/>
                          <a:latin typeface="Cambria"/>
                          <a:ea typeface="Cambria"/>
                          <a:cs typeface="Arial"/>
                        </a:rPr>
                        <a:t>Baltimore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1840-1841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Arial"/>
                        </a:rPr>
                        <a:t>Port Tobacco Times, and Charles County Advertiser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Port Tobacco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1845-1898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56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Prince George’s Enquirer and Southern Maryland Advertiser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Arial"/>
                        </a:rPr>
                        <a:t>Upper Marlboro</a:t>
                      </a:r>
                      <a:endParaRPr lang="en-US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1882-1922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Saint Mary's Gazette / Saint Mary’s Beacon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Leonardtown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b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Arial"/>
                        </a:rPr>
                        <a:t>1845-1922</a:t>
                      </a:r>
                      <a:endParaRPr lang="en-US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110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NDNP Conference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94701" cy="3916363"/>
          </a:xfrm>
        </p:spPr>
        <p:txBody>
          <a:bodyPr>
            <a:normAutofit/>
          </a:bodyPr>
          <a:lstStyle/>
          <a:p>
            <a:r>
              <a:rPr lang="en-US" dirty="0" smtClean="0"/>
              <a:t>9/14/2016</a:t>
            </a:r>
          </a:p>
          <a:p>
            <a:pPr lvl="1"/>
            <a:r>
              <a:rPr lang="en-US" dirty="0" smtClean="0"/>
              <a:t>Data Challenge Award Projects</a:t>
            </a:r>
          </a:p>
          <a:p>
            <a:pPr lvl="1"/>
            <a:r>
              <a:rPr lang="en-US" dirty="0" smtClean="0"/>
              <a:t>Purpose: A contest to </a:t>
            </a:r>
            <a:r>
              <a:rPr lang="en-US" dirty="0"/>
              <a:t>challenge members of the public to produce creative web-based projects using data pulled from Chronicling America, the digital repository of historic U.S. </a:t>
            </a:r>
            <a:r>
              <a:rPr lang="en-US" dirty="0" smtClean="0"/>
              <a:t>newspapers.</a:t>
            </a:r>
          </a:p>
          <a:p>
            <a:pPr lvl="1"/>
            <a:r>
              <a:rPr lang="en-US" dirty="0" smtClean="0"/>
              <a:t>Examples </a:t>
            </a:r>
            <a:r>
              <a:rPr lang="en-US" dirty="0"/>
              <a:t>of Data Challenge Winners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America’s </a:t>
            </a:r>
            <a:r>
              <a:rPr lang="en-US" dirty="0"/>
              <a:t>Public Bible </a:t>
            </a:r>
            <a:r>
              <a:rPr lang="en-US" u="sng" dirty="0">
                <a:hlinkClick r:id="rId2"/>
              </a:rPr>
              <a:t>http://americaspublicbible.org</a:t>
            </a:r>
            <a:r>
              <a:rPr lang="en-US" u="sng" dirty="0" smtClean="0">
                <a:hlinkClick r:id="rId2"/>
              </a:rPr>
              <a:t>/</a:t>
            </a:r>
            <a:endParaRPr lang="en-US" dirty="0"/>
          </a:p>
          <a:p>
            <a:pPr lvl="2"/>
            <a:r>
              <a:rPr lang="en-US" dirty="0" err="1" smtClean="0"/>
              <a:t>USNewsMap.com</a:t>
            </a:r>
            <a:r>
              <a:rPr lang="en-US" dirty="0" smtClean="0"/>
              <a:t>  </a:t>
            </a:r>
            <a:r>
              <a:rPr lang="en-US" u="sng" dirty="0">
                <a:hlinkClick r:id="rId3"/>
              </a:rPr>
              <a:t>http://usnewsmap.com/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0896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02587"/>
            <a:ext cx="6508377" cy="1143000"/>
          </a:xfrm>
        </p:spPr>
        <p:txBody>
          <a:bodyPr/>
          <a:lstStyle/>
          <a:p>
            <a:r>
              <a:rPr lang="en-US" dirty="0" smtClean="0"/>
              <a:t>NDNP Conference Updates</a:t>
            </a:r>
            <a:endParaRPr lang="en-US" dirty="0"/>
          </a:p>
        </p:txBody>
      </p:sp>
      <p:pic>
        <p:nvPicPr>
          <p:cNvPr id="4" name="Content Placeholder 3" descr="NDNP2016_year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3" r="-443"/>
          <a:stretch>
            <a:fillRect/>
          </a:stretch>
        </p:blipFill>
        <p:spPr>
          <a:xfrm>
            <a:off x="457199" y="1845587"/>
            <a:ext cx="8331200" cy="5012413"/>
          </a:xfrm>
        </p:spPr>
      </p:pic>
    </p:spTree>
    <p:extLst>
      <p:ext uri="{BB962C8B-B14F-4D97-AF65-F5344CB8AC3E}">
        <p14:creationId xmlns:p14="http://schemas.microsoft.com/office/powerpoint/2010/main" val="2407753023"/>
      </p:ext>
    </p:extLst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250</TotalTime>
  <Words>1214</Words>
  <Application>Microsoft Macintosh PowerPoint</Application>
  <PresentationFormat>On-screen Show (4:3)</PresentationFormat>
  <Paragraphs>253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Plaza</vt:lpstr>
      <vt:lpstr>HMNP Advisory Board Meeting</vt:lpstr>
      <vt:lpstr>Agenda</vt:lpstr>
      <vt:lpstr>Chronicling America http://chroniclingamerica.loc.gov/ </vt:lpstr>
      <vt:lpstr>Grants 1 and 2 Updates</vt:lpstr>
      <vt:lpstr>Grants 1 and 2 Updates</vt:lpstr>
      <vt:lpstr>Cecil Whig (Essay)</vt:lpstr>
      <vt:lpstr>Grant 1 and 2 Updates </vt:lpstr>
      <vt:lpstr>NDNP Conference Updates</vt:lpstr>
      <vt:lpstr>NDNP Conference Updates</vt:lpstr>
      <vt:lpstr>NDNP Conference Updates</vt:lpstr>
      <vt:lpstr>NDNP Conference Updates</vt:lpstr>
      <vt:lpstr>Grant 3 Updates</vt:lpstr>
      <vt:lpstr>Titles Selected</vt:lpstr>
      <vt:lpstr>Maryland Newspaper Repository</vt:lpstr>
      <vt:lpstr>BREAK</vt:lpstr>
      <vt:lpstr>Future Opportunities Brainstorming</vt:lpstr>
      <vt:lpstr>Grant 4 Theme and Research </vt:lpstr>
      <vt:lpstr>Educational Programming Brainstorming </vt:lpstr>
      <vt:lpstr>Outreach/Promotion Brainstorming </vt:lpstr>
      <vt:lpstr>Funding for Secondary Projects </vt:lpstr>
      <vt:lpstr>NEH Data Challenge Awards </vt:lpstr>
      <vt:lpstr>Future Events </vt:lpstr>
    </vt:vector>
  </TitlesOfParts>
  <Company>University of Maryland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 C. Pike</dc:creator>
  <cp:lastModifiedBy>Robin C. Pike</cp:lastModifiedBy>
  <cp:revision>13</cp:revision>
  <dcterms:created xsi:type="dcterms:W3CDTF">2016-11-14T16:48:34Z</dcterms:created>
  <dcterms:modified xsi:type="dcterms:W3CDTF">2016-11-16T20:51:11Z</dcterms:modified>
</cp:coreProperties>
</file>