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3.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4.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5.xml" ContentType="application/vnd.openxmlformats-officedocument.drawingml.chartshape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6.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7.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8.xml" ContentType="application/vnd.openxmlformats-officedocument.drawingml.chartshapes+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drawings/drawing9.xml" ContentType="application/vnd.openxmlformats-officedocument.drawingml.chartshapes+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rawings/drawing10.xml" ContentType="application/vnd.openxmlformats-officedocument.drawingml.chartshapes+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drawings/drawing11.xml" ContentType="application/vnd.openxmlformats-officedocument.drawingml.chartshapes+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drawings/drawing12.xml" ContentType="application/vnd.openxmlformats-officedocument.drawingml.chartshapes+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drawings/drawing13.xml" ContentType="application/vnd.openxmlformats-officedocument.drawingml.chartshapes+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drawings/drawing14.xml" ContentType="application/vnd.openxmlformats-officedocument.drawingml.chartshapes+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drawings/drawing15.xml" ContentType="application/vnd.openxmlformats-officedocument.drawingml.chartshapes+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drawings/drawing16.xml" ContentType="application/vnd.openxmlformats-officedocument.drawingml.chartshapes+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drawings/drawing17.xml" ContentType="application/vnd.openxmlformats-officedocument.drawingml.chartshapes+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drawings/drawing18.xml" ContentType="application/vnd.openxmlformats-officedocument.drawingml.chartshapes+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drawings/drawing19.xml" ContentType="application/vnd.openxmlformats-officedocument.drawingml.chartshapes+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drawings/drawing20.xml" ContentType="application/vnd.openxmlformats-officedocument.drawingml.chartshapes+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drawings/drawing21.xml" ContentType="application/vnd.openxmlformats-officedocument.drawingml.chartshapes+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drawings/drawing22.xml" ContentType="application/vnd.openxmlformats-officedocument.drawingml.chartshapes+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drawings/drawing23.xml" ContentType="application/vnd.openxmlformats-officedocument.drawingml.chartshapes+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drawings/drawing24.xml" ContentType="application/vnd.openxmlformats-officedocument.drawingml.chartshapes+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drawings/drawing25.xml" ContentType="application/vnd.openxmlformats-officedocument.drawingml.chartshapes+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drawings/drawing26.xml" ContentType="application/vnd.openxmlformats-officedocument.drawingml.chartshapes+xml"/>
  <Override PartName="/ppt/charts/chart43.xml" ContentType="application/vnd.openxmlformats-officedocument.drawingml.chart+xml"/>
  <Override PartName="/ppt/charts/style43.xml" ContentType="application/vnd.ms-office.chartstyle+xml"/>
  <Override PartName="/ppt/charts/colors43.xml" ContentType="application/vnd.ms-office.chartcolorstyle+xml"/>
  <Override PartName="/ppt/drawings/drawing27.xml" ContentType="application/vnd.openxmlformats-officedocument.drawingml.chartshapes+xml"/>
  <Override PartName="/ppt/charts/chart44.xml" ContentType="application/vnd.openxmlformats-officedocument.drawingml.chart+xml"/>
  <Override PartName="/ppt/charts/style44.xml" ContentType="application/vnd.ms-office.chartstyle+xml"/>
  <Override PartName="/ppt/charts/colors44.xml" ContentType="application/vnd.ms-office.chartcolorstyle+xml"/>
  <Override PartName="/ppt/charts/chart45.xml" ContentType="application/vnd.openxmlformats-officedocument.drawingml.chart+xml"/>
  <Override PartName="/ppt/charts/style45.xml" ContentType="application/vnd.ms-office.chartstyle+xml"/>
  <Override PartName="/ppt/charts/colors45.xml" ContentType="application/vnd.ms-office.chartcolorstyle+xml"/>
  <Override PartName="/ppt/drawings/drawing28.xml" ContentType="application/vnd.openxmlformats-officedocument.drawingml.chartshapes+xml"/>
  <Override PartName="/ppt/charts/chart46.xml" ContentType="application/vnd.openxmlformats-officedocument.drawingml.chart+xml"/>
  <Override PartName="/ppt/charts/style46.xml" ContentType="application/vnd.ms-office.chartstyle+xml"/>
  <Override PartName="/ppt/charts/colors46.xml" ContentType="application/vnd.ms-office.chartcolorstyle+xml"/>
  <Override PartName="/ppt/charts/chart47.xml" ContentType="application/vnd.openxmlformats-officedocument.drawingml.chart+xml"/>
  <Override PartName="/ppt/charts/style47.xml" ContentType="application/vnd.ms-office.chartstyle+xml"/>
  <Override PartName="/ppt/charts/colors47.xml" ContentType="application/vnd.ms-office.chartcolorstyle+xml"/>
  <Override PartName="/ppt/drawings/drawing29.xml" ContentType="application/vnd.openxmlformats-officedocument.drawingml.chartshapes+xml"/>
  <Override PartName="/ppt/charts/chart48.xml" ContentType="application/vnd.openxmlformats-officedocument.drawingml.chart+xml"/>
  <Override PartName="/ppt/charts/style48.xml" ContentType="application/vnd.ms-office.chartstyle+xml"/>
  <Override PartName="/ppt/charts/colors48.xml" ContentType="application/vnd.ms-office.chartcolorstyle+xml"/>
  <Override PartName="/ppt/drawings/drawing30.xml" ContentType="application/vnd.openxmlformats-officedocument.drawingml.chartshapes+xml"/>
  <Override PartName="/ppt/charts/chart49.xml" ContentType="application/vnd.openxmlformats-officedocument.drawingml.chart+xml"/>
  <Override PartName="/ppt/charts/style49.xml" ContentType="application/vnd.ms-office.chartstyle+xml"/>
  <Override PartName="/ppt/charts/colors49.xml" ContentType="application/vnd.ms-office.chartcolorstyle+xml"/>
  <Override PartName="/ppt/charts/chart50.xml" ContentType="application/vnd.openxmlformats-officedocument.drawingml.chart+xml"/>
  <Override PartName="/ppt/charts/style50.xml" ContentType="application/vnd.ms-office.chartstyle+xml"/>
  <Override PartName="/ppt/charts/colors50.xml" ContentType="application/vnd.ms-office.chartcolorstyle+xml"/>
  <Override PartName="/ppt/drawings/drawing31.xml" ContentType="application/vnd.openxmlformats-officedocument.drawingml.chartshapes+xml"/>
  <Override PartName="/ppt/charts/chart51.xml" ContentType="application/vnd.openxmlformats-officedocument.drawingml.chart+xml"/>
  <Override PartName="/ppt/charts/style51.xml" ContentType="application/vnd.ms-office.chartstyle+xml"/>
  <Override PartName="/ppt/charts/colors51.xml" ContentType="application/vnd.ms-office.chartcolorstyle+xml"/>
  <Override PartName="/ppt/charts/chart52.xml" ContentType="application/vnd.openxmlformats-officedocument.drawingml.chart+xml"/>
  <Override PartName="/ppt/charts/style52.xml" ContentType="application/vnd.ms-office.chartstyle+xml"/>
  <Override PartName="/ppt/charts/colors52.xml" ContentType="application/vnd.ms-office.chartcolorstyle+xml"/>
  <Override PartName="/ppt/charts/chart53.xml" ContentType="application/vnd.openxmlformats-officedocument.drawingml.chart+xml"/>
  <Override PartName="/ppt/charts/style53.xml" ContentType="application/vnd.ms-office.chartstyle+xml"/>
  <Override PartName="/ppt/charts/colors53.xml" ContentType="application/vnd.ms-office.chartcolorstyle+xml"/>
  <Override PartName="/ppt/drawings/drawing32.xml" ContentType="application/vnd.openxmlformats-officedocument.drawingml.chartshapes+xml"/>
  <Override PartName="/ppt/charts/chart54.xml" ContentType="application/vnd.openxmlformats-officedocument.drawingml.chart+xml"/>
  <Override PartName="/ppt/charts/style54.xml" ContentType="application/vnd.ms-office.chartstyle+xml"/>
  <Override PartName="/ppt/charts/colors54.xml" ContentType="application/vnd.ms-office.chartcolorstyle+xml"/>
  <Override PartName="/ppt/drawings/drawing33.xml" ContentType="application/vnd.openxmlformats-officedocument.drawingml.chartshapes+xml"/>
  <Override PartName="/ppt/charts/chart55.xml" ContentType="application/vnd.openxmlformats-officedocument.drawingml.chart+xml"/>
  <Override PartName="/ppt/charts/style55.xml" ContentType="application/vnd.ms-office.chartstyle+xml"/>
  <Override PartName="/ppt/charts/colors55.xml" ContentType="application/vnd.ms-office.chartcolorstyle+xml"/>
  <Override PartName="/ppt/drawings/drawing34.xml" ContentType="application/vnd.openxmlformats-officedocument.drawingml.chartshapes+xml"/>
  <Override PartName="/ppt/charts/chart56.xml" ContentType="application/vnd.openxmlformats-officedocument.drawingml.chart+xml"/>
  <Override PartName="/ppt/charts/style56.xml" ContentType="application/vnd.ms-office.chartstyle+xml"/>
  <Override PartName="/ppt/charts/colors56.xml" ContentType="application/vnd.ms-office.chartcolorstyle+xml"/>
  <Override PartName="/ppt/charts/chart57.xml" ContentType="application/vnd.openxmlformats-officedocument.drawingml.chart+xml"/>
  <Override PartName="/ppt/charts/style57.xml" ContentType="application/vnd.ms-office.chartstyle+xml"/>
  <Override PartName="/ppt/charts/colors57.xml" ContentType="application/vnd.ms-office.chartcolorstyle+xml"/>
  <Override PartName="/ppt/drawings/drawing35.xml" ContentType="application/vnd.openxmlformats-officedocument.drawingml.chartshapes+xml"/>
  <Override PartName="/ppt/charts/chart58.xml" ContentType="application/vnd.openxmlformats-officedocument.drawingml.chart+xml"/>
  <Override PartName="/ppt/charts/style58.xml" ContentType="application/vnd.ms-office.chartstyle+xml"/>
  <Override PartName="/ppt/charts/colors58.xml" ContentType="application/vnd.ms-office.chartcolorstyle+xml"/>
  <Override PartName="/ppt/drawings/drawing36.xml" ContentType="application/vnd.openxmlformats-officedocument.drawingml.chartshapes+xml"/>
  <Override PartName="/ppt/charts/chart59.xml" ContentType="application/vnd.openxmlformats-officedocument.drawingml.chart+xml"/>
  <Override PartName="/ppt/charts/style59.xml" ContentType="application/vnd.ms-office.chartstyle+xml"/>
  <Override PartName="/ppt/charts/colors59.xml" ContentType="application/vnd.ms-office.chartcolorstyle+xml"/>
  <Override PartName="/ppt/drawings/drawing37.xml" ContentType="application/vnd.openxmlformats-officedocument.drawingml.chartshapes+xml"/>
  <Override PartName="/ppt/charts/chart60.xml" ContentType="application/vnd.openxmlformats-officedocument.drawingml.chart+xml"/>
  <Override PartName="/ppt/charts/style60.xml" ContentType="application/vnd.ms-office.chartstyle+xml"/>
  <Override PartName="/ppt/charts/colors60.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691" r:id="rId2"/>
    <p:sldId id="657" r:id="rId3"/>
    <p:sldId id="481" r:id="rId4"/>
    <p:sldId id="669" r:id="rId5"/>
    <p:sldId id="703" r:id="rId6"/>
    <p:sldId id="704" r:id="rId7"/>
    <p:sldId id="725" r:id="rId8"/>
    <p:sldId id="705" r:id="rId9"/>
    <p:sldId id="706" r:id="rId10"/>
    <p:sldId id="707" r:id="rId11"/>
    <p:sldId id="708" r:id="rId12"/>
    <p:sldId id="732" r:id="rId13"/>
    <p:sldId id="709" r:id="rId14"/>
    <p:sldId id="666" r:id="rId15"/>
    <p:sldId id="731" r:id="rId16"/>
    <p:sldId id="710" r:id="rId17"/>
    <p:sldId id="712" r:id="rId18"/>
    <p:sldId id="713" r:id="rId19"/>
    <p:sldId id="714" r:id="rId20"/>
    <p:sldId id="730" r:id="rId21"/>
    <p:sldId id="715" r:id="rId22"/>
    <p:sldId id="716" r:id="rId23"/>
    <p:sldId id="729" r:id="rId24"/>
    <p:sldId id="717" r:id="rId25"/>
    <p:sldId id="718" r:id="rId26"/>
    <p:sldId id="728" r:id="rId27"/>
    <p:sldId id="719" r:id="rId28"/>
    <p:sldId id="720" r:id="rId29"/>
    <p:sldId id="727" r:id="rId30"/>
    <p:sldId id="721" r:id="rId31"/>
    <p:sldId id="722" r:id="rId32"/>
    <p:sldId id="723" r:id="rId33"/>
    <p:sldId id="724" r:id="rId34"/>
    <p:sldId id="623"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A4F7"/>
    <a:srgbClr val="D4D4D4"/>
    <a:srgbClr val="C5D3FF"/>
    <a:srgbClr val="A3DBFF"/>
    <a:srgbClr val="70AD47"/>
    <a:srgbClr val="4859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E036F1-3A69-4E71-BF3F-6B8D92C2D908}" v="1" dt="2025-02-11T18:55:55.222"/>
    <p1510:client id="{BED53F0B-DDFF-4017-9296-D7C5759D695A}" v="27" dt="2025-02-11T20:40:38.356"/>
    <p1510:client id="{CDC2112D-04D7-44BC-BEEB-2CE0AA1748BA}" v="164" dt="2025-02-10T23:06:02.3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18" autoAdjust="0"/>
    <p:restoredTop sz="88378" autoAdjust="0"/>
  </p:normalViewPr>
  <p:slideViewPr>
    <p:cSldViewPr snapToGrid="0">
      <p:cViewPr varScale="1">
        <p:scale>
          <a:sx n="86" d="100"/>
          <a:sy n="86" d="100"/>
        </p:scale>
        <p:origin x="1134" y="30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7.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8.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chartUserShapes" Target="../drawings/drawing9.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chartUserShapes" Target="../drawings/drawing10.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chartUserShapes" Target="../drawings/drawing11.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chartUserShapes" Target="../drawings/drawing12.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chartUserShapes" Target="../drawings/drawing13.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chartUserShapes" Target="../drawings/drawing14.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chartUserShapes" Target="../drawings/drawing15.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chartUserShapes" Target="../drawings/drawing1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chartUserShapes" Target="../drawings/drawing1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chartUserShapes" Target="../drawings/drawing18.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chartUserShapes" Target="../drawings/drawing19.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chartUserShapes" Target="../drawings/drawing20.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chartUserShapes" Target="../drawings/drawing21.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35.xml"/><Relationship Id="rId1" Type="http://schemas.microsoft.com/office/2011/relationships/chartStyle" Target="style35.xml"/><Relationship Id="rId4" Type="http://schemas.openxmlformats.org/officeDocument/2006/relationships/chartUserShapes" Target="../drawings/drawing22.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36.xml"/><Relationship Id="rId1" Type="http://schemas.microsoft.com/office/2011/relationships/chartStyle" Target="style36.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37.xml"/><Relationship Id="rId1" Type="http://schemas.microsoft.com/office/2011/relationships/chartStyle" Target="style37.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37.xlsx"/><Relationship Id="rId2" Type="http://schemas.microsoft.com/office/2011/relationships/chartColorStyle" Target="colors38.xml"/><Relationship Id="rId1" Type="http://schemas.microsoft.com/office/2011/relationships/chartStyle" Target="style38.xml"/><Relationship Id="rId4" Type="http://schemas.openxmlformats.org/officeDocument/2006/relationships/chartUserShapes" Target="../drawings/drawing23.xml"/></Relationships>
</file>

<file path=ppt/charts/_rels/chart39.xml.rels><?xml version="1.0" encoding="UTF-8" standalone="yes"?>
<Relationships xmlns="http://schemas.openxmlformats.org/package/2006/relationships"><Relationship Id="rId3" Type="http://schemas.openxmlformats.org/officeDocument/2006/relationships/package" Target="../embeddings/Microsoft_Excel_Worksheet38.xlsx"/><Relationship Id="rId2" Type="http://schemas.microsoft.com/office/2011/relationships/chartColorStyle" Target="colors39.xml"/><Relationship Id="rId1" Type="http://schemas.microsoft.com/office/2011/relationships/chartStyle" Target="style39.xml"/><Relationship Id="rId4" Type="http://schemas.openxmlformats.org/officeDocument/2006/relationships/chartUserShapes" Target="../drawings/drawing24.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3.xml"/></Relationships>
</file>

<file path=ppt/charts/_rels/chart40.xml.rels><?xml version="1.0" encoding="UTF-8" standalone="yes"?>
<Relationships xmlns="http://schemas.openxmlformats.org/package/2006/relationships"><Relationship Id="rId3" Type="http://schemas.openxmlformats.org/officeDocument/2006/relationships/package" Target="../embeddings/Microsoft_Excel_Worksheet39.xlsx"/><Relationship Id="rId2" Type="http://schemas.microsoft.com/office/2011/relationships/chartColorStyle" Target="colors40.xml"/><Relationship Id="rId1" Type="http://schemas.microsoft.com/office/2011/relationships/chartStyle" Target="style40.xml"/><Relationship Id="rId4" Type="http://schemas.openxmlformats.org/officeDocument/2006/relationships/chartUserShapes" Target="../drawings/drawing25.xml"/></Relationships>
</file>

<file path=ppt/charts/_rels/chart41.xml.rels><?xml version="1.0" encoding="UTF-8" standalone="yes"?>
<Relationships xmlns="http://schemas.openxmlformats.org/package/2006/relationships"><Relationship Id="rId3" Type="http://schemas.openxmlformats.org/officeDocument/2006/relationships/package" Target="../embeddings/Microsoft_Excel_Worksheet40.xlsx"/><Relationship Id="rId2" Type="http://schemas.microsoft.com/office/2011/relationships/chartColorStyle" Target="colors41.xml"/><Relationship Id="rId1" Type="http://schemas.microsoft.com/office/2011/relationships/chartStyle" Target="style41.xml"/></Relationships>
</file>

<file path=ppt/charts/_rels/chart42.xml.rels><?xml version="1.0" encoding="UTF-8" standalone="yes"?>
<Relationships xmlns="http://schemas.openxmlformats.org/package/2006/relationships"><Relationship Id="rId3" Type="http://schemas.openxmlformats.org/officeDocument/2006/relationships/package" Target="../embeddings/Microsoft_Excel_Worksheet41.xlsx"/><Relationship Id="rId2" Type="http://schemas.microsoft.com/office/2011/relationships/chartColorStyle" Target="colors42.xml"/><Relationship Id="rId1" Type="http://schemas.microsoft.com/office/2011/relationships/chartStyle" Target="style42.xml"/><Relationship Id="rId4" Type="http://schemas.openxmlformats.org/officeDocument/2006/relationships/chartUserShapes" Target="../drawings/drawing26.xml"/></Relationships>
</file>

<file path=ppt/charts/_rels/chart43.xml.rels><?xml version="1.0" encoding="UTF-8" standalone="yes"?>
<Relationships xmlns="http://schemas.openxmlformats.org/package/2006/relationships"><Relationship Id="rId3" Type="http://schemas.openxmlformats.org/officeDocument/2006/relationships/package" Target="../embeddings/Microsoft_Excel_Worksheet42.xlsx"/><Relationship Id="rId2" Type="http://schemas.microsoft.com/office/2011/relationships/chartColorStyle" Target="colors43.xml"/><Relationship Id="rId1" Type="http://schemas.microsoft.com/office/2011/relationships/chartStyle" Target="style43.xml"/><Relationship Id="rId4" Type="http://schemas.openxmlformats.org/officeDocument/2006/relationships/chartUserShapes" Target="../drawings/drawing27.xml"/></Relationships>
</file>

<file path=ppt/charts/_rels/chart44.xml.rels><?xml version="1.0" encoding="UTF-8" standalone="yes"?>
<Relationships xmlns="http://schemas.openxmlformats.org/package/2006/relationships"><Relationship Id="rId3" Type="http://schemas.openxmlformats.org/officeDocument/2006/relationships/package" Target="../embeddings/Microsoft_Excel_Worksheet43.xlsx"/><Relationship Id="rId2" Type="http://schemas.microsoft.com/office/2011/relationships/chartColorStyle" Target="colors44.xml"/><Relationship Id="rId1" Type="http://schemas.microsoft.com/office/2011/relationships/chartStyle" Target="style44.xml"/></Relationships>
</file>

<file path=ppt/charts/_rels/chart45.xml.rels><?xml version="1.0" encoding="UTF-8" standalone="yes"?>
<Relationships xmlns="http://schemas.openxmlformats.org/package/2006/relationships"><Relationship Id="rId3" Type="http://schemas.openxmlformats.org/officeDocument/2006/relationships/package" Target="../embeddings/Microsoft_Excel_Worksheet44.xlsx"/><Relationship Id="rId2" Type="http://schemas.microsoft.com/office/2011/relationships/chartColorStyle" Target="colors45.xml"/><Relationship Id="rId1" Type="http://schemas.microsoft.com/office/2011/relationships/chartStyle" Target="style45.xml"/><Relationship Id="rId4" Type="http://schemas.openxmlformats.org/officeDocument/2006/relationships/chartUserShapes" Target="../drawings/drawing28.xml"/></Relationships>
</file>

<file path=ppt/charts/_rels/chart46.xml.rels><?xml version="1.0" encoding="UTF-8" standalone="yes"?>
<Relationships xmlns="http://schemas.openxmlformats.org/package/2006/relationships"><Relationship Id="rId3" Type="http://schemas.openxmlformats.org/officeDocument/2006/relationships/package" Target="../embeddings/Microsoft_Excel_Worksheet45.xlsx"/><Relationship Id="rId2" Type="http://schemas.microsoft.com/office/2011/relationships/chartColorStyle" Target="colors46.xml"/><Relationship Id="rId1" Type="http://schemas.microsoft.com/office/2011/relationships/chartStyle" Target="style46.xml"/></Relationships>
</file>

<file path=ppt/charts/_rels/chart47.xml.rels><?xml version="1.0" encoding="UTF-8" standalone="yes"?>
<Relationships xmlns="http://schemas.openxmlformats.org/package/2006/relationships"><Relationship Id="rId3" Type="http://schemas.openxmlformats.org/officeDocument/2006/relationships/package" Target="../embeddings/Microsoft_Excel_Worksheet46.xlsx"/><Relationship Id="rId2" Type="http://schemas.microsoft.com/office/2011/relationships/chartColorStyle" Target="colors47.xml"/><Relationship Id="rId1" Type="http://schemas.microsoft.com/office/2011/relationships/chartStyle" Target="style47.xml"/><Relationship Id="rId4" Type="http://schemas.openxmlformats.org/officeDocument/2006/relationships/chartUserShapes" Target="../drawings/drawing29.xml"/></Relationships>
</file>

<file path=ppt/charts/_rels/chart48.xml.rels><?xml version="1.0" encoding="UTF-8" standalone="yes"?>
<Relationships xmlns="http://schemas.openxmlformats.org/package/2006/relationships"><Relationship Id="rId3" Type="http://schemas.openxmlformats.org/officeDocument/2006/relationships/package" Target="../embeddings/Microsoft_Excel_Worksheet47.xlsx"/><Relationship Id="rId2" Type="http://schemas.microsoft.com/office/2011/relationships/chartColorStyle" Target="colors48.xml"/><Relationship Id="rId1" Type="http://schemas.microsoft.com/office/2011/relationships/chartStyle" Target="style48.xml"/><Relationship Id="rId4" Type="http://schemas.openxmlformats.org/officeDocument/2006/relationships/chartUserShapes" Target="../drawings/drawing30.xml"/></Relationships>
</file>

<file path=ppt/charts/_rels/chart49.xml.rels><?xml version="1.0" encoding="UTF-8" standalone="yes"?>
<Relationships xmlns="http://schemas.openxmlformats.org/package/2006/relationships"><Relationship Id="rId3" Type="http://schemas.openxmlformats.org/officeDocument/2006/relationships/package" Target="../embeddings/Microsoft_Excel_Worksheet48.xlsx"/><Relationship Id="rId2" Type="http://schemas.microsoft.com/office/2011/relationships/chartColorStyle" Target="colors49.xml"/><Relationship Id="rId1" Type="http://schemas.microsoft.com/office/2011/relationships/chartStyle" Target="style49.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4.xml"/></Relationships>
</file>

<file path=ppt/charts/_rels/chart50.xml.rels><?xml version="1.0" encoding="UTF-8" standalone="yes"?>
<Relationships xmlns="http://schemas.openxmlformats.org/package/2006/relationships"><Relationship Id="rId3" Type="http://schemas.openxmlformats.org/officeDocument/2006/relationships/package" Target="../embeddings/Microsoft_Excel_Worksheet49.xlsx"/><Relationship Id="rId2" Type="http://schemas.microsoft.com/office/2011/relationships/chartColorStyle" Target="colors50.xml"/><Relationship Id="rId1" Type="http://schemas.microsoft.com/office/2011/relationships/chartStyle" Target="style50.xml"/><Relationship Id="rId4" Type="http://schemas.openxmlformats.org/officeDocument/2006/relationships/chartUserShapes" Target="../drawings/drawing31.xml"/></Relationships>
</file>

<file path=ppt/charts/_rels/chart51.xml.rels><?xml version="1.0" encoding="UTF-8" standalone="yes"?>
<Relationships xmlns="http://schemas.openxmlformats.org/package/2006/relationships"><Relationship Id="rId3" Type="http://schemas.openxmlformats.org/officeDocument/2006/relationships/package" Target="../embeddings/Microsoft_Excel_Worksheet50.xlsx"/><Relationship Id="rId2" Type="http://schemas.microsoft.com/office/2011/relationships/chartColorStyle" Target="colors51.xml"/><Relationship Id="rId1" Type="http://schemas.microsoft.com/office/2011/relationships/chartStyle" Target="style51.xml"/></Relationships>
</file>

<file path=ppt/charts/_rels/chart52.xml.rels><?xml version="1.0" encoding="UTF-8" standalone="yes"?>
<Relationships xmlns="http://schemas.openxmlformats.org/package/2006/relationships"><Relationship Id="rId3" Type="http://schemas.openxmlformats.org/officeDocument/2006/relationships/package" Target="../embeddings/Microsoft_Excel_Worksheet51.xlsx"/><Relationship Id="rId2" Type="http://schemas.microsoft.com/office/2011/relationships/chartColorStyle" Target="colors52.xml"/><Relationship Id="rId1" Type="http://schemas.microsoft.com/office/2011/relationships/chartStyle" Target="style52.xml"/></Relationships>
</file>

<file path=ppt/charts/_rels/chart53.xml.rels><?xml version="1.0" encoding="UTF-8" standalone="yes"?>
<Relationships xmlns="http://schemas.openxmlformats.org/package/2006/relationships"><Relationship Id="rId3" Type="http://schemas.openxmlformats.org/officeDocument/2006/relationships/package" Target="../embeddings/Microsoft_Excel_Worksheet52.xlsx"/><Relationship Id="rId2" Type="http://schemas.microsoft.com/office/2011/relationships/chartColorStyle" Target="colors53.xml"/><Relationship Id="rId1" Type="http://schemas.microsoft.com/office/2011/relationships/chartStyle" Target="style53.xml"/><Relationship Id="rId4" Type="http://schemas.openxmlformats.org/officeDocument/2006/relationships/chartUserShapes" Target="../drawings/drawing32.xml"/></Relationships>
</file>

<file path=ppt/charts/_rels/chart54.xml.rels><?xml version="1.0" encoding="UTF-8" standalone="yes"?>
<Relationships xmlns="http://schemas.openxmlformats.org/package/2006/relationships"><Relationship Id="rId3" Type="http://schemas.openxmlformats.org/officeDocument/2006/relationships/package" Target="../embeddings/Microsoft_Excel_Worksheet53.xlsx"/><Relationship Id="rId2" Type="http://schemas.microsoft.com/office/2011/relationships/chartColorStyle" Target="colors54.xml"/><Relationship Id="rId1" Type="http://schemas.microsoft.com/office/2011/relationships/chartStyle" Target="style54.xml"/><Relationship Id="rId4" Type="http://schemas.openxmlformats.org/officeDocument/2006/relationships/chartUserShapes" Target="../drawings/drawing33.xml"/></Relationships>
</file>

<file path=ppt/charts/_rels/chart55.xml.rels><?xml version="1.0" encoding="UTF-8" standalone="yes"?>
<Relationships xmlns="http://schemas.openxmlformats.org/package/2006/relationships"><Relationship Id="rId3" Type="http://schemas.openxmlformats.org/officeDocument/2006/relationships/package" Target="../embeddings/Microsoft_Excel_Worksheet54.xlsx"/><Relationship Id="rId2" Type="http://schemas.microsoft.com/office/2011/relationships/chartColorStyle" Target="colors55.xml"/><Relationship Id="rId1" Type="http://schemas.microsoft.com/office/2011/relationships/chartStyle" Target="style55.xml"/><Relationship Id="rId4" Type="http://schemas.openxmlformats.org/officeDocument/2006/relationships/chartUserShapes" Target="../drawings/drawing34.xml"/></Relationships>
</file>

<file path=ppt/charts/_rels/chart56.xml.rels><?xml version="1.0" encoding="UTF-8" standalone="yes"?>
<Relationships xmlns="http://schemas.openxmlformats.org/package/2006/relationships"><Relationship Id="rId3" Type="http://schemas.openxmlformats.org/officeDocument/2006/relationships/package" Target="../embeddings/Microsoft_Excel_Worksheet55.xlsx"/><Relationship Id="rId2" Type="http://schemas.microsoft.com/office/2011/relationships/chartColorStyle" Target="colors56.xml"/><Relationship Id="rId1" Type="http://schemas.microsoft.com/office/2011/relationships/chartStyle" Target="style56.xml"/></Relationships>
</file>

<file path=ppt/charts/_rels/chart57.xml.rels><?xml version="1.0" encoding="UTF-8" standalone="yes"?>
<Relationships xmlns="http://schemas.openxmlformats.org/package/2006/relationships"><Relationship Id="rId3" Type="http://schemas.openxmlformats.org/officeDocument/2006/relationships/package" Target="../embeddings/Microsoft_Excel_Worksheet56.xlsx"/><Relationship Id="rId2" Type="http://schemas.microsoft.com/office/2011/relationships/chartColorStyle" Target="colors57.xml"/><Relationship Id="rId1" Type="http://schemas.microsoft.com/office/2011/relationships/chartStyle" Target="style57.xml"/><Relationship Id="rId4" Type="http://schemas.openxmlformats.org/officeDocument/2006/relationships/chartUserShapes" Target="../drawings/drawing35.xml"/></Relationships>
</file>

<file path=ppt/charts/_rels/chart58.xml.rels><?xml version="1.0" encoding="UTF-8" standalone="yes"?>
<Relationships xmlns="http://schemas.openxmlformats.org/package/2006/relationships"><Relationship Id="rId3" Type="http://schemas.openxmlformats.org/officeDocument/2006/relationships/package" Target="../embeddings/Microsoft_Excel_Worksheet57.xlsx"/><Relationship Id="rId2" Type="http://schemas.microsoft.com/office/2011/relationships/chartColorStyle" Target="colors58.xml"/><Relationship Id="rId1" Type="http://schemas.microsoft.com/office/2011/relationships/chartStyle" Target="style58.xml"/><Relationship Id="rId4" Type="http://schemas.openxmlformats.org/officeDocument/2006/relationships/chartUserShapes" Target="../drawings/drawing36.xml"/></Relationships>
</file>

<file path=ppt/charts/_rels/chart59.xml.rels><?xml version="1.0" encoding="UTF-8" standalone="yes"?>
<Relationships xmlns="http://schemas.openxmlformats.org/package/2006/relationships"><Relationship Id="rId3" Type="http://schemas.openxmlformats.org/officeDocument/2006/relationships/package" Target="../embeddings/Microsoft_Excel_Worksheet58.xlsx"/><Relationship Id="rId2" Type="http://schemas.microsoft.com/office/2011/relationships/chartColorStyle" Target="colors59.xml"/><Relationship Id="rId1" Type="http://schemas.microsoft.com/office/2011/relationships/chartStyle" Target="style59.xml"/><Relationship Id="rId4" Type="http://schemas.openxmlformats.org/officeDocument/2006/relationships/chartUserShapes" Target="../drawings/drawing37.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60.xml.rels><?xml version="1.0" encoding="UTF-8" standalone="yes"?>
<Relationships xmlns="http://schemas.openxmlformats.org/package/2006/relationships"><Relationship Id="rId3" Type="http://schemas.openxmlformats.org/officeDocument/2006/relationships/package" Target="../embeddings/Microsoft_Excel_Worksheet59.xlsx"/><Relationship Id="rId2" Type="http://schemas.microsoft.com/office/2011/relationships/chartColorStyle" Target="colors60.xml"/><Relationship Id="rId1" Type="http://schemas.microsoft.com/office/2011/relationships/chartStyle" Target="style60.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5.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6.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ext>
                <c:ext xmlns:c16="http://schemas.microsoft.com/office/drawing/2014/chart" uri="{C3380CC4-5D6E-409C-BE32-E72D297353CC}">
                  <c16:uniqueId val="{00000007-12B2-4F51-A0DA-D9101DF236DE}"/>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ext>
                <c:ext xmlns:c16="http://schemas.microsoft.com/office/drawing/2014/chart" uri="{C3380CC4-5D6E-409C-BE32-E72D297353CC}">
                  <c16:uniqueId val="{0000000B-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55</c:v>
                </c:pt>
                <c:pt idx="4" formatCode="0">
                  <c:v>49</c:v>
                </c:pt>
                <c:pt idx="5" formatCode="0">
                  <c:v>72</c:v>
                </c:pt>
                <c:pt idx="6" formatCode="0">
                  <c:v>60</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76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67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88</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78</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76</c:v>
                </c:pt>
                <c:pt idx="4" formatCode="0">
                  <c:v>67</c:v>
                </c:pt>
                <c:pt idx="5" formatCode="0">
                  <c:v>88</c:v>
                </c:pt>
                <c:pt idx="6" formatCode="0">
                  <c:v>78</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27740825841946"/>
          <c:y val="5.0403610414972169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71</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85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73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71</c:v>
                </c:pt>
                <c:pt idx="4" formatCode="0">
                  <c:v>85</c:v>
                </c:pt>
                <c:pt idx="5" formatCode="0">
                  <c:v>62</c:v>
                </c:pt>
                <c:pt idx="6" formatCode="0">
                  <c:v>73</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70</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63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78</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71</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70</c:v>
                </c:pt>
                <c:pt idx="4" formatCode="0">
                  <c:v>63</c:v>
                </c:pt>
                <c:pt idx="5" formatCode="0">
                  <c:v>78</c:v>
                </c:pt>
                <c:pt idx="6" formatCode="0">
                  <c:v>71</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27740825841946"/>
          <c:y val="5.0403610414972169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73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87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73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78</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73</c:v>
                </c:pt>
                <c:pt idx="4" formatCode="0">
                  <c:v>87</c:v>
                </c:pt>
                <c:pt idx="5" formatCode="0">
                  <c:v>73</c:v>
                </c:pt>
                <c:pt idx="6" formatCode="0">
                  <c:v>78</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74</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87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71</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78</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74</c:v>
                </c:pt>
                <c:pt idx="4" formatCode="0">
                  <c:v>87</c:v>
                </c:pt>
                <c:pt idx="5" formatCode="0">
                  <c:v>71</c:v>
                </c:pt>
                <c:pt idx="6" formatCode="0">
                  <c:v>78</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395112931608"/>
          <c:y val="5.0403512250144639E-2"/>
          <c:w val="0.71956151696662685"/>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53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44</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69</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56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53</c:v>
                </c:pt>
                <c:pt idx="4" formatCode="0">
                  <c:v>44</c:v>
                </c:pt>
                <c:pt idx="5" formatCode="0">
                  <c:v>69</c:v>
                </c:pt>
                <c:pt idx="6" formatCode="0">
                  <c:v>56</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099098092910288"/>
          <c:y val="2.7608235830334598E-2"/>
          <c:w val="0.80754942559812504"/>
          <c:h val="0.9723917360823584"/>
        </c:manualLayout>
      </c:layout>
      <c:barChart>
        <c:barDir val="bar"/>
        <c:grouping val="percentStacked"/>
        <c:varyColors val="0"/>
        <c:ser>
          <c:idx val="0"/>
          <c:order val="0"/>
          <c:tx>
            <c:strRef>
              <c:f>Sheet1!$B$1</c:f>
              <c:strCache>
                <c:ptCount val="1"/>
                <c:pt idx="0">
                  <c:v>More</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E625-483E-95B4-B6B5381A9A4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E625-483E-95B4-B6B5381A9A4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E625-483E-95B4-B6B5381A9A4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E625-483E-95B4-B6B5381A9A4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E625-483E-95B4-B6B5381A9A4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5-483E-95B4-B6B5381A9A40}"/>
                </c:ext>
              </c:extLst>
            </c:dLbl>
            <c:dLbl>
              <c:idx val="3"/>
              <c:layout>
                <c:manualLayout>
                  <c:x val="1.4192071196835666E-2"/>
                  <c:y val="-2.959848102167535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4801794795362397E-2"/>
                      <c:h val="8.9154258563067232E-2"/>
                    </c:manualLayout>
                  </c15:layout>
                </c:ext>
                <c:ext xmlns:c16="http://schemas.microsoft.com/office/drawing/2014/chart" uri="{C3380CC4-5D6E-409C-BE32-E72D297353CC}">
                  <c16:uniqueId val="{00000007-E625-483E-95B4-B6B5381A9A40}"/>
                </c:ext>
              </c:extLst>
            </c:dLbl>
            <c:dLbl>
              <c:idx val="4"/>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E625-483E-95B4-B6B5381A9A40}"/>
                </c:ext>
              </c:extLst>
            </c:dLbl>
            <c:dLbl>
              <c:idx val="5"/>
              <c:layout>
                <c:manualLayout>
                  <c:x val="8.8584690013394744E-3"/>
                  <c:y val="1.3993646158755077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7999586039255558E-2"/>
                      <c:h val="0.11994057391295541"/>
                    </c:manualLayout>
                  </c15:layout>
                </c:ext>
                <c:ext xmlns:c16="http://schemas.microsoft.com/office/drawing/2014/chart" uri="{C3380CC4-5D6E-409C-BE32-E72D297353CC}">
                  <c16:uniqueId val="{0000000B-E625-483E-95B4-B6B5381A9A40}"/>
                </c:ext>
              </c:extLst>
            </c:dLbl>
            <c:dLbl>
              <c:idx val="6"/>
              <c:layout>
                <c:manualLayout>
                  <c:x val="-3.9101378008923639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E625-483E-95B4-B6B5381A9A4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E625-483E-95B4-B6B5381A9A4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E625-483E-95B4-B6B5381A9A40}"/>
                </c:ext>
              </c:extLst>
            </c:dLbl>
            <c:spPr>
              <a:noFill/>
              <a:ln>
                <a:noFill/>
              </a:ln>
              <a:effectLst/>
            </c:spPr>
            <c:txPr>
              <a:bodyPr rot="0" spcFirstLastPara="1" vertOverflow="ellipsis" vert="horz" wrap="square" anchor="ctr" anchorCtr="1"/>
              <a:lstStyle/>
              <a:p>
                <a:pPr algn="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General</c:formatCode>
                <c:ptCount val="8"/>
                <c:pt idx="3" formatCode="0">
                  <c:v>61</c:v>
                </c:pt>
                <c:pt idx="4" formatCode="0">
                  <c:v>70</c:v>
                </c:pt>
                <c:pt idx="5" formatCode="0">
                  <c:v>42</c:v>
                </c:pt>
                <c:pt idx="6" formatCode="0">
                  <c:v>56</c:v>
                </c:pt>
              </c:numCache>
            </c:numRef>
          </c:val>
          <c:extLst>
            <c:ext xmlns:c16="http://schemas.microsoft.com/office/drawing/2014/chart" uri="{C3380CC4-5D6E-409C-BE32-E72D297353CC}">
              <c16:uniqueId val="{00000011-E625-483E-95B4-B6B5381A9A40}"/>
            </c:ext>
          </c:extLst>
        </c:ser>
        <c:ser>
          <c:idx val="1"/>
          <c:order val="1"/>
          <c:tx>
            <c:strRef>
              <c:f>Sheet1!$B$1:$D$1</c:f>
              <c:strCache>
                <c:ptCount val="1"/>
                <c:pt idx="0">
                  <c:v>More Less None</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E625-483E-95B4-B6B5381A9A4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E625-483E-95B4-B6B5381A9A4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E625-483E-95B4-B6B5381A9A40}"/>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7.2090773610725911E-2"/>
                      <c:h val="8.3556852096787315E-2"/>
                    </c:manualLayout>
                  </c15:layout>
                </c:ext>
                <c:ext xmlns:c16="http://schemas.microsoft.com/office/drawing/2014/chart" uri="{C3380CC4-5D6E-409C-BE32-E72D297353CC}">
                  <c16:uniqueId val="{00000019-E625-483E-95B4-B6B5381A9A40}"/>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F-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E625-483E-95B4-B6B5381A9A40}"/>
                </c:ext>
              </c:extLst>
            </c:dLbl>
            <c:spPr>
              <a:noFill/>
              <a:ln>
                <a:noFill/>
              </a:ln>
              <a:effectLst/>
            </c:spPr>
            <c:txPr>
              <a:bodyPr rot="0" spcFirstLastPara="1" vertOverflow="ellipsis" vert="horz" wrap="square" anchor="ctr" anchorCtr="1"/>
              <a:lstStyle/>
              <a:p>
                <a:pP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General</c:formatCode>
                <c:ptCount val="8"/>
                <c:pt idx="3" formatCode="0">
                  <c:v>30</c:v>
                </c:pt>
                <c:pt idx="4" formatCode="0">
                  <c:v>26</c:v>
                </c:pt>
                <c:pt idx="5" formatCode="0">
                  <c:v>46</c:v>
                </c:pt>
                <c:pt idx="6" formatCode="0">
                  <c:v>36</c:v>
                </c:pt>
              </c:numCache>
            </c:numRef>
          </c:val>
          <c:extLst>
            <c:ext xmlns:c16="http://schemas.microsoft.com/office/drawing/2014/chart" uri="{C3380CC4-5D6E-409C-BE32-E72D297353CC}">
              <c16:uniqueId val="{00000023-E625-483E-95B4-B6B5381A9A40}"/>
            </c:ext>
          </c:extLst>
        </c:ser>
        <c:ser>
          <c:idx val="2"/>
          <c:order val="2"/>
          <c:tx>
            <c:strRef>
              <c:f>Sheet1!$D$1</c:f>
              <c:strCache>
                <c:ptCount val="1"/>
                <c:pt idx="0">
                  <c:v>None</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E625-483E-95B4-B6B5381A9A40}"/>
                </c:ext>
              </c:extLst>
            </c:dLbl>
            <c:dLbl>
              <c:idx val="4"/>
              <c:dLblPos val="ctr"/>
              <c:showLegendKey val="0"/>
              <c:showVal val="1"/>
              <c:showCatName val="0"/>
              <c:showSerName val="0"/>
              <c:showPercent val="0"/>
              <c:showBubbleSize val="0"/>
              <c:extLst>
                <c:ext xmlns:c15="http://schemas.microsoft.com/office/drawing/2012/chart" uri="{CE6537A1-D6FC-4f65-9D91-7224C49458BB}">
                  <c15:layout>
                    <c:manualLayout>
                      <c:w val="3.9207945824965451E-2"/>
                      <c:h val="7.854593131647708E-2"/>
                    </c:manualLayout>
                  </c15:layout>
                </c:ext>
                <c:ext xmlns:c16="http://schemas.microsoft.com/office/drawing/2014/chart" uri="{C3380CC4-5D6E-409C-BE32-E72D297353CC}">
                  <c16:uniqueId val="{0000002B-E625-483E-95B4-B6B5381A9A40}"/>
                </c:ext>
              </c:extLst>
            </c:dLbl>
            <c:dLbl>
              <c:idx val="6"/>
              <c:dLblPos val="ctr"/>
              <c:showLegendKey val="0"/>
              <c:showVal val="1"/>
              <c:showCatName val="0"/>
              <c:showSerName val="0"/>
              <c:showPercent val="0"/>
              <c:showBubbleSize val="0"/>
              <c:extLst>
                <c:ext xmlns:c15="http://schemas.microsoft.com/office/drawing/2012/chart" uri="{CE6537A1-D6FC-4f65-9D91-7224C49458BB}">
                  <c15:layout>
                    <c:manualLayout>
                      <c:w val="4.8877580522615365E-2"/>
                      <c:h val="7.8209852764207971E-2"/>
                    </c:manualLayout>
                  </c15:layout>
                </c:ext>
                <c:ext xmlns:c16="http://schemas.microsoft.com/office/drawing/2014/chart" uri="{C3380CC4-5D6E-409C-BE32-E72D297353CC}">
                  <c16:uniqueId val="{0000002F-E625-483E-95B4-B6B5381A9A4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E625-483E-95B4-B6B5381A9A40}"/>
                </c:ext>
              </c:extLst>
            </c:dLbl>
            <c:spPr>
              <a:noFill/>
              <a:ln>
                <a:noFill/>
              </a:ln>
              <a:effectLst/>
            </c:spPr>
            <c:txPr>
              <a:bodyPr rot="0" spcFirstLastPara="1" vertOverflow="ellipsis" vert="horz" wrap="square" anchor="ctr" anchorCtr="1"/>
              <a:lstStyle/>
              <a:p>
                <a:pPr algn="just">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General</c:formatCode>
                <c:ptCount val="8"/>
                <c:pt idx="3" formatCode="0">
                  <c:v>9</c:v>
                </c:pt>
                <c:pt idx="4" formatCode="0">
                  <c:v>4</c:v>
                </c:pt>
                <c:pt idx="5" formatCode="0">
                  <c:v>11</c:v>
                </c:pt>
                <c:pt idx="6" formatCode="0">
                  <c:v>8</c:v>
                </c:pt>
              </c:numCache>
            </c:numRef>
          </c:val>
          <c:extLst>
            <c:ext xmlns:c16="http://schemas.microsoft.com/office/drawing/2014/chart" uri="{C3380CC4-5D6E-409C-BE32-E72D297353CC}">
              <c16:uniqueId val="{00000032-E625-483E-95B4-B6B5381A9A4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7388708764347"/>
          <c:y val="0.10409424501220434"/>
          <c:w val="0.76414909926592844"/>
          <c:h val="0.77388556428269362"/>
        </c:manualLayout>
      </c:layout>
      <c:barChart>
        <c:barDir val="bar"/>
        <c:grouping val="stacked"/>
        <c:varyColors val="0"/>
        <c:ser>
          <c:idx val="1"/>
          <c:order val="0"/>
          <c:tx>
            <c:strRef>
              <c:f>Sheet1!$B$1</c:f>
              <c:strCache>
                <c:ptCount val="1"/>
                <c:pt idx="0">
                  <c:v>Favor</c:v>
                </c:pt>
              </c:strCache>
            </c:strRef>
          </c:tx>
          <c:spPr>
            <a:solidFill>
              <a:schemeClr val="tx1">
                <a:lumMod val="65000"/>
                <a:lumOff val="35000"/>
              </a:schemeClr>
            </a:solidFill>
            <a:ln w="44450">
              <a:noFill/>
            </a:ln>
            <a:effectLst>
              <a:softEdge rad="0"/>
            </a:effectLst>
          </c:spPr>
          <c:invertIfNegative val="0"/>
          <c:dPt>
            <c:idx val="0"/>
            <c:invertIfNegative val="0"/>
            <c:bubble3D val="0"/>
            <c:spPr>
              <a:solidFill>
                <a:srgbClr val="7030A0"/>
              </a:solidFill>
              <a:ln w="44450">
                <a:noFill/>
              </a:ln>
              <a:effectLst>
                <a:softEdge rad="0"/>
              </a:effectLst>
            </c:spPr>
            <c:extLst>
              <c:ext xmlns:c16="http://schemas.microsoft.com/office/drawing/2014/chart" uri="{C3380CC4-5D6E-409C-BE32-E72D297353CC}">
                <c16:uniqueId val="{00000001-A6D9-E44F-88D7-ECF69968ABC1}"/>
              </c:ext>
            </c:extLst>
          </c:dPt>
          <c:dPt>
            <c:idx val="1"/>
            <c:invertIfNegative val="0"/>
            <c:bubble3D val="0"/>
            <c:spPr>
              <a:solidFill>
                <a:srgbClr val="7030A0"/>
              </a:solidFill>
              <a:ln w="44450">
                <a:noFill/>
              </a:ln>
              <a:effectLst>
                <a:softEdge rad="0"/>
              </a:effectLst>
            </c:spPr>
            <c:extLst>
              <c:ext xmlns:c16="http://schemas.microsoft.com/office/drawing/2014/chart" uri="{C3380CC4-5D6E-409C-BE32-E72D297353CC}">
                <c16:uniqueId val="{00000003-A6D9-E44F-88D7-ECF69968ABC1}"/>
              </c:ext>
            </c:extLst>
          </c:dPt>
          <c:dPt>
            <c:idx val="2"/>
            <c:invertIfNegative val="0"/>
            <c:bubble3D val="0"/>
            <c:spPr>
              <a:solidFill>
                <a:srgbClr val="7030A0"/>
              </a:solidFill>
              <a:ln w="44450">
                <a:noFill/>
              </a:ln>
              <a:effectLst>
                <a:softEdge rad="0"/>
              </a:effectLst>
            </c:spPr>
            <c:extLst>
              <c:ext xmlns:c16="http://schemas.microsoft.com/office/drawing/2014/chart" uri="{C3380CC4-5D6E-409C-BE32-E72D297353CC}">
                <c16:uniqueId val="{00000005-A6D9-E44F-88D7-ECF69968ABC1}"/>
              </c:ext>
            </c:extLst>
          </c:dPt>
          <c:dPt>
            <c:idx val="3"/>
            <c:invertIfNegative val="0"/>
            <c:bubble3D val="0"/>
            <c:spPr>
              <a:solidFill>
                <a:srgbClr val="7030A0"/>
              </a:solidFill>
              <a:ln w="44450">
                <a:noFill/>
              </a:ln>
              <a:effectLst>
                <a:softEdge rad="0"/>
              </a:effectLst>
            </c:spPr>
            <c:extLst>
              <c:ext xmlns:c16="http://schemas.microsoft.com/office/drawing/2014/chart" uri="{C3380CC4-5D6E-409C-BE32-E72D297353CC}">
                <c16:uniqueId val="{00000007-A6D9-E44F-88D7-ECF69968ABC1}"/>
              </c:ext>
            </c:extLst>
          </c:dPt>
          <c:dPt>
            <c:idx val="4"/>
            <c:invertIfNegative val="0"/>
            <c:bubble3D val="0"/>
            <c:spPr>
              <a:solidFill>
                <a:schemeClr val="bg1"/>
              </a:solidFill>
              <a:ln w="44450">
                <a:solidFill>
                  <a:schemeClr val="bg1"/>
                </a:solidFill>
              </a:ln>
              <a:effectLst>
                <a:softEdge rad="0"/>
              </a:effectLst>
            </c:spPr>
            <c:extLst>
              <c:ext xmlns:c16="http://schemas.microsoft.com/office/drawing/2014/chart" uri="{C3380CC4-5D6E-409C-BE32-E72D297353CC}">
                <c16:uniqueId val="{00000000-0D1B-41AE-B4F9-FD277DF6D22C}"/>
              </c:ext>
            </c:extLst>
          </c:dPt>
          <c:dPt>
            <c:idx val="5"/>
            <c:invertIfNegative val="0"/>
            <c:bubble3D val="0"/>
            <c:spPr>
              <a:solidFill>
                <a:srgbClr val="E46C0A"/>
              </a:solidFill>
              <a:ln w="44450">
                <a:noFill/>
              </a:ln>
              <a:effectLst>
                <a:softEdge rad="0"/>
              </a:effectLst>
            </c:spPr>
            <c:extLst>
              <c:ext xmlns:c16="http://schemas.microsoft.com/office/drawing/2014/chart" uri="{C3380CC4-5D6E-409C-BE32-E72D297353CC}">
                <c16:uniqueId val="{0000000B-A6D9-E44F-88D7-ECF69968ABC1}"/>
              </c:ext>
            </c:extLst>
          </c:dPt>
          <c:dPt>
            <c:idx val="6"/>
            <c:invertIfNegative val="0"/>
            <c:bubble3D val="0"/>
            <c:spPr>
              <a:solidFill>
                <a:srgbClr val="E46C0A"/>
              </a:solidFill>
              <a:ln w="44450">
                <a:noFill/>
              </a:ln>
              <a:effectLst>
                <a:softEdge rad="0"/>
              </a:effectLst>
            </c:spPr>
            <c:extLst>
              <c:ext xmlns:c16="http://schemas.microsoft.com/office/drawing/2014/chart" uri="{C3380CC4-5D6E-409C-BE32-E72D297353CC}">
                <c16:uniqueId val="{0000000D-A6D9-E44F-88D7-ECF69968ABC1}"/>
              </c:ext>
            </c:extLst>
          </c:dPt>
          <c:dPt>
            <c:idx val="7"/>
            <c:invertIfNegative val="0"/>
            <c:bubble3D val="0"/>
            <c:spPr>
              <a:solidFill>
                <a:srgbClr val="E46C0A"/>
              </a:solidFill>
              <a:ln w="44450">
                <a:noFill/>
              </a:ln>
              <a:effectLst>
                <a:softEdge rad="0"/>
              </a:effectLst>
            </c:spPr>
            <c:extLst>
              <c:ext xmlns:c16="http://schemas.microsoft.com/office/drawing/2014/chart" uri="{C3380CC4-5D6E-409C-BE32-E72D297353CC}">
                <c16:uniqueId val="{0000000F-A6D9-E44F-88D7-ECF69968ABC1}"/>
              </c:ext>
            </c:extLst>
          </c:dPt>
          <c:dPt>
            <c:idx val="8"/>
            <c:invertIfNegative val="0"/>
            <c:bubble3D val="0"/>
            <c:spPr>
              <a:solidFill>
                <a:srgbClr val="E46C0A"/>
              </a:solidFill>
              <a:ln w="44450">
                <a:noFill/>
              </a:ln>
              <a:effectLst>
                <a:softEdge rad="0"/>
              </a:effectLst>
            </c:spPr>
            <c:extLst>
              <c:ext xmlns:c16="http://schemas.microsoft.com/office/drawing/2014/chart" uri="{C3380CC4-5D6E-409C-BE32-E72D297353CC}">
                <c16:uniqueId val="{00000011-A6D9-E44F-88D7-ECF69968ABC1}"/>
              </c:ext>
            </c:extLst>
          </c:dPt>
          <c:dPt>
            <c:idx val="9"/>
            <c:invertIfNegative val="0"/>
            <c:bubble3D val="0"/>
            <c:spPr>
              <a:solidFill>
                <a:srgbClr val="E46C0A"/>
              </a:solidFill>
              <a:ln w="44450">
                <a:noFill/>
              </a:ln>
              <a:effectLst>
                <a:softEdge rad="0"/>
              </a:effectLst>
            </c:spPr>
            <c:extLst>
              <c:ext xmlns:c16="http://schemas.microsoft.com/office/drawing/2014/chart" uri="{C3380CC4-5D6E-409C-BE32-E72D297353CC}">
                <c16:uniqueId val="{00000013-A6D9-E44F-88D7-ECF69968ABC1}"/>
              </c:ext>
            </c:extLst>
          </c:dPt>
          <c:dPt>
            <c:idx val="10"/>
            <c:invertIfNegative val="0"/>
            <c:bubble3D val="0"/>
            <c:spPr>
              <a:solidFill>
                <a:srgbClr val="E46C0A"/>
              </a:solidFill>
              <a:ln w="44450">
                <a:noFill/>
              </a:ln>
              <a:effectLst>
                <a:softEdge rad="0"/>
              </a:effectLst>
            </c:spPr>
            <c:extLst>
              <c:ext xmlns:c16="http://schemas.microsoft.com/office/drawing/2014/chart" uri="{C3380CC4-5D6E-409C-BE32-E72D297353CC}">
                <c16:uniqueId val="{00000015-A6D9-E44F-88D7-ECF69968ABC1}"/>
              </c:ext>
            </c:extLst>
          </c:dPt>
          <c:dPt>
            <c:idx val="12"/>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9-A6D9-E44F-88D7-ECF69968ABC1}"/>
              </c:ext>
            </c:extLst>
          </c:dPt>
          <c:dPt>
            <c:idx val="13"/>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B-A6D9-E44F-88D7-ECF69968ABC1}"/>
              </c:ext>
            </c:extLst>
          </c:dPt>
          <c:dPt>
            <c:idx val="14"/>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D-A6D9-E44F-88D7-ECF69968ABC1}"/>
              </c:ext>
            </c:extLst>
          </c:dPt>
          <c:dPt>
            <c:idx val="15"/>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F-A6D9-E44F-88D7-ECF69968ABC1}"/>
              </c:ext>
            </c:extLst>
          </c:dPt>
          <c:dPt>
            <c:idx val="16"/>
            <c:invertIfNegative val="0"/>
            <c:bubble3D val="0"/>
            <c:spPr>
              <a:solidFill>
                <a:schemeClr val="accent1"/>
              </a:solidFill>
              <a:ln w="44450">
                <a:noFill/>
              </a:ln>
              <a:effectLst>
                <a:softEdge rad="0"/>
              </a:effectLst>
            </c:spPr>
            <c:extLst>
              <c:ext xmlns:c16="http://schemas.microsoft.com/office/drawing/2014/chart" uri="{C3380CC4-5D6E-409C-BE32-E72D297353CC}">
                <c16:uniqueId val="{00000021-A6D9-E44F-88D7-ECF69968ABC1}"/>
              </c:ext>
            </c:extLst>
          </c:dPt>
          <c:dPt>
            <c:idx val="18"/>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1F-96D6-40B2-97E6-4B42899243AB}"/>
              </c:ext>
            </c:extLst>
          </c:dPt>
          <c:dPt>
            <c:idx val="19"/>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21-96D6-40B2-97E6-4B42899243AB}"/>
              </c:ext>
            </c:extLst>
          </c:dPt>
          <c:dPt>
            <c:idx val="23"/>
            <c:invertIfNegative val="0"/>
            <c:bubble3D val="0"/>
            <c:spPr>
              <a:solidFill>
                <a:schemeClr val="tx1">
                  <a:lumMod val="65000"/>
                  <a:lumOff val="35000"/>
                </a:schemeClr>
              </a:solidFill>
              <a:ln w="44450">
                <a:noFill/>
              </a:ln>
              <a:effectLst>
                <a:softEdge rad="0"/>
              </a:effectLst>
            </c:spPr>
            <c:extLst>
              <c:ext xmlns:c16="http://schemas.microsoft.com/office/drawing/2014/chart" uri="{C3380CC4-5D6E-409C-BE32-E72D297353CC}">
                <c16:uniqueId val="{00000023-96D6-40B2-97E6-4B42899243AB}"/>
              </c:ext>
            </c:extLst>
          </c:dPt>
          <c:dLbls>
            <c:dLbl>
              <c:idx val="4"/>
              <c:delete val="1"/>
              <c:extLst>
                <c:ext xmlns:c15="http://schemas.microsoft.com/office/drawing/2012/chart" uri="{CE6537A1-D6FC-4f65-9D91-7224C49458BB}"/>
                <c:ext xmlns:c16="http://schemas.microsoft.com/office/drawing/2014/chart" uri="{C3380CC4-5D6E-409C-BE32-E72D297353CC}">
                  <c16:uniqueId val="{00000000-0D1B-41AE-B4F9-FD277DF6D22C}"/>
                </c:ext>
              </c:extLst>
            </c:dLbl>
            <c:numFmt formatCode="#,##0" sourceLinked="0"/>
            <c:spPr>
              <a:noFill/>
              <a:ln>
                <a:noFill/>
              </a:ln>
              <a:effectLst>
                <a:innerShdw blurRad="63500" dist="50800" dir="16200000">
                  <a:prstClr val="black">
                    <a:alpha val="50000"/>
                  </a:prstClr>
                </a:innerShdw>
              </a:effectLst>
            </c:spPr>
            <c:txPr>
              <a:bodyPr rot="0" spcFirstLastPara="1" vertOverflow="ellipsis" vert="horz" wrap="square" anchor="ctr" anchorCtr="1"/>
              <a:lstStyle/>
              <a:p>
                <a:pPr>
                  <a:defRPr sz="1600" b="1" i="0" u="none" strike="noStrike" kern="1200" baseline="0">
                    <a:solidFill>
                      <a:schemeClr val="bg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Sheet1!$A$2:$A$25</c:f>
              <c:strCache>
                <c:ptCount val="24"/>
                <c:pt idx="0">
                  <c:v>Advanced Degree</c:v>
                </c:pt>
                <c:pt idx="1">
                  <c:v>Bachelor's Degree</c:v>
                </c:pt>
                <c:pt idx="2">
                  <c:v>Some College</c:v>
                </c:pt>
                <c:pt idx="3">
                  <c:v>High School or Less</c:v>
                </c:pt>
                <c:pt idx="5">
                  <c:v>&gt;$150k</c:v>
                </c:pt>
                <c:pt idx="6">
                  <c:v>$100-150k</c:v>
                </c:pt>
                <c:pt idx="7">
                  <c:v>$75-100k</c:v>
                </c:pt>
                <c:pt idx="8">
                  <c:v>$50-75k</c:v>
                </c:pt>
                <c:pt idx="9">
                  <c:v>$30-50k</c:v>
                </c:pt>
                <c:pt idx="10">
                  <c:v>&lt;$30k</c:v>
                </c:pt>
                <c:pt idx="12">
                  <c:v>65+</c:v>
                </c:pt>
                <c:pt idx="13">
                  <c:v>55-64</c:v>
                </c:pt>
                <c:pt idx="14">
                  <c:v>45-54</c:v>
                </c:pt>
                <c:pt idx="15">
                  <c:v>35-44</c:v>
                </c:pt>
                <c:pt idx="16">
                  <c:v>18-34</c:v>
                </c:pt>
                <c:pt idx="18">
                  <c:v>Women</c:v>
                </c:pt>
                <c:pt idx="19">
                  <c:v>Men</c:v>
                </c:pt>
                <c:pt idx="21">
                  <c:v>Hispanic</c:v>
                </c:pt>
                <c:pt idx="22">
                  <c:v>Black</c:v>
                </c:pt>
                <c:pt idx="23">
                  <c:v>White</c:v>
                </c:pt>
              </c:strCache>
            </c:strRef>
          </c:cat>
          <c:val>
            <c:numRef>
              <c:f>Sheet1!$B$2:$B$25</c:f>
              <c:numCache>
                <c:formatCode>General</c:formatCode>
                <c:ptCount val="24"/>
                <c:pt idx="0">
                  <c:v>66</c:v>
                </c:pt>
                <c:pt idx="1">
                  <c:v>59</c:v>
                </c:pt>
                <c:pt idx="2">
                  <c:v>51</c:v>
                </c:pt>
                <c:pt idx="3">
                  <c:v>55</c:v>
                </c:pt>
                <c:pt idx="4">
                  <c:v>100</c:v>
                </c:pt>
                <c:pt idx="5">
                  <c:v>57</c:v>
                </c:pt>
                <c:pt idx="6">
                  <c:v>63</c:v>
                </c:pt>
                <c:pt idx="7">
                  <c:v>58</c:v>
                </c:pt>
                <c:pt idx="8">
                  <c:v>51</c:v>
                </c:pt>
                <c:pt idx="9">
                  <c:v>56</c:v>
                </c:pt>
                <c:pt idx="10">
                  <c:v>52</c:v>
                </c:pt>
                <c:pt idx="12">
                  <c:v>49</c:v>
                </c:pt>
                <c:pt idx="13">
                  <c:v>46</c:v>
                </c:pt>
                <c:pt idx="14">
                  <c:v>54</c:v>
                </c:pt>
                <c:pt idx="15">
                  <c:v>62</c:v>
                </c:pt>
                <c:pt idx="16">
                  <c:v>64</c:v>
                </c:pt>
                <c:pt idx="18">
                  <c:v>54</c:v>
                </c:pt>
                <c:pt idx="19">
                  <c:v>59</c:v>
                </c:pt>
                <c:pt idx="21">
                  <c:v>60</c:v>
                </c:pt>
                <c:pt idx="22">
                  <c:v>74</c:v>
                </c:pt>
                <c:pt idx="23">
                  <c:v>51</c:v>
                </c:pt>
              </c:numCache>
            </c:numRef>
          </c:val>
          <c:extLst>
            <c:ext xmlns:c16="http://schemas.microsoft.com/office/drawing/2014/chart" uri="{C3380CC4-5D6E-409C-BE32-E72D297353CC}">
              <c16:uniqueId val="{00000000-4900-4724-8063-E12DA97619ED}"/>
            </c:ext>
          </c:extLst>
        </c:ser>
        <c:dLbls>
          <c:showLegendKey val="0"/>
          <c:showVal val="1"/>
          <c:showCatName val="0"/>
          <c:showSerName val="0"/>
          <c:showPercent val="0"/>
          <c:showBubbleSize val="0"/>
        </c:dLbls>
        <c:gapWidth val="25"/>
        <c:overlap val="100"/>
        <c:axId val="508812336"/>
        <c:axId val="539967680"/>
      </c:barChart>
      <c:catAx>
        <c:axId val="508812336"/>
        <c:scaling>
          <c:orientation val="minMax"/>
        </c:scaling>
        <c:delete val="0"/>
        <c:axPos val="l"/>
        <c:numFmt formatCode="General" sourceLinked="1"/>
        <c:majorTickMark val="none"/>
        <c:minorTickMark val="none"/>
        <c:tickLblPos val="low"/>
        <c:spPr>
          <a:noFill/>
          <a:ln w="9525" cap="flat" cmpd="sng" algn="ctr">
            <a:no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39967680"/>
        <c:crosses val="autoZero"/>
        <c:auto val="0"/>
        <c:lblAlgn val="ctr"/>
        <c:lblOffset val="100"/>
        <c:tickLblSkip val="1"/>
        <c:noMultiLvlLbl val="0"/>
      </c:catAx>
      <c:valAx>
        <c:axId val="539967680"/>
        <c:scaling>
          <c:orientation val="minMax"/>
          <c:max val="180"/>
          <c:min val="0"/>
        </c:scaling>
        <c:delete val="0"/>
        <c:axPos val="b"/>
        <c:majorGridlines>
          <c:spPr>
            <a:ln w="9525" cap="flat" cmpd="sng" algn="ctr">
              <a:no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08812336"/>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a:latin typeface="Arial Narrow" panose="020B0606020202030204" pitchFamily="34" charset="0"/>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ext>
                <c:ext xmlns:c16="http://schemas.microsoft.com/office/drawing/2014/chart" uri="{C3380CC4-5D6E-409C-BE32-E72D297353CC}">
                  <c16:uniqueId val="{00000007-12B2-4F51-A0DA-D9101DF236DE}"/>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ext>
                <c:ext xmlns:c16="http://schemas.microsoft.com/office/drawing/2014/chart" uri="{C3380CC4-5D6E-409C-BE32-E72D297353CC}">
                  <c16:uniqueId val="{0000000B-12B2-4F51-A0DA-D9101DF236DE}"/>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76</c:v>
                </c:pt>
                <c:pt idx="4" formatCode="0">
                  <c:v>88</c:v>
                </c:pt>
                <c:pt idx="5" formatCode="0">
                  <c:v>74</c:v>
                </c:pt>
                <c:pt idx="6" formatCode="0">
                  <c:v>80</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en-US" sz="1800" b="0" i="0" u="none" strike="noStrike" kern="1200" baseline="0">
                <a:solidFill>
                  <a:schemeClr val="tx1">
                    <a:lumMod val="65000"/>
                    <a:lumOff val="35000"/>
                  </a:schemeClr>
                </a:solidFill>
                <a:latin typeface="Helvetica" pitchFamily="2" charset="0"/>
                <a:ea typeface="+mn-ea"/>
                <a:cs typeface="+mn-cs"/>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lang="en-US" sz="1800" kern="1200">
          <a:solidFill>
            <a:schemeClr val="tx1">
              <a:lumMod val="65000"/>
              <a:lumOff val="35000"/>
            </a:schemeClr>
          </a:solidFill>
          <a:latin typeface="Helvetica" pitchFamily="2" charset="0"/>
          <a:ea typeface="+mn-ea"/>
          <a:cs typeface="+mn-cs"/>
        </a:defRPr>
      </a:pPr>
      <a:endParaRPr lang="en-US"/>
    </a:p>
  </c:txPr>
  <c:externalData r:id="rId3">
    <c:autoUpdate val="0"/>
  </c:externalData>
  <c:userShapes r:id="rId4"/>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74740653158331"/>
          <c:y val="5.0403524788342154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54</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51</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74</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54</c:v>
                </c:pt>
                <c:pt idx="4" formatCode="0">
                  <c:v>51</c:v>
                </c:pt>
                <c:pt idx="5" formatCode="0">
                  <c:v>74</c:v>
                </c:pt>
                <c:pt idx="6" formatCode="0">
                  <c:v>62</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827391612363241"/>
          <c:y val="1.9054144500696729E-2"/>
          <c:w val="0.75743014390045871"/>
          <c:h val="0.97810883623988198"/>
        </c:manualLayout>
      </c:layout>
      <c:barChart>
        <c:barDir val="bar"/>
        <c:grouping val="percentStacked"/>
        <c:varyColors val="0"/>
        <c:ser>
          <c:idx val="0"/>
          <c:order val="0"/>
          <c:tx>
            <c:strRef>
              <c:f>Sheet1!$B$1</c:f>
              <c:strCache>
                <c:ptCount val="1"/>
                <c:pt idx="0">
                  <c:v>More</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87D2-4FFE-A466-F18EB212A53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87D2-4FFE-A466-F18EB212A53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87D2-4FFE-A466-F18EB212A53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87D2-4FFE-A466-F18EB212A53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87D2-4FFE-A466-F18EB212A53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87D2-4FFE-A466-F18EB212A53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87D2-4FFE-A466-F18EB212A53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87D2-4FFE-A466-F18EB212A53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87D2-4FFE-A466-F18EB212A53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87D2-4FFE-A466-F18EB212A53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87D2-4FFE-A466-F18EB212A530}"/>
                </c:ext>
              </c:extLst>
            </c:dLbl>
            <c:dLbl>
              <c:idx val="3"/>
              <c:layout>
                <c:manualLayout>
                  <c:x val="2.9943868870065102E-2"/>
                  <c:y val="-2.959842182185572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9.6305390141821268E-2"/>
                      <c:h val="8.9154270403031158E-2"/>
                    </c:manualLayout>
                  </c15:layout>
                </c:ext>
                <c:ext xmlns:c16="http://schemas.microsoft.com/office/drawing/2014/chart" uri="{C3380CC4-5D6E-409C-BE32-E72D297353CC}">
                  <c16:uniqueId val="{00000007-87D2-4FFE-A466-F18EB212A530}"/>
                </c:ext>
              </c:extLst>
            </c:dLbl>
            <c:dLbl>
              <c:idx val="4"/>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87D2-4FFE-A466-F18EB212A530}"/>
                </c:ext>
              </c:extLst>
            </c:dLbl>
            <c:dLbl>
              <c:idx val="5"/>
              <c:layout>
                <c:manualLayout>
                  <c:x val="2.804083432284293E-2"/>
                  <c:y val="1.3994193323708145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0636431668226247"/>
                      <c:h val="0.11994068334594603"/>
                    </c:manualLayout>
                  </c15:layout>
                </c:ext>
                <c:ext xmlns:c16="http://schemas.microsoft.com/office/drawing/2014/chart" uri="{C3380CC4-5D6E-409C-BE32-E72D297353CC}">
                  <c16:uniqueId val="{0000000B-87D2-4FFE-A466-F18EB212A530}"/>
                </c:ext>
              </c:extLst>
            </c:dLbl>
            <c:dLbl>
              <c:idx val="6"/>
              <c:layout>
                <c:manualLayout>
                  <c:x val="-3.9101378008923639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87D2-4FFE-A466-F18EB212A53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87D2-4FFE-A466-F18EB212A53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87D2-4FFE-A466-F18EB212A530}"/>
                </c:ext>
              </c:extLst>
            </c:dLbl>
            <c:spPr>
              <a:noFill/>
              <a:ln>
                <a:noFill/>
              </a:ln>
              <a:effectLst/>
            </c:spPr>
            <c:txPr>
              <a:bodyPr rot="0" spcFirstLastPara="1" vertOverflow="ellipsis" vert="horz" wrap="square" anchor="ctr" anchorCtr="1"/>
              <a:lstStyle/>
              <a:p>
                <a:pPr algn="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0</c:formatCode>
                <c:ptCount val="8"/>
                <c:pt idx="3">
                  <c:v>67</c:v>
                </c:pt>
                <c:pt idx="4">
                  <c:v>79</c:v>
                </c:pt>
                <c:pt idx="5">
                  <c:v>50</c:v>
                </c:pt>
                <c:pt idx="6">
                  <c:v>64</c:v>
                </c:pt>
              </c:numCache>
            </c:numRef>
          </c:val>
          <c:extLst>
            <c:ext xmlns:c16="http://schemas.microsoft.com/office/drawing/2014/chart" uri="{C3380CC4-5D6E-409C-BE32-E72D297353CC}">
              <c16:uniqueId val="{00000011-87D2-4FFE-A466-F18EB212A530}"/>
            </c:ext>
          </c:extLst>
        </c:ser>
        <c:ser>
          <c:idx val="1"/>
          <c:order val="1"/>
          <c:tx>
            <c:strRef>
              <c:f>Sheet1!$B$1:$D$1</c:f>
              <c:strCache>
                <c:ptCount val="1"/>
                <c:pt idx="0">
                  <c:v>More Less About the Same</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87D2-4FFE-A466-F18EB212A53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87D2-4FFE-A466-F18EB212A53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87D2-4FFE-A466-F18EB212A53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87D2-4FFE-A466-F18EB212A53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87D2-4FFE-A466-F18EB212A53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87D2-4FFE-A466-F18EB212A53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87D2-4FFE-A466-F18EB212A53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87D2-4FFE-A466-F18EB212A53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87D2-4FFE-A466-F18EB212A530}"/>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7.8752810824505887E-2"/>
                      <c:h val="8.3556820284506547E-2"/>
                    </c:manualLayout>
                  </c15:layout>
                </c:ext>
                <c:ext xmlns:c16="http://schemas.microsoft.com/office/drawing/2014/chart" uri="{C3380CC4-5D6E-409C-BE32-E72D297353CC}">
                  <c16:uniqueId val="{00000019-87D2-4FFE-A466-F18EB212A530}"/>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F-87D2-4FFE-A466-F18EB212A53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87D2-4FFE-A466-F18EB212A530}"/>
                </c:ext>
              </c:extLst>
            </c:dLbl>
            <c:spPr>
              <a:noFill/>
              <a:ln>
                <a:noFill/>
              </a:ln>
              <a:effectLst/>
            </c:spPr>
            <c:txPr>
              <a:bodyPr rot="0" spcFirstLastPara="1" vertOverflow="ellipsis" vert="horz" wrap="square" anchor="ctr" anchorCtr="1"/>
              <a:lstStyle/>
              <a:p>
                <a:pPr>
                  <a:defRPr sz="3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0</c:formatCode>
                <c:ptCount val="8"/>
                <c:pt idx="3">
                  <c:v>26</c:v>
                </c:pt>
                <c:pt idx="4">
                  <c:v>17</c:v>
                </c:pt>
                <c:pt idx="5">
                  <c:v>39</c:v>
                </c:pt>
                <c:pt idx="6">
                  <c:v>28</c:v>
                </c:pt>
              </c:numCache>
            </c:numRef>
          </c:val>
          <c:extLst>
            <c:ext xmlns:c16="http://schemas.microsoft.com/office/drawing/2014/chart" uri="{C3380CC4-5D6E-409C-BE32-E72D297353CC}">
              <c16:uniqueId val="{00000023-87D2-4FFE-A466-F18EB212A530}"/>
            </c:ext>
          </c:extLst>
        </c:ser>
        <c:ser>
          <c:idx val="2"/>
          <c:order val="2"/>
          <c:tx>
            <c:strRef>
              <c:f>Sheet1!$D$1</c:f>
              <c:strCache>
                <c:ptCount val="1"/>
                <c:pt idx="0">
                  <c:v>About the Same</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87D2-4FFE-A466-F18EB212A53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87D2-4FFE-A466-F18EB212A53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87D2-4FFE-A466-F18EB212A53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87D2-4FFE-A466-F18EB212A53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87D2-4FFE-A466-F18EB212A53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87D2-4FFE-A466-F18EB212A53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87D2-4FFE-A466-F18EB212A530}"/>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7.4734020991924652E-2"/>
                      <c:h val="7.8545964847048705E-2"/>
                    </c:manualLayout>
                  </c15:layout>
                </c:ext>
                <c:ext xmlns:c16="http://schemas.microsoft.com/office/drawing/2014/chart" uri="{C3380CC4-5D6E-409C-BE32-E72D297353CC}">
                  <c16:uniqueId val="{0000002D-87D2-4FFE-A466-F18EB212A530}"/>
                </c:ext>
              </c:extLst>
            </c:dLbl>
            <c:dLbl>
              <c:idx val="6"/>
              <c:dLblPos val="ctr"/>
              <c:showLegendKey val="0"/>
              <c:showVal val="1"/>
              <c:showCatName val="0"/>
              <c:showSerName val="0"/>
              <c:showPercent val="0"/>
              <c:showBubbleSize val="0"/>
              <c:extLst>
                <c:ext xmlns:c15="http://schemas.microsoft.com/office/drawing/2012/chart" uri="{CE6537A1-D6FC-4f65-9D91-7224C49458BB}">
                  <c15:layout>
                    <c:manualLayout>
                      <c:w val="5.8901396225593899E-2"/>
                      <c:h val="7.8209875455766575E-2"/>
                    </c:manualLayout>
                  </c15:layout>
                </c:ext>
                <c:ext xmlns:c16="http://schemas.microsoft.com/office/drawing/2014/chart" uri="{C3380CC4-5D6E-409C-BE32-E72D297353CC}">
                  <c16:uniqueId val="{0000002F-87D2-4FFE-A466-F18EB212A53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87D2-4FFE-A466-F18EB212A53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87D2-4FFE-A466-F18EB212A530}"/>
                </c:ext>
              </c:extLst>
            </c:dLbl>
            <c:spPr>
              <a:noFill/>
              <a:ln>
                <a:noFill/>
              </a:ln>
              <a:effectLst/>
            </c:spPr>
            <c:txPr>
              <a:bodyPr rot="0" spcFirstLastPara="1" vertOverflow="ellipsis" vert="horz" wrap="square" anchor="ctr" anchorCtr="1"/>
              <a:lstStyle/>
              <a:p>
                <a:pPr algn="just">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0</c:formatCode>
                <c:ptCount val="8"/>
                <c:pt idx="3">
                  <c:v>8</c:v>
                </c:pt>
                <c:pt idx="4">
                  <c:v>4</c:v>
                </c:pt>
                <c:pt idx="5">
                  <c:v>12</c:v>
                </c:pt>
                <c:pt idx="6">
                  <c:v>8</c:v>
                </c:pt>
              </c:numCache>
            </c:numRef>
          </c:val>
          <c:extLst>
            <c:ext xmlns:c16="http://schemas.microsoft.com/office/drawing/2014/chart" uri="{C3380CC4-5D6E-409C-BE32-E72D297353CC}">
              <c16:uniqueId val="{00000032-87D2-4FFE-A466-F18EB212A53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7388708764347"/>
          <c:y val="0.10409424501220434"/>
          <c:w val="0.76414909926592844"/>
          <c:h val="0.77388556428269362"/>
        </c:manualLayout>
      </c:layout>
      <c:barChart>
        <c:barDir val="bar"/>
        <c:grouping val="stacked"/>
        <c:varyColors val="0"/>
        <c:ser>
          <c:idx val="1"/>
          <c:order val="0"/>
          <c:tx>
            <c:strRef>
              <c:f>Sheet1!$B$1</c:f>
              <c:strCache>
                <c:ptCount val="1"/>
                <c:pt idx="0">
                  <c:v>Favor</c:v>
                </c:pt>
              </c:strCache>
            </c:strRef>
          </c:tx>
          <c:spPr>
            <a:solidFill>
              <a:schemeClr val="tx1">
                <a:lumMod val="65000"/>
                <a:lumOff val="35000"/>
              </a:schemeClr>
            </a:solidFill>
            <a:ln w="44450">
              <a:noFill/>
            </a:ln>
            <a:effectLst>
              <a:softEdge rad="0"/>
            </a:effectLst>
          </c:spPr>
          <c:invertIfNegative val="0"/>
          <c:dPt>
            <c:idx val="0"/>
            <c:invertIfNegative val="0"/>
            <c:bubble3D val="0"/>
            <c:spPr>
              <a:solidFill>
                <a:srgbClr val="7030A0"/>
              </a:solidFill>
              <a:ln w="44450">
                <a:noFill/>
              </a:ln>
              <a:effectLst>
                <a:softEdge rad="0"/>
              </a:effectLst>
            </c:spPr>
            <c:extLst>
              <c:ext xmlns:c16="http://schemas.microsoft.com/office/drawing/2014/chart" uri="{C3380CC4-5D6E-409C-BE32-E72D297353CC}">
                <c16:uniqueId val="{00000001-A6D9-E44F-88D7-ECF69968ABC1}"/>
              </c:ext>
            </c:extLst>
          </c:dPt>
          <c:dPt>
            <c:idx val="1"/>
            <c:invertIfNegative val="0"/>
            <c:bubble3D val="0"/>
            <c:spPr>
              <a:solidFill>
                <a:srgbClr val="7030A0"/>
              </a:solidFill>
              <a:ln w="44450">
                <a:noFill/>
              </a:ln>
              <a:effectLst>
                <a:softEdge rad="0"/>
              </a:effectLst>
            </c:spPr>
            <c:extLst>
              <c:ext xmlns:c16="http://schemas.microsoft.com/office/drawing/2014/chart" uri="{C3380CC4-5D6E-409C-BE32-E72D297353CC}">
                <c16:uniqueId val="{00000003-A6D9-E44F-88D7-ECF69968ABC1}"/>
              </c:ext>
            </c:extLst>
          </c:dPt>
          <c:dPt>
            <c:idx val="2"/>
            <c:invertIfNegative val="0"/>
            <c:bubble3D val="0"/>
            <c:spPr>
              <a:solidFill>
                <a:srgbClr val="7030A0"/>
              </a:solidFill>
              <a:ln w="44450">
                <a:noFill/>
              </a:ln>
              <a:effectLst>
                <a:softEdge rad="0"/>
              </a:effectLst>
            </c:spPr>
            <c:extLst>
              <c:ext xmlns:c16="http://schemas.microsoft.com/office/drawing/2014/chart" uri="{C3380CC4-5D6E-409C-BE32-E72D297353CC}">
                <c16:uniqueId val="{00000005-A6D9-E44F-88D7-ECF69968ABC1}"/>
              </c:ext>
            </c:extLst>
          </c:dPt>
          <c:dPt>
            <c:idx val="3"/>
            <c:invertIfNegative val="0"/>
            <c:bubble3D val="0"/>
            <c:spPr>
              <a:solidFill>
                <a:srgbClr val="7030A0"/>
              </a:solidFill>
              <a:ln w="44450">
                <a:noFill/>
              </a:ln>
              <a:effectLst>
                <a:softEdge rad="0"/>
              </a:effectLst>
            </c:spPr>
            <c:extLst>
              <c:ext xmlns:c16="http://schemas.microsoft.com/office/drawing/2014/chart" uri="{C3380CC4-5D6E-409C-BE32-E72D297353CC}">
                <c16:uniqueId val="{00000007-A6D9-E44F-88D7-ECF69968ABC1}"/>
              </c:ext>
            </c:extLst>
          </c:dPt>
          <c:dPt>
            <c:idx val="4"/>
            <c:invertIfNegative val="0"/>
            <c:bubble3D val="0"/>
            <c:spPr>
              <a:solidFill>
                <a:schemeClr val="bg1"/>
              </a:solidFill>
              <a:ln w="44450">
                <a:solidFill>
                  <a:schemeClr val="bg1"/>
                </a:solidFill>
              </a:ln>
              <a:effectLst>
                <a:softEdge rad="0"/>
              </a:effectLst>
            </c:spPr>
            <c:extLst>
              <c:ext xmlns:c16="http://schemas.microsoft.com/office/drawing/2014/chart" uri="{C3380CC4-5D6E-409C-BE32-E72D297353CC}">
                <c16:uniqueId val="{00000000-0D1B-41AE-B4F9-FD277DF6D22C}"/>
              </c:ext>
            </c:extLst>
          </c:dPt>
          <c:dPt>
            <c:idx val="5"/>
            <c:invertIfNegative val="0"/>
            <c:bubble3D val="0"/>
            <c:spPr>
              <a:solidFill>
                <a:srgbClr val="E46C0A"/>
              </a:solidFill>
              <a:ln w="44450">
                <a:noFill/>
              </a:ln>
              <a:effectLst>
                <a:softEdge rad="0"/>
              </a:effectLst>
            </c:spPr>
            <c:extLst>
              <c:ext xmlns:c16="http://schemas.microsoft.com/office/drawing/2014/chart" uri="{C3380CC4-5D6E-409C-BE32-E72D297353CC}">
                <c16:uniqueId val="{0000000B-A6D9-E44F-88D7-ECF69968ABC1}"/>
              </c:ext>
            </c:extLst>
          </c:dPt>
          <c:dPt>
            <c:idx val="6"/>
            <c:invertIfNegative val="0"/>
            <c:bubble3D val="0"/>
            <c:spPr>
              <a:solidFill>
                <a:srgbClr val="E46C0A"/>
              </a:solidFill>
              <a:ln w="44450">
                <a:noFill/>
              </a:ln>
              <a:effectLst>
                <a:softEdge rad="0"/>
              </a:effectLst>
            </c:spPr>
            <c:extLst>
              <c:ext xmlns:c16="http://schemas.microsoft.com/office/drawing/2014/chart" uri="{C3380CC4-5D6E-409C-BE32-E72D297353CC}">
                <c16:uniqueId val="{0000000D-A6D9-E44F-88D7-ECF69968ABC1}"/>
              </c:ext>
            </c:extLst>
          </c:dPt>
          <c:dPt>
            <c:idx val="7"/>
            <c:invertIfNegative val="0"/>
            <c:bubble3D val="0"/>
            <c:spPr>
              <a:solidFill>
                <a:srgbClr val="E46C0A"/>
              </a:solidFill>
              <a:ln w="44450">
                <a:noFill/>
              </a:ln>
              <a:effectLst>
                <a:softEdge rad="0"/>
              </a:effectLst>
            </c:spPr>
            <c:extLst>
              <c:ext xmlns:c16="http://schemas.microsoft.com/office/drawing/2014/chart" uri="{C3380CC4-5D6E-409C-BE32-E72D297353CC}">
                <c16:uniqueId val="{0000000F-A6D9-E44F-88D7-ECF69968ABC1}"/>
              </c:ext>
            </c:extLst>
          </c:dPt>
          <c:dPt>
            <c:idx val="8"/>
            <c:invertIfNegative val="0"/>
            <c:bubble3D val="0"/>
            <c:spPr>
              <a:solidFill>
                <a:srgbClr val="E46C0A"/>
              </a:solidFill>
              <a:ln w="44450">
                <a:noFill/>
              </a:ln>
              <a:effectLst>
                <a:softEdge rad="0"/>
              </a:effectLst>
            </c:spPr>
            <c:extLst>
              <c:ext xmlns:c16="http://schemas.microsoft.com/office/drawing/2014/chart" uri="{C3380CC4-5D6E-409C-BE32-E72D297353CC}">
                <c16:uniqueId val="{00000011-A6D9-E44F-88D7-ECF69968ABC1}"/>
              </c:ext>
            </c:extLst>
          </c:dPt>
          <c:dPt>
            <c:idx val="9"/>
            <c:invertIfNegative val="0"/>
            <c:bubble3D val="0"/>
            <c:spPr>
              <a:solidFill>
                <a:srgbClr val="E46C0A"/>
              </a:solidFill>
              <a:ln w="44450">
                <a:noFill/>
              </a:ln>
              <a:effectLst>
                <a:softEdge rad="0"/>
              </a:effectLst>
            </c:spPr>
            <c:extLst>
              <c:ext xmlns:c16="http://schemas.microsoft.com/office/drawing/2014/chart" uri="{C3380CC4-5D6E-409C-BE32-E72D297353CC}">
                <c16:uniqueId val="{00000013-A6D9-E44F-88D7-ECF69968ABC1}"/>
              </c:ext>
            </c:extLst>
          </c:dPt>
          <c:dPt>
            <c:idx val="10"/>
            <c:invertIfNegative val="0"/>
            <c:bubble3D val="0"/>
            <c:spPr>
              <a:solidFill>
                <a:srgbClr val="E46C0A"/>
              </a:solidFill>
              <a:ln w="44450">
                <a:noFill/>
              </a:ln>
              <a:effectLst>
                <a:softEdge rad="0"/>
              </a:effectLst>
            </c:spPr>
            <c:extLst>
              <c:ext xmlns:c16="http://schemas.microsoft.com/office/drawing/2014/chart" uri="{C3380CC4-5D6E-409C-BE32-E72D297353CC}">
                <c16:uniqueId val="{00000015-A6D9-E44F-88D7-ECF69968ABC1}"/>
              </c:ext>
            </c:extLst>
          </c:dPt>
          <c:dPt>
            <c:idx val="12"/>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9-A6D9-E44F-88D7-ECF69968ABC1}"/>
              </c:ext>
            </c:extLst>
          </c:dPt>
          <c:dPt>
            <c:idx val="13"/>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B-A6D9-E44F-88D7-ECF69968ABC1}"/>
              </c:ext>
            </c:extLst>
          </c:dPt>
          <c:dPt>
            <c:idx val="14"/>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D-A6D9-E44F-88D7-ECF69968ABC1}"/>
              </c:ext>
            </c:extLst>
          </c:dPt>
          <c:dPt>
            <c:idx val="15"/>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F-A6D9-E44F-88D7-ECF69968ABC1}"/>
              </c:ext>
            </c:extLst>
          </c:dPt>
          <c:dPt>
            <c:idx val="16"/>
            <c:invertIfNegative val="0"/>
            <c:bubble3D val="0"/>
            <c:spPr>
              <a:solidFill>
                <a:schemeClr val="accent1"/>
              </a:solidFill>
              <a:ln w="44450">
                <a:noFill/>
              </a:ln>
              <a:effectLst>
                <a:softEdge rad="0"/>
              </a:effectLst>
            </c:spPr>
            <c:extLst>
              <c:ext xmlns:c16="http://schemas.microsoft.com/office/drawing/2014/chart" uri="{C3380CC4-5D6E-409C-BE32-E72D297353CC}">
                <c16:uniqueId val="{00000021-A6D9-E44F-88D7-ECF69968ABC1}"/>
              </c:ext>
            </c:extLst>
          </c:dPt>
          <c:dPt>
            <c:idx val="18"/>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1F-96D6-40B2-97E6-4B42899243AB}"/>
              </c:ext>
            </c:extLst>
          </c:dPt>
          <c:dPt>
            <c:idx val="19"/>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21-96D6-40B2-97E6-4B42899243AB}"/>
              </c:ext>
            </c:extLst>
          </c:dPt>
          <c:dPt>
            <c:idx val="23"/>
            <c:invertIfNegative val="0"/>
            <c:bubble3D val="0"/>
            <c:spPr>
              <a:solidFill>
                <a:schemeClr val="tx1">
                  <a:lumMod val="65000"/>
                  <a:lumOff val="35000"/>
                </a:schemeClr>
              </a:solidFill>
              <a:ln w="44450">
                <a:noFill/>
              </a:ln>
              <a:effectLst>
                <a:softEdge rad="0"/>
              </a:effectLst>
            </c:spPr>
            <c:extLst>
              <c:ext xmlns:c16="http://schemas.microsoft.com/office/drawing/2014/chart" uri="{C3380CC4-5D6E-409C-BE32-E72D297353CC}">
                <c16:uniqueId val="{00000023-96D6-40B2-97E6-4B42899243AB}"/>
              </c:ext>
            </c:extLst>
          </c:dPt>
          <c:dLbls>
            <c:dLbl>
              <c:idx val="4"/>
              <c:delete val="1"/>
              <c:extLst>
                <c:ext xmlns:c15="http://schemas.microsoft.com/office/drawing/2012/chart" uri="{CE6537A1-D6FC-4f65-9D91-7224C49458BB}"/>
                <c:ext xmlns:c16="http://schemas.microsoft.com/office/drawing/2014/chart" uri="{C3380CC4-5D6E-409C-BE32-E72D297353CC}">
                  <c16:uniqueId val="{00000000-0D1B-41AE-B4F9-FD277DF6D22C}"/>
                </c:ext>
              </c:extLst>
            </c:dLbl>
            <c:numFmt formatCode="#,##0" sourceLinked="0"/>
            <c:spPr>
              <a:noFill/>
              <a:ln>
                <a:noFill/>
              </a:ln>
              <a:effectLst>
                <a:innerShdw blurRad="63500" dist="50800" dir="16200000">
                  <a:prstClr val="black">
                    <a:alpha val="50000"/>
                  </a:prstClr>
                </a:innerShdw>
              </a:effectLst>
            </c:spPr>
            <c:txPr>
              <a:bodyPr rot="0" spcFirstLastPara="1" vertOverflow="ellipsis" vert="horz" wrap="square" anchor="ctr" anchorCtr="1"/>
              <a:lstStyle/>
              <a:p>
                <a:pPr>
                  <a:defRPr sz="1600" b="1" i="0" u="none" strike="noStrike" kern="1200" baseline="0">
                    <a:solidFill>
                      <a:schemeClr val="bg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Sheet1!$A$2:$A$25</c:f>
              <c:strCache>
                <c:ptCount val="24"/>
                <c:pt idx="0">
                  <c:v>Advanced Degree</c:v>
                </c:pt>
                <c:pt idx="1">
                  <c:v>Bachelor's Degree</c:v>
                </c:pt>
                <c:pt idx="2">
                  <c:v>Some College</c:v>
                </c:pt>
                <c:pt idx="3">
                  <c:v>High School or Less</c:v>
                </c:pt>
                <c:pt idx="5">
                  <c:v>&gt;$150k</c:v>
                </c:pt>
                <c:pt idx="6">
                  <c:v>$100-150k</c:v>
                </c:pt>
                <c:pt idx="7">
                  <c:v>$75-100k</c:v>
                </c:pt>
                <c:pt idx="8">
                  <c:v>$50-75k</c:v>
                </c:pt>
                <c:pt idx="9">
                  <c:v>$30-50k</c:v>
                </c:pt>
                <c:pt idx="10">
                  <c:v>&lt;$30k</c:v>
                </c:pt>
                <c:pt idx="12">
                  <c:v>65+</c:v>
                </c:pt>
                <c:pt idx="13">
                  <c:v>55-64</c:v>
                </c:pt>
                <c:pt idx="14">
                  <c:v>45-54</c:v>
                </c:pt>
                <c:pt idx="15">
                  <c:v>35-44</c:v>
                </c:pt>
                <c:pt idx="16">
                  <c:v>18-34</c:v>
                </c:pt>
                <c:pt idx="18">
                  <c:v>Women</c:v>
                </c:pt>
                <c:pt idx="19">
                  <c:v>Men</c:v>
                </c:pt>
                <c:pt idx="21">
                  <c:v>Hispanic</c:v>
                </c:pt>
                <c:pt idx="22">
                  <c:v>Black</c:v>
                </c:pt>
                <c:pt idx="23">
                  <c:v>White</c:v>
                </c:pt>
              </c:strCache>
            </c:strRef>
          </c:cat>
          <c:val>
            <c:numRef>
              <c:f>Sheet1!$B$2:$B$25</c:f>
              <c:numCache>
                <c:formatCode>General</c:formatCode>
                <c:ptCount val="24"/>
                <c:pt idx="0">
                  <c:v>69</c:v>
                </c:pt>
                <c:pt idx="1">
                  <c:v>67</c:v>
                </c:pt>
                <c:pt idx="2">
                  <c:v>62</c:v>
                </c:pt>
                <c:pt idx="3">
                  <c:v>62</c:v>
                </c:pt>
                <c:pt idx="4">
                  <c:v>100</c:v>
                </c:pt>
                <c:pt idx="5">
                  <c:v>63</c:v>
                </c:pt>
                <c:pt idx="6">
                  <c:v>71</c:v>
                </c:pt>
                <c:pt idx="7">
                  <c:v>65</c:v>
                </c:pt>
                <c:pt idx="8">
                  <c:v>59</c:v>
                </c:pt>
                <c:pt idx="9">
                  <c:v>67</c:v>
                </c:pt>
                <c:pt idx="10">
                  <c:v>61</c:v>
                </c:pt>
                <c:pt idx="12">
                  <c:v>57</c:v>
                </c:pt>
                <c:pt idx="13">
                  <c:v>54</c:v>
                </c:pt>
                <c:pt idx="14">
                  <c:v>60</c:v>
                </c:pt>
                <c:pt idx="15">
                  <c:v>69</c:v>
                </c:pt>
                <c:pt idx="16">
                  <c:v>74</c:v>
                </c:pt>
                <c:pt idx="18">
                  <c:v>63</c:v>
                </c:pt>
                <c:pt idx="19">
                  <c:v>65</c:v>
                </c:pt>
                <c:pt idx="21">
                  <c:v>71</c:v>
                </c:pt>
                <c:pt idx="22">
                  <c:v>79</c:v>
                </c:pt>
                <c:pt idx="23">
                  <c:v>58</c:v>
                </c:pt>
              </c:numCache>
            </c:numRef>
          </c:val>
          <c:extLst>
            <c:ext xmlns:c16="http://schemas.microsoft.com/office/drawing/2014/chart" uri="{C3380CC4-5D6E-409C-BE32-E72D297353CC}">
              <c16:uniqueId val="{00000000-4900-4724-8063-E12DA97619ED}"/>
            </c:ext>
          </c:extLst>
        </c:ser>
        <c:dLbls>
          <c:showLegendKey val="0"/>
          <c:showVal val="1"/>
          <c:showCatName val="0"/>
          <c:showSerName val="0"/>
          <c:showPercent val="0"/>
          <c:showBubbleSize val="0"/>
        </c:dLbls>
        <c:gapWidth val="25"/>
        <c:overlap val="100"/>
        <c:axId val="508812336"/>
        <c:axId val="539967680"/>
      </c:barChart>
      <c:catAx>
        <c:axId val="508812336"/>
        <c:scaling>
          <c:orientation val="minMax"/>
        </c:scaling>
        <c:delete val="0"/>
        <c:axPos val="l"/>
        <c:numFmt formatCode="General" sourceLinked="1"/>
        <c:majorTickMark val="none"/>
        <c:minorTickMark val="none"/>
        <c:tickLblPos val="low"/>
        <c:spPr>
          <a:noFill/>
          <a:ln w="9525" cap="flat" cmpd="sng" algn="ctr">
            <a:no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39967680"/>
        <c:crosses val="autoZero"/>
        <c:auto val="0"/>
        <c:lblAlgn val="ctr"/>
        <c:lblOffset val="100"/>
        <c:tickLblSkip val="1"/>
        <c:noMultiLvlLbl val="0"/>
      </c:catAx>
      <c:valAx>
        <c:axId val="539967680"/>
        <c:scaling>
          <c:orientation val="minMax"/>
          <c:max val="180"/>
          <c:min val="0"/>
        </c:scaling>
        <c:delete val="0"/>
        <c:axPos val="b"/>
        <c:majorGridlines>
          <c:spPr>
            <a:ln w="9525" cap="flat" cmpd="sng" algn="ctr">
              <a:no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08812336"/>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a:latin typeface="Arial Narrow" panose="020B0606020202030204" pitchFamily="34" charset="0"/>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ext>
                <c:ext xmlns:c16="http://schemas.microsoft.com/office/drawing/2014/chart" uri="{C3380CC4-5D6E-409C-BE32-E72D297353CC}">
                  <c16:uniqueId val="{00000007-12B2-4F51-A0DA-D9101DF236DE}"/>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ext>
                <c:ext xmlns:c16="http://schemas.microsoft.com/office/drawing/2014/chart" uri="{C3380CC4-5D6E-409C-BE32-E72D297353CC}">
                  <c16:uniqueId val="{0000000B-12B2-4F51-A0DA-D9101DF236DE}"/>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0</c:formatCode>
                <c:ptCount val="7"/>
                <c:pt idx="2">
                  <c:v>100</c:v>
                </c:pt>
                <c:pt idx="3">
                  <c:v>69</c:v>
                </c:pt>
                <c:pt idx="4">
                  <c:v>78</c:v>
                </c:pt>
                <c:pt idx="5">
                  <c:v>70</c:v>
                </c:pt>
                <c:pt idx="6">
                  <c:v>73</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490743133672626"/>
          <c:y val="5.0403524788342154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ext>
                <c:ext xmlns:c16="http://schemas.microsoft.com/office/drawing/2014/chart" uri="{C3380CC4-5D6E-409C-BE32-E72D297353CC}">
                  <c16:uniqueId val="{00000007-8AA5-459C-9A7B-1FAB4EF2CDD5}"/>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ext>
                <c:ext xmlns:c16="http://schemas.microsoft.com/office/drawing/2014/chart" uri="{C3380CC4-5D6E-409C-BE32-E72D297353CC}">
                  <c16:uniqueId val="{0000000B-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0</c:formatCode>
                <c:ptCount val="7"/>
                <c:pt idx="2">
                  <c:v>100</c:v>
                </c:pt>
                <c:pt idx="3">
                  <c:v>55</c:v>
                </c:pt>
                <c:pt idx="4">
                  <c:v>44</c:v>
                </c:pt>
                <c:pt idx="5">
                  <c:v>65</c:v>
                </c:pt>
                <c:pt idx="6">
                  <c:v>55</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74740653158331"/>
          <c:y val="5.0403524788342154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55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76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62</c:v>
                </c:pt>
                <c:pt idx="4" formatCode="0">
                  <c:v>55</c:v>
                </c:pt>
                <c:pt idx="5" formatCode="0">
                  <c:v>76</c:v>
                </c:pt>
                <c:pt idx="6" formatCode="0">
                  <c:v>65</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27740825841946"/>
          <c:y val="3.5975915436247494E-2"/>
          <c:w val="0.6300922612848181"/>
          <c:h val="0.96257061058079074"/>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ext>
                <c:ext xmlns:c16="http://schemas.microsoft.com/office/drawing/2014/chart" uri="{C3380CC4-5D6E-409C-BE32-E72D297353CC}">
                  <c16:uniqueId val="{00000007-8AA5-459C-9A7B-1FAB4EF2CDD5}"/>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ext>
                <c:ext xmlns:c16="http://schemas.microsoft.com/office/drawing/2014/chart" uri="{C3380CC4-5D6E-409C-BE32-E72D297353CC}">
                  <c16:uniqueId val="{0000000B-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62</c:v>
                </c:pt>
                <c:pt idx="4" formatCode="0">
                  <c:v>78</c:v>
                </c:pt>
                <c:pt idx="5" formatCode="0">
                  <c:v>59</c:v>
                </c:pt>
                <c:pt idx="6" formatCode="0">
                  <c:v>67</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69</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82</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68</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74</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69</c:v>
                </c:pt>
                <c:pt idx="4" formatCode="0">
                  <c:v>82</c:v>
                </c:pt>
                <c:pt idx="5" formatCode="0">
                  <c:v>68</c:v>
                </c:pt>
                <c:pt idx="6" formatCode="0">
                  <c:v>74</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74740653158331"/>
          <c:y val="5.0403524788342154E-2"/>
          <c:w val="0.75175742331932649"/>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55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78</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63</c:v>
                </c:pt>
                <c:pt idx="4" formatCode="0">
                  <c:v>55</c:v>
                </c:pt>
                <c:pt idx="5" formatCode="0">
                  <c:v>78</c:v>
                </c:pt>
                <c:pt idx="6" formatCode="0">
                  <c:v>66</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4965370852412083"/>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79</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71</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66</c:v>
                </c:pt>
                <c:pt idx="4" formatCode="0">
                  <c:v>79</c:v>
                </c:pt>
                <c:pt idx="5" formatCode="0">
                  <c:v>66</c:v>
                </c:pt>
                <c:pt idx="6" formatCode="0">
                  <c:v>71</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827391612363241"/>
          <c:y val="1.9054144500696729E-2"/>
          <c:w val="0.75743014390045871"/>
          <c:h val="0.97810883623988198"/>
        </c:manualLayout>
      </c:layout>
      <c:barChart>
        <c:barDir val="bar"/>
        <c:grouping val="percentStacked"/>
        <c:varyColors val="0"/>
        <c:ser>
          <c:idx val="0"/>
          <c:order val="0"/>
          <c:tx>
            <c:strRef>
              <c:f>Sheet1!$B$1</c:f>
              <c:strCache>
                <c:ptCount val="1"/>
                <c:pt idx="0">
                  <c:v>More</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E625-483E-95B4-B6B5381A9A4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E625-483E-95B4-B6B5381A9A4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E625-483E-95B4-B6B5381A9A4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E625-483E-95B4-B6B5381A9A4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E625-483E-95B4-B6B5381A9A4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5-483E-95B4-B6B5381A9A40}"/>
                </c:ext>
              </c:extLst>
            </c:dLbl>
            <c:dLbl>
              <c:idx val="3"/>
              <c:layout>
                <c:manualLayout>
                  <c:x val="1.4192071196835666E-2"/>
                  <c:y val="-2.959848102167535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4801794795362397E-2"/>
                      <c:h val="8.9154258563067232E-2"/>
                    </c:manualLayout>
                  </c15:layout>
                </c:ext>
                <c:ext xmlns:c16="http://schemas.microsoft.com/office/drawing/2014/chart" uri="{C3380CC4-5D6E-409C-BE32-E72D297353CC}">
                  <c16:uniqueId val="{00000007-E625-483E-95B4-B6B5381A9A40}"/>
                </c:ext>
              </c:extLst>
            </c:dLbl>
            <c:dLbl>
              <c:idx val="4"/>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E625-483E-95B4-B6B5381A9A40}"/>
                </c:ext>
              </c:extLst>
            </c:dLbl>
            <c:dLbl>
              <c:idx val="5"/>
              <c:layout>
                <c:manualLayout>
                  <c:x val="8.7091044312528378E-3"/>
                  <c:y val="1.3993634837288326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7700856899082285E-2"/>
                      <c:h val="0.11994057164866206"/>
                    </c:manualLayout>
                  </c15:layout>
                </c:ext>
                <c:ext xmlns:c16="http://schemas.microsoft.com/office/drawing/2014/chart" uri="{C3380CC4-5D6E-409C-BE32-E72D297353CC}">
                  <c16:uniqueId val="{0000000B-E625-483E-95B4-B6B5381A9A40}"/>
                </c:ext>
              </c:extLst>
            </c:dLbl>
            <c:dLbl>
              <c:idx val="6"/>
              <c:layout>
                <c:manualLayout>
                  <c:x val="-3.9101378008923639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E625-483E-95B4-B6B5381A9A4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E625-483E-95B4-B6B5381A9A4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E625-483E-95B4-B6B5381A9A40}"/>
                </c:ext>
              </c:extLst>
            </c:dLbl>
            <c:spPr>
              <a:noFill/>
              <a:ln>
                <a:noFill/>
              </a:ln>
              <a:effectLst/>
            </c:spPr>
            <c:txPr>
              <a:bodyPr rot="0" spcFirstLastPara="1" vertOverflow="ellipsis" vert="horz" wrap="square" anchor="ctr" anchorCtr="1"/>
              <a:lstStyle/>
              <a:p>
                <a:pPr algn="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General</c:formatCode>
                <c:ptCount val="8"/>
                <c:pt idx="3" formatCode="0">
                  <c:v>56</c:v>
                </c:pt>
                <c:pt idx="4" formatCode="0">
                  <c:v>70</c:v>
                </c:pt>
                <c:pt idx="5" formatCode="0">
                  <c:v>43</c:v>
                </c:pt>
                <c:pt idx="6" formatCode="0">
                  <c:v>56</c:v>
                </c:pt>
              </c:numCache>
            </c:numRef>
          </c:val>
          <c:extLst>
            <c:ext xmlns:c16="http://schemas.microsoft.com/office/drawing/2014/chart" uri="{C3380CC4-5D6E-409C-BE32-E72D297353CC}">
              <c16:uniqueId val="{00000011-E625-483E-95B4-B6B5381A9A40}"/>
            </c:ext>
          </c:extLst>
        </c:ser>
        <c:ser>
          <c:idx val="1"/>
          <c:order val="1"/>
          <c:tx>
            <c:strRef>
              <c:f>Sheet1!$B$1:$D$1</c:f>
              <c:strCache>
                <c:ptCount val="1"/>
                <c:pt idx="0">
                  <c:v>More Less About the Same</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E625-483E-95B4-B6B5381A9A4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E625-483E-95B4-B6B5381A9A4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E625-483E-95B4-B6B5381A9A40}"/>
                </c:ext>
              </c:extLst>
            </c:dLbl>
            <c:dLbl>
              <c:idx val="3"/>
              <c:dLblPos val="ctr"/>
              <c:showLegendKey val="0"/>
              <c:showVal val="1"/>
              <c:showCatName val="0"/>
              <c:showSerName val="0"/>
              <c:showPercent val="0"/>
              <c:showBubbleSize val="0"/>
              <c:extLst>
                <c:ext xmlns:c15="http://schemas.microsoft.com/office/drawing/2012/chart" uri="{CE6537A1-D6FC-4f65-9D91-7224C49458BB}">
                  <c15:layout>
                    <c:manualLayout>
                      <c:w val="6.4433010904809518E-2"/>
                      <c:h val="8.3556777334227506E-2"/>
                    </c:manualLayout>
                  </c15:layout>
                </c:ext>
                <c:ext xmlns:c16="http://schemas.microsoft.com/office/drawing/2014/chart" uri="{C3380CC4-5D6E-409C-BE32-E72D297353CC}">
                  <c16:uniqueId val="{00000019-E625-483E-95B4-B6B5381A9A40}"/>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F-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E625-483E-95B4-B6B5381A9A40}"/>
                </c:ext>
              </c:extLst>
            </c:dLbl>
            <c:spPr>
              <a:noFill/>
              <a:ln>
                <a:noFill/>
              </a:ln>
              <a:effectLst/>
            </c:spPr>
            <c:txPr>
              <a:bodyPr rot="0" spcFirstLastPara="1" vertOverflow="ellipsis" vert="horz" wrap="square" anchor="ctr" anchorCtr="1"/>
              <a:lstStyle/>
              <a:p>
                <a:pP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General</c:formatCode>
                <c:ptCount val="8"/>
                <c:pt idx="3" formatCode="0">
                  <c:v>33</c:v>
                </c:pt>
                <c:pt idx="4" formatCode="0">
                  <c:v>26</c:v>
                </c:pt>
                <c:pt idx="5" formatCode="0">
                  <c:v>44</c:v>
                </c:pt>
                <c:pt idx="6" formatCode="0">
                  <c:v>35</c:v>
                </c:pt>
              </c:numCache>
            </c:numRef>
          </c:val>
          <c:extLst>
            <c:ext xmlns:c16="http://schemas.microsoft.com/office/drawing/2014/chart" uri="{C3380CC4-5D6E-409C-BE32-E72D297353CC}">
              <c16:uniqueId val="{00000023-E625-483E-95B4-B6B5381A9A40}"/>
            </c:ext>
          </c:extLst>
        </c:ser>
        <c:ser>
          <c:idx val="2"/>
          <c:order val="2"/>
          <c:tx>
            <c:strRef>
              <c:f>Sheet1!$D$1</c:f>
              <c:strCache>
                <c:ptCount val="1"/>
                <c:pt idx="0">
                  <c:v>About the Same</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E625-483E-95B4-B6B5381A9A40}"/>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7.8970990453203632E-2"/>
                      <c:h val="7.8545917623516925E-2"/>
                    </c:manualLayout>
                  </c15:layout>
                </c:ext>
                <c:ext xmlns:c16="http://schemas.microsoft.com/office/drawing/2014/chart" uri="{C3380CC4-5D6E-409C-BE32-E72D297353CC}">
                  <c16:uniqueId val="{0000002D-E625-483E-95B4-B6B5381A9A40}"/>
                </c:ext>
              </c:extLst>
            </c:dLbl>
            <c:dLbl>
              <c:idx val="6"/>
              <c:dLblPos val="ctr"/>
              <c:showLegendKey val="0"/>
              <c:showVal val="1"/>
              <c:showCatName val="0"/>
              <c:showSerName val="0"/>
              <c:showPercent val="0"/>
              <c:showBubbleSize val="0"/>
              <c:extLst>
                <c:ext xmlns:c15="http://schemas.microsoft.com/office/drawing/2012/chart" uri="{CE6537A1-D6FC-4f65-9D91-7224C49458BB}">
                  <c15:layout>
                    <c:manualLayout>
                      <c:w val="4.8877580522615365E-2"/>
                      <c:h val="7.8209852764207971E-2"/>
                    </c:manualLayout>
                  </c15:layout>
                </c:ext>
                <c:ext xmlns:c16="http://schemas.microsoft.com/office/drawing/2014/chart" uri="{C3380CC4-5D6E-409C-BE32-E72D297353CC}">
                  <c16:uniqueId val="{0000002F-E625-483E-95B4-B6B5381A9A4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E625-483E-95B4-B6B5381A9A40}"/>
                </c:ext>
              </c:extLst>
            </c:dLbl>
            <c:spPr>
              <a:noFill/>
              <a:ln>
                <a:noFill/>
              </a:ln>
              <a:effectLst/>
            </c:spPr>
            <c:txPr>
              <a:bodyPr rot="0" spcFirstLastPara="1" vertOverflow="ellipsis" vert="horz" wrap="square" anchor="ctr" anchorCtr="1"/>
              <a:lstStyle/>
              <a:p>
                <a:pPr algn="just">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General</c:formatCode>
                <c:ptCount val="8"/>
                <c:pt idx="3" formatCode="0">
                  <c:v>11</c:v>
                </c:pt>
                <c:pt idx="4" formatCode="0">
                  <c:v>4</c:v>
                </c:pt>
                <c:pt idx="5" formatCode="0">
                  <c:v>13</c:v>
                </c:pt>
                <c:pt idx="6" formatCode="0">
                  <c:v>9</c:v>
                </c:pt>
              </c:numCache>
            </c:numRef>
          </c:val>
          <c:extLst>
            <c:ext xmlns:c16="http://schemas.microsoft.com/office/drawing/2014/chart" uri="{C3380CC4-5D6E-409C-BE32-E72D297353CC}">
              <c16:uniqueId val="{00000032-E625-483E-95B4-B6B5381A9A4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7388708764347"/>
          <c:y val="0.10409424501220434"/>
          <c:w val="0.76414909926592844"/>
          <c:h val="0.77388556428269362"/>
        </c:manualLayout>
      </c:layout>
      <c:barChart>
        <c:barDir val="bar"/>
        <c:grouping val="stacked"/>
        <c:varyColors val="0"/>
        <c:ser>
          <c:idx val="1"/>
          <c:order val="0"/>
          <c:tx>
            <c:strRef>
              <c:f>Sheet1!$B$1</c:f>
              <c:strCache>
                <c:ptCount val="1"/>
                <c:pt idx="0">
                  <c:v>Favor</c:v>
                </c:pt>
              </c:strCache>
            </c:strRef>
          </c:tx>
          <c:spPr>
            <a:solidFill>
              <a:schemeClr val="tx1">
                <a:lumMod val="65000"/>
                <a:lumOff val="35000"/>
              </a:schemeClr>
            </a:solidFill>
            <a:ln w="44450">
              <a:noFill/>
            </a:ln>
            <a:effectLst>
              <a:softEdge rad="0"/>
            </a:effectLst>
          </c:spPr>
          <c:invertIfNegative val="0"/>
          <c:dPt>
            <c:idx val="0"/>
            <c:invertIfNegative val="0"/>
            <c:bubble3D val="0"/>
            <c:spPr>
              <a:solidFill>
                <a:srgbClr val="7030A0"/>
              </a:solidFill>
              <a:ln w="44450">
                <a:noFill/>
              </a:ln>
              <a:effectLst>
                <a:softEdge rad="0"/>
              </a:effectLst>
            </c:spPr>
            <c:extLst>
              <c:ext xmlns:c16="http://schemas.microsoft.com/office/drawing/2014/chart" uri="{C3380CC4-5D6E-409C-BE32-E72D297353CC}">
                <c16:uniqueId val="{00000001-A6D9-E44F-88D7-ECF69968ABC1}"/>
              </c:ext>
            </c:extLst>
          </c:dPt>
          <c:dPt>
            <c:idx val="1"/>
            <c:invertIfNegative val="0"/>
            <c:bubble3D val="0"/>
            <c:spPr>
              <a:solidFill>
                <a:srgbClr val="7030A0"/>
              </a:solidFill>
              <a:ln w="44450">
                <a:noFill/>
              </a:ln>
              <a:effectLst>
                <a:softEdge rad="0"/>
              </a:effectLst>
            </c:spPr>
            <c:extLst>
              <c:ext xmlns:c16="http://schemas.microsoft.com/office/drawing/2014/chart" uri="{C3380CC4-5D6E-409C-BE32-E72D297353CC}">
                <c16:uniqueId val="{00000003-A6D9-E44F-88D7-ECF69968ABC1}"/>
              </c:ext>
            </c:extLst>
          </c:dPt>
          <c:dPt>
            <c:idx val="2"/>
            <c:invertIfNegative val="0"/>
            <c:bubble3D val="0"/>
            <c:spPr>
              <a:solidFill>
                <a:srgbClr val="7030A0"/>
              </a:solidFill>
              <a:ln w="44450">
                <a:noFill/>
              </a:ln>
              <a:effectLst>
                <a:softEdge rad="0"/>
              </a:effectLst>
            </c:spPr>
            <c:extLst>
              <c:ext xmlns:c16="http://schemas.microsoft.com/office/drawing/2014/chart" uri="{C3380CC4-5D6E-409C-BE32-E72D297353CC}">
                <c16:uniqueId val="{00000005-A6D9-E44F-88D7-ECF69968ABC1}"/>
              </c:ext>
            </c:extLst>
          </c:dPt>
          <c:dPt>
            <c:idx val="3"/>
            <c:invertIfNegative val="0"/>
            <c:bubble3D val="0"/>
            <c:spPr>
              <a:solidFill>
                <a:srgbClr val="7030A0"/>
              </a:solidFill>
              <a:ln w="44450">
                <a:noFill/>
              </a:ln>
              <a:effectLst>
                <a:softEdge rad="0"/>
              </a:effectLst>
            </c:spPr>
            <c:extLst>
              <c:ext xmlns:c16="http://schemas.microsoft.com/office/drawing/2014/chart" uri="{C3380CC4-5D6E-409C-BE32-E72D297353CC}">
                <c16:uniqueId val="{00000007-A6D9-E44F-88D7-ECF69968ABC1}"/>
              </c:ext>
            </c:extLst>
          </c:dPt>
          <c:dPt>
            <c:idx val="4"/>
            <c:invertIfNegative val="0"/>
            <c:bubble3D val="0"/>
            <c:spPr>
              <a:solidFill>
                <a:schemeClr val="bg1"/>
              </a:solidFill>
              <a:ln w="44450">
                <a:solidFill>
                  <a:schemeClr val="bg1"/>
                </a:solidFill>
              </a:ln>
              <a:effectLst>
                <a:softEdge rad="0"/>
              </a:effectLst>
            </c:spPr>
            <c:extLst>
              <c:ext xmlns:c16="http://schemas.microsoft.com/office/drawing/2014/chart" uri="{C3380CC4-5D6E-409C-BE32-E72D297353CC}">
                <c16:uniqueId val="{00000000-0D1B-41AE-B4F9-FD277DF6D22C}"/>
              </c:ext>
            </c:extLst>
          </c:dPt>
          <c:dPt>
            <c:idx val="5"/>
            <c:invertIfNegative val="0"/>
            <c:bubble3D val="0"/>
            <c:spPr>
              <a:solidFill>
                <a:srgbClr val="E46C0A"/>
              </a:solidFill>
              <a:ln w="44450">
                <a:noFill/>
              </a:ln>
              <a:effectLst>
                <a:softEdge rad="0"/>
              </a:effectLst>
            </c:spPr>
            <c:extLst>
              <c:ext xmlns:c16="http://schemas.microsoft.com/office/drawing/2014/chart" uri="{C3380CC4-5D6E-409C-BE32-E72D297353CC}">
                <c16:uniqueId val="{0000000B-A6D9-E44F-88D7-ECF69968ABC1}"/>
              </c:ext>
            </c:extLst>
          </c:dPt>
          <c:dPt>
            <c:idx val="6"/>
            <c:invertIfNegative val="0"/>
            <c:bubble3D val="0"/>
            <c:spPr>
              <a:solidFill>
                <a:srgbClr val="E46C0A"/>
              </a:solidFill>
              <a:ln w="44450">
                <a:noFill/>
              </a:ln>
              <a:effectLst>
                <a:softEdge rad="0"/>
              </a:effectLst>
            </c:spPr>
            <c:extLst>
              <c:ext xmlns:c16="http://schemas.microsoft.com/office/drawing/2014/chart" uri="{C3380CC4-5D6E-409C-BE32-E72D297353CC}">
                <c16:uniqueId val="{0000000D-A6D9-E44F-88D7-ECF69968ABC1}"/>
              </c:ext>
            </c:extLst>
          </c:dPt>
          <c:dPt>
            <c:idx val="7"/>
            <c:invertIfNegative val="0"/>
            <c:bubble3D val="0"/>
            <c:spPr>
              <a:solidFill>
                <a:srgbClr val="E46C0A"/>
              </a:solidFill>
              <a:ln w="44450">
                <a:noFill/>
              </a:ln>
              <a:effectLst>
                <a:softEdge rad="0"/>
              </a:effectLst>
            </c:spPr>
            <c:extLst>
              <c:ext xmlns:c16="http://schemas.microsoft.com/office/drawing/2014/chart" uri="{C3380CC4-5D6E-409C-BE32-E72D297353CC}">
                <c16:uniqueId val="{0000000F-A6D9-E44F-88D7-ECF69968ABC1}"/>
              </c:ext>
            </c:extLst>
          </c:dPt>
          <c:dPt>
            <c:idx val="8"/>
            <c:invertIfNegative val="0"/>
            <c:bubble3D val="0"/>
            <c:spPr>
              <a:solidFill>
                <a:srgbClr val="E46C0A"/>
              </a:solidFill>
              <a:ln w="44450">
                <a:noFill/>
              </a:ln>
              <a:effectLst>
                <a:softEdge rad="0"/>
              </a:effectLst>
            </c:spPr>
            <c:extLst>
              <c:ext xmlns:c16="http://schemas.microsoft.com/office/drawing/2014/chart" uri="{C3380CC4-5D6E-409C-BE32-E72D297353CC}">
                <c16:uniqueId val="{00000011-A6D9-E44F-88D7-ECF69968ABC1}"/>
              </c:ext>
            </c:extLst>
          </c:dPt>
          <c:dPt>
            <c:idx val="9"/>
            <c:invertIfNegative val="0"/>
            <c:bubble3D val="0"/>
            <c:spPr>
              <a:solidFill>
                <a:srgbClr val="E46C0A"/>
              </a:solidFill>
              <a:ln w="44450">
                <a:noFill/>
              </a:ln>
              <a:effectLst>
                <a:softEdge rad="0"/>
              </a:effectLst>
            </c:spPr>
            <c:extLst>
              <c:ext xmlns:c16="http://schemas.microsoft.com/office/drawing/2014/chart" uri="{C3380CC4-5D6E-409C-BE32-E72D297353CC}">
                <c16:uniqueId val="{00000013-A6D9-E44F-88D7-ECF69968ABC1}"/>
              </c:ext>
            </c:extLst>
          </c:dPt>
          <c:dPt>
            <c:idx val="10"/>
            <c:invertIfNegative val="0"/>
            <c:bubble3D val="0"/>
            <c:spPr>
              <a:solidFill>
                <a:srgbClr val="E46C0A"/>
              </a:solidFill>
              <a:ln w="44450">
                <a:noFill/>
              </a:ln>
              <a:effectLst>
                <a:softEdge rad="0"/>
              </a:effectLst>
            </c:spPr>
            <c:extLst>
              <c:ext xmlns:c16="http://schemas.microsoft.com/office/drawing/2014/chart" uri="{C3380CC4-5D6E-409C-BE32-E72D297353CC}">
                <c16:uniqueId val="{00000015-A6D9-E44F-88D7-ECF69968ABC1}"/>
              </c:ext>
            </c:extLst>
          </c:dPt>
          <c:dPt>
            <c:idx val="12"/>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9-A6D9-E44F-88D7-ECF69968ABC1}"/>
              </c:ext>
            </c:extLst>
          </c:dPt>
          <c:dPt>
            <c:idx val="13"/>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B-A6D9-E44F-88D7-ECF69968ABC1}"/>
              </c:ext>
            </c:extLst>
          </c:dPt>
          <c:dPt>
            <c:idx val="14"/>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D-A6D9-E44F-88D7-ECF69968ABC1}"/>
              </c:ext>
            </c:extLst>
          </c:dPt>
          <c:dPt>
            <c:idx val="15"/>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F-A6D9-E44F-88D7-ECF69968ABC1}"/>
              </c:ext>
            </c:extLst>
          </c:dPt>
          <c:dPt>
            <c:idx val="16"/>
            <c:invertIfNegative val="0"/>
            <c:bubble3D val="0"/>
            <c:spPr>
              <a:solidFill>
                <a:schemeClr val="accent1"/>
              </a:solidFill>
              <a:ln w="44450">
                <a:noFill/>
              </a:ln>
              <a:effectLst>
                <a:softEdge rad="0"/>
              </a:effectLst>
            </c:spPr>
            <c:extLst>
              <c:ext xmlns:c16="http://schemas.microsoft.com/office/drawing/2014/chart" uri="{C3380CC4-5D6E-409C-BE32-E72D297353CC}">
                <c16:uniqueId val="{00000021-A6D9-E44F-88D7-ECF69968ABC1}"/>
              </c:ext>
            </c:extLst>
          </c:dPt>
          <c:dPt>
            <c:idx val="18"/>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1F-96D6-40B2-97E6-4B42899243AB}"/>
              </c:ext>
            </c:extLst>
          </c:dPt>
          <c:dPt>
            <c:idx val="19"/>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21-96D6-40B2-97E6-4B42899243AB}"/>
              </c:ext>
            </c:extLst>
          </c:dPt>
          <c:dPt>
            <c:idx val="23"/>
            <c:invertIfNegative val="0"/>
            <c:bubble3D val="0"/>
            <c:spPr>
              <a:solidFill>
                <a:schemeClr val="tx1">
                  <a:lumMod val="65000"/>
                  <a:lumOff val="35000"/>
                </a:schemeClr>
              </a:solidFill>
              <a:ln w="44450">
                <a:noFill/>
              </a:ln>
              <a:effectLst>
                <a:softEdge rad="0"/>
              </a:effectLst>
            </c:spPr>
            <c:extLst>
              <c:ext xmlns:c16="http://schemas.microsoft.com/office/drawing/2014/chart" uri="{C3380CC4-5D6E-409C-BE32-E72D297353CC}">
                <c16:uniqueId val="{00000023-96D6-40B2-97E6-4B42899243AB}"/>
              </c:ext>
            </c:extLst>
          </c:dPt>
          <c:dLbls>
            <c:dLbl>
              <c:idx val="4"/>
              <c:delete val="1"/>
              <c:extLst>
                <c:ext xmlns:c15="http://schemas.microsoft.com/office/drawing/2012/chart" uri="{CE6537A1-D6FC-4f65-9D91-7224C49458BB}"/>
                <c:ext xmlns:c16="http://schemas.microsoft.com/office/drawing/2014/chart" uri="{C3380CC4-5D6E-409C-BE32-E72D297353CC}">
                  <c16:uniqueId val="{00000000-0D1B-41AE-B4F9-FD277DF6D22C}"/>
                </c:ext>
              </c:extLst>
            </c:dLbl>
            <c:numFmt formatCode="#,##0" sourceLinked="0"/>
            <c:spPr>
              <a:noFill/>
              <a:ln>
                <a:noFill/>
              </a:ln>
              <a:effectLst>
                <a:innerShdw blurRad="63500" dist="50800" dir="16200000">
                  <a:prstClr val="black">
                    <a:alpha val="50000"/>
                  </a:prstClr>
                </a:innerShdw>
              </a:effectLst>
            </c:spPr>
            <c:txPr>
              <a:bodyPr rot="0" spcFirstLastPara="1" vertOverflow="ellipsis" vert="horz" wrap="square" anchor="ctr" anchorCtr="1"/>
              <a:lstStyle/>
              <a:p>
                <a:pPr>
                  <a:defRPr sz="1600" b="1" i="0" u="none" strike="noStrike" kern="1200" baseline="0">
                    <a:solidFill>
                      <a:schemeClr val="bg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Sheet1!$A$2:$A$25</c:f>
              <c:strCache>
                <c:ptCount val="24"/>
                <c:pt idx="0">
                  <c:v>Advanced Degree</c:v>
                </c:pt>
                <c:pt idx="1">
                  <c:v>Bachelor's Degree</c:v>
                </c:pt>
                <c:pt idx="2">
                  <c:v>Some College</c:v>
                </c:pt>
                <c:pt idx="3">
                  <c:v>High School or Less</c:v>
                </c:pt>
                <c:pt idx="5">
                  <c:v>&gt;$150k</c:v>
                </c:pt>
                <c:pt idx="6">
                  <c:v>$100-150k</c:v>
                </c:pt>
                <c:pt idx="7">
                  <c:v>$75-100k</c:v>
                </c:pt>
                <c:pt idx="8">
                  <c:v>$50-75k</c:v>
                </c:pt>
                <c:pt idx="9">
                  <c:v>$30-50k</c:v>
                </c:pt>
                <c:pt idx="10">
                  <c:v>&lt;$30k</c:v>
                </c:pt>
                <c:pt idx="12">
                  <c:v>65+</c:v>
                </c:pt>
                <c:pt idx="13">
                  <c:v>55-64</c:v>
                </c:pt>
                <c:pt idx="14">
                  <c:v>45-54</c:v>
                </c:pt>
                <c:pt idx="15">
                  <c:v>35-44</c:v>
                </c:pt>
                <c:pt idx="16">
                  <c:v>18-34</c:v>
                </c:pt>
                <c:pt idx="18">
                  <c:v>Women</c:v>
                </c:pt>
                <c:pt idx="19">
                  <c:v>Men</c:v>
                </c:pt>
                <c:pt idx="21">
                  <c:v>Hispanic</c:v>
                </c:pt>
                <c:pt idx="22">
                  <c:v>Black</c:v>
                </c:pt>
                <c:pt idx="23">
                  <c:v>White</c:v>
                </c:pt>
              </c:strCache>
            </c:strRef>
          </c:cat>
          <c:val>
            <c:numRef>
              <c:f>Sheet1!$B$2:$B$25</c:f>
              <c:numCache>
                <c:formatCode>General</c:formatCode>
                <c:ptCount val="24"/>
                <c:pt idx="0">
                  <c:v>63</c:v>
                </c:pt>
                <c:pt idx="1">
                  <c:v>60</c:v>
                </c:pt>
                <c:pt idx="2">
                  <c:v>54</c:v>
                </c:pt>
                <c:pt idx="3">
                  <c:v>53</c:v>
                </c:pt>
                <c:pt idx="4">
                  <c:v>100</c:v>
                </c:pt>
                <c:pt idx="5">
                  <c:v>57</c:v>
                </c:pt>
                <c:pt idx="6">
                  <c:v>63</c:v>
                </c:pt>
                <c:pt idx="7">
                  <c:v>58</c:v>
                </c:pt>
                <c:pt idx="8">
                  <c:v>53</c:v>
                </c:pt>
                <c:pt idx="9">
                  <c:v>54</c:v>
                </c:pt>
                <c:pt idx="10">
                  <c:v>53</c:v>
                </c:pt>
                <c:pt idx="12">
                  <c:v>46</c:v>
                </c:pt>
                <c:pt idx="13">
                  <c:v>46</c:v>
                </c:pt>
                <c:pt idx="14">
                  <c:v>57</c:v>
                </c:pt>
                <c:pt idx="15">
                  <c:v>60</c:v>
                </c:pt>
                <c:pt idx="16">
                  <c:v>66</c:v>
                </c:pt>
                <c:pt idx="18">
                  <c:v>53</c:v>
                </c:pt>
                <c:pt idx="19">
                  <c:v>59</c:v>
                </c:pt>
                <c:pt idx="21">
                  <c:v>60</c:v>
                </c:pt>
                <c:pt idx="22">
                  <c:v>73</c:v>
                </c:pt>
                <c:pt idx="23">
                  <c:v>51</c:v>
                </c:pt>
              </c:numCache>
            </c:numRef>
          </c:val>
          <c:extLst>
            <c:ext xmlns:c16="http://schemas.microsoft.com/office/drawing/2014/chart" uri="{C3380CC4-5D6E-409C-BE32-E72D297353CC}">
              <c16:uniqueId val="{00000000-4900-4724-8063-E12DA97619ED}"/>
            </c:ext>
          </c:extLst>
        </c:ser>
        <c:dLbls>
          <c:showLegendKey val="0"/>
          <c:showVal val="1"/>
          <c:showCatName val="0"/>
          <c:showSerName val="0"/>
          <c:showPercent val="0"/>
          <c:showBubbleSize val="0"/>
        </c:dLbls>
        <c:gapWidth val="25"/>
        <c:overlap val="100"/>
        <c:axId val="508812336"/>
        <c:axId val="539967680"/>
      </c:barChart>
      <c:catAx>
        <c:axId val="508812336"/>
        <c:scaling>
          <c:orientation val="minMax"/>
        </c:scaling>
        <c:delete val="0"/>
        <c:axPos val="l"/>
        <c:numFmt formatCode="General" sourceLinked="1"/>
        <c:majorTickMark val="none"/>
        <c:minorTickMark val="none"/>
        <c:tickLblPos val="low"/>
        <c:spPr>
          <a:noFill/>
          <a:ln w="9525" cap="flat" cmpd="sng" algn="ctr">
            <a:no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39967680"/>
        <c:crosses val="autoZero"/>
        <c:auto val="0"/>
        <c:lblAlgn val="ctr"/>
        <c:lblOffset val="100"/>
        <c:tickLblSkip val="1"/>
        <c:noMultiLvlLbl val="0"/>
      </c:catAx>
      <c:valAx>
        <c:axId val="539967680"/>
        <c:scaling>
          <c:orientation val="minMax"/>
          <c:max val="180"/>
          <c:min val="0"/>
        </c:scaling>
        <c:delete val="0"/>
        <c:axPos val="b"/>
        <c:majorGridlines>
          <c:spPr>
            <a:ln w="9525" cap="flat" cmpd="sng" algn="ctr">
              <a:no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08812336"/>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a:latin typeface="Arial Narrow" panose="020B0606020202030204" pitchFamily="34" charset="0"/>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74740653158331"/>
          <c:y val="5.0403524788342154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50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70</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62</c:v>
                </c:pt>
                <c:pt idx="4" formatCode="0">
                  <c:v>50</c:v>
                </c:pt>
                <c:pt idx="5" formatCode="0">
                  <c:v>70</c:v>
                </c:pt>
                <c:pt idx="6" formatCode="0">
                  <c:v>60</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73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86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73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78</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73</c:v>
                </c:pt>
                <c:pt idx="4" formatCode="0">
                  <c:v>86</c:v>
                </c:pt>
                <c:pt idx="5" formatCode="0">
                  <c:v>73</c:v>
                </c:pt>
                <c:pt idx="6" formatCode="0">
                  <c:v>78</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63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77</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66</c:v>
                </c:pt>
                <c:pt idx="4" formatCode="0">
                  <c:v>63</c:v>
                </c:pt>
                <c:pt idx="5" formatCode="0">
                  <c:v>77</c:v>
                </c:pt>
                <c:pt idx="6" formatCode="0">
                  <c:v>70</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7942162440879"/>
          <c:y val="8.7773525134037064E-2"/>
          <c:w val="0.7832057837559121"/>
          <c:h val="0.90621596936236992"/>
        </c:manualLayout>
      </c:layout>
      <c:barChart>
        <c:barDir val="bar"/>
        <c:grouping val="percentStacked"/>
        <c:varyColors val="0"/>
        <c:ser>
          <c:idx val="0"/>
          <c:order val="0"/>
          <c:tx>
            <c:strRef>
              <c:f>Sheet1!$B$1</c:f>
              <c:strCache>
                <c:ptCount val="1"/>
                <c:pt idx="0">
                  <c:v>More</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E625-483E-95B4-B6B5381A9A4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E625-483E-95B4-B6B5381A9A4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E625-483E-95B4-B6B5381A9A4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E625-483E-95B4-B6B5381A9A4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E625-483E-95B4-B6B5381A9A4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5-483E-95B4-B6B5381A9A40}"/>
                </c:ext>
              </c:extLst>
            </c:dLbl>
            <c:dLbl>
              <c:idx val="3"/>
              <c:layout>
                <c:manualLayout>
                  <c:x val="1.4192071196835666E-2"/>
                  <c:y val="-2.959848102167535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4801794795362397E-2"/>
                      <c:h val="8.9154258563067232E-2"/>
                    </c:manualLayout>
                  </c15:layout>
                </c:ext>
                <c:ext xmlns:c16="http://schemas.microsoft.com/office/drawing/2014/chart" uri="{C3380CC4-5D6E-409C-BE32-E72D297353CC}">
                  <c16:uniqueId val="{00000007-E625-483E-95B4-B6B5381A9A40}"/>
                </c:ext>
              </c:extLst>
            </c:dLbl>
            <c:dLbl>
              <c:idx val="4"/>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E625-483E-95B4-B6B5381A9A40}"/>
                </c:ext>
              </c:extLst>
            </c:dLbl>
            <c:dLbl>
              <c:idx val="5"/>
              <c:layout>
                <c:manualLayout>
                  <c:x val="1.4437024399131377E-2"/>
                  <c:y val="1.39938218521998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7.9156696834839363E-2"/>
                      <c:h val="0.11994060905164436"/>
                    </c:manualLayout>
                  </c15:layout>
                </c:ext>
                <c:ext xmlns:c16="http://schemas.microsoft.com/office/drawing/2014/chart" uri="{C3380CC4-5D6E-409C-BE32-E72D297353CC}">
                  <c16:uniqueId val="{0000000B-E625-483E-95B4-B6B5381A9A40}"/>
                </c:ext>
              </c:extLst>
            </c:dLbl>
            <c:dLbl>
              <c:idx val="6"/>
              <c:layout>
                <c:manualLayout>
                  <c:x val="-3.9101378008923639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E625-483E-95B4-B6B5381A9A4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E625-483E-95B4-B6B5381A9A4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E625-483E-95B4-B6B5381A9A40}"/>
                </c:ext>
              </c:extLst>
            </c:dLbl>
            <c:spPr>
              <a:noFill/>
              <a:ln>
                <a:noFill/>
              </a:ln>
              <a:effectLst/>
            </c:spPr>
            <c:txPr>
              <a:bodyPr rot="0" spcFirstLastPara="1" vertOverflow="ellipsis" vert="horz" wrap="square" anchor="ctr" anchorCtr="1"/>
              <a:lstStyle/>
              <a:p>
                <a:pPr algn="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General</c:formatCode>
                <c:ptCount val="8"/>
                <c:pt idx="3" formatCode="0">
                  <c:v>69</c:v>
                </c:pt>
                <c:pt idx="4" formatCode="0">
                  <c:v>81</c:v>
                </c:pt>
                <c:pt idx="5" formatCode="0">
                  <c:v>54</c:v>
                </c:pt>
                <c:pt idx="6" formatCode="0">
                  <c:v>67</c:v>
                </c:pt>
              </c:numCache>
            </c:numRef>
          </c:val>
          <c:extLst>
            <c:ext xmlns:c16="http://schemas.microsoft.com/office/drawing/2014/chart" uri="{C3380CC4-5D6E-409C-BE32-E72D297353CC}">
              <c16:uniqueId val="{00000011-E625-483E-95B4-B6B5381A9A40}"/>
            </c:ext>
          </c:extLst>
        </c:ser>
        <c:ser>
          <c:idx val="1"/>
          <c:order val="1"/>
          <c:tx>
            <c:strRef>
              <c:f>Sheet1!$B$1:$D$1</c:f>
              <c:strCache>
                <c:ptCount val="1"/>
                <c:pt idx="0">
                  <c:v>More Less About the Same</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E625-483E-95B4-B6B5381A9A4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E625-483E-95B4-B6B5381A9A4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E625-483E-95B4-B6B5381A9A40}"/>
                </c:ext>
              </c:extLst>
            </c:dLbl>
            <c:dLbl>
              <c:idx val="3"/>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7.3024890856627347E-2"/>
                      <c:h val="8.3556809123416606E-2"/>
                    </c:manualLayout>
                  </c15:layout>
                </c:ext>
                <c:ext xmlns:c16="http://schemas.microsoft.com/office/drawing/2014/chart" uri="{C3380CC4-5D6E-409C-BE32-E72D297353CC}">
                  <c16:uniqueId val="{00000019-E625-483E-95B4-B6B5381A9A40}"/>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F-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E625-483E-95B4-B6B5381A9A40}"/>
                </c:ext>
              </c:extLst>
            </c:dLbl>
            <c:spPr>
              <a:noFill/>
              <a:ln>
                <a:noFill/>
              </a:ln>
              <a:effectLst/>
            </c:spPr>
            <c:txPr>
              <a:bodyPr rot="0" spcFirstLastPara="1" vertOverflow="ellipsis" vert="horz" wrap="square" anchor="ctr" anchorCtr="1"/>
              <a:lstStyle/>
              <a:p>
                <a:pP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General</c:formatCode>
                <c:ptCount val="8"/>
                <c:pt idx="3" formatCode="0">
                  <c:v>20</c:v>
                </c:pt>
                <c:pt idx="4" formatCode="0">
                  <c:v>15</c:v>
                </c:pt>
                <c:pt idx="5" formatCode="0">
                  <c:v>33</c:v>
                </c:pt>
                <c:pt idx="6" formatCode="0">
                  <c:v>24</c:v>
                </c:pt>
              </c:numCache>
            </c:numRef>
          </c:val>
          <c:extLst>
            <c:ext xmlns:c16="http://schemas.microsoft.com/office/drawing/2014/chart" uri="{C3380CC4-5D6E-409C-BE32-E72D297353CC}">
              <c16:uniqueId val="{00000023-E625-483E-95B4-B6B5381A9A40}"/>
            </c:ext>
          </c:extLst>
        </c:ser>
        <c:ser>
          <c:idx val="2"/>
          <c:order val="2"/>
          <c:tx>
            <c:strRef>
              <c:f>Sheet1!$D$1</c:f>
              <c:strCache>
                <c:ptCount val="1"/>
                <c:pt idx="0">
                  <c:v>About the Same</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E625-483E-95B4-B6B5381A9A40}"/>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7.5227884957659058E-2"/>
                      <c:h val="7.854592383903751E-2"/>
                    </c:manualLayout>
                  </c15:layout>
                </c:ext>
                <c:ext xmlns:c16="http://schemas.microsoft.com/office/drawing/2014/chart" uri="{C3380CC4-5D6E-409C-BE32-E72D297353CC}">
                  <c16:uniqueId val="{0000002D-E625-483E-95B4-B6B5381A9A40}"/>
                </c:ext>
              </c:extLst>
            </c:dLbl>
            <c:dLbl>
              <c:idx val="6"/>
              <c:dLblPos val="ctr"/>
              <c:showLegendKey val="0"/>
              <c:showVal val="1"/>
              <c:showCatName val="0"/>
              <c:showSerName val="0"/>
              <c:showPercent val="0"/>
              <c:showBubbleSize val="0"/>
              <c:extLst>
                <c:ext xmlns:c15="http://schemas.microsoft.com/office/drawing/2012/chart" uri="{CE6537A1-D6FC-4f65-9D91-7224C49458BB}">
                  <c15:layout>
                    <c:manualLayout>
                      <c:w val="4.8877580522615365E-2"/>
                      <c:h val="7.8209852764207971E-2"/>
                    </c:manualLayout>
                  </c15:layout>
                </c:ext>
                <c:ext xmlns:c16="http://schemas.microsoft.com/office/drawing/2014/chart" uri="{C3380CC4-5D6E-409C-BE32-E72D297353CC}">
                  <c16:uniqueId val="{0000002F-E625-483E-95B4-B6B5381A9A4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E625-483E-95B4-B6B5381A9A40}"/>
                </c:ext>
              </c:extLst>
            </c:dLbl>
            <c:spPr>
              <a:noFill/>
              <a:ln>
                <a:noFill/>
              </a:ln>
              <a:effectLst/>
            </c:spPr>
            <c:txPr>
              <a:bodyPr rot="0" spcFirstLastPara="1" vertOverflow="ellipsis" vert="horz" wrap="square" anchor="ctr" anchorCtr="1"/>
              <a:lstStyle/>
              <a:p>
                <a:pPr algn="just">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General</c:formatCode>
                <c:ptCount val="8"/>
                <c:pt idx="3" formatCode="0">
                  <c:v>12</c:v>
                </c:pt>
                <c:pt idx="4" formatCode="0">
                  <c:v>4</c:v>
                </c:pt>
                <c:pt idx="5" formatCode="0">
                  <c:v>13</c:v>
                </c:pt>
                <c:pt idx="6" formatCode="0">
                  <c:v>9</c:v>
                </c:pt>
              </c:numCache>
            </c:numRef>
          </c:val>
          <c:extLst>
            <c:ext xmlns:c16="http://schemas.microsoft.com/office/drawing/2014/chart" uri="{C3380CC4-5D6E-409C-BE32-E72D297353CC}">
              <c16:uniqueId val="{00000032-E625-483E-95B4-B6B5381A9A4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7388708764347"/>
          <c:y val="0.10409424501220434"/>
          <c:w val="0.76414909926592844"/>
          <c:h val="0.77388556428269362"/>
        </c:manualLayout>
      </c:layout>
      <c:barChart>
        <c:barDir val="bar"/>
        <c:grouping val="stacked"/>
        <c:varyColors val="0"/>
        <c:ser>
          <c:idx val="1"/>
          <c:order val="0"/>
          <c:tx>
            <c:strRef>
              <c:f>Sheet1!$B$1</c:f>
              <c:strCache>
                <c:ptCount val="1"/>
                <c:pt idx="0">
                  <c:v>Favor</c:v>
                </c:pt>
              </c:strCache>
            </c:strRef>
          </c:tx>
          <c:spPr>
            <a:solidFill>
              <a:schemeClr val="tx1">
                <a:lumMod val="65000"/>
                <a:lumOff val="35000"/>
              </a:schemeClr>
            </a:solidFill>
            <a:ln w="44450">
              <a:noFill/>
            </a:ln>
            <a:effectLst>
              <a:softEdge rad="0"/>
            </a:effectLst>
          </c:spPr>
          <c:invertIfNegative val="0"/>
          <c:dPt>
            <c:idx val="0"/>
            <c:invertIfNegative val="0"/>
            <c:bubble3D val="0"/>
            <c:spPr>
              <a:solidFill>
                <a:srgbClr val="7030A0"/>
              </a:solidFill>
              <a:ln w="44450">
                <a:noFill/>
              </a:ln>
              <a:effectLst>
                <a:softEdge rad="0"/>
              </a:effectLst>
            </c:spPr>
            <c:extLst>
              <c:ext xmlns:c16="http://schemas.microsoft.com/office/drawing/2014/chart" uri="{C3380CC4-5D6E-409C-BE32-E72D297353CC}">
                <c16:uniqueId val="{00000001-A6D9-E44F-88D7-ECF69968ABC1}"/>
              </c:ext>
            </c:extLst>
          </c:dPt>
          <c:dPt>
            <c:idx val="1"/>
            <c:invertIfNegative val="0"/>
            <c:bubble3D val="0"/>
            <c:spPr>
              <a:solidFill>
                <a:srgbClr val="7030A0"/>
              </a:solidFill>
              <a:ln w="44450">
                <a:noFill/>
              </a:ln>
              <a:effectLst>
                <a:softEdge rad="0"/>
              </a:effectLst>
            </c:spPr>
            <c:extLst>
              <c:ext xmlns:c16="http://schemas.microsoft.com/office/drawing/2014/chart" uri="{C3380CC4-5D6E-409C-BE32-E72D297353CC}">
                <c16:uniqueId val="{00000003-A6D9-E44F-88D7-ECF69968ABC1}"/>
              </c:ext>
            </c:extLst>
          </c:dPt>
          <c:dPt>
            <c:idx val="2"/>
            <c:invertIfNegative val="0"/>
            <c:bubble3D val="0"/>
            <c:spPr>
              <a:solidFill>
                <a:srgbClr val="7030A0"/>
              </a:solidFill>
              <a:ln w="44450">
                <a:noFill/>
              </a:ln>
              <a:effectLst>
                <a:softEdge rad="0"/>
              </a:effectLst>
            </c:spPr>
            <c:extLst>
              <c:ext xmlns:c16="http://schemas.microsoft.com/office/drawing/2014/chart" uri="{C3380CC4-5D6E-409C-BE32-E72D297353CC}">
                <c16:uniqueId val="{00000005-A6D9-E44F-88D7-ECF69968ABC1}"/>
              </c:ext>
            </c:extLst>
          </c:dPt>
          <c:dPt>
            <c:idx val="3"/>
            <c:invertIfNegative val="0"/>
            <c:bubble3D val="0"/>
            <c:spPr>
              <a:solidFill>
                <a:srgbClr val="7030A0"/>
              </a:solidFill>
              <a:ln w="44450">
                <a:noFill/>
              </a:ln>
              <a:effectLst>
                <a:softEdge rad="0"/>
              </a:effectLst>
            </c:spPr>
            <c:extLst>
              <c:ext xmlns:c16="http://schemas.microsoft.com/office/drawing/2014/chart" uri="{C3380CC4-5D6E-409C-BE32-E72D297353CC}">
                <c16:uniqueId val="{00000007-A6D9-E44F-88D7-ECF69968ABC1}"/>
              </c:ext>
            </c:extLst>
          </c:dPt>
          <c:dPt>
            <c:idx val="4"/>
            <c:invertIfNegative val="0"/>
            <c:bubble3D val="0"/>
            <c:spPr>
              <a:solidFill>
                <a:schemeClr val="bg1"/>
              </a:solidFill>
              <a:ln w="44450">
                <a:solidFill>
                  <a:schemeClr val="bg1"/>
                </a:solidFill>
              </a:ln>
              <a:effectLst>
                <a:softEdge rad="0"/>
              </a:effectLst>
            </c:spPr>
            <c:extLst>
              <c:ext xmlns:c16="http://schemas.microsoft.com/office/drawing/2014/chart" uri="{C3380CC4-5D6E-409C-BE32-E72D297353CC}">
                <c16:uniqueId val="{00000000-0D1B-41AE-B4F9-FD277DF6D22C}"/>
              </c:ext>
            </c:extLst>
          </c:dPt>
          <c:dPt>
            <c:idx val="5"/>
            <c:invertIfNegative val="0"/>
            <c:bubble3D val="0"/>
            <c:spPr>
              <a:solidFill>
                <a:srgbClr val="E46C0A"/>
              </a:solidFill>
              <a:ln w="44450">
                <a:noFill/>
              </a:ln>
              <a:effectLst>
                <a:softEdge rad="0"/>
              </a:effectLst>
            </c:spPr>
            <c:extLst>
              <c:ext xmlns:c16="http://schemas.microsoft.com/office/drawing/2014/chart" uri="{C3380CC4-5D6E-409C-BE32-E72D297353CC}">
                <c16:uniqueId val="{0000000B-A6D9-E44F-88D7-ECF69968ABC1}"/>
              </c:ext>
            </c:extLst>
          </c:dPt>
          <c:dPt>
            <c:idx val="6"/>
            <c:invertIfNegative val="0"/>
            <c:bubble3D val="0"/>
            <c:spPr>
              <a:solidFill>
                <a:srgbClr val="E46C0A"/>
              </a:solidFill>
              <a:ln w="44450">
                <a:noFill/>
              </a:ln>
              <a:effectLst>
                <a:softEdge rad="0"/>
              </a:effectLst>
            </c:spPr>
            <c:extLst>
              <c:ext xmlns:c16="http://schemas.microsoft.com/office/drawing/2014/chart" uri="{C3380CC4-5D6E-409C-BE32-E72D297353CC}">
                <c16:uniqueId val="{0000000D-A6D9-E44F-88D7-ECF69968ABC1}"/>
              </c:ext>
            </c:extLst>
          </c:dPt>
          <c:dPt>
            <c:idx val="7"/>
            <c:invertIfNegative val="0"/>
            <c:bubble3D val="0"/>
            <c:spPr>
              <a:solidFill>
                <a:srgbClr val="E46C0A"/>
              </a:solidFill>
              <a:ln w="44450">
                <a:noFill/>
              </a:ln>
              <a:effectLst>
                <a:softEdge rad="0"/>
              </a:effectLst>
            </c:spPr>
            <c:extLst>
              <c:ext xmlns:c16="http://schemas.microsoft.com/office/drawing/2014/chart" uri="{C3380CC4-5D6E-409C-BE32-E72D297353CC}">
                <c16:uniqueId val="{0000000F-A6D9-E44F-88D7-ECF69968ABC1}"/>
              </c:ext>
            </c:extLst>
          </c:dPt>
          <c:dPt>
            <c:idx val="8"/>
            <c:invertIfNegative val="0"/>
            <c:bubble3D val="0"/>
            <c:spPr>
              <a:solidFill>
                <a:srgbClr val="E46C0A"/>
              </a:solidFill>
              <a:ln w="44450">
                <a:noFill/>
              </a:ln>
              <a:effectLst>
                <a:softEdge rad="0"/>
              </a:effectLst>
            </c:spPr>
            <c:extLst>
              <c:ext xmlns:c16="http://schemas.microsoft.com/office/drawing/2014/chart" uri="{C3380CC4-5D6E-409C-BE32-E72D297353CC}">
                <c16:uniqueId val="{00000011-A6D9-E44F-88D7-ECF69968ABC1}"/>
              </c:ext>
            </c:extLst>
          </c:dPt>
          <c:dPt>
            <c:idx val="9"/>
            <c:invertIfNegative val="0"/>
            <c:bubble3D val="0"/>
            <c:spPr>
              <a:solidFill>
                <a:srgbClr val="E46C0A"/>
              </a:solidFill>
              <a:ln w="44450">
                <a:noFill/>
              </a:ln>
              <a:effectLst>
                <a:softEdge rad="0"/>
              </a:effectLst>
            </c:spPr>
            <c:extLst>
              <c:ext xmlns:c16="http://schemas.microsoft.com/office/drawing/2014/chart" uri="{C3380CC4-5D6E-409C-BE32-E72D297353CC}">
                <c16:uniqueId val="{00000013-A6D9-E44F-88D7-ECF69968ABC1}"/>
              </c:ext>
            </c:extLst>
          </c:dPt>
          <c:dPt>
            <c:idx val="10"/>
            <c:invertIfNegative val="0"/>
            <c:bubble3D val="0"/>
            <c:spPr>
              <a:solidFill>
                <a:srgbClr val="E46C0A"/>
              </a:solidFill>
              <a:ln w="44450">
                <a:noFill/>
              </a:ln>
              <a:effectLst>
                <a:softEdge rad="0"/>
              </a:effectLst>
            </c:spPr>
            <c:extLst>
              <c:ext xmlns:c16="http://schemas.microsoft.com/office/drawing/2014/chart" uri="{C3380CC4-5D6E-409C-BE32-E72D297353CC}">
                <c16:uniqueId val="{00000015-A6D9-E44F-88D7-ECF69968ABC1}"/>
              </c:ext>
            </c:extLst>
          </c:dPt>
          <c:dPt>
            <c:idx val="12"/>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9-A6D9-E44F-88D7-ECF69968ABC1}"/>
              </c:ext>
            </c:extLst>
          </c:dPt>
          <c:dPt>
            <c:idx val="13"/>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B-A6D9-E44F-88D7-ECF69968ABC1}"/>
              </c:ext>
            </c:extLst>
          </c:dPt>
          <c:dPt>
            <c:idx val="14"/>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D-A6D9-E44F-88D7-ECF69968ABC1}"/>
              </c:ext>
            </c:extLst>
          </c:dPt>
          <c:dPt>
            <c:idx val="15"/>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F-A6D9-E44F-88D7-ECF69968ABC1}"/>
              </c:ext>
            </c:extLst>
          </c:dPt>
          <c:dPt>
            <c:idx val="16"/>
            <c:invertIfNegative val="0"/>
            <c:bubble3D val="0"/>
            <c:spPr>
              <a:solidFill>
                <a:schemeClr val="accent1"/>
              </a:solidFill>
              <a:ln w="44450">
                <a:noFill/>
              </a:ln>
              <a:effectLst>
                <a:softEdge rad="0"/>
              </a:effectLst>
            </c:spPr>
            <c:extLst>
              <c:ext xmlns:c16="http://schemas.microsoft.com/office/drawing/2014/chart" uri="{C3380CC4-5D6E-409C-BE32-E72D297353CC}">
                <c16:uniqueId val="{00000021-A6D9-E44F-88D7-ECF69968ABC1}"/>
              </c:ext>
            </c:extLst>
          </c:dPt>
          <c:dPt>
            <c:idx val="18"/>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1F-96D6-40B2-97E6-4B42899243AB}"/>
              </c:ext>
            </c:extLst>
          </c:dPt>
          <c:dPt>
            <c:idx val="19"/>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21-96D6-40B2-97E6-4B42899243AB}"/>
              </c:ext>
            </c:extLst>
          </c:dPt>
          <c:dPt>
            <c:idx val="23"/>
            <c:invertIfNegative val="0"/>
            <c:bubble3D val="0"/>
            <c:spPr>
              <a:solidFill>
                <a:schemeClr val="tx1">
                  <a:lumMod val="65000"/>
                  <a:lumOff val="35000"/>
                </a:schemeClr>
              </a:solidFill>
              <a:ln w="44450">
                <a:noFill/>
              </a:ln>
              <a:effectLst>
                <a:softEdge rad="0"/>
              </a:effectLst>
            </c:spPr>
            <c:extLst>
              <c:ext xmlns:c16="http://schemas.microsoft.com/office/drawing/2014/chart" uri="{C3380CC4-5D6E-409C-BE32-E72D297353CC}">
                <c16:uniqueId val="{00000023-96D6-40B2-97E6-4B42899243AB}"/>
              </c:ext>
            </c:extLst>
          </c:dPt>
          <c:dLbls>
            <c:dLbl>
              <c:idx val="4"/>
              <c:delete val="1"/>
              <c:extLst>
                <c:ext xmlns:c15="http://schemas.microsoft.com/office/drawing/2012/chart" uri="{CE6537A1-D6FC-4f65-9D91-7224C49458BB}"/>
                <c:ext xmlns:c16="http://schemas.microsoft.com/office/drawing/2014/chart" uri="{C3380CC4-5D6E-409C-BE32-E72D297353CC}">
                  <c16:uniqueId val="{00000000-0D1B-41AE-B4F9-FD277DF6D22C}"/>
                </c:ext>
              </c:extLst>
            </c:dLbl>
            <c:numFmt formatCode="#,##0" sourceLinked="0"/>
            <c:spPr>
              <a:noFill/>
              <a:ln>
                <a:noFill/>
              </a:ln>
              <a:effectLst>
                <a:innerShdw blurRad="63500" dist="50800" dir="16200000">
                  <a:prstClr val="black">
                    <a:alpha val="50000"/>
                  </a:prstClr>
                </a:innerShdw>
              </a:effectLst>
            </c:spPr>
            <c:txPr>
              <a:bodyPr rot="0" spcFirstLastPara="1" vertOverflow="ellipsis" vert="horz" wrap="square" anchor="ctr" anchorCtr="1"/>
              <a:lstStyle/>
              <a:p>
                <a:pPr>
                  <a:defRPr sz="1600" b="1" i="0" u="none" strike="noStrike" kern="1200" baseline="0">
                    <a:solidFill>
                      <a:schemeClr val="bg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Sheet1!$A$2:$A$25</c:f>
              <c:strCache>
                <c:ptCount val="24"/>
                <c:pt idx="0">
                  <c:v>Advanced Degree</c:v>
                </c:pt>
                <c:pt idx="1">
                  <c:v>Bachelor's Degree</c:v>
                </c:pt>
                <c:pt idx="2">
                  <c:v>Some College</c:v>
                </c:pt>
                <c:pt idx="3">
                  <c:v>High School or Less</c:v>
                </c:pt>
                <c:pt idx="5">
                  <c:v>&gt;$150k</c:v>
                </c:pt>
                <c:pt idx="6">
                  <c:v>$100-150k</c:v>
                </c:pt>
                <c:pt idx="7">
                  <c:v>$75-100k</c:v>
                </c:pt>
                <c:pt idx="8">
                  <c:v>$50-75k</c:v>
                </c:pt>
                <c:pt idx="9">
                  <c:v>$30-50k</c:v>
                </c:pt>
                <c:pt idx="10">
                  <c:v>&lt;$30k</c:v>
                </c:pt>
                <c:pt idx="12">
                  <c:v>65+</c:v>
                </c:pt>
                <c:pt idx="13">
                  <c:v>55-64</c:v>
                </c:pt>
                <c:pt idx="14">
                  <c:v>45-54</c:v>
                </c:pt>
                <c:pt idx="15">
                  <c:v>35-44</c:v>
                </c:pt>
                <c:pt idx="16">
                  <c:v>18-34</c:v>
                </c:pt>
                <c:pt idx="18">
                  <c:v>Women</c:v>
                </c:pt>
                <c:pt idx="19">
                  <c:v>Men</c:v>
                </c:pt>
                <c:pt idx="21">
                  <c:v>Hispanic</c:v>
                </c:pt>
                <c:pt idx="22">
                  <c:v>Black</c:v>
                </c:pt>
                <c:pt idx="23">
                  <c:v>White</c:v>
                </c:pt>
              </c:strCache>
            </c:strRef>
          </c:cat>
          <c:val>
            <c:numRef>
              <c:f>Sheet1!$B$2:$B$25</c:f>
              <c:numCache>
                <c:formatCode>General</c:formatCode>
                <c:ptCount val="24"/>
                <c:pt idx="0">
                  <c:v>71</c:v>
                </c:pt>
                <c:pt idx="1">
                  <c:v>71</c:v>
                </c:pt>
                <c:pt idx="2">
                  <c:v>66</c:v>
                </c:pt>
                <c:pt idx="3">
                  <c:v>65</c:v>
                </c:pt>
                <c:pt idx="4">
                  <c:v>100</c:v>
                </c:pt>
                <c:pt idx="5">
                  <c:v>69</c:v>
                </c:pt>
                <c:pt idx="6">
                  <c:v>69</c:v>
                </c:pt>
                <c:pt idx="7">
                  <c:v>67</c:v>
                </c:pt>
                <c:pt idx="8">
                  <c:v>61</c:v>
                </c:pt>
                <c:pt idx="9">
                  <c:v>68</c:v>
                </c:pt>
                <c:pt idx="10">
                  <c:v>68</c:v>
                </c:pt>
                <c:pt idx="12">
                  <c:v>57</c:v>
                </c:pt>
                <c:pt idx="13">
                  <c:v>57</c:v>
                </c:pt>
                <c:pt idx="14">
                  <c:v>64</c:v>
                </c:pt>
                <c:pt idx="15">
                  <c:v>72</c:v>
                </c:pt>
                <c:pt idx="16">
                  <c:v>79</c:v>
                </c:pt>
                <c:pt idx="18">
                  <c:v>65</c:v>
                </c:pt>
                <c:pt idx="19">
                  <c:v>69</c:v>
                </c:pt>
                <c:pt idx="21">
                  <c:v>76</c:v>
                </c:pt>
                <c:pt idx="22">
                  <c:v>80</c:v>
                </c:pt>
                <c:pt idx="23">
                  <c:v>61</c:v>
                </c:pt>
              </c:numCache>
            </c:numRef>
          </c:val>
          <c:extLst>
            <c:ext xmlns:c16="http://schemas.microsoft.com/office/drawing/2014/chart" uri="{C3380CC4-5D6E-409C-BE32-E72D297353CC}">
              <c16:uniqueId val="{00000000-4900-4724-8063-E12DA97619ED}"/>
            </c:ext>
          </c:extLst>
        </c:ser>
        <c:dLbls>
          <c:showLegendKey val="0"/>
          <c:showVal val="1"/>
          <c:showCatName val="0"/>
          <c:showSerName val="0"/>
          <c:showPercent val="0"/>
          <c:showBubbleSize val="0"/>
        </c:dLbls>
        <c:gapWidth val="25"/>
        <c:overlap val="100"/>
        <c:axId val="508812336"/>
        <c:axId val="539967680"/>
      </c:barChart>
      <c:catAx>
        <c:axId val="508812336"/>
        <c:scaling>
          <c:orientation val="minMax"/>
        </c:scaling>
        <c:delete val="0"/>
        <c:axPos val="l"/>
        <c:numFmt formatCode="General" sourceLinked="1"/>
        <c:majorTickMark val="none"/>
        <c:minorTickMark val="none"/>
        <c:tickLblPos val="low"/>
        <c:spPr>
          <a:noFill/>
          <a:ln w="9525" cap="flat" cmpd="sng" algn="ctr">
            <a:no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39967680"/>
        <c:crosses val="autoZero"/>
        <c:auto val="0"/>
        <c:lblAlgn val="ctr"/>
        <c:lblOffset val="100"/>
        <c:tickLblSkip val="1"/>
        <c:noMultiLvlLbl val="0"/>
      </c:catAx>
      <c:valAx>
        <c:axId val="539967680"/>
        <c:scaling>
          <c:orientation val="minMax"/>
          <c:max val="180"/>
          <c:min val="0"/>
        </c:scaling>
        <c:delete val="0"/>
        <c:axPos val="b"/>
        <c:majorGridlines>
          <c:spPr>
            <a:ln w="9525" cap="flat" cmpd="sng" algn="ctr">
              <a:no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08812336"/>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a:latin typeface="Arial Narrow" panose="020B0606020202030204" pitchFamily="34" charset="0"/>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70</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84</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72</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70</c:v>
                </c:pt>
                <c:pt idx="4" formatCode="0">
                  <c:v>84</c:v>
                </c:pt>
                <c:pt idx="5" formatCode="0">
                  <c:v>62</c:v>
                </c:pt>
                <c:pt idx="6" formatCode="0">
                  <c:v>72</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74740653158331"/>
          <c:y val="5.0403524788342154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60</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44</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69</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58</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60</c:v>
                </c:pt>
                <c:pt idx="4" formatCode="0">
                  <c:v>44</c:v>
                </c:pt>
                <c:pt idx="5" formatCode="0">
                  <c:v>69</c:v>
                </c:pt>
                <c:pt idx="6" formatCode="0">
                  <c:v>58</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15230826244934"/>
          <c:y val="0"/>
          <c:w val="0.77384769173755075"/>
          <c:h val="0.99487194130398571"/>
        </c:manualLayout>
      </c:layout>
      <c:barChart>
        <c:barDir val="bar"/>
        <c:grouping val="percentStacked"/>
        <c:varyColors val="0"/>
        <c:ser>
          <c:idx val="0"/>
          <c:order val="0"/>
          <c:tx>
            <c:strRef>
              <c:f>Sheet1!$B$1</c:f>
              <c:strCache>
                <c:ptCount val="1"/>
                <c:pt idx="0">
                  <c:v>More</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E625-483E-95B4-B6B5381A9A4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E625-483E-95B4-B6B5381A9A4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E625-483E-95B4-B6B5381A9A4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E625-483E-95B4-B6B5381A9A4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E625-483E-95B4-B6B5381A9A4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5-483E-95B4-B6B5381A9A40}"/>
                </c:ext>
              </c:extLst>
            </c:dLbl>
            <c:dLbl>
              <c:idx val="3"/>
              <c:layout>
                <c:manualLayout>
                  <c:x val="1.4192071196835666E-2"/>
                  <c:y val="-2.959848102167535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4801794795362397E-2"/>
                      <c:h val="8.9154258563067232E-2"/>
                    </c:manualLayout>
                  </c15:layout>
                </c:ext>
                <c:ext xmlns:c16="http://schemas.microsoft.com/office/drawing/2014/chart" uri="{C3380CC4-5D6E-409C-BE32-E72D297353CC}">
                  <c16:uniqueId val="{00000007-E625-483E-95B4-B6B5381A9A40}"/>
                </c:ext>
              </c:extLst>
            </c:dLbl>
            <c:dLbl>
              <c:idx val="4"/>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E625-483E-95B4-B6B5381A9A40}"/>
                </c:ext>
              </c:extLst>
            </c:dLbl>
            <c:dLbl>
              <c:idx val="5"/>
              <c:layout>
                <c:manualLayout>
                  <c:x val="4.4131821328304184E-3"/>
                  <c:y val="1.399390433857961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5.9109012302237446E-2"/>
                      <c:h val="0.11994062554892032"/>
                    </c:manualLayout>
                  </c15:layout>
                </c:ext>
                <c:ext xmlns:c16="http://schemas.microsoft.com/office/drawing/2014/chart" uri="{C3380CC4-5D6E-409C-BE32-E72D297353CC}">
                  <c16:uniqueId val="{0000000B-E625-483E-95B4-B6B5381A9A40}"/>
                </c:ext>
              </c:extLst>
            </c:dLbl>
            <c:dLbl>
              <c:idx val="6"/>
              <c:layout>
                <c:manualLayout>
                  <c:x val="-3.9101378008923639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E625-483E-95B4-B6B5381A9A4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E625-483E-95B4-B6B5381A9A4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E625-483E-95B4-B6B5381A9A40}"/>
                </c:ext>
              </c:extLst>
            </c:dLbl>
            <c:spPr>
              <a:noFill/>
              <a:ln>
                <a:noFill/>
              </a:ln>
              <a:effectLst/>
            </c:spPr>
            <c:txPr>
              <a:bodyPr rot="0" spcFirstLastPara="1" vertOverflow="ellipsis" vert="horz" wrap="square" anchor="ctr" anchorCtr="1"/>
              <a:lstStyle/>
              <a:p>
                <a:pPr algn="r">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General</c:formatCode>
                <c:ptCount val="8"/>
                <c:pt idx="3" formatCode="0">
                  <c:v>65</c:v>
                </c:pt>
                <c:pt idx="4" formatCode="0">
                  <c:v>82</c:v>
                </c:pt>
                <c:pt idx="5" formatCode="0">
                  <c:v>49</c:v>
                </c:pt>
                <c:pt idx="6" formatCode="0">
                  <c:v>65</c:v>
                </c:pt>
              </c:numCache>
            </c:numRef>
          </c:val>
          <c:extLst>
            <c:ext xmlns:c16="http://schemas.microsoft.com/office/drawing/2014/chart" uri="{C3380CC4-5D6E-409C-BE32-E72D297353CC}">
              <c16:uniqueId val="{00000011-E625-483E-95B4-B6B5381A9A40}"/>
            </c:ext>
          </c:extLst>
        </c:ser>
        <c:ser>
          <c:idx val="1"/>
          <c:order val="1"/>
          <c:tx>
            <c:strRef>
              <c:f>Sheet1!$B$1:$D$1</c:f>
              <c:strCache>
                <c:ptCount val="1"/>
                <c:pt idx="0">
                  <c:v>More Less About the Same</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E625-483E-95B4-B6B5381A9A4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E625-483E-95B4-B6B5381A9A4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E625-483E-95B4-B6B5381A9A40}"/>
                </c:ext>
              </c:extLst>
            </c:dLbl>
            <c:dLbl>
              <c:idx val="3"/>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5.7273163404369734E-2"/>
                      <c:h val="8.3556829415889586E-2"/>
                    </c:manualLayout>
                  </c15:layout>
                </c:ext>
                <c:ext xmlns:c16="http://schemas.microsoft.com/office/drawing/2014/chart" uri="{C3380CC4-5D6E-409C-BE32-E72D297353CC}">
                  <c16:uniqueId val="{00000019-E625-483E-95B4-B6B5381A9A40}"/>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F-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E625-483E-95B4-B6B5381A9A40}"/>
                </c:ext>
              </c:extLst>
            </c:dLbl>
            <c:spPr>
              <a:noFill/>
              <a:ln>
                <a:noFill/>
              </a:ln>
              <a:effectLst/>
            </c:spPr>
            <c:txPr>
              <a:bodyPr rot="0" spcFirstLastPara="1" vertOverflow="ellipsis" vert="horz" wrap="square" anchor="ctr" anchorCtr="1"/>
              <a:lstStyle/>
              <a:p>
                <a:pPr>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General</c:formatCode>
                <c:ptCount val="8"/>
                <c:pt idx="3" formatCode="0">
                  <c:v>23</c:v>
                </c:pt>
                <c:pt idx="4" formatCode="0">
                  <c:v>15</c:v>
                </c:pt>
                <c:pt idx="5" formatCode="0">
                  <c:v>34</c:v>
                </c:pt>
                <c:pt idx="6" formatCode="0">
                  <c:v>24</c:v>
                </c:pt>
              </c:numCache>
            </c:numRef>
          </c:val>
          <c:extLst>
            <c:ext xmlns:c16="http://schemas.microsoft.com/office/drawing/2014/chart" uri="{C3380CC4-5D6E-409C-BE32-E72D297353CC}">
              <c16:uniqueId val="{00000023-E625-483E-95B4-B6B5381A9A40}"/>
            </c:ext>
          </c:extLst>
        </c:ser>
        <c:ser>
          <c:idx val="2"/>
          <c:order val="2"/>
          <c:tx>
            <c:strRef>
              <c:f>Sheet1!$D$1</c:f>
              <c:strCache>
                <c:ptCount val="1"/>
                <c:pt idx="0">
                  <c:v>About the Same</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E625-483E-95B4-B6B5381A9A40}"/>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6.5537106972807402E-2"/>
                      <c:h val="7.8545907464351167E-2"/>
                    </c:manualLayout>
                  </c15:layout>
                </c:ext>
                <c:ext xmlns:c16="http://schemas.microsoft.com/office/drawing/2014/chart" uri="{C3380CC4-5D6E-409C-BE32-E72D297353CC}">
                  <c16:uniqueId val="{0000002D-E625-483E-95B4-B6B5381A9A40}"/>
                </c:ext>
              </c:extLst>
            </c:dLbl>
            <c:dLbl>
              <c:idx val="6"/>
              <c:dLblPos val="ctr"/>
              <c:showLegendKey val="0"/>
              <c:showVal val="1"/>
              <c:showCatName val="0"/>
              <c:showSerName val="0"/>
              <c:showPercent val="0"/>
              <c:showBubbleSize val="0"/>
              <c:extLst>
                <c:ext xmlns:c15="http://schemas.microsoft.com/office/drawing/2012/chart" uri="{CE6537A1-D6FC-4f65-9D91-7224C49458BB}">
                  <c15:layout>
                    <c:manualLayout>
                      <c:w val="5.6204001932801465E-2"/>
                      <c:h val="7.8209899750402087E-2"/>
                    </c:manualLayout>
                  </c15:layout>
                </c:ext>
                <c:ext xmlns:c16="http://schemas.microsoft.com/office/drawing/2014/chart" uri="{C3380CC4-5D6E-409C-BE32-E72D297353CC}">
                  <c16:uniqueId val="{0000002F-E625-483E-95B4-B6B5381A9A4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E625-483E-95B4-B6B5381A9A40}"/>
                </c:ext>
              </c:extLst>
            </c:dLbl>
            <c:spPr>
              <a:noFill/>
              <a:ln>
                <a:noFill/>
              </a:ln>
              <a:effectLst/>
            </c:spPr>
            <c:txPr>
              <a:bodyPr rot="0" spcFirstLastPara="1" vertOverflow="ellipsis" vert="horz" wrap="square" anchor="ctr" anchorCtr="1"/>
              <a:lstStyle/>
              <a:p>
                <a:pPr algn="just">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General</c:formatCode>
                <c:ptCount val="8"/>
                <c:pt idx="3" formatCode="0">
                  <c:v>12</c:v>
                </c:pt>
                <c:pt idx="4" formatCode="0">
                  <c:v>4</c:v>
                </c:pt>
                <c:pt idx="5" formatCode="0">
                  <c:v>17</c:v>
                </c:pt>
                <c:pt idx="6" formatCode="0">
                  <c:v>11</c:v>
                </c:pt>
              </c:numCache>
            </c:numRef>
          </c:val>
          <c:extLst>
            <c:ext xmlns:c16="http://schemas.microsoft.com/office/drawing/2014/chart" uri="{C3380CC4-5D6E-409C-BE32-E72D297353CC}">
              <c16:uniqueId val="{00000032-E625-483E-95B4-B6B5381A9A4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7388708764347"/>
          <c:y val="0.10409424501220434"/>
          <c:w val="0.76414909926592844"/>
          <c:h val="0.77388556428269362"/>
        </c:manualLayout>
      </c:layout>
      <c:barChart>
        <c:barDir val="bar"/>
        <c:grouping val="stacked"/>
        <c:varyColors val="0"/>
        <c:ser>
          <c:idx val="1"/>
          <c:order val="0"/>
          <c:tx>
            <c:strRef>
              <c:f>Sheet1!$B$1</c:f>
              <c:strCache>
                <c:ptCount val="1"/>
                <c:pt idx="0">
                  <c:v>Favor</c:v>
                </c:pt>
              </c:strCache>
            </c:strRef>
          </c:tx>
          <c:spPr>
            <a:solidFill>
              <a:schemeClr val="tx1">
                <a:lumMod val="65000"/>
                <a:lumOff val="35000"/>
              </a:schemeClr>
            </a:solidFill>
            <a:ln w="44450">
              <a:noFill/>
            </a:ln>
            <a:effectLst>
              <a:softEdge rad="0"/>
            </a:effectLst>
          </c:spPr>
          <c:invertIfNegative val="0"/>
          <c:dPt>
            <c:idx val="0"/>
            <c:invertIfNegative val="0"/>
            <c:bubble3D val="0"/>
            <c:spPr>
              <a:solidFill>
                <a:srgbClr val="7030A0"/>
              </a:solidFill>
              <a:ln w="44450">
                <a:noFill/>
              </a:ln>
              <a:effectLst>
                <a:softEdge rad="0"/>
              </a:effectLst>
            </c:spPr>
            <c:extLst>
              <c:ext xmlns:c16="http://schemas.microsoft.com/office/drawing/2014/chart" uri="{C3380CC4-5D6E-409C-BE32-E72D297353CC}">
                <c16:uniqueId val="{00000001-A6D9-E44F-88D7-ECF69968ABC1}"/>
              </c:ext>
            </c:extLst>
          </c:dPt>
          <c:dPt>
            <c:idx val="1"/>
            <c:invertIfNegative val="0"/>
            <c:bubble3D val="0"/>
            <c:spPr>
              <a:solidFill>
                <a:srgbClr val="7030A0"/>
              </a:solidFill>
              <a:ln w="44450">
                <a:noFill/>
              </a:ln>
              <a:effectLst>
                <a:softEdge rad="0"/>
              </a:effectLst>
            </c:spPr>
            <c:extLst>
              <c:ext xmlns:c16="http://schemas.microsoft.com/office/drawing/2014/chart" uri="{C3380CC4-5D6E-409C-BE32-E72D297353CC}">
                <c16:uniqueId val="{00000003-A6D9-E44F-88D7-ECF69968ABC1}"/>
              </c:ext>
            </c:extLst>
          </c:dPt>
          <c:dPt>
            <c:idx val="2"/>
            <c:invertIfNegative val="0"/>
            <c:bubble3D val="0"/>
            <c:spPr>
              <a:solidFill>
                <a:srgbClr val="7030A0"/>
              </a:solidFill>
              <a:ln w="44450">
                <a:noFill/>
              </a:ln>
              <a:effectLst>
                <a:softEdge rad="0"/>
              </a:effectLst>
            </c:spPr>
            <c:extLst>
              <c:ext xmlns:c16="http://schemas.microsoft.com/office/drawing/2014/chart" uri="{C3380CC4-5D6E-409C-BE32-E72D297353CC}">
                <c16:uniqueId val="{00000005-A6D9-E44F-88D7-ECF69968ABC1}"/>
              </c:ext>
            </c:extLst>
          </c:dPt>
          <c:dPt>
            <c:idx val="3"/>
            <c:invertIfNegative val="0"/>
            <c:bubble3D val="0"/>
            <c:spPr>
              <a:solidFill>
                <a:srgbClr val="7030A0"/>
              </a:solidFill>
              <a:ln w="44450">
                <a:noFill/>
              </a:ln>
              <a:effectLst>
                <a:softEdge rad="0"/>
              </a:effectLst>
            </c:spPr>
            <c:extLst>
              <c:ext xmlns:c16="http://schemas.microsoft.com/office/drawing/2014/chart" uri="{C3380CC4-5D6E-409C-BE32-E72D297353CC}">
                <c16:uniqueId val="{00000007-A6D9-E44F-88D7-ECF69968ABC1}"/>
              </c:ext>
            </c:extLst>
          </c:dPt>
          <c:dPt>
            <c:idx val="4"/>
            <c:invertIfNegative val="0"/>
            <c:bubble3D val="0"/>
            <c:spPr>
              <a:solidFill>
                <a:schemeClr val="bg1"/>
              </a:solidFill>
              <a:ln w="44450">
                <a:solidFill>
                  <a:schemeClr val="bg1"/>
                </a:solidFill>
              </a:ln>
              <a:effectLst>
                <a:softEdge rad="0"/>
              </a:effectLst>
            </c:spPr>
            <c:extLst>
              <c:ext xmlns:c16="http://schemas.microsoft.com/office/drawing/2014/chart" uri="{C3380CC4-5D6E-409C-BE32-E72D297353CC}">
                <c16:uniqueId val="{00000000-0D1B-41AE-B4F9-FD277DF6D22C}"/>
              </c:ext>
            </c:extLst>
          </c:dPt>
          <c:dPt>
            <c:idx val="5"/>
            <c:invertIfNegative val="0"/>
            <c:bubble3D val="0"/>
            <c:spPr>
              <a:solidFill>
                <a:srgbClr val="E46C0A"/>
              </a:solidFill>
              <a:ln w="44450">
                <a:noFill/>
              </a:ln>
              <a:effectLst>
                <a:softEdge rad="0"/>
              </a:effectLst>
            </c:spPr>
            <c:extLst>
              <c:ext xmlns:c16="http://schemas.microsoft.com/office/drawing/2014/chart" uri="{C3380CC4-5D6E-409C-BE32-E72D297353CC}">
                <c16:uniqueId val="{0000000B-A6D9-E44F-88D7-ECF69968ABC1}"/>
              </c:ext>
            </c:extLst>
          </c:dPt>
          <c:dPt>
            <c:idx val="6"/>
            <c:invertIfNegative val="0"/>
            <c:bubble3D val="0"/>
            <c:spPr>
              <a:solidFill>
                <a:srgbClr val="E46C0A"/>
              </a:solidFill>
              <a:ln w="44450">
                <a:noFill/>
              </a:ln>
              <a:effectLst>
                <a:softEdge rad="0"/>
              </a:effectLst>
            </c:spPr>
            <c:extLst>
              <c:ext xmlns:c16="http://schemas.microsoft.com/office/drawing/2014/chart" uri="{C3380CC4-5D6E-409C-BE32-E72D297353CC}">
                <c16:uniqueId val="{0000000D-A6D9-E44F-88D7-ECF69968ABC1}"/>
              </c:ext>
            </c:extLst>
          </c:dPt>
          <c:dPt>
            <c:idx val="7"/>
            <c:invertIfNegative val="0"/>
            <c:bubble3D val="0"/>
            <c:spPr>
              <a:solidFill>
                <a:srgbClr val="E46C0A"/>
              </a:solidFill>
              <a:ln w="44450">
                <a:noFill/>
              </a:ln>
              <a:effectLst>
                <a:softEdge rad="0"/>
              </a:effectLst>
            </c:spPr>
            <c:extLst>
              <c:ext xmlns:c16="http://schemas.microsoft.com/office/drawing/2014/chart" uri="{C3380CC4-5D6E-409C-BE32-E72D297353CC}">
                <c16:uniqueId val="{0000000F-A6D9-E44F-88D7-ECF69968ABC1}"/>
              </c:ext>
            </c:extLst>
          </c:dPt>
          <c:dPt>
            <c:idx val="8"/>
            <c:invertIfNegative val="0"/>
            <c:bubble3D val="0"/>
            <c:spPr>
              <a:solidFill>
                <a:srgbClr val="E46C0A"/>
              </a:solidFill>
              <a:ln w="44450">
                <a:noFill/>
              </a:ln>
              <a:effectLst>
                <a:softEdge rad="0"/>
              </a:effectLst>
            </c:spPr>
            <c:extLst>
              <c:ext xmlns:c16="http://schemas.microsoft.com/office/drawing/2014/chart" uri="{C3380CC4-5D6E-409C-BE32-E72D297353CC}">
                <c16:uniqueId val="{00000011-A6D9-E44F-88D7-ECF69968ABC1}"/>
              </c:ext>
            </c:extLst>
          </c:dPt>
          <c:dPt>
            <c:idx val="9"/>
            <c:invertIfNegative val="0"/>
            <c:bubble3D val="0"/>
            <c:spPr>
              <a:solidFill>
                <a:srgbClr val="E46C0A"/>
              </a:solidFill>
              <a:ln w="44450">
                <a:noFill/>
              </a:ln>
              <a:effectLst>
                <a:softEdge rad="0"/>
              </a:effectLst>
            </c:spPr>
            <c:extLst>
              <c:ext xmlns:c16="http://schemas.microsoft.com/office/drawing/2014/chart" uri="{C3380CC4-5D6E-409C-BE32-E72D297353CC}">
                <c16:uniqueId val="{00000013-A6D9-E44F-88D7-ECF69968ABC1}"/>
              </c:ext>
            </c:extLst>
          </c:dPt>
          <c:dPt>
            <c:idx val="10"/>
            <c:invertIfNegative val="0"/>
            <c:bubble3D val="0"/>
            <c:spPr>
              <a:solidFill>
                <a:srgbClr val="E46C0A"/>
              </a:solidFill>
              <a:ln w="44450">
                <a:noFill/>
              </a:ln>
              <a:effectLst>
                <a:softEdge rad="0"/>
              </a:effectLst>
            </c:spPr>
            <c:extLst>
              <c:ext xmlns:c16="http://schemas.microsoft.com/office/drawing/2014/chart" uri="{C3380CC4-5D6E-409C-BE32-E72D297353CC}">
                <c16:uniqueId val="{00000015-A6D9-E44F-88D7-ECF69968ABC1}"/>
              </c:ext>
            </c:extLst>
          </c:dPt>
          <c:dPt>
            <c:idx val="12"/>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9-A6D9-E44F-88D7-ECF69968ABC1}"/>
              </c:ext>
            </c:extLst>
          </c:dPt>
          <c:dPt>
            <c:idx val="13"/>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B-A6D9-E44F-88D7-ECF69968ABC1}"/>
              </c:ext>
            </c:extLst>
          </c:dPt>
          <c:dPt>
            <c:idx val="14"/>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D-A6D9-E44F-88D7-ECF69968ABC1}"/>
              </c:ext>
            </c:extLst>
          </c:dPt>
          <c:dPt>
            <c:idx val="15"/>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F-A6D9-E44F-88D7-ECF69968ABC1}"/>
              </c:ext>
            </c:extLst>
          </c:dPt>
          <c:dPt>
            <c:idx val="16"/>
            <c:invertIfNegative val="0"/>
            <c:bubble3D val="0"/>
            <c:spPr>
              <a:solidFill>
                <a:schemeClr val="accent1"/>
              </a:solidFill>
              <a:ln w="44450">
                <a:noFill/>
              </a:ln>
              <a:effectLst>
                <a:softEdge rad="0"/>
              </a:effectLst>
            </c:spPr>
            <c:extLst>
              <c:ext xmlns:c16="http://schemas.microsoft.com/office/drawing/2014/chart" uri="{C3380CC4-5D6E-409C-BE32-E72D297353CC}">
                <c16:uniqueId val="{00000021-A6D9-E44F-88D7-ECF69968ABC1}"/>
              </c:ext>
            </c:extLst>
          </c:dPt>
          <c:dPt>
            <c:idx val="18"/>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1F-96D6-40B2-97E6-4B42899243AB}"/>
              </c:ext>
            </c:extLst>
          </c:dPt>
          <c:dPt>
            <c:idx val="19"/>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21-96D6-40B2-97E6-4B42899243AB}"/>
              </c:ext>
            </c:extLst>
          </c:dPt>
          <c:dPt>
            <c:idx val="23"/>
            <c:invertIfNegative val="0"/>
            <c:bubble3D val="0"/>
            <c:spPr>
              <a:solidFill>
                <a:schemeClr val="tx1">
                  <a:lumMod val="65000"/>
                  <a:lumOff val="35000"/>
                </a:schemeClr>
              </a:solidFill>
              <a:ln w="44450">
                <a:noFill/>
              </a:ln>
              <a:effectLst>
                <a:softEdge rad="0"/>
              </a:effectLst>
            </c:spPr>
            <c:extLst>
              <c:ext xmlns:c16="http://schemas.microsoft.com/office/drawing/2014/chart" uri="{C3380CC4-5D6E-409C-BE32-E72D297353CC}">
                <c16:uniqueId val="{00000023-96D6-40B2-97E6-4B42899243AB}"/>
              </c:ext>
            </c:extLst>
          </c:dPt>
          <c:dLbls>
            <c:dLbl>
              <c:idx val="4"/>
              <c:delete val="1"/>
              <c:extLst>
                <c:ext xmlns:c15="http://schemas.microsoft.com/office/drawing/2012/chart" uri="{CE6537A1-D6FC-4f65-9D91-7224C49458BB}"/>
                <c:ext xmlns:c16="http://schemas.microsoft.com/office/drawing/2014/chart" uri="{C3380CC4-5D6E-409C-BE32-E72D297353CC}">
                  <c16:uniqueId val="{00000000-0D1B-41AE-B4F9-FD277DF6D22C}"/>
                </c:ext>
              </c:extLst>
            </c:dLbl>
            <c:numFmt formatCode="#,##0" sourceLinked="0"/>
            <c:spPr>
              <a:noFill/>
              <a:ln>
                <a:noFill/>
              </a:ln>
              <a:effectLst>
                <a:innerShdw blurRad="63500" dist="50800" dir="16200000">
                  <a:prstClr val="black">
                    <a:alpha val="50000"/>
                  </a:prstClr>
                </a:innerShdw>
              </a:effectLst>
            </c:spPr>
            <c:txPr>
              <a:bodyPr rot="0" spcFirstLastPara="1" vertOverflow="ellipsis" vert="horz" wrap="square" anchor="ctr" anchorCtr="1"/>
              <a:lstStyle/>
              <a:p>
                <a:pPr>
                  <a:defRPr sz="1600" b="1" i="0" u="none" strike="noStrike" kern="1200" baseline="0">
                    <a:solidFill>
                      <a:schemeClr val="bg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Sheet1!$A$2:$A$25</c:f>
              <c:strCache>
                <c:ptCount val="24"/>
                <c:pt idx="0">
                  <c:v>Advanced Degree</c:v>
                </c:pt>
                <c:pt idx="1">
                  <c:v>Bachelor's Degree</c:v>
                </c:pt>
                <c:pt idx="2">
                  <c:v>Some College</c:v>
                </c:pt>
                <c:pt idx="3">
                  <c:v>High School or Less</c:v>
                </c:pt>
                <c:pt idx="5">
                  <c:v>&gt;$150k</c:v>
                </c:pt>
                <c:pt idx="6">
                  <c:v>$100-150k</c:v>
                </c:pt>
                <c:pt idx="7">
                  <c:v>$75-100k</c:v>
                </c:pt>
                <c:pt idx="8">
                  <c:v>$50-75k</c:v>
                </c:pt>
                <c:pt idx="9">
                  <c:v>$30-50k</c:v>
                </c:pt>
                <c:pt idx="10">
                  <c:v>&lt;$30k</c:v>
                </c:pt>
                <c:pt idx="12">
                  <c:v>65+</c:v>
                </c:pt>
                <c:pt idx="13">
                  <c:v>55-64</c:v>
                </c:pt>
                <c:pt idx="14">
                  <c:v>45-54</c:v>
                </c:pt>
                <c:pt idx="15">
                  <c:v>35-44</c:v>
                </c:pt>
                <c:pt idx="16">
                  <c:v>18-34</c:v>
                </c:pt>
                <c:pt idx="18">
                  <c:v>Women</c:v>
                </c:pt>
                <c:pt idx="19">
                  <c:v>Men</c:v>
                </c:pt>
                <c:pt idx="21">
                  <c:v>Hispanic</c:v>
                </c:pt>
                <c:pt idx="22">
                  <c:v>Black</c:v>
                </c:pt>
                <c:pt idx="23">
                  <c:v>White</c:v>
                </c:pt>
              </c:strCache>
            </c:strRef>
          </c:cat>
          <c:val>
            <c:numRef>
              <c:f>Sheet1!$B$2:$B$25</c:f>
              <c:numCache>
                <c:formatCode>General</c:formatCode>
                <c:ptCount val="24"/>
                <c:pt idx="0">
                  <c:v>70</c:v>
                </c:pt>
                <c:pt idx="1">
                  <c:v>70</c:v>
                </c:pt>
                <c:pt idx="2">
                  <c:v>63</c:v>
                </c:pt>
                <c:pt idx="3">
                  <c:v>62</c:v>
                </c:pt>
                <c:pt idx="4">
                  <c:v>100</c:v>
                </c:pt>
                <c:pt idx="5">
                  <c:v>65</c:v>
                </c:pt>
                <c:pt idx="6">
                  <c:v>69</c:v>
                </c:pt>
                <c:pt idx="7">
                  <c:v>67</c:v>
                </c:pt>
                <c:pt idx="8">
                  <c:v>58</c:v>
                </c:pt>
                <c:pt idx="9">
                  <c:v>63</c:v>
                </c:pt>
                <c:pt idx="10">
                  <c:v>66</c:v>
                </c:pt>
                <c:pt idx="12">
                  <c:v>54</c:v>
                </c:pt>
                <c:pt idx="13">
                  <c:v>56</c:v>
                </c:pt>
                <c:pt idx="14">
                  <c:v>64</c:v>
                </c:pt>
                <c:pt idx="15">
                  <c:v>66</c:v>
                </c:pt>
                <c:pt idx="16">
                  <c:v>77</c:v>
                </c:pt>
                <c:pt idx="18">
                  <c:v>62</c:v>
                </c:pt>
                <c:pt idx="19">
                  <c:v>68</c:v>
                </c:pt>
                <c:pt idx="21">
                  <c:v>73</c:v>
                </c:pt>
                <c:pt idx="22">
                  <c:v>80</c:v>
                </c:pt>
                <c:pt idx="23">
                  <c:v>58</c:v>
                </c:pt>
              </c:numCache>
            </c:numRef>
          </c:val>
          <c:extLst>
            <c:ext xmlns:c16="http://schemas.microsoft.com/office/drawing/2014/chart" uri="{C3380CC4-5D6E-409C-BE32-E72D297353CC}">
              <c16:uniqueId val="{00000000-4900-4724-8063-E12DA97619ED}"/>
            </c:ext>
          </c:extLst>
        </c:ser>
        <c:dLbls>
          <c:showLegendKey val="0"/>
          <c:showVal val="1"/>
          <c:showCatName val="0"/>
          <c:showSerName val="0"/>
          <c:showPercent val="0"/>
          <c:showBubbleSize val="0"/>
        </c:dLbls>
        <c:gapWidth val="25"/>
        <c:overlap val="100"/>
        <c:axId val="508812336"/>
        <c:axId val="539967680"/>
      </c:barChart>
      <c:catAx>
        <c:axId val="508812336"/>
        <c:scaling>
          <c:orientation val="minMax"/>
        </c:scaling>
        <c:delete val="0"/>
        <c:axPos val="l"/>
        <c:numFmt formatCode="General" sourceLinked="1"/>
        <c:majorTickMark val="none"/>
        <c:minorTickMark val="none"/>
        <c:tickLblPos val="low"/>
        <c:spPr>
          <a:noFill/>
          <a:ln w="9525" cap="flat" cmpd="sng" algn="ctr">
            <a:no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39967680"/>
        <c:crosses val="autoZero"/>
        <c:auto val="0"/>
        <c:lblAlgn val="ctr"/>
        <c:lblOffset val="100"/>
        <c:tickLblSkip val="1"/>
        <c:noMultiLvlLbl val="0"/>
      </c:catAx>
      <c:valAx>
        <c:axId val="539967680"/>
        <c:scaling>
          <c:orientation val="minMax"/>
          <c:max val="180"/>
          <c:min val="0"/>
        </c:scaling>
        <c:delete val="0"/>
        <c:axPos val="b"/>
        <c:majorGridlines>
          <c:spPr>
            <a:ln w="9525" cap="flat" cmpd="sng" algn="ctr">
              <a:no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08812336"/>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a:latin typeface="Arial Narrow" panose="020B0606020202030204" pitchFamily="34" charset="0"/>
        </a:defRPr>
      </a:pPr>
      <a:endParaRPr lang="en-US"/>
    </a:p>
  </c:txPr>
  <c:externalData r:id="rId3">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64</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78</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69</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64</c:v>
                </c:pt>
                <c:pt idx="4" formatCode="0">
                  <c:v>78</c:v>
                </c:pt>
                <c:pt idx="5" formatCode="0">
                  <c:v>62</c:v>
                </c:pt>
                <c:pt idx="6" formatCode="0">
                  <c:v>69</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74740653158331"/>
          <c:y val="5.0403524788342154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57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71</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66</c:v>
                </c:pt>
                <c:pt idx="4" formatCode="0">
                  <c:v>57</c:v>
                </c:pt>
                <c:pt idx="5" formatCode="0">
                  <c:v>71</c:v>
                </c:pt>
                <c:pt idx="6" formatCode="0">
                  <c:v>65</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834549595499485"/>
          <c:y val="0"/>
          <c:w val="0.73165450404500521"/>
          <c:h val="1"/>
        </c:manualLayout>
      </c:layout>
      <c:barChart>
        <c:barDir val="bar"/>
        <c:grouping val="percentStacked"/>
        <c:varyColors val="0"/>
        <c:ser>
          <c:idx val="0"/>
          <c:order val="0"/>
          <c:tx>
            <c:strRef>
              <c:f>Sheet1!$B$1</c:f>
              <c:strCache>
                <c:ptCount val="1"/>
                <c:pt idx="0">
                  <c:v>More</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E625-483E-95B4-B6B5381A9A4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E625-483E-95B4-B6B5381A9A4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E625-483E-95B4-B6B5381A9A4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E625-483E-95B4-B6B5381A9A4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E625-483E-95B4-B6B5381A9A4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5-483E-95B4-B6B5381A9A40}"/>
                </c:ext>
              </c:extLst>
            </c:dLbl>
            <c:dLbl>
              <c:idx val="3"/>
              <c:layout>
                <c:manualLayout>
                  <c:x val="1.4192071196835666E-2"/>
                  <c:y val="-2.959848102167535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4801794795362397E-2"/>
                      <c:h val="8.9154258563067232E-2"/>
                    </c:manualLayout>
                  </c15:layout>
                </c:ext>
                <c:ext xmlns:c16="http://schemas.microsoft.com/office/drawing/2014/chart" uri="{C3380CC4-5D6E-409C-BE32-E72D297353CC}">
                  <c16:uniqueId val="{00000007-E625-483E-95B4-B6B5381A9A40}"/>
                </c:ext>
              </c:extLst>
            </c:dLbl>
            <c:dLbl>
              <c:idx val="4"/>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E625-483E-95B4-B6B5381A9A40}"/>
                </c:ext>
              </c:extLst>
            </c:dLbl>
            <c:dLbl>
              <c:idx val="5"/>
              <c:layout>
                <c:manualLayout>
                  <c:x val="4.4131821328304184E-3"/>
                  <c:y val="1.399390433857961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5.9109012302237446E-2"/>
                      <c:h val="0.11994062554892032"/>
                    </c:manualLayout>
                  </c15:layout>
                </c:ext>
                <c:ext xmlns:c16="http://schemas.microsoft.com/office/drawing/2014/chart" uri="{C3380CC4-5D6E-409C-BE32-E72D297353CC}">
                  <c16:uniqueId val="{0000000B-E625-483E-95B4-B6B5381A9A40}"/>
                </c:ext>
              </c:extLst>
            </c:dLbl>
            <c:dLbl>
              <c:idx val="6"/>
              <c:layout>
                <c:manualLayout>
                  <c:x val="-3.9101378008923639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E625-483E-95B4-B6B5381A9A4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E625-483E-95B4-B6B5381A9A4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E625-483E-95B4-B6B5381A9A40}"/>
                </c:ext>
              </c:extLst>
            </c:dLbl>
            <c:spPr>
              <a:noFill/>
              <a:ln>
                <a:noFill/>
              </a:ln>
              <a:effectLst/>
            </c:spPr>
            <c:txPr>
              <a:bodyPr rot="0" spcFirstLastPara="1" vertOverflow="ellipsis" vert="horz" wrap="square" anchor="ctr" anchorCtr="1"/>
              <a:lstStyle/>
              <a:p>
                <a:pPr algn="r">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0</c:formatCode>
                <c:ptCount val="8"/>
                <c:pt idx="3">
                  <c:v>55</c:v>
                </c:pt>
                <c:pt idx="4">
                  <c:v>76</c:v>
                </c:pt>
                <c:pt idx="5">
                  <c:v>47</c:v>
                </c:pt>
                <c:pt idx="6">
                  <c:v>60</c:v>
                </c:pt>
              </c:numCache>
            </c:numRef>
          </c:val>
          <c:extLst>
            <c:ext xmlns:c16="http://schemas.microsoft.com/office/drawing/2014/chart" uri="{C3380CC4-5D6E-409C-BE32-E72D297353CC}">
              <c16:uniqueId val="{00000011-E625-483E-95B4-B6B5381A9A40}"/>
            </c:ext>
          </c:extLst>
        </c:ser>
        <c:ser>
          <c:idx val="1"/>
          <c:order val="1"/>
          <c:tx>
            <c:strRef>
              <c:f>Sheet1!$B$1:$D$1</c:f>
              <c:strCache>
                <c:ptCount val="1"/>
                <c:pt idx="0">
                  <c:v>More Less About the Same</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E625-483E-95B4-B6B5381A9A4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E625-483E-95B4-B6B5381A9A4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E625-483E-95B4-B6B5381A9A40}"/>
                </c:ext>
              </c:extLst>
            </c:dLbl>
            <c:dLbl>
              <c:idx val="3"/>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5.7273163404369734E-2"/>
                      <c:h val="8.3556829415889586E-2"/>
                    </c:manualLayout>
                  </c15:layout>
                </c:ext>
                <c:ext xmlns:c16="http://schemas.microsoft.com/office/drawing/2014/chart" uri="{C3380CC4-5D6E-409C-BE32-E72D297353CC}">
                  <c16:uniqueId val="{00000019-E625-483E-95B4-B6B5381A9A40}"/>
                </c:ext>
              </c:extLst>
            </c:dLbl>
            <c:dLbl>
              <c:idx val="6"/>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F-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E625-483E-95B4-B6B5381A9A40}"/>
                </c:ext>
              </c:extLst>
            </c:dLbl>
            <c:spPr>
              <a:noFill/>
              <a:ln>
                <a:noFill/>
              </a:ln>
              <a:effectLst/>
            </c:spPr>
            <c:txPr>
              <a:bodyPr rot="0" spcFirstLastPara="1" vertOverflow="ellipsis" vert="horz" wrap="square" anchor="ctr" anchorCtr="1"/>
              <a:lstStyle/>
              <a:p>
                <a:pPr>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0</c:formatCode>
                <c:ptCount val="8"/>
                <c:pt idx="3">
                  <c:v>28</c:v>
                </c:pt>
                <c:pt idx="4">
                  <c:v>18</c:v>
                </c:pt>
                <c:pt idx="5">
                  <c:v>33</c:v>
                </c:pt>
                <c:pt idx="6">
                  <c:v>26</c:v>
                </c:pt>
              </c:numCache>
            </c:numRef>
          </c:val>
          <c:extLst>
            <c:ext xmlns:c16="http://schemas.microsoft.com/office/drawing/2014/chart" uri="{C3380CC4-5D6E-409C-BE32-E72D297353CC}">
              <c16:uniqueId val="{00000023-E625-483E-95B4-B6B5381A9A40}"/>
            </c:ext>
          </c:extLst>
        </c:ser>
        <c:ser>
          <c:idx val="2"/>
          <c:order val="2"/>
          <c:tx>
            <c:strRef>
              <c:f>Sheet1!$D$1</c:f>
              <c:strCache>
                <c:ptCount val="1"/>
                <c:pt idx="0">
                  <c:v>About the Same</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E625-483E-95B4-B6B5381A9A40}"/>
                </c:ext>
              </c:extLst>
            </c:dLbl>
            <c:dLbl>
              <c:idx val="3"/>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29-E625-483E-95B4-B6B5381A9A40}"/>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7.3795904965689413E-2"/>
                      <c:h val="7.8545903365242933E-2"/>
                    </c:manualLayout>
                  </c15:layout>
                </c:ext>
                <c:ext xmlns:c16="http://schemas.microsoft.com/office/drawing/2014/chart" uri="{C3380CC4-5D6E-409C-BE32-E72D297353CC}">
                  <c16:uniqueId val="{0000002D-E625-483E-95B4-B6B5381A9A40}"/>
                </c:ext>
              </c:extLst>
            </c:dLbl>
            <c:dLbl>
              <c:idx val="6"/>
              <c:dLblPos val="ctr"/>
              <c:showLegendKey val="0"/>
              <c:showVal val="1"/>
              <c:showCatName val="0"/>
              <c:showSerName val="0"/>
              <c:showPercent val="0"/>
              <c:showBubbleSize val="0"/>
              <c:extLst>
                <c:ext xmlns:c15="http://schemas.microsoft.com/office/drawing/2012/chart" uri="{CE6537A1-D6FC-4f65-9D91-7224C49458BB}">
                  <c15:layout>
                    <c:manualLayout>
                      <c:w val="7.5654660096998033E-2"/>
                      <c:h val="7.8209835279697104E-2"/>
                    </c:manualLayout>
                  </c15:layout>
                </c:ext>
                <c:ext xmlns:c16="http://schemas.microsoft.com/office/drawing/2014/chart" uri="{C3380CC4-5D6E-409C-BE32-E72D297353CC}">
                  <c16:uniqueId val="{0000002F-E625-483E-95B4-B6B5381A9A4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E625-483E-95B4-B6B5381A9A40}"/>
                </c:ext>
              </c:extLst>
            </c:dLbl>
            <c:spPr>
              <a:noFill/>
              <a:ln>
                <a:noFill/>
              </a:ln>
              <a:effectLst/>
            </c:spPr>
            <c:txPr>
              <a:bodyPr rot="0" spcFirstLastPara="1" vertOverflow="ellipsis" vert="horz" wrap="square" anchor="ctr" anchorCtr="1"/>
              <a:lstStyle/>
              <a:p>
                <a:pPr algn="just">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0</c:formatCode>
                <c:ptCount val="8"/>
                <c:pt idx="3">
                  <c:v>16</c:v>
                </c:pt>
                <c:pt idx="4">
                  <c:v>6</c:v>
                </c:pt>
                <c:pt idx="5">
                  <c:v>20</c:v>
                </c:pt>
                <c:pt idx="6">
                  <c:v>14</c:v>
                </c:pt>
              </c:numCache>
            </c:numRef>
          </c:val>
          <c:extLst>
            <c:ext xmlns:c16="http://schemas.microsoft.com/office/drawing/2014/chart" uri="{C3380CC4-5D6E-409C-BE32-E72D297353CC}">
              <c16:uniqueId val="{00000032-E625-483E-95B4-B6B5381A9A4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7388708764347"/>
          <c:y val="0.10409424501220434"/>
          <c:w val="0.76414909926592844"/>
          <c:h val="0.77388556428269362"/>
        </c:manualLayout>
      </c:layout>
      <c:barChart>
        <c:barDir val="bar"/>
        <c:grouping val="stacked"/>
        <c:varyColors val="0"/>
        <c:ser>
          <c:idx val="1"/>
          <c:order val="0"/>
          <c:tx>
            <c:strRef>
              <c:f>Sheet1!$B$1</c:f>
              <c:strCache>
                <c:ptCount val="1"/>
                <c:pt idx="0">
                  <c:v>Favor</c:v>
                </c:pt>
              </c:strCache>
            </c:strRef>
          </c:tx>
          <c:spPr>
            <a:solidFill>
              <a:schemeClr val="tx1">
                <a:lumMod val="65000"/>
                <a:lumOff val="35000"/>
              </a:schemeClr>
            </a:solidFill>
            <a:ln w="44450">
              <a:noFill/>
            </a:ln>
            <a:effectLst>
              <a:softEdge rad="0"/>
            </a:effectLst>
          </c:spPr>
          <c:invertIfNegative val="0"/>
          <c:dPt>
            <c:idx val="0"/>
            <c:invertIfNegative val="0"/>
            <c:bubble3D val="0"/>
            <c:spPr>
              <a:solidFill>
                <a:srgbClr val="7030A0"/>
              </a:solidFill>
              <a:ln w="44450">
                <a:noFill/>
              </a:ln>
              <a:effectLst>
                <a:softEdge rad="0"/>
              </a:effectLst>
            </c:spPr>
            <c:extLst>
              <c:ext xmlns:c16="http://schemas.microsoft.com/office/drawing/2014/chart" uri="{C3380CC4-5D6E-409C-BE32-E72D297353CC}">
                <c16:uniqueId val="{00000001-A6D9-E44F-88D7-ECF69968ABC1}"/>
              </c:ext>
            </c:extLst>
          </c:dPt>
          <c:dPt>
            <c:idx val="1"/>
            <c:invertIfNegative val="0"/>
            <c:bubble3D val="0"/>
            <c:spPr>
              <a:solidFill>
                <a:srgbClr val="7030A0"/>
              </a:solidFill>
              <a:ln w="44450">
                <a:noFill/>
              </a:ln>
              <a:effectLst>
                <a:softEdge rad="0"/>
              </a:effectLst>
            </c:spPr>
            <c:extLst>
              <c:ext xmlns:c16="http://schemas.microsoft.com/office/drawing/2014/chart" uri="{C3380CC4-5D6E-409C-BE32-E72D297353CC}">
                <c16:uniqueId val="{00000003-A6D9-E44F-88D7-ECF69968ABC1}"/>
              </c:ext>
            </c:extLst>
          </c:dPt>
          <c:dPt>
            <c:idx val="2"/>
            <c:invertIfNegative val="0"/>
            <c:bubble3D val="0"/>
            <c:spPr>
              <a:solidFill>
                <a:srgbClr val="7030A0"/>
              </a:solidFill>
              <a:ln w="44450">
                <a:noFill/>
              </a:ln>
              <a:effectLst>
                <a:softEdge rad="0"/>
              </a:effectLst>
            </c:spPr>
            <c:extLst>
              <c:ext xmlns:c16="http://schemas.microsoft.com/office/drawing/2014/chart" uri="{C3380CC4-5D6E-409C-BE32-E72D297353CC}">
                <c16:uniqueId val="{00000005-A6D9-E44F-88D7-ECF69968ABC1}"/>
              </c:ext>
            </c:extLst>
          </c:dPt>
          <c:dPt>
            <c:idx val="3"/>
            <c:invertIfNegative val="0"/>
            <c:bubble3D val="0"/>
            <c:spPr>
              <a:solidFill>
                <a:srgbClr val="7030A0"/>
              </a:solidFill>
              <a:ln w="44450">
                <a:noFill/>
              </a:ln>
              <a:effectLst>
                <a:softEdge rad="0"/>
              </a:effectLst>
            </c:spPr>
            <c:extLst>
              <c:ext xmlns:c16="http://schemas.microsoft.com/office/drawing/2014/chart" uri="{C3380CC4-5D6E-409C-BE32-E72D297353CC}">
                <c16:uniqueId val="{00000007-A6D9-E44F-88D7-ECF69968ABC1}"/>
              </c:ext>
            </c:extLst>
          </c:dPt>
          <c:dPt>
            <c:idx val="4"/>
            <c:invertIfNegative val="0"/>
            <c:bubble3D val="0"/>
            <c:spPr>
              <a:solidFill>
                <a:schemeClr val="bg1"/>
              </a:solidFill>
              <a:ln w="44450">
                <a:solidFill>
                  <a:schemeClr val="bg1"/>
                </a:solidFill>
              </a:ln>
              <a:effectLst>
                <a:softEdge rad="0"/>
              </a:effectLst>
            </c:spPr>
            <c:extLst>
              <c:ext xmlns:c16="http://schemas.microsoft.com/office/drawing/2014/chart" uri="{C3380CC4-5D6E-409C-BE32-E72D297353CC}">
                <c16:uniqueId val="{00000000-0D1B-41AE-B4F9-FD277DF6D22C}"/>
              </c:ext>
            </c:extLst>
          </c:dPt>
          <c:dPt>
            <c:idx val="5"/>
            <c:invertIfNegative val="0"/>
            <c:bubble3D val="0"/>
            <c:spPr>
              <a:solidFill>
                <a:srgbClr val="E46C0A"/>
              </a:solidFill>
              <a:ln w="44450">
                <a:noFill/>
              </a:ln>
              <a:effectLst>
                <a:softEdge rad="0"/>
              </a:effectLst>
            </c:spPr>
            <c:extLst>
              <c:ext xmlns:c16="http://schemas.microsoft.com/office/drawing/2014/chart" uri="{C3380CC4-5D6E-409C-BE32-E72D297353CC}">
                <c16:uniqueId val="{0000000B-A6D9-E44F-88D7-ECF69968ABC1}"/>
              </c:ext>
            </c:extLst>
          </c:dPt>
          <c:dPt>
            <c:idx val="6"/>
            <c:invertIfNegative val="0"/>
            <c:bubble3D val="0"/>
            <c:spPr>
              <a:solidFill>
                <a:srgbClr val="E46C0A"/>
              </a:solidFill>
              <a:ln w="44450">
                <a:noFill/>
              </a:ln>
              <a:effectLst>
                <a:softEdge rad="0"/>
              </a:effectLst>
            </c:spPr>
            <c:extLst>
              <c:ext xmlns:c16="http://schemas.microsoft.com/office/drawing/2014/chart" uri="{C3380CC4-5D6E-409C-BE32-E72D297353CC}">
                <c16:uniqueId val="{0000000D-A6D9-E44F-88D7-ECF69968ABC1}"/>
              </c:ext>
            </c:extLst>
          </c:dPt>
          <c:dPt>
            <c:idx val="7"/>
            <c:invertIfNegative val="0"/>
            <c:bubble3D val="0"/>
            <c:spPr>
              <a:solidFill>
                <a:srgbClr val="E46C0A"/>
              </a:solidFill>
              <a:ln w="44450">
                <a:noFill/>
              </a:ln>
              <a:effectLst>
                <a:softEdge rad="0"/>
              </a:effectLst>
            </c:spPr>
            <c:extLst>
              <c:ext xmlns:c16="http://schemas.microsoft.com/office/drawing/2014/chart" uri="{C3380CC4-5D6E-409C-BE32-E72D297353CC}">
                <c16:uniqueId val="{0000000F-A6D9-E44F-88D7-ECF69968ABC1}"/>
              </c:ext>
            </c:extLst>
          </c:dPt>
          <c:dPt>
            <c:idx val="8"/>
            <c:invertIfNegative val="0"/>
            <c:bubble3D val="0"/>
            <c:spPr>
              <a:solidFill>
                <a:srgbClr val="E46C0A"/>
              </a:solidFill>
              <a:ln w="44450">
                <a:noFill/>
              </a:ln>
              <a:effectLst>
                <a:softEdge rad="0"/>
              </a:effectLst>
            </c:spPr>
            <c:extLst>
              <c:ext xmlns:c16="http://schemas.microsoft.com/office/drawing/2014/chart" uri="{C3380CC4-5D6E-409C-BE32-E72D297353CC}">
                <c16:uniqueId val="{00000011-A6D9-E44F-88D7-ECF69968ABC1}"/>
              </c:ext>
            </c:extLst>
          </c:dPt>
          <c:dPt>
            <c:idx val="9"/>
            <c:invertIfNegative val="0"/>
            <c:bubble3D val="0"/>
            <c:spPr>
              <a:solidFill>
                <a:srgbClr val="E46C0A"/>
              </a:solidFill>
              <a:ln w="44450">
                <a:noFill/>
              </a:ln>
              <a:effectLst>
                <a:softEdge rad="0"/>
              </a:effectLst>
            </c:spPr>
            <c:extLst>
              <c:ext xmlns:c16="http://schemas.microsoft.com/office/drawing/2014/chart" uri="{C3380CC4-5D6E-409C-BE32-E72D297353CC}">
                <c16:uniqueId val="{00000013-A6D9-E44F-88D7-ECF69968ABC1}"/>
              </c:ext>
            </c:extLst>
          </c:dPt>
          <c:dPt>
            <c:idx val="10"/>
            <c:invertIfNegative val="0"/>
            <c:bubble3D val="0"/>
            <c:spPr>
              <a:solidFill>
                <a:srgbClr val="E46C0A"/>
              </a:solidFill>
              <a:ln w="44450">
                <a:noFill/>
              </a:ln>
              <a:effectLst>
                <a:softEdge rad="0"/>
              </a:effectLst>
            </c:spPr>
            <c:extLst>
              <c:ext xmlns:c16="http://schemas.microsoft.com/office/drawing/2014/chart" uri="{C3380CC4-5D6E-409C-BE32-E72D297353CC}">
                <c16:uniqueId val="{00000015-A6D9-E44F-88D7-ECF69968ABC1}"/>
              </c:ext>
            </c:extLst>
          </c:dPt>
          <c:dPt>
            <c:idx val="12"/>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9-A6D9-E44F-88D7-ECF69968ABC1}"/>
              </c:ext>
            </c:extLst>
          </c:dPt>
          <c:dPt>
            <c:idx val="13"/>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B-A6D9-E44F-88D7-ECF69968ABC1}"/>
              </c:ext>
            </c:extLst>
          </c:dPt>
          <c:dPt>
            <c:idx val="14"/>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D-A6D9-E44F-88D7-ECF69968ABC1}"/>
              </c:ext>
            </c:extLst>
          </c:dPt>
          <c:dPt>
            <c:idx val="15"/>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F-A6D9-E44F-88D7-ECF69968ABC1}"/>
              </c:ext>
            </c:extLst>
          </c:dPt>
          <c:dPt>
            <c:idx val="16"/>
            <c:invertIfNegative val="0"/>
            <c:bubble3D val="0"/>
            <c:spPr>
              <a:solidFill>
                <a:schemeClr val="accent1"/>
              </a:solidFill>
              <a:ln w="44450">
                <a:noFill/>
              </a:ln>
              <a:effectLst>
                <a:softEdge rad="0"/>
              </a:effectLst>
            </c:spPr>
            <c:extLst>
              <c:ext xmlns:c16="http://schemas.microsoft.com/office/drawing/2014/chart" uri="{C3380CC4-5D6E-409C-BE32-E72D297353CC}">
                <c16:uniqueId val="{00000021-A6D9-E44F-88D7-ECF69968ABC1}"/>
              </c:ext>
            </c:extLst>
          </c:dPt>
          <c:dPt>
            <c:idx val="18"/>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1F-96D6-40B2-97E6-4B42899243AB}"/>
              </c:ext>
            </c:extLst>
          </c:dPt>
          <c:dPt>
            <c:idx val="19"/>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21-96D6-40B2-97E6-4B42899243AB}"/>
              </c:ext>
            </c:extLst>
          </c:dPt>
          <c:dPt>
            <c:idx val="23"/>
            <c:invertIfNegative val="0"/>
            <c:bubble3D val="0"/>
            <c:spPr>
              <a:solidFill>
                <a:schemeClr val="tx1">
                  <a:lumMod val="65000"/>
                  <a:lumOff val="35000"/>
                </a:schemeClr>
              </a:solidFill>
              <a:ln w="44450">
                <a:noFill/>
              </a:ln>
              <a:effectLst>
                <a:softEdge rad="0"/>
              </a:effectLst>
            </c:spPr>
            <c:extLst>
              <c:ext xmlns:c16="http://schemas.microsoft.com/office/drawing/2014/chart" uri="{C3380CC4-5D6E-409C-BE32-E72D297353CC}">
                <c16:uniqueId val="{00000023-96D6-40B2-97E6-4B42899243AB}"/>
              </c:ext>
            </c:extLst>
          </c:dPt>
          <c:dLbls>
            <c:dLbl>
              <c:idx val="4"/>
              <c:delete val="1"/>
              <c:extLst>
                <c:ext xmlns:c15="http://schemas.microsoft.com/office/drawing/2012/chart" uri="{CE6537A1-D6FC-4f65-9D91-7224C49458BB}"/>
                <c:ext xmlns:c16="http://schemas.microsoft.com/office/drawing/2014/chart" uri="{C3380CC4-5D6E-409C-BE32-E72D297353CC}">
                  <c16:uniqueId val="{00000000-0D1B-41AE-B4F9-FD277DF6D22C}"/>
                </c:ext>
              </c:extLst>
            </c:dLbl>
            <c:numFmt formatCode="#,##0" sourceLinked="0"/>
            <c:spPr>
              <a:noFill/>
              <a:ln>
                <a:noFill/>
              </a:ln>
              <a:effectLst>
                <a:innerShdw blurRad="63500" dist="50800" dir="16200000">
                  <a:prstClr val="black">
                    <a:alpha val="50000"/>
                  </a:prstClr>
                </a:innerShdw>
              </a:effectLst>
            </c:spPr>
            <c:txPr>
              <a:bodyPr rot="0" spcFirstLastPara="1" vertOverflow="ellipsis" vert="horz" wrap="square" anchor="ctr" anchorCtr="1"/>
              <a:lstStyle/>
              <a:p>
                <a:pPr>
                  <a:defRPr sz="1600" b="1" i="0" u="none" strike="noStrike" kern="1200" baseline="0">
                    <a:solidFill>
                      <a:schemeClr val="bg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Sheet1!$A$2:$A$25</c:f>
              <c:strCache>
                <c:ptCount val="24"/>
                <c:pt idx="0">
                  <c:v>Advanced Degree</c:v>
                </c:pt>
                <c:pt idx="1">
                  <c:v>Bachelor's Degree</c:v>
                </c:pt>
                <c:pt idx="2">
                  <c:v>Some College</c:v>
                </c:pt>
                <c:pt idx="3">
                  <c:v>High School or Less</c:v>
                </c:pt>
                <c:pt idx="5">
                  <c:v>&gt;$150k</c:v>
                </c:pt>
                <c:pt idx="6">
                  <c:v>$100-150k</c:v>
                </c:pt>
                <c:pt idx="7">
                  <c:v>$75-100k</c:v>
                </c:pt>
                <c:pt idx="8">
                  <c:v>$50-75k</c:v>
                </c:pt>
                <c:pt idx="9">
                  <c:v>$30-50k</c:v>
                </c:pt>
                <c:pt idx="10">
                  <c:v>&lt;$30k</c:v>
                </c:pt>
                <c:pt idx="12">
                  <c:v>65+</c:v>
                </c:pt>
                <c:pt idx="13">
                  <c:v>55-64</c:v>
                </c:pt>
                <c:pt idx="14">
                  <c:v>45-54</c:v>
                </c:pt>
                <c:pt idx="15">
                  <c:v>35-44</c:v>
                </c:pt>
                <c:pt idx="16">
                  <c:v>18-34</c:v>
                </c:pt>
                <c:pt idx="18">
                  <c:v>Women</c:v>
                </c:pt>
                <c:pt idx="19">
                  <c:v>Men</c:v>
                </c:pt>
                <c:pt idx="21">
                  <c:v>Hispanic</c:v>
                </c:pt>
                <c:pt idx="22">
                  <c:v>Black</c:v>
                </c:pt>
                <c:pt idx="23">
                  <c:v>White</c:v>
                </c:pt>
              </c:strCache>
            </c:strRef>
          </c:cat>
          <c:val>
            <c:numRef>
              <c:f>Sheet1!$B$2:$B$25</c:f>
              <c:numCache>
                <c:formatCode>General</c:formatCode>
                <c:ptCount val="24"/>
                <c:pt idx="0">
                  <c:v>66</c:v>
                </c:pt>
                <c:pt idx="1">
                  <c:v>61</c:v>
                </c:pt>
                <c:pt idx="2">
                  <c:v>58</c:v>
                </c:pt>
                <c:pt idx="3">
                  <c:v>58</c:v>
                </c:pt>
                <c:pt idx="4">
                  <c:v>100</c:v>
                </c:pt>
                <c:pt idx="5">
                  <c:v>61</c:v>
                </c:pt>
                <c:pt idx="6">
                  <c:v>63</c:v>
                </c:pt>
                <c:pt idx="7">
                  <c:v>58</c:v>
                </c:pt>
                <c:pt idx="8">
                  <c:v>57</c:v>
                </c:pt>
                <c:pt idx="9">
                  <c:v>58</c:v>
                </c:pt>
                <c:pt idx="10">
                  <c:v>61</c:v>
                </c:pt>
                <c:pt idx="12">
                  <c:v>47</c:v>
                </c:pt>
                <c:pt idx="13">
                  <c:v>47</c:v>
                </c:pt>
                <c:pt idx="14">
                  <c:v>57</c:v>
                </c:pt>
                <c:pt idx="15">
                  <c:v>62</c:v>
                </c:pt>
                <c:pt idx="16">
                  <c:v>77</c:v>
                </c:pt>
                <c:pt idx="18">
                  <c:v>56</c:v>
                </c:pt>
                <c:pt idx="19">
                  <c:v>64</c:v>
                </c:pt>
                <c:pt idx="21">
                  <c:v>68</c:v>
                </c:pt>
                <c:pt idx="22">
                  <c:v>79</c:v>
                </c:pt>
                <c:pt idx="23">
                  <c:v>53</c:v>
                </c:pt>
              </c:numCache>
            </c:numRef>
          </c:val>
          <c:extLst>
            <c:ext xmlns:c16="http://schemas.microsoft.com/office/drawing/2014/chart" uri="{C3380CC4-5D6E-409C-BE32-E72D297353CC}">
              <c16:uniqueId val="{00000000-4900-4724-8063-E12DA97619ED}"/>
            </c:ext>
          </c:extLst>
        </c:ser>
        <c:dLbls>
          <c:showLegendKey val="0"/>
          <c:showVal val="1"/>
          <c:showCatName val="0"/>
          <c:showSerName val="0"/>
          <c:showPercent val="0"/>
          <c:showBubbleSize val="0"/>
        </c:dLbls>
        <c:gapWidth val="25"/>
        <c:overlap val="100"/>
        <c:axId val="508812336"/>
        <c:axId val="539967680"/>
      </c:barChart>
      <c:catAx>
        <c:axId val="508812336"/>
        <c:scaling>
          <c:orientation val="minMax"/>
        </c:scaling>
        <c:delete val="0"/>
        <c:axPos val="l"/>
        <c:numFmt formatCode="General" sourceLinked="1"/>
        <c:majorTickMark val="none"/>
        <c:minorTickMark val="none"/>
        <c:tickLblPos val="low"/>
        <c:spPr>
          <a:noFill/>
          <a:ln w="9525" cap="flat" cmpd="sng" algn="ctr">
            <a:no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39967680"/>
        <c:crosses val="autoZero"/>
        <c:auto val="0"/>
        <c:lblAlgn val="ctr"/>
        <c:lblOffset val="100"/>
        <c:tickLblSkip val="1"/>
        <c:noMultiLvlLbl val="0"/>
      </c:catAx>
      <c:valAx>
        <c:axId val="539967680"/>
        <c:scaling>
          <c:orientation val="minMax"/>
          <c:max val="180"/>
          <c:min val="0"/>
        </c:scaling>
        <c:delete val="0"/>
        <c:axPos val="b"/>
        <c:majorGridlines>
          <c:spPr>
            <a:ln w="9525" cap="flat" cmpd="sng" algn="ctr">
              <a:no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08812336"/>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a:latin typeface="Arial Narrow" panose="020B0606020202030204" pitchFamily="34" charset="0"/>
        </a:defRPr>
      </a:pPr>
      <a:endParaRPr lang="en-US"/>
    </a:p>
  </c:txPr>
  <c:externalData r:id="rId3">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75499931631076"/>
          <c:y val="5.0403524788342154E-2"/>
          <c:w val="0.77982755551427618"/>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64</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67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65</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64</c:v>
                </c:pt>
                <c:pt idx="4" formatCode="0">
                  <c:v>67</c:v>
                </c:pt>
                <c:pt idx="5" formatCode="0">
                  <c:v>65</c:v>
                </c:pt>
                <c:pt idx="6" formatCode="0">
                  <c:v>66</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63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83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70</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74</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63</c:v>
                </c:pt>
                <c:pt idx="4" formatCode="0">
                  <c:v>83</c:v>
                </c:pt>
                <c:pt idx="5" formatCode="0">
                  <c:v>70</c:v>
                </c:pt>
                <c:pt idx="6" formatCode="0">
                  <c:v>74</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5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5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677035630030044"/>
          <c:y val="8.1213557799575176E-2"/>
          <c:w val="0.78034182377197281"/>
          <c:h val="0.91769591219767832"/>
        </c:manualLayout>
      </c:layout>
      <c:barChart>
        <c:barDir val="bar"/>
        <c:grouping val="percentStacked"/>
        <c:varyColors val="0"/>
        <c:ser>
          <c:idx val="0"/>
          <c:order val="0"/>
          <c:tx>
            <c:strRef>
              <c:f>Sheet1!$B$1</c:f>
              <c:strCache>
                <c:ptCount val="1"/>
                <c:pt idx="0">
                  <c:v>Keep Current Aid</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E625-483E-95B4-B6B5381A9A4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E625-483E-95B4-B6B5381A9A4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E625-483E-95B4-B6B5381A9A4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E625-483E-95B4-B6B5381A9A4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E625-483E-95B4-B6B5381A9A4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5-483E-95B4-B6B5381A9A40}"/>
                </c:ext>
              </c:extLst>
            </c:dLbl>
            <c:dLbl>
              <c:idx val="3"/>
              <c:layout>
                <c:manualLayout>
                  <c:x val="1.4192071196835666E-2"/>
                  <c:y val="-2.959848102167535E-3"/>
                </c:manualLayout>
              </c:layout>
              <c:tx>
                <c:rich>
                  <a:bodyPr/>
                  <a:lstStyle/>
                  <a:p>
                    <a:r>
                      <a:rPr lang="en-US" dirty="0"/>
                      <a:t>36</a:t>
                    </a:r>
                  </a:p>
                </c:rich>
              </c:tx>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4801794795362397E-2"/>
                      <c:h val="8.9154258563067232E-2"/>
                    </c:manualLayout>
                  </c15:layout>
                  <c15:showDataLabelsRange val="0"/>
                </c:ext>
                <c:ext xmlns:c16="http://schemas.microsoft.com/office/drawing/2014/chart" uri="{C3380CC4-5D6E-409C-BE32-E72D297353CC}">
                  <c16:uniqueId val="{00000007-E625-483E-95B4-B6B5381A9A40}"/>
                </c:ext>
              </c:extLst>
            </c:dLbl>
            <c:dLbl>
              <c:idx val="4"/>
              <c:tx>
                <c:rich>
                  <a:bodyPr/>
                  <a:lstStyle/>
                  <a:p>
                    <a:r>
                      <a:rPr lang="en-US" dirty="0"/>
                      <a:t>46</a:t>
                    </a:r>
                  </a:p>
                </c:rich>
              </c:tx>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9-E625-483E-95B4-B6B5381A9A40}"/>
                </c:ext>
              </c:extLst>
            </c:dLbl>
            <c:dLbl>
              <c:idx val="5"/>
              <c:layout>
                <c:manualLayout>
                  <c:x val="4.4131821328304184E-3"/>
                  <c:y val="1.399390433857961E-3"/>
                </c:manualLayout>
              </c:layout>
              <c:tx>
                <c:rich>
                  <a:bodyPr/>
                  <a:lstStyle/>
                  <a:p>
                    <a:r>
                      <a:rPr lang="en-US" dirty="0"/>
                      <a:t>34</a:t>
                    </a:r>
                  </a:p>
                </c:rich>
              </c:tx>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5.9109012302237446E-2"/>
                      <c:h val="0.11994062554892032"/>
                    </c:manualLayout>
                  </c15:layout>
                  <c15:showDataLabelsRange val="0"/>
                </c:ext>
                <c:ext xmlns:c16="http://schemas.microsoft.com/office/drawing/2014/chart" uri="{C3380CC4-5D6E-409C-BE32-E72D297353CC}">
                  <c16:uniqueId val="{0000000B-E625-483E-95B4-B6B5381A9A40}"/>
                </c:ext>
              </c:extLst>
            </c:dLbl>
            <c:dLbl>
              <c:idx val="6"/>
              <c:layout>
                <c:manualLayout>
                  <c:x val="-3.9101378008923639E-3"/>
                  <c:y val="0"/>
                </c:manualLayout>
              </c:layout>
              <c:tx>
                <c:rich>
                  <a:bodyPr/>
                  <a:lstStyle/>
                  <a:p>
                    <a:r>
                      <a:rPr lang="en-US" dirty="0"/>
                      <a:t>39</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E625-483E-95B4-B6B5381A9A4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E625-483E-95B4-B6B5381A9A4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E625-483E-95B4-B6B5381A9A40}"/>
                </c:ext>
              </c:extLst>
            </c:dLbl>
            <c:spPr>
              <a:noFill/>
              <a:ln>
                <a:noFill/>
              </a:ln>
              <a:effectLst/>
            </c:spPr>
            <c:txPr>
              <a:bodyPr rot="0" spcFirstLastPara="1" vertOverflow="ellipsis" vert="horz" wrap="square" anchor="ctr" anchorCtr="1"/>
              <a:lstStyle/>
              <a:p>
                <a:pPr algn="r">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General</c:formatCode>
                <c:ptCount val="8"/>
                <c:pt idx="3" formatCode="0">
                  <c:v>36</c:v>
                </c:pt>
                <c:pt idx="4" formatCode="0">
                  <c:v>46</c:v>
                </c:pt>
                <c:pt idx="5" formatCode="0">
                  <c:v>34</c:v>
                </c:pt>
                <c:pt idx="6" formatCode="0">
                  <c:v>39</c:v>
                </c:pt>
              </c:numCache>
            </c:numRef>
          </c:val>
          <c:extLst>
            <c:ext xmlns:c16="http://schemas.microsoft.com/office/drawing/2014/chart" uri="{C3380CC4-5D6E-409C-BE32-E72D297353CC}">
              <c16:uniqueId val="{00000011-E625-483E-95B4-B6B5381A9A40}"/>
            </c:ext>
          </c:extLst>
        </c:ser>
        <c:ser>
          <c:idx val="1"/>
          <c:order val="1"/>
          <c:tx>
            <c:strRef>
              <c:f>Sheet1!$B$1:$D$1</c:f>
              <c:strCache>
                <c:ptCount val="1"/>
                <c:pt idx="0">
                  <c:v>Keep Current Aid Bilateral Multilateral</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E625-483E-95B4-B6B5381A9A4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E625-483E-95B4-B6B5381A9A4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E625-483E-95B4-B6B5381A9A40}"/>
                </c:ext>
              </c:extLst>
            </c:dLbl>
            <c:dLbl>
              <c:idx val="3"/>
              <c:tx>
                <c:rich>
                  <a:bodyPr/>
                  <a:lstStyle/>
                  <a:p>
                    <a:r>
                      <a:rPr lang="en-US" dirty="0"/>
                      <a:t>35</a:t>
                    </a:r>
                  </a:p>
                </c:rich>
              </c:tx>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5.7273163404369734E-2"/>
                      <c:h val="8.3556829415889586E-2"/>
                    </c:manualLayout>
                  </c15:layout>
                  <c15:showDataLabelsRange val="0"/>
                </c:ext>
                <c:ext xmlns:c16="http://schemas.microsoft.com/office/drawing/2014/chart" uri="{C3380CC4-5D6E-409C-BE32-E72D297353CC}">
                  <c16:uniqueId val="{00000019-E625-483E-95B4-B6B5381A9A40}"/>
                </c:ext>
              </c:extLst>
            </c:dLbl>
            <c:dLbl>
              <c:idx val="4"/>
              <c:tx>
                <c:rich>
                  <a:bodyPr/>
                  <a:lstStyle/>
                  <a:p>
                    <a:r>
                      <a:rPr lang="en-US" dirty="0"/>
                      <a:t>32</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B-E625-483E-95B4-B6B5381A9A40}"/>
                </c:ext>
              </c:extLst>
            </c:dLbl>
            <c:dLbl>
              <c:idx val="5"/>
              <c:tx>
                <c:rich>
                  <a:bodyPr/>
                  <a:lstStyle/>
                  <a:p>
                    <a:r>
                      <a:rPr lang="en-US" dirty="0"/>
                      <a:t>36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D-E625-483E-95B4-B6B5381A9A40}"/>
                </c:ext>
              </c:extLst>
            </c:dLbl>
            <c:dLbl>
              <c:idx val="6"/>
              <c:tx>
                <c:rich>
                  <a:bodyPr/>
                  <a:lstStyle/>
                  <a:p>
                    <a:r>
                      <a:rPr lang="en-US" dirty="0"/>
                      <a:t>34</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1F-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E625-483E-95B4-B6B5381A9A40}"/>
                </c:ext>
              </c:extLst>
            </c:dLbl>
            <c:spPr>
              <a:noFill/>
              <a:ln>
                <a:noFill/>
              </a:ln>
              <a:effectLst/>
            </c:spPr>
            <c:txPr>
              <a:bodyPr rot="0" spcFirstLastPara="1" vertOverflow="ellipsis" vert="horz" wrap="square" anchor="ctr" anchorCtr="1"/>
              <a:lstStyle/>
              <a:p>
                <a:pPr>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General</c:formatCode>
                <c:ptCount val="8"/>
                <c:pt idx="3" formatCode="0">
                  <c:v>35</c:v>
                </c:pt>
                <c:pt idx="4" formatCode="0">
                  <c:v>32</c:v>
                </c:pt>
                <c:pt idx="5" formatCode="0">
                  <c:v>36</c:v>
                </c:pt>
                <c:pt idx="6" formatCode="0">
                  <c:v>34</c:v>
                </c:pt>
              </c:numCache>
            </c:numRef>
          </c:val>
          <c:extLst>
            <c:ext xmlns:c16="http://schemas.microsoft.com/office/drawing/2014/chart" uri="{C3380CC4-5D6E-409C-BE32-E72D297353CC}">
              <c16:uniqueId val="{00000023-E625-483E-95B4-B6B5381A9A40}"/>
            </c:ext>
          </c:extLst>
        </c:ser>
        <c:ser>
          <c:idx val="2"/>
          <c:order val="2"/>
          <c:tx>
            <c:strRef>
              <c:f>Sheet1!$D$1</c:f>
              <c:strCache>
                <c:ptCount val="1"/>
                <c:pt idx="0">
                  <c:v>Multilateral</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E625-483E-95B4-B6B5381A9A40}"/>
                </c:ext>
              </c:extLst>
            </c:dLbl>
            <c:dLbl>
              <c:idx val="3"/>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29-E625-483E-95B4-B6B5381A9A40}"/>
                </c:ext>
              </c:extLst>
            </c:dLbl>
            <c:dLbl>
              <c:idx val="5"/>
              <c:dLblPos val="ctr"/>
              <c:showLegendKey val="0"/>
              <c:showVal val="1"/>
              <c:showCatName val="0"/>
              <c:showSerName val="0"/>
              <c:showPercent val="0"/>
              <c:showBubbleSize val="0"/>
              <c:extLst>
                <c:ext xmlns:c15="http://schemas.microsoft.com/office/drawing/2012/chart" uri="{CE6537A1-D6FC-4f65-9D91-7224C49458BB}">
                  <c15:layout>
                    <c:manualLayout>
                      <c:w val="6.3772045021901952E-2"/>
                      <c:h val="7.8545949925651518E-2"/>
                    </c:manualLayout>
                  </c15:layout>
                </c:ext>
                <c:ext xmlns:c16="http://schemas.microsoft.com/office/drawing/2014/chart" uri="{C3380CC4-5D6E-409C-BE32-E72D297353CC}">
                  <c16:uniqueId val="{0000002D-E625-483E-95B4-B6B5381A9A40}"/>
                </c:ext>
              </c:extLst>
            </c:dLbl>
            <c:dLbl>
              <c:idx val="6"/>
              <c:dLblPos val="ctr"/>
              <c:showLegendKey val="0"/>
              <c:showVal val="1"/>
              <c:showCatName val="0"/>
              <c:showSerName val="0"/>
              <c:showPercent val="0"/>
              <c:showBubbleSize val="0"/>
              <c:extLst>
                <c:ext xmlns:c15="http://schemas.microsoft.com/office/drawing/2012/chart" uri="{CE6537A1-D6FC-4f65-9D91-7224C49458BB}">
                  <c15:layout>
                    <c:manualLayout>
                      <c:w val="7.46531761372599E-2"/>
                      <c:h val="7.8209866977108827E-2"/>
                    </c:manualLayout>
                  </c15:layout>
                </c:ext>
                <c:ext xmlns:c16="http://schemas.microsoft.com/office/drawing/2014/chart" uri="{C3380CC4-5D6E-409C-BE32-E72D297353CC}">
                  <c16:uniqueId val="{0000002F-E625-483E-95B4-B6B5381A9A4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E625-483E-95B4-B6B5381A9A40}"/>
                </c:ext>
              </c:extLst>
            </c:dLbl>
            <c:spPr>
              <a:noFill/>
              <a:ln>
                <a:noFill/>
              </a:ln>
              <a:effectLst/>
            </c:spPr>
            <c:txPr>
              <a:bodyPr rot="0" spcFirstLastPara="1" vertOverflow="ellipsis" vert="horz" wrap="square" anchor="ctr" anchorCtr="1"/>
              <a:lstStyle/>
              <a:p>
                <a:pPr algn="just">
                  <a:defRPr sz="28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General</c:formatCode>
                <c:ptCount val="8"/>
                <c:pt idx="3" formatCode="0">
                  <c:v>29</c:v>
                </c:pt>
                <c:pt idx="4" formatCode="0">
                  <c:v>21</c:v>
                </c:pt>
                <c:pt idx="5" formatCode="0">
                  <c:v>30</c:v>
                </c:pt>
                <c:pt idx="6" formatCode="0">
                  <c:v>26</c:v>
                </c:pt>
              </c:numCache>
            </c:numRef>
          </c:val>
          <c:extLst>
            <c:ext xmlns:c16="http://schemas.microsoft.com/office/drawing/2014/chart" uri="{C3380CC4-5D6E-409C-BE32-E72D297353CC}">
              <c16:uniqueId val="{00000032-E625-483E-95B4-B6B5381A9A4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5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479856041755127"/>
          <c:y val="5.0403524788342154E-2"/>
          <c:w val="0.75520143958244867"/>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73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60</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62</c:v>
                </c:pt>
                <c:pt idx="4" formatCode="0">
                  <c:v>73</c:v>
                </c:pt>
                <c:pt idx="5" formatCode="0">
                  <c:v>60</c:v>
                </c:pt>
                <c:pt idx="6" formatCode="0">
                  <c:v>66</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7320377807920604"/>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61</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74</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67</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62</c:v>
                </c:pt>
                <c:pt idx="4" formatCode="0">
                  <c:v>61</c:v>
                </c:pt>
                <c:pt idx="5" formatCode="0">
                  <c:v>74</c:v>
                </c:pt>
                <c:pt idx="6" formatCode="0">
                  <c:v>67</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5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5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822619623605752"/>
          <c:y val="5.2634895740260618E-2"/>
          <c:w val="0.78177380376394245"/>
          <c:h val="0.94135458294606777"/>
        </c:manualLayout>
      </c:layout>
      <c:barChart>
        <c:barDir val="bar"/>
        <c:grouping val="percentStacked"/>
        <c:varyColors val="0"/>
        <c:ser>
          <c:idx val="0"/>
          <c:order val="0"/>
          <c:tx>
            <c:strRef>
              <c:f>Sheet1!$B$1</c:f>
              <c:strCache>
                <c:ptCount val="1"/>
                <c:pt idx="0">
                  <c:v>Keep Current Aid</c:v>
                </c:pt>
              </c:strCache>
            </c:strRef>
          </c:tx>
          <c:spPr>
            <a:solidFill>
              <a:srgbClr val="002060"/>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1-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3-E625-483E-95B4-B6B5381A9A40}"/>
              </c:ext>
            </c:extLst>
          </c:dPt>
          <c:dPt>
            <c:idx val="2"/>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5-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07-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09-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0B-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0D-E625-483E-95B4-B6B5381A9A40}"/>
              </c:ext>
            </c:extLst>
          </c:dPt>
          <c:dPt>
            <c:idx val="8"/>
            <c:invertIfNegative val="0"/>
            <c:bubble3D val="0"/>
            <c:spPr>
              <a:solidFill>
                <a:srgbClr val="002060"/>
              </a:solidFill>
              <a:ln w="57150">
                <a:solidFill>
                  <a:schemeClr val="bg1"/>
                </a:solidFill>
              </a:ln>
              <a:effectLst/>
            </c:spPr>
            <c:extLst>
              <c:ext xmlns:c16="http://schemas.microsoft.com/office/drawing/2014/chart" uri="{C3380CC4-5D6E-409C-BE32-E72D297353CC}">
                <c16:uniqueId val="{0000000F-E625-483E-95B4-B6B5381A9A40}"/>
              </c:ext>
            </c:extLst>
          </c:dPt>
          <c:dLbls>
            <c:dLbl>
              <c:idx val="0"/>
              <c:layout>
                <c:manualLayout>
                  <c:x val="7.4299055186063234E-3"/>
                  <c:y val="-2.94064527482309E-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4.8060322106079696E-2"/>
                      <c:h val="7.7959326871670426E-2"/>
                    </c:manualLayout>
                  </c15:layout>
                </c:ext>
                <c:ext xmlns:c16="http://schemas.microsoft.com/office/drawing/2014/chart" uri="{C3380CC4-5D6E-409C-BE32-E72D297353CC}">
                  <c16:uniqueId val="{00000001-E625-483E-95B4-B6B5381A9A40}"/>
                </c:ext>
              </c:extLst>
            </c:dLbl>
            <c:dLbl>
              <c:idx val="1"/>
              <c:layout>
                <c:manualLayout>
                  <c:x val="1.5141551725668461E-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E625-483E-95B4-B6B5381A9A40}"/>
                </c:ext>
              </c:extLst>
            </c:dLbl>
            <c:dLbl>
              <c:idx val="2"/>
              <c:layout>
                <c:manualLayout>
                  <c:x val="7.7735729275448355E-3"/>
                  <c:y val="2.6069966864455335E-3"/>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5-483E-95B4-B6B5381A9A40}"/>
                </c:ext>
              </c:extLst>
            </c:dLbl>
            <c:dLbl>
              <c:idx val="3"/>
              <c:layout>
                <c:manualLayout>
                  <c:x val="1.4192071196835666E-2"/>
                  <c:y val="-2.959848102167535E-3"/>
                </c:manualLayout>
              </c:layout>
              <c:tx>
                <c:rich>
                  <a:bodyPr/>
                  <a:lstStyle/>
                  <a:p>
                    <a:r>
                      <a:rPr lang="en-US" dirty="0"/>
                      <a:t>36</a:t>
                    </a:r>
                  </a:p>
                </c:rich>
              </c:tx>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6.4801794795362397E-2"/>
                      <c:h val="8.9154258563067232E-2"/>
                    </c:manualLayout>
                  </c15:layout>
                  <c15:showDataLabelsRange val="0"/>
                </c:ext>
                <c:ext xmlns:c16="http://schemas.microsoft.com/office/drawing/2014/chart" uri="{C3380CC4-5D6E-409C-BE32-E72D297353CC}">
                  <c16:uniqueId val="{00000007-E625-483E-95B4-B6B5381A9A40}"/>
                </c:ext>
              </c:extLst>
            </c:dLbl>
            <c:dLbl>
              <c:idx val="4"/>
              <c:tx>
                <c:rich>
                  <a:bodyPr/>
                  <a:lstStyle/>
                  <a:p>
                    <a:r>
                      <a:rPr lang="en-US" dirty="0"/>
                      <a:t>22</a:t>
                    </a:r>
                  </a:p>
                </c:rich>
              </c:tx>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9-E625-483E-95B4-B6B5381A9A40}"/>
                </c:ext>
              </c:extLst>
            </c:dLbl>
            <c:dLbl>
              <c:idx val="5"/>
              <c:layout>
                <c:manualLayout>
                  <c:x val="1.3721034403146561E-2"/>
                  <c:y val="1.3993608472112728E-3"/>
                </c:manualLayout>
              </c:layout>
              <c:tx>
                <c:rich>
                  <a:bodyPr/>
                  <a:lstStyle/>
                  <a:p>
                    <a:r>
                      <a:rPr lang="en-US" dirty="0"/>
                      <a:t>60</a:t>
                    </a:r>
                  </a:p>
                </c:rich>
              </c:tx>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7.7724716842869732E-2"/>
                      <c:h val="0.11994056637562694"/>
                    </c:manualLayout>
                  </c15:layout>
                  <c15:showDataLabelsRange val="0"/>
                </c:ext>
                <c:ext xmlns:c16="http://schemas.microsoft.com/office/drawing/2014/chart" uri="{C3380CC4-5D6E-409C-BE32-E72D297353CC}">
                  <c16:uniqueId val="{0000000B-E625-483E-95B4-B6B5381A9A40}"/>
                </c:ext>
              </c:extLst>
            </c:dLbl>
            <c:dLbl>
              <c:idx val="6"/>
              <c:layout>
                <c:manualLayout>
                  <c:x val="-3.9101378008923639E-3"/>
                  <c:y val="0"/>
                </c:manualLayout>
              </c:layout>
              <c:tx>
                <c:rich>
                  <a:bodyPr/>
                  <a:lstStyle/>
                  <a:p>
                    <a:r>
                      <a:rPr lang="en-US" dirty="0"/>
                      <a:t>41</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E625-483E-95B4-B6B5381A9A40}"/>
                </c:ext>
              </c:extLst>
            </c:dLbl>
            <c:dLbl>
              <c:idx val="7"/>
              <c:layout>
                <c:manualLayout>
                  <c:x val="-6.2228076370508855E-4"/>
                  <c:y val="3.9134371809186028E-4"/>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E625-483E-95B4-B6B5381A9A40}"/>
                </c:ext>
              </c:extLst>
            </c:dLbl>
            <c:dLbl>
              <c:idx val="8"/>
              <c:layout>
                <c:manualLayout>
                  <c:x val="-3.7322888566694682E-4"/>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E625-483E-95B4-B6B5381A9A40}"/>
                </c:ext>
              </c:extLst>
            </c:dLbl>
            <c:spPr>
              <a:noFill/>
              <a:ln>
                <a:noFill/>
              </a:ln>
              <a:effectLst/>
            </c:spPr>
            <c:txPr>
              <a:bodyPr rot="0" spcFirstLastPara="1" vertOverflow="ellipsis" vert="horz" wrap="square" anchor="ctr" anchorCtr="1"/>
              <a:lstStyle/>
              <a:p>
                <a:pPr algn="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Sheet1!$B$2:$B$9</c:f>
              <c:numCache>
                <c:formatCode>General</c:formatCode>
                <c:ptCount val="8"/>
                <c:pt idx="3" formatCode="0">
                  <c:v>36</c:v>
                </c:pt>
                <c:pt idx="4" formatCode="0">
                  <c:v>22</c:v>
                </c:pt>
                <c:pt idx="5" formatCode="0">
                  <c:v>60</c:v>
                </c:pt>
                <c:pt idx="6" formatCode="0">
                  <c:v>41</c:v>
                </c:pt>
              </c:numCache>
            </c:numRef>
          </c:val>
          <c:extLst>
            <c:ext xmlns:c16="http://schemas.microsoft.com/office/drawing/2014/chart" uri="{C3380CC4-5D6E-409C-BE32-E72D297353CC}">
              <c16:uniqueId val="{00000011-E625-483E-95B4-B6B5381A9A40}"/>
            </c:ext>
          </c:extLst>
        </c:ser>
        <c:ser>
          <c:idx val="1"/>
          <c:order val="1"/>
          <c:tx>
            <c:strRef>
              <c:f>Sheet1!$B$1:$D$1</c:f>
              <c:strCache>
                <c:ptCount val="1"/>
                <c:pt idx="0">
                  <c:v>Keep Current Aid Bilateral Column1</c:v>
                </c:pt>
              </c:strCache>
            </c:strRef>
          </c:tx>
          <c:spPr>
            <a:solidFill>
              <a:schemeClr val="accent1">
                <a:lumMod val="75000"/>
              </a:schemeClr>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3-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5-E625-483E-95B4-B6B5381A9A40}"/>
              </c:ext>
            </c:extLst>
          </c:dPt>
          <c:dPt>
            <c:idx val="2"/>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1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1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1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1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1F-E625-483E-95B4-B6B5381A9A40}"/>
              </c:ext>
            </c:extLst>
          </c:dPt>
          <c:dPt>
            <c:idx val="7"/>
            <c:invertIfNegative val="0"/>
            <c:bubble3D val="0"/>
            <c:spPr>
              <a:solidFill>
                <a:schemeClr val="accent1">
                  <a:lumMod val="75000"/>
                </a:schemeClr>
              </a:solidFill>
              <a:ln w="57150">
                <a:solidFill>
                  <a:schemeClr val="bg1"/>
                </a:solidFill>
              </a:ln>
              <a:effectLst/>
            </c:spPr>
            <c:extLst>
              <c:ext xmlns:c16="http://schemas.microsoft.com/office/drawing/2014/chart" uri="{C3380CC4-5D6E-409C-BE32-E72D297353CC}">
                <c16:uniqueId val="{00000021-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5.8808636954084746E-2"/>
                      <c:h val="7.5158371858401699E-2"/>
                    </c:manualLayout>
                  </c15:layout>
                </c:ext>
                <c:ext xmlns:c16="http://schemas.microsoft.com/office/drawing/2014/chart" uri="{C3380CC4-5D6E-409C-BE32-E72D297353CC}">
                  <c16:uniqueId val="{00000013-E625-483E-95B4-B6B5381A9A40}"/>
                </c:ext>
              </c:extLst>
            </c:dLbl>
            <c:dLbl>
              <c:idx val="3"/>
              <c:tx>
                <c:rich>
                  <a:bodyPr/>
                  <a:lstStyle/>
                  <a:p>
                    <a:r>
                      <a:rPr lang="en-US" dirty="0"/>
                      <a:t>62</a:t>
                    </a:r>
                  </a:p>
                </c:rich>
              </c:tx>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8.0184790816475532E-2"/>
                      <c:h val="8.355687583816189E-2"/>
                    </c:manualLayout>
                  </c15:layout>
                  <c15:showDataLabelsRange val="0"/>
                </c:ext>
                <c:ext xmlns:c16="http://schemas.microsoft.com/office/drawing/2014/chart" uri="{C3380CC4-5D6E-409C-BE32-E72D297353CC}">
                  <c16:uniqueId val="{00000019-E625-483E-95B4-B6B5381A9A40}"/>
                </c:ext>
              </c:extLst>
            </c:dLbl>
            <c:dLbl>
              <c:idx val="4"/>
              <c:tx>
                <c:rich>
                  <a:bodyPr/>
                  <a:lstStyle/>
                  <a:p>
                    <a:r>
                      <a:rPr lang="en-US" dirty="0"/>
                      <a:t>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B-E625-483E-95B4-B6B5381A9A40}"/>
                </c:ext>
              </c:extLst>
            </c:dLbl>
            <c:dLbl>
              <c:idx val="5"/>
              <c:tx>
                <c:rich>
                  <a:bodyPr/>
                  <a:lstStyle/>
                  <a:p>
                    <a:r>
                      <a:rPr lang="en-US" dirty="0"/>
                      <a:t>39</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D-E625-483E-95B4-B6B5381A9A40}"/>
                </c:ext>
              </c:extLst>
            </c:dLbl>
            <c:dLbl>
              <c:idx val="6"/>
              <c:tx>
                <c:rich>
                  <a:bodyPr/>
                  <a:lstStyle/>
                  <a:p>
                    <a:r>
                      <a:rPr lang="en-US" dirty="0"/>
                      <a:t>58</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1F-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4.3453901456934674E-2"/>
                      <c:h val="8.6355580687999173E-2"/>
                    </c:manualLayout>
                  </c15:layout>
                </c:ext>
                <c:ext xmlns:c16="http://schemas.microsoft.com/office/drawing/2014/chart" uri="{C3380CC4-5D6E-409C-BE32-E72D297353CC}">
                  <c16:uniqueId val="{00000022-E625-483E-95B4-B6B5381A9A40}"/>
                </c:ext>
              </c:extLst>
            </c:dLbl>
            <c:spPr>
              <a:noFill/>
              <a:ln>
                <a:noFill/>
              </a:ln>
              <a:effectLst/>
            </c:spPr>
            <c:txPr>
              <a:bodyPr rot="0" spcFirstLastPara="1" vertOverflow="ellipsis" vert="horz" wrap="square" anchor="ctr" anchorCtr="1"/>
              <a:lstStyle/>
              <a:p>
                <a:pPr>
                  <a:defRPr sz="3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7"/>
                <c:pt idx="3">
                  <c:v>Independents</c:v>
                </c:pt>
                <c:pt idx="4">
                  <c:v>Democrats</c:v>
                </c:pt>
                <c:pt idx="5">
                  <c:v>Republicans</c:v>
                </c:pt>
                <c:pt idx="6">
                  <c:v>National</c:v>
                </c:pt>
              </c:strCache>
            </c:strRef>
          </c:cat>
          <c:val>
            <c:numRef>
              <c:f>Sheet1!$C$2:$C$9</c:f>
              <c:numCache>
                <c:formatCode>General</c:formatCode>
                <c:ptCount val="8"/>
                <c:pt idx="3" formatCode="0">
                  <c:v>58</c:v>
                </c:pt>
                <c:pt idx="4" formatCode="0">
                  <c:v>77</c:v>
                </c:pt>
                <c:pt idx="5" formatCode="0">
                  <c:v>39</c:v>
                </c:pt>
                <c:pt idx="6" formatCode="0">
                  <c:v>58</c:v>
                </c:pt>
              </c:numCache>
            </c:numRef>
          </c:val>
          <c:extLst>
            <c:ext xmlns:c16="http://schemas.microsoft.com/office/drawing/2014/chart" uri="{C3380CC4-5D6E-409C-BE32-E72D297353CC}">
              <c16:uniqueId val="{00000023-E625-483E-95B4-B6B5381A9A40}"/>
            </c:ext>
          </c:extLst>
        </c:ser>
        <c:ser>
          <c:idx val="2"/>
          <c:order val="2"/>
          <c:tx>
            <c:strRef>
              <c:f>Sheet1!$D$1</c:f>
              <c:strCache>
                <c:ptCount val="1"/>
                <c:pt idx="0">
                  <c:v>Column1</c:v>
                </c:pt>
              </c:strCache>
            </c:strRef>
          </c:tx>
          <c:spPr>
            <a:solidFill>
              <a:schemeClr val="accent2"/>
            </a:solidFill>
            <a:ln w="57150">
              <a:solidFill>
                <a:schemeClr val="bg1"/>
              </a:solidFill>
            </a:ln>
            <a:effectLst/>
          </c:spPr>
          <c:invertIfNegative val="0"/>
          <c:dPt>
            <c:idx val="0"/>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5-E625-483E-95B4-B6B5381A9A40}"/>
              </c:ext>
            </c:extLst>
          </c:dPt>
          <c:dPt>
            <c:idx val="1"/>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7-E625-483E-95B4-B6B5381A9A40}"/>
              </c:ext>
            </c:extLst>
          </c:dPt>
          <c:dPt>
            <c:idx val="3"/>
            <c:invertIfNegative val="0"/>
            <c:bubble3D val="0"/>
            <c:spPr>
              <a:solidFill>
                <a:srgbClr val="7030A0"/>
              </a:solidFill>
              <a:ln w="57150">
                <a:solidFill>
                  <a:schemeClr val="bg1"/>
                </a:solidFill>
              </a:ln>
              <a:effectLst/>
            </c:spPr>
            <c:extLst>
              <c:ext xmlns:c16="http://schemas.microsoft.com/office/drawing/2014/chart" uri="{C3380CC4-5D6E-409C-BE32-E72D297353CC}">
                <c16:uniqueId val="{00000029-E625-483E-95B4-B6B5381A9A40}"/>
              </c:ext>
            </c:extLst>
          </c:dPt>
          <c:dPt>
            <c:idx val="4"/>
            <c:invertIfNegative val="0"/>
            <c:bubble3D val="0"/>
            <c:spPr>
              <a:solidFill>
                <a:srgbClr val="0070C0"/>
              </a:solidFill>
              <a:ln w="57150">
                <a:solidFill>
                  <a:schemeClr val="bg1"/>
                </a:solidFill>
              </a:ln>
              <a:effectLst/>
            </c:spPr>
            <c:extLst>
              <c:ext xmlns:c16="http://schemas.microsoft.com/office/drawing/2014/chart" uri="{C3380CC4-5D6E-409C-BE32-E72D297353CC}">
                <c16:uniqueId val="{0000002B-E625-483E-95B4-B6B5381A9A40}"/>
              </c:ext>
            </c:extLst>
          </c:dPt>
          <c:dPt>
            <c:idx val="5"/>
            <c:invertIfNegative val="0"/>
            <c:bubble3D val="0"/>
            <c:spPr>
              <a:solidFill>
                <a:srgbClr val="C00000"/>
              </a:solidFill>
              <a:ln w="57150">
                <a:solidFill>
                  <a:schemeClr val="bg1"/>
                </a:solidFill>
              </a:ln>
              <a:effectLst/>
            </c:spPr>
            <c:extLst>
              <c:ext xmlns:c16="http://schemas.microsoft.com/office/drawing/2014/chart" uri="{C3380CC4-5D6E-409C-BE32-E72D297353CC}">
                <c16:uniqueId val="{0000002D-E625-483E-95B4-B6B5381A9A40}"/>
              </c:ext>
            </c:extLst>
          </c:dPt>
          <c:dPt>
            <c:idx val="6"/>
            <c:invertIfNegative val="0"/>
            <c:bubble3D val="0"/>
            <c:spPr>
              <a:solidFill>
                <a:schemeClr val="tx1">
                  <a:lumMod val="75000"/>
                  <a:lumOff val="25000"/>
                </a:schemeClr>
              </a:solidFill>
              <a:ln w="57150">
                <a:solidFill>
                  <a:schemeClr val="bg1"/>
                </a:solidFill>
              </a:ln>
              <a:effectLst/>
            </c:spPr>
            <c:extLst>
              <c:ext xmlns:c16="http://schemas.microsoft.com/office/drawing/2014/chart" uri="{C3380CC4-5D6E-409C-BE32-E72D297353CC}">
                <c16:uniqueId val="{0000002F-E625-483E-95B4-B6B5381A9A40}"/>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3.0967184555911759E-2"/>
                      <c:h val="6.2570748690522121E-2"/>
                    </c:manualLayout>
                  </c15:layout>
                </c:ext>
                <c:ext xmlns:c16="http://schemas.microsoft.com/office/drawing/2014/chart" uri="{C3380CC4-5D6E-409C-BE32-E72D297353CC}">
                  <c16:uniqueId val="{00000025-E625-483E-95B4-B6B5381A9A40}"/>
                </c:ext>
              </c:extLst>
            </c:dLbl>
            <c:dLbl>
              <c:idx val="3"/>
              <c:tx>
                <c:rich>
                  <a:bodyPr/>
                  <a:lstStyle/>
                  <a:p>
                    <a:r>
                      <a:rPr lang="en-US" dirty="0"/>
                      <a:t>29</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29-E625-483E-95B4-B6B5381A9A40}"/>
                </c:ext>
              </c:extLst>
            </c:dLbl>
            <c:dLbl>
              <c:idx val="4"/>
              <c:tx>
                <c:rich>
                  <a:bodyPr/>
                  <a:lstStyle/>
                  <a:p>
                    <a:r>
                      <a:rPr lang="en-US" dirty="0"/>
                      <a:t>21</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B-E625-483E-95B4-B6B5381A9A40}"/>
                </c:ext>
              </c:extLst>
            </c:dLbl>
            <c:dLbl>
              <c:idx val="5"/>
              <c:tx>
                <c:rich>
                  <a:bodyPr/>
                  <a:lstStyle/>
                  <a:p>
                    <a:r>
                      <a:rPr lang="en-US" dirty="0"/>
                      <a:t>26</a:t>
                    </a:r>
                  </a:p>
                </c:rich>
              </c:tx>
              <c:dLblPos val="ctr"/>
              <c:showLegendKey val="0"/>
              <c:showVal val="1"/>
              <c:showCatName val="0"/>
              <c:showSerName val="0"/>
              <c:showPercent val="0"/>
              <c:showBubbleSize val="0"/>
              <c:extLst>
                <c:ext xmlns:c15="http://schemas.microsoft.com/office/drawing/2012/chart" uri="{CE6537A1-D6FC-4f65-9D91-7224C49458BB}">
                  <c15:layout>
                    <c:manualLayout>
                      <c:w val="5.0884174288794402E-2"/>
                      <c:h val="7.8545910865477894E-2"/>
                    </c:manualLayout>
                  </c15:layout>
                  <c15:showDataLabelsRange val="0"/>
                </c:ext>
                <c:ext xmlns:c16="http://schemas.microsoft.com/office/drawing/2014/chart" uri="{C3380CC4-5D6E-409C-BE32-E72D297353CC}">
                  <c16:uniqueId val="{0000002D-E625-483E-95B4-B6B5381A9A40}"/>
                </c:ext>
              </c:extLst>
            </c:dLbl>
            <c:dLbl>
              <c:idx val="6"/>
              <c:tx>
                <c:rich>
                  <a:bodyPr/>
                  <a:lstStyle/>
                  <a:p>
                    <a:r>
                      <a:rPr lang="en-US" dirty="0"/>
                      <a:t>26</a:t>
                    </a:r>
                  </a:p>
                </c:rich>
              </c:tx>
              <c:dLblPos val="ctr"/>
              <c:showLegendKey val="0"/>
              <c:showVal val="1"/>
              <c:showCatName val="0"/>
              <c:showSerName val="0"/>
              <c:showPercent val="0"/>
              <c:showBubbleSize val="0"/>
              <c:extLst>
                <c:ext xmlns:c15="http://schemas.microsoft.com/office/drawing/2012/chart" uri="{CE6537A1-D6FC-4f65-9D91-7224C49458BB}">
                  <c15:layout>
                    <c:manualLayout>
                      <c:w val="4.8877580522615365E-2"/>
                      <c:h val="7.8209852764207971E-2"/>
                    </c:manualLayout>
                  </c15:layout>
                  <c15:showDataLabelsRange val="0"/>
                </c:ext>
                <c:ext xmlns:c16="http://schemas.microsoft.com/office/drawing/2014/chart" uri="{C3380CC4-5D6E-409C-BE32-E72D297353CC}">
                  <c16:uniqueId val="{0000002F-E625-483E-95B4-B6B5381A9A40}"/>
                </c:ext>
              </c:extLst>
            </c:dLbl>
            <c:dLbl>
              <c:idx val="7"/>
              <c:dLblPos val="ctr"/>
              <c:showLegendKey val="0"/>
              <c:showVal val="1"/>
              <c:showCatName val="0"/>
              <c:showSerName val="0"/>
              <c:showPercent val="0"/>
              <c:showBubbleSize val="0"/>
              <c:extLst>
                <c:ext xmlns:c15="http://schemas.microsoft.com/office/drawing/2012/chart" uri="{CE6537A1-D6FC-4f65-9D91-7224C49458BB}">
                  <c15:layout>
                    <c:manualLayout>
                      <c:w val="4.6612899799613382E-2"/>
                      <c:h val="8.2228370446428667E-2"/>
                    </c:manualLayout>
                  </c15:layout>
                </c:ext>
                <c:ext xmlns:c16="http://schemas.microsoft.com/office/drawing/2014/chart" uri="{C3380CC4-5D6E-409C-BE32-E72D297353CC}">
                  <c16:uniqueId val="{00000030-E625-483E-95B4-B6B5381A9A40}"/>
                </c:ext>
              </c:extLst>
            </c:dLbl>
            <c:dLbl>
              <c:idx val="8"/>
              <c:dLblPos val="ctr"/>
              <c:showLegendKey val="0"/>
              <c:showVal val="1"/>
              <c:showCatName val="0"/>
              <c:showSerName val="0"/>
              <c:showPercent val="0"/>
              <c:showBubbleSize val="0"/>
              <c:extLst>
                <c:ext xmlns:c15="http://schemas.microsoft.com/office/drawing/2012/chart" uri="{CE6537A1-D6FC-4f65-9D91-7224C49458BB}">
                  <c15:layout>
                    <c:manualLayout>
                      <c:w val="5.1015082602526927E-2"/>
                      <c:h val="6.495137232716125E-2"/>
                    </c:manualLayout>
                  </c15:layout>
                </c:ext>
                <c:ext xmlns:c16="http://schemas.microsoft.com/office/drawing/2014/chart" uri="{C3380CC4-5D6E-409C-BE32-E72D297353CC}">
                  <c16:uniqueId val="{00000031-E625-483E-95B4-B6B5381A9A40}"/>
                </c:ext>
              </c:extLst>
            </c:dLbl>
            <c:spPr>
              <a:noFill/>
              <a:ln>
                <a:noFill/>
              </a:ln>
              <a:effectLst/>
            </c:spPr>
            <c:txPr>
              <a:bodyPr rot="0" spcFirstLastPara="1" vertOverflow="ellipsis" vert="horz" wrap="square" anchor="ctr" anchorCtr="1"/>
              <a:lstStyle/>
              <a:p>
                <a:pPr algn="just">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7"/>
                <c:pt idx="3">
                  <c:v>Independents</c:v>
                </c:pt>
                <c:pt idx="4">
                  <c:v>Democrats</c:v>
                </c:pt>
                <c:pt idx="5">
                  <c:v>Republicans</c:v>
                </c:pt>
                <c:pt idx="6">
                  <c:v>National</c:v>
                </c:pt>
              </c:strCache>
            </c:strRef>
          </c:cat>
          <c:val>
            <c:numRef>
              <c:f>Sheet1!$D$2:$D$9</c:f>
              <c:numCache>
                <c:formatCode>General</c:formatCode>
                <c:ptCount val="8"/>
              </c:numCache>
            </c:numRef>
          </c:val>
          <c:extLst>
            <c:ext xmlns:c16="http://schemas.microsoft.com/office/drawing/2014/chart" uri="{C3380CC4-5D6E-409C-BE32-E72D297353CC}">
              <c16:uniqueId val="{00000032-E625-483E-95B4-B6B5381A9A40}"/>
            </c:ext>
          </c:extLst>
        </c:ser>
        <c:dLbls>
          <c:showLegendKey val="0"/>
          <c:showVal val="0"/>
          <c:showCatName val="0"/>
          <c:showSerName val="0"/>
          <c:showPercent val="0"/>
          <c:showBubbleSize val="0"/>
        </c:dLbls>
        <c:gapWidth val="1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27740825841946"/>
          <c:y val="5.0403610414972169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62</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75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66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69</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62</c:v>
                </c:pt>
                <c:pt idx="4" formatCode="0">
                  <c:v>75</c:v>
                </c:pt>
                <c:pt idx="5" formatCode="0">
                  <c:v>66</c:v>
                </c:pt>
                <c:pt idx="6" formatCode="0">
                  <c:v>69</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7388708764347"/>
          <c:y val="0.10409424501220434"/>
          <c:w val="0.76414909926592844"/>
          <c:h val="0.77388556428269362"/>
        </c:manualLayout>
      </c:layout>
      <c:barChart>
        <c:barDir val="bar"/>
        <c:grouping val="stacked"/>
        <c:varyColors val="0"/>
        <c:ser>
          <c:idx val="1"/>
          <c:order val="0"/>
          <c:tx>
            <c:strRef>
              <c:f>Sheet1!$B$1</c:f>
              <c:strCache>
                <c:ptCount val="1"/>
                <c:pt idx="0">
                  <c:v>Favor</c:v>
                </c:pt>
              </c:strCache>
            </c:strRef>
          </c:tx>
          <c:spPr>
            <a:solidFill>
              <a:schemeClr val="tx1">
                <a:lumMod val="65000"/>
                <a:lumOff val="35000"/>
              </a:schemeClr>
            </a:solidFill>
            <a:ln w="44450">
              <a:noFill/>
            </a:ln>
            <a:effectLst>
              <a:softEdge rad="0"/>
            </a:effectLst>
          </c:spPr>
          <c:invertIfNegative val="0"/>
          <c:dPt>
            <c:idx val="0"/>
            <c:invertIfNegative val="0"/>
            <c:bubble3D val="0"/>
            <c:spPr>
              <a:solidFill>
                <a:srgbClr val="7030A0"/>
              </a:solidFill>
              <a:ln w="44450">
                <a:noFill/>
              </a:ln>
              <a:effectLst>
                <a:softEdge rad="0"/>
              </a:effectLst>
            </c:spPr>
            <c:extLst>
              <c:ext xmlns:c16="http://schemas.microsoft.com/office/drawing/2014/chart" uri="{C3380CC4-5D6E-409C-BE32-E72D297353CC}">
                <c16:uniqueId val="{00000001-A6D9-E44F-88D7-ECF69968ABC1}"/>
              </c:ext>
            </c:extLst>
          </c:dPt>
          <c:dPt>
            <c:idx val="1"/>
            <c:invertIfNegative val="0"/>
            <c:bubble3D val="0"/>
            <c:spPr>
              <a:solidFill>
                <a:srgbClr val="7030A0"/>
              </a:solidFill>
              <a:ln w="44450">
                <a:noFill/>
              </a:ln>
              <a:effectLst>
                <a:softEdge rad="0"/>
              </a:effectLst>
            </c:spPr>
            <c:extLst>
              <c:ext xmlns:c16="http://schemas.microsoft.com/office/drawing/2014/chart" uri="{C3380CC4-5D6E-409C-BE32-E72D297353CC}">
                <c16:uniqueId val="{00000003-A6D9-E44F-88D7-ECF69968ABC1}"/>
              </c:ext>
            </c:extLst>
          </c:dPt>
          <c:dPt>
            <c:idx val="2"/>
            <c:invertIfNegative val="0"/>
            <c:bubble3D val="0"/>
            <c:spPr>
              <a:solidFill>
                <a:srgbClr val="7030A0"/>
              </a:solidFill>
              <a:ln w="44450">
                <a:noFill/>
              </a:ln>
              <a:effectLst>
                <a:softEdge rad="0"/>
              </a:effectLst>
            </c:spPr>
            <c:extLst>
              <c:ext xmlns:c16="http://schemas.microsoft.com/office/drawing/2014/chart" uri="{C3380CC4-5D6E-409C-BE32-E72D297353CC}">
                <c16:uniqueId val="{00000005-A6D9-E44F-88D7-ECF69968ABC1}"/>
              </c:ext>
            </c:extLst>
          </c:dPt>
          <c:dPt>
            <c:idx val="3"/>
            <c:invertIfNegative val="0"/>
            <c:bubble3D val="0"/>
            <c:spPr>
              <a:solidFill>
                <a:srgbClr val="7030A0"/>
              </a:solidFill>
              <a:ln w="44450">
                <a:noFill/>
              </a:ln>
              <a:effectLst>
                <a:softEdge rad="0"/>
              </a:effectLst>
            </c:spPr>
            <c:extLst>
              <c:ext xmlns:c16="http://schemas.microsoft.com/office/drawing/2014/chart" uri="{C3380CC4-5D6E-409C-BE32-E72D297353CC}">
                <c16:uniqueId val="{00000007-A6D9-E44F-88D7-ECF69968ABC1}"/>
              </c:ext>
            </c:extLst>
          </c:dPt>
          <c:dPt>
            <c:idx val="4"/>
            <c:invertIfNegative val="0"/>
            <c:bubble3D val="0"/>
            <c:spPr>
              <a:solidFill>
                <a:schemeClr val="bg1"/>
              </a:solidFill>
              <a:ln w="44450">
                <a:solidFill>
                  <a:schemeClr val="bg1"/>
                </a:solidFill>
              </a:ln>
              <a:effectLst>
                <a:softEdge rad="0"/>
              </a:effectLst>
            </c:spPr>
            <c:extLst>
              <c:ext xmlns:c16="http://schemas.microsoft.com/office/drawing/2014/chart" uri="{C3380CC4-5D6E-409C-BE32-E72D297353CC}">
                <c16:uniqueId val="{00000000-0D1B-41AE-B4F9-FD277DF6D22C}"/>
              </c:ext>
            </c:extLst>
          </c:dPt>
          <c:dPt>
            <c:idx val="5"/>
            <c:invertIfNegative val="0"/>
            <c:bubble3D val="0"/>
            <c:spPr>
              <a:solidFill>
                <a:srgbClr val="E46C0A"/>
              </a:solidFill>
              <a:ln w="44450">
                <a:noFill/>
              </a:ln>
              <a:effectLst>
                <a:softEdge rad="0"/>
              </a:effectLst>
            </c:spPr>
            <c:extLst>
              <c:ext xmlns:c16="http://schemas.microsoft.com/office/drawing/2014/chart" uri="{C3380CC4-5D6E-409C-BE32-E72D297353CC}">
                <c16:uniqueId val="{0000000B-A6D9-E44F-88D7-ECF69968ABC1}"/>
              </c:ext>
            </c:extLst>
          </c:dPt>
          <c:dPt>
            <c:idx val="6"/>
            <c:invertIfNegative val="0"/>
            <c:bubble3D val="0"/>
            <c:spPr>
              <a:solidFill>
                <a:srgbClr val="E46C0A"/>
              </a:solidFill>
              <a:ln w="44450">
                <a:noFill/>
              </a:ln>
              <a:effectLst>
                <a:softEdge rad="0"/>
              </a:effectLst>
            </c:spPr>
            <c:extLst>
              <c:ext xmlns:c16="http://schemas.microsoft.com/office/drawing/2014/chart" uri="{C3380CC4-5D6E-409C-BE32-E72D297353CC}">
                <c16:uniqueId val="{0000000D-A6D9-E44F-88D7-ECF69968ABC1}"/>
              </c:ext>
            </c:extLst>
          </c:dPt>
          <c:dPt>
            <c:idx val="7"/>
            <c:invertIfNegative val="0"/>
            <c:bubble3D val="0"/>
            <c:spPr>
              <a:solidFill>
                <a:srgbClr val="E46C0A"/>
              </a:solidFill>
              <a:ln w="44450">
                <a:noFill/>
              </a:ln>
              <a:effectLst>
                <a:softEdge rad="0"/>
              </a:effectLst>
            </c:spPr>
            <c:extLst>
              <c:ext xmlns:c16="http://schemas.microsoft.com/office/drawing/2014/chart" uri="{C3380CC4-5D6E-409C-BE32-E72D297353CC}">
                <c16:uniqueId val="{0000000F-A6D9-E44F-88D7-ECF69968ABC1}"/>
              </c:ext>
            </c:extLst>
          </c:dPt>
          <c:dPt>
            <c:idx val="8"/>
            <c:invertIfNegative val="0"/>
            <c:bubble3D val="0"/>
            <c:spPr>
              <a:solidFill>
                <a:srgbClr val="E46C0A"/>
              </a:solidFill>
              <a:ln w="44450">
                <a:noFill/>
              </a:ln>
              <a:effectLst>
                <a:softEdge rad="0"/>
              </a:effectLst>
            </c:spPr>
            <c:extLst>
              <c:ext xmlns:c16="http://schemas.microsoft.com/office/drawing/2014/chart" uri="{C3380CC4-5D6E-409C-BE32-E72D297353CC}">
                <c16:uniqueId val="{00000011-A6D9-E44F-88D7-ECF69968ABC1}"/>
              </c:ext>
            </c:extLst>
          </c:dPt>
          <c:dPt>
            <c:idx val="9"/>
            <c:invertIfNegative val="0"/>
            <c:bubble3D val="0"/>
            <c:spPr>
              <a:solidFill>
                <a:srgbClr val="E46C0A"/>
              </a:solidFill>
              <a:ln w="44450">
                <a:noFill/>
              </a:ln>
              <a:effectLst>
                <a:softEdge rad="0"/>
              </a:effectLst>
            </c:spPr>
            <c:extLst>
              <c:ext xmlns:c16="http://schemas.microsoft.com/office/drawing/2014/chart" uri="{C3380CC4-5D6E-409C-BE32-E72D297353CC}">
                <c16:uniqueId val="{00000013-A6D9-E44F-88D7-ECF69968ABC1}"/>
              </c:ext>
            </c:extLst>
          </c:dPt>
          <c:dPt>
            <c:idx val="10"/>
            <c:invertIfNegative val="0"/>
            <c:bubble3D val="0"/>
            <c:spPr>
              <a:solidFill>
                <a:srgbClr val="E46C0A"/>
              </a:solidFill>
              <a:ln w="44450">
                <a:noFill/>
              </a:ln>
              <a:effectLst>
                <a:softEdge rad="0"/>
              </a:effectLst>
            </c:spPr>
            <c:extLst>
              <c:ext xmlns:c16="http://schemas.microsoft.com/office/drawing/2014/chart" uri="{C3380CC4-5D6E-409C-BE32-E72D297353CC}">
                <c16:uniqueId val="{00000015-A6D9-E44F-88D7-ECF69968ABC1}"/>
              </c:ext>
            </c:extLst>
          </c:dPt>
          <c:dPt>
            <c:idx val="12"/>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9-A6D9-E44F-88D7-ECF69968ABC1}"/>
              </c:ext>
            </c:extLst>
          </c:dPt>
          <c:dPt>
            <c:idx val="13"/>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B-A6D9-E44F-88D7-ECF69968ABC1}"/>
              </c:ext>
            </c:extLst>
          </c:dPt>
          <c:dPt>
            <c:idx val="14"/>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D-A6D9-E44F-88D7-ECF69968ABC1}"/>
              </c:ext>
            </c:extLst>
          </c:dPt>
          <c:dPt>
            <c:idx val="15"/>
            <c:invertIfNegative val="0"/>
            <c:bubble3D val="0"/>
            <c:spPr>
              <a:solidFill>
                <a:schemeClr val="accent1"/>
              </a:solidFill>
              <a:ln w="44450">
                <a:noFill/>
              </a:ln>
              <a:effectLst>
                <a:softEdge rad="0"/>
              </a:effectLst>
            </c:spPr>
            <c:extLst>
              <c:ext xmlns:c16="http://schemas.microsoft.com/office/drawing/2014/chart" uri="{C3380CC4-5D6E-409C-BE32-E72D297353CC}">
                <c16:uniqueId val="{0000001F-A6D9-E44F-88D7-ECF69968ABC1}"/>
              </c:ext>
            </c:extLst>
          </c:dPt>
          <c:dPt>
            <c:idx val="16"/>
            <c:invertIfNegative val="0"/>
            <c:bubble3D val="0"/>
            <c:spPr>
              <a:solidFill>
                <a:schemeClr val="accent1"/>
              </a:solidFill>
              <a:ln w="44450">
                <a:noFill/>
              </a:ln>
              <a:effectLst>
                <a:softEdge rad="0"/>
              </a:effectLst>
            </c:spPr>
            <c:extLst>
              <c:ext xmlns:c16="http://schemas.microsoft.com/office/drawing/2014/chart" uri="{C3380CC4-5D6E-409C-BE32-E72D297353CC}">
                <c16:uniqueId val="{00000021-A6D9-E44F-88D7-ECF69968ABC1}"/>
              </c:ext>
            </c:extLst>
          </c:dPt>
          <c:dPt>
            <c:idx val="18"/>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1F-96D6-40B2-97E6-4B42899243AB}"/>
              </c:ext>
            </c:extLst>
          </c:dPt>
          <c:dPt>
            <c:idx val="19"/>
            <c:invertIfNegative val="0"/>
            <c:bubble3D val="0"/>
            <c:spPr>
              <a:solidFill>
                <a:schemeClr val="accent6">
                  <a:lumMod val="75000"/>
                </a:schemeClr>
              </a:solidFill>
              <a:ln w="44450">
                <a:noFill/>
              </a:ln>
              <a:effectLst>
                <a:softEdge rad="0"/>
              </a:effectLst>
            </c:spPr>
            <c:extLst>
              <c:ext xmlns:c16="http://schemas.microsoft.com/office/drawing/2014/chart" uri="{C3380CC4-5D6E-409C-BE32-E72D297353CC}">
                <c16:uniqueId val="{00000021-96D6-40B2-97E6-4B42899243AB}"/>
              </c:ext>
            </c:extLst>
          </c:dPt>
          <c:dPt>
            <c:idx val="23"/>
            <c:invertIfNegative val="0"/>
            <c:bubble3D val="0"/>
            <c:spPr>
              <a:solidFill>
                <a:schemeClr val="tx1">
                  <a:lumMod val="65000"/>
                  <a:lumOff val="35000"/>
                </a:schemeClr>
              </a:solidFill>
              <a:ln w="44450">
                <a:noFill/>
              </a:ln>
              <a:effectLst>
                <a:softEdge rad="0"/>
              </a:effectLst>
            </c:spPr>
            <c:extLst>
              <c:ext xmlns:c16="http://schemas.microsoft.com/office/drawing/2014/chart" uri="{C3380CC4-5D6E-409C-BE32-E72D297353CC}">
                <c16:uniqueId val="{00000023-96D6-40B2-97E6-4B42899243AB}"/>
              </c:ext>
            </c:extLst>
          </c:dPt>
          <c:dLbls>
            <c:dLbl>
              <c:idx val="4"/>
              <c:delete val="1"/>
              <c:extLst>
                <c:ext xmlns:c15="http://schemas.microsoft.com/office/drawing/2012/chart" uri="{CE6537A1-D6FC-4f65-9D91-7224C49458BB}"/>
                <c:ext xmlns:c16="http://schemas.microsoft.com/office/drawing/2014/chart" uri="{C3380CC4-5D6E-409C-BE32-E72D297353CC}">
                  <c16:uniqueId val="{00000000-0D1B-41AE-B4F9-FD277DF6D22C}"/>
                </c:ext>
              </c:extLst>
            </c:dLbl>
            <c:numFmt formatCode="#,##0" sourceLinked="0"/>
            <c:spPr>
              <a:noFill/>
              <a:ln>
                <a:noFill/>
              </a:ln>
              <a:effectLst>
                <a:innerShdw blurRad="63500" dist="50800" dir="16200000">
                  <a:prstClr val="black">
                    <a:alpha val="50000"/>
                  </a:prstClr>
                </a:innerShdw>
              </a:effectLst>
            </c:spPr>
            <c:txPr>
              <a:bodyPr rot="0" spcFirstLastPara="1" vertOverflow="ellipsis" vert="horz" wrap="square" anchor="ctr" anchorCtr="1"/>
              <a:lstStyle/>
              <a:p>
                <a:pPr>
                  <a:defRPr sz="1600" b="1" i="0" u="none" strike="noStrike" kern="1200" baseline="0">
                    <a:solidFill>
                      <a:schemeClr val="bg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Sheet1!$A$2:$A$25</c:f>
              <c:strCache>
                <c:ptCount val="24"/>
                <c:pt idx="0">
                  <c:v>Advanced Degree</c:v>
                </c:pt>
                <c:pt idx="1">
                  <c:v>Bachelor's Degree</c:v>
                </c:pt>
                <c:pt idx="2">
                  <c:v>Some College</c:v>
                </c:pt>
                <c:pt idx="3">
                  <c:v>High School or Less</c:v>
                </c:pt>
                <c:pt idx="5">
                  <c:v>&gt;$150k</c:v>
                </c:pt>
                <c:pt idx="6">
                  <c:v>$100-150k</c:v>
                </c:pt>
                <c:pt idx="7">
                  <c:v>$75-100k</c:v>
                </c:pt>
                <c:pt idx="8">
                  <c:v>$50-75k</c:v>
                </c:pt>
                <c:pt idx="9">
                  <c:v>$30-50k</c:v>
                </c:pt>
                <c:pt idx="10">
                  <c:v>&lt;$30k</c:v>
                </c:pt>
                <c:pt idx="12">
                  <c:v>65+</c:v>
                </c:pt>
                <c:pt idx="13">
                  <c:v>55-64</c:v>
                </c:pt>
                <c:pt idx="14">
                  <c:v>45-54</c:v>
                </c:pt>
                <c:pt idx="15">
                  <c:v>35-44</c:v>
                </c:pt>
                <c:pt idx="16">
                  <c:v>18-34</c:v>
                </c:pt>
                <c:pt idx="18">
                  <c:v>Women</c:v>
                </c:pt>
                <c:pt idx="19">
                  <c:v>Men</c:v>
                </c:pt>
                <c:pt idx="21">
                  <c:v>Hispanic</c:v>
                </c:pt>
                <c:pt idx="22">
                  <c:v>Black</c:v>
                </c:pt>
                <c:pt idx="23">
                  <c:v>White</c:v>
                </c:pt>
              </c:strCache>
            </c:strRef>
          </c:cat>
          <c:val>
            <c:numRef>
              <c:f>Sheet1!$B$2:$B$25</c:f>
              <c:numCache>
                <c:formatCode>General</c:formatCode>
                <c:ptCount val="24"/>
                <c:pt idx="0">
                  <c:v>61</c:v>
                </c:pt>
                <c:pt idx="1">
                  <c:v>64</c:v>
                </c:pt>
                <c:pt idx="2">
                  <c:v>54</c:v>
                </c:pt>
                <c:pt idx="3">
                  <c:v>57</c:v>
                </c:pt>
                <c:pt idx="4">
                  <c:v>100</c:v>
                </c:pt>
                <c:pt idx="5">
                  <c:v>57</c:v>
                </c:pt>
                <c:pt idx="6">
                  <c:v>54</c:v>
                </c:pt>
                <c:pt idx="7">
                  <c:v>64</c:v>
                </c:pt>
                <c:pt idx="8">
                  <c:v>55</c:v>
                </c:pt>
                <c:pt idx="9">
                  <c:v>63</c:v>
                </c:pt>
                <c:pt idx="10">
                  <c:v>58</c:v>
                </c:pt>
                <c:pt idx="12">
                  <c:v>57</c:v>
                </c:pt>
                <c:pt idx="13">
                  <c:v>59</c:v>
                </c:pt>
                <c:pt idx="14">
                  <c:v>50</c:v>
                </c:pt>
                <c:pt idx="15">
                  <c:v>56</c:v>
                </c:pt>
                <c:pt idx="16">
                  <c:v>64</c:v>
                </c:pt>
                <c:pt idx="18">
                  <c:v>61</c:v>
                </c:pt>
                <c:pt idx="19">
                  <c:v>55</c:v>
                </c:pt>
                <c:pt idx="21">
                  <c:v>59</c:v>
                </c:pt>
                <c:pt idx="22">
                  <c:v>63</c:v>
                </c:pt>
                <c:pt idx="23">
                  <c:v>55</c:v>
                </c:pt>
              </c:numCache>
            </c:numRef>
          </c:val>
          <c:extLst>
            <c:ext xmlns:c16="http://schemas.microsoft.com/office/drawing/2014/chart" uri="{C3380CC4-5D6E-409C-BE32-E72D297353CC}">
              <c16:uniqueId val="{00000000-4900-4724-8063-E12DA97619ED}"/>
            </c:ext>
          </c:extLst>
        </c:ser>
        <c:dLbls>
          <c:showLegendKey val="0"/>
          <c:showVal val="1"/>
          <c:showCatName val="0"/>
          <c:showSerName val="0"/>
          <c:showPercent val="0"/>
          <c:showBubbleSize val="0"/>
        </c:dLbls>
        <c:gapWidth val="25"/>
        <c:overlap val="100"/>
        <c:axId val="508812336"/>
        <c:axId val="539967680"/>
      </c:barChart>
      <c:catAx>
        <c:axId val="508812336"/>
        <c:scaling>
          <c:orientation val="minMax"/>
        </c:scaling>
        <c:delete val="0"/>
        <c:axPos val="l"/>
        <c:numFmt formatCode="General" sourceLinked="1"/>
        <c:majorTickMark val="none"/>
        <c:minorTickMark val="none"/>
        <c:tickLblPos val="low"/>
        <c:spPr>
          <a:noFill/>
          <a:ln w="9525" cap="flat" cmpd="sng" algn="ctr">
            <a:no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39967680"/>
        <c:crosses val="autoZero"/>
        <c:auto val="0"/>
        <c:lblAlgn val="ctr"/>
        <c:lblOffset val="100"/>
        <c:tickLblSkip val="1"/>
        <c:noMultiLvlLbl val="0"/>
      </c:catAx>
      <c:valAx>
        <c:axId val="539967680"/>
        <c:scaling>
          <c:orientation val="minMax"/>
          <c:max val="180"/>
          <c:min val="0"/>
        </c:scaling>
        <c:delete val="0"/>
        <c:axPos val="b"/>
        <c:majorGridlines>
          <c:spPr>
            <a:ln w="9525" cap="flat" cmpd="sng" algn="ctr">
              <a:no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08812336"/>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a:latin typeface="Arial Narrow" panose="020B0606020202030204" pitchFamily="34"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12B2-4F51-A0DA-D9101DF236DE}"/>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12B2-4F51-A0DA-D9101DF236DE}"/>
              </c:ext>
            </c:extLst>
          </c:dPt>
          <c:dPt>
            <c:idx val="2"/>
            <c:invertIfNegative val="0"/>
            <c:bubble3D val="0"/>
            <c:spPr>
              <a:noFill/>
              <a:ln>
                <a:noFill/>
              </a:ln>
              <a:effectLst/>
            </c:spPr>
            <c:extLst>
              <c:ext xmlns:c16="http://schemas.microsoft.com/office/drawing/2014/chart" uri="{C3380CC4-5D6E-409C-BE32-E72D297353CC}">
                <c16:uniqueId val="{00000005-12B2-4F51-A0DA-D9101DF236DE}"/>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12B2-4F51-A0DA-D9101DF236DE}"/>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12B2-4F51-A0DA-D9101DF236DE}"/>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12B2-4F51-A0DA-D9101DF236DE}"/>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12B2-4F51-A0DA-D9101DF236DE}"/>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12B2-4F51-A0DA-D9101DF236DE}"/>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12B2-4F51-A0DA-D9101DF236DE}"/>
                </c:ext>
              </c:extLst>
            </c:dLbl>
            <c:dLbl>
              <c:idx val="2"/>
              <c:delete val="1"/>
              <c:extLst>
                <c:ext xmlns:c15="http://schemas.microsoft.com/office/drawing/2012/chart" uri="{CE6537A1-D6FC-4f65-9D91-7224C49458BB}"/>
                <c:ext xmlns:c16="http://schemas.microsoft.com/office/drawing/2014/chart" uri="{C3380CC4-5D6E-409C-BE32-E72D297353CC}">
                  <c16:uniqueId val="{00000005-12B2-4F51-A0DA-D9101DF236DE}"/>
                </c:ext>
              </c:extLst>
            </c:dLbl>
            <c:dLbl>
              <c:idx val="3"/>
              <c:tx>
                <c:rich>
                  <a:bodyPr/>
                  <a:lstStyle/>
                  <a:p>
                    <a:r>
                      <a:rPr lang="en-US" dirty="0"/>
                      <a:t>77</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12B2-4F51-A0DA-D9101DF236DE}"/>
                </c:ext>
              </c:extLst>
            </c:dLbl>
            <c:dLbl>
              <c:idx val="4"/>
              <c:tx>
                <c:rich>
                  <a:bodyPr/>
                  <a:lstStyle/>
                  <a:p>
                    <a:r>
                      <a:rPr lang="en-US" dirty="0"/>
                      <a:t>67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2B2-4F51-A0DA-D9101DF236DE}"/>
                </c:ext>
              </c:extLst>
            </c:dLbl>
            <c:dLbl>
              <c:idx val="5"/>
              <c:tx>
                <c:rich>
                  <a:bodyPr/>
                  <a:lstStyle/>
                  <a:p>
                    <a:r>
                      <a:rPr lang="en-US" dirty="0"/>
                      <a:t>84</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12B2-4F51-A0DA-D9101DF236DE}"/>
                </c:ext>
              </c:extLst>
            </c:dLbl>
            <c:dLbl>
              <c:idx val="6"/>
              <c:tx>
                <c:rich>
                  <a:bodyPr/>
                  <a:lstStyle/>
                  <a:p>
                    <a:r>
                      <a:rPr lang="en-US" dirty="0"/>
                      <a:t>76</a:t>
                    </a:r>
                  </a:p>
                </c:rich>
              </c:tx>
              <c:dLblPos val="ctr"/>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D-12B2-4F51-A0DA-D9101DF236DE}"/>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77</c:v>
                </c:pt>
                <c:pt idx="4" formatCode="0">
                  <c:v>67</c:v>
                </c:pt>
                <c:pt idx="5" formatCode="0">
                  <c:v>84</c:v>
                </c:pt>
                <c:pt idx="6" formatCode="0">
                  <c:v>76</c:v>
                </c:pt>
              </c:numCache>
            </c:numRef>
          </c:val>
          <c:extLst>
            <c:ext xmlns:c16="http://schemas.microsoft.com/office/drawing/2014/chart" uri="{C3380CC4-5D6E-409C-BE32-E72D297353CC}">
              <c16:uniqueId val="{00000010-12B2-4F51-A0DA-D9101DF236DE}"/>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9617196054386"/>
          <c:y val="5.0403551734569271E-2"/>
          <c:w val="0.70968235250404321"/>
          <c:h val="0.94814297669883707"/>
        </c:manualLayout>
      </c:layout>
      <c:barChart>
        <c:barDir val="bar"/>
        <c:grouping val="stacked"/>
        <c:varyColors val="0"/>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25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0"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27740825841946"/>
          <c:y val="5.0403610414972169E-2"/>
          <c:w val="0.70968235250404321"/>
          <c:h val="0.94814297669883707"/>
        </c:manualLayout>
      </c:layout>
      <c:barChart>
        <c:barDir val="bar"/>
        <c:grouping val="stacked"/>
        <c:varyColors val="0"/>
        <c:ser>
          <c:idx val="0"/>
          <c:order val="0"/>
          <c:tx>
            <c:strRef>
              <c:f>Sheet1!$B$1</c:f>
              <c:strCache>
                <c:ptCount val="1"/>
                <c:pt idx="0">
                  <c:v>Very</c:v>
                </c:pt>
              </c:strCache>
            </c:strRef>
          </c:tx>
          <c:spPr>
            <a:solidFill>
              <a:schemeClr val="accent1"/>
            </a:solidFill>
            <a:ln>
              <a:noFill/>
            </a:ln>
            <a:effectLst/>
          </c:spPr>
          <c:invertIfNegative val="0"/>
          <c:dPt>
            <c:idx val="0"/>
            <c:invertIfNegative val="0"/>
            <c:bubble3D val="0"/>
            <c:spPr>
              <a:solidFill>
                <a:srgbClr val="0070C0"/>
              </a:solidFill>
              <a:ln>
                <a:solidFill>
                  <a:schemeClr val="bg1"/>
                </a:solidFill>
              </a:ln>
              <a:effectLst/>
            </c:spPr>
            <c:extLst>
              <c:ext xmlns:c16="http://schemas.microsoft.com/office/drawing/2014/chart" uri="{C3380CC4-5D6E-409C-BE32-E72D297353CC}">
                <c16:uniqueId val="{00000001-8AA5-459C-9A7B-1FAB4EF2CDD5}"/>
              </c:ext>
            </c:extLst>
          </c:dPt>
          <c:dPt>
            <c:idx val="1"/>
            <c:invertIfNegative val="0"/>
            <c:bubble3D val="0"/>
            <c:spPr>
              <a:solidFill>
                <a:srgbClr val="C00000"/>
              </a:solidFill>
              <a:ln>
                <a:solidFill>
                  <a:schemeClr val="bg1"/>
                </a:solidFill>
              </a:ln>
              <a:effectLst/>
            </c:spPr>
            <c:extLst>
              <c:ext xmlns:c16="http://schemas.microsoft.com/office/drawing/2014/chart" uri="{C3380CC4-5D6E-409C-BE32-E72D297353CC}">
                <c16:uniqueId val="{00000003-8AA5-459C-9A7B-1FAB4EF2CDD5}"/>
              </c:ext>
            </c:extLst>
          </c:dPt>
          <c:dPt>
            <c:idx val="2"/>
            <c:invertIfNegative val="0"/>
            <c:bubble3D val="0"/>
            <c:spPr>
              <a:noFill/>
              <a:ln>
                <a:noFill/>
              </a:ln>
              <a:effectLst/>
            </c:spPr>
            <c:extLst>
              <c:ext xmlns:c16="http://schemas.microsoft.com/office/drawing/2014/chart" uri="{C3380CC4-5D6E-409C-BE32-E72D297353CC}">
                <c16:uniqueId val="{00000005-8AA5-459C-9A7B-1FAB4EF2CDD5}"/>
              </c:ext>
            </c:extLst>
          </c:dPt>
          <c:dPt>
            <c:idx val="3"/>
            <c:invertIfNegative val="0"/>
            <c:bubble3D val="0"/>
            <c:spPr>
              <a:solidFill>
                <a:srgbClr val="7030A0"/>
              </a:solidFill>
              <a:ln>
                <a:solidFill>
                  <a:schemeClr val="bg1"/>
                </a:solidFill>
              </a:ln>
              <a:effectLst/>
            </c:spPr>
            <c:extLst>
              <c:ext xmlns:c16="http://schemas.microsoft.com/office/drawing/2014/chart" uri="{C3380CC4-5D6E-409C-BE32-E72D297353CC}">
                <c16:uniqueId val="{00000007-8AA5-459C-9A7B-1FAB4EF2CDD5}"/>
              </c:ext>
            </c:extLst>
          </c:dPt>
          <c:dPt>
            <c:idx val="4"/>
            <c:invertIfNegative val="0"/>
            <c:bubble3D val="0"/>
            <c:spPr>
              <a:solidFill>
                <a:srgbClr val="0070C0"/>
              </a:solidFill>
              <a:ln>
                <a:solidFill>
                  <a:schemeClr val="bg1"/>
                </a:solidFill>
              </a:ln>
              <a:effectLst/>
            </c:spPr>
            <c:extLst>
              <c:ext xmlns:c16="http://schemas.microsoft.com/office/drawing/2014/chart" uri="{C3380CC4-5D6E-409C-BE32-E72D297353CC}">
                <c16:uniqueId val="{00000009-8AA5-459C-9A7B-1FAB4EF2CDD5}"/>
              </c:ext>
            </c:extLst>
          </c:dPt>
          <c:dPt>
            <c:idx val="5"/>
            <c:invertIfNegative val="0"/>
            <c:bubble3D val="0"/>
            <c:spPr>
              <a:solidFill>
                <a:srgbClr val="C00000"/>
              </a:solidFill>
              <a:ln>
                <a:solidFill>
                  <a:schemeClr val="bg1"/>
                </a:solidFill>
              </a:ln>
              <a:effectLst/>
            </c:spPr>
            <c:extLst>
              <c:ext xmlns:c16="http://schemas.microsoft.com/office/drawing/2014/chart" uri="{C3380CC4-5D6E-409C-BE32-E72D297353CC}">
                <c16:uniqueId val="{0000000B-8AA5-459C-9A7B-1FAB4EF2CDD5}"/>
              </c:ext>
            </c:extLst>
          </c:dPt>
          <c:dPt>
            <c:idx val="6"/>
            <c:invertIfNegative val="0"/>
            <c:bubble3D val="0"/>
            <c:spPr>
              <a:solidFill>
                <a:schemeClr val="tx1">
                  <a:lumMod val="75000"/>
                  <a:lumOff val="25000"/>
                </a:schemeClr>
              </a:solidFill>
              <a:ln>
                <a:solidFill>
                  <a:schemeClr val="bg1"/>
                </a:solidFill>
              </a:ln>
              <a:effectLst/>
            </c:spPr>
            <c:extLst>
              <c:ext xmlns:c16="http://schemas.microsoft.com/office/drawing/2014/chart" uri="{C3380CC4-5D6E-409C-BE32-E72D297353CC}">
                <c16:uniqueId val="{0000000D-8AA5-459C-9A7B-1FAB4EF2CDD5}"/>
              </c:ext>
            </c:extLst>
          </c:dPt>
          <c:dPt>
            <c:idx val="8"/>
            <c:invertIfNegative val="0"/>
            <c:bubble3D val="0"/>
            <c:spPr>
              <a:solidFill>
                <a:srgbClr val="002060"/>
              </a:solidFill>
              <a:ln>
                <a:solidFill>
                  <a:schemeClr val="bg1"/>
                </a:solidFill>
              </a:ln>
              <a:effectLst/>
            </c:spPr>
            <c:extLst>
              <c:ext xmlns:c16="http://schemas.microsoft.com/office/drawing/2014/chart" uri="{C3380CC4-5D6E-409C-BE32-E72D297353CC}">
                <c16:uniqueId val="{0000000F-8AA5-459C-9A7B-1FAB4EF2CDD5}"/>
              </c:ext>
            </c:extLst>
          </c:dPt>
          <c:dLbls>
            <c:dLbl>
              <c:idx val="0"/>
              <c:dLblPos val="ctr"/>
              <c:showLegendKey val="0"/>
              <c:showVal val="1"/>
              <c:showCatName val="0"/>
              <c:showSerName val="0"/>
              <c:showPercent val="0"/>
              <c:showBubbleSize val="0"/>
              <c:extLst>
                <c:ext xmlns:c15="http://schemas.microsoft.com/office/drawing/2012/chart" uri="{CE6537A1-D6FC-4f65-9D91-7224C49458BB}">
                  <c15:layout>
                    <c:manualLayout>
                      <c:w val="9.5039588654078216E-2"/>
                      <c:h val="7.7959395148983382E-2"/>
                    </c:manualLayout>
                  </c15:layout>
                </c:ext>
                <c:ext xmlns:c16="http://schemas.microsoft.com/office/drawing/2014/chart" uri="{C3380CC4-5D6E-409C-BE32-E72D297353CC}">
                  <c16:uniqueId val="{00000001-8AA5-459C-9A7B-1FAB4EF2CDD5}"/>
                </c:ext>
              </c:extLst>
            </c:dLbl>
            <c:dLbl>
              <c:idx val="2"/>
              <c:delete val="1"/>
              <c:extLst>
                <c:ext xmlns:c15="http://schemas.microsoft.com/office/drawing/2012/chart" uri="{CE6537A1-D6FC-4f65-9D91-7224C49458BB}"/>
                <c:ext xmlns:c16="http://schemas.microsoft.com/office/drawing/2014/chart" uri="{C3380CC4-5D6E-409C-BE32-E72D297353CC}">
                  <c16:uniqueId val="{00000005-8AA5-459C-9A7B-1FAB4EF2CDD5}"/>
                </c:ext>
              </c:extLst>
            </c:dLbl>
            <c:dLbl>
              <c:idx val="3"/>
              <c:tx>
                <c:rich>
                  <a:bodyPr/>
                  <a:lstStyle/>
                  <a:p>
                    <a:r>
                      <a:rPr lang="en-US" dirty="0"/>
                      <a:t>63</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277738198415771"/>
                      <c:h val="8.9154386996937757E-2"/>
                    </c:manualLayout>
                  </c15:layout>
                  <c15:showDataLabelsRange val="0"/>
                </c:ext>
                <c:ext xmlns:c16="http://schemas.microsoft.com/office/drawing/2014/chart" uri="{C3380CC4-5D6E-409C-BE32-E72D297353CC}">
                  <c16:uniqueId val="{00000007-8AA5-459C-9A7B-1FAB4EF2CDD5}"/>
                </c:ext>
              </c:extLst>
            </c:dLbl>
            <c:dLbl>
              <c:idx val="4"/>
              <c:tx>
                <c:rich>
                  <a:bodyPr/>
                  <a:lstStyle/>
                  <a:p>
                    <a:r>
                      <a:rPr lang="en-US" dirty="0"/>
                      <a:t>75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AA5-459C-9A7B-1FAB4EF2CDD5}"/>
                </c:ext>
              </c:extLst>
            </c:dLbl>
            <c:dLbl>
              <c:idx val="5"/>
              <c:tx>
                <c:rich>
                  <a:bodyPr/>
                  <a:lstStyle/>
                  <a:p>
                    <a:r>
                      <a:rPr lang="en-US" dirty="0"/>
                      <a:t>56</a:t>
                    </a:r>
                  </a:p>
                </c:rich>
              </c:tx>
              <c:dLblPos val="ctr"/>
              <c:showLegendKey val="0"/>
              <c:showVal val="1"/>
              <c:showCatName val="0"/>
              <c:showSerName val="0"/>
              <c:showPercent val="0"/>
              <c:showBubbleSize val="0"/>
              <c:extLst>
                <c:ext xmlns:c15="http://schemas.microsoft.com/office/drawing/2012/chart" uri="{CE6537A1-D6FC-4f65-9D91-7224C49458BB}">
                  <c15:layout>
                    <c:manualLayout>
                      <c:w val="0.11345899994719891"/>
                      <c:h val="0.11994062503481794"/>
                    </c:manualLayout>
                  </c15:layout>
                  <c15:showDataLabelsRange val="0"/>
                </c:ext>
                <c:ext xmlns:c16="http://schemas.microsoft.com/office/drawing/2014/chart" uri="{C3380CC4-5D6E-409C-BE32-E72D297353CC}">
                  <c16:uniqueId val="{0000000B-8AA5-459C-9A7B-1FAB4EF2CDD5}"/>
                </c:ext>
              </c:extLst>
            </c:dLbl>
            <c:dLbl>
              <c:idx val="6"/>
              <c:tx>
                <c:rich>
                  <a:bodyPr/>
                  <a:lstStyle/>
                  <a:p>
                    <a:r>
                      <a:rPr lang="en-US" dirty="0"/>
                      <a:t>65</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8AA5-459C-9A7B-1FAB4EF2CDD5}"/>
                </c:ext>
              </c:extLst>
            </c:dLbl>
            <c:spPr>
              <a:noFill/>
              <a:ln>
                <a:noFill/>
              </a:ln>
              <a:effectLst/>
            </c:spPr>
            <c:txPr>
              <a:bodyPr rot="0" spcFirstLastPara="1" vertOverflow="ellipsis" vert="horz" wrap="square" anchor="ctr" anchorCtr="1"/>
              <a:lstStyle/>
              <a:p>
                <a:pPr algn="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3">
                  <c:v>Independents</c:v>
                </c:pt>
                <c:pt idx="4">
                  <c:v>Democrats</c:v>
                </c:pt>
                <c:pt idx="5">
                  <c:v>Republicans</c:v>
                </c:pt>
                <c:pt idx="6">
                  <c:v>National</c:v>
                </c:pt>
              </c:strCache>
            </c:strRef>
          </c:cat>
          <c:val>
            <c:numRef>
              <c:f>Sheet1!$B$2:$B$8</c:f>
              <c:numCache>
                <c:formatCode>General</c:formatCode>
                <c:ptCount val="7"/>
                <c:pt idx="2" formatCode="0">
                  <c:v>100</c:v>
                </c:pt>
                <c:pt idx="3" formatCode="0">
                  <c:v>63</c:v>
                </c:pt>
                <c:pt idx="4" formatCode="0">
                  <c:v>75</c:v>
                </c:pt>
                <c:pt idx="5" formatCode="0">
                  <c:v>56</c:v>
                </c:pt>
                <c:pt idx="6" formatCode="0">
                  <c:v>65</c:v>
                </c:pt>
              </c:numCache>
            </c:numRef>
          </c:val>
          <c:extLst>
            <c:ext xmlns:c16="http://schemas.microsoft.com/office/drawing/2014/chart" uri="{C3380CC4-5D6E-409C-BE32-E72D297353CC}">
              <c16:uniqueId val="{00000010-8AA5-459C-9A7B-1FAB4EF2CDD5}"/>
            </c:ext>
          </c:extLst>
        </c:ser>
        <c:dLbls>
          <c:showLegendKey val="0"/>
          <c:showVal val="0"/>
          <c:showCatName val="0"/>
          <c:showSerName val="0"/>
          <c:showPercent val="0"/>
          <c:showBubbleSize val="0"/>
        </c:dLbls>
        <c:gapWidth val="20"/>
        <c:overlap val="100"/>
        <c:axId val="255964688"/>
        <c:axId val="255965248"/>
      </c:barChart>
      <c:catAx>
        <c:axId val="25596468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chemeClr val="bg2">
                    <a:lumMod val="50000"/>
                  </a:schemeClr>
                </a:solidFill>
                <a:latin typeface="Arial" panose="020B0604020202020204" pitchFamily="34" charset="0"/>
                <a:ea typeface="+mn-ea"/>
                <a:cs typeface="Arial" panose="020B0604020202020204" pitchFamily="34" charset="0"/>
              </a:defRPr>
            </a:pPr>
            <a:endParaRPr lang="en-US"/>
          </a:p>
        </c:txPr>
        <c:crossAx val="255965248"/>
        <c:crosses val="autoZero"/>
        <c:auto val="1"/>
        <c:lblAlgn val="ctr"/>
        <c:lblOffset val="100"/>
        <c:noMultiLvlLbl val="0"/>
      </c:catAx>
      <c:valAx>
        <c:axId val="255965248"/>
        <c:scaling>
          <c:orientation val="minMax"/>
        </c:scaling>
        <c:delete val="1"/>
        <c:axPos val="b"/>
        <c:numFmt formatCode="General" sourceLinked="1"/>
        <c:majorTickMark val="none"/>
        <c:minorTickMark val="none"/>
        <c:tickLblPos val="nextTo"/>
        <c:crossAx val="25596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747C6F"/>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0.30756</cdr:x>
      <cdr:y>0.01651</cdr:y>
    </cdr:from>
    <cdr:to>
      <cdr:x>0.5036</cdr:x>
      <cdr:y>0.05862</cdr:y>
    </cdr:to>
    <cdr:sp macro="" textlink="">
      <cdr:nvSpPr>
        <cdr:cNvPr id="16" name="TextBox 1"/>
        <cdr:cNvSpPr txBox="1"/>
      </cdr:nvSpPr>
      <cdr:spPr>
        <a:xfrm xmlns:a="http://schemas.openxmlformats.org/drawingml/2006/main">
          <a:off x="1618613" y="104017"/>
          <a:ext cx="1031697" cy="2653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0.xml><?xml version="1.0" encoding="utf-8"?>
<c:userShapes xmlns:c="http://schemas.openxmlformats.org/drawingml/2006/chart">
  <cdr:relSizeAnchor xmlns:cdr="http://schemas.openxmlformats.org/drawingml/2006/chartDrawing">
    <cdr:from>
      <cdr:x>0.54278</cdr:x>
      <cdr:y>0.26018</cdr:y>
    </cdr:from>
    <cdr:to>
      <cdr:x>0.73882</cdr:x>
      <cdr:y>0.30229</cdr:y>
    </cdr:to>
    <cdr:sp macro="" textlink="">
      <cdr:nvSpPr>
        <cdr:cNvPr id="16" name="TextBox 1"/>
        <cdr:cNvSpPr txBox="1"/>
      </cdr:nvSpPr>
      <cdr:spPr>
        <a:xfrm xmlns:a="http://schemas.openxmlformats.org/drawingml/2006/main">
          <a:off x="2947580" y="1174282"/>
          <a:ext cx="1064595"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1.xml><?xml version="1.0" encoding="utf-8"?>
<c:userShapes xmlns:c="http://schemas.openxmlformats.org/drawingml/2006/chart">
  <cdr:relSizeAnchor xmlns:cdr="http://schemas.openxmlformats.org/drawingml/2006/chartDrawing">
    <cdr:from>
      <cdr:x>0.34163</cdr:x>
      <cdr:y>0.01239</cdr:y>
    </cdr:from>
    <cdr:to>
      <cdr:x>0.53767</cdr:x>
      <cdr:y>0.0545</cdr:y>
    </cdr:to>
    <cdr:sp macro="" textlink="">
      <cdr:nvSpPr>
        <cdr:cNvPr id="16" name="TextBox 1"/>
        <cdr:cNvSpPr txBox="1"/>
      </cdr:nvSpPr>
      <cdr:spPr>
        <a:xfrm xmlns:a="http://schemas.openxmlformats.org/drawingml/2006/main">
          <a:off x="2126977" y="68795"/>
          <a:ext cx="1220529"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2.xml><?xml version="1.0" encoding="utf-8"?>
<c:userShapes xmlns:c="http://schemas.openxmlformats.org/drawingml/2006/chart">
  <cdr:relSizeAnchor xmlns:cdr="http://schemas.openxmlformats.org/drawingml/2006/chartDrawing">
    <cdr:from>
      <cdr:x>0.46327</cdr:x>
      <cdr:y>0.22535</cdr:y>
    </cdr:from>
    <cdr:to>
      <cdr:x>0.65932</cdr:x>
      <cdr:y>0.26746</cdr:y>
    </cdr:to>
    <cdr:sp macro="" textlink="">
      <cdr:nvSpPr>
        <cdr:cNvPr id="16" name="TextBox 1"/>
        <cdr:cNvSpPr txBox="1"/>
      </cdr:nvSpPr>
      <cdr:spPr>
        <a:xfrm xmlns:a="http://schemas.openxmlformats.org/drawingml/2006/main">
          <a:off x="2796708" y="1017070"/>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3.xml><?xml version="1.0" encoding="utf-8"?>
<c:userShapes xmlns:c="http://schemas.openxmlformats.org/drawingml/2006/chart">
  <cdr:relSizeAnchor xmlns:cdr="http://schemas.openxmlformats.org/drawingml/2006/chartDrawing">
    <cdr:from>
      <cdr:x>0.31499</cdr:x>
      <cdr:y>0.00228</cdr:y>
    </cdr:from>
    <cdr:to>
      <cdr:x>0.51103</cdr:x>
      <cdr:y>0.04439</cdr:y>
    </cdr:to>
    <cdr:sp macro="" textlink="">
      <cdr:nvSpPr>
        <cdr:cNvPr id="16" name="TextBox 1"/>
        <cdr:cNvSpPr txBox="1"/>
      </cdr:nvSpPr>
      <cdr:spPr>
        <a:xfrm xmlns:a="http://schemas.openxmlformats.org/drawingml/2006/main">
          <a:off x="1961091" y="12651"/>
          <a:ext cx="1220529"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4.xml><?xml version="1.0" encoding="utf-8"?>
<c:userShapes xmlns:c="http://schemas.openxmlformats.org/drawingml/2006/chart">
  <cdr:relSizeAnchor xmlns:cdr="http://schemas.openxmlformats.org/drawingml/2006/chartDrawing">
    <cdr:from>
      <cdr:x>0.36637</cdr:x>
      <cdr:y>0.29576</cdr:y>
    </cdr:from>
    <cdr:to>
      <cdr:x>0.56241</cdr:x>
      <cdr:y>0.33787</cdr:y>
    </cdr:to>
    <cdr:sp macro="" textlink="">
      <cdr:nvSpPr>
        <cdr:cNvPr id="16" name="TextBox 1"/>
        <cdr:cNvSpPr txBox="1"/>
      </cdr:nvSpPr>
      <cdr:spPr>
        <a:xfrm xmlns:a="http://schemas.openxmlformats.org/drawingml/2006/main">
          <a:off x="2211702" y="1334878"/>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5.xml><?xml version="1.0" encoding="utf-8"?>
<c:userShapes xmlns:c="http://schemas.openxmlformats.org/drawingml/2006/chart">
  <cdr:relSizeAnchor xmlns:cdr="http://schemas.openxmlformats.org/drawingml/2006/chartDrawing">
    <cdr:from>
      <cdr:x>0.36331</cdr:x>
      <cdr:y>0.11157</cdr:y>
    </cdr:from>
    <cdr:to>
      <cdr:x>0.61211</cdr:x>
      <cdr:y>0.15908</cdr:y>
    </cdr:to>
    <cdr:sp macro="" textlink="">
      <cdr:nvSpPr>
        <cdr:cNvPr id="16" name="TextBox 1"/>
        <cdr:cNvSpPr txBox="1"/>
      </cdr:nvSpPr>
      <cdr:spPr>
        <a:xfrm xmlns:a="http://schemas.openxmlformats.org/drawingml/2006/main">
          <a:off x="3222122" y="892951"/>
          <a:ext cx="2206567" cy="38026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More / About the Same</a:t>
          </a:r>
        </a:p>
      </cdr:txBody>
    </cdr:sp>
  </cdr:relSizeAnchor>
  <cdr:relSizeAnchor xmlns:cdr="http://schemas.openxmlformats.org/drawingml/2006/chartDrawing">
    <cdr:from>
      <cdr:x>0.79917</cdr:x>
      <cdr:y>0.11277</cdr:y>
    </cdr:from>
    <cdr:to>
      <cdr:x>0.86881</cdr:x>
      <cdr:y>0.16028</cdr:y>
    </cdr:to>
    <cdr:sp macro="" textlink="">
      <cdr:nvSpPr>
        <cdr:cNvPr id="3" name="TextBox 1">
          <a:extLst xmlns:a="http://schemas.openxmlformats.org/drawingml/2006/main">
            <a:ext uri="{FF2B5EF4-FFF2-40B4-BE49-F238E27FC236}">
              <a16:creationId xmlns:a16="http://schemas.microsoft.com/office/drawing/2014/main" id="{9375490E-C7E2-4F3F-BCF1-C138F6D1735C}"/>
            </a:ext>
          </a:extLst>
        </cdr:cNvPr>
        <cdr:cNvSpPr txBox="1"/>
      </cdr:nvSpPr>
      <cdr:spPr>
        <a:xfrm xmlns:a="http://schemas.openxmlformats.org/drawingml/2006/main">
          <a:off x="7087725" y="902576"/>
          <a:ext cx="617626" cy="38026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Less</a:t>
          </a:r>
        </a:p>
      </cdr:txBody>
    </cdr:sp>
  </cdr:relSizeAnchor>
  <cdr:relSizeAnchor xmlns:cdr="http://schemas.openxmlformats.org/drawingml/2006/chartDrawing">
    <cdr:from>
      <cdr:x>0.92467</cdr:x>
      <cdr:y>0.11269</cdr:y>
    </cdr:from>
    <cdr:to>
      <cdr:x>1</cdr:x>
      <cdr:y>0.1602</cdr:y>
    </cdr:to>
    <cdr:sp macro="" textlink="">
      <cdr:nvSpPr>
        <cdr:cNvPr id="2" name="TextBox 1">
          <a:extLst xmlns:a="http://schemas.openxmlformats.org/drawingml/2006/main">
            <a:ext uri="{FF2B5EF4-FFF2-40B4-BE49-F238E27FC236}">
              <a16:creationId xmlns:a16="http://schemas.microsoft.com/office/drawing/2014/main" id="{2DE1217F-37E8-44C8-A671-52DC0EAFA8BD}"/>
            </a:ext>
          </a:extLst>
        </cdr:cNvPr>
        <cdr:cNvSpPr txBox="1"/>
      </cdr:nvSpPr>
      <cdr:spPr>
        <a:xfrm xmlns:a="http://schemas.openxmlformats.org/drawingml/2006/main">
          <a:off x="8211900" y="901932"/>
          <a:ext cx="668090" cy="38026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None</a:t>
          </a:r>
        </a:p>
      </cdr:txBody>
    </cdr:sp>
  </cdr:relSizeAnchor>
</c:userShapes>
</file>

<file path=ppt/drawings/drawing16.xml><?xml version="1.0" encoding="utf-8"?>
<c:userShapes xmlns:c="http://schemas.openxmlformats.org/drawingml/2006/chart">
  <cdr:relSizeAnchor xmlns:cdr="http://schemas.openxmlformats.org/drawingml/2006/chartDrawing">
    <cdr:from>
      <cdr:x>0.31802</cdr:x>
      <cdr:y>0.00821</cdr:y>
    </cdr:from>
    <cdr:to>
      <cdr:x>0.51406</cdr:x>
      <cdr:y>0.05032</cdr:y>
    </cdr:to>
    <cdr:sp macro="" textlink="">
      <cdr:nvSpPr>
        <cdr:cNvPr id="16" name="TextBox 1"/>
        <cdr:cNvSpPr txBox="1"/>
      </cdr:nvSpPr>
      <cdr:spPr>
        <a:xfrm xmlns:a="http://schemas.openxmlformats.org/drawingml/2006/main">
          <a:off x="1744806" y="45583"/>
          <a:ext cx="1075554"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7.xml><?xml version="1.0" encoding="utf-8"?>
<c:userShapes xmlns:c="http://schemas.openxmlformats.org/drawingml/2006/chart">
  <cdr:relSizeAnchor xmlns:cdr="http://schemas.openxmlformats.org/drawingml/2006/chartDrawing">
    <cdr:from>
      <cdr:x>0.38327</cdr:x>
      <cdr:y>0.27539</cdr:y>
    </cdr:from>
    <cdr:to>
      <cdr:x>0.57931</cdr:x>
      <cdr:y>0.3175</cdr:y>
    </cdr:to>
    <cdr:sp macro="" textlink="">
      <cdr:nvSpPr>
        <cdr:cNvPr id="16" name="TextBox 1"/>
        <cdr:cNvSpPr txBox="1"/>
      </cdr:nvSpPr>
      <cdr:spPr>
        <a:xfrm xmlns:a="http://schemas.openxmlformats.org/drawingml/2006/main">
          <a:off x="2313706" y="1242942"/>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8.xml><?xml version="1.0" encoding="utf-8"?>
<c:userShapes xmlns:c="http://schemas.openxmlformats.org/drawingml/2006/chart">
  <cdr:relSizeAnchor xmlns:cdr="http://schemas.openxmlformats.org/drawingml/2006/chartDrawing">
    <cdr:from>
      <cdr:x>0.3469</cdr:x>
      <cdr:y>0.0064</cdr:y>
    </cdr:from>
    <cdr:to>
      <cdr:x>0.54294</cdr:x>
      <cdr:y>0.04851</cdr:y>
    </cdr:to>
    <cdr:sp macro="" textlink="">
      <cdr:nvSpPr>
        <cdr:cNvPr id="16" name="TextBox 1"/>
        <cdr:cNvSpPr txBox="1"/>
      </cdr:nvSpPr>
      <cdr:spPr>
        <a:xfrm xmlns:a="http://schemas.openxmlformats.org/drawingml/2006/main">
          <a:off x="2057475" y="35523"/>
          <a:ext cx="1162715"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19.xml><?xml version="1.0" encoding="utf-8"?>
<c:userShapes xmlns:c="http://schemas.openxmlformats.org/drawingml/2006/chart">
  <cdr:relSizeAnchor xmlns:cdr="http://schemas.openxmlformats.org/drawingml/2006/chartDrawing">
    <cdr:from>
      <cdr:x>0.43003</cdr:x>
      <cdr:y>0.29373</cdr:y>
    </cdr:from>
    <cdr:to>
      <cdr:x>0.62607</cdr:x>
      <cdr:y>0.33584</cdr:y>
    </cdr:to>
    <cdr:sp macro="" textlink="">
      <cdr:nvSpPr>
        <cdr:cNvPr id="16" name="TextBox 1"/>
        <cdr:cNvSpPr txBox="1"/>
      </cdr:nvSpPr>
      <cdr:spPr>
        <a:xfrm xmlns:a="http://schemas.openxmlformats.org/drawingml/2006/main">
          <a:off x="2596031" y="1325739"/>
          <a:ext cx="1183458" cy="19005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xml><?xml version="1.0" encoding="utf-8"?>
<c:userShapes xmlns:c="http://schemas.openxmlformats.org/drawingml/2006/chart">
  <cdr:relSizeAnchor xmlns:cdr="http://schemas.openxmlformats.org/drawingml/2006/chartDrawing">
    <cdr:from>
      <cdr:x>0.42104</cdr:x>
      <cdr:y>0.14246</cdr:y>
    </cdr:from>
    <cdr:to>
      <cdr:x>0.61708</cdr:x>
      <cdr:y>0.18457</cdr:y>
    </cdr:to>
    <cdr:sp macro="" textlink="">
      <cdr:nvSpPr>
        <cdr:cNvPr id="16" name="TextBox 1"/>
        <cdr:cNvSpPr txBox="1"/>
      </cdr:nvSpPr>
      <cdr:spPr>
        <a:xfrm xmlns:a="http://schemas.openxmlformats.org/drawingml/2006/main">
          <a:off x="2541715" y="642987"/>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0.xml><?xml version="1.0" encoding="utf-8"?>
<c:userShapes xmlns:c="http://schemas.openxmlformats.org/drawingml/2006/chart">
  <cdr:relSizeAnchor xmlns:cdr="http://schemas.openxmlformats.org/drawingml/2006/chartDrawing">
    <cdr:from>
      <cdr:x>0.33959</cdr:x>
      <cdr:y>0.016</cdr:y>
    </cdr:from>
    <cdr:to>
      <cdr:x>0.53563</cdr:x>
      <cdr:y>0.05811</cdr:y>
    </cdr:to>
    <cdr:sp macro="" textlink="">
      <cdr:nvSpPr>
        <cdr:cNvPr id="16" name="TextBox 1"/>
        <cdr:cNvSpPr txBox="1"/>
      </cdr:nvSpPr>
      <cdr:spPr>
        <a:xfrm xmlns:a="http://schemas.openxmlformats.org/drawingml/2006/main">
          <a:off x="2050042" y="88855"/>
          <a:ext cx="1183458"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1.xml><?xml version="1.0" encoding="utf-8"?>
<c:userShapes xmlns:c="http://schemas.openxmlformats.org/drawingml/2006/chart">
  <cdr:relSizeAnchor xmlns:cdr="http://schemas.openxmlformats.org/drawingml/2006/chartDrawing">
    <cdr:from>
      <cdr:x>0.37116</cdr:x>
      <cdr:y>0.07205</cdr:y>
    </cdr:from>
    <cdr:to>
      <cdr:x>0.5672</cdr:x>
      <cdr:y>0.11417</cdr:y>
    </cdr:to>
    <cdr:sp macro="" textlink="">
      <cdr:nvSpPr>
        <cdr:cNvPr id="16" name="TextBox 1"/>
        <cdr:cNvSpPr txBox="1"/>
      </cdr:nvSpPr>
      <cdr:spPr>
        <a:xfrm xmlns:a="http://schemas.openxmlformats.org/drawingml/2006/main">
          <a:off x="2240615" y="325212"/>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2.xml><?xml version="1.0" encoding="utf-8"?>
<c:userShapes xmlns:c="http://schemas.openxmlformats.org/drawingml/2006/chart">
  <cdr:relSizeAnchor xmlns:cdr="http://schemas.openxmlformats.org/drawingml/2006/chartDrawing">
    <cdr:from>
      <cdr:x>0.33292</cdr:x>
      <cdr:y>0.10532</cdr:y>
    </cdr:from>
    <cdr:to>
      <cdr:x>0.58172</cdr:x>
      <cdr:y>0.15283</cdr:y>
    </cdr:to>
    <cdr:sp macro="" textlink="">
      <cdr:nvSpPr>
        <cdr:cNvPr id="16" name="TextBox 1"/>
        <cdr:cNvSpPr txBox="1"/>
      </cdr:nvSpPr>
      <cdr:spPr>
        <a:xfrm xmlns:a="http://schemas.openxmlformats.org/drawingml/2006/main">
          <a:off x="2952579" y="842938"/>
          <a:ext cx="2206562" cy="38026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More / About the Same</a:t>
          </a:r>
        </a:p>
      </cdr:txBody>
    </cdr:sp>
  </cdr:relSizeAnchor>
  <cdr:relSizeAnchor xmlns:cdr="http://schemas.openxmlformats.org/drawingml/2006/chartDrawing">
    <cdr:from>
      <cdr:x>0.75576</cdr:x>
      <cdr:y>0.10532</cdr:y>
    </cdr:from>
    <cdr:to>
      <cdr:x>0.8254</cdr:x>
      <cdr:y>0.15283</cdr:y>
    </cdr:to>
    <cdr:sp macro="" textlink="">
      <cdr:nvSpPr>
        <cdr:cNvPr id="3" name="TextBox 1">
          <a:extLst xmlns:a="http://schemas.openxmlformats.org/drawingml/2006/main">
            <a:ext uri="{FF2B5EF4-FFF2-40B4-BE49-F238E27FC236}">
              <a16:creationId xmlns:a16="http://schemas.microsoft.com/office/drawing/2014/main" id="{9375490E-C7E2-4F3F-BCF1-C138F6D1735C}"/>
            </a:ext>
          </a:extLst>
        </cdr:cNvPr>
        <cdr:cNvSpPr txBox="1"/>
      </cdr:nvSpPr>
      <cdr:spPr>
        <a:xfrm xmlns:a="http://schemas.openxmlformats.org/drawingml/2006/main">
          <a:off x="6702702" y="842938"/>
          <a:ext cx="617626" cy="38026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Less</a:t>
          </a:r>
        </a:p>
      </cdr:txBody>
    </cdr:sp>
  </cdr:relSizeAnchor>
  <cdr:relSizeAnchor xmlns:cdr="http://schemas.openxmlformats.org/drawingml/2006/chartDrawing">
    <cdr:from>
      <cdr:x>0.92467</cdr:x>
      <cdr:y>0.10532</cdr:y>
    </cdr:from>
    <cdr:to>
      <cdr:x>1</cdr:x>
      <cdr:y>0.15283</cdr:y>
    </cdr:to>
    <cdr:sp macro="" textlink="">
      <cdr:nvSpPr>
        <cdr:cNvPr id="2" name="TextBox 1">
          <a:extLst xmlns:a="http://schemas.openxmlformats.org/drawingml/2006/main">
            <a:ext uri="{FF2B5EF4-FFF2-40B4-BE49-F238E27FC236}">
              <a16:creationId xmlns:a16="http://schemas.microsoft.com/office/drawing/2014/main" id="{2DE1217F-37E8-44C8-A671-52DC0EAFA8BD}"/>
            </a:ext>
          </a:extLst>
        </cdr:cNvPr>
        <cdr:cNvSpPr txBox="1"/>
      </cdr:nvSpPr>
      <cdr:spPr>
        <a:xfrm xmlns:a="http://schemas.openxmlformats.org/drawingml/2006/main">
          <a:off x="8200725" y="842938"/>
          <a:ext cx="668114" cy="38026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None</a:t>
          </a:r>
        </a:p>
      </cdr:txBody>
    </cdr:sp>
  </cdr:relSizeAnchor>
</c:userShapes>
</file>

<file path=ppt/drawings/drawing23.xml><?xml version="1.0" encoding="utf-8"?>
<c:userShapes xmlns:c="http://schemas.openxmlformats.org/drawingml/2006/chart">
  <cdr:relSizeAnchor xmlns:cdr="http://schemas.openxmlformats.org/drawingml/2006/chartDrawing">
    <cdr:from>
      <cdr:x>0.35926</cdr:x>
      <cdr:y>0.00824</cdr:y>
    </cdr:from>
    <cdr:to>
      <cdr:x>0.5553</cdr:x>
      <cdr:y>0.05035</cdr:y>
    </cdr:to>
    <cdr:sp macro="" textlink="">
      <cdr:nvSpPr>
        <cdr:cNvPr id="16" name="TextBox 1"/>
        <cdr:cNvSpPr txBox="1"/>
      </cdr:nvSpPr>
      <cdr:spPr>
        <a:xfrm xmlns:a="http://schemas.openxmlformats.org/drawingml/2006/main">
          <a:off x="2061731" y="45742"/>
          <a:ext cx="1125055"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4.xml><?xml version="1.0" encoding="utf-8"?>
<c:userShapes xmlns:c="http://schemas.openxmlformats.org/drawingml/2006/chart">
  <cdr:relSizeAnchor xmlns:cdr="http://schemas.openxmlformats.org/drawingml/2006/chartDrawing">
    <cdr:from>
      <cdr:x>0.28733</cdr:x>
      <cdr:y>0.24804</cdr:y>
    </cdr:from>
    <cdr:to>
      <cdr:x>0.48337</cdr:x>
      <cdr:y>0.29015</cdr:y>
    </cdr:to>
    <cdr:sp macro="" textlink="">
      <cdr:nvSpPr>
        <cdr:cNvPr id="16" name="TextBox 1"/>
        <cdr:cNvSpPr txBox="1"/>
      </cdr:nvSpPr>
      <cdr:spPr>
        <a:xfrm xmlns:a="http://schemas.openxmlformats.org/drawingml/2006/main">
          <a:off x="1493166" y="1119499"/>
          <a:ext cx="1018776"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5.xml><?xml version="1.0" encoding="utf-8"?>
<c:userShapes xmlns:c="http://schemas.openxmlformats.org/drawingml/2006/chart">
  <cdr:relSizeAnchor xmlns:cdr="http://schemas.openxmlformats.org/drawingml/2006/chartDrawing">
    <cdr:from>
      <cdr:x>0.80485</cdr:x>
      <cdr:y>0.15784</cdr:y>
    </cdr:from>
    <cdr:to>
      <cdr:x>0.87449</cdr:x>
      <cdr:y>0.20535</cdr:y>
    </cdr:to>
    <cdr:sp macro="" textlink="">
      <cdr:nvSpPr>
        <cdr:cNvPr id="3" name="TextBox 1">
          <a:extLst xmlns:a="http://schemas.openxmlformats.org/drawingml/2006/main">
            <a:ext uri="{FF2B5EF4-FFF2-40B4-BE49-F238E27FC236}">
              <a16:creationId xmlns:a16="http://schemas.microsoft.com/office/drawing/2014/main" id="{9375490E-C7E2-4F3F-BCF1-C138F6D1735C}"/>
            </a:ext>
          </a:extLst>
        </cdr:cNvPr>
        <cdr:cNvSpPr txBox="1"/>
      </cdr:nvSpPr>
      <cdr:spPr>
        <a:xfrm xmlns:a="http://schemas.openxmlformats.org/drawingml/2006/main">
          <a:off x="7138059" y="1222324"/>
          <a:ext cx="617626" cy="3679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Less</a:t>
          </a:r>
        </a:p>
      </cdr:txBody>
    </cdr:sp>
  </cdr:relSizeAnchor>
  <cdr:relSizeAnchor xmlns:cdr="http://schemas.openxmlformats.org/drawingml/2006/chartDrawing">
    <cdr:from>
      <cdr:x>0.92572</cdr:x>
      <cdr:y>0.15784</cdr:y>
    </cdr:from>
    <cdr:to>
      <cdr:x>1</cdr:x>
      <cdr:y>0.20535</cdr:y>
    </cdr:to>
    <cdr:sp macro="" textlink="">
      <cdr:nvSpPr>
        <cdr:cNvPr id="2" name="TextBox 1">
          <a:extLst xmlns:a="http://schemas.openxmlformats.org/drawingml/2006/main">
            <a:ext uri="{FF2B5EF4-FFF2-40B4-BE49-F238E27FC236}">
              <a16:creationId xmlns:a16="http://schemas.microsoft.com/office/drawing/2014/main" id="{2DE1217F-37E8-44C8-A671-52DC0EAFA8BD}"/>
            </a:ext>
          </a:extLst>
        </cdr:cNvPr>
        <cdr:cNvSpPr txBox="1"/>
      </cdr:nvSpPr>
      <cdr:spPr>
        <a:xfrm xmlns:a="http://schemas.openxmlformats.org/drawingml/2006/main">
          <a:off x="8210047" y="1222324"/>
          <a:ext cx="658792" cy="3679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None</a:t>
          </a:r>
        </a:p>
      </cdr:txBody>
    </cdr:sp>
  </cdr:relSizeAnchor>
  <cdr:relSizeAnchor xmlns:cdr="http://schemas.openxmlformats.org/drawingml/2006/chartDrawing">
    <cdr:from>
      <cdr:x>0.33665</cdr:x>
      <cdr:y>0.15784</cdr:y>
    </cdr:from>
    <cdr:to>
      <cdr:x>0.58544</cdr:x>
      <cdr:y>0.20695</cdr:y>
    </cdr:to>
    <cdr:sp macro="" textlink="">
      <cdr:nvSpPr>
        <cdr:cNvPr id="4" name="TextBox 1">
          <a:extLst xmlns:a="http://schemas.openxmlformats.org/drawingml/2006/main">
            <a:ext uri="{FF2B5EF4-FFF2-40B4-BE49-F238E27FC236}">
              <a16:creationId xmlns:a16="http://schemas.microsoft.com/office/drawing/2014/main" id="{9C342DAA-140A-28BF-C451-B6E9AF23D585}"/>
            </a:ext>
          </a:extLst>
        </cdr:cNvPr>
        <cdr:cNvSpPr txBox="1"/>
      </cdr:nvSpPr>
      <cdr:spPr>
        <a:xfrm xmlns:a="http://schemas.openxmlformats.org/drawingml/2006/main">
          <a:off x="2985655" y="1222324"/>
          <a:ext cx="2206562" cy="38026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More / About the Same</a:t>
          </a:r>
        </a:p>
      </cdr:txBody>
    </cdr:sp>
  </cdr:relSizeAnchor>
</c:userShapes>
</file>

<file path=ppt/drawings/drawing26.xml><?xml version="1.0" encoding="utf-8"?>
<c:userShapes xmlns:c="http://schemas.openxmlformats.org/drawingml/2006/chart">
  <cdr:relSizeAnchor xmlns:cdr="http://schemas.openxmlformats.org/drawingml/2006/chartDrawing">
    <cdr:from>
      <cdr:x>0.35082</cdr:x>
      <cdr:y>0.00888</cdr:y>
    </cdr:from>
    <cdr:to>
      <cdr:x>0.54686</cdr:x>
      <cdr:y>0.05099</cdr:y>
    </cdr:to>
    <cdr:sp macro="" textlink="">
      <cdr:nvSpPr>
        <cdr:cNvPr id="16" name="TextBox 1"/>
        <cdr:cNvSpPr txBox="1"/>
      </cdr:nvSpPr>
      <cdr:spPr>
        <a:xfrm xmlns:a="http://schemas.openxmlformats.org/drawingml/2006/main">
          <a:off x="2051871" y="48981"/>
          <a:ext cx="1146585" cy="23237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7.xml><?xml version="1.0" encoding="utf-8"?>
<c:userShapes xmlns:c="http://schemas.openxmlformats.org/drawingml/2006/chart">
  <cdr:relSizeAnchor xmlns:cdr="http://schemas.openxmlformats.org/drawingml/2006/chartDrawing">
    <cdr:from>
      <cdr:x>0.38327</cdr:x>
      <cdr:y>0.26746</cdr:y>
    </cdr:from>
    <cdr:to>
      <cdr:x>0.57931</cdr:x>
      <cdr:y>0.30957</cdr:y>
    </cdr:to>
    <cdr:sp macro="" textlink="">
      <cdr:nvSpPr>
        <cdr:cNvPr id="16" name="TextBox 1"/>
        <cdr:cNvSpPr txBox="1"/>
      </cdr:nvSpPr>
      <cdr:spPr>
        <a:xfrm xmlns:a="http://schemas.openxmlformats.org/drawingml/2006/main">
          <a:off x="2313706" y="1207129"/>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28.xml><?xml version="1.0" encoding="utf-8"?>
<c:userShapes xmlns:c="http://schemas.openxmlformats.org/drawingml/2006/chart">
  <cdr:relSizeAnchor xmlns:cdr="http://schemas.openxmlformats.org/drawingml/2006/chartDrawing">
    <cdr:from>
      <cdr:x>0.78673</cdr:x>
      <cdr:y>0.08938</cdr:y>
    </cdr:from>
    <cdr:to>
      <cdr:x>0.85799</cdr:x>
      <cdr:y>0.13779</cdr:y>
    </cdr:to>
    <cdr:sp macro="" textlink="">
      <cdr:nvSpPr>
        <cdr:cNvPr id="4" name="TextBox 1">
          <a:extLst xmlns:a="http://schemas.openxmlformats.org/drawingml/2006/main">
            <a:ext uri="{FF2B5EF4-FFF2-40B4-BE49-F238E27FC236}">
              <a16:creationId xmlns:a16="http://schemas.microsoft.com/office/drawing/2014/main" id="{BB349E7D-9955-E7D6-7E22-2B637A4E838A}"/>
            </a:ext>
          </a:extLst>
        </cdr:cNvPr>
        <cdr:cNvSpPr txBox="1"/>
      </cdr:nvSpPr>
      <cdr:spPr>
        <a:xfrm xmlns:a="http://schemas.openxmlformats.org/drawingml/2006/main">
          <a:off x="6818779" y="653317"/>
          <a:ext cx="617626" cy="3538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Less</a:t>
          </a:r>
        </a:p>
      </cdr:txBody>
    </cdr:sp>
  </cdr:relSizeAnchor>
  <cdr:relSizeAnchor xmlns:cdr="http://schemas.openxmlformats.org/drawingml/2006/chartDrawing">
    <cdr:from>
      <cdr:x>0.90094</cdr:x>
      <cdr:y>0.08938</cdr:y>
    </cdr:from>
    <cdr:to>
      <cdr:x>1</cdr:x>
      <cdr:y>0.13779</cdr:y>
    </cdr:to>
    <cdr:sp macro="" textlink="">
      <cdr:nvSpPr>
        <cdr:cNvPr id="5" name="TextBox 2">
          <a:extLst xmlns:a="http://schemas.openxmlformats.org/drawingml/2006/main">
            <a:ext uri="{FF2B5EF4-FFF2-40B4-BE49-F238E27FC236}">
              <a16:creationId xmlns:a16="http://schemas.microsoft.com/office/drawing/2014/main" id="{B14C1F75-E925-56C5-CC0A-0B3991623A7F}"/>
            </a:ext>
          </a:extLst>
        </cdr:cNvPr>
        <cdr:cNvSpPr txBox="1"/>
      </cdr:nvSpPr>
      <cdr:spPr>
        <a:xfrm xmlns:a="http://schemas.openxmlformats.org/drawingml/2006/main">
          <a:off x="7808642" y="653317"/>
          <a:ext cx="858570" cy="35386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None</a:t>
          </a:r>
        </a:p>
      </cdr:txBody>
    </cdr:sp>
  </cdr:relSizeAnchor>
  <cdr:relSizeAnchor xmlns:cdr="http://schemas.openxmlformats.org/drawingml/2006/chartDrawing">
    <cdr:from>
      <cdr:x>0.3626</cdr:x>
      <cdr:y>0.08857</cdr:y>
    </cdr:from>
    <cdr:to>
      <cdr:x>0.61718</cdr:x>
      <cdr:y>0.13861</cdr:y>
    </cdr:to>
    <cdr:sp macro="" textlink="">
      <cdr:nvSpPr>
        <cdr:cNvPr id="6" name="TextBox 1">
          <a:extLst xmlns:a="http://schemas.openxmlformats.org/drawingml/2006/main">
            <a:ext uri="{FF2B5EF4-FFF2-40B4-BE49-F238E27FC236}">
              <a16:creationId xmlns:a16="http://schemas.microsoft.com/office/drawing/2014/main" id="{20D2F7D7-1591-D6FA-F4FF-62B47CFF6780}"/>
            </a:ext>
          </a:extLst>
        </cdr:cNvPr>
        <cdr:cNvSpPr txBox="1"/>
      </cdr:nvSpPr>
      <cdr:spPr>
        <a:xfrm xmlns:a="http://schemas.openxmlformats.org/drawingml/2006/main">
          <a:off x="3142709" y="647379"/>
          <a:ext cx="2206562" cy="36574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More / About the Same</a:t>
          </a:r>
        </a:p>
      </cdr:txBody>
    </cdr:sp>
  </cdr:relSizeAnchor>
</c:userShapes>
</file>

<file path=ppt/drawings/drawing29.xml><?xml version="1.0" encoding="utf-8"?>
<c:userShapes xmlns:c="http://schemas.openxmlformats.org/drawingml/2006/chart">
  <cdr:relSizeAnchor xmlns:cdr="http://schemas.openxmlformats.org/drawingml/2006/chartDrawing">
    <cdr:from>
      <cdr:x>0.32862</cdr:x>
      <cdr:y>0.0128</cdr:y>
    </cdr:from>
    <cdr:to>
      <cdr:x>0.52466</cdr:x>
      <cdr:y>0.05491</cdr:y>
    </cdr:to>
    <cdr:sp macro="" textlink="">
      <cdr:nvSpPr>
        <cdr:cNvPr id="16" name="TextBox 1"/>
        <cdr:cNvSpPr txBox="1"/>
      </cdr:nvSpPr>
      <cdr:spPr>
        <a:xfrm xmlns:a="http://schemas.openxmlformats.org/drawingml/2006/main">
          <a:off x="2045945" y="71069"/>
          <a:ext cx="1220529"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3.xml><?xml version="1.0" encoding="utf-8"?>
<c:userShapes xmlns:c="http://schemas.openxmlformats.org/drawingml/2006/chart">
  <cdr:relSizeAnchor xmlns:cdr="http://schemas.openxmlformats.org/drawingml/2006/chartDrawing">
    <cdr:from>
      <cdr:x>0.34343</cdr:x>
      <cdr:y>0.00737</cdr:y>
    </cdr:from>
    <cdr:to>
      <cdr:x>0.53947</cdr:x>
      <cdr:y>0.04948</cdr:y>
    </cdr:to>
    <cdr:sp macro="" textlink="">
      <cdr:nvSpPr>
        <cdr:cNvPr id="16" name="TextBox 1"/>
        <cdr:cNvSpPr txBox="1"/>
      </cdr:nvSpPr>
      <cdr:spPr>
        <a:xfrm xmlns:a="http://schemas.openxmlformats.org/drawingml/2006/main">
          <a:off x="2138142" y="40928"/>
          <a:ext cx="1220529"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30.xml><?xml version="1.0" encoding="utf-8"?>
<c:userShapes xmlns:c="http://schemas.openxmlformats.org/drawingml/2006/chart">
  <cdr:relSizeAnchor xmlns:cdr="http://schemas.openxmlformats.org/drawingml/2006/chartDrawing">
    <cdr:from>
      <cdr:x>0.36227</cdr:x>
      <cdr:y>0</cdr:y>
    </cdr:from>
    <cdr:to>
      <cdr:x>0.55831</cdr:x>
      <cdr:y>0.04211</cdr:y>
    </cdr:to>
    <cdr:sp macro="" textlink="">
      <cdr:nvSpPr>
        <cdr:cNvPr id="16" name="TextBox 1"/>
        <cdr:cNvSpPr txBox="1"/>
      </cdr:nvSpPr>
      <cdr:spPr>
        <a:xfrm xmlns:a="http://schemas.openxmlformats.org/drawingml/2006/main">
          <a:off x="2186984" y="0"/>
          <a:ext cx="1183459" cy="20031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31.xml><?xml version="1.0" encoding="utf-8"?>
<c:userShapes xmlns:c="http://schemas.openxmlformats.org/drawingml/2006/chart">
  <cdr:relSizeAnchor xmlns:cdr="http://schemas.openxmlformats.org/drawingml/2006/chartDrawing">
    <cdr:from>
      <cdr:x>0.76796</cdr:x>
      <cdr:y>0.08448</cdr:y>
    </cdr:from>
    <cdr:to>
      <cdr:x>0.8376</cdr:x>
      <cdr:y>0.13638</cdr:y>
    </cdr:to>
    <cdr:sp macro="" textlink="">
      <cdr:nvSpPr>
        <cdr:cNvPr id="4" name="TextBox 1">
          <a:extLst xmlns:a="http://schemas.openxmlformats.org/drawingml/2006/main">
            <a:ext uri="{FF2B5EF4-FFF2-40B4-BE49-F238E27FC236}">
              <a16:creationId xmlns:a16="http://schemas.microsoft.com/office/drawing/2014/main" id="{BB349E7D-9955-E7D6-7E22-2B637A4E838A}"/>
            </a:ext>
          </a:extLst>
        </cdr:cNvPr>
        <cdr:cNvSpPr txBox="1"/>
      </cdr:nvSpPr>
      <cdr:spPr>
        <a:xfrm xmlns:a="http://schemas.openxmlformats.org/drawingml/2006/main">
          <a:off x="6810946" y="575921"/>
          <a:ext cx="617626" cy="35378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Less</a:t>
          </a:r>
        </a:p>
      </cdr:txBody>
    </cdr:sp>
  </cdr:relSizeAnchor>
  <cdr:relSizeAnchor xmlns:cdr="http://schemas.openxmlformats.org/drawingml/2006/chartDrawing">
    <cdr:from>
      <cdr:x>0.90319</cdr:x>
      <cdr:y>0.08448</cdr:y>
    </cdr:from>
    <cdr:to>
      <cdr:x>1</cdr:x>
      <cdr:y>0.13638</cdr:y>
    </cdr:to>
    <cdr:sp macro="" textlink="">
      <cdr:nvSpPr>
        <cdr:cNvPr id="5" name="TextBox 2">
          <a:extLst xmlns:a="http://schemas.openxmlformats.org/drawingml/2006/main">
            <a:ext uri="{FF2B5EF4-FFF2-40B4-BE49-F238E27FC236}">
              <a16:creationId xmlns:a16="http://schemas.microsoft.com/office/drawing/2014/main" id="{B14C1F75-E925-56C5-CC0A-0B3991623A7F}"/>
            </a:ext>
          </a:extLst>
        </cdr:cNvPr>
        <cdr:cNvSpPr txBox="1"/>
      </cdr:nvSpPr>
      <cdr:spPr>
        <a:xfrm xmlns:a="http://schemas.openxmlformats.org/drawingml/2006/main">
          <a:off x="8010269" y="575921"/>
          <a:ext cx="858570" cy="35378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None</a:t>
          </a:r>
        </a:p>
      </cdr:txBody>
    </cdr:sp>
  </cdr:relSizeAnchor>
  <cdr:relSizeAnchor xmlns:cdr="http://schemas.openxmlformats.org/drawingml/2006/chartDrawing">
    <cdr:from>
      <cdr:x>0.3618</cdr:x>
      <cdr:y>0.08652</cdr:y>
    </cdr:from>
    <cdr:to>
      <cdr:x>0.6106</cdr:x>
      <cdr:y>0.14016</cdr:y>
    </cdr:to>
    <cdr:sp macro="" textlink="">
      <cdr:nvSpPr>
        <cdr:cNvPr id="6" name="TextBox 1">
          <a:extLst xmlns:a="http://schemas.openxmlformats.org/drawingml/2006/main">
            <a:ext uri="{FF2B5EF4-FFF2-40B4-BE49-F238E27FC236}">
              <a16:creationId xmlns:a16="http://schemas.microsoft.com/office/drawing/2014/main" id="{20D2F7D7-1591-D6FA-F4FF-62B47CFF6780}"/>
            </a:ext>
          </a:extLst>
        </cdr:cNvPr>
        <cdr:cNvSpPr txBox="1"/>
      </cdr:nvSpPr>
      <cdr:spPr>
        <a:xfrm xmlns:a="http://schemas.openxmlformats.org/drawingml/2006/main">
          <a:off x="3208770" y="589846"/>
          <a:ext cx="2206562" cy="3656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More / About the Same</a:t>
          </a:r>
        </a:p>
      </cdr:txBody>
    </cdr:sp>
  </cdr:relSizeAnchor>
</c:userShapes>
</file>

<file path=ppt/drawings/drawing32.xml><?xml version="1.0" encoding="utf-8"?>
<c:userShapes xmlns:c="http://schemas.openxmlformats.org/drawingml/2006/chart">
  <cdr:relSizeAnchor xmlns:cdr="http://schemas.openxmlformats.org/drawingml/2006/chartDrawing">
    <cdr:from>
      <cdr:x>0.34382</cdr:x>
      <cdr:y>0.0064</cdr:y>
    </cdr:from>
    <cdr:to>
      <cdr:x>0.53986</cdr:x>
      <cdr:y>0.04851</cdr:y>
    </cdr:to>
    <cdr:sp macro="" textlink="">
      <cdr:nvSpPr>
        <cdr:cNvPr id="16" name="TextBox 1"/>
        <cdr:cNvSpPr txBox="1"/>
      </cdr:nvSpPr>
      <cdr:spPr>
        <a:xfrm xmlns:a="http://schemas.openxmlformats.org/drawingml/2006/main">
          <a:off x="2075563" y="35525"/>
          <a:ext cx="1183458"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33.xml><?xml version="1.0" encoding="utf-8"?>
<c:userShapes xmlns:c="http://schemas.openxmlformats.org/drawingml/2006/chart">
  <cdr:relSizeAnchor xmlns:cdr="http://schemas.openxmlformats.org/drawingml/2006/chartDrawing">
    <cdr:from>
      <cdr:x>0.42127</cdr:x>
      <cdr:y>0.26746</cdr:y>
    </cdr:from>
    <cdr:to>
      <cdr:x>0.61731</cdr:x>
      <cdr:y>0.30957</cdr:y>
    </cdr:to>
    <cdr:sp macro="" textlink="">
      <cdr:nvSpPr>
        <cdr:cNvPr id="16" name="TextBox 1"/>
        <cdr:cNvSpPr txBox="1"/>
      </cdr:nvSpPr>
      <cdr:spPr>
        <a:xfrm xmlns:a="http://schemas.openxmlformats.org/drawingml/2006/main">
          <a:off x="2543119" y="1207129"/>
          <a:ext cx="1183458"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34.xml><?xml version="1.0" encoding="utf-8"?>
<c:userShapes xmlns:c="http://schemas.openxmlformats.org/drawingml/2006/chart">
  <cdr:relSizeAnchor xmlns:cdr="http://schemas.openxmlformats.org/drawingml/2006/chartDrawing">
    <cdr:from>
      <cdr:x>0.2549</cdr:x>
      <cdr:y>0.16377</cdr:y>
    </cdr:from>
    <cdr:to>
      <cdr:x>0.44485</cdr:x>
      <cdr:y>0.21128</cdr:y>
    </cdr:to>
    <cdr:sp macro="" textlink="">
      <cdr:nvSpPr>
        <cdr:cNvPr id="16" name="TextBox 1"/>
        <cdr:cNvSpPr txBox="1"/>
      </cdr:nvSpPr>
      <cdr:spPr>
        <a:xfrm xmlns:a="http://schemas.openxmlformats.org/drawingml/2006/main">
          <a:off x="2260707" y="1268201"/>
          <a:ext cx="1684636" cy="36791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Keep Current</a:t>
          </a:r>
        </a:p>
      </cdr:txBody>
    </cdr:sp>
  </cdr:relSizeAnchor>
  <cdr:relSizeAnchor xmlns:cdr="http://schemas.openxmlformats.org/drawingml/2006/chartDrawing">
    <cdr:from>
      <cdr:x>0.51553</cdr:x>
      <cdr:y>0.16377</cdr:y>
    </cdr:from>
    <cdr:to>
      <cdr:x>0.77252</cdr:x>
      <cdr:y>0.21984</cdr:y>
    </cdr:to>
    <cdr:sp macro="" textlink="">
      <cdr:nvSpPr>
        <cdr:cNvPr id="3" name="TextBox 1">
          <a:extLst xmlns:a="http://schemas.openxmlformats.org/drawingml/2006/main">
            <a:ext uri="{FF2B5EF4-FFF2-40B4-BE49-F238E27FC236}">
              <a16:creationId xmlns:a16="http://schemas.microsoft.com/office/drawing/2014/main" id="{9375490E-C7E2-4F3F-BCF1-C138F6D1735C}"/>
            </a:ext>
          </a:extLst>
        </cdr:cNvPr>
        <cdr:cNvSpPr txBox="1"/>
      </cdr:nvSpPr>
      <cdr:spPr>
        <a:xfrm xmlns:a="http://schemas.openxmlformats.org/drawingml/2006/main">
          <a:off x="4572187" y="1268201"/>
          <a:ext cx="2279203" cy="43420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Bilateral Channels</a:t>
          </a:r>
        </a:p>
      </cdr:txBody>
    </cdr:sp>
  </cdr:relSizeAnchor>
  <cdr:relSizeAnchor xmlns:cdr="http://schemas.openxmlformats.org/drawingml/2006/chartDrawing">
    <cdr:from>
      <cdr:x>0.78409</cdr:x>
      <cdr:y>0.16377</cdr:y>
    </cdr:from>
    <cdr:to>
      <cdr:x>0.97404</cdr:x>
      <cdr:y>0.21128</cdr:y>
    </cdr:to>
    <cdr:sp macro="" textlink="">
      <cdr:nvSpPr>
        <cdr:cNvPr id="2" name="TextBox 1">
          <a:extLst xmlns:a="http://schemas.openxmlformats.org/drawingml/2006/main">
            <a:ext uri="{FF2B5EF4-FFF2-40B4-BE49-F238E27FC236}">
              <a16:creationId xmlns:a16="http://schemas.microsoft.com/office/drawing/2014/main" id="{2DE1217F-37E8-44C8-A671-52DC0EAFA8BD}"/>
            </a:ext>
          </a:extLst>
        </cdr:cNvPr>
        <cdr:cNvSpPr txBox="1"/>
      </cdr:nvSpPr>
      <cdr:spPr>
        <a:xfrm xmlns:a="http://schemas.openxmlformats.org/drawingml/2006/main">
          <a:off x="6953933" y="1268201"/>
          <a:ext cx="1684636" cy="36791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Multilateral </a:t>
          </a:r>
        </a:p>
      </cdr:txBody>
    </cdr:sp>
  </cdr:relSizeAnchor>
</c:userShapes>
</file>

<file path=ppt/drawings/drawing35.xml><?xml version="1.0" encoding="utf-8"?>
<c:userShapes xmlns:c="http://schemas.openxmlformats.org/drawingml/2006/chart">
  <cdr:relSizeAnchor xmlns:cdr="http://schemas.openxmlformats.org/drawingml/2006/chartDrawing">
    <cdr:from>
      <cdr:x>0.31271</cdr:x>
      <cdr:y>0.0145</cdr:y>
    </cdr:from>
    <cdr:to>
      <cdr:x>0.55507</cdr:x>
      <cdr:y>0.05661</cdr:y>
    </cdr:to>
    <cdr:sp macro="" textlink="">
      <cdr:nvSpPr>
        <cdr:cNvPr id="16" name="TextBox 1"/>
        <cdr:cNvSpPr txBox="1"/>
      </cdr:nvSpPr>
      <cdr:spPr>
        <a:xfrm xmlns:a="http://schemas.openxmlformats.org/drawingml/2006/main">
          <a:off x="1474076" y="80544"/>
          <a:ext cx="1142440"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36.xml><?xml version="1.0" encoding="utf-8"?>
<c:userShapes xmlns:c="http://schemas.openxmlformats.org/drawingml/2006/chart">
  <cdr:relSizeAnchor xmlns:cdr="http://schemas.openxmlformats.org/drawingml/2006/chartDrawing">
    <cdr:from>
      <cdr:x>0.40198</cdr:x>
      <cdr:y>0.28713</cdr:y>
    </cdr:from>
    <cdr:to>
      <cdr:x>0.59802</cdr:x>
      <cdr:y>0.32924</cdr:y>
    </cdr:to>
    <cdr:sp macro="" textlink="">
      <cdr:nvSpPr>
        <cdr:cNvPr id="16" name="TextBox 1"/>
        <cdr:cNvSpPr txBox="1"/>
      </cdr:nvSpPr>
      <cdr:spPr>
        <a:xfrm xmlns:a="http://schemas.openxmlformats.org/drawingml/2006/main">
          <a:off x="2426680" y="1295941"/>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37.xml><?xml version="1.0" encoding="utf-8"?>
<c:userShapes xmlns:c="http://schemas.openxmlformats.org/drawingml/2006/chart">
  <cdr:relSizeAnchor xmlns:cdr="http://schemas.openxmlformats.org/drawingml/2006/chartDrawing">
    <cdr:from>
      <cdr:x>0.28837</cdr:x>
      <cdr:y>0.13671</cdr:y>
    </cdr:from>
    <cdr:to>
      <cdr:x>0.47832</cdr:x>
      <cdr:y>0.17922</cdr:y>
    </cdr:to>
    <cdr:sp macro="" textlink="">
      <cdr:nvSpPr>
        <cdr:cNvPr id="16" name="TextBox 1"/>
        <cdr:cNvSpPr txBox="1"/>
      </cdr:nvSpPr>
      <cdr:spPr>
        <a:xfrm xmlns:a="http://schemas.openxmlformats.org/drawingml/2006/main">
          <a:off x="2557491" y="1095531"/>
          <a:ext cx="1684636" cy="3406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Abolish USAID</a:t>
          </a:r>
        </a:p>
      </cdr:txBody>
    </cdr:sp>
  </cdr:relSizeAnchor>
  <cdr:relSizeAnchor xmlns:cdr="http://schemas.openxmlformats.org/drawingml/2006/chartDrawing">
    <cdr:from>
      <cdr:x>0.62906</cdr:x>
      <cdr:y>0.13931</cdr:y>
    </cdr:from>
    <cdr:to>
      <cdr:x>0.88605</cdr:x>
      <cdr:y>0.17408</cdr:y>
    </cdr:to>
    <cdr:sp macro="" textlink="">
      <cdr:nvSpPr>
        <cdr:cNvPr id="3" name="TextBox 1">
          <a:extLst xmlns:a="http://schemas.openxmlformats.org/drawingml/2006/main">
            <a:ext uri="{FF2B5EF4-FFF2-40B4-BE49-F238E27FC236}">
              <a16:creationId xmlns:a16="http://schemas.microsoft.com/office/drawing/2014/main" id="{9375490E-C7E2-4F3F-BCF1-C138F6D1735C}"/>
            </a:ext>
          </a:extLst>
        </cdr:cNvPr>
        <cdr:cNvSpPr txBox="1"/>
      </cdr:nvSpPr>
      <cdr:spPr>
        <a:xfrm xmlns:a="http://schemas.openxmlformats.org/drawingml/2006/main">
          <a:off x="5579016" y="1116366"/>
          <a:ext cx="2279203" cy="27862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1" dirty="0">
              <a:solidFill>
                <a:srgbClr val="0070C0"/>
              </a:solidFill>
              <a:latin typeface="Arial" panose="020B0604020202020204" pitchFamily="34" charset="0"/>
              <a:cs typeface="Arial" panose="020B0604020202020204" pitchFamily="34" charset="0"/>
            </a:rPr>
            <a:t>Continue USAID</a:t>
          </a:r>
        </a:p>
      </cdr:txBody>
    </cdr:sp>
  </cdr:relSizeAnchor>
  <cdr:relSizeAnchor xmlns:cdr="http://schemas.openxmlformats.org/drawingml/2006/chartDrawing">
    <cdr:from>
      <cdr:x>0.81005</cdr:x>
      <cdr:y>0.30908</cdr:y>
    </cdr:from>
    <cdr:to>
      <cdr:x>1</cdr:x>
      <cdr:y>0.35659</cdr:y>
    </cdr:to>
    <cdr:sp macro="" textlink="">
      <cdr:nvSpPr>
        <cdr:cNvPr id="2" name="TextBox 1">
          <a:extLst xmlns:a="http://schemas.openxmlformats.org/drawingml/2006/main">
            <a:ext uri="{FF2B5EF4-FFF2-40B4-BE49-F238E27FC236}">
              <a16:creationId xmlns:a16="http://schemas.microsoft.com/office/drawing/2014/main" id="{2DE1217F-37E8-44C8-A671-52DC0EAFA8BD}"/>
            </a:ext>
          </a:extLst>
        </cdr:cNvPr>
        <cdr:cNvSpPr txBox="1"/>
      </cdr:nvSpPr>
      <cdr:spPr>
        <a:xfrm xmlns:a="http://schemas.openxmlformats.org/drawingml/2006/main">
          <a:off x="7184203" y="1830236"/>
          <a:ext cx="1684636" cy="28133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endParaRPr lang="en-US" sz="1400" b="1" dirty="0">
            <a:solidFill>
              <a:schemeClr val="tx1">
                <a:lumMod val="65000"/>
                <a:lumOff val="35000"/>
              </a:schemeClr>
            </a:solidFill>
            <a:latin typeface="Arial" panose="020B0604020202020204" pitchFamily="34" charset="0"/>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0.47313</cdr:x>
      <cdr:y>0.23709</cdr:y>
    </cdr:from>
    <cdr:to>
      <cdr:x>0.66917</cdr:x>
      <cdr:y>0.2792</cdr:y>
    </cdr:to>
    <cdr:sp macro="" textlink="">
      <cdr:nvSpPr>
        <cdr:cNvPr id="16" name="TextBox 1"/>
        <cdr:cNvSpPr txBox="1"/>
      </cdr:nvSpPr>
      <cdr:spPr>
        <a:xfrm xmlns:a="http://schemas.openxmlformats.org/drawingml/2006/main">
          <a:off x="2856217" y="1070068"/>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5.xml><?xml version="1.0" encoding="utf-8"?>
<c:userShapes xmlns:c="http://schemas.openxmlformats.org/drawingml/2006/chart">
  <cdr:relSizeAnchor xmlns:cdr="http://schemas.openxmlformats.org/drawingml/2006/chartDrawing">
    <cdr:from>
      <cdr:x>0.28004</cdr:x>
      <cdr:y>0.00737</cdr:y>
    </cdr:from>
    <cdr:to>
      <cdr:x>0.47608</cdr:x>
      <cdr:y>0.04948</cdr:y>
    </cdr:to>
    <cdr:sp macro="" textlink="">
      <cdr:nvSpPr>
        <cdr:cNvPr id="16" name="TextBox 1"/>
        <cdr:cNvSpPr txBox="1"/>
      </cdr:nvSpPr>
      <cdr:spPr>
        <a:xfrm xmlns:a="http://schemas.openxmlformats.org/drawingml/2006/main">
          <a:off x="1743508" y="40921"/>
          <a:ext cx="1220528"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6.xml><?xml version="1.0" encoding="utf-8"?>
<c:userShapes xmlns:c="http://schemas.openxmlformats.org/drawingml/2006/chart">
  <cdr:relSizeAnchor xmlns:cdr="http://schemas.openxmlformats.org/drawingml/2006/chartDrawing">
    <cdr:from>
      <cdr:x>0.45183</cdr:x>
      <cdr:y>0.25867</cdr:y>
    </cdr:from>
    <cdr:to>
      <cdr:x>0.64787</cdr:x>
      <cdr:y>0.30078</cdr:y>
    </cdr:to>
    <cdr:sp macro="" textlink="">
      <cdr:nvSpPr>
        <cdr:cNvPr id="16" name="TextBox 1"/>
        <cdr:cNvSpPr txBox="1"/>
      </cdr:nvSpPr>
      <cdr:spPr>
        <a:xfrm xmlns:a="http://schemas.openxmlformats.org/drawingml/2006/main">
          <a:off x="2727615" y="1167474"/>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7.xml><?xml version="1.0" encoding="utf-8"?>
<c:userShapes xmlns:c="http://schemas.openxmlformats.org/drawingml/2006/chart">
  <cdr:relSizeAnchor xmlns:cdr="http://schemas.openxmlformats.org/drawingml/2006/chartDrawing">
    <cdr:from>
      <cdr:x>0.35628</cdr:x>
      <cdr:y>0.01181</cdr:y>
    </cdr:from>
    <cdr:to>
      <cdr:x>0.55232</cdr:x>
      <cdr:y>0.05392</cdr:y>
    </cdr:to>
    <cdr:sp macro="" textlink="">
      <cdr:nvSpPr>
        <cdr:cNvPr id="16" name="TextBox 1"/>
        <cdr:cNvSpPr txBox="1"/>
      </cdr:nvSpPr>
      <cdr:spPr>
        <a:xfrm xmlns:a="http://schemas.openxmlformats.org/drawingml/2006/main">
          <a:off x="1966579" y="65581"/>
          <a:ext cx="1082097"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8.xml><?xml version="1.0" encoding="utf-8"?>
<c:userShapes xmlns:c="http://schemas.openxmlformats.org/drawingml/2006/chart">
  <cdr:relSizeAnchor xmlns:cdr="http://schemas.openxmlformats.org/drawingml/2006/chartDrawing">
    <cdr:from>
      <cdr:x>0.43721</cdr:x>
      <cdr:y>0.2533</cdr:y>
    </cdr:from>
    <cdr:to>
      <cdr:x>0.63325</cdr:x>
      <cdr:y>0.29541</cdr:y>
    </cdr:to>
    <cdr:sp macro="" textlink="">
      <cdr:nvSpPr>
        <cdr:cNvPr id="16" name="TextBox 1"/>
        <cdr:cNvSpPr txBox="1"/>
      </cdr:nvSpPr>
      <cdr:spPr>
        <a:xfrm xmlns:a="http://schemas.openxmlformats.org/drawingml/2006/main">
          <a:off x="2639346" y="1143226"/>
          <a:ext cx="1183459" cy="1900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drawings/drawing9.xml><?xml version="1.0" encoding="utf-8"?>
<c:userShapes xmlns:c="http://schemas.openxmlformats.org/drawingml/2006/chart">
  <cdr:relSizeAnchor xmlns:cdr="http://schemas.openxmlformats.org/drawingml/2006/chartDrawing">
    <cdr:from>
      <cdr:x>0.33024</cdr:x>
      <cdr:y>0.019</cdr:y>
    </cdr:from>
    <cdr:to>
      <cdr:x>0.52628</cdr:x>
      <cdr:y>0.06111</cdr:y>
    </cdr:to>
    <cdr:sp macro="" textlink="">
      <cdr:nvSpPr>
        <cdr:cNvPr id="16" name="TextBox 1"/>
        <cdr:cNvSpPr txBox="1"/>
      </cdr:nvSpPr>
      <cdr:spPr>
        <a:xfrm xmlns:a="http://schemas.openxmlformats.org/drawingml/2006/main">
          <a:off x="1988163" y="105507"/>
          <a:ext cx="1180218" cy="2338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b="1" dirty="0">
              <a:solidFill>
                <a:schemeClr val="bg2">
                  <a:lumMod val="50000"/>
                </a:schemeClr>
              </a:solidFill>
              <a:latin typeface="Arial" panose="020B0604020202020204" pitchFamily="34" charset="0"/>
              <a:cs typeface="Arial" panose="020B0604020202020204" pitchFamily="34" charset="0"/>
            </a:rPr>
            <a:t>Convincing</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D976E2F-5456-4758-9FA3-50E7FB25C2ED}"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253220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976E2F-5456-4758-9FA3-50E7FB25C2ED}"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3562683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976E2F-5456-4758-9FA3-50E7FB25C2ED}"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2203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976E2F-5456-4758-9FA3-50E7FB25C2ED}"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3490531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976E2F-5456-4758-9FA3-50E7FB25C2ED}"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3606269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976E2F-5456-4758-9FA3-50E7FB25C2ED}"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4052451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976E2F-5456-4758-9FA3-50E7FB25C2ED}" type="datetimeFigureOut">
              <a:rPr lang="en-US" smtClean="0"/>
              <a:t>2/11/2025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3289073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976E2F-5456-4758-9FA3-50E7FB25C2ED}" type="datetimeFigureOut">
              <a:rPr lang="en-US" smtClean="0"/>
              <a:t>2/11/2025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3043999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976E2F-5456-4758-9FA3-50E7FB25C2ED}" type="datetimeFigureOut">
              <a:rPr lang="en-US" smtClean="0"/>
              <a:t>2/11/2025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3104039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976E2F-5456-4758-9FA3-50E7FB25C2ED}"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2059965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976E2F-5456-4758-9FA3-50E7FB25C2ED}"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659494-DDF6-4A4B-84FD-7839DF1EDE0C}" type="slidenum">
              <a:rPr lang="en-US" smtClean="0"/>
              <a:t>‹#›</a:t>
            </a:fld>
            <a:endParaRPr lang="en-US"/>
          </a:p>
        </p:txBody>
      </p:sp>
    </p:spTree>
    <p:extLst>
      <p:ext uri="{BB962C8B-B14F-4D97-AF65-F5344CB8AC3E}">
        <p14:creationId xmlns:p14="http://schemas.microsoft.com/office/powerpoint/2010/main" val="2115116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976E2F-5456-4758-9FA3-50E7FB25C2ED}" type="datetimeFigureOut">
              <a:rPr lang="en-US" smtClean="0"/>
              <a:t>2/11/2025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659494-DDF6-4A4B-84FD-7839DF1EDE0C}" type="slidenum">
              <a:rPr lang="en-US" smtClean="0"/>
              <a:t>‹#›</a:t>
            </a:fld>
            <a:endParaRPr lang="en-US"/>
          </a:p>
        </p:txBody>
      </p:sp>
    </p:spTree>
    <p:extLst>
      <p:ext uri="{BB962C8B-B14F-4D97-AF65-F5344CB8AC3E}">
        <p14:creationId xmlns:p14="http://schemas.microsoft.com/office/powerpoint/2010/main" val="798262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2.xml"/><Relationship Id="rId4" Type="http://schemas.openxmlformats.org/officeDocument/2006/relationships/chart" Target="../charts/chart18.xml"/></Relationships>
</file>

<file path=ppt/slides/_rels/slide11.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19.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3" Type="http://schemas.openxmlformats.org/officeDocument/2006/relationships/hyperlink" Target="https://publicconsultation.org/foreign-aid/large-bipartisan-majorities-oppose-deep-cuts-to-foreign-aid/" TargetMode="External"/><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2.xml"/><Relationship Id="rId4" Type="http://schemas.openxmlformats.org/officeDocument/2006/relationships/chart" Target="../charts/chart23.xml"/></Relationships>
</file>

<file path=ppt/slides/_rels/slide14.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24.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15.xml.rels><?xml version="1.0" encoding="UTF-8" standalone="yes"?>
<Relationships xmlns="http://schemas.openxmlformats.org/package/2006/relationships"><Relationship Id="rId3" Type="http://schemas.openxmlformats.org/officeDocument/2006/relationships/hyperlink" Target="https://publicconsultation.org/foreign-aid/large-bipartisan-majorities-oppose-deep-cuts-to-foreign-aid/" TargetMode="External"/><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2.xml"/><Relationship Id="rId4" Type="http://schemas.openxmlformats.org/officeDocument/2006/relationships/chart" Target="../charts/chart28.xml"/></Relationships>
</file>

<file path=ppt/slides/_rels/slide17.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chart" Target="../charts/chart29.xml"/><Relationship Id="rId1" Type="http://schemas.openxmlformats.org/officeDocument/2006/relationships/slideLayout" Target="../slideLayouts/slideLayout2.xml"/><Relationship Id="rId4" Type="http://schemas.openxmlformats.org/officeDocument/2006/relationships/chart" Target="../charts/chart31.xml"/></Relationships>
</file>

<file path=ppt/slides/_rels/slide18.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chart" Target="../charts/chart32.xml"/><Relationship Id="rId1" Type="http://schemas.openxmlformats.org/officeDocument/2006/relationships/slideLayout" Target="../slideLayouts/slideLayout2.xml"/><Relationship Id="rId4" Type="http://schemas.openxmlformats.org/officeDocument/2006/relationships/chart" Target="../charts/chart34.xml"/></Relationships>
</file>

<file path=ppt/slides/_rels/slide19.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35.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ublicconsultation.org/foreign-aid/large-bipartisan-majorities-oppose-deep-cuts-to-foreign-aid/" TargetMode="External"/><Relationship Id="rId2" Type="http://schemas.openxmlformats.org/officeDocument/2006/relationships/chart" Target="../charts/chart3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chart" Target="../charts/chart37.xml"/><Relationship Id="rId1" Type="http://schemas.openxmlformats.org/officeDocument/2006/relationships/slideLayout" Target="../slideLayouts/slideLayout2.xml"/><Relationship Id="rId4" Type="http://schemas.openxmlformats.org/officeDocument/2006/relationships/chart" Target="../charts/chart39.xml"/></Relationships>
</file>

<file path=ppt/slides/_rels/slide22.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40.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23.xml.rels><?xml version="1.0" encoding="UTF-8" standalone="yes"?>
<Relationships xmlns="http://schemas.openxmlformats.org/package/2006/relationships"><Relationship Id="rId3" Type="http://schemas.openxmlformats.org/officeDocument/2006/relationships/hyperlink" Target="https://publicconsultation.org/foreign-aid/large-bipartisan-majorities-oppose-deep-cuts-to-foreign-aid/" TargetMode="External"/><Relationship Id="rId2" Type="http://schemas.openxmlformats.org/officeDocument/2006/relationships/chart" Target="../charts/chart4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chart" Target="../charts/chart42.xml"/><Relationship Id="rId1" Type="http://schemas.openxmlformats.org/officeDocument/2006/relationships/slideLayout" Target="../slideLayouts/slideLayout2.xml"/><Relationship Id="rId4" Type="http://schemas.openxmlformats.org/officeDocument/2006/relationships/chart" Target="../charts/chart44.xml"/></Relationships>
</file>

<file path=ppt/slides/_rels/slide25.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45.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26.xml.rels><?xml version="1.0" encoding="UTF-8" standalone="yes"?>
<Relationships xmlns="http://schemas.openxmlformats.org/package/2006/relationships"><Relationship Id="rId3" Type="http://schemas.openxmlformats.org/officeDocument/2006/relationships/hyperlink" Target="https://publicconsultation.org/foreign-aid/large-bipartisan-majorities-oppose-deep-cuts-to-foreign-aid/" TargetMode="External"/><Relationship Id="rId2" Type="http://schemas.openxmlformats.org/officeDocument/2006/relationships/chart" Target="../charts/chart4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chart" Target="../charts/chart47.xml"/><Relationship Id="rId1" Type="http://schemas.openxmlformats.org/officeDocument/2006/relationships/slideLayout" Target="../slideLayouts/slideLayout2.xml"/><Relationship Id="rId4" Type="http://schemas.openxmlformats.org/officeDocument/2006/relationships/chart" Target="../charts/chart49.xml"/></Relationships>
</file>

<file path=ppt/slides/_rels/slide28.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50.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29.xml.rels><?xml version="1.0" encoding="UTF-8" standalone="yes"?>
<Relationships xmlns="http://schemas.openxmlformats.org/package/2006/relationships"><Relationship Id="rId3" Type="http://schemas.openxmlformats.org/officeDocument/2006/relationships/hyperlink" Target="https://publicconsultation.org/foreign-aid/large-bipartisan-majorities-oppose-deep-cuts-to-foreign-aid/" TargetMode="External"/><Relationship Id="rId2" Type="http://schemas.openxmlformats.org/officeDocument/2006/relationships/chart" Target="../charts/chart5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53.xml"/><Relationship Id="rId2" Type="http://schemas.openxmlformats.org/officeDocument/2006/relationships/chart" Target="../charts/chart52.xml"/><Relationship Id="rId1" Type="http://schemas.openxmlformats.org/officeDocument/2006/relationships/slideLayout" Target="../slideLayouts/slideLayout2.xml"/><Relationship Id="rId4" Type="http://schemas.openxmlformats.org/officeDocument/2006/relationships/chart" Target="../charts/chart54.xml"/></Relationships>
</file>

<file path=ppt/slides/_rels/slide31.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55.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32.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chart" Target="../charts/chart56.xml"/><Relationship Id="rId1" Type="http://schemas.openxmlformats.org/officeDocument/2006/relationships/slideLayout" Target="../slideLayouts/slideLayout2.xml"/><Relationship Id="rId4" Type="http://schemas.openxmlformats.org/officeDocument/2006/relationships/chart" Target="../charts/chart58.xml"/></Relationships>
</file>

<file path=ppt/slides/_rels/slide33.xml.rels><?xml version="1.0" encoding="UTF-8" standalone="yes"?>
<Relationships xmlns="http://schemas.openxmlformats.org/package/2006/relationships"><Relationship Id="rId3" Type="http://schemas.openxmlformats.org/officeDocument/2006/relationships/hyperlink" Target="https://publicconsultation.org/" TargetMode="External"/><Relationship Id="rId2" Type="http://schemas.openxmlformats.org/officeDocument/2006/relationships/chart" Target="../charts/chart59.xml"/><Relationship Id="rId1" Type="http://schemas.openxmlformats.org/officeDocument/2006/relationships/slideLayout" Target="../slideLayouts/slideLayout2.xml"/><Relationship Id="rId5" Type="http://schemas.openxmlformats.org/officeDocument/2006/relationships/hyperlink" Target="https://publicconsultation.org/foreign-aid/large-bipartisan-majorities-oppose-deep-cuts-to-foreign-aid/" TargetMode="External"/><Relationship Id="rId4" Type="http://schemas.openxmlformats.org/officeDocument/2006/relationships/image" Target="../media/image1.jpg"/></Relationships>
</file>

<file path=ppt/slides/_rels/slide34.xml.rels><?xml version="1.0" encoding="UTF-8" standalone="yes"?>
<Relationships xmlns="http://schemas.openxmlformats.org/package/2006/relationships"><Relationship Id="rId3" Type="http://schemas.openxmlformats.org/officeDocument/2006/relationships/hyperlink" Target="https://publicconsultation.org/foreign-aid/large-bipartisan-majorities-oppose-deep-cuts-to-foreign-aid/" TargetMode="External"/><Relationship Id="rId2" Type="http://schemas.openxmlformats.org/officeDocument/2006/relationships/chart" Target="../charts/chart6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 Id="rId4" Type="http://schemas.openxmlformats.org/officeDocument/2006/relationships/chart" Target="../charts/char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B955B943-E9D3-4513-8D5E-05A16FA220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9939" y="857925"/>
            <a:ext cx="5944121" cy="1025206"/>
          </a:xfrm>
          <a:prstGeom prst="rect">
            <a:avLst/>
          </a:prstGeom>
        </p:spPr>
      </p:pic>
      <p:sp>
        <p:nvSpPr>
          <p:cNvPr id="6" name="Rectangle: Diagonal Corners Snipped 5">
            <a:extLst>
              <a:ext uri="{FF2B5EF4-FFF2-40B4-BE49-F238E27FC236}">
                <a16:creationId xmlns:a16="http://schemas.microsoft.com/office/drawing/2014/main" id="{1EA7C954-89B3-4CEE-AF98-5461A2BC4C8A}"/>
              </a:ext>
            </a:extLst>
          </p:cNvPr>
          <p:cNvSpPr/>
          <p:nvPr/>
        </p:nvSpPr>
        <p:spPr>
          <a:xfrm>
            <a:off x="123580" y="2332541"/>
            <a:ext cx="8896840" cy="1790288"/>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Americans on Foreign Aid</a:t>
            </a:r>
            <a:endParaRPr lang="en-US" sz="4400" dirty="0">
              <a:effectLst>
                <a:outerShdw blurRad="38100" dist="38100" dir="2700000" algn="tl">
                  <a:srgbClr val="000000">
                    <a:alpha val="43137"/>
                  </a:srgbClr>
                </a:outerShdw>
              </a:effectLst>
            </a:endParaRPr>
          </a:p>
        </p:txBody>
      </p:sp>
      <p:sp>
        <p:nvSpPr>
          <p:cNvPr id="7" name="Rectangle: Diagonal Corners Snipped 6">
            <a:extLst>
              <a:ext uri="{FF2B5EF4-FFF2-40B4-BE49-F238E27FC236}">
                <a16:creationId xmlns:a16="http://schemas.microsoft.com/office/drawing/2014/main" id="{2D62A76D-EDDA-45F1-B63C-B19B181D58C9}"/>
              </a:ext>
            </a:extLst>
          </p:cNvPr>
          <p:cNvSpPr/>
          <p:nvPr/>
        </p:nvSpPr>
        <p:spPr>
          <a:xfrm rot="10800000">
            <a:off x="123580" y="6218484"/>
            <a:ext cx="8896839" cy="565335"/>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Diagonal Corners Snipped 8">
            <a:extLst>
              <a:ext uri="{FF2B5EF4-FFF2-40B4-BE49-F238E27FC236}">
                <a16:creationId xmlns:a16="http://schemas.microsoft.com/office/drawing/2014/main" id="{8BBA1E58-9F78-435F-8A1F-B681C0476DB4}"/>
              </a:ext>
            </a:extLst>
          </p:cNvPr>
          <p:cNvSpPr/>
          <p:nvPr/>
        </p:nvSpPr>
        <p:spPr>
          <a:xfrm>
            <a:off x="123580" y="92842"/>
            <a:ext cx="8896839" cy="565335"/>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Diagonal Corners Snipped 9">
            <a:extLst>
              <a:ext uri="{FF2B5EF4-FFF2-40B4-BE49-F238E27FC236}">
                <a16:creationId xmlns:a16="http://schemas.microsoft.com/office/drawing/2014/main" id="{0DB38A19-21FB-4FB1-9024-7B2652DAFC52}"/>
              </a:ext>
            </a:extLst>
          </p:cNvPr>
          <p:cNvSpPr/>
          <p:nvPr/>
        </p:nvSpPr>
        <p:spPr>
          <a:xfrm>
            <a:off x="1779432" y="4122830"/>
            <a:ext cx="5585129" cy="528791"/>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A NATIONAL SURVEY OF REGISTERED VOTERS</a:t>
            </a:r>
          </a:p>
        </p:txBody>
      </p:sp>
      <p:sp>
        <p:nvSpPr>
          <p:cNvPr id="2" name="TextBox 1">
            <a:extLst>
              <a:ext uri="{FF2B5EF4-FFF2-40B4-BE49-F238E27FC236}">
                <a16:creationId xmlns:a16="http://schemas.microsoft.com/office/drawing/2014/main" id="{618135FF-33E6-4E51-89B0-1DDFB47F55E8}"/>
              </a:ext>
            </a:extLst>
          </p:cNvPr>
          <p:cNvSpPr txBox="1"/>
          <p:nvPr/>
        </p:nvSpPr>
        <p:spPr>
          <a:xfrm>
            <a:off x="-3" y="5057593"/>
            <a:ext cx="9144000" cy="369332"/>
          </a:xfrm>
          <a:prstGeom prst="rect">
            <a:avLst/>
          </a:prstGeom>
          <a:noFill/>
        </p:spPr>
        <p:txBody>
          <a:bodyPr wrap="square" rtlCol="0">
            <a:spAutoFit/>
          </a:bodyPr>
          <a:lstStyle/>
          <a:p>
            <a:pPr algn="ctr"/>
            <a:r>
              <a:rPr lang="en-US" dirty="0"/>
              <a:t>February 2025</a:t>
            </a:r>
          </a:p>
        </p:txBody>
      </p:sp>
      <p:sp>
        <p:nvSpPr>
          <p:cNvPr id="4" name="Rectangle 3">
            <a:extLst>
              <a:ext uri="{FF2B5EF4-FFF2-40B4-BE49-F238E27FC236}">
                <a16:creationId xmlns:a16="http://schemas.microsoft.com/office/drawing/2014/main" id="{BE2C3F95-8889-BA58-032D-E80212AD04FE}"/>
              </a:ext>
            </a:extLst>
          </p:cNvPr>
          <p:cNvSpPr/>
          <p:nvPr/>
        </p:nvSpPr>
        <p:spPr>
          <a:xfrm>
            <a:off x="123580" y="92842"/>
            <a:ext cx="8896838" cy="6690977"/>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9313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40768-BC44-365B-404C-41810453D1D7}"/>
            </a:ext>
          </a:extLst>
        </p:cNvPr>
        <p:cNvGrpSpPr/>
        <p:nvPr/>
      </p:nvGrpSpPr>
      <p:grpSpPr>
        <a:xfrm>
          <a:off x="0" y="0"/>
          <a:ext cx="0" cy="0"/>
          <a:chOff x="0" y="0"/>
          <a:chExt cx="0" cy="0"/>
        </a:xfrm>
      </p:grpSpPr>
      <p:sp>
        <p:nvSpPr>
          <p:cNvPr id="6" name="Rectangle: Diagonal Corners Snipped 5">
            <a:extLst>
              <a:ext uri="{FF2B5EF4-FFF2-40B4-BE49-F238E27FC236}">
                <a16:creationId xmlns:a16="http://schemas.microsoft.com/office/drawing/2014/main" id="{A663BD29-A386-797E-5169-D0C6A533C7BD}"/>
              </a:ext>
            </a:extLst>
          </p:cNvPr>
          <p:cNvSpPr/>
          <p:nvPr/>
        </p:nvSpPr>
        <p:spPr>
          <a:xfrm>
            <a:off x="197156" y="123755"/>
            <a:ext cx="8720811"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 Humanitarian Relief</a:t>
            </a:r>
            <a:endParaRPr lang="en-US" sz="3200" dirty="0"/>
          </a:p>
        </p:txBody>
      </p:sp>
      <p:graphicFrame>
        <p:nvGraphicFramePr>
          <p:cNvPr id="22" name="Content Placeholder 3">
            <a:extLst>
              <a:ext uri="{FF2B5EF4-FFF2-40B4-BE49-F238E27FC236}">
                <a16:creationId xmlns:a16="http://schemas.microsoft.com/office/drawing/2014/main" id="{3B7AB033-D6D1-4DF0-0026-99AEF90F4DDA}"/>
              </a:ext>
            </a:extLst>
          </p:cNvPr>
          <p:cNvGraphicFramePr>
            <a:graphicFrameLocks/>
          </p:cNvGraphicFramePr>
          <p:nvPr>
            <p:extLst>
              <p:ext uri="{D42A27DB-BD31-4B8C-83A1-F6EECF244321}">
                <p14:modId xmlns:p14="http://schemas.microsoft.com/office/powerpoint/2010/main" val="659907524"/>
              </p:ext>
            </p:extLst>
          </p:nvPr>
        </p:nvGraphicFramePr>
        <p:xfrm>
          <a:off x="21995" y="3137994"/>
          <a:ext cx="6225915" cy="589392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0396FE6B-DB09-D75C-B9DA-54843A357A32}"/>
              </a:ext>
            </a:extLst>
          </p:cNvPr>
          <p:cNvSpPr/>
          <p:nvPr/>
        </p:nvSpPr>
        <p:spPr>
          <a:xfrm>
            <a:off x="1083212" y="5542671"/>
            <a:ext cx="225084" cy="281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a:extLst>
              <a:ext uri="{FF2B5EF4-FFF2-40B4-BE49-F238E27FC236}">
                <a16:creationId xmlns:a16="http://schemas.microsoft.com/office/drawing/2014/main" id="{0D60E942-D3AC-4C16-3BC4-C37F5B49F531}"/>
              </a:ext>
            </a:extLst>
          </p:cNvPr>
          <p:cNvSpPr txBox="1">
            <a:spLocks/>
          </p:cNvSpPr>
          <p:nvPr/>
        </p:nvSpPr>
        <p:spPr>
          <a:xfrm>
            <a:off x="801522" y="1163003"/>
            <a:ext cx="3747567"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effectLst/>
                <a:latin typeface="Helvetica" pitchFamily="2" charset="0"/>
              </a:rPr>
              <a:t>By offering humanitarian support, the US shows compassion and builds better relationships with other countries, which can help promote peace and stability around the world.</a:t>
            </a:r>
          </a:p>
        </p:txBody>
      </p:sp>
      <p:sp>
        <p:nvSpPr>
          <p:cNvPr id="14" name="Content Placeholder 2">
            <a:extLst>
              <a:ext uri="{FF2B5EF4-FFF2-40B4-BE49-F238E27FC236}">
                <a16:creationId xmlns:a16="http://schemas.microsoft.com/office/drawing/2014/main" id="{D66560D7-9196-C72A-975D-A50C72D1871C}"/>
              </a:ext>
            </a:extLst>
          </p:cNvPr>
          <p:cNvSpPr txBox="1">
            <a:spLocks/>
          </p:cNvSpPr>
          <p:nvPr/>
        </p:nvSpPr>
        <p:spPr>
          <a:xfrm>
            <a:off x="5731726" y="1163003"/>
            <a:ext cx="3058361" cy="2343679"/>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effectLst/>
                <a:latin typeface="Arial" panose="020B0604020202020204" pitchFamily="34" charset="0"/>
                <a:ea typeface="Calibri" panose="020F0502020204030204" pitchFamily="34" charset="0"/>
                <a:cs typeface="Arial" panose="020B0604020202020204" pitchFamily="34" charset="0"/>
              </a:rPr>
              <a:t>It is not the government’s responsibility to use taxpayer funds for humanitarian relief. This is the role of private citizens and charities.</a:t>
            </a:r>
          </a:p>
          <a:p>
            <a:pPr algn="l"/>
            <a:endParaRPr lang="en-US" sz="2000" dirty="0">
              <a:solidFill>
                <a:schemeClr val="tx1">
                  <a:lumMod val="65000"/>
                  <a:lumOff val="35000"/>
                </a:schemeClr>
              </a:solidFill>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1" name="Content Placeholder 3">
            <a:extLst>
              <a:ext uri="{FF2B5EF4-FFF2-40B4-BE49-F238E27FC236}">
                <a16:creationId xmlns:a16="http://schemas.microsoft.com/office/drawing/2014/main" id="{35BADC7C-EE8D-D0A5-9153-430821A0A829}"/>
              </a:ext>
            </a:extLst>
          </p:cNvPr>
          <p:cNvGraphicFramePr>
            <a:graphicFrameLocks/>
          </p:cNvGraphicFramePr>
          <p:nvPr>
            <p:extLst>
              <p:ext uri="{D42A27DB-BD31-4B8C-83A1-F6EECF244321}">
                <p14:modId xmlns:p14="http://schemas.microsoft.com/office/powerpoint/2010/main" val="2008478930"/>
              </p:ext>
            </p:extLst>
          </p:nvPr>
        </p:nvGraphicFramePr>
        <p:xfrm>
          <a:off x="3872468" y="2221170"/>
          <a:ext cx="6036821" cy="45133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ontent Placeholder 3">
            <a:extLst>
              <a:ext uri="{FF2B5EF4-FFF2-40B4-BE49-F238E27FC236}">
                <a16:creationId xmlns:a16="http://schemas.microsoft.com/office/drawing/2014/main" id="{F7BBB79F-5543-3267-3594-9F70E531A9B5}"/>
              </a:ext>
            </a:extLst>
          </p:cNvPr>
          <p:cNvGraphicFramePr>
            <a:graphicFrameLocks/>
          </p:cNvGraphicFramePr>
          <p:nvPr>
            <p:extLst>
              <p:ext uri="{D42A27DB-BD31-4B8C-83A1-F6EECF244321}">
                <p14:modId xmlns:p14="http://schemas.microsoft.com/office/powerpoint/2010/main" val="366421173"/>
              </p:ext>
            </p:extLst>
          </p:nvPr>
        </p:nvGraphicFramePr>
        <p:xfrm>
          <a:off x="5148629" y="3148054"/>
          <a:ext cx="5142183" cy="5893929"/>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53EC62A9-D570-5B20-2D5C-0B37DD31DE4D}"/>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320EC34A-556C-63C2-A2B7-5A55CE6DE7A0}"/>
              </a:ext>
            </a:extLst>
          </p:cNvPr>
          <p:cNvSpPr/>
          <p:nvPr/>
        </p:nvSpPr>
        <p:spPr>
          <a:xfrm>
            <a:off x="1399132" y="62264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4" name="Rectangle: Diagonal Corners Snipped 3">
            <a:extLst>
              <a:ext uri="{FF2B5EF4-FFF2-40B4-BE49-F238E27FC236}">
                <a16:creationId xmlns:a16="http://schemas.microsoft.com/office/drawing/2014/main" id="{1838DE87-FC16-E011-2F75-1C0F9E671BB8}"/>
              </a:ext>
            </a:extLst>
          </p:cNvPr>
          <p:cNvSpPr/>
          <p:nvPr/>
        </p:nvSpPr>
        <p:spPr>
          <a:xfrm>
            <a:off x="5928345" y="631666"/>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10532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18B50-8B29-29FA-F7E4-28A163EC5293}"/>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C309543-D487-FCAE-4CA4-D9E82F8CE097}"/>
              </a:ext>
            </a:extLst>
          </p:cNvPr>
          <p:cNvGraphicFramePr>
            <a:graphicFrameLocks/>
          </p:cNvGraphicFramePr>
          <p:nvPr>
            <p:extLst>
              <p:ext uri="{D42A27DB-BD31-4B8C-83A1-F6EECF244321}">
                <p14:modId xmlns:p14="http://schemas.microsoft.com/office/powerpoint/2010/main" val="2849191756"/>
              </p:ext>
            </p:extLst>
          </p:nvPr>
        </p:nvGraphicFramePr>
        <p:xfrm>
          <a:off x="226032" y="919213"/>
          <a:ext cx="8570861" cy="809812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C1655472-B0C5-53F1-7235-6B3A0E9407A5}"/>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5901C1EA-DCCD-8FB6-E1EB-4155D2631544}"/>
              </a:ext>
            </a:extLst>
          </p:cNvPr>
          <p:cNvSpPr txBox="1">
            <a:spLocks/>
          </p:cNvSpPr>
          <p:nvPr/>
        </p:nvSpPr>
        <p:spPr>
          <a:xfrm>
            <a:off x="411385" y="865674"/>
            <a:ext cx="8434691"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l">
              <a:lnSpc>
                <a:spcPct val="107000"/>
              </a:lnSpc>
              <a:spcAft>
                <a:spcPts val="800"/>
              </a:spcAft>
            </a:pPr>
            <a:r>
              <a:rPr lang="en-US" sz="2000"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As mentioned, US government spending on humanitarian relief is </a:t>
            </a:r>
            <a:r>
              <a:rPr lang="en-US" sz="2000" b="1"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about $15.6 billion a year</a:t>
            </a:r>
            <a:r>
              <a:rPr lang="en-US" sz="2000"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  Do you think the government should spend:</a:t>
            </a:r>
          </a:p>
        </p:txBody>
      </p:sp>
      <p:sp>
        <p:nvSpPr>
          <p:cNvPr id="10" name="Rectangle: Diagonal Corners Snipped 9">
            <a:extLst>
              <a:ext uri="{FF2B5EF4-FFF2-40B4-BE49-F238E27FC236}">
                <a16:creationId xmlns:a16="http://schemas.microsoft.com/office/drawing/2014/main" id="{139EF9CA-5069-B60F-D7E5-7E67DFA807F3}"/>
              </a:ext>
            </a:extLst>
          </p:cNvPr>
          <p:cNvSpPr/>
          <p:nvPr/>
        </p:nvSpPr>
        <p:spPr>
          <a:xfrm>
            <a:off x="201440" y="122041"/>
            <a:ext cx="6362989" cy="577323"/>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Foreign Aid: Humanitarian Relief</a:t>
            </a:r>
            <a:endParaRPr lang="en-US" sz="2800" dirty="0"/>
          </a:p>
        </p:txBody>
      </p:sp>
      <p:sp>
        <p:nvSpPr>
          <p:cNvPr id="2" name="TextBox 1">
            <a:extLst>
              <a:ext uri="{FF2B5EF4-FFF2-40B4-BE49-F238E27FC236}">
                <a16:creationId xmlns:a16="http://schemas.microsoft.com/office/drawing/2014/main" id="{8AC8FAC1-04F9-F20B-2A44-73DFE4809F6B}"/>
              </a:ext>
            </a:extLst>
          </p:cNvPr>
          <p:cNvSpPr txBox="1"/>
          <p:nvPr/>
        </p:nvSpPr>
        <p:spPr>
          <a:xfrm>
            <a:off x="2644848" y="1816348"/>
            <a:ext cx="2206567" cy="38026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b="1" dirty="0">
                <a:solidFill>
                  <a:srgbClr val="0070C0"/>
                </a:solidFill>
                <a:latin typeface="Arial" panose="020B0604020202020204" pitchFamily="34" charset="0"/>
                <a:cs typeface="Arial" panose="020B0604020202020204" pitchFamily="34" charset="0"/>
              </a:rPr>
              <a:t>More / About the Same</a:t>
            </a:r>
          </a:p>
        </p:txBody>
      </p:sp>
      <p:sp>
        <p:nvSpPr>
          <p:cNvPr id="5" name="TextBox 1">
            <a:extLst>
              <a:ext uri="{FF2B5EF4-FFF2-40B4-BE49-F238E27FC236}">
                <a16:creationId xmlns:a16="http://schemas.microsoft.com/office/drawing/2014/main" id="{2AB1716D-851B-CB02-35BE-E59020DCC7B6}"/>
              </a:ext>
            </a:extLst>
          </p:cNvPr>
          <p:cNvSpPr txBox="1"/>
          <p:nvPr/>
        </p:nvSpPr>
        <p:spPr>
          <a:xfrm>
            <a:off x="6728685" y="1816347"/>
            <a:ext cx="617626" cy="38026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b="1" dirty="0">
                <a:solidFill>
                  <a:srgbClr val="0070C0"/>
                </a:solidFill>
                <a:latin typeface="Arial" panose="020B0604020202020204" pitchFamily="34" charset="0"/>
                <a:cs typeface="Arial" panose="020B0604020202020204" pitchFamily="34" charset="0"/>
              </a:rPr>
              <a:t>Less</a:t>
            </a:r>
          </a:p>
        </p:txBody>
      </p:sp>
      <p:sp>
        <p:nvSpPr>
          <p:cNvPr id="6" name="TextBox 3">
            <a:extLst>
              <a:ext uri="{FF2B5EF4-FFF2-40B4-BE49-F238E27FC236}">
                <a16:creationId xmlns:a16="http://schemas.microsoft.com/office/drawing/2014/main" id="{68476014-4FD7-BF40-0C07-1CC612536FBC}"/>
              </a:ext>
            </a:extLst>
          </p:cNvPr>
          <p:cNvSpPr txBox="1"/>
          <p:nvPr/>
        </p:nvSpPr>
        <p:spPr>
          <a:xfrm>
            <a:off x="8177987" y="1816347"/>
            <a:ext cx="668090" cy="38026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b="1" dirty="0">
                <a:solidFill>
                  <a:srgbClr val="0070C0"/>
                </a:solidFill>
                <a:latin typeface="Arial" panose="020B0604020202020204" pitchFamily="34" charset="0"/>
                <a:cs typeface="Arial" panose="020B0604020202020204" pitchFamily="34" charset="0"/>
              </a:rPr>
              <a:t>None</a:t>
            </a:r>
          </a:p>
        </p:txBody>
      </p:sp>
      <p:sp>
        <p:nvSpPr>
          <p:cNvPr id="8" name="Rectangle: Diagonal Corners Snipped 7">
            <a:extLst>
              <a:ext uri="{FF2B5EF4-FFF2-40B4-BE49-F238E27FC236}">
                <a16:creationId xmlns:a16="http://schemas.microsoft.com/office/drawing/2014/main" id="{FD6E81B1-B7A9-6826-0881-C73FA733C9FD}"/>
              </a:ext>
            </a:extLst>
          </p:cNvPr>
          <p:cNvSpPr/>
          <p:nvPr/>
        </p:nvSpPr>
        <p:spPr>
          <a:xfrm>
            <a:off x="6698752" y="123443"/>
            <a:ext cx="2243808" cy="575921"/>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cxnSp>
        <p:nvCxnSpPr>
          <p:cNvPr id="14" name="Straight Connector 13">
            <a:extLst>
              <a:ext uri="{FF2B5EF4-FFF2-40B4-BE49-F238E27FC236}">
                <a16:creationId xmlns:a16="http://schemas.microsoft.com/office/drawing/2014/main" id="{4ED3859F-80DF-36B7-B528-B522FB77E95D}"/>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pic>
        <p:nvPicPr>
          <p:cNvPr id="9" name="Picture 8" descr="A close-up of a logo&#10;&#10;AI-generated content may be incorrect.">
            <a:hlinkClick r:id="rId3"/>
            <a:extLst>
              <a:ext uri="{FF2B5EF4-FFF2-40B4-BE49-F238E27FC236}">
                <a16:creationId xmlns:a16="http://schemas.microsoft.com/office/drawing/2014/main" id="{07BB50B2-08E4-DBF2-E6C8-36D22AAEED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8416" y="6313060"/>
            <a:ext cx="2204746" cy="380261"/>
          </a:xfrm>
          <a:prstGeom prst="rect">
            <a:avLst/>
          </a:prstGeom>
        </p:spPr>
      </p:pic>
      <p:sp>
        <p:nvSpPr>
          <p:cNvPr id="13" name="TextBox 12">
            <a:extLst>
              <a:ext uri="{FF2B5EF4-FFF2-40B4-BE49-F238E27FC236}">
                <a16:creationId xmlns:a16="http://schemas.microsoft.com/office/drawing/2014/main" id="{95F145C4-984B-CC8D-9530-E8E146F3CF69}"/>
              </a:ext>
            </a:extLst>
          </p:cNvPr>
          <p:cNvSpPr txBox="1"/>
          <p:nvPr/>
        </p:nvSpPr>
        <p:spPr>
          <a:xfrm>
            <a:off x="531268" y="638008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Tree>
    <p:extLst>
      <p:ext uri="{BB962C8B-B14F-4D97-AF65-F5344CB8AC3E}">
        <p14:creationId xmlns:p14="http://schemas.microsoft.com/office/powerpoint/2010/main" val="815696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499E6-4357-CB05-5D3D-B7F4A11CA9D4}"/>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C9A0CA0-84F8-4AB4-A6AE-DDD2FCEE1072}"/>
              </a:ext>
            </a:extLst>
          </p:cNvPr>
          <p:cNvGraphicFramePr>
            <a:graphicFrameLocks noGrp="1"/>
          </p:cNvGraphicFramePr>
          <p:nvPr>
            <p:ph idx="1"/>
            <p:extLst>
              <p:ext uri="{D42A27DB-BD31-4B8C-83A1-F6EECF244321}">
                <p14:modId xmlns:p14="http://schemas.microsoft.com/office/powerpoint/2010/main" val="4105003072"/>
              </p:ext>
            </p:extLst>
          </p:nvPr>
        </p:nvGraphicFramePr>
        <p:xfrm>
          <a:off x="1064069" y="214219"/>
          <a:ext cx="14057821" cy="7100981"/>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oup 14">
            <a:extLst>
              <a:ext uri="{FF2B5EF4-FFF2-40B4-BE49-F238E27FC236}">
                <a16:creationId xmlns:a16="http://schemas.microsoft.com/office/drawing/2014/main" id="{DFDB7D84-106B-C666-FDE1-DDBC19043F95}"/>
              </a:ext>
            </a:extLst>
          </p:cNvPr>
          <p:cNvGrpSpPr/>
          <p:nvPr/>
        </p:nvGrpSpPr>
        <p:grpSpPr>
          <a:xfrm>
            <a:off x="200399" y="1760084"/>
            <a:ext cx="9263641" cy="261610"/>
            <a:chOff x="-119641" y="1874384"/>
            <a:chExt cx="9263641" cy="261610"/>
          </a:xfrm>
        </p:grpSpPr>
        <p:cxnSp>
          <p:nvCxnSpPr>
            <p:cNvPr id="3" name="Straight Connector 2">
              <a:extLst>
                <a:ext uri="{FF2B5EF4-FFF2-40B4-BE49-F238E27FC236}">
                  <a16:creationId xmlns:a16="http://schemas.microsoft.com/office/drawing/2014/main" id="{095B5115-6B6F-9D97-6954-607A40971C31}"/>
                </a:ext>
              </a:extLst>
            </p:cNvPr>
            <p:cNvCxnSpPr/>
            <p:nvPr/>
          </p:nvCxnSpPr>
          <p:spPr>
            <a:xfrm>
              <a:off x="-119641" y="1882112"/>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594C096-856C-33DF-45E0-6C99EABA4DE1}"/>
                </a:ext>
              </a:extLst>
            </p:cNvPr>
            <p:cNvSpPr txBox="1"/>
            <p:nvPr/>
          </p:nvSpPr>
          <p:spPr>
            <a:xfrm>
              <a:off x="0" y="1874384"/>
              <a:ext cx="1018227" cy="261610"/>
            </a:xfrm>
            <a:prstGeom prst="rect">
              <a:avLst/>
            </a:prstGeom>
            <a:solidFill>
              <a:schemeClr val="accent6">
                <a:lumMod val="7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GENDER</a:t>
              </a:r>
            </a:p>
          </p:txBody>
        </p:sp>
      </p:grpSp>
      <p:grpSp>
        <p:nvGrpSpPr>
          <p:cNvPr id="16" name="Group 15">
            <a:extLst>
              <a:ext uri="{FF2B5EF4-FFF2-40B4-BE49-F238E27FC236}">
                <a16:creationId xmlns:a16="http://schemas.microsoft.com/office/drawing/2014/main" id="{3D12F41B-F13C-4318-4D2B-B98E78EDD730}"/>
              </a:ext>
            </a:extLst>
          </p:cNvPr>
          <p:cNvGrpSpPr/>
          <p:nvPr/>
        </p:nvGrpSpPr>
        <p:grpSpPr>
          <a:xfrm>
            <a:off x="200399" y="2438771"/>
            <a:ext cx="9263641" cy="261610"/>
            <a:chOff x="-119641" y="2587361"/>
            <a:chExt cx="9263641" cy="261610"/>
          </a:xfrm>
        </p:grpSpPr>
        <p:cxnSp>
          <p:nvCxnSpPr>
            <p:cNvPr id="13" name="Straight Connector 12">
              <a:extLst>
                <a:ext uri="{FF2B5EF4-FFF2-40B4-BE49-F238E27FC236}">
                  <a16:creationId xmlns:a16="http://schemas.microsoft.com/office/drawing/2014/main" id="{D63025B8-A3D7-9718-F33F-06FDE4BC1928}"/>
                </a:ext>
              </a:extLst>
            </p:cNvPr>
            <p:cNvCxnSpPr/>
            <p:nvPr/>
          </p:nvCxnSpPr>
          <p:spPr>
            <a:xfrm>
              <a:off x="-119641" y="2598633"/>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A3115AC-56C6-2A3A-09A1-420655AD3881}"/>
                </a:ext>
              </a:extLst>
            </p:cNvPr>
            <p:cNvSpPr txBox="1"/>
            <p:nvPr/>
          </p:nvSpPr>
          <p:spPr>
            <a:xfrm>
              <a:off x="-7468" y="2587361"/>
              <a:ext cx="1018226" cy="261610"/>
            </a:xfrm>
            <a:prstGeom prst="rect">
              <a:avLst/>
            </a:prstGeom>
            <a:solidFill>
              <a:schemeClr val="accent1"/>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AGE</a:t>
              </a:r>
            </a:p>
          </p:txBody>
        </p:sp>
      </p:grpSp>
      <p:grpSp>
        <p:nvGrpSpPr>
          <p:cNvPr id="11" name="Group 10">
            <a:extLst>
              <a:ext uri="{FF2B5EF4-FFF2-40B4-BE49-F238E27FC236}">
                <a16:creationId xmlns:a16="http://schemas.microsoft.com/office/drawing/2014/main" id="{DE7072F7-666B-F5FB-92CD-123B353F4B2C}"/>
              </a:ext>
            </a:extLst>
          </p:cNvPr>
          <p:cNvGrpSpPr/>
          <p:nvPr/>
        </p:nvGrpSpPr>
        <p:grpSpPr>
          <a:xfrm>
            <a:off x="260219" y="3846461"/>
            <a:ext cx="9263641" cy="261610"/>
            <a:chOff x="-59821" y="4052201"/>
            <a:chExt cx="9263641" cy="261610"/>
          </a:xfrm>
        </p:grpSpPr>
        <p:cxnSp>
          <p:nvCxnSpPr>
            <p:cNvPr id="10" name="Straight Connector 9">
              <a:extLst>
                <a:ext uri="{FF2B5EF4-FFF2-40B4-BE49-F238E27FC236}">
                  <a16:creationId xmlns:a16="http://schemas.microsoft.com/office/drawing/2014/main" id="{9418B94E-7DDF-8F1D-1110-3EE6EEE593AC}"/>
                </a:ext>
              </a:extLst>
            </p:cNvPr>
            <p:cNvCxnSpPr/>
            <p:nvPr/>
          </p:nvCxnSpPr>
          <p:spPr>
            <a:xfrm>
              <a:off x="-59821" y="405220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4CD176B-521A-A152-7DA0-F05066CB40D8}"/>
                </a:ext>
              </a:extLst>
            </p:cNvPr>
            <p:cNvSpPr txBox="1"/>
            <p:nvPr/>
          </p:nvSpPr>
          <p:spPr>
            <a:xfrm>
              <a:off x="-1" y="4052201"/>
              <a:ext cx="1018226" cy="261610"/>
            </a:xfrm>
            <a:prstGeom prst="rect">
              <a:avLst/>
            </a:prstGeom>
            <a:solidFill>
              <a:srgbClr val="E46C0A"/>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INCOME</a:t>
              </a:r>
            </a:p>
          </p:txBody>
        </p:sp>
      </p:grpSp>
      <p:grpSp>
        <p:nvGrpSpPr>
          <p:cNvPr id="2" name="Group 1">
            <a:extLst>
              <a:ext uri="{FF2B5EF4-FFF2-40B4-BE49-F238E27FC236}">
                <a16:creationId xmlns:a16="http://schemas.microsoft.com/office/drawing/2014/main" id="{A4CFC2FB-47B8-D40C-C01A-7C85EE2C1F8B}"/>
              </a:ext>
            </a:extLst>
          </p:cNvPr>
          <p:cNvGrpSpPr/>
          <p:nvPr/>
        </p:nvGrpSpPr>
        <p:grpSpPr>
          <a:xfrm>
            <a:off x="200397" y="5484279"/>
            <a:ext cx="9263641" cy="261610"/>
            <a:chOff x="-119643" y="5852499"/>
            <a:chExt cx="9263641" cy="261610"/>
          </a:xfrm>
        </p:grpSpPr>
        <p:cxnSp>
          <p:nvCxnSpPr>
            <p:cNvPr id="12" name="Straight Connector 11">
              <a:extLst>
                <a:ext uri="{FF2B5EF4-FFF2-40B4-BE49-F238E27FC236}">
                  <a16:creationId xmlns:a16="http://schemas.microsoft.com/office/drawing/2014/main" id="{48221222-B448-E0FA-37AA-BAB075AA26D1}"/>
                </a:ext>
              </a:extLst>
            </p:cNvPr>
            <p:cNvCxnSpPr/>
            <p:nvPr/>
          </p:nvCxnSpPr>
          <p:spPr>
            <a:xfrm>
              <a:off x="-119643" y="585458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82DDC5A-78B5-4DD6-45D2-5A7DC32F2AC8}"/>
                </a:ext>
              </a:extLst>
            </p:cNvPr>
            <p:cNvSpPr txBox="1"/>
            <p:nvPr/>
          </p:nvSpPr>
          <p:spPr>
            <a:xfrm>
              <a:off x="0" y="5852499"/>
              <a:ext cx="1018227" cy="261610"/>
            </a:xfrm>
            <a:prstGeom prst="rect">
              <a:avLst/>
            </a:prstGeom>
            <a:solidFill>
              <a:srgbClr val="7030A0"/>
            </a:solidFill>
          </p:spPr>
          <p:txBody>
            <a:bodyPr wrap="none" rtlCol="0">
              <a:spAutoFit/>
            </a:bodyPr>
            <a:lstStyle/>
            <a:p>
              <a:r>
                <a:rPr lang="en-US" sz="1100" b="1" dirty="0">
                  <a:solidFill>
                    <a:schemeClr val="bg1"/>
                  </a:solidFill>
                  <a:latin typeface="Arial" panose="020B0604020202020204" pitchFamily="34" charset="0"/>
                  <a:cs typeface="Arial" panose="020B0604020202020204" pitchFamily="34" charset="0"/>
                </a:rPr>
                <a:t>EDUCATION</a:t>
              </a:r>
            </a:p>
          </p:txBody>
        </p:sp>
      </p:grpSp>
      <p:grpSp>
        <p:nvGrpSpPr>
          <p:cNvPr id="14" name="Group 13">
            <a:extLst>
              <a:ext uri="{FF2B5EF4-FFF2-40B4-BE49-F238E27FC236}">
                <a16:creationId xmlns:a16="http://schemas.microsoft.com/office/drawing/2014/main" id="{84AF726B-B5BE-2043-7BAB-9D139702B80E}"/>
              </a:ext>
            </a:extLst>
          </p:cNvPr>
          <p:cNvGrpSpPr/>
          <p:nvPr/>
        </p:nvGrpSpPr>
        <p:grpSpPr>
          <a:xfrm>
            <a:off x="200399" y="973713"/>
            <a:ext cx="9263641" cy="261610"/>
            <a:chOff x="-119641" y="946654"/>
            <a:chExt cx="9263641" cy="261610"/>
          </a:xfrm>
        </p:grpSpPr>
        <p:sp>
          <p:nvSpPr>
            <p:cNvPr id="5" name="TextBox 4">
              <a:extLst>
                <a:ext uri="{FF2B5EF4-FFF2-40B4-BE49-F238E27FC236}">
                  <a16:creationId xmlns:a16="http://schemas.microsoft.com/office/drawing/2014/main" id="{DDE07669-2B15-CACB-91CE-45B9EEE6C94B}"/>
                </a:ext>
              </a:extLst>
            </p:cNvPr>
            <p:cNvSpPr txBox="1"/>
            <p:nvPr/>
          </p:nvSpPr>
          <p:spPr>
            <a:xfrm>
              <a:off x="0" y="946654"/>
              <a:ext cx="1018227" cy="261610"/>
            </a:xfrm>
            <a:prstGeom prst="rect">
              <a:avLst/>
            </a:prstGeom>
            <a:solidFill>
              <a:schemeClr val="tx1">
                <a:lumMod val="65000"/>
                <a:lumOff val="3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RACE</a:t>
              </a:r>
            </a:p>
          </p:txBody>
        </p:sp>
        <p:cxnSp>
          <p:nvCxnSpPr>
            <p:cNvPr id="23" name="Straight Connector 22">
              <a:extLst>
                <a:ext uri="{FF2B5EF4-FFF2-40B4-BE49-F238E27FC236}">
                  <a16:creationId xmlns:a16="http://schemas.microsoft.com/office/drawing/2014/main" id="{C0EA5A41-A2E4-34F7-A91D-640E50B5FBC7}"/>
                </a:ext>
              </a:extLst>
            </p:cNvPr>
            <p:cNvCxnSpPr/>
            <p:nvPr/>
          </p:nvCxnSpPr>
          <p:spPr>
            <a:xfrm>
              <a:off x="-119641" y="947694"/>
              <a:ext cx="926364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Rectangle: Diagonal Corners Snipped 23">
            <a:extLst>
              <a:ext uri="{FF2B5EF4-FFF2-40B4-BE49-F238E27FC236}">
                <a16:creationId xmlns:a16="http://schemas.microsoft.com/office/drawing/2014/main" id="{88946EC4-6B04-9E7C-6654-D8CAFE990FED}"/>
              </a:ext>
            </a:extLst>
          </p:cNvPr>
          <p:cNvSpPr/>
          <p:nvPr/>
        </p:nvSpPr>
        <p:spPr>
          <a:xfrm>
            <a:off x="201440" y="122042"/>
            <a:ext cx="6384295" cy="43319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Foreign Aid: Humanitarian Relief</a:t>
            </a:r>
            <a:endParaRPr lang="en-US" sz="2400" dirty="0"/>
          </a:p>
        </p:txBody>
      </p:sp>
      <p:sp>
        <p:nvSpPr>
          <p:cNvPr id="25" name="Rectangle: Diagonal Corners Snipped 24">
            <a:extLst>
              <a:ext uri="{FF2B5EF4-FFF2-40B4-BE49-F238E27FC236}">
                <a16:creationId xmlns:a16="http://schemas.microsoft.com/office/drawing/2014/main" id="{13BF7798-147D-0A67-C7F4-9B85C560E0F2}"/>
              </a:ext>
            </a:extLst>
          </p:cNvPr>
          <p:cNvSpPr/>
          <p:nvPr/>
        </p:nvSpPr>
        <p:spPr>
          <a:xfrm>
            <a:off x="6767332" y="123444"/>
            <a:ext cx="2243808" cy="43319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By demographic</a:t>
            </a:r>
            <a:endParaRPr lang="en-US"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18" name="Rectangle 17">
            <a:extLst>
              <a:ext uri="{FF2B5EF4-FFF2-40B4-BE49-F238E27FC236}">
                <a16:creationId xmlns:a16="http://schemas.microsoft.com/office/drawing/2014/main" id="{B3A841E1-AC19-110D-EFB1-C06E1C4EE3A0}"/>
              </a:ext>
            </a:extLst>
          </p:cNvPr>
          <p:cNvSpPr/>
          <p:nvPr/>
        </p:nvSpPr>
        <p:spPr>
          <a:xfrm>
            <a:off x="8721090" y="801135"/>
            <a:ext cx="525780" cy="52681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0FA534A-7912-D05E-AA93-6F822F0A9392}"/>
              </a:ext>
            </a:extLst>
          </p:cNvPr>
          <p:cNvSpPr txBox="1"/>
          <p:nvPr/>
        </p:nvSpPr>
        <p:spPr>
          <a:xfrm>
            <a:off x="3959757" y="647351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
        <p:nvSpPr>
          <p:cNvPr id="26" name="TextBox 25">
            <a:extLst>
              <a:ext uri="{FF2B5EF4-FFF2-40B4-BE49-F238E27FC236}">
                <a16:creationId xmlns:a16="http://schemas.microsoft.com/office/drawing/2014/main" id="{C7453D47-C6E7-D7F6-7CEF-D5206728E05C}"/>
              </a:ext>
            </a:extLst>
          </p:cNvPr>
          <p:cNvSpPr txBox="1"/>
          <p:nvPr/>
        </p:nvSpPr>
        <p:spPr>
          <a:xfrm>
            <a:off x="1818603" y="575317"/>
            <a:ext cx="5833761" cy="338554"/>
          </a:xfrm>
          <a:prstGeom prst="rect">
            <a:avLst/>
          </a:prstGeom>
          <a:noFill/>
        </p:spPr>
        <p:txBody>
          <a:bodyPr wrap="square" rtlCol="0">
            <a:spAutoFit/>
          </a:bodyPr>
          <a:lstStyle/>
          <a:p>
            <a:pPr algn="ctr"/>
            <a:r>
              <a:rPr lang="en-US" sz="1600" b="1"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PERCENT IN FAVOR OF SPENDING MORE OR ABOUT THE SAME</a:t>
            </a:r>
            <a:endParaRPr lang="en-US" sz="1600" dirty="0">
              <a:solidFill>
                <a:schemeClr val="accent6">
                  <a:lumMod val="50000"/>
                </a:schemeClr>
              </a:solidFill>
              <a:latin typeface="Arial Narrow" panose="020B0606020202030204" pitchFamily="34" charset="0"/>
            </a:endParaRPr>
          </a:p>
        </p:txBody>
      </p:sp>
      <p:sp>
        <p:nvSpPr>
          <p:cNvPr id="17" name="Rectangle 16">
            <a:extLst>
              <a:ext uri="{FF2B5EF4-FFF2-40B4-BE49-F238E27FC236}">
                <a16:creationId xmlns:a16="http://schemas.microsoft.com/office/drawing/2014/main" id="{C5F25529-09DC-574F-118B-5965EA565E84}"/>
              </a:ext>
            </a:extLst>
          </p:cNvPr>
          <p:cNvSpPr/>
          <p:nvPr/>
        </p:nvSpPr>
        <p:spPr>
          <a:xfrm>
            <a:off x="201440" y="122041"/>
            <a:ext cx="8809700"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452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B64B1-23D0-26D1-AF38-DEF31C8B3F2B}"/>
            </a:ext>
          </a:extLst>
        </p:cNvPr>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6FD27C14-C380-4631-160F-98DB6BB2624F}"/>
              </a:ext>
            </a:extLst>
          </p:cNvPr>
          <p:cNvGraphicFramePr>
            <a:graphicFrameLocks/>
          </p:cNvGraphicFramePr>
          <p:nvPr>
            <p:extLst>
              <p:ext uri="{D42A27DB-BD31-4B8C-83A1-F6EECF244321}">
                <p14:modId xmlns:p14="http://schemas.microsoft.com/office/powerpoint/2010/main" val="1204048000"/>
              </p:ext>
            </p:extLst>
          </p:nvPr>
        </p:nvGraphicFramePr>
        <p:xfrm>
          <a:off x="-68277" y="3438905"/>
          <a:ext cx="6225915" cy="5553363"/>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a:extLst>
              <a:ext uri="{FF2B5EF4-FFF2-40B4-BE49-F238E27FC236}">
                <a16:creationId xmlns:a16="http://schemas.microsoft.com/office/drawing/2014/main" id="{3E92A5C2-C788-56E8-DC61-A19BCF808802}"/>
              </a:ext>
            </a:extLst>
          </p:cNvPr>
          <p:cNvSpPr txBox="1">
            <a:spLocks/>
          </p:cNvSpPr>
          <p:nvPr/>
        </p:nvSpPr>
        <p:spPr>
          <a:xfrm>
            <a:off x="339352" y="1017711"/>
            <a:ext cx="4425153"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Health aid reduces suffering around the world, especially among children. Plus, having healthy populations throughout the world is better for everyone. Health aid helps prevent the spread of disease, which could end up in the US. It also helps countries to develop their economies, as healthy workers are more productive.</a:t>
            </a:r>
          </a:p>
        </p:txBody>
      </p:sp>
      <p:sp>
        <p:nvSpPr>
          <p:cNvPr id="14" name="Content Placeholder 2">
            <a:extLst>
              <a:ext uri="{FF2B5EF4-FFF2-40B4-BE49-F238E27FC236}">
                <a16:creationId xmlns:a16="http://schemas.microsoft.com/office/drawing/2014/main" id="{B59F3B23-3467-E904-6FF5-C0501AEC7CF9}"/>
              </a:ext>
            </a:extLst>
          </p:cNvPr>
          <p:cNvSpPr txBox="1">
            <a:spLocks/>
          </p:cNvSpPr>
          <p:nvPr/>
        </p:nvSpPr>
        <p:spPr>
          <a:xfrm>
            <a:off x="5188017" y="1032206"/>
            <a:ext cx="3616630"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effectLst/>
                <a:latin typeface="Arial" panose="020B0604020202020204" pitchFamily="34" charset="0"/>
                <a:ea typeface="Calibri" panose="020F0502020204030204" pitchFamily="34" charset="0"/>
                <a:cs typeface="Arial" panose="020B0604020202020204" pitchFamily="34" charset="0"/>
              </a:rPr>
              <a:t>When a country gets outside aid to deal with their health problems, it can discourage their government from investing in making sure their own healthcare system is able to deal with problems. They become reliant on this aid and will continue to need more in the future.</a:t>
            </a:r>
          </a:p>
        </p:txBody>
      </p:sp>
      <p:graphicFrame>
        <p:nvGraphicFramePr>
          <p:cNvPr id="11" name="Content Placeholder 3">
            <a:extLst>
              <a:ext uri="{FF2B5EF4-FFF2-40B4-BE49-F238E27FC236}">
                <a16:creationId xmlns:a16="http://schemas.microsoft.com/office/drawing/2014/main" id="{111FC901-B20B-EA18-6A08-C3B202804E08}"/>
              </a:ext>
            </a:extLst>
          </p:cNvPr>
          <p:cNvGraphicFramePr>
            <a:graphicFrameLocks/>
          </p:cNvGraphicFramePr>
          <p:nvPr>
            <p:extLst>
              <p:ext uri="{D42A27DB-BD31-4B8C-83A1-F6EECF244321}">
                <p14:modId xmlns:p14="http://schemas.microsoft.com/office/powerpoint/2010/main" val="853303647"/>
              </p:ext>
            </p:extLst>
          </p:nvPr>
        </p:nvGraphicFramePr>
        <p:xfrm>
          <a:off x="3872468" y="2221170"/>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Diagonal Corners Snipped 17">
            <a:extLst>
              <a:ext uri="{FF2B5EF4-FFF2-40B4-BE49-F238E27FC236}">
                <a16:creationId xmlns:a16="http://schemas.microsoft.com/office/drawing/2014/main" id="{ABDC290C-2652-B561-07C3-6DFA0D774E0F}"/>
              </a:ext>
            </a:extLst>
          </p:cNvPr>
          <p:cNvSpPr/>
          <p:nvPr/>
        </p:nvSpPr>
        <p:spPr>
          <a:xfrm>
            <a:off x="123580" y="122585"/>
            <a:ext cx="8896840"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Global Health</a:t>
            </a:r>
            <a:endParaRPr lang="en-US" sz="3200" dirty="0"/>
          </a:p>
        </p:txBody>
      </p:sp>
      <p:graphicFrame>
        <p:nvGraphicFramePr>
          <p:cNvPr id="15" name="Content Placeholder 3">
            <a:extLst>
              <a:ext uri="{FF2B5EF4-FFF2-40B4-BE49-F238E27FC236}">
                <a16:creationId xmlns:a16="http://schemas.microsoft.com/office/drawing/2014/main" id="{C2C76C09-6F52-780B-DAA7-0C6F7AEE4F17}"/>
              </a:ext>
            </a:extLst>
          </p:cNvPr>
          <p:cNvGraphicFramePr>
            <a:graphicFrameLocks/>
          </p:cNvGraphicFramePr>
          <p:nvPr>
            <p:extLst>
              <p:ext uri="{D42A27DB-BD31-4B8C-83A1-F6EECF244321}">
                <p14:modId xmlns:p14="http://schemas.microsoft.com/office/powerpoint/2010/main" val="1411394886"/>
              </p:ext>
            </p:extLst>
          </p:nvPr>
        </p:nvGraphicFramePr>
        <p:xfrm>
          <a:off x="4403811" y="3477405"/>
          <a:ext cx="6474846" cy="5482315"/>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B945347F-4632-F48B-F410-65198630AB99}"/>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EFC8328F-4459-CECD-616F-566140998EAD}"/>
              </a:ext>
            </a:extLst>
          </p:cNvPr>
          <p:cNvSpPr/>
          <p:nvPr/>
        </p:nvSpPr>
        <p:spPr>
          <a:xfrm>
            <a:off x="1468116" y="63766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4" name="Rectangle: Diagonal Corners Snipped 3">
            <a:extLst>
              <a:ext uri="{FF2B5EF4-FFF2-40B4-BE49-F238E27FC236}">
                <a16:creationId xmlns:a16="http://schemas.microsoft.com/office/drawing/2014/main" id="{9DF46352-692F-2A02-EC85-CC13E063767E}"/>
              </a:ext>
            </a:extLst>
          </p:cNvPr>
          <p:cNvSpPr/>
          <p:nvPr/>
        </p:nvSpPr>
        <p:spPr>
          <a:xfrm>
            <a:off x="5793949" y="651338"/>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199846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a:extLst>
              <a:ext uri="{FF2B5EF4-FFF2-40B4-BE49-F238E27FC236}">
                <a16:creationId xmlns:a16="http://schemas.microsoft.com/office/drawing/2014/main" id="{BCECDC4A-AAA6-9AAA-599F-3DD243D7FDAA}"/>
              </a:ext>
            </a:extLst>
          </p:cNvPr>
          <p:cNvGraphicFramePr>
            <a:graphicFrameLocks/>
          </p:cNvGraphicFramePr>
          <p:nvPr>
            <p:extLst>
              <p:ext uri="{D42A27DB-BD31-4B8C-83A1-F6EECF244321}">
                <p14:modId xmlns:p14="http://schemas.microsoft.com/office/powerpoint/2010/main" val="4218476759"/>
              </p:ext>
            </p:extLst>
          </p:nvPr>
        </p:nvGraphicFramePr>
        <p:xfrm>
          <a:off x="-168207" y="1154744"/>
          <a:ext cx="8868839" cy="8003823"/>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a:extLst>
              <a:ext uri="{FF2B5EF4-FFF2-40B4-BE49-F238E27FC236}">
                <a16:creationId xmlns:a16="http://schemas.microsoft.com/office/drawing/2014/main" id="{5D08CD89-758B-465A-9FAB-2E195684121B}"/>
              </a:ext>
            </a:extLst>
          </p:cNvPr>
          <p:cNvSpPr txBox="1">
            <a:spLocks/>
          </p:cNvSpPr>
          <p:nvPr/>
        </p:nvSpPr>
        <p:spPr>
          <a:xfrm>
            <a:off x="508486" y="935409"/>
            <a:ext cx="8259052"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tx1">
                    <a:lumMod val="65000"/>
                    <a:lumOff val="35000"/>
                  </a:schemeClr>
                </a:solidFill>
                <a:effectLst/>
                <a:latin typeface="Helvetica" pitchFamily="2" charset="0"/>
              </a:rPr>
              <a:t>As mentioned, US government spending on health aid is about </a:t>
            </a:r>
            <a:r>
              <a:rPr lang="en-US" b="1" dirty="0">
                <a:solidFill>
                  <a:schemeClr val="tx1">
                    <a:lumMod val="65000"/>
                    <a:lumOff val="35000"/>
                  </a:schemeClr>
                </a:solidFill>
                <a:effectLst/>
                <a:latin typeface="Helvetica" pitchFamily="2" charset="0"/>
              </a:rPr>
              <a:t>$16.1 billion a year</a:t>
            </a:r>
            <a:r>
              <a:rPr lang="en-US" dirty="0">
                <a:solidFill>
                  <a:schemeClr val="tx1">
                    <a:lumMod val="65000"/>
                    <a:lumOff val="35000"/>
                  </a:schemeClr>
                </a:solidFill>
                <a:effectLst/>
                <a:latin typeface="Helvetica" pitchFamily="2" charset="0"/>
              </a:rPr>
              <a:t>. Do you think the government should spend:</a:t>
            </a:r>
          </a:p>
        </p:txBody>
      </p:sp>
      <p:sp>
        <p:nvSpPr>
          <p:cNvPr id="10" name="Rectangle: Diagonal Corners Snipped 9">
            <a:extLst>
              <a:ext uri="{FF2B5EF4-FFF2-40B4-BE49-F238E27FC236}">
                <a16:creationId xmlns:a16="http://schemas.microsoft.com/office/drawing/2014/main" id="{1987CA23-D78C-456E-B575-C77FE1760818}"/>
              </a:ext>
            </a:extLst>
          </p:cNvPr>
          <p:cNvSpPr/>
          <p:nvPr/>
        </p:nvSpPr>
        <p:spPr>
          <a:xfrm>
            <a:off x="201440" y="122041"/>
            <a:ext cx="6384295" cy="577323"/>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Global Health</a:t>
            </a:r>
            <a:endParaRPr lang="en-US" sz="3200" dirty="0"/>
          </a:p>
        </p:txBody>
      </p:sp>
      <p:sp>
        <p:nvSpPr>
          <p:cNvPr id="11" name="Rectangle: Diagonal Corners Snipped 10">
            <a:extLst>
              <a:ext uri="{FF2B5EF4-FFF2-40B4-BE49-F238E27FC236}">
                <a16:creationId xmlns:a16="http://schemas.microsoft.com/office/drawing/2014/main" id="{27A90335-7714-48DC-9F48-3ACF34C0DF40}"/>
              </a:ext>
            </a:extLst>
          </p:cNvPr>
          <p:cNvSpPr/>
          <p:nvPr/>
        </p:nvSpPr>
        <p:spPr>
          <a:xfrm>
            <a:off x="6698752" y="123443"/>
            <a:ext cx="2243808" cy="575921"/>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4" name="Rectangle 3">
            <a:extLst>
              <a:ext uri="{FF2B5EF4-FFF2-40B4-BE49-F238E27FC236}">
                <a16:creationId xmlns:a16="http://schemas.microsoft.com/office/drawing/2014/main" id="{35CEDA23-26FA-3F41-99F9-CD3F8417E569}"/>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4EDA73F0-04B6-FB84-5313-8A13EE0909A2}"/>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pic>
        <p:nvPicPr>
          <p:cNvPr id="8" name="Picture 7" descr="A close-up of a logo&#10;&#10;AI-generated content may be incorrect.">
            <a:hlinkClick r:id="rId3"/>
            <a:extLst>
              <a:ext uri="{FF2B5EF4-FFF2-40B4-BE49-F238E27FC236}">
                <a16:creationId xmlns:a16="http://schemas.microsoft.com/office/drawing/2014/main" id="{FE8E67FC-15E8-0F09-05C8-48F8AF0BC8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8416" y="6313060"/>
            <a:ext cx="2204746" cy="380261"/>
          </a:xfrm>
          <a:prstGeom prst="rect">
            <a:avLst/>
          </a:prstGeom>
        </p:spPr>
      </p:pic>
      <p:sp>
        <p:nvSpPr>
          <p:cNvPr id="9" name="TextBox 8">
            <a:extLst>
              <a:ext uri="{FF2B5EF4-FFF2-40B4-BE49-F238E27FC236}">
                <a16:creationId xmlns:a16="http://schemas.microsoft.com/office/drawing/2014/main" id="{D6AD75F4-F545-6605-7C35-B01C1B79FBB4}"/>
              </a:ext>
            </a:extLst>
          </p:cNvPr>
          <p:cNvSpPr txBox="1"/>
          <p:nvPr/>
        </p:nvSpPr>
        <p:spPr>
          <a:xfrm>
            <a:off x="531268" y="638008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Tree>
    <p:extLst>
      <p:ext uri="{BB962C8B-B14F-4D97-AF65-F5344CB8AC3E}">
        <p14:creationId xmlns:p14="http://schemas.microsoft.com/office/powerpoint/2010/main" val="303930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895E79-55AB-0C6F-3353-04D3DF009B0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623C92C6-8D1A-0F8B-B09D-9FB83BED7C61}"/>
              </a:ext>
            </a:extLst>
          </p:cNvPr>
          <p:cNvGraphicFramePr>
            <a:graphicFrameLocks noGrp="1"/>
          </p:cNvGraphicFramePr>
          <p:nvPr>
            <p:ph idx="1"/>
            <p:extLst>
              <p:ext uri="{D42A27DB-BD31-4B8C-83A1-F6EECF244321}">
                <p14:modId xmlns:p14="http://schemas.microsoft.com/office/powerpoint/2010/main" val="4242204092"/>
              </p:ext>
            </p:extLst>
          </p:nvPr>
        </p:nvGraphicFramePr>
        <p:xfrm>
          <a:off x="1064069" y="214219"/>
          <a:ext cx="14057821" cy="7100981"/>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oup 14">
            <a:extLst>
              <a:ext uri="{FF2B5EF4-FFF2-40B4-BE49-F238E27FC236}">
                <a16:creationId xmlns:a16="http://schemas.microsoft.com/office/drawing/2014/main" id="{7A2275F2-DAF6-5FA0-F629-889EDE04A3CE}"/>
              </a:ext>
            </a:extLst>
          </p:cNvPr>
          <p:cNvGrpSpPr/>
          <p:nvPr/>
        </p:nvGrpSpPr>
        <p:grpSpPr>
          <a:xfrm>
            <a:off x="200399" y="1760084"/>
            <a:ext cx="9263641" cy="261610"/>
            <a:chOff x="-119641" y="1874384"/>
            <a:chExt cx="9263641" cy="261610"/>
          </a:xfrm>
        </p:grpSpPr>
        <p:cxnSp>
          <p:nvCxnSpPr>
            <p:cNvPr id="3" name="Straight Connector 2">
              <a:extLst>
                <a:ext uri="{FF2B5EF4-FFF2-40B4-BE49-F238E27FC236}">
                  <a16:creationId xmlns:a16="http://schemas.microsoft.com/office/drawing/2014/main" id="{8B0250C8-BDA7-CCAB-32B5-ED2B277EFD94}"/>
                </a:ext>
              </a:extLst>
            </p:cNvPr>
            <p:cNvCxnSpPr/>
            <p:nvPr/>
          </p:nvCxnSpPr>
          <p:spPr>
            <a:xfrm>
              <a:off x="-119641" y="1882112"/>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003AE93-290D-8A49-0A1E-3148C53122CD}"/>
                </a:ext>
              </a:extLst>
            </p:cNvPr>
            <p:cNvSpPr txBox="1"/>
            <p:nvPr/>
          </p:nvSpPr>
          <p:spPr>
            <a:xfrm>
              <a:off x="0" y="1874384"/>
              <a:ext cx="1018227" cy="261610"/>
            </a:xfrm>
            <a:prstGeom prst="rect">
              <a:avLst/>
            </a:prstGeom>
            <a:solidFill>
              <a:schemeClr val="accent6">
                <a:lumMod val="7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GENDER</a:t>
              </a:r>
            </a:p>
          </p:txBody>
        </p:sp>
      </p:grpSp>
      <p:grpSp>
        <p:nvGrpSpPr>
          <p:cNvPr id="16" name="Group 15">
            <a:extLst>
              <a:ext uri="{FF2B5EF4-FFF2-40B4-BE49-F238E27FC236}">
                <a16:creationId xmlns:a16="http://schemas.microsoft.com/office/drawing/2014/main" id="{4498B1A2-D560-0FCB-24D0-BDE975341042}"/>
              </a:ext>
            </a:extLst>
          </p:cNvPr>
          <p:cNvGrpSpPr/>
          <p:nvPr/>
        </p:nvGrpSpPr>
        <p:grpSpPr>
          <a:xfrm>
            <a:off x="200399" y="2438771"/>
            <a:ext cx="9263641" cy="261610"/>
            <a:chOff x="-119641" y="2587361"/>
            <a:chExt cx="9263641" cy="261610"/>
          </a:xfrm>
        </p:grpSpPr>
        <p:cxnSp>
          <p:nvCxnSpPr>
            <p:cNvPr id="13" name="Straight Connector 12">
              <a:extLst>
                <a:ext uri="{FF2B5EF4-FFF2-40B4-BE49-F238E27FC236}">
                  <a16:creationId xmlns:a16="http://schemas.microsoft.com/office/drawing/2014/main" id="{7DA88F77-8ABC-AD40-9DFB-A0688E0BD1A8}"/>
                </a:ext>
              </a:extLst>
            </p:cNvPr>
            <p:cNvCxnSpPr/>
            <p:nvPr/>
          </p:nvCxnSpPr>
          <p:spPr>
            <a:xfrm>
              <a:off x="-119641" y="2598633"/>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54C7645-67F5-91B4-6F0E-8A175A375D31}"/>
                </a:ext>
              </a:extLst>
            </p:cNvPr>
            <p:cNvSpPr txBox="1"/>
            <p:nvPr/>
          </p:nvSpPr>
          <p:spPr>
            <a:xfrm>
              <a:off x="-7468" y="2587361"/>
              <a:ext cx="1018226" cy="261610"/>
            </a:xfrm>
            <a:prstGeom prst="rect">
              <a:avLst/>
            </a:prstGeom>
            <a:solidFill>
              <a:schemeClr val="accent1"/>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AGE</a:t>
              </a:r>
            </a:p>
          </p:txBody>
        </p:sp>
      </p:grpSp>
      <p:grpSp>
        <p:nvGrpSpPr>
          <p:cNvPr id="11" name="Group 10">
            <a:extLst>
              <a:ext uri="{FF2B5EF4-FFF2-40B4-BE49-F238E27FC236}">
                <a16:creationId xmlns:a16="http://schemas.microsoft.com/office/drawing/2014/main" id="{23D5875C-E12C-388F-8997-4FCD951AA41D}"/>
              </a:ext>
            </a:extLst>
          </p:cNvPr>
          <p:cNvGrpSpPr/>
          <p:nvPr/>
        </p:nvGrpSpPr>
        <p:grpSpPr>
          <a:xfrm>
            <a:off x="260219" y="3846461"/>
            <a:ext cx="9263641" cy="261610"/>
            <a:chOff x="-59821" y="4052201"/>
            <a:chExt cx="9263641" cy="261610"/>
          </a:xfrm>
        </p:grpSpPr>
        <p:cxnSp>
          <p:nvCxnSpPr>
            <p:cNvPr id="10" name="Straight Connector 9">
              <a:extLst>
                <a:ext uri="{FF2B5EF4-FFF2-40B4-BE49-F238E27FC236}">
                  <a16:creationId xmlns:a16="http://schemas.microsoft.com/office/drawing/2014/main" id="{59442667-DD1D-B1B7-5718-9F0820091712}"/>
                </a:ext>
              </a:extLst>
            </p:cNvPr>
            <p:cNvCxnSpPr/>
            <p:nvPr/>
          </p:nvCxnSpPr>
          <p:spPr>
            <a:xfrm>
              <a:off x="-59821" y="405220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8BC386C-827F-60C8-BBB8-5E54CFD4A09A}"/>
                </a:ext>
              </a:extLst>
            </p:cNvPr>
            <p:cNvSpPr txBox="1"/>
            <p:nvPr/>
          </p:nvSpPr>
          <p:spPr>
            <a:xfrm>
              <a:off x="-1" y="4052201"/>
              <a:ext cx="1018226" cy="261610"/>
            </a:xfrm>
            <a:prstGeom prst="rect">
              <a:avLst/>
            </a:prstGeom>
            <a:solidFill>
              <a:srgbClr val="E46C0A"/>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INCOME</a:t>
              </a:r>
            </a:p>
          </p:txBody>
        </p:sp>
      </p:grpSp>
      <p:grpSp>
        <p:nvGrpSpPr>
          <p:cNvPr id="2" name="Group 1">
            <a:extLst>
              <a:ext uri="{FF2B5EF4-FFF2-40B4-BE49-F238E27FC236}">
                <a16:creationId xmlns:a16="http://schemas.microsoft.com/office/drawing/2014/main" id="{3A5C217C-9DE0-7AF6-900A-ADC451A08C69}"/>
              </a:ext>
            </a:extLst>
          </p:cNvPr>
          <p:cNvGrpSpPr/>
          <p:nvPr/>
        </p:nvGrpSpPr>
        <p:grpSpPr>
          <a:xfrm>
            <a:off x="200397" y="5484279"/>
            <a:ext cx="9263641" cy="261610"/>
            <a:chOff x="-119643" y="5852499"/>
            <a:chExt cx="9263641" cy="261610"/>
          </a:xfrm>
        </p:grpSpPr>
        <p:cxnSp>
          <p:nvCxnSpPr>
            <p:cNvPr id="12" name="Straight Connector 11">
              <a:extLst>
                <a:ext uri="{FF2B5EF4-FFF2-40B4-BE49-F238E27FC236}">
                  <a16:creationId xmlns:a16="http://schemas.microsoft.com/office/drawing/2014/main" id="{2CEABE1F-386E-09E7-8D84-1DA416351238}"/>
                </a:ext>
              </a:extLst>
            </p:cNvPr>
            <p:cNvCxnSpPr/>
            <p:nvPr/>
          </p:nvCxnSpPr>
          <p:spPr>
            <a:xfrm>
              <a:off x="-119643" y="585458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4C8676F-BA9D-7BCE-1344-58CD351273AD}"/>
                </a:ext>
              </a:extLst>
            </p:cNvPr>
            <p:cNvSpPr txBox="1"/>
            <p:nvPr/>
          </p:nvSpPr>
          <p:spPr>
            <a:xfrm>
              <a:off x="0" y="5852499"/>
              <a:ext cx="1018227" cy="261610"/>
            </a:xfrm>
            <a:prstGeom prst="rect">
              <a:avLst/>
            </a:prstGeom>
            <a:solidFill>
              <a:srgbClr val="7030A0"/>
            </a:solidFill>
          </p:spPr>
          <p:txBody>
            <a:bodyPr wrap="none" rtlCol="0">
              <a:spAutoFit/>
            </a:bodyPr>
            <a:lstStyle/>
            <a:p>
              <a:r>
                <a:rPr lang="en-US" sz="1100" b="1" dirty="0">
                  <a:solidFill>
                    <a:schemeClr val="bg1"/>
                  </a:solidFill>
                  <a:latin typeface="Arial" panose="020B0604020202020204" pitchFamily="34" charset="0"/>
                  <a:cs typeface="Arial" panose="020B0604020202020204" pitchFamily="34" charset="0"/>
                </a:rPr>
                <a:t>EDUCATION</a:t>
              </a:r>
            </a:p>
          </p:txBody>
        </p:sp>
      </p:grpSp>
      <p:grpSp>
        <p:nvGrpSpPr>
          <p:cNvPr id="14" name="Group 13">
            <a:extLst>
              <a:ext uri="{FF2B5EF4-FFF2-40B4-BE49-F238E27FC236}">
                <a16:creationId xmlns:a16="http://schemas.microsoft.com/office/drawing/2014/main" id="{99AF4238-FB08-1D50-A472-F72E7C9D9849}"/>
              </a:ext>
            </a:extLst>
          </p:cNvPr>
          <p:cNvGrpSpPr/>
          <p:nvPr/>
        </p:nvGrpSpPr>
        <p:grpSpPr>
          <a:xfrm>
            <a:off x="200399" y="973713"/>
            <a:ext cx="9263641" cy="261610"/>
            <a:chOff x="-119641" y="946654"/>
            <a:chExt cx="9263641" cy="261610"/>
          </a:xfrm>
        </p:grpSpPr>
        <p:sp>
          <p:nvSpPr>
            <p:cNvPr id="5" name="TextBox 4">
              <a:extLst>
                <a:ext uri="{FF2B5EF4-FFF2-40B4-BE49-F238E27FC236}">
                  <a16:creationId xmlns:a16="http://schemas.microsoft.com/office/drawing/2014/main" id="{6003565F-B071-A59C-F613-1D7DBE56F435}"/>
                </a:ext>
              </a:extLst>
            </p:cNvPr>
            <p:cNvSpPr txBox="1"/>
            <p:nvPr/>
          </p:nvSpPr>
          <p:spPr>
            <a:xfrm>
              <a:off x="0" y="946654"/>
              <a:ext cx="1018227" cy="261610"/>
            </a:xfrm>
            <a:prstGeom prst="rect">
              <a:avLst/>
            </a:prstGeom>
            <a:solidFill>
              <a:schemeClr val="tx1">
                <a:lumMod val="65000"/>
                <a:lumOff val="3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RACE</a:t>
              </a:r>
            </a:p>
          </p:txBody>
        </p:sp>
        <p:cxnSp>
          <p:nvCxnSpPr>
            <p:cNvPr id="23" name="Straight Connector 22">
              <a:extLst>
                <a:ext uri="{FF2B5EF4-FFF2-40B4-BE49-F238E27FC236}">
                  <a16:creationId xmlns:a16="http://schemas.microsoft.com/office/drawing/2014/main" id="{AA0AC2E2-3DC8-FBE2-F06F-2748201EA514}"/>
                </a:ext>
              </a:extLst>
            </p:cNvPr>
            <p:cNvCxnSpPr/>
            <p:nvPr/>
          </p:nvCxnSpPr>
          <p:spPr>
            <a:xfrm>
              <a:off x="-119641" y="947694"/>
              <a:ext cx="926364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Rectangle: Diagonal Corners Snipped 23">
            <a:extLst>
              <a:ext uri="{FF2B5EF4-FFF2-40B4-BE49-F238E27FC236}">
                <a16:creationId xmlns:a16="http://schemas.microsoft.com/office/drawing/2014/main" id="{E23F15A7-79EA-B110-EE7D-E414C8CC38EA}"/>
              </a:ext>
            </a:extLst>
          </p:cNvPr>
          <p:cNvSpPr/>
          <p:nvPr/>
        </p:nvSpPr>
        <p:spPr>
          <a:xfrm>
            <a:off x="201440" y="122042"/>
            <a:ext cx="6384295" cy="43319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Foreign Aid: Global Health</a:t>
            </a:r>
            <a:endParaRPr lang="en-US" sz="2400" dirty="0"/>
          </a:p>
        </p:txBody>
      </p:sp>
      <p:sp>
        <p:nvSpPr>
          <p:cNvPr id="25" name="Rectangle: Diagonal Corners Snipped 24">
            <a:extLst>
              <a:ext uri="{FF2B5EF4-FFF2-40B4-BE49-F238E27FC236}">
                <a16:creationId xmlns:a16="http://schemas.microsoft.com/office/drawing/2014/main" id="{08D5BB79-05EC-2DED-9E34-1FF98BBABDA8}"/>
              </a:ext>
            </a:extLst>
          </p:cNvPr>
          <p:cNvSpPr/>
          <p:nvPr/>
        </p:nvSpPr>
        <p:spPr>
          <a:xfrm>
            <a:off x="6767332" y="123444"/>
            <a:ext cx="2243808" cy="43319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By demographic</a:t>
            </a:r>
            <a:endParaRPr lang="en-US"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18" name="Rectangle 17">
            <a:extLst>
              <a:ext uri="{FF2B5EF4-FFF2-40B4-BE49-F238E27FC236}">
                <a16:creationId xmlns:a16="http://schemas.microsoft.com/office/drawing/2014/main" id="{8734F94A-D770-43B5-8E99-21509C6DAEBF}"/>
              </a:ext>
            </a:extLst>
          </p:cNvPr>
          <p:cNvSpPr/>
          <p:nvPr/>
        </p:nvSpPr>
        <p:spPr>
          <a:xfrm>
            <a:off x="8721090" y="801135"/>
            <a:ext cx="525780" cy="52681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203FD5C-6BB8-85AE-DCA6-DB0CD8896F4F}"/>
              </a:ext>
            </a:extLst>
          </p:cNvPr>
          <p:cNvSpPr txBox="1"/>
          <p:nvPr/>
        </p:nvSpPr>
        <p:spPr>
          <a:xfrm>
            <a:off x="3959757" y="647351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
        <p:nvSpPr>
          <p:cNvPr id="26" name="TextBox 25">
            <a:extLst>
              <a:ext uri="{FF2B5EF4-FFF2-40B4-BE49-F238E27FC236}">
                <a16:creationId xmlns:a16="http://schemas.microsoft.com/office/drawing/2014/main" id="{CEC0A511-8780-006E-F081-3439CF26CF94}"/>
              </a:ext>
            </a:extLst>
          </p:cNvPr>
          <p:cNvSpPr txBox="1"/>
          <p:nvPr/>
        </p:nvSpPr>
        <p:spPr>
          <a:xfrm>
            <a:off x="1818603" y="575317"/>
            <a:ext cx="5833761" cy="338554"/>
          </a:xfrm>
          <a:prstGeom prst="rect">
            <a:avLst/>
          </a:prstGeom>
          <a:noFill/>
        </p:spPr>
        <p:txBody>
          <a:bodyPr wrap="square" rtlCol="0">
            <a:spAutoFit/>
          </a:bodyPr>
          <a:lstStyle/>
          <a:p>
            <a:pPr algn="ctr"/>
            <a:r>
              <a:rPr lang="en-US" sz="1600" b="1"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PERCENT IN FAVOR OF SPENDING MORE OR ABOUT THE SAME</a:t>
            </a:r>
            <a:endParaRPr lang="en-US" sz="1600" dirty="0">
              <a:solidFill>
                <a:schemeClr val="accent6">
                  <a:lumMod val="50000"/>
                </a:schemeClr>
              </a:solidFill>
              <a:latin typeface="Arial Narrow" panose="020B0606020202030204" pitchFamily="34" charset="0"/>
            </a:endParaRPr>
          </a:p>
        </p:txBody>
      </p:sp>
      <p:sp>
        <p:nvSpPr>
          <p:cNvPr id="17" name="Rectangle 16">
            <a:extLst>
              <a:ext uri="{FF2B5EF4-FFF2-40B4-BE49-F238E27FC236}">
                <a16:creationId xmlns:a16="http://schemas.microsoft.com/office/drawing/2014/main" id="{3C2C44CD-C062-7904-9B2B-72727C1FBA6E}"/>
              </a:ext>
            </a:extLst>
          </p:cNvPr>
          <p:cNvSpPr/>
          <p:nvPr/>
        </p:nvSpPr>
        <p:spPr>
          <a:xfrm>
            <a:off x="201440" y="122041"/>
            <a:ext cx="8809700"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233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51C1E-ECB5-069C-FC22-7725A834D6D7}"/>
            </a:ext>
          </a:extLst>
        </p:cNvPr>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6F919105-1617-77AD-C1DD-95970245CE70}"/>
              </a:ext>
            </a:extLst>
          </p:cNvPr>
          <p:cNvGraphicFramePr>
            <a:graphicFrameLocks/>
          </p:cNvGraphicFramePr>
          <p:nvPr>
            <p:extLst>
              <p:ext uri="{D42A27DB-BD31-4B8C-83A1-F6EECF244321}">
                <p14:modId xmlns:p14="http://schemas.microsoft.com/office/powerpoint/2010/main" val="2046594873"/>
              </p:ext>
            </p:extLst>
          </p:nvPr>
        </p:nvGraphicFramePr>
        <p:xfrm>
          <a:off x="226032" y="3427735"/>
          <a:ext cx="5486400" cy="5553363"/>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a:extLst>
              <a:ext uri="{FF2B5EF4-FFF2-40B4-BE49-F238E27FC236}">
                <a16:creationId xmlns:a16="http://schemas.microsoft.com/office/drawing/2014/main" id="{F79D2F56-7F2F-FD5B-ACFA-5D948DB1DED7}"/>
              </a:ext>
            </a:extLst>
          </p:cNvPr>
          <p:cNvSpPr txBox="1">
            <a:spLocks/>
          </p:cNvSpPr>
          <p:nvPr/>
        </p:nvSpPr>
        <p:spPr>
          <a:xfrm>
            <a:off x="339353" y="1017711"/>
            <a:ext cx="4328900"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Americans are generous, so it is natural for them to provide relief when people are suffering. But the really intelligent thing to do is to help countries develop their economies so that they are strong enough to cope with their own problems. This will reduce humanitarian crises and mass migration, and reduce the need for aid in the long run.</a:t>
            </a:r>
          </a:p>
        </p:txBody>
      </p:sp>
      <p:sp>
        <p:nvSpPr>
          <p:cNvPr id="14" name="Content Placeholder 2">
            <a:extLst>
              <a:ext uri="{FF2B5EF4-FFF2-40B4-BE49-F238E27FC236}">
                <a16:creationId xmlns:a16="http://schemas.microsoft.com/office/drawing/2014/main" id="{FD4DBB16-BF42-CA2D-9A01-F6DBC25D89AC}"/>
              </a:ext>
            </a:extLst>
          </p:cNvPr>
          <p:cNvSpPr txBox="1">
            <a:spLocks/>
          </p:cNvSpPr>
          <p:nvPr/>
        </p:nvSpPr>
        <p:spPr>
          <a:xfrm>
            <a:off x="5101389" y="1032206"/>
            <a:ext cx="3703258"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Development aid interferes with the free market by having the US foreign aid bureaucracy decide where money should go rather than private business and consumers. It is not clear that the aid really does any good. We need to trust the free market.</a:t>
            </a:r>
          </a:p>
        </p:txBody>
      </p:sp>
      <p:graphicFrame>
        <p:nvGraphicFramePr>
          <p:cNvPr id="11" name="Content Placeholder 3">
            <a:extLst>
              <a:ext uri="{FF2B5EF4-FFF2-40B4-BE49-F238E27FC236}">
                <a16:creationId xmlns:a16="http://schemas.microsoft.com/office/drawing/2014/main" id="{782C2265-3257-2A7C-AD92-03B80B98DA96}"/>
              </a:ext>
            </a:extLst>
          </p:cNvPr>
          <p:cNvGraphicFramePr>
            <a:graphicFrameLocks/>
          </p:cNvGraphicFramePr>
          <p:nvPr>
            <p:extLst>
              <p:ext uri="{D42A27DB-BD31-4B8C-83A1-F6EECF244321}">
                <p14:modId xmlns:p14="http://schemas.microsoft.com/office/powerpoint/2010/main" val="1260922810"/>
              </p:ext>
            </p:extLst>
          </p:nvPr>
        </p:nvGraphicFramePr>
        <p:xfrm>
          <a:off x="3872468" y="2221170"/>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Diagonal Corners Snipped 17">
            <a:extLst>
              <a:ext uri="{FF2B5EF4-FFF2-40B4-BE49-F238E27FC236}">
                <a16:creationId xmlns:a16="http://schemas.microsoft.com/office/drawing/2014/main" id="{809CE1FF-DD21-A068-3988-C7E45F9704BB}"/>
              </a:ext>
            </a:extLst>
          </p:cNvPr>
          <p:cNvSpPr/>
          <p:nvPr/>
        </p:nvSpPr>
        <p:spPr>
          <a:xfrm>
            <a:off x="201440" y="12258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 Economic Development</a:t>
            </a:r>
            <a:endParaRPr lang="en-US" sz="3200" dirty="0"/>
          </a:p>
        </p:txBody>
      </p:sp>
      <p:graphicFrame>
        <p:nvGraphicFramePr>
          <p:cNvPr id="15" name="Content Placeholder 3">
            <a:extLst>
              <a:ext uri="{FF2B5EF4-FFF2-40B4-BE49-F238E27FC236}">
                <a16:creationId xmlns:a16="http://schemas.microsoft.com/office/drawing/2014/main" id="{8DC64331-5395-0BD3-D6F2-CAC149E3B7A4}"/>
              </a:ext>
            </a:extLst>
          </p:cNvPr>
          <p:cNvGraphicFramePr>
            <a:graphicFrameLocks/>
          </p:cNvGraphicFramePr>
          <p:nvPr>
            <p:extLst>
              <p:ext uri="{D42A27DB-BD31-4B8C-83A1-F6EECF244321}">
                <p14:modId xmlns:p14="http://schemas.microsoft.com/office/powerpoint/2010/main" val="417967636"/>
              </p:ext>
            </p:extLst>
          </p:nvPr>
        </p:nvGraphicFramePr>
        <p:xfrm>
          <a:off x="4668253" y="3378418"/>
          <a:ext cx="5632716" cy="5645213"/>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1F85B61A-2EE4-C07E-E39B-1B205CF3FFFB}"/>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705A9958-D853-D3DC-BDFD-CD64ECF808D6}"/>
              </a:ext>
            </a:extLst>
          </p:cNvPr>
          <p:cNvSpPr/>
          <p:nvPr/>
        </p:nvSpPr>
        <p:spPr>
          <a:xfrm>
            <a:off x="1468116" y="63766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4" name="Rectangle: Diagonal Corners Snipped 3">
            <a:extLst>
              <a:ext uri="{FF2B5EF4-FFF2-40B4-BE49-F238E27FC236}">
                <a16:creationId xmlns:a16="http://schemas.microsoft.com/office/drawing/2014/main" id="{0332FFE4-F0DC-D9FF-2A18-8F0EE6D7032E}"/>
              </a:ext>
            </a:extLst>
          </p:cNvPr>
          <p:cNvSpPr/>
          <p:nvPr/>
        </p:nvSpPr>
        <p:spPr>
          <a:xfrm>
            <a:off x="5793949" y="651338"/>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3030406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CE650-CCD5-F496-8E8C-E1F2ABEDF80A}"/>
            </a:ext>
          </a:extLst>
        </p:cNvPr>
        <p:cNvGrpSpPr/>
        <p:nvPr/>
      </p:nvGrpSpPr>
      <p:grpSpPr>
        <a:xfrm>
          <a:off x="0" y="0"/>
          <a:ext cx="0" cy="0"/>
          <a:chOff x="0" y="0"/>
          <a:chExt cx="0" cy="0"/>
        </a:xfrm>
      </p:grpSpPr>
      <p:graphicFrame>
        <p:nvGraphicFramePr>
          <p:cNvPr id="15" name="Content Placeholder 3">
            <a:extLst>
              <a:ext uri="{FF2B5EF4-FFF2-40B4-BE49-F238E27FC236}">
                <a16:creationId xmlns:a16="http://schemas.microsoft.com/office/drawing/2014/main" id="{B4124C57-BE12-F336-DC66-C611005DDFBD}"/>
              </a:ext>
            </a:extLst>
          </p:cNvPr>
          <p:cNvGraphicFramePr>
            <a:graphicFrameLocks/>
          </p:cNvGraphicFramePr>
          <p:nvPr>
            <p:extLst>
              <p:ext uri="{D42A27DB-BD31-4B8C-83A1-F6EECF244321}">
                <p14:modId xmlns:p14="http://schemas.microsoft.com/office/powerpoint/2010/main" val="4099461618"/>
              </p:ext>
            </p:extLst>
          </p:nvPr>
        </p:nvGraphicFramePr>
        <p:xfrm>
          <a:off x="4916992" y="3379231"/>
          <a:ext cx="5643213" cy="557973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ontent Placeholder 3">
            <a:extLst>
              <a:ext uri="{FF2B5EF4-FFF2-40B4-BE49-F238E27FC236}">
                <a16:creationId xmlns:a16="http://schemas.microsoft.com/office/drawing/2014/main" id="{17540604-B252-9AE8-EB13-E99DAC82B29A}"/>
              </a:ext>
            </a:extLst>
          </p:cNvPr>
          <p:cNvGraphicFramePr>
            <a:graphicFrameLocks/>
          </p:cNvGraphicFramePr>
          <p:nvPr>
            <p:extLst>
              <p:ext uri="{D42A27DB-BD31-4B8C-83A1-F6EECF244321}">
                <p14:modId xmlns:p14="http://schemas.microsoft.com/office/powerpoint/2010/main" val="2564602297"/>
              </p:ext>
            </p:extLst>
          </p:nvPr>
        </p:nvGraphicFramePr>
        <p:xfrm>
          <a:off x="-3843" y="3368080"/>
          <a:ext cx="5931010" cy="5553363"/>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a:extLst>
              <a:ext uri="{FF2B5EF4-FFF2-40B4-BE49-F238E27FC236}">
                <a16:creationId xmlns:a16="http://schemas.microsoft.com/office/drawing/2014/main" id="{CAAC2C82-80F5-66ED-423A-682E88298D99}"/>
              </a:ext>
            </a:extLst>
          </p:cNvPr>
          <p:cNvSpPr txBox="1">
            <a:spLocks/>
          </p:cNvSpPr>
          <p:nvPr/>
        </p:nvSpPr>
        <p:spPr>
          <a:xfrm>
            <a:off x="405381" y="1017711"/>
            <a:ext cx="3983739"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The world is so interconnected today that, in the long run, helping countries to develop is in the economic interests of the US. The US has trade partners–like Korea–who were once aid recipients and now buy our exports. Development aid will continue to pay off economically.</a:t>
            </a:r>
          </a:p>
        </p:txBody>
      </p:sp>
      <p:sp>
        <p:nvSpPr>
          <p:cNvPr id="14" name="Content Placeholder 2">
            <a:extLst>
              <a:ext uri="{FF2B5EF4-FFF2-40B4-BE49-F238E27FC236}">
                <a16:creationId xmlns:a16="http://schemas.microsoft.com/office/drawing/2014/main" id="{596FA9EC-519A-9D27-5B3B-BA6BE3246C9E}"/>
              </a:ext>
            </a:extLst>
          </p:cNvPr>
          <p:cNvSpPr txBox="1">
            <a:spLocks/>
          </p:cNvSpPr>
          <p:nvPr/>
        </p:nvSpPr>
        <p:spPr>
          <a:xfrm>
            <a:off x="5111015" y="1013802"/>
            <a:ext cx="3627604"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While there are a few success cases there are many countries we have been giving aid for years and they are still doing quite poorly. Our aid only makes them dependent on us. It is better for them to find their own way.</a:t>
            </a:r>
          </a:p>
        </p:txBody>
      </p:sp>
      <p:graphicFrame>
        <p:nvGraphicFramePr>
          <p:cNvPr id="11" name="Content Placeholder 3">
            <a:extLst>
              <a:ext uri="{FF2B5EF4-FFF2-40B4-BE49-F238E27FC236}">
                <a16:creationId xmlns:a16="http://schemas.microsoft.com/office/drawing/2014/main" id="{344A8458-9AB9-AC88-9F04-325877D328F8}"/>
              </a:ext>
            </a:extLst>
          </p:cNvPr>
          <p:cNvGraphicFramePr>
            <a:graphicFrameLocks/>
          </p:cNvGraphicFramePr>
          <p:nvPr>
            <p:extLst>
              <p:ext uri="{D42A27DB-BD31-4B8C-83A1-F6EECF244321}">
                <p14:modId xmlns:p14="http://schemas.microsoft.com/office/powerpoint/2010/main" val="1147085875"/>
              </p:ext>
            </p:extLst>
          </p:nvPr>
        </p:nvGraphicFramePr>
        <p:xfrm>
          <a:off x="3872468" y="2120811"/>
          <a:ext cx="6036821" cy="4513387"/>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Diagonal Corners Snipped 17">
            <a:extLst>
              <a:ext uri="{FF2B5EF4-FFF2-40B4-BE49-F238E27FC236}">
                <a16:creationId xmlns:a16="http://schemas.microsoft.com/office/drawing/2014/main" id="{53FC7ADB-FFEB-5C84-CD80-729CA0E73614}"/>
              </a:ext>
            </a:extLst>
          </p:cNvPr>
          <p:cNvSpPr/>
          <p:nvPr/>
        </p:nvSpPr>
        <p:spPr>
          <a:xfrm>
            <a:off x="216200" y="122585"/>
            <a:ext cx="8726360"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 Economic Development</a:t>
            </a:r>
            <a:endParaRPr lang="en-US" sz="3200" dirty="0"/>
          </a:p>
        </p:txBody>
      </p:sp>
      <p:sp>
        <p:nvSpPr>
          <p:cNvPr id="2" name="Rectangle 1">
            <a:extLst>
              <a:ext uri="{FF2B5EF4-FFF2-40B4-BE49-F238E27FC236}">
                <a16:creationId xmlns:a16="http://schemas.microsoft.com/office/drawing/2014/main" id="{9E10A244-A9D4-056E-D45D-32EFA4BF9460}"/>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A507C9CF-90AA-524A-FD58-8D6A272CA6DC}"/>
              </a:ext>
            </a:extLst>
          </p:cNvPr>
          <p:cNvSpPr/>
          <p:nvPr/>
        </p:nvSpPr>
        <p:spPr>
          <a:xfrm>
            <a:off x="1468116" y="63766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4" name="Rectangle: Diagonal Corners Snipped 3">
            <a:extLst>
              <a:ext uri="{FF2B5EF4-FFF2-40B4-BE49-F238E27FC236}">
                <a16:creationId xmlns:a16="http://schemas.microsoft.com/office/drawing/2014/main" id="{A5A952BE-611D-EBE8-98C9-38AA7518EB3A}"/>
              </a:ext>
            </a:extLst>
          </p:cNvPr>
          <p:cNvSpPr/>
          <p:nvPr/>
        </p:nvSpPr>
        <p:spPr>
          <a:xfrm>
            <a:off x="5793949" y="651338"/>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1809741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7F895-C075-126D-A68C-A080C2AAF893}"/>
            </a:ext>
          </a:extLst>
        </p:cNvPr>
        <p:cNvGrpSpPr/>
        <p:nvPr/>
      </p:nvGrpSpPr>
      <p:grpSpPr>
        <a:xfrm>
          <a:off x="0" y="0"/>
          <a:ext cx="0" cy="0"/>
          <a:chOff x="0" y="0"/>
          <a:chExt cx="0" cy="0"/>
        </a:xfrm>
      </p:grpSpPr>
      <p:graphicFrame>
        <p:nvGraphicFramePr>
          <p:cNvPr id="15" name="Content Placeholder 3">
            <a:extLst>
              <a:ext uri="{FF2B5EF4-FFF2-40B4-BE49-F238E27FC236}">
                <a16:creationId xmlns:a16="http://schemas.microsoft.com/office/drawing/2014/main" id="{D1323AEC-7670-2026-F55D-75A4C516D49B}"/>
              </a:ext>
            </a:extLst>
          </p:cNvPr>
          <p:cNvGraphicFramePr>
            <a:graphicFrameLocks/>
          </p:cNvGraphicFramePr>
          <p:nvPr>
            <p:extLst>
              <p:ext uri="{D42A27DB-BD31-4B8C-83A1-F6EECF244321}">
                <p14:modId xmlns:p14="http://schemas.microsoft.com/office/powerpoint/2010/main" val="1492171363"/>
              </p:ext>
            </p:extLst>
          </p:nvPr>
        </p:nvGraphicFramePr>
        <p:xfrm>
          <a:off x="4869316" y="3464112"/>
          <a:ext cx="5586730" cy="54823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ontent Placeholder 3">
            <a:extLst>
              <a:ext uri="{FF2B5EF4-FFF2-40B4-BE49-F238E27FC236}">
                <a16:creationId xmlns:a16="http://schemas.microsoft.com/office/drawing/2014/main" id="{6B595748-D7F7-1473-0E59-301E0129D164}"/>
              </a:ext>
            </a:extLst>
          </p:cNvPr>
          <p:cNvGraphicFramePr>
            <a:graphicFrameLocks/>
          </p:cNvGraphicFramePr>
          <p:nvPr>
            <p:extLst>
              <p:ext uri="{D42A27DB-BD31-4B8C-83A1-F6EECF244321}">
                <p14:modId xmlns:p14="http://schemas.microsoft.com/office/powerpoint/2010/main" val="3820541835"/>
              </p:ext>
            </p:extLst>
          </p:nvPr>
        </p:nvGraphicFramePr>
        <p:xfrm>
          <a:off x="31988" y="3428299"/>
          <a:ext cx="6036822" cy="5553363"/>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a:extLst>
              <a:ext uri="{FF2B5EF4-FFF2-40B4-BE49-F238E27FC236}">
                <a16:creationId xmlns:a16="http://schemas.microsoft.com/office/drawing/2014/main" id="{5AC22A68-3174-1A3E-66A2-643C11BFD162}"/>
              </a:ext>
            </a:extLst>
          </p:cNvPr>
          <p:cNvSpPr txBox="1">
            <a:spLocks/>
          </p:cNvSpPr>
          <p:nvPr/>
        </p:nvSpPr>
        <p:spPr>
          <a:xfrm>
            <a:off x="433137" y="1017711"/>
            <a:ext cx="4138863"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By helping developing countries build their economies, the U.S. builds a positive relationship with those countries and helps counter China. China has been investing a huge amount of money into developing countries to increase its influence. Now is not the time to pull back this key tool of US foreign policy.</a:t>
            </a:r>
          </a:p>
        </p:txBody>
      </p:sp>
      <p:sp>
        <p:nvSpPr>
          <p:cNvPr id="14" name="Content Placeholder 2">
            <a:extLst>
              <a:ext uri="{FF2B5EF4-FFF2-40B4-BE49-F238E27FC236}">
                <a16:creationId xmlns:a16="http://schemas.microsoft.com/office/drawing/2014/main" id="{142CCADE-6754-EFB0-1BE7-E736340C7A4D}"/>
              </a:ext>
            </a:extLst>
          </p:cNvPr>
          <p:cNvSpPr txBox="1">
            <a:spLocks/>
          </p:cNvSpPr>
          <p:nvPr/>
        </p:nvSpPr>
        <p:spPr>
          <a:xfrm>
            <a:off x="5188017" y="1032206"/>
            <a:ext cx="3616630"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Development aid too often props up corrupt governments, which is the root source of most countries’ lack of development. Countries need to work out their own corruption problems before the US gives them economic assistance.</a:t>
            </a:r>
          </a:p>
        </p:txBody>
      </p:sp>
      <p:graphicFrame>
        <p:nvGraphicFramePr>
          <p:cNvPr id="11" name="Content Placeholder 3">
            <a:extLst>
              <a:ext uri="{FF2B5EF4-FFF2-40B4-BE49-F238E27FC236}">
                <a16:creationId xmlns:a16="http://schemas.microsoft.com/office/drawing/2014/main" id="{E541B039-6A96-568B-02D1-7F430C6C32AB}"/>
              </a:ext>
            </a:extLst>
          </p:cNvPr>
          <p:cNvGraphicFramePr>
            <a:graphicFrameLocks/>
          </p:cNvGraphicFramePr>
          <p:nvPr>
            <p:extLst>
              <p:ext uri="{D42A27DB-BD31-4B8C-83A1-F6EECF244321}">
                <p14:modId xmlns:p14="http://schemas.microsoft.com/office/powerpoint/2010/main" val="4142602431"/>
              </p:ext>
            </p:extLst>
          </p:nvPr>
        </p:nvGraphicFramePr>
        <p:xfrm>
          <a:off x="4246624" y="3216080"/>
          <a:ext cx="6036821" cy="4513387"/>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Diagonal Corners Snipped 17">
            <a:extLst>
              <a:ext uri="{FF2B5EF4-FFF2-40B4-BE49-F238E27FC236}">
                <a16:creationId xmlns:a16="http://schemas.microsoft.com/office/drawing/2014/main" id="{D2BCD628-F8C4-44E5-3F91-FF1DAF299940}"/>
              </a:ext>
            </a:extLst>
          </p:cNvPr>
          <p:cNvSpPr/>
          <p:nvPr/>
        </p:nvSpPr>
        <p:spPr>
          <a:xfrm>
            <a:off x="201440" y="12258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 Economic Development</a:t>
            </a:r>
            <a:endParaRPr lang="en-US" sz="3200" dirty="0"/>
          </a:p>
        </p:txBody>
      </p:sp>
      <p:sp>
        <p:nvSpPr>
          <p:cNvPr id="2" name="Rectangle 1">
            <a:extLst>
              <a:ext uri="{FF2B5EF4-FFF2-40B4-BE49-F238E27FC236}">
                <a16:creationId xmlns:a16="http://schemas.microsoft.com/office/drawing/2014/main" id="{5C6C68C8-489B-506B-024D-6B544175F953}"/>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187D4A8-7E71-E1C0-5A23-A412F1890164}"/>
              </a:ext>
            </a:extLst>
          </p:cNvPr>
          <p:cNvSpPr txBox="1"/>
          <p:nvPr/>
        </p:nvSpPr>
        <p:spPr>
          <a:xfrm>
            <a:off x="10231395" y="-2496065"/>
            <a:ext cx="184731" cy="369332"/>
          </a:xfrm>
          <a:prstGeom prst="rect">
            <a:avLst/>
          </a:prstGeom>
          <a:noFill/>
        </p:spPr>
        <p:txBody>
          <a:bodyPr wrap="none" rtlCol="0">
            <a:spAutoFit/>
          </a:bodyPr>
          <a:lstStyle/>
          <a:p>
            <a:endParaRPr lang="en-US" dirty="0"/>
          </a:p>
        </p:txBody>
      </p:sp>
      <p:sp>
        <p:nvSpPr>
          <p:cNvPr id="4" name="Rectangle: Diagonal Corners Snipped 3">
            <a:extLst>
              <a:ext uri="{FF2B5EF4-FFF2-40B4-BE49-F238E27FC236}">
                <a16:creationId xmlns:a16="http://schemas.microsoft.com/office/drawing/2014/main" id="{57C40433-4F3F-8375-4395-B13653223D87}"/>
              </a:ext>
            </a:extLst>
          </p:cNvPr>
          <p:cNvSpPr/>
          <p:nvPr/>
        </p:nvSpPr>
        <p:spPr>
          <a:xfrm>
            <a:off x="1468116" y="63766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5" name="Rectangle: Diagonal Corners Snipped 4">
            <a:extLst>
              <a:ext uri="{FF2B5EF4-FFF2-40B4-BE49-F238E27FC236}">
                <a16:creationId xmlns:a16="http://schemas.microsoft.com/office/drawing/2014/main" id="{13637AB8-580A-F52E-51C6-F980F68816A0}"/>
              </a:ext>
            </a:extLst>
          </p:cNvPr>
          <p:cNvSpPr/>
          <p:nvPr/>
        </p:nvSpPr>
        <p:spPr>
          <a:xfrm>
            <a:off x="5793949" y="651338"/>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4213710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61DEE2-3D16-B119-EFCA-C6C3A02A77A7}"/>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62D727CF-AED0-F6F0-3601-0969B412130D}"/>
              </a:ext>
            </a:extLst>
          </p:cNvPr>
          <p:cNvGraphicFramePr>
            <a:graphicFrameLocks/>
          </p:cNvGraphicFramePr>
          <p:nvPr>
            <p:extLst>
              <p:ext uri="{D42A27DB-BD31-4B8C-83A1-F6EECF244321}">
                <p14:modId xmlns:p14="http://schemas.microsoft.com/office/powerpoint/2010/main" val="3910674372"/>
              </p:ext>
            </p:extLst>
          </p:nvPr>
        </p:nvGraphicFramePr>
        <p:xfrm>
          <a:off x="-134754" y="1500908"/>
          <a:ext cx="8868839" cy="737358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95131241-CAC7-0262-E75A-7DDEC4100F86}"/>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30D7E986-61DF-7ED3-45D9-D4718BFE526D}"/>
              </a:ext>
            </a:extLst>
          </p:cNvPr>
          <p:cNvSpPr txBox="1">
            <a:spLocks/>
          </p:cNvSpPr>
          <p:nvPr/>
        </p:nvSpPr>
        <p:spPr>
          <a:xfrm>
            <a:off x="411386" y="1060769"/>
            <a:ext cx="8588809"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l">
              <a:lnSpc>
                <a:spcPct val="107000"/>
              </a:lnSpc>
              <a:spcAft>
                <a:spcPts val="800"/>
              </a:spcAft>
            </a:pPr>
            <a:r>
              <a:rPr lang="en-US"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As mentioned, US government spending on economic development aid is about </a:t>
            </a:r>
            <a:r>
              <a:rPr lang="en-US" b="1"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$19.4 billion a year. </a:t>
            </a:r>
            <a:r>
              <a:rPr lang="en-US"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Do you think the government should spend:</a:t>
            </a:r>
          </a:p>
        </p:txBody>
      </p:sp>
      <p:sp>
        <p:nvSpPr>
          <p:cNvPr id="10" name="Rectangle: Diagonal Corners Snipped 9">
            <a:extLst>
              <a:ext uri="{FF2B5EF4-FFF2-40B4-BE49-F238E27FC236}">
                <a16:creationId xmlns:a16="http://schemas.microsoft.com/office/drawing/2014/main" id="{3942D1DA-D8F9-BFBE-B488-01DF34CD84E4}"/>
              </a:ext>
            </a:extLst>
          </p:cNvPr>
          <p:cNvSpPr/>
          <p:nvPr/>
        </p:nvSpPr>
        <p:spPr>
          <a:xfrm>
            <a:off x="201440" y="122041"/>
            <a:ext cx="6366508" cy="87182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Foreign Aid: </a:t>
            </a:r>
            <a:br>
              <a:rPr lang="en-US" sz="2800" b="1" dirty="0">
                <a:solidFill>
                  <a:schemeClr val="bg1"/>
                </a:solidFill>
                <a:latin typeface="Arial" panose="020B0604020202020204" pitchFamily="34" charset="0"/>
                <a:cs typeface="Arial" panose="020B0604020202020204" pitchFamily="34" charset="0"/>
              </a:rPr>
            </a:br>
            <a:r>
              <a:rPr lang="en-US" sz="2800" b="1" dirty="0">
                <a:solidFill>
                  <a:schemeClr val="bg1"/>
                </a:solidFill>
                <a:latin typeface="Arial" panose="020B0604020202020204" pitchFamily="34" charset="0"/>
                <a:cs typeface="Arial" panose="020B0604020202020204" pitchFamily="34" charset="0"/>
              </a:rPr>
              <a:t>Economic Development</a:t>
            </a:r>
            <a:endParaRPr lang="en-US" sz="2800" dirty="0"/>
          </a:p>
        </p:txBody>
      </p:sp>
      <p:sp>
        <p:nvSpPr>
          <p:cNvPr id="2" name="Rectangle: Diagonal Corners Snipped 1">
            <a:extLst>
              <a:ext uri="{FF2B5EF4-FFF2-40B4-BE49-F238E27FC236}">
                <a16:creationId xmlns:a16="http://schemas.microsoft.com/office/drawing/2014/main" id="{6B3AD37C-E56B-E865-9BC7-A4DAFA58200D}"/>
              </a:ext>
            </a:extLst>
          </p:cNvPr>
          <p:cNvSpPr/>
          <p:nvPr/>
        </p:nvSpPr>
        <p:spPr>
          <a:xfrm>
            <a:off x="6674160" y="122041"/>
            <a:ext cx="2243808" cy="87182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cxnSp>
        <p:nvCxnSpPr>
          <p:cNvPr id="8" name="Straight Connector 7">
            <a:extLst>
              <a:ext uri="{FF2B5EF4-FFF2-40B4-BE49-F238E27FC236}">
                <a16:creationId xmlns:a16="http://schemas.microsoft.com/office/drawing/2014/main" id="{99142F16-EC94-D4D1-C0B1-FDF7B7A3C248}"/>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pic>
        <p:nvPicPr>
          <p:cNvPr id="9" name="Picture 8" descr="A close-up of a logo&#10;&#10;AI-generated content may be incorrect.">
            <a:hlinkClick r:id="rId3"/>
            <a:extLst>
              <a:ext uri="{FF2B5EF4-FFF2-40B4-BE49-F238E27FC236}">
                <a16:creationId xmlns:a16="http://schemas.microsoft.com/office/drawing/2014/main" id="{1D0F4213-857D-C7AB-8CB3-15A5CB3C42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8416" y="6313060"/>
            <a:ext cx="2204746" cy="380261"/>
          </a:xfrm>
          <a:prstGeom prst="rect">
            <a:avLst/>
          </a:prstGeom>
        </p:spPr>
      </p:pic>
      <p:sp>
        <p:nvSpPr>
          <p:cNvPr id="11" name="TextBox 10">
            <a:extLst>
              <a:ext uri="{FF2B5EF4-FFF2-40B4-BE49-F238E27FC236}">
                <a16:creationId xmlns:a16="http://schemas.microsoft.com/office/drawing/2014/main" id="{5116590E-B901-AF61-D9B5-87F1B12996BF}"/>
              </a:ext>
            </a:extLst>
          </p:cNvPr>
          <p:cNvSpPr txBox="1"/>
          <p:nvPr/>
        </p:nvSpPr>
        <p:spPr>
          <a:xfrm>
            <a:off x="531268" y="638008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Tree>
    <p:extLst>
      <p:ext uri="{BB962C8B-B14F-4D97-AF65-F5344CB8AC3E}">
        <p14:creationId xmlns:p14="http://schemas.microsoft.com/office/powerpoint/2010/main" val="2830200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A99A52-1218-48E6-8871-346191D9F42A}"/>
              </a:ext>
            </a:extLst>
          </p:cNvPr>
          <p:cNvSpPr/>
          <p:nvPr/>
        </p:nvSpPr>
        <p:spPr>
          <a:xfrm>
            <a:off x="1083212" y="5542671"/>
            <a:ext cx="225084" cy="281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Diagonal Corners Snipped 5">
            <a:extLst>
              <a:ext uri="{FF2B5EF4-FFF2-40B4-BE49-F238E27FC236}">
                <a16:creationId xmlns:a16="http://schemas.microsoft.com/office/drawing/2014/main" id="{4A0D413E-CD71-496D-ACAD-9C2A724C69A6}"/>
              </a:ext>
            </a:extLst>
          </p:cNvPr>
          <p:cNvSpPr/>
          <p:nvPr/>
        </p:nvSpPr>
        <p:spPr>
          <a:xfrm>
            <a:off x="123580" y="133939"/>
            <a:ext cx="8896840" cy="1068507"/>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Arial" panose="020B0604020202020204" pitchFamily="34" charset="0"/>
                <a:cs typeface="Arial" panose="020B0604020202020204" pitchFamily="34" charset="0"/>
              </a:rPr>
              <a:t>Methodology</a:t>
            </a:r>
            <a:endParaRPr lang="en-US" sz="4800" dirty="0"/>
          </a:p>
        </p:txBody>
      </p:sp>
      <p:sp>
        <p:nvSpPr>
          <p:cNvPr id="2" name="Rectangle: Diagonal Corners Snipped 1">
            <a:extLst>
              <a:ext uri="{FF2B5EF4-FFF2-40B4-BE49-F238E27FC236}">
                <a16:creationId xmlns:a16="http://schemas.microsoft.com/office/drawing/2014/main" id="{6BA4CABC-F7E8-4A7C-8B1A-3C852CBE5AC1}"/>
              </a:ext>
            </a:extLst>
          </p:cNvPr>
          <p:cNvSpPr/>
          <p:nvPr/>
        </p:nvSpPr>
        <p:spPr>
          <a:xfrm rot="10800000">
            <a:off x="123581" y="6483803"/>
            <a:ext cx="8896839" cy="281354"/>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03116A1-6CD6-4679-BCB6-D44D4F4A4C03}"/>
              </a:ext>
            </a:extLst>
          </p:cNvPr>
          <p:cNvSpPr txBox="1"/>
          <p:nvPr/>
        </p:nvSpPr>
        <p:spPr>
          <a:xfrm>
            <a:off x="396240" y="1527106"/>
            <a:ext cx="8351520" cy="4724370"/>
          </a:xfrm>
          <a:prstGeom prst="rect">
            <a:avLst/>
          </a:prstGeom>
          <a:noFill/>
        </p:spPr>
        <p:txBody>
          <a:bodyPr wrap="square" rtlCol="0">
            <a:spAutoFit/>
          </a:bodyPr>
          <a:lstStyle/>
          <a:p>
            <a:r>
              <a:rPr lang="en-US" sz="2400" b="1" dirty="0">
                <a:solidFill>
                  <a:srgbClr val="203864"/>
                </a:solidFill>
                <a:latin typeface="Arial" panose="020B0604020202020204" pitchFamily="34" charset="0"/>
                <a:cs typeface="Arial" panose="020B0604020202020204" pitchFamily="34" charset="0"/>
              </a:rPr>
              <a:t>	Sample Provided by: </a:t>
            </a:r>
            <a:r>
              <a:rPr lang="en-US" sz="2400" dirty="0">
                <a:solidFill>
                  <a:schemeClr val="tx1">
                    <a:lumMod val="75000"/>
                    <a:lumOff val="25000"/>
                  </a:schemeClr>
                </a:solidFill>
                <a:latin typeface="Arial" panose="020B0604020202020204" pitchFamily="34" charset="0"/>
                <a:cs typeface="Arial" panose="020B0604020202020204" pitchFamily="34" charset="0"/>
              </a:rPr>
              <a:t>Quantify AI</a:t>
            </a:r>
            <a:br>
              <a:rPr lang="en-US" sz="2400" dirty="0">
                <a:solidFill>
                  <a:schemeClr val="tx1">
                    <a:lumMod val="75000"/>
                    <a:lumOff val="25000"/>
                  </a:schemeClr>
                </a:solidFill>
                <a:latin typeface="Arial" panose="020B0604020202020204" pitchFamily="34" charset="0"/>
                <a:cs typeface="Arial" panose="020B0604020202020204" pitchFamily="34" charset="0"/>
              </a:rPr>
            </a:br>
            <a:endParaRPr lang="en-US" sz="2400" dirty="0">
              <a:solidFill>
                <a:schemeClr val="tx1">
                  <a:lumMod val="75000"/>
                  <a:lumOff val="25000"/>
                </a:schemeClr>
              </a:solidFill>
              <a:latin typeface="Arial" panose="020B0604020202020204" pitchFamily="34" charset="0"/>
              <a:cs typeface="Arial" panose="020B0604020202020204" pitchFamily="34" charset="0"/>
            </a:endParaRPr>
          </a:p>
          <a:p>
            <a:r>
              <a:rPr lang="en-US" sz="2400" b="1" dirty="0">
                <a:solidFill>
                  <a:srgbClr val="203864"/>
                </a:solidFill>
                <a:latin typeface="Arial" panose="020B0604020202020204" pitchFamily="34" charset="0"/>
                <a:cs typeface="Arial" panose="020B0604020202020204" pitchFamily="34" charset="0"/>
              </a:rPr>
              <a:t>	Field Dates: </a:t>
            </a:r>
            <a:r>
              <a:rPr lang="en-US" sz="2400" dirty="0">
                <a:solidFill>
                  <a:schemeClr val="tx1">
                    <a:lumMod val="75000"/>
                    <a:lumOff val="25000"/>
                  </a:schemeClr>
                </a:solidFill>
                <a:latin typeface="Arial" panose="020B0604020202020204" pitchFamily="34" charset="0"/>
                <a:cs typeface="Arial" panose="020B0604020202020204" pitchFamily="34" charset="0"/>
              </a:rPr>
              <a:t>February 5-7, 2025</a:t>
            </a:r>
          </a:p>
          <a:p>
            <a:br>
              <a:rPr lang="en-US" sz="2400" b="1" dirty="0">
                <a:solidFill>
                  <a:srgbClr val="203864"/>
                </a:solidFill>
                <a:latin typeface="Arial" panose="020B0604020202020204" pitchFamily="34" charset="0"/>
                <a:cs typeface="Arial" panose="020B0604020202020204" pitchFamily="34" charset="0"/>
              </a:rPr>
            </a:br>
            <a:r>
              <a:rPr lang="en-US" sz="2400" b="1" dirty="0">
                <a:solidFill>
                  <a:srgbClr val="203864"/>
                </a:solidFill>
                <a:latin typeface="Arial" panose="020B0604020202020204" pitchFamily="34" charset="0"/>
                <a:cs typeface="Arial" panose="020B0604020202020204" pitchFamily="34" charset="0"/>
              </a:rPr>
              <a:t>	Sample Size: </a:t>
            </a:r>
            <a:r>
              <a:rPr lang="en-US" sz="2400" dirty="0">
                <a:solidFill>
                  <a:schemeClr val="tx1">
                    <a:lumMod val="75000"/>
                    <a:lumOff val="25000"/>
                  </a:schemeClr>
                </a:solidFill>
                <a:latin typeface="Arial" panose="020B0604020202020204" pitchFamily="34" charset="0"/>
                <a:cs typeface="Arial" panose="020B0604020202020204" pitchFamily="34" charset="0"/>
              </a:rPr>
              <a:t>1,160 Adults Nationally</a:t>
            </a:r>
          </a:p>
          <a:p>
            <a:br>
              <a:rPr lang="en-US" sz="2400" b="1" dirty="0">
                <a:solidFill>
                  <a:srgbClr val="203864"/>
                </a:solidFill>
                <a:latin typeface="Arial" panose="020B0604020202020204" pitchFamily="34" charset="0"/>
                <a:cs typeface="Arial" panose="020B0604020202020204" pitchFamily="34" charset="0"/>
              </a:rPr>
            </a:br>
            <a:r>
              <a:rPr lang="en-US" sz="2400" b="1" dirty="0">
                <a:solidFill>
                  <a:srgbClr val="203864"/>
                </a:solidFill>
                <a:latin typeface="Arial" panose="020B0604020202020204" pitchFamily="34" charset="0"/>
                <a:cs typeface="Arial" panose="020B0604020202020204" pitchFamily="34" charset="0"/>
              </a:rPr>
              <a:t>	Confidence Interval: </a:t>
            </a:r>
            <a:r>
              <a:rPr lang="en-US" sz="2400" dirty="0">
                <a:solidFill>
                  <a:schemeClr val="tx1">
                    <a:lumMod val="75000"/>
                    <a:lumOff val="25000"/>
                  </a:schemeClr>
                </a:solidFill>
                <a:latin typeface="Arial" panose="020B0604020202020204" pitchFamily="34" charset="0"/>
                <a:cs typeface="Arial" panose="020B0604020202020204" pitchFamily="34" charset="0"/>
              </a:rPr>
              <a:t>+/- 3.1%</a:t>
            </a:r>
          </a:p>
          <a:p>
            <a:endParaRPr lang="en-US" sz="2000" dirty="0">
              <a:solidFill>
                <a:schemeClr val="tx1">
                  <a:lumMod val="75000"/>
                  <a:lumOff val="25000"/>
                </a:schemeClr>
              </a:solidFill>
              <a:latin typeface="Arial" panose="020B0604020202020204" pitchFamily="34" charset="0"/>
              <a:cs typeface="Arial" panose="020B0604020202020204" pitchFamily="34" charset="0"/>
            </a:endParaRPr>
          </a:p>
          <a:p>
            <a:br>
              <a:rPr lang="en-US" sz="1200" b="1" dirty="0">
                <a:solidFill>
                  <a:srgbClr val="203864"/>
                </a:solidFill>
                <a:latin typeface="Arial" panose="020B0604020202020204" pitchFamily="34" charset="0"/>
                <a:cs typeface="Arial" panose="020B0604020202020204" pitchFamily="34" charset="0"/>
              </a:rPr>
            </a:br>
            <a:r>
              <a:rPr lang="en-US" sz="2400" b="1" dirty="0">
                <a:solidFill>
                  <a:srgbClr val="203864"/>
                </a:solidFill>
                <a:latin typeface="Arial" panose="020B0604020202020204" pitchFamily="34" charset="0"/>
                <a:cs typeface="Arial" panose="020B0604020202020204" pitchFamily="34" charset="0"/>
              </a:rPr>
              <a:t>Weighting</a:t>
            </a:r>
            <a:br>
              <a:rPr lang="en-US" sz="2400" dirty="0">
                <a:solidFill>
                  <a:schemeClr val="tx1">
                    <a:lumMod val="75000"/>
                    <a:lumOff val="25000"/>
                  </a:schemeClr>
                </a:solidFill>
                <a:latin typeface="Arial" panose="020B0604020202020204" pitchFamily="34" charset="0"/>
                <a:cs typeface="Arial" panose="020B0604020202020204" pitchFamily="34" charset="0"/>
              </a:rPr>
            </a:br>
            <a:r>
              <a:rPr lang="en-US" sz="2400" dirty="0">
                <a:solidFill>
                  <a:schemeClr val="tx1">
                    <a:lumMod val="75000"/>
                    <a:lumOff val="25000"/>
                  </a:schemeClr>
                </a:solidFill>
                <a:latin typeface="Arial" panose="020B0604020202020204" pitchFamily="34" charset="0"/>
                <a:cs typeface="Arial" panose="020B0604020202020204" pitchFamily="34" charset="0"/>
              </a:rPr>
              <a:t>Sample weighted by age, income, gender, education, race, geographic region, home ownership and marital status.</a:t>
            </a:r>
          </a:p>
          <a:p>
            <a:endParaRPr lang="en-US" sz="1100" dirty="0">
              <a:solidFill>
                <a:schemeClr val="tx1">
                  <a:lumMod val="75000"/>
                  <a:lumOff val="25000"/>
                </a:schemeClr>
              </a:solidFill>
              <a:latin typeface="Arial" panose="020B0604020202020204" pitchFamily="34" charset="0"/>
              <a:cs typeface="Arial" panose="020B0604020202020204" pitchFamily="34" charset="0"/>
            </a:endParaRPr>
          </a:p>
          <a:p>
            <a:r>
              <a:rPr lang="en-US" dirty="0">
                <a:solidFill>
                  <a:schemeClr val="tx1">
                    <a:lumMod val="75000"/>
                    <a:lumOff val="25000"/>
                  </a:schemeClr>
                </a:solidFill>
                <a:latin typeface="Arial" panose="020B0604020202020204" pitchFamily="34" charset="0"/>
                <a:cs typeface="Arial" panose="020B0604020202020204" pitchFamily="34" charset="0"/>
              </a:rPr>
              <a:t>	</a:t>
            </a:r>
            <a:endParaRPr lang="en-US" sz="2000" dirty="0">
              <a:solidFill>
                <a:schemeClr val="tx1">
                  <a:lumMod val="75000"/>
                  <a:lumOff val="25000"/>
                </a:schemeClr>
              </a:solidFill>
              <a:latin typeface="Arial" panose="020B0604020202020204" pitchFamily="34" charset="0"/>
              <a:cs typeface="Arial" panose="020B0604020202020204" pitchFamily="34" charset="0"/>
            </a:endParaRPr>
          </a:p>
        </p:txBody>
      </p:sp>
      <p:cxnSp>
        <p:nvCxnSpPr>
          <p:cNvPr id="7" name="Straight Connector 6">
            <a:extLst>
              <a:ext uri="{FF2B5EF4-FFF2-40B4-BE49-F238E27FC236}">
                <a16:creationId xmlns:a16="http://schemas.microsoft.com/office/drawing/2014/main" id="{2C1997B0-265E-4B11-B675-3B4E7C19002C}"/>
              </a:ext>
            </a:extLst>
          </p:cNvPr>
          <p:cNvCxnSpPr/>
          <p:nvPr/>
        </p:nvCxnSpPr>
        <p:spPr>
          <a:xfrm>
            <a:off x="396240" y="4411381"/>
            <a:ext cx="8351520"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22222EB-354D-0376-1881-CC7B59D26290}"/>
              </a:ext>
            </a:extLst>
          </p:cNvPr>
          <p:cNvSpPr/>
          <p:nvPr/>
        </p:nvSpPr>
        <p:spPr>
          <a:xfrm>
            <a:off x="123580" y="122041"/>
            <a:ext cx="889683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9623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AFEF8-0D3F-FAF3-42A1-922A23EFAAEF}"/>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00841BC-D0D5-3B6B-2607-75CA384EA9BA}"/>
              </a:ext>
            </a:extLst>
          </p:cNvPr>
          <p:cNvGraphicFramePr>
            <a:graphicFrameLocks noGrp="1"/>
          </p:cNvGraphicFramePr>
          <p:nvPr>
            <p:ph idx="1"/>
            <p:extLst>
              <p:ext uri="{D42A27DB-BD31-4B8C-83A1-F6EECF244321}">
                <p14:modId xmlns:p14="http://schemas.microsoft.com/office/powerpoint/2010/main" val="3819392040"/>
              </p:ext>
            </p:extLst>
          </p:nvPr>
        </p:nvGraphicFramePr>
        <p:xfrm>
          <a:off x="1064069" y="214219"/>
          <a:ext cx="14057821" cy="7100981"/>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oup 14">
            <a:extLst>
              <a:ext uri="{FF2B5EF4-FFF2-40B4-BE49-F238E27FC236}">
                <a16:creationId xmlns:a16="http://schemas.microsoft.com/office/drawing/2014/main" id="{76C2D441-D5B1-810A-6D47-530266EB42D9}"/>
              </a:ext>
            </a:extLst>
          </p:cNvPr>
          <p:cNvGrpSpPr/>
          <p:nvPr/>
        </p:nvGrpSpPr>
        <p:grpSpPr>
          <a:xfrm>
            <a:off x="200399" y="1760084"/>
            <a:ext cx="9263641" cy="261610"/>
            <a:chOff x="-119641" y="1874384"/>
            <a:chExt cx="9263641" cy="261610"/>
          </a:xfrm>
        </p:grpSpPr>
        <p:cxnSp>
          <p:nvCxnSpPr>
            <p:cNvPr id="3" name="Straight Connector 2">
              <a:extLst>
                <a:ext uri="{FF2B5EF4-FFF2-40B4-BE49-F238E27FC236}">
                  <a16:creationId xmlns:a16="http://schemas.microsoft.com/office/drawing/2014/main" id="{2FB29BF8-599C-FB72-502B-FC0EBC838F1C}"/>
                </a:ext>
              </a:extLst>
            </p:cNvPr>
            <p:cNvCxnSpPr/>
            <p:nvPr/>
          </p:nvCxnSpPr>
          <p:spPr>
            <a:xfrm>
              <a:off x="-119641" y="1882112"/>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7530919-1E9E-0464-D4E4-DE1DC0AB7148}"/>
                </a:ext>
              </a:extLst>
            </p:cNvPr>
            <p:cNvSpPr txBox="1"/>
            <p:nvPr/>
          </p:nvSpPr>
          <p:spPr>
            <a:xfrm>
              <a:off x="0" y="1874384"/>
              <a:ext cx="1018227" cy="261610"/>
            </a:xfrm>
            <a:prstGeom prst="rect">
              <a:avLst/>
            </a:prstGeom>
            <a:solidFill>
              <a:schemeClr val="accent6">
                <a:lumMod val="7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GENDER</a:t>
              </a:r>
            </a:p>
          </p:txBody>
        </p:sp>
      </p:grpSp>
      <p:grpSp>
        <p:nvGrpSpPr>
          <p:cNvPr id="16" name="Group 15">
            <a:extLst>
              <a:ext uri="{FF2B5EF4-FFF2-40B4-BE49-F238E27FC236}">
                <a16:creationId xmlns:a16="http://schemas.microsoft.com/office/drawing/2014/main" id="{EE77F796-411E-3220-3ECD-8C038B328D62}"/>
              </a:ext>
            </a:extLst>
          </p:cNvPr>
          <p:cNvGrpSpPr/>
          <p:nvPr/>
        </p:nvGrpSpPr>
        <p:grpSpPr>
          <a:xfrm>
            <a:off x="200399" y="2438771"/>
            <a:ext cx="9263641" cy="261610"/>
            <a:chOff x="-119641" y="2587361"/>
            <a:chExt cx="9263641" cy="261610"/>
          </a:xfrm>
        </p:grpSpPr>
        <p:cxnSp>
          <p:nvCxnSpPr>
            <p:cNvPr id="13" name="Straight Connector 12">
              <a:extLst>
                <a:ext uri="{FF2B5EF4-FFF2-40B4-BE49-F238E27FC236}">
                  <a16:creationId xmlns:a16="http://schemas.microsoft.com/office/drawing/2014/main" id="{83C7EB2E-E2AF-7396-5C42-8FDC7CA65F86}"/>
                </a:ext>
              </a:extLst>
            </p:cNvPr>
            <p:cNvCxnSpPr/>
            <p:nvPr/>
          </p:nvCxnSpPr>
          <p:spPr>
            <a:xfrm>
              <a:off x="-119641" y="2598633"/>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7A473D8-A1B7-1CDD-D885-EAA3634A0C49}"/>
                </a:ext>
              </a:extLst>
            </p:cNvPr>
            <p:cNvSpPr txBox="1"/>
            <p:nvPr/>
          </p:nvSpPr>
          <p:spPr>
            <a:xfrm>
              <a:off x="-7468" y="2587361"/>
              <a:ext cx="1018226" cy="261610"/>
            </a:xfrm>
            <a:prstGeom prst="rect">
              <a:avLst/>
            </a:prstGeom>
            <a:solidFill>
              <a:schemeClr val="accent1"/>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AGE</a:t>
              </a:r>
            </a:p>
          </p:txBody>
        </p:sp>
      </p:grpSp>
      <p:grpSp>
        <p:nvGrpSpPr>
          <p:cNvPr id="11" name="Group 10">
            <a:extLst>
              <a:ext uri="{FF2B5EF4-FFF2-40B4-BE49-F238E27FC236}">
                <a16:creationId xmlns:a16="http://schemas.microsoft.com/office/drawing/2014/main" id="{FDE6CB42-6B09-F038-19CE-850E06B3F615}"/>
              </a:ext>
            </a:extLst>
          </p:cNvPr>
          <p:cNvGrpSpPr/>
          <p:nvPr/>
        </p:nvGrpSpPr>
        <p:grpSpPr>
          <a:xfrm>
            <a:off x="260219" y="3846461"/>
            <a:ext cx="9263641" cy="261610"/>
            <a:chOff x="-59821" y="4052201"/>
            <a:chExt cx="9263641" cy="261610"/>
          </a:xfrm>
        </p:grpSpPr>
        <p:cxnSp>
          <p:nvCxnSpPr>
            <p:cNvPr id="10" name="Straight Connector 9">
              <a:extLst>
                <a:ext uri="{FF2B5EF4-FFF2-40B4-BE49-F238E27FC236}">
                  <a16:creationId xmlns:a16="http://schemas.microsoft.com/office/drawing/2014/main" id="{3F6B5942-A78E-FD6C-59E0-2F993A8E05C2}"/>
                </a:ext>
              </a:extLst>
            </p:cNvPr>
            <p:cNvCxnSpPr/>
            <p:nvPr/>
          </p:nvCxnSpPr>
          <p:spPr>
            <a:xfrm>
              <a:off x="-59821" y="405220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73D9325-19C2-219B-2D18-EB3240973E51}"/>
                </a:ext>
              </a:extLst>
            </p:cNvPr>
            <p:cNvSpPr txBox="1"/>
            <p:nvPr/>
          </p:nvSpPr>
          <p:spPr>
            <a:xfrm>
              <a:off x="-1" y="4052201"/>
              <a:ext cx="1018226" cy="261610"/>
            </a:xfrm>
            <a:prstGeom prst="rect">
              <a:avLst/>
            </a:prstGeom>
            <a:solidFill>
              <a:srgbClr val="E46C0A"/>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INCOME</a:t>
              </a:r>
            </a:p>
          </p:txBody>
        </p:sp>
      </p:grpSp>
      <p:grpSp>
        <p:nvGrpSpPr>
          <p:cNvPr id="2" name="Group 1">
            <a:extLst>
              <a:ext uri="{FF2B5EF4-FFF2-40B4-BE49-F238E27FC236}">
                <a16:creationId xmlns:a16="http://schemas.microsoft.com/office/drawing/2014/main" id="{7FFB5AD9-EC4D-6333-F793-82567BEE6E4F}"/>
              </a:ext>
            </a:extLst>
          </p:cNvPr>
          <p:cNvGrpSpPr/>
          <p:nvPr/>
        </p:nvGrpSpPr>
        <p:grpSpPr>
          <a:xfrm>
            <a:off x="200397" y="5484279"/>
            <a:ext cx="9263641" cy="261610"/>
            <a:chOff x="-119643" y="5852499"/>
            <a:chExt cx="9263641" cy="261610"/>
          </a:xfrm>
        </p:grpSpPr>
        <p:cxnSp>
          <p:nvCxnSpPr>
            <p:cNvPr id="12" name="Straight Connector 11">
              <a:extLst>
                <a:ext uri="{FF2B5EF4-FFF2-40B4-BE49-F238E27FC236}">
                  <a16:creationId xmlns:a16="http://schemas.microsoft.com/office/drawing/2014/main" id="{541855CF-3292-35EE-797C-C257484D12CF}"/>
                </a:ext>
              </a:extLst>
            </p:cNvPr>
            <p:cNvCxnSpPr/>
            <p:nvPr/>
          </p:nvCxnSpPr>
          <p:spPr>
            <a:xfrm>
              <a:off x="-119643" y="585458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6C4E4DE-9157-E70D-D811-506CB77641F6}"/>
                </a:ext>
              </a:extLst>
            </p:cNvPr>
            <p:cNvSpPr txBox="1"/>
            <p:nvPr/>
          </p:nvSpPr>
          <p:spPr>
            <a:xfrm>
              <a:off x="0" y="5852499"/>
              <a:ext cx="1018227" cy="261610"/>
            </a:xfrm>
            <a:prstGeom prst="rect">
              <a:avLst/>
            </a:prstGeom>
            <a:solidFill>
              <a:srgbClr val="7030A0"/>
            </a:solidFill>
          </p:spPr>
          <p:txBody>
            <a:bodyPr wrap="none" rtlCol="0">
              <a:spAutoFit/>
            </a:bodyPr>
            <a:lstStyle/>
            <a:p>
              <a:r>
                <a:rPr lang="en-US" sz="1100" b="1" dirty="0">
                  <a:solidFill>
                    <a:schemeClr val="bg1"/>
                  </a:solidFill>
                  <a:latin typeface="Arial" panose="020B0604020202020204" pitchFamily="34" charset="0"/>
                  <a:cs typeface="Arial" panose="020B0604020202020204" pitchFamily="34" charset="0"/>
                </a:rPr>
                <a:t>EDUCATION</a:t>
              </a:r>
            </a:p>
          </p:txBody>
        </p:sp>
      </p:grpSp>
      <p:grpSp>
        <p:nvGrpSpPr>
          <p:cNvPr id="14" name="Group 13">
            <a:extLst>
              <a:ext uri="{FF2B5EF4-FFF2-40B4-BE49-F238E27FC236}">
                <a16:creationId xmlns:a16="http://schemas.microsoft.com/office/drawing/2014/main" id="{5C4A8C59-6B58-B22D-7589-0D30EA43AEA7}"/>
              </a:ext>
            </a:extLst>
          </p:cNvPr>
          <p:cNvGrpSpPr/>
          <p:nvPr/>
        </p:nvGrpSpPr>
        <p:grpSpPr>
          <a:xfrm>
            <a:off x="200399" y="973713"/>
            <a:ext cx="9263641" cy="261610"/>
            <a:chOff x="-119641" y="946654"/>
            <a:chExt cx="9263641" cy="261610"/>
          </a:xfrm>
        </p:grpSpPr>
        <p:sp>
          <p:nvSpPr>
            <p:cNvPr id="5" name="TextBox 4">
              <a:extLst>
                <a:ext uri="{FF2B5EF4-FFF2-40B4-BE49-F238E27FC236}">
                  <a16:creationId xmlns:a16="http://schemas.microsoft.com/office/drawing/2014/main" id="{494538DD-A691-59C6-15A8-9CB42E4C68F6}"/>
                </a:ext>
              </a:extLst>
            </p:cNvPr>
            <p:cNvSpPr txBox="1"/>
            <p:nvPr/>
          </p:nvSpPr>
          <p:spPr>
            <a:xfrm>
              <a:off x="0" y="946654"/>
              <a:ext cx="1018227" cy="261610"/>
            </a:xfrm>
            <a:prstGeom prst="rect">
              <a:avLst/>
            </a:prstGeom>
            <a:solidFill>
              <a:schemeClr val="tx1">
                <a:lumMod val="65000"/>
                <a:lumOff val="3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RACE</a:t>
              </a:r>
            </a:p>
          </p:txBody>
        </p:sp>
        <p:cxnSp>
          <p:nvCxnSpPr>
            <p:cNvPr id="23" name="Straight Connector 22">
              <a:extLst>
                <a:ext uri="{FF2B5EF4-FFF2-40B4-BE49-F238E27FC236}">
                  <a16:creationId xmlns:a16="http://schemas.microsoft.com/office/drawing/2014/main" id="{3C26C759-E410-2CA9-B8CA-088F2F9FD7B9}"/>
                </a:ext>
              </a:extLst>
            </p:cNvPr>
            <p:cNvCxnSpPr/>
            <p:nvPr/>
          </p:nvCxnSpPr>
          <p:spPr>
            <a:xfrm>
              <a:off x="-119641" y="947694"/>
              <a:ext cx="926364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Rectangle: Diagonal Corners Snipped 23">
            <a:extLst>
              <a:ext uri="{FF2B5EF4-FFF2-40B4-BE49-F238E27FC236}">
                <a16:creationId xmlns:a16="http://schemas.microsoft.com/office/drawing/2014/main" id="{D2E654FE-A2B5-EF8B-CA81-C049D0D1C682}"/>
              </a:ext>
            </a:extLst>
          </p:cNvPr>
          <p:cNvSpPr/>
          <p:nvPr/>
        </p:nvSpPr>
        <p:spPr>
          <a:xfrm>
            <a:off x="201440" y="122042"/>
            <a:ext cx="6384295" cy="43319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Foreign Aid: Economic Development</a:t>
            </a:r>
            <a:endParaRPr lang="en-US" sz="2400" dirty="0"/>
          </a:p>
        </p:txBody>
      </p:sp>
      <p:sp>
        <p:nvSpPr>
          <p:cNvPr id="25" name="Rectangle: Diagonal Corners Snipped 24">
            <a:extLst>
              <a:ext uri="{FF2B5EF4-FFF2-40B4-BE49-F238E27FC236}">
                <a16:creationId xmlns:a16="http://schemas.microsoft.com/office/drawing/2014/main" id="{6E1ED238-B49F-48EE-A890-91ADF71683B9}"/>
              </a:ext>
            </a:extLst>
          </p:cNvPr>
          <p:cNvSpPr/>
          <p:nvPr/>
        </p:nvSpPr>
        <p:spPr>
          <a:xfrm>
            <a:off x="6767332" y="123444"/>
            <a:ext cx="2243808" cy="43319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By demographic</a:t>
            </a:r>
            <a:endParaRPr lang="en-US"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18" name="Rectangle 17">
            <a:extLst>
              <a:ext uri="{FF2B5EF4-FFF2-40B4-BE49-F238E27FC236}">
                <a16:creationId xmlns:a16="http://schemas.microsoft.com/office/drawing/2014/main" id="{AD539C5D-D54C-8E2A-2BAC-66C10DE3FCB8}"/>
              </a:ext>
            </a:extLst>
          </p:cNvPr>
          <p:cNvSpPr/>
          <p:nvPr/>
        </p:nvSpPr>
        <p:spPr>
          <a:xfrm>
            <a:off x="8721090" y="801135"/>
            <a:ext cx="525780" cy="52681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AB8DD023-E5A7-5977-F747-1F131C6A4503}"/>
              </a:ext>
            </a:extLst>
          </p:cNvPr>
          <p:cNvSpPr txBox="1"/>
          <p:nvPr/>
        </p:nvSpPr>
        <p:spPr>
          <a:xfrm>
            <a:off x="3959757" y="647351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
        <p:nvSpPr>
          <p:cNvPr id="26" name="TextBox 25">
            <a:extLst>
              <a:ext uri="{FF2B5EF4-FFF2-40B4-BE49-F238E27FC236}">
                <a16:creationId xmlns:a16="http://schemas.microsoft.com/office/drawing/2014/main" id="{98DBB4E3-ED28-3452-FA2D-F44136BBB4E5}"/>
              </a:ext>
            </a:extLst>
          </p:cNvPr>
          <p:cNvSpPr txBox="1"/>
          <p:nvPr/>
        </p:nvSpPr>
        <p:spPr>
          <a:xfrm>
            <a:off x="1818603" y="575317"/>
            <a:ext cx="5833761" cy="338554"/>
          </a:xfrm>
          <a:prstGeom prst="rect">
            <a:avLst/>
          </a:prstGeom>
          <a:noFill/>
        </p:spPr>
        <p:txBody>
          <a:bodyPr wrap="square" rtlCol="0">
            <a:spAutoFit/>
          </a:bodyPr>
          <a:lstStyle/>
          <a:p>
            <a:pPr algn="ctr"/>
            <a:r>
              <a:rPr lang="en-US" sz="1600" b="1"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PERCENT IN FAVOR OF SPENDING MORE OR ABOUT THE SAME</a:t>
            </a:r>
            <a:endParaRPr lang="en-US" sz="1600" dirty="0">
              <a:solidFill>
                <a:schemeClr val="accent6">
                  <a:lumMod val="50000"/>
                </a:schemeClr>
              </a:solidFill>
              <a:latin typeface="Arial Narrow" panose="020B0606020202030204" pitchFamily="34" charset="0"/>
            </a:endParaRPr>
          </a:p>
        </p:txBody>
      </p:sp>
      <p:sp>
        <p:nvSpPr>
          <p:cNvPr id="17" name="Rectangle 16">
            <a:extLst>
              <a:ext uri="{FF2B5EF4-FFF2-40B4-BE49-F238E27FC236}">
                <a16:creationId xmlns:a16="http://schemas.microsoft.com/office/drawing/2014/main" id="{E6147F00-3328-D196-62ED-E4B044B65526}"/>
              </a:ext>
            </a:extLst>
          </p:cNvPr>
          <p:cNvSpPr/>
          <p:nvPr/>
        </p:nvSpPr>
        <p:spPr>
          <a:xfrm>
            <a:off x="201440" y="122041"/>
            <a:ext cx="8809700"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282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28115-BA0B-AE65-465C-8D5B2624EA70}"/>
            </a:ext>
          </a:extLst>
        </p:cNvPr>
        <p:cNvGrpSpPr/>
        <p:nvPr/>
      </p:nvGrpSpPr>
      <p:grpSpPr>
        <a:xfrm>
          <a:off x="0" y="0"/>
          <a:ext cx="0" cy="0"/>
          <a:chOff x="0" y="0"/>
          <a:chExt cx="0" cy="0"/>
        </a:xfrm>
      </p:grpSpPr>
      <p:graphicFrame>
        <p:nvGraphicFramePr>
          <p:cNvPr id="15" name="Content Placeholder 3">
            <a:extLst>
              <a:ext uri="{FF2B5EF4-FFF2-40B4-BE49-F238E27FC236}">
                <a16:creationId xmlns:a16="http://schemas.microsoft.com/office/drawing/2014/main" id="{5598CDBF-CADE-6E4D-3B91-A737374AE37C}"/>
              </a:ext>
            </a:extLst>
          </p:cNvPr>
          <p:cNvGraphicFramePr>
            <a:graphicFrameLocks/>
          </p:cNvGraphicFramePr>
          <p:nvPr>
            <p:extLst>
              <p:ext uri="{D42A27DB-BD31-4B8C-83A1-F6EECF244321}">
                <p14:modId xmlns:p14="http://schemas.microsoft.com/office/powerpoint/2010/main" val="1479339939"/>
              </p:ext>
            </p:extLst>
          </p:nvPr>
        </p:nvGraphicFramePr>
        <p:xfrm>
          <a:off x="4828473" y="3417510"/>
          <a:ext cx="5867037" cy="54823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ontent Placeholder 3">
            <a:extLst>
              <a:ext uri="{FF2B5EF4-FFF2-40B4-BE49-F238E27FC236}">
                <a16:creationId xmlns:a16="http://schemas.microsoft.com/office/drawing/2014/main" id="{73506EDB-BBCF-DBC3-41C0-57593FB885DE}"/>
              </a:ext>
            </a:extLst>
          </p:cNvPr>
          <p:cNvGraphicFramePr>
            <a:graphicFrameLocks/>
          </p:cNvGraphicFramePr>
          <p:nvPr>
            <p:extLst>
              <p:ext uri="{D42A27DB-BD31-4B8C-83A1-F6EECF244321}">
                <p14:modId xmlns:p14="http://schemas.microsoft.com/office/powerpoint/2010/main" val="3840241917"/>
              </p:ext>
            </p:extLst>
          </p:nvPr>
        </p:nvGraphicFramePr>
        <p:xfrm>
          <a:off x="201440" y="3382557"/>
          <a:ext cx="5738903" cy="5553363"/>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a:extLst>
              <a:ext uri="{FF2B5EF4-FFF2-40B4-BE49-F238E27FC236}">
                <a16:creationId xmlns:a16="http://schemas.microsoft.com/office/drawing/2014/main" id="{3B276923-0EFF-1140-B93D-C9F7876C3871}"/>
              </a:ext>
            </a:extLst>
          </p:cNvPr>
          <p:cNvSpPr txBox="1">
            <a:spLocks/>
          </p:cNvSpPr>
          <p:nvPr/>
        </p:nvSpPr>
        <p:spPr>
          <a:xfrm>
            <a:off x="512607" y="1017711"/>
            <a:ext cx="3674382"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Education is the foundation of a strong economy and health democracy. Investing in education in poor countries – especially for young children’s education and teacher training – helps give people the skills they need to succeed and improve their country.</a:t>
            </a:r>
          </a:p>
        </p:txBody>
      </p:sp>
      <p:sp>
        <p:nvSpPr>
          <p:cNvPr id="14" name="Content Placeholder 2">
            <a:extLst>
              <a:ext uri="{FF2B5EF4-FFF2-40B4-BE49-F238E27FC236}">
                <a16:creationId xmlns:a16="http://schemas.microsoft.com/office/drawing/2014/main" id="{A6848785-FEFA-9F38-F9F2-95BE2CEE829F}"/>
              </a:ext>
            </a:extLst>
          </p:cNvPr>
          <p:cNvSpPr txBox="1">
            <a:spLocks/>
          </p:cNvSpPr>
          <p:nvPr/>
        </p:nvSpPr>
        <p:spPr>
          <a:xfrm>
            <a:off x="5130265" y="1032206"/>
            <a:ext cx="3674382"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65000"/>
                    <a:lumOff val="35000"/>
                  </a:schemeClr>
                </a:solidFill>
                <a:latin typeface="Helvetica" pitchFamily="2" charset="0"/>
              </a:rPr>
              <a:t>The large majority of children in developing countries are already going to school. The US has done plenty to help education across the world, and there’s not much more the US can do at this point. It should be up to developing countries to cover the last mile.</a:t>
            </a:r>
          </a:p>
        </p:txBody>
      </p:sp>
      <p:graphicFrame>
        <p:nvGraphicFramePr>
          <p:cNvPr id="11" name="Content Placeholder 3">
            <a:extLst>
              <a:ext uri="{FF2B5EF4-FFF2-40B4-BE49-F238E27FC236}">
                <a16:creationId xmlns:a16="http://schemas.microsoft.com/office/drawing/2014/main" id="{2D1D4404-269F-B368-038A-634FCB299E02}"/>
              </a:ext>
            </a:extLst>
          </p:cNvPr>
          <p:cNvGraphicFramePr>
            <a:graphicFrameLocks/>
          </p:cNvGraphicFramePr>
          <p:nvPr>
            <p:extLst>
              <p:ext uri="{D42A27DB-BD31-4B8C-83A1-F6EECF244321}">
                <p14:modId xmlns:p14="http://schemas.microsoft.com/office/powerpoint/2010/main" val="3290661425"/>
              </p:ext>
            </p:extLst>
          </p:nvPr>
        </p:nvGraphicFramePr>
        <p:xfrm>
          <a:off x="4966804" y="2344613"/>
          <a:ext cx="5196776" cy="4513387"/>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Diagonal Corners Snipped 17">
            <a:extLst>
              <a:ext uri="{FF2B5EF4-FFF2-40B4-BE49-F238E27FC236}">
                <a16:creationId xmlns:a16="http://schemas.microsoft.com/office/drawing/2014/main" id="{4BD87628-7621-2C66-480A-A4AE1ED0A602}"/>
              </a:ext>
            </a:extLst>
          </p:cNvPr>
          <p:cNvSpPr/>
          <p:nvPr/>
        </p:nvSpPr>
        <p:spPr>
          <a:xfrm>
            <a:off x="201440" y="12258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 Education</a:t>
            </a:r>
            <a:endParaRPr lang="en-US" sz="3200" dirty="0"/>
          </a:p>
        </p:txBody>
      </p:sp>
      <p:sp>
        <p:nvSpPr>
          <p:cNvPr id="2" name="Rectangle 1">
            <a:extLst>
              <a:ext uri="{FF2B5EF4-FFF2-40B4-BE49-F238E27FC236}">
                <a16:creationId xmlns:a16="http://schemas.microsoft.com/office/drawing/2014/main" id="{02A614D7-6FDF-4776-866E-7ADE97F56529}"/>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A076795-00A0-34B3-59BA-007FD286F39C}"/>
              </a:ext>
            </a:extLst>
          </p:cNvPr>
          <p:cNvSpPr txBox="1"/>
          <p:nvPr/>
        </p:nvSpPr>
        <p:spPr>
          <a:xfrm>
            <a:off x="10231395" y="-2496065"/>
            <a:ext cx="184731" cy="369332"/>
          </a:xfrm>
          <a:prstGeom prst="rect">
            <a:avLst/>
          </a:prstGeom>
          <a:noFill/>
        </p:spPr>
        <p:txBody>
          <a:bodyPr wrap="none" rtlCol="0">
            <a:spAutoFit/>
          </a:bodyPr>
          <a:lstStyle/>
          <a:p>
            <a:endParaRPr lang="en-US" dirty="0"/>
          </a:p>
        </p:txBody>
      </p:sp>
      <p:sp>
        <p:nvSpPr>
          <p:cNvPr id="4" name="Rectangle: Diagonal Corners Snipped 3">
            <a:extLst>
              <a:ext uri="{FF2B5EF4-FFF2-40B4-BE49-F238E27FC236}">
                <a16:creationId xmlns:a16="http://schemas.microsoft.com/office/drawing/2014/main" id="{9E314D66-D215-F644-1DE1-AAEC04080AA7}"/>
              </a:ext>
            </a:extLst>
          </p:cNvPr>
          <p:cNvSpPr/>
          <p:nvPr/>
        </p:nvSpPr>
        <p:spPr>
          <a:xfrm>
            <a:off x="1468116" y="63766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5" name="Rectangle: Diagonal Corners Snipped 4">
            <a:extLst>
              <a:ext uri="{FF2B5EF4-FFF2-40B4-BE49-F238E27FC236}">
                <a16:creationId xmlns:a16="http://schemas.microsoft.com/office/drawing/2014/main" id="{80294253-16F2-8BC6-F319-690EF9DAC597}"/>
              </a:ext>
            </a:extLst>
          </p:cNvPr>
          <p:cNvSpPr/>
          <p:nvPr/>
        </p:nvSpPr>
        <p:spPr>
          <a:xfrm>
            <a:off x="5793949" y="651338"/>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1431829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E8DB8-1CAB-E9CD-905F-828D6156D03C}"/>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6C443B68-91D8-85A1-E6E4-B8AD88231468}"/>
              </a:ext>
            </a:extLst>
          </p:cNvPr>
          <p:cNvGraphicFramePr>
            <a:graphicFrameLocks/>
          </p:cNvGraphicFramePr>
          <p:nvPr>
            <p:extLst>
              <p:ext uri="{D42A27DB-BD31-4B8C-83A1-F6EECF244321}">
                <p14:modId xmlns:p14="http://schemas.microsoft.com/office/powerpoint/2010/main" val="1320242326"/>
              </p:ext>
            </p:extLst>
          </p:nvPr>
        </p:nvGraphicFramePr>
        <p:xfrm>
          <a:off x="-79388" y="1106219"/>
          <a:ext cx="8868839" cy="7743941"/>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59FA8F04-2492-B15C-F3F3-96B256EABA56}"/>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C6FA01CA-1624-D60B-729D-C9101F5D4167}"/>
              </a:ext>
            </a:extLst>
          </p:cNvPr>
          <p:cNvSpPr txBox="1">
            <a:spLocks/>
          </p:cNvSpPr>
          <p:nvPr/>
        </p:nvSpPr>
        <p:spPr>
          <a:xfrm>
            <a:off x="525252" y="866671"/>
            <a:ext cx="8182366"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l">
              <a:lnSpc>
                <a:spcPct val="107000"/>
              </a:lnSpc>
              <a:spcAft>
                <a:spcPts val="800"/>
              </a:spcAft>
            </a:pPr>
            <a:r>
              <a:rPr lang="en-US"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As mentioned, US government spending on education aid is about </a:t>
            </a:r>
            <a:r>
              <a:rPr lang="en-US" b="1"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$1.1 billion a year. </a:t>
            </a:r>
            <a:r>
              <a:rPr lang="en-US"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Do you think the government should spend:</a:t>
            </a:r>
          </a:p>
        </p:txBody>
      </p:sp>
      <p:sp>
        <p:nvSpPr>
          <p:cNvPr id="10" name="Rectangle: Diagonal Corners Snipped 9">
            <a:extLst>
              <a:ext uri="{FF2B5EF4-FFF2-40B4-BE49-F238E27FC236}">
                <a16:creationId xmlns:a16="http://schemas.microsoft.com/office/drawing/2014/main" id="{2C749EBD-EE8E-2158-0C26-8FA515A889DA}"/>
              </a:ext>
            </a:extLst>
          </p:cNvPr>
          <p:cNvSpPr/>
          <p:nvPr/>
        </p:nvSpPr>
        <p:spPr>
          <a:xfrm>
            <a:off x="201440" y="122041"/>
            <a:ext cx="6386173" cy="577323"/>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Education</a:t>
            </a:r>
            <a:endParaRPr lang="en-US" sz="3200" dirty="0"/>
          </a:p>
        </p:txBody>
      </p:sp>
      <p:sp>
        <p:nvSpPr>
          <p:cNvPr id="2" name="Rectangle: Diagonal Corners Snipped 1">
            <a:extLst>
              <a:ext uri="{FF2B5EF4-FFF2-40B4-BE49-F238E27FC236}">
                <a16:creationId xmlns:a16="http://schemas.microsoft.com/office/drawing/2014/main" id="{A3C00AE4-D7CE-CA16-6D53-55F20E8E0B09}"/>
              </a:ext>
            </a:extLst>
          </p:cNvPr>
          <p:cNvSpPr/>
          <p:nvPr/>
        </p:nvSpPr>
        <p:spPr>
          <a:xfrm>
            <a:off x="6674160" y="122041"/>
            <a:ext cx="2243808" cy="575921"/>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cxnSp>
        <p:nvCxnSpPr>
          <p:cNvPr id="8" name="Straight Connector 7">
            <a:extLst>
              <a:ext uri="{FF2B5EF4-FFF2-40B4-BE49-F238E27FC236}">
                <a16:creationId xmlns:a16="http://schemas.microsoft.com/office/drawing/2014/main" id="{F987151C-AFFE-7AA9-BF64-9505FF4FEF8C}"/>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pic>
        <p:nvPicPr>
          <p:cNvPr id="9" name="Picture 8" descr="A close-up of a logo&#10;&#10;AI-generated content may be incorrect.">
            <a:hlinkClick r:id="rId3"/>
            <a:extLst>
              <a:ext uri="{FF2B5EF4-FFF2-40B4-BE49-F238E27FC236}">
                <a16:creationId xmlns:a16="http://schemas.microsoft.com/office/drawing/2014/main" id="{96D74350-F0D1-A74D-CE20-D2400FC8FD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8416" y="6313060"/>
            <a:ext cx="2204746" cy="380261"/>
          </a:xfrm>
          <a:prstGeom prst="rect">
            <a:avLst/>
          </a:prstGeom>
        </p:spPr>
      </p:pic>
      <p:sp>
        <p:nvSpPr>
          <p:cNvPr id="11" name="TextBox 10">
            <a:extLst>
              <a:ext uri="{FF2B5EF4-FFF2-40B4-BE49-F238E27FC236}">
                <a16:creationId xmlns:a16="http://schemas.microsoft.com/office/drawing/2014/main" id="{4A9BD0D9-0719-D95E-2E7F-1E919A4EB2F3}"/>
              </a:ext>
            </a:extLst>
          </p:cNvPr>
          <p:cNvSpPr txBox="1"/>
          <p:nvPr/>
        </p:nvSpPr>
        <p:spPr>
          <a:xfrm>
            <a:off x="531268" y="638008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Tree>
    <p:extLst>
      <p:ext uri="{BB962C8B-B14F-4D97-AF65-F5344CB8AC3E}">
        <p14:creationId xmlns:p14="http://schemas.microsoft.com/office/powerpoint/2010/main" val="2336190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67CE4-F5F1-E974-629E-E5E9E486C5FB}"/>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73E9F16C-7CA3-4E63-654D-74DA788B4005}"/>
              </a:ext>
            </a:extLst>
          </p:cNvPr>
          <p:cNvGraphicFramePr>
            <a:graphicFrameLocks noGrp="1"/>
          </p:cNvGraphicFramePr>
          <p:nvPr>
            <p:ph idx="1"/>
            <p:extLst>
              <p:ext uri="{D42A27DB-BD31-4B8C-83A1-F6EECF244321}">
                <p14:modId xmlns:p14="http://schemas.microsoft.com/office/powerpoint/2010/main" val="3083891757"/>
              </p:ext>
            </p:extLst>
          </p:nvPr>
        </p:nvGraphicFramePr>
        <p:xfrm>
          <a:off x="1064069" y="214219"/>
          <a:ext cx="14057821" cy="7100981"/>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oup 14">
            <a:extLst>
              <a:ext uri="{FF2B5EF4-FFF2-40B4-BE49-F238E27FC236}">
                <a16:creationId xmlns:a16="http://schemas.microsoft.com/office/drawing/2014/main" id="{EEEDF745-8DB7-7884-3C62-3B5CF3CA3450}"/>
              </a:ext>
            </a:extLst>
          </p:cNvPr>
          <p:cNvGrpSpPr/>
          <p:nvPr/>
        </p:nvGrpSpPr>
        <p:grpSpPr>
          <a:xfrm>
            <a:off x="200399" y="1760084"/>
            <a:ext cx="9263641" cy="261610"/>
            <a:chOff x="-119641" y="1874384"/>
            <a:chExt cx="9263641" cy="261610"/>
          </a:xfrm>
        </p:grpSpPr>
        <p:cxnSp>
          <p:nvCxnSpPr>
            <p:cNvPr id="3" name="Straight Connector 2">
              <a:extLst>
                <a:ext uri="{FF2B5EF4-FFF2-40B4-BE49-F238E27FC236}">
                  <a16:creationId xmlns:a16="http://schemas.microsoft.com/office/drawing/2014/main" id="{98D7FEF2-5733-5347-DF78-0AA438579A41}"/>
                </a:ext>
              </a:extLst>
            </p:cNvPr>
            <p:cNvCxnSpPr/>
            <p:nvPr/>
          </p:nvCxnSpPr>
          <p:spPr>
            <a:xfrm>
              <a:off x="-119641" y="1882112"/>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A61E3AF-9355-954B-1F70-7F9CD334760F}"/>
                </a:ext>
              </a:extLst>
            </p:cNvPr>
            <p:cNvSpPr txBox="1"/>
            <p:nvPr/>
          </p:nvSpPr>
          <p:spPr>
            <a:xfrm>
              <a:off x="0" y="1874384"/>
              <a:ext cx="1018227" cy="261610"/>
            </a:xfrm>
            <a:prstGeom prst="rect">
              <a:avLst/>
            </a:prstGeom>
            <a:solidFill>
              <a:schemeClr val="accent6">
                <a:lumMod val="7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GENDER</a:t>
              </a:r>
            </a:p>
          </p:txBody>
        </p:sp>
      </p:grpSp>
      <p:grpSp>
        <p:nvGrpSpPr>
          <p:cNvPr id="16" name="Group 15">
            <a:extLst>
              <a:ext uri="{FF2B5EF4-FFF2-40B4-BE49-F238E27FC236}">
                <a16:creationId xmlns:a16="http://schemas.microsoft.com/office/drawing/2014/main" id="{6B4AFE08-529A-0059-7BDB-1E0B9EC959DC}"/>
              </a:ext>
            </a:extLst>
          </p:cNvPr>
          <p:cNvGrpSpPr/>
          <p:nvPr/>
        </p:nvGrpSpPr>
        <p:grpSpPr>
          <a:xfrm>
            <a:off x="200399" y="2438771"/>
            <a:ext cx="9263641" cy="261610"/>
            <a:chOff x="-119641" y="2587361"/>
            <a:chExt cx="9263641" cy="261610"/>
          </a:xfrm>
        </p:grpSpPr>
        <p:cxnSp>
          <p:nvCxnSpPr>
            <p:cNvPr id="13" name="Straight Connector 12">
              <a:extLst>
                <a:ext uri="{FF2B5EF4-FFF2-40B4-BE49-F238E27FC236}">
                  <a16:creationId xmlns:a16="http://schemas.microsoft.com/office/drawing/2014/main" id="{2A2F0F10-5671-C878-24B6-2268864BC3DE}"/>
                </a:ext>
              </a:extLst>
            </p:cNvPr>
            <p:cNvCxnSpPr/>
            <p:nvPr/>
          </p:nvCxnSpPr>
          <p:spPr>
            <a:xfrm>
              <a:off x="-119641" y="2598633"/>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171C998-4072-0F83-F093-93402712355B}"/>
                </a:ext>
              </a:extLst>
            </p:cNvPr>
            <p:cNvSpPr txBox="1"/>
            <p:nvPr/>
          </p:nvSpPr>
          <p:spPr>
            <a:xfrm>
              <a:off x="-7468" y="2587361"/>
              <a:ext cx="1018226" cy="261610"/>
            </a:xfrm>
            <a:prstGeom prst="rect">
              <a:avLst/>
            </a:prstGeom>
            <a:solidFill>
              <a:schemeClr val="accent1"/>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AGE</a:t>
              </a:r>
            </a:p>
          </p:txBody>
        </p:sp>
      </p:grpSp>
      <p:grpSp>
        <p:nvGrpSpPr>
          <p:cNvPr id="11" name="Group 10">
            <a:extLst>
              <a:ext uri="{FF2B5EF4-FFF2-40B4-BE49-F238E27FC236}">
                <a16:creationId xmlns:a16="http://schemas.microsoft.com/office/drawing/2014/main" id="{18FE1EE5-D720-1DD4-BB6C-1C8D45E012C0}"/>
              </a:ext>
            </a:extLst>
          </p:cNvPr>
          <p:cNvGrpSpPr/>
          <p:nvPr/>
        </p:nvGrpSpPr>
        <p:grpSpPr>
          <a:xfrm>
            <a:off x="260219" y="3846461"/>
            <a:ext cx="9263641" cy="261610"/>
            <a:chOff x="-59821" y="4052201"/>
            <a:chExt cx="9263641" cy="261610"/>
          </a:xfrm>
        </p:grpSpPr>
        <p:cxnSp>
          <p:nvCxnSpPr>
            <p:cNvPr id="10" name="Straight Connector 9">
              <a:extLst>
                <a:ext uri="{FF2B5EF4-FFF2-40B4-BE49-F238E27FC236}">
                  <a16:creationId xmlns:a16="http://schemas.microsoft.com/office/drawing/2014/main" id="{1A1676AE-441E-E479-0EF4-503FCA1B43BF}"/>
                </a:ext>
              </a:extLst>
            </p:cNvPr>
            <p:cNvCxnSpPr/>
            <p:nvPr/>
          </p:nvCxnSpPr>
          <p:spPr>
            <a:xfrm>
              <a:off x="-59821" y="405220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C8C0B11-C07F-A185-3FBA-EB9546257BC2}"/>
                </a:ext>
              </a:extLst>
            </p:cNvPr>
            <p:cNvSpPr txBox="1"/>
            <p:nvPr/>
          </p:nvSpPr>
          <p:spPr>
            <a:xfrm>
              <a:off x="-1" y="4052201"/>
              <a:ext cx="1018226" cy="261610"/>
            </a:xfrm>
            <a:prstGeom prst="rect">
              <a:avLst/>
            </a:prstGeom>
            <a:solidFill>
              <a:srgbClr val="E46C0A"/>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INCOME</a:t>
              </a:r>
            </a:p>
          </p:txBody>
        </p:sp>
      </p:grpSp>
      <p:grpSp>
        <p:nvGrpSpPr>
          <p:cNvPr id="2" name="Group 1">
            <a:extLst>
              <a:ext uri="{FF2B5EF4-FFF2-40B4-BE49-F238E27FC236}">
                <a16:creationId xmlns:a16="http://schemas.microsoft.com/office/drawing/2014/main" id="{CC578010-5EEF-0D00-D7AE-F60C4B211B46}"/>
              </a:ext>
            </a:extLst>
          </p:cNvPr>
          <p:cNvGrpSpPr/>
          <p:nvPr/>
        </p:nvGrpSpPr>
        <p:grpSpPr>
          <a:xfrm>
            <a:off x="200397" y="5484279"/>
            <a:ext cx="9263641" cy="261610"/>
            <a:chOff x="-119643" y="5852499"/>
            <a:chExt cx="9263641" cy="261610"/>
          </a:xfrm>
        </p:grpSpPr>
        <p:cxnSp>
          <p:nvCxnSpPr>
            <p:cNvPr id="12" name="Straight Connector 11">
              <a:extLst>
                <a:ext uri="{FF2B5EF4-FFF2-40B4-BE49-F238E27FC236}">
                  <a16:creationId xmlns:a16="http://schemas.microsoft.com/office/drawing/2014/main" id="{604BF11A-A9E1-9F4F-01BD-E9C43E390E5A}"/>
                </a:ext>
              </a:extLst>
            </p:cNvPr>
            <p:cNvCxnSpPr/>
            <p:nvPr/>
          </p:nvCxnSpPr>
          <p:spPr>
            <a:xfrm>
              <a:off x="-119643" y="585458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AF2E58-A351-23B9-C859-4CAC44181F0F}"/>
                </a:ext>
              </a:extLst>
            </p:cNvPr>
            <p:cNvSpPr txBox="1"/>
            <p:nvPr/>
          </p:nvSpPr>
          <p:spPr>
            <a:xfrm>
              <a:off x="0" y="5852499"/>
              <a:ext cx="1018227" cy="261610"/>
            </a:xfrm>
            <a:prstGeom prst="rect">
              <a:avLst/>
            </a:prstGeom>
            <a:solidFill>
              <a:srgbClr val="7030A0"/>
            </a:solidFill>
          </p:spPr>
          <p:txBody>
            <a:bodyPr wrap="none" rtlCol="0">
              <a:spAutoFit/>
            </a:bodyPr>
            <a:lstStyle/>
            <a:p>
              <a:r>
                <a:rPr lang="en-US" sz="1100" b="1" dirty="0">
                  <a:solidFill>
                    <a:schemeClr val="bg1"/>
                  </a:solidFill>
                  <a:latin typeface="Arial" panose="020B0604020202020204" pitchFamily="34" charset="0"/>
                  <a:cs typeface="Arial" panose="020B0604020202020204" pitchFamily="34" charset="0"/>
                </a:rPr>
                <a:t>EDUCATION</a:t>
              </a:r>
            </a:p>
          </p:txBody>
        </p:sp>
      </p:grpSp>
      <p:grpSp>
        <p:nvGrpSpPr>
          <p:cNvPr id="14" name="Group 13">
            <a:extLst>
              <a:ext uri="{FF2B5EF4-FFF2-40B4-BE49-F238E27FC236}">
                <a16:creationId xmlns:a16="http://schemas.microsoft.com/office/drawing/2014/main" id="{FD27FA55-F85D-6BE6-D442-8F239EFFB095}"/>
              </a:ext>
            </a:extLst>
          </p:cNvPr>
          <p:cNvGrpSpPr/>
          <p:nvPr/>
        </p:nvGrpSpPr>
        <p:grpSpPr>
          <a:xfrm>
            <a:off x="200399" y="973713"/>
            <a:ext cx="9263641" cy="261610"/>
            <a:chOff x="-119641" y="946654"/>
            <a:chExt cx="9263641" cy="261610"/>
          </a:xfrm>
        </p:grpSpPr>
        <p:sp>
          <p:nvSpPr>
            <p:cNvPr id="5" name="TextBox 4">
              <a:extLst>
                <a:ext uri="{FF2B5EF4-FFF2-40B4-BE49-F238E27FC236}">
                  <a16:creationId xmlns:a16="http://schemas.microsoft.com/office/drawing/2014/main" id="{225465EF-1DBE-D410-4BF8-EB76BBEEEEFE}"/>
                </a:ext>
              </a:extLst>
            </p:cNvPr>
            <p:cNvSpPr txBox="1"/>
            <p:nvPr/>
          </p:nvSpPr>
          <p:spPr>
            <a:xfrm>
              <a:off x="0" y="946654"/>
              <a:ext cx="1018227" cy="261610"/>
            </a:xfrm>
            <a:prstGeom prst="rect">
              <a:avLst/>
            </a:prstGeom>
            <a:solidFill>
              <a:schemeClr val="tx1">
                <a:lumMod val="65000"/>
                <a:lumOff val="3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RACE</a:t>
              </a:r>
            </a:p>
          </p:txBody>
        </p:sp>
        <p:cxnSp>
          <p:nvCxnSpPr>
            <p:cNvPr id="23" name="Straight Connector 22">
              <a:extLst>
                <a:ext uri="{FF2B5EF4-FFF2-40B4-BE49-F238E27FC236}">
                  <a16:creationId xmlns:a16="http://schemas.microsoft.com/office/drawing/2014/main" id="{2C677E3C-59BF-1E02-C0A6-7AADA81ACB2E}"/>
                </a:ext>
              </a:extLst>
            </p:cNvPr>
            <p:cNvCxnSpPr/>
            <p:nvPr/>
          </p:nvCxnSpPr>
          <p:spPr>
            <a:xfrm>
              <a:off x="-119641" y="947694"/>
              <a:ext cx="926364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Rectangle: Diagonal Corners Snipped 23">
            <a:extLst>
              <a:ext uri="{FF2B5EF4-FFF2-40B4-BE49-F238E27FC236}">
                <a16:creationId xmlns:a16="http://schemas.microsoft.com/office/drawing/2014/main" id="{8CB01884-51C2-A3E1-678A-2349F91856E6}"/>
              </a:ext>
            </a:extLst>
          </p:cNvPr>
          <p:cNvSpPr/>
          <p:nvPr/>
        </p:nvSpPr>
        <p:spPr>
          <a:xfrm>
            <a:off x="201440" y="122042"/>
            <a:ext cx="6384295" cy="43319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Foreign Aid: Education</a:t>
            </a:r>
            <a:endParaRPr lang="en-US" sz="2400" dirty="0"/>
          </a:p>
        </p:txBody>
      </p:sp>
      <p:sp>
        <p:nvSpPr>
          <p:cNvPr id="25" name="Rectangle: Diagonal Corners Snipped 24">
            <a:extLst>
              <a:ext uri="{FF2B5EF4-FFF2-40B4-BE49-F238E27FC236}">
                <a16:creationId xmlns:a16="http://schemas.microsoft.com/office/drawing/2014/main" id="{28086F78-1B4B-57E0-40DF-09DB7B75EF83}"/>
              </a:ext>
            </a:extLst>
          </p:cNvPr>
          <p:cNvSpPr/>
          <p:nvPr/>
        </p:nvSpPr>
        <p:spPr>
          <a:xfrm>
            <a:off x="6767332" y="123444"/>
            <a:ext cx="2243808" cy="43319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By demographic</a:t>
            </a:r>
            <a:endParaRPr lang="en-US"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18" name="Rectangle 17">
            <a:extLst>
              <a:ext uri="{FF2B5EF4-FFF2-40B4-BE49-F238E27FC236}">
                <a16:creationId xmlns:a16="http://schemas.microsoft.com/office/drawing/2014/main" id="{25709377-6FC0-6C30-5CFB-C777AE373E5F}"/>
              </a:ext>
            </a:extLst>
          </p:cNvPr>
          <p:cNvSpPr/>
          <p:nvPr/>
        </p:nvSpPr>
        <p:spPr>
          <a:xfrm>
            <a:off x="8721090" y="801135"/>
            <a:ext cx="525780" cy="52681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AC883A7A-ED38-B7C4-435E-8DFCA34913C5}"/>
              </a:ext>
            </a:extLst>
          </p:cNvPr>
          <p:cNvSpPr txBox="1"/>
          <p:nvPr/>
        </p:nvSpPr>
        <p:spPr>
          <a:xfrm>
            <a:off x="3959757" y="647351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
        <p:nvSpPr>
          <p:cNvPr id="26" name="TextBox 25">
            <a:extLst>
              <a:ext uri="{FF2B5EF4-FFF2-40B4-BE49-F238E27FC236}">
                <a16:creationId xmlns:a16="http://schemas.microsoft.com/office/drawing/2014/main" id="{289E6B14-52F4-488E-29AA-B1F79137DDEC}"/>
              </a:ext>
            </a:extLst>
          </p:cNvPr>
          <p:cNvSpPr txBox="1"/>
          <p:nvPr/>
        </p:nvSpPr>
        <p:spPr>
          <a:xfrm>
            <a:off x="1818603" y="575317"/>
            <a:ext cx="5833761" cy="338554"/>
          </a:xfrm>
          <a:prstGeom prst="rect">
            <a:avLst/>
          </a:prstGeom>
          <a:noFill/>
        </p:spPr>
        <p:txBody>
          <a:bodyPr wrap="square" rtlCol="0">
            <a:spAutoFit/>
          </a:bodyPr>
          <a:lstStyle/>
          <a:p>
            <a:pPr algn="ctr"/>
            <a:r>
              <a:rPr lang="en-US" sz="1600" b="1"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PERCENT IN FAVOR OF SPENDING MORE OR ABOUT THE SAME</a:t>
            </a:r>
            <a:endParaRPr lang="en-US" sz="1600" dirty="0">
              <a:solidFill>
                <a:schemeClr val="accent6">
                  <a:lumMod val="50000"/>
                </a:schemeClr>
              </a:solidFill>
              <a:latin typeface="Arial Narrow" panose="020B0606020202030204" pitchFamily="34" charset="0"/>
            </a:endParaRPr>
          </a:p>
        </p:txBody>
      </p:sp>
      <p:sp>
        <p:nvSpPr>
          <p:cNvPr id="17" name="Rectangle 16">
            <a:extLst>
              <a:ext uri="{FF2B5EF4-FFF2-40B4-BE49-F238E27FC236}">
                <a16:creationId xmlns:a16="http://schemas.microsoft.com/office/drawing/2014/main" id="{0975D26A-F5C8-A0D7-4465-685B3EDD74CC}"/>
              </a:ext>
            </a:extLst>
          </p:cNvPr>
          <p:cNvSpPr/>
          <p:nvPr/>
        </p:nvSpPr>
        <p:spPr>
          <a:xfrm>
            <a:off x="201440" y="122041"/>
            <a:ext cx="8809700"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744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DEB745-234D-F448-05CE-B949833E154D}"/>
            </a:ext>
          </a:extLst>
        </p:cNvPr>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30662C74-5247-BB99-0DEA-B272309912E5}"/>
              </a:ext>
            </a:extLst>
          </p:cNvPr>
          <p:cNvGraphicFramePr>
            <a:graphicFrameLocks/>
          </p:cNvGraphicFramePr>
          <p:nvPr>
            <p:extLst>
              <p:ext uri="{D42A27DB-BD31-4B8C-83A1-F6EECF244321}">
                <p14:modId xmlns:p14="http://schemas.microsoft.com/office/powerpoint/2010/main" val="2654740559"/>
              </p:ext>
            </p:extLst>
          </p:nvPr>
        </p:nvGraphicFramePr>
        <p:xfrm>
          <a:off x="0" y="3429000"/>
          <a:ext cx="5848732" cy="5518251"/>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a:extLst>
              <a:ext uri="{FF2B5EF4-FFF2-40B4-BE49-F238E27FC236}">
                <a16:creationId xmlns:a16="http://schemas.microsoft.com/office/drawing/2014/main" id="{CAA72636-D2BE-D0C5-06C0-BE2A8EA92A68}"/>
              </a:ext>
            </a:extLst>
          </p:cNvPr>
          <p:cNvSpPr txBox="1">
            <a:spLocks/>
          </p:cNvSpPr>
          <p:nvPr/>
        </p:nvSpPr>
        <p:spPr>
          <a:xfrm>
            <a:off x="353001" y="1030629"/>
            <a:ext cx="3882116" cy="1190542"/>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900" dirty="0">
                <a:solidFill>
                  <a:schemeClr val="tx1">
                    <a:lumMod val="65000"/>
                    <a:lumOff val="35000"/>
                  </a:schemeClr>
                </a:solidFill>
                <a:latin typeface="Helvetica" pitchFamily="2" charset="0"/>
              </a:rPr>
              <a:t>Environmental aid not only helps the recipient country in terms of health and the risks of disasters; it also helps other countries, including the US. Air pollution spreads beyond borders and environmental crises can lead to mass migration.</a:t>
            </a:r>
          </a:p>
        </p:txBody>
      </p:sp>
      <p:sp>
        <p:nvSpPr>
          <p:cNvPr id="14" name="Content Placeholder 2">
            <a:extLst>
              <a:ext uri="{FF2B5EF4-FFF2-40B4-BE49-F238E27FC236}">
                <a16:creationId xmlns:a16="http://schemas.microsoft.com/office/drawing/2014/main" id="{19C93039-7265-0E98-C872-DD747C4F9E9C}"/>
              </a:ext>
            </a:extLst>
          </p:cNvPr>
          <p:cNvSpPr txBox="1">
            <a:spLocks/>
          </p:cNvSpPr>
          <p:nvPr/>
        </p:nvSpPr>
        <p:spPr>
          <a:xfrm>
            <a:off x="4494998" y="1032206"/>
            <a:ext cx="4422970"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900" dirty="0">
                <a:solidFill>
                  <a:schemeClr val="tx1">
                    <a:lumMod val="65000"/>
                    <a:lumOff val="35000"/>
                  </a:schemeClr>
                </a:solidFill>
                <a:latin typeface="Helvetica" pitchFamily="2" charset="0"/>
              </a:rPr>
              <a:t>Environmental aid programs try to steer poor countries to avoid using energy sources that might cause pollution. But we should not be encouraging them to avoid oil and coal. All major economies developed because they used the most economical sources of energy available.</a:t>
            </a:r>
          </a:p>
        </p:txBody>
      </p:sp>
      <p:graphicFrame>
        <p:nvGraphicFramePr>
          <p:cNvPr id="11" name="Content Placeholder 3">
            <a:extLst>
              <a:ext uri="{FF2B5EF4-FFF2-40B4-BE49-F238E27FC236}">
                <a16:creationId xmlns:a16="http://schemas.microsoft.com/office/drawing/2014/main" id="{724B80AA-8B7A-2BD4-E1A9-5FA958B8CB10}"/>
              </a:ext>
            </a:extLst>
          </p:cNvPr>
          <p:cNvGraphicFramePr>
            <a:graphicFrameLocks/>
          </p:cNvGraphicFramePr>
          <p:nvPr>
            <p:extLst>
              <p:ext uri="{D42A27DB-BD31-4B8C-83A1-F6EECF244321}">
                <p14:modId xmlns:p14="http://schemas.microsoft.com/office/powerpoint/2010/main" val="2691471860"/>
              </p:ext>
            </p:extLst>
          </p:nvPr>
        </p:nvGraphicFramePr>
        <p:xfrm>
          <a:off x="3872468" y="2221170"/>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Diagonal Corners Snipped 17">
            <a:extLst>
              <a:ext uri="{FF2B5EF4-FFF2-40B4-BE49-F238E27FC236}">
                <a16:creationId xmlns:a16="http://schemas.microsoft.com/office/drawing/2014/main" id="{ABAC40C5-9723-3971-7F80-5F03C0114C19}"/>
              </a:ext>
            </a:extLst>
          </p:cNvPr>
          <p:cNvSpPr/>
          <p:nvPr/>
        </p:nvSpPr>
        <p:spPr>
          <a:xfrm>
            <a:off x="201440" y="12258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Environmental Aid</a:t>
            </a:r>
            <a:endParaRPr lang="en-US" sz="3200" dirty="0"/>
          </a:p>
        </p:txBody>
      </p:sp>
      <p:graphicFrame>
        <p:nvGraphicFramePr>
          <p:cNvPr id="15" name="Content Placeholder 3">
            <a:extLst>
              <a:ext uri="{FF2B5EF4-FFF2-40B4-BE49-F238E27FC236}">
                <a16:creationId xmlns:a16="http://schemas.microsoft.com/office/drawing/2014/main" id="{267972F0-A86C-B48C-A30D-7E26E154347C}"/>
              </a:ext>
            </a:extLst>
          </p:cNvPr>
          <p:cNvGraphicFramePr>
            <a:graphicFrameLocks/>
          </p:cNvGraphicFramePr>
          <p:nvPr>
            <p:extLst>
              <p:ext uri="{D42A27DB-BD31-4B8C-83A1-F6EECF244321}">
                <p14:modId xmlns:p14="http://schemas.microsoft.com/office/powerpoint/2010/main" val="1850789587"/>
              </p:ext>
            </p:extLst>
          </p:nvPr>
        </p:nvGraphicFramePr>
        <p:xfrm>
          <a:off x="4640826" y="3317390"/>
          <a:ext cx="5848732" cy="5741469"/>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5560A211-8BD1-6CB3-2C91-D95BAFF342EF}"/>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55A7F30-3116-62A6-8C47-E522C7E1705C}"/>
              </a:ext>
            </a:extLst>
          </p:cNvPr>
          <p:cNvSpPr txBox="1"/>
          <p:nvPr/>
        </p:nvSpPr>
        <p:spPr>
          <a:xfrm>
            <a:off x="10231395" y="-2496065"/>
            <a:ext cx="184731" cy="369332"/>
          </a:xfrm>
          <a:prstGeom prst="rect">
            <a:avLst/>
          </a:prstGeom>
          <a:noFill/>
        </p:spPr>
        <p:txBody>
          <a:bodyPr wrap="none" rtlCol="0">
            <a:spAutoFit/>
          </a:bodyPr>
          <a:lstStyle/>
          <a:p>
            <a:endParaRPr lang="en-US" dirty="0"/>
          </a:p>
        </p:txBody>
      </p:sp>
      <p:sp>
        <p:nvSpPr>
          <p:cNvPr id="4" name="Rectangle: Diagonal Corners Snipped 3">
            <a:extLst>
              <a:ext uri="{FF2B5EF4-FFF2-40B4-BE49-F238E27FC236}">
                <a16:creationId xmlns:a16="http://schemas.microsoft.com/office/drawing/2014/main" id="{3E695AB9-D71E-3BFF-8EA6-DA96EC36F322}"/>
              </a:ext>
            </a:extLst>
          </p:cNvPr>
          <p:cNvSpPr/>
          <p:nvPr/>
        </p:nvSpPr>
        <p:spPr>
          <a:xfrm>
            <a:off x="1468116" y="63766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5" name="Rectangle: Diagonal Corners Snipped 4">
            <a:extLst>
              <a:ext uri="{FF2B5EF4-FFF2-40B4-BE49-F238E27FC236}">
                <a16:creationId xmlns:a16="http://schemas.microsoft.com/office/drawing/2014/main" id="{E2B1CFE8-FFFC-62FD-929F-6FAF9C5936DA}"/>
              </a:ext>
            </a:extLst>
          </p:cNvPr>
          <p:cNvSpPr/>
          <p:nvPr/>
        </p:nvSpPr>
        <p:spPr>
          <a:xfrm>
            <a:off x="5768775" y="648003"/>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2649090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C7526-1445-4779-FB69-DA8626737F4B}"/>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CD62E580-22DA-4324-680E-06F70C0B5EF8}"/>
              </a:ext>
            </a:extLst>
          </p:cNvPr>
          <p:cNvGraphicFramePr>
            <a:graphicFrameLocks/>
          </p:cNvGraphicFramePr>
          <p:nvPr>
            <p:extLst>
              <p:ext uri="{D42A27DB-BD31-4B8C-83A1-F6EECF244321}">
                <p14:modId xmlns:p14="http://schemas.microsoft.com/office/powerpoint/2010/main" val="1276340222"/>
              </p:ext>
            </p:extLst>
          </p:nvPr>
        </p:nvGraphicFramePr>
        <p:xfrm>
          <a:off x="29387" y="1680640"/>
          <a:ext cx="8667212" cy="7309356"/>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8EE11650-2716-184B-196B-D1D6FE6D6619}"/>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F4ADC5F3-EE62-D22F-8F6A-D183AF0B7679}"/>
              </a:ext>
            </a:extLst>
          </p:cNvPr>
          <p:cNvSpPr txBox="1">
            <a:spLocks/>
          </p:cNvSpPr>
          <p:nvPr/>
        </p:nvSpPr>
        <p:spPr>
          <a:xfrm>
            <a:off x="366951" y="906879"/>
            <a:ext cx="8410098"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l">
              <a:lnSpc>
                <a:spcPct val="107000"/>
              </a:lnSpc>
              <a:spcAft>
                <a:spcPts val="800"/>
              </a:spcAft>
            </a:pPr>
            <a:r>
              <a:rPr lang="en-US"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As mentioned, US government spending on environmental aid is about </a:t>
            </a:r>
            <a:r>
              <a:rPr lang="en-US" b="1"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$1.4 billion a year. </a:t>
            </a:r>
            <a:r>
              <a:rPr lang="en-US"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Do you think the government should spend:</a:t>
            </a:r>
          </a:p>
        </p:txBody>
      </p:sp>
      <p:sp>
        <p:nvSpPr>
          <p:cNvPr id="10" name="Rectangle: Diagonal Corners Snipped 9">
            <a:extLst>
              <a:ext uri="{FF2B5EF4-FFF2-40B4-BE49-F238E27FC236}">
                <a16:creationId xmlns:a16="http://schemas.microsoft.com/office/drawing/2014/main" id="{3B29FF82-9D98-01CA-BFA3-EF19656482F9}"/>
              </a:ext>
            </a:extLst>
          </p:cNvPr>
          <p:cNvSpPr/>
          <p:nvPr/>
        </p:nvSpPr>
        <p:spPr>
          <a:xfrm>
            <a:off x="201440" y="122041"/>
            <a:ext cx="6386173" cy="577323"/>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Environmental Aid</a:t>
            </a:r>
            <a:endParaRPr lang="en-US" sz="3200" dirty="0"/>
          </a:p>
        </p:txBody>
      </p:sp>
      <p:sp>
        <p:nvSpPr>
          <p:cNvPr id="2" name="Rectangle: Diagonal Corners Snipped 1">
            <a:extLst>
              <a:ext uri="{FF2B5EF4-FFF2-40B4-BE49-F238E27FC236}">
                <a16:creationId xmlns:a16="http://schemas.microsoft.com/office/drawing/2014/main" id="{4BD938CA-ADE8-CDEB-CB06-8CDCBEEF839A}"/>
              </a:ext>
            </a:extLst>
          </p:cNvPr>
          <p:cNvSpPr/>
          <p:nvPr/>
        </p:nvSpPr>
        <p:spPr>
          <a:xfrm>
            <a:off x="6674160" y="122041"/>
            <a:ext cx="2243808" cy="575921"/>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cxnSp>
        <p:nvCxnSpPr>
          <p:cNvPr id="8" name="Straight Connector 7">
            <a:extLst>
              <a:ext uri="{FF2B5EF4-FFF2-40B4-BE49-F238E27FC236}">
                <a16:creationId xmlns:a16="http://schemas.microsoft.com/office/drawing/2014/main" id="{DC7CD353-1811-1AEC-10BD-AEABD4292CA1}"/>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pic>
        <p:nvPicPr>
          <p:cNvPr id="12" name="Picture 11" descr="A close-up of a logo&#10;&#10;AI-generated content may be incorrect.">
            <a:hlinkClick r:id="rId3"/>
            <a:extLst>
              <a:ext uri="{FF2B5EF4-FFF2-40B4-BE49-F238E27FC236}">
                <a16:creationId xmlns:a16="http://schemas.microsoft.com/office/drawing/2014/main" id="{CD0AABEF-CC17-985F-388A-12600BAFBE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8416" y="6313060"/>
            <a:ext cx="2204746" cy="380261"/>
          </a:xfrm>
          <a:prstGeom prst="rect">
            <a:avLst/>
          </a:prstGeom>
        </p:spPr>
      </p:pic>
      <p:sp>
        <p:nvSpPr>
          <p:cNvPr id="13" name="TextBox 12">
            <a:extLst>
              <a:ext uri="{FF2B5EF4-FFF2-40B4-BE49-F238E27FC236}">
                <a16:creationId xmlns:a16="http://schemas.microsoft.com/office/drawing/2014/main" id="{24EBC44C-F633-F51F-F571-E48F20BE6FD9}"/>
              </a:ext>
            </a:extLst>
          </p:cNvPr>
          <p:cNvSpPr txBox="1"/>
          <p:nvPr/>
        </p:nvSpPr>
        <p:spPr>
          <a:xfrm>
            <a:off x="531268" y="638008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Tree>
    <p:extLst>
      <p:ext uri="{BB962C8B-B14F-4D97-AF65-F5344CB8AC3E}">
        <p14:creationId xmlns:p14="http://schemas.microsoft.com/office/powerpoint/2010/main" val="359763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DA14C8-E63C-82F1-6109-F45444E81AD5}"/>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C6308657-69C1-6389-0932-6FBA2A4E9CA4}"/>
              </a:ext>
            </a:extLst>
          </p:cNvPr>
          <p:cNvGraphicFramePr>
            <a:graphicFrameLocks noGrp="1"/>
          </p:cNvGraphicFramePr>
          <p:nvPr>
            <p:ph idx="1"/>
            <p:extLst>
              <p:ext uri="{D42A27DB-BD31-4B8C-83A1-F6EECF244321}">
                <p14:modId xmlns:p14="http://schemas.microsoft.com/office/powerpoint/2010/main" val="633604669"/>
              </p:ext>
            </p:extLst>
          </p:nvPr>
        </p:nvGraphicFramePr>
        <p:xfrm>
          <a:off x="1064069" y="214219"/>
          <a:ext cx="14057821" cy="7100981"/>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oup 14">
            <a:extLst>
              <a:ext uri="{FF2B5EF4-FFF2-40B4-BE49-F238E27FC236}">
                <a16:creationId xmlns:a16="http://schemas.microsoft.com/office/drawing/2014/main" id="{B7CD0109-A41C-509D-D5D2-D4D571EA1B88}"/>
              </a:ext>
            </a:extLst>
          </p:cNvPr>
          <p:cNvGrpSpPr/>
          <p:nvPr/>
        </p:nvGrpSpPr>
        <p:grpSpPr>
          <a:xfrm>
            <a:off x="200399" y="1760084"/>
            <a:ext cx="9263641" cy="261610"/>
            <a:chOff x="-119641" y="1874384"/>
            <a:chExt cx="9263641" cy="261610"/>
          </a:xfrm>
        </p:grpSpPr>
        <p:cxnSp>
          <p:nvCxnSpPr>
            <p:cNvPr id="3" name="Straight Connector 2">
              <a:extLst>
                <a:ext uri="{FF2B5EF4-FFF2-40B4-BE49-F238E27FC236}">
                  <a16:creationId xmlns:a16="http://schemas.microsoft.com/office/drawing/2014/main" id="{88D44DF6-7309-93E1-A1B9-EA56C030716F}"/>
                </a:ext>
              </a:extLst>
            </p:cNvPr>
            <p:cNvCxnSpPr/>
            <p:nvPr/>
          </p:nvCxnSpPr>
          <p:spPr>
            <a:xfrm>
              <a:off x="-119641" y="1882112"/>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CF9D0CE-33A3-2DD6-7E3D-4151EFB44965}"/>
                </a:ext>
              </a:extLst>
            </p:cNvPr>
            <p:cNvSpPr txBox="1"/>
            <p:nvPr/>
          </p:nvSpPr>
          <p:spPr>
            <a:xfrm>
              <a:off x="0" y="1874384"/>
              <a:ext cx="1018227" cy="261610"/>
            </a:xfrm>
            <a:prstGeom prst="rect">
              <a:avLst/>
            </a:prstGeom>
            <a:solidFill>
              <a:schemeClr val="accent6">
                <a:lumMod val="7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GENDER</a:t>
              </a:r>
            </a:p>
          </p:txBody>
        </p:sp>
      </p:grpSp>
      <p:grpSp>
        <p:nvGrpSpPr>
          <p:cNvPr id="16" name="Group 15">
            <a:extLst>
              <a:ext uri="{FF2B5EF4-FFF2-40B4-BE49-F238E27FC236}">
                <a16:creationId xmlns:a16="http://schemas.microsoft.com/office/drawing/2014/main" id="{21592846-CFEB-7E26-7F93-93BA9767139C}"/>
              </a:ext>
            </a:extLst>
          </p:cNvPr>
          <p:cNvGrpSpPr/>
          <p:nvPr/>
        </p:nvGrpSpPr>
        <p:grpSpPr>
          <a:xfrm>
            <a:off x="200399" y="2438771"/>
            <a:ext cx="9263641" cy="261610"/>
            <a:chOff x="-119641" y="2587361"/>
            <a:chExt cx="9263641" cy="261610"/>
          </a:xfrm>
        </p:grpSpPr>
        <p:cxnSp>
          <p:nvCxnSpPr>
            <p:cNvPr id="13" name="Straight Connector 12">
              <a:extLst>
                <a:ext uri="{FF2B5EF4-FFF2-40B4-BE49-F238E27FC236}">
                  <a16:creationId xmlns:a16="http://schemas.microsoft.com/office/drawing/2014/main" id="{7D0F80B0-85C9-7EFD-2726-58926D58237E}"/>
                </a:ext>
              </a:extLst>
            </p:cNvPr>
            <p:cNvCxnSpPr/>
            <p:nvPr/>
          </p:nvCxnSpPr>
          <p:spPr>
            <a:xfrm>
              <a:off x="-119641" y="2598633"/>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DF26598-2403-DAFD-AEAD-5993577711A9}"/>
                </a:ext>
              </a:extLst>
            </p:cNvPr>
            <p:cNvSpPr txBox="1"/>
            <p:nvPr/>
          </p:nvSpPr>
          <p:spPr>
            <a:xfrm>
              <a:off x="-7468" y="2587361"/>
              <a:ext cx="1018226" cy="261610"/>
            </a:xfrm>
            <a:prstGeom prst="rect">
              <a:avLst/>
            </a:prstGeom>
            <a:solidFill>
              <a:schemeClr val="accent1"/>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AGE</a:t>
              </a:r>
            </a:p>
          </p:txBody>
        </p:sp>
      </p:grpSp>
      <p:grpSp>
        <p:nvGrpSpPr>
          <p:cNvPr id="11" name="Group 10">
            <a:extLst>
              <a:ext uri="{FF2B5EF4-FFF2-40B4-BE49-F238E27FC236}">
                <a16:creationId xmlns:a16="http://schemas.microsoft.com/office/drawing/2014/main" id="{989D4654-C017-1ABA-3537-BC31960F92D9}"/>
              </a:ext>
            </a:extLst>
          </p:cNvPr>
          <p:cNvGrpSpPr/>
          <p:nvPr/>
        </p:nvGrpSpPr>
        <p:grpSpPr>
          <a:xfrm>
            <a:off x="260219" y="3846461"/>
            <a:ext cx="9263641" cy="261610"/>
            <a:chOff x="-59821" y="4052201"/>
            <a:chExt cx="9263641" cy="261610"/>
          </a:xfrm>
        </p:grpSpPr>
        <p:cxnSp>
          <p:nvCxnSpPr>
            <p:cNvPr id="10" name="Straight Connector 9">
              <a:extLst>
                <a:ext uri="{FF2B5EF4-FFF2-40B4-BE49-F238E27FC236}">
                  <a16:creationId xmlns:a16="http://schemas.microsoft.com/office/drawing/2014/main" id="{2A040DF7-1157-F138-F593-11CB3315BAA0}"/>
                </a:ext>
              </a:extLst>
            </p:cNvPr>
            <p:cNvCxnSpPr/>
            <p:nvPr/>
          </p:nvCxnSpPr>
          <p:spPr>
            <a:xfrm>
              <a:off x="-59821" y="405220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8EDD6A8-9B85-7BE9-12C9-2A29C9BDF477}"/>
                </a:ext>
              </a:extLst>
            </p:cNvPr>
            <p:cNvSpPr txBox="1"/>
            <p:nvPr/>
          </p:nvSpPr>
          <p:spPr>
            <a:xfrm>
              <a:off x="-1" y="4052201"/>
              <a:ext cx="1018226" cy="261610"/>
            </a:xfrm>
            <a:prstGeom prst="rect">
              <a:avLst/>
            </a:prstGeom>
            <a:solidFill>
              <a:srgbClr val="E46C0A"/>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INCOME</a:t>
              </a:r>
            </a:p>
          </p:txBody>
        </p:sp>
      </p:grpSp>
      <p:grpSp>
        <p:nvGrpSpPr>
          <p:cNvPr id="2" name="Group 1">
            <a:extLst>
              <a:ext uri="{FF2B5EF4-FFF2-40B4-BE49-F238E27FC236}">
                <a16:creationId xmlns:a16="http://schemas.microsoft.com/office/drawing/2014/main" id="{D743B62F-2011-04D5-B4C3-7321E5B4D691}"/>
              </a:ext>
            </a:extLst>
          </p:cNvPr>
          <p:cNvGrpSpPr/>
          <p:nvPr/>
        </p:nvGrpSpPr>
        <p:grpSpPr>
          <a:xfrm>
            <a:off x="200397" y="5484279"/>
            <a:ext cx="9263641" cy="261610"/>
            <a:chOff x="-119643" y="5852499"/>
            <a:chExt cx="9263641" cy="261610"/>
          </a:xfrm>
        </p:grpSpPr>
        <p:cxnSp>
          <p:nvCxnSpPr>
            <p:cNvPr id="12" name="Straight Connector 11">
              <a:extLst>
                <a:ext uri="{FF2B5EF4-FFF2-40B4-BE49-F238E27FC236}">
                  <a16:creationId xmlns:a16="http://schemas.microsoft.com/office/drawing/2014/main" id="{94D5896B-6F16-A3BA-0A59-4ED30E025BC8}"/>
                </a:ext>
              </a:extLst>
            </p:cNvPr>
            <p:cNvCxnSpPr/>
            <p:nvPr/>
          </p:nvCxnSpPr>
          <p:spPr>
            <a:xfrm>
              <a:off x="-119643" y="585458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2691CA0-E1F8-EBAE-29D7-BF1920D5C516}"/>
                </a:ext>
              </a:extLst>
            </p:cNvPr>
            <p:cNvSpPr txBox="1"/>
            <p:nvPr/>
          </p:nvSpPr>
          <p:spPr>
            <a:xfrm>
              <a:off x="0" y="5852499"/>
              <a:ext cx="1018227" cy="261610"/>
            </a:xfrm>
            <a:prstGeom prst="rect">
              <a:avLst/>
            </a:prstGeom>
            <a:solidFill>
              <a:srgbClr val="7030A0"/>
            </a:solidFill>
          </p:spPr>
          <p:txBody>
            <a:bodyPr wrap="none" rtlCol="0">
              <a:spAutoFit/>
            </a:bodyPr>
            <a:lstStyle/>
            <a:p>
              <a:r>
                <a:rPr lang="en-US" sz="1100" b="1" dirty="0">
                  <a:solidFill>
                    <a:schemeClr val="bg1"/>
                  </a:solidFill>
                  <a:latin typeface="Arial" panose="020B0604020202020204" pitchFamily="34" charset="0"/>
                  <a:cs typeface="Arial" panose="020B0604020202020204" pitchFamily="34" charset="0"/>
                </a:rPr>
                <a:t>EDUCATION</a:t>
              </a:r>
            </a:p>
          </p:txBody>
        </p:sp>
      </p:grpSp>
      <p:grpSp>
        <p:nvGrpSpPr>
          <p:cNvPr id="14" name="Group 13">
            <a:extLst>
              <a:ext uri="{FF2B5EF4-FFF2-40B4-BE49-F238E27FC236}">
                <a16:creationId xmlns:a16="http://schemas.microsoft.com/office/drawing/2014/main" id="{5748E2E8-F737-A5A8-C21E-F917F9A65DA7}"/>
              </a:ext>
            </a:extLst>
          </p:cNvPr>
          <p:cNvGrpSpPr/>
          <p:nvPr/>
        </p:nvGrpSpPr>
        <p:grpSpPr>
          <a:xfrm>
            <a:off x="200399" y="973713"/>
            <a:ext cx="9263641" cy="261610"/>
            <a:chOff x="-119641" y="946654"/>
            <a:chExt cx="9263641" cy="261610"/>
          </a:xfrm>
        </p:grpSpPr>
        <p:sp>
          <p:nvSpPr>
            <p:cNvPr id="5" name="TextBox 4">
              <a:extLst>
                <a:ext uri="{FF2B5EF4-FFF2-40B4-BE49-F238E27FC236}">
                  <a16:creationId xmlns:a16="http://schemas.microsoft.com/office/drawing/2014/main" id="{34EFC4FC-0442-70A1-C592-A973A5284ED6}"/>
                </a:ext>
              </a:extLst>
            </p:cNvPr>
            <p:cNvSpPr txBox="1"/>
            <p:nvPr/>
          </p:nvSpPr>
          <p:spPr>
            <a:xfrm>
              <a:off x="0" y="946654"/>
              <a:ext cx="1018227" cy="261610"/>
            </a:xfrm>
            <a:prstGeom prst="rect">
              <a:avLst/>
            </a:prstGeom>
            <a:solidFill>
              <a:schemeClr val="tx1">
                <a:lumMod val="65000"/>
                <a:lumOff val="3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RACE</a:t>
              </a:r>
            </a:p>
          </p:txBody>
        </p:sp>
        <p:cxnSp>
          <p:nvCxnSpPr>
            <p:cNvPr id="23" name="Straight Connector 22">
              <a:extLst>
                <a:ext uri="{FF2B5EF4-FFF2-40B4-BE49-F238E27FC236}">
                  <a16:creationId xmlns:a16="http://schemas.microsoft.com/office/drawing/2014/main" id="{C7B4E343-A6AF-5047-B98A-910FA56B4603}"/>
                </a:ext>
              </a:extLst>
            </p:cNvPr>
            <p:cNvCxnSpPr/>
            <p:nvPr/>
          </p:nvCxnSpPr>
          <p:spPr>
            <a:xfrm>
              <a:off x="-119641" y="947694"/>
              <a:ext cx="926364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Rectangle: Diagonal Corners Snipped 23">
            <a:extLst>
              <a:ext uri="{FF2B5EF4-FFF2-40B4-BE49-F238E27FC236}">
                <a16:creationId xmlns:a16="http://schemas.microsoft.com/office/drawing/2014/main" id="{58FA819A-CED9-7AAF-9745-26366F3D91EE}"/>
              </a:ext>
            </a:extLst>
          </p:cNvPr>
          <p:cNvSpPr/>
          <p:nvPr/>
        </p:nvSpPr>
        <p:spPr>
          <a:xfrm>
            <a:off x="201440" y="122042"/>
            <a:ext cx="6384295" cy="43319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Foreign Aid: Environmental Aid</a:t>
            </a:r>
            <a:endParaRPr lang="en-US" sz="2400" dirty="0"/>
          </a:p>
        </p:txBody>
      </p:sp>
      <p:sp>
        <p:nvSpPr>
          <p:cNvPr id="25" name="Rectangle: Diagonal Corners Snipped 24">
            <a:extLst>
              <a:ext uri="{FF2B5EF4-FFF2-40B4-BE49-F238E27FC236}">
                <a16:creationId xmlns:a16="http://schemas.microsoft.com/office/drawing/2014/main" id="{66D174EC-3165-DDF6-6FDE-11B70148C0FC}"/>
              </a:ext>
            </a:extLst>
          </p:cNvPr>
          <p:cNvSpPr/>
          <p:nvPr/>
        </p:nvSpPr>
        <p:spPr>
          <a:xfrm>
            <a:off x="6767332" y="123444"/>
            <a:ext cx="2243808" cy="43319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By demographic</a:t>
            </a:r>
            <a:endParaRPr lang="en-US"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18" name="Rectangle 17">
            <a:extLst>
              <a:ext uri="{FF2B5EF4-FFF2-40B4-BE49-F238E27FC236}">
                <a16:creationId xmlns:a16="http://schemas.microsoft.com/office/drawing/2014/main" id="{3C63CA51-9CDE-71D1-D5E1-607EA615594A}"/>
              </a:ext>
            </a:extLst>
          </p:cNvPr>
          <p:cNvSpPr/>
          <p:nvPr/>
        </p:nvSpPr>
        <p:spPr>
          <a:xfrm>
            <a:off x="8721090" y="801135"/>
            <a:ext cx="525780" cy="52681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9C0BF44-3202-F00D-1751-3967D27D2154}"/>
              </a:ext>
            </a:extLst>
          </p:cNvPr>
          <p:cNvSpPr txBox="1"/>
          <p:nvPr/>
        </p:nvSpPr>
        <p:spPr>
          <a:xfrm>
            <a:off x="3959757" y="647351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
        <p:nvSpPr>
          <p:cNvPr id="26" name="TextBox 25">
            <a:extLst>
              <a:ext uri="{FF2B5EF4-FFF2-40B4-BE49-F238E27FC236}">
                <a16:creationId xmlns:a16="http://schemas.microsoft.com/office/drawing/2014/main" id="{E76E6A73-1C4C-4B9B-C4A4-DF9BBCE0BBE5}"/>
              </a:ext>
            </a:extLst>
          </p:cNvPr>
          <p:cNvSpPr txBox="1"/>
          <p:nvPr/>
        </p:nvSpPr>
        <p:spPr>
          <a:xfrm>
            <a:off x="1818603" y="575317"/>
            <a:ext cx="5833761" cy="338554"/>
          </a:xfrm>
          <a:prstGeom prst="rect">
            <a:avLst/>
          </a:prstGeom>
          <a:noFill/>
        </p:spPr>
        <p:txBody>
          <a:bodyPr wrap="square" rtlCol="0">
            <a:spAutoFit/>
          </a:bodyPr>
          <a:lstStyle/>
          <a:p>
            <a:pPr algn="ctr"/>
            <a:r>
              <a:rPr lang="en-US" sz="1600" b="1"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PERCENT IN FAVOR OF SPENDING MORE OR ABOUT THE SAME</a:t>
            </a:r>
            <a:endParaRPr lang="en-US" sz="1600" dirty="0">
              <a:solidFill>
                <a:schemeClr val="accent6">
                  <a:lumMod val="50000"/>
                </a:schemeClr>
              </a:solidFill>
              <a:latin typeface="Arial Narrow" panose="020B0606020202030204" pitchFamily="34" charset="0"/>
            </a:endParaRPr>
          </a:p>
        </p:txBody>
      </p:sp>
      <p:sp>
        <p:nvSpPr>
          <p:cNvPr id="17" name="Rectangle 16">
            <a:extLst>
              <a:ext uri="{FF2B5EF4-FFF2-40B4-BE49-F238E27FC236}">
                <a16:creationId xmlns:a16="http://schemas.microsoft.com/office/drawing/2014/main" id="{ECC8CC1A-1E16-6E83-5E79-6668C62AE320}"/>
              </a:ext>
            </a:extLst>
          </p:cNvPr>
          <p:cNvSpPr/>
          <p:nvPr/>
        </p:nvSpPr>
        <p:spPr>
          <a:xfrm>
            <a:off x="201440" y="122041"/>
            <a:ext cx="8809700"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725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F7F7F-526E-67F0-3C91-C8ADA5C79DA6}"/>
            </a:ext>
          </a:extLst>
        </p:cNvPr>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A3C485BA-DACB-AC2C-66B1-1DAC33F8774F}"/>
              </a:ext>
            </a:extLst>
          </p:cNvPr>
          <p:cNvGraphicFramePr>
            <a:graphicFrameLocks/>
          </p:cNvGraphicFramePr>
          <p:nvPr>
            <p:extLst>
              <p:ext uri="{D42A27DB-BD31-4B8C-83A1-F6EECF244321}">
                <p14:modId xmlns:p14="http://schemas.microsoft.com/office/powerpoint/2010/main" val="1652806643"/>
              </p:ext>
            </p:extLst>
          </p:nvPr>
        </p:nvGraphicFramePr>
        <p:xfrm>
          <a:off x="0" y="3267996"/>
          <a:ext cx="6225915" cy="5553363"/>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a:extLst>
              <a:ext uri="{FF2B5EF4-FFF2-40B4-BE49-F238E27FC236}">
                <a16:creationId xmlns:a16="http://schemas.microsoft.com/office/drawing/2014/main" id="{83E08AE0-34EC-7295-C2F5-213AC0C89D40}"/>
              </a:ext>
            </a:extLst>
          </p:cNvPr>
          <p:cNvSpPr txBox="1">
            <a:spLocks/>
          </p:cNvSpPr>
          <p:nvPr/>
        </p:nvSpPr>
        <p:spPr>
          <a:xfrm>
            <a:off x="340774" y="1074016"/>
            <a:ext cx="3974772"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600" dirty="0">
                <a:solidFill>
                  <a:schemeClr val="tx1">
                    <a:lumMod val="65000"/>
                    <a:lumOff val="35000"/>
                  </a:schemeClr>
                </a:solidFill>
                <a:effectLst/>
                <a:latin typeface="Helvetica" pitchFamily="2" charset="0"/>
              </a:rPr>
              <a:t>Everyone deserves to have a government that is accountable to its people and respects their individual rights and freedoms. Furthermore, promoting democracy is a good investment for America. </a:t>
            </a:r>
            <a:r>
              <a:rPr lang="en-US" sz="1600" dirty="0">
                <a:solidFill>
                  <a:schemeClr val="tx1">
                    <a:lumMod val="65000"/>
                    <a:lumOff val="35000"/>
                  </a:schemeClr>
                </a:solidFill>
                <a:effectLst/>
                <a:latin typeface="Arial" panose="020B0604020202020204" pitchFamily="34" charset="0"/>
                <a:cs typeface="Arial" panose="020B0604020202020204" pitchFamily="34" charset="0"/>
              </a:rPr>
              <a:t>Democracies</a:t>
            </a:r>
            <a:r>
              <a:rPr lang="en-US" sz="1600" dirty="0">
                <a:solidFill>
                  <a:schemeClr val="tx1">
                    <a:lumMod val="65000"/>
                    <a:lumOff val="35000"/>
                  </a:schemeClr>
                </a:solidFill>
                <a:effectLst/>
                <a:latin typeface="Helvetica" pitchFamily="2" charset="0"/>
              </a:rPr>
              <a:t> are more stable and are more likely to be allies with the US. They also have fewer humanitarian crises, which can require aid and cause mass migration.</a:t>
            </a:r>
          </a:p>
        </p:txBody>
      </p:sp>
      <p:sp>
        <p:nvSpPr>
          <p:cNvPr id="14" name="Content Placeholder 2">
            <a:extLst>
              <a:ext uri="{FF2B5EF4-FFF2-40B4-BE49-F238E27FC236}">
                <a16:creationId xmlns:a16="http://schemas.microsoft.com/office/drawing/2014/main" id="{84D27971-5E97-489E-3BE9-F5D7CCD1AB94}"/>
              </a:ext>
            </a:extLst>
          </p:cNvPr>
          <p:cNvSpPr txBox="1">
            <a:spLocks/>
          </p:cNvSpPr>
          <p:nvPr/>
        </p:nvSpPr>
        <p:spPr>
          <a:xfrm>
            <a:off x="4558352" y="1032206"/>
            <a:ext cx="4232647"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600" dirty="0">
                <a:solidFill>
                  <a:schemeClr val="tx1">
                    <a:lumMod val="65000"/>
                    <a:lumOff val="35000"/>
                  </a:schemeClr>
                </a:solidFill>
                <a:latin typeface="Helvetica" pitchFamily="2" charset="0"/>
              </a:rPr>
              <a:t>It is none of the US’ business what type of government other countries have. Each country has their own values and priorities. The US should not be pressuring other countries to adopt its values and style of governing. If the US is funding non-profits who are challenging their government, it can make it difficult for the US to work with that government when it needs to.</a:t>
            </a:r>
          </a:p>
        </p:txBody>
      </p:sp>
      <p:graphicFrame>
        <p:nvGraphicFramePr>
          <p:cNvPr id="11" name="Content Placeholder 3">
            <a:extLst>
              <a:ext uri="{FF2B5EF4-FFF2-40B4-BE49-F238E27FC236}">
                <a16:creationId xmlns:a16="http://schemas.microsoft.com/office/drawing/2014/main" id="{C3BF961E-67E8-A87F-74B2-B0C52AC08D2E}"/>
              </a:ext>
            </a:extLst>
          </p:cNvPr>
          <p:cNvGraphicFramePr>
            <a:graphicFrameLocks/>
          </p:cNvGraphicFramePr>
          <p:nvPr>
            <p:extLst>
              <p:ext uri="{D42A27DB-BD31-4B8C-83A1-F6EECF244321}">
                <p14:modId xmlns:p14="http://schemas.microsoft.com/office/powerpoint/2010/main" val="2969183554"/>
              </p:ext>
            </p:extLst>
          </p:nvPr>
        </p:nvGraphicFramePr>
        <p:xfrm>
          <a:off x="3930219" y="3339065"/>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9" name="Rectangle: Diagonal Corners Snipped 18">
            <a:extLst>
              <a:ext uri="{FF2B5EF4-FFF2-40B4-BE49-F238E27FC236}">
                <a16:creationId xmlns:a16="http://schemas.microsoft.com/office/drawing/2014/main" id="{7491D3AF-0140-4944-5CEF-CEAC2C2944EF}"/>
              </a:ext>
            </a:extLst>
          </p:cNvPr>
          <p:cNvSpPr/>
          <p:nvPr/>
        </p:nvSpPr>
        <p:spPr>
          <a:xfrm>
            <a:off x="1054774" y="67978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20" name="Rectangle: Diagonal Corners Snipped 19">
            <a:extLst>
              <a:ext uri="{FF2B5EF4-FFF2-40B4-BE49-F238E27FC236}">
                <a16:creationId xmlns:a16="http://schemas.microsoft.com/office/drawing/2014/main" id="{254CBCCD-389A-521C-92B4-213CE6932D2B}"/>
              </a:ext>
            </a:extLst>
          </p:cNvPr>
          <p:cNvSpPr/>
          <p:nvPr/>
        </p:nvSpPr>
        <p:spPr>
          <a:xfrm>
            <a:off x="5655801" y="679784"/>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
        <p:nvSpPr>
          <p:cNvPr id="18" name="Rectangle: Diagonal Corners Snipped 17">
            <a:extLst>
              <a:ext uri="{FF2B5EF4-FFF2-40B4-BE49-F238E27FC236}">
                <a16:creationId xmlns:a16="http://schemas.microsoft.com/office/drawing/2014/main" id="{B157E373-07DD-A867-0A9E-276FB01D338C}"/>
              </a:ext>
            </a:extLst>
          </p:cNvPr>
          <p:cNvSpPr/>
          <p:nvPr/>
        </p:nvSpPr>
        <p:spPr>
          <a:xfrm>
            <a:off x="226032" y="12258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Democracy &amp; Human Rights</a:t>
            </a:r>
            <a:endParaRPr lang="en-US" sz="3200" dirty="0"/>
          </a:p>
        </p:txBody>
      </p:sp>
      <p:graphicFrame>
        <p:nvGraphicFramePr>
          <p:cNvPr id="15" name="Content Placeholder 3">
            <a:extLst>
              <a:ext uri="{FF2B5EF4-FFF2-40B4-BE49-F238E27FC236}">
                <a16:creationId xmlns:a16="http://schemas.microsoft.com/office/drawing/2014/main" id="{49D0707E-67DB-0FC5-A345-A1E3DADB72F7}"/>
              </a:ext>
            </a:extLst>
          </p:cNvPr>
          <p:cNvGraphicFramePr>
            <a:graphicFrameLocks/>
          </p:cNvGraphicFramePr>
          <p:nvPr>
            <p:extLst>
              <p:ext uri="{D42A27DB-BD31-4B8C-83A1-F6EECF244321}">
                <p14:modId xmlns:p14="http://schemas.microsoft.com/office/powerpoint/2010/main" val="3554398588"/>
              </p:ext>
            </p:extLst>
          </p:nvPr>
        </p:nvGraphicFramePr>
        <p:xfrm>
          <a:off x="4315546" y="3303519"/>
          <a:ext cx="6225915" cy="5482315"/>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C0497FB6-0BF4-A4CD-1F95-3F5F404FD344}"/>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0192585-8FEE-4E45-E775-6DA0773DAF96}"/>
              </a:ext>
            </a:extLst>
          </p:cNvPr>
          <p:cNvSpPr txBox="1"/>
          <p:nvPr/>
        </p:nvSpPr>
        <p:spPr>
          <a:xfrm>
            <a:off x="10231395" y="-2496065"/>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276924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4659A-40FD-9241-38CD-8BDAD11EFFB8}"/>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48BFD070-FD24-704F-2B94-985A4674538B}"/>
              </a:ext>
            </a:extLst>
          </p:cNvPr>
          <p:cNvGraphicFramePr>
            <a:graphicFrameLocks/>
          </p:cNvGraphicFramePr>
          <p:nvPr>
            <p:extLst>
              <p:ext uri="{D42A27DB-BD31-4B8C-83A1-F6EECF244321}">
                <p14:modId xmlns:p14="http://schemas.microsoft.com/office/powerpoint/2010/main" val="1652584638"/>
              </p:ext>
            </p:extLst>
          </p:nvPr>
        </p:nvGraphicFramePr>
        <p:xfrm>
          <a:off x="-279133" y="1980088"/>
          <a:ext cx="8868839" cy="6817071"/>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A8D542AB-9945-AF8F-41A6-CE3B2F43B8BC}"/>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BF4635C5-D1B1-AC0F-BE3D-0D613D16F366}"/>
              </a:ext>
            </a:extLst>
          </p:cNvPr>
          <p:cNvSpPr txBox="1">
            <a:spLocks/>
          </p:cNvSpPr>
          <p:nvPr/>
        </p:nvSpPr>
        <p:spPr>
          <a:xfrm>
            <a:off x="424471" y="1326186"/>
            <a:ext cx="8397014"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l">
              <a:lnSpc>
                <a:spcPct val="107000"/>
              </a:lnSpc>
              <a:spcAft>
                <a:spcPts val="800"/>
              </a:spcAft>
            </a:pPr>
            <a:r>
              <a:rPr lang="en-US" sz="2000"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As mentioned, US government funding to further the development of democracy, human rights, a free press, and the rule of law, has been about </a:t>
            </a:r>
            <a:r>
              <a:rPr lang="en-US" sz="2000" b="1"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$2.6 billion a year. </a:t>
            </a:r>
            <a:r>
              <a:rPr lang="en-US" sz="2000" dirty="0">
                <a:solidFill>
                  <a:schemeClr val="tx1">
                    <a:lumMod val="65000"/>
                    <a:lumOff val="35000"/>
                  </a:schemeClr>
                </a:solidFill>
                <a:effectLst/>
                <a:latin typeface="Arial" panose="020B0604020202020204" pitchFamily="34" charset="0"/>
                <a:ea typeface="Aptos" panose="020B0004020202020204" pitchFamily="34" charset="0"/>
                <a:cs typeface="Arial" panose="020B0604020202020204" pitchFamily="34" charset="0"/>
              </a:rPr>
              <a:t>Do you think the government should spend:</a:t>
            </a:r>
          </a:p>
        </p:txBody>
      </p:sp>
      <p:sp>
        <p:nvSpPr>
          <p:cNvPr id="10" name="Rectangle: Diagonal Corners Snipped 9">
            <a:extLst>
              <a:ext uri="{FF2B5EF4-FFF2-40B4-BE49-F238E27FC236}">
                <a16:creationId xmlns:a16="http://schemas.microsoft.com/office/drawing/2014/main" id="{7C4F6004-4CDF-86FD-073C-7FDD96E86771}"/>
              </a:ext>
            </a:extLst>
          </p:cNvPr>
          <p:cNvSpPr/>
          <p:nvPr/>
        </p:nvSpPr>
        <p:spPr>
          <a:xfrm>
            <a:off x="201440" y="122041"/>
            <a:ext cx="6386173" cy="1026535"/>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a:t>
            </a:r>
            <a:br>
              <a:rPr lang="en-US" sz="3200" b="1" dirty="0">
                <a:solidFill>
                  <a:schemeClr val="bg1"/>
                </a:solidFill>
                <a:latin typeface="Arial" panose="020B0604020202020204" pitchFamily="34" charset="0"/>
                <a:cs typeface="Arial" panose="020B0604020202020204" pitchFamily="34" charset="0"/>
              </a:rPr>
            </a:br>
            <a:r>
              <a:rPr lang="en-US" sz="3200" b="1" dirty="0">
                <a:solidFill>
                  <a:schemeClr val="bg1"/>
                </a:solidFill>
                <a:latin typeface="Arial" panose="020B0604020202020204" pitchFamily="34" charset="0"/>
                <a:cs typeface="Arial" panose="020B0604020202020204" pitchFamily="34" charset="0"/>
              </a:rPr>
              <a:t>Democracy &amp; Human Rights</a:t>
            </a:r>
            <a:endParaRPr lang="en-US" sz="3200" dirty="0"/>
          </a:p>
        </p:txBody>
      </p:sp>
      <p:sp>
        <p:nvSpPr>
          <p:cNvPr id="2" name="Rectangle: Diagonal Corners Snipped 1">
            <a:extLst>
              <a:ext uri="{FF2B5EF4-FFF2-40B4-BE49-F238E27FC236}">
                <a16:creationId xmlns:a16="http://schemas.microsoft.com/office/drawing/2014/main" id="{8586BBDA-F382-D1CD-14D1-57FCC1416D16}"/>
              </a:ext>
            </a:extLst>
          </p:cNvPr>
          <p:cNvSpPr/>
          <p:nvPr/>
        </p:nvSpPr>
        <p:spPr>
          <a:xfrm>
            <a:off x="6653312" y="122041"/>
            <a:ext cx="2264656" cy="1026535"/>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cxnSp>
        <p:nvCxnSpPr>
          <p:cNvPr id="8" name="Straight Connector 7">
            <a:extLst>
              <a:ext uri="{FF2B5EF4-FFF2-40B4-BE49-F238E27FC236}">
                <a16:creationId xmlns:a16="http://schemas.microsoft.com/office/drawing/2014/main" id="{C3CDFC30-AC28-A5FF-5893-33289D57105A}"/>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pic>
        <p:nvPicPr>
          <p:cNvPr id="9" name="Picture 8" descr="A close-up of a logo&#10;&#10;AI-generated content may be incorrect.">
            <a:hlinkClick r:id="rId3"/>
            <a:extLst>
              <a:ext uri="{FF2B5EF4-FFF2-40B4-BE49-F238E27FC236}">
                <a16:creationId xmlns:a16="http://schemas.microsoft.com/office/drawing/2014/main" id="{5B57A0B4-6FA5-0B9C-FCE8-449BC521EC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8416" y="6313060"/>
            <a:ext cx="2204746" cy="380261"/>
          </a:xfrm>
          <a:prstGeom prst="rect">
            <a:avLst/>
          </a:prstGeom>
        </p:spPr>
      </p:pic>
      <p:sp>
        <p:nvSpPr>
          <p:cNvPr id="11" name="TextBox 10">
            <a:extLst>
              <a:ext uri="{FF2B5EF4-FFF2-40B4-BE49-F238E27FC236}">
                <a16:creationId xmlns:a16="http://schemas.microsoft.com/office/drawing/2014/main" id="{6EC449EE-EC34-D7FC-5E6C-455A81EF5325}"/>
              </a:ext>
            </a:extLst>
          </p:cNvPr>
          <p:cNvSpPr txBox="1"/>
          <p:nvPr/>
        </p:nvSpPr>
        <p:spPr>
          <a:xfrm>
            <a:off x="531268" y="638008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Tree>
    <p:extLst>
      <p:ext uri="{BB962C8B-B14F-4D97-AF65-F5344CB8AC3E}">
        <p14:creationId xmlns:p14="http://schemas.microsoft.com/office/powerpoint/2010/main" val="5114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1F194D-FA04-865E-0449-01BF0A134B4C}"/>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784D19E-4562-BB1C-B2AB-AB894C725C0A}"/>
              </a:ext>
            </a:extLst>
          </p:cNvPr>
          <p:cNvGraphicFramePr>
            <a:graphicFrameLocks noGrp="1"/>
          </p:cNvGraphicFramePr>
          <p:nvPr>
            <p:ph idx="1"/>
            <p:extLst>
              <p:ext uri="{D42A27DB-BD31-4B8C-83A1-F6EECF244321}">
                <p14:modId xmlns:p14="http://schemas.microsoft.com/office/powerpoint/2010/main" val="295363078"/>
              </p:ext>
            </p:extLst>
          </p:nvPr>
        </p:nvGraphicFramePr>
        <p:xfrm>
          <a:off x="1064069" y="214219"/>
          <a:ext cx="14057821" cy="7100981"/>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oup 14">
            <a:extLst>
              <a:ext uri="{FF2B5EF4-FFF2-40B4-BE49-F238E27FC236}">
                <a16:creationId xmlns:a16="http://schemas.microsoft.com/office/drawing/2014/main" id="{5264FE6F-6A30-0528-6D32-29BD40C7C363}"/>
              </a:ext>
            </a:extLst>
          </p:cNvPr>
          <p:cNvGrpSpPr/>
          <p:nvPr/>
        </p:nvGrpSpPr>
        <p:grpSpPr>
          <a:xfrm>
            <a:off x="200399" y="1760084"/>
            <a:ext cx="9263641" cy="261610"/>
            <a:chOff x="-119641" y="1874384"/>
            <a:chExt cx="9263641" cy="261610"/>
          </a:xfrm>
        </p:grpSpPr>
        <p:cxnSp>
          <p:nvCxnSpPr>
            <p:cNvPr id="3" name="Straight Connector 2">
              <a:extLst>
                <a:ext uri="{FF2B5EF4-FFF2-40B4-BE49-F238E27FC236}">
                  <a16:creationId xmlns:a16="http://schemas.microsoft.com/office/drawing/2014/main" id="{C553369D-F757-FF35-12C7-F0A7EAC14918}"/>
                </a:ext>
              </a:extLst>
            </p:cNvPr>
            <p:cNvCxnSpPr/>
            <p:nvPr/>
          </p:nvCxnSpPr>
          <p:spPr>
            <a:xfrm>
              <a:off x="-119641" y="1882112"/>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072FB3A-3717-37D1-2250-6FDE2126E189}"/>
                </a:ext>
              </a:extLst>
            </p:cNvPr>
            <p:cNvSpPr txBox="1"/>
            <p:nvPr/>
          </p:nvSpPr>
          <p:spPr>
            <a:xfrm>
              <a:off x="0" y="1874384"/>
              <a:ext cx="1018227" cy="261610"/>
            </a:xfrm>
            <a:prstGeom prst="rect">
              <a:avLst/>
            </a:prstGeom>
            <a:solidFill>
              <a:schemeClr val="accent6">
                <a:lumMod val="7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GENDER</a:t>
              </a:r>
            </a:p>
          </p:txBody>
        </p:sp>
      </p:grpSp>
      <p:grpSp>
        <p:nvGrpSpPr>
          <p:cNvPr id="16" name="Group 15">
            <a:extLst>
              <a:ext uri="{FF2B5EF4-FFF2-40B4-BE49-F238E27FC236}">
                <a16:creationId xmlns:a16="http://schemas.microsoft.com/office/drawing/2014/main" id="{AAF4BF15-B7C9-78E3-A4A8-A33CC5A52C0D}"/>
              </a:ext>
            </a:extLst>
          </p:cNvPr>
          <p:cNvGrpSpPr/>
          <p:nvPr/>
        </p:nvGrpSpPr>
        <p:grpSpPr>
          <a:xfrm>
            <a:off x="200399" y="2438771"/>
            <a:ext cx="9263641" cy="261610"/>
            <a:chOff x="-119641" y="2587361"/>
            <a:chExt cx="9263641" cy="261610"/>
          </a:xfrm>
        </p:grpSpPr>
        <p:cxnSp>
          <p:nvCxnSpPr>
            <p:cNvPr id="13" name="Straight Connector 12">
              <a:extLst>
                <a:ext uri="{FF2B5EF4-FFF2-40B4-BE49-F238E27FC236}">
                  <a16:creationId xmlns:a16="http://schemas.microsoft.com/office/drawing/2014/main" id="{DA824FE4-BB17-E524-D19C-2281BA144387}"/>
                </a:ext>
              </a:extLst>
            </p:cNvPr>
            <p:cNvCxnSpPr/>
            <p:nvPr/>
          </p:nvCxnSpPr>
          <p:spPr>
            <a:xfrm>
              <a:off x="-119641" y="2598633"/>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A60508F-61DD-D185-DA1F-91DD1CC7F7A5}"/>
                </a:ext>
              </a:extLst>
            </p:cNvPr>
            <p:cNvSpPr txBox="1"/>
            <p:nvPr/>
          </p:nvSpPr>
          <p:spPr>
            <a:xfrm>
              <a:off x="-7468" y="2587361"/>
              <a:ext cx="1018226" cy="261610"/>
            </a:xfrm>
            <a:prstGeom prst="rect">
              <a:avLst/>
            </a:prstGeom>
            <a:solidFill>
              <a:schemeClr val="accent1"/>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AGE</a:t>
              </a:r>
            </a:p>
          </p:txBody>
        </p:sp>
      </p:grpSp>
      <p:grpSp>
        <p:nvGrpSpPr>
          <p:cNvPr id="11" name="Group 10">
            <a:extLst>
              <a:ext uri="{FF2B5EF4-FFF2-40B4-BE49-F238E27FC236}">
                <a16:creationId xmlns:a16="http://schemas.microsoft.com/office/drawing/2014/main" id="{72B1180F-E508-A2AC-A7B5-A6D2CE6476DE}"/>
              </a:ext>
            </a:extLst>
          </p:cNvPr>
          <p:cNvGrpSpPr/>
          <p:nvPr/>
        </p:nvGrpSpPr>
        <p:grpSpPr>
          <a:xfrm>
            <a:off x="260219" y="3846461"/>
            <a:ext cx="9263641" cy="261610"/>
            <a:chOff x="-59821" y="4052201"/>
            <a:chExt cx="9263641" cy="261610"/>
          </a:xfrm>
        </p:grpSpPr>
        <p:cxnSp>
          <p:nvCxnSpPr>
            <p:cNvPr id="10" name="Straight Connector 9">
              <a:extLst>
                <a:ext uri="{FF2B5EF4-FFF2-40B4-BE49-F238E27FC236}">
                  <a16:creationId xmlns:a16="http://schemas.microsoft.com/office/drawing/2014/main" id="{4D54DDFF-9B55-E3E3-E0F6-363FC759B372}"/>
                </a:ext>
              </a:extLst>
            </p:cNvPr>
            <p:cNvCxnSpPr/>
            <p:nvPr/>
          </p:nvCxnSpPr>
          <p:spPr>
            <a:xfrm>
              <a:off x="-59821" y="405220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F0ACC64-A04D-FA62-6CCF-FD23BB14DF4D}"/>
                </a:ext>
              </a:extLst>
            </p:cNvPr>
            <p:cNvSpPr txBox="1"/>
            <p:nvPr/>
          </p:nvSpPr>
          <p:spPr>
            <a:xfrm>
              <a:off x="-1" y="4052201"/>
              <a:ext cx="1018226" cy="261610"/>
            </a:xfrm>
            <a:prstGeom prst="rect">
              <a:avLst/>
            </a:prstGeom>
            <a:solidFill>
              <a:srgbClr val="E46C0A"/>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INCOME</a:t>
              </a:r>
            </a:p>
          </p:txBody>
        </p:sp>
      </p:grpSp>
      <p:grpSp>
        <p:nvGrpSpPr>
          <p:cNvPr id="2" name="Group 1">
            <a:extLst>
              <a:ext uri="{FF2B5EF4-FFF2-40B4-BE49-F238E27FC236}">
                <a16:creationId xmlns:a16="http://schemas.microsoft.com/office/drawing/2014/main" id="{DEDA5985-6237-552E-53CB-F00A7B59F90E}"/>
              </a:ext>
            </a:extLst>
          </p:cNvPr>
          <p:cNvGrpSpPr/>
          <p:nvPr/>
        </p:nvGrpSpPr>
        <p:grpSpPr>
          <a:xfrm>
            <a:off x="200397" y="5484279"/>
            <a:ext cx="9263641" cy="261610"/>
            <a:chOff x="-119643" y="5852499"/>
            <a:chExt cx="9263641" cy="261610"/>
          </a:xfrm>
        </p:grpSpPr>
        <p:cxnSp>
          <p:nvCxnSpPr>
            <p:cNvPr id="12" name="Straight Connector 11">
              <a:extLst>
                <a:ext uri="{FF2B5EF4-FFF2-40B4-BE49-F238E27FC236}">
                  <a16:creationId xmlns:a16="http://schemas.microsoft.com/office/drawing/2014/main" id="{14FC371D-95F2-2384-0DF7-9BD5E52DB5E8}"/>
                </a:ext>
              </a:extLst>
            </p:cNvPr>
            <p:cNvCxnSpPr/>
            <p:nvPr/>
          </p:nvCxnSpPr>
          <p:spPr>
            <a:xfrm>
              <a:off x="-119643" y="585458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97F7309-D080-E9FE-B5A5-F096A808B00B}"/>
                </a:ext>
              </a:extLst>
            </p:cNvPr>
            <p:cNvSpPr txBox="1"/>
            <p:nvPr/>
          </p:nvSpPr>
          <p:spPr>
            <a:xfrm>
              <a:off x="0" y="5852499"/>
              <a:ext cx="1018227" cy="261610"/>
            </a:xfrm>
            <a:prstGeom prst="rect">
              <a:avLst/>
            </a:prstGeom>
            <a:solidFill>
              <a:srgbClr val="7030A0"/>
            </a:solidFill>
          </p:spPr>
          <p:txBody>
            <a:bodyPr wrap="none" rtlCol="0">
              <a:spAutoFit/>
            </a:bodyPr>
            <a:lstStyle/>
            <a:p>
              <a:r>
                <a:rPr lang="en-US" sz="1100" b="1" dirty="0">
                  <a:solidFill>
                    <a:schemeClr val="bg1"/>
                  </a:solidFill>
                  <a:latin typeface="Arial" panose="020B0604020202020204" pitchFamily="34" charset="0"/>
                  <a:cs typeface="Arial" panose="020B0604020202020204" pitchFamily="34" charset="0"/>
                </a:rPr>
                <a:t>EDUCATION</a:t>
              </a:r>
            </a:p>
          </p:txBody>
        </p:sp>
      </p:grpSp>
      <p:grpSp>
        <p:nvGrpSpPr>
          <p:cNvPr id="14" name="Group 13">
            <a:extLst>
              <a:ext uri="{FF2B5EF4-FFF2-40B4-BE49-F238E27FC236}">
                <a16:creationId xmlns:a16="http://schemas.microsoft.com/office/drawing/2014/main" id="{273BBA99-C820-DEE5-60C7-C19FD66E437E}"/>
              </a:ext>
            </a:extLst>
          </p:cNvPr>
          <p:cNvGrpSpPr/>
          <p:nvPr/>
        </p:nvGrpSpPr>
        <p:grpSpPr>
          <a:xfrm>
            <a:off x="200399" y="973713"/>
            <a:ext cx="9263641" cy="261610"/>
            <a:chOff x="-119641" y="946654"/>
            <a:chExt cx="9263641" cy="261610"/>
          </a:xfrm>
        </p:grpSpPr>
        <p:sp>
          <p:nvSpPr>
            <p:cNvPr id="5" name="TextBox 4">
              <a:extLst>
                <a:ext uri="{FF2B5EF4-FFF2-40B4-BE49-F238E27FC236}">
                  <a16:creationId xmlns:a16="http://schemas.microsoft.com/office/drawing/2014/main" id="{64927A2E-E1D0-9A20-8D8C-5C2C788AA1A3}"/>
                </a:ext>
              </a:extLst>
            </p:cNvPr>
            <p:cNvSpPr txBox="1"/>
            <p:nvPr/>
          </p:nvSpPr>
          <p:spPr>
            <a:xfrm>
              <a:off x="0" y="946654"/>
              <a:ext cx="1018227" cy="261610"/>
            </a:xfrm>
            <a:prstGeom prst="rect">
              <a:avLst/>
            </a:prstGeom>
            <a:solidFill>
              <a:schemeClr val="tx1">
                <a:lumMod val="65000"/>
                <a:lumOff val="3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RACE</a:t>
              </a:r>
            </a:p>
          </p:txBody>
        </p:sp>
        <p:cxnSp>
          <p:nvCxnSpPr>
            <p:cNvPr id="23" name="Straight Connector 22">
              <a:extLst>
                <a:ext uri="{FF2B5EF4-FFF2-40B4-BE49-F238E27FC236}">
                  <a16:creationId xmlns:a16="http://schemas.microsoft.com/office/drawing/2014/main" id="{C64753A6-3334-5881-7589-64AF31C0D4AB}"/>
                </a:ext>
              </a:extLst>
            </p:cNvPr>
            <p:cNvCxnSpPr/>
            <p:nvPr/>
          </p:nvCxnSpPr>
          <p:spPr>
            <a:xfrm>
              <a:off x="-119641" y="947694"/>
              <a:ext cx="926364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Rectangle: Diagonal Corners Snipped 23">
            <a:extLst>
              <a:ext uri="{FF2B5EF4-FFF2-40B4-BE49-F238E27FC236}">
                <a16:creationId xmlns:a16="http://schemas.microsoft.com/office/drawing/2014/main" id="{BC4EDC09-7C99-6578-6CFE-741C8DBF368F}"/>
              </a:ext>
            </a:extLst>
          </p:cNvPr>
          <p:cNvSpPr/>
          <p:nvPr/>
        </p:nvSpPr>
        <p:spPr>
          <a:xfrm>
            <a:off x="201440" y="122042"/>
            <a:ext cx="6384295" cy="43319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Foreign Aid: Democracy &amp; Human Rights</a:t>
            </a:r>
            <a:endParaRPr lang="en-US" sz="2400" dirty="0"/>
          </a:p>
        </p:txBody>
      </p:sp>
      <p:sp>
        <p:nvSpPr>
          <p:cNvPr id="25" name="Rectangle: Diagonal Corners Snipped 24">
            <a:extLst>
              <a:ext uri="{FF2B5EF4-FFF2-40B4-BE49-F238E27FC236}">
                <a16:creationId xmlns:a16="http://schemas.microsoft.com/office/drawing/2014/main" id="{7D19BEF2-08D5-C230-9449-91A8D86CF0D0}"/>
              </a:ext>
            </a:extLst>
          </p:cNvPr>
          <p:cNvSpPr/>
          <p:nvPr/>
        </p:nvSpPr>
        <p:spPr>
          <a:xfrm>
            <a:off x="6767332" y="123444"/>
            <a:ext cx="2243808" cy="43319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By demographic</a:t>
            </a:r>
            <a:endParaRPr lang="en-US"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18" name="Rectangle 17">
            <a:extLst>
              <a:ext uri="{FF2B5EF4-FFF2-40B4-BE49-F238E27FC236}">
                <a16:creationId xmlns:a16="http://schemas.microsoft.com/office/drawing/2014/main" id="{219D957D-5166-D91F-D858-9B6701FE4CEE}"/>
              </a:ext>
            </a:extLst>
          </p:cNvPr>
          <p:cNvSpPr/>
          <p:nvPr/>
        </p:nvSpPr>
        <p:spPr>
          <a:xfrm>
            <a:off x="8721090" y="801135"/>
            <a:ext cx="525780" cy="52681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2C27D96-6566-7D20-0CA1-E180370142F3}"/>
              </a:ext>
            </a:extLst>
          </p:cNvPr>
          <p:cNvSpPr txBox="1"/>
          <p:nvPr/>
        </p:nvSpPr>
        <p:spPr>
          <a:xfrm>
            <a:off x="3959757" y="647351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
        <p:nvSpPr>
          <p:cNvPr id="26" name="TextBox 25">
            <a:extLst>
              <a:ext uri="{FF2B5EF4-FFF2-40B4-BE49-F238E27FC236}">
                <a16:creationId xmlns:a16="http://schemas.microsoft.com/office/drawing/2014/main" id="{2CFAAD8F-0893-A8EE-4A1A-B318318BAE3A}"/>
              </a:ext>
            </a:extLst>
          </p:cNvPr>
          <p:cNvSpPr txBox="1"/>
          <p:nvPr/>
        </p:nvSpPr>
        <p:spPr>
          <a:xfrm>
            <a:off x="1818603" y="575317"/>
            <a:ext cx="5833761" cy="338554"/>
          </a:xfrm>
          <a:prstGeom prst="rect">
            <a:avLst/>
          </a:prstGeom>
          <a:noFill/>
        </p:spPr>
        <p:txBody>
          <a:bodyPr wrap="square" rtlCol="0">
            <a:spAutoFit/>
          </a:bodyPr>
          <a:lstStyle/>
          <a:p>
            <a:pPr algn="ctr"/>
            <a:r>
              <a:rPr lang="en-US" sz="1600" b="1"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PERCENT IN FAVOR OF SPENDING MORE OR ABOUT THE SAME</a:t>
            </a:r>
            <a:endParaRPr lang="en-US" sz="1600" dirty="0">
              <a:solidFill>
                <a:schemeClr val="accent6">
                  <a:lumMod val="50000"/>
                </a:schemeClr>
              </a:solidFill>
              <a:latin typeface="Arial Narrow" panose="020B0606020202030204" pitchFamily="34" charset="0"/>
            </a:endParaRPr>
          </a:p>
        </p:txBody>
      </p:sp>
      <p:sp>
        <p:nvSpPr>
          <p:cNvPr id="17" name="Rectangle 16">
            <a:extLst>
              <a:ext uri="{FF2B5EF4-FFF2-40B4-BE49-F238E27FC236}">
                <a16:creationId xmlns:a16="http://schemas.microsoft.com/office/drawing/2014/main" id="{33255690-BD7D-8BD9-EA22-63A80E8A7E6F}"/>
              </a:ext>
            </a:extLst>
          </p:cNvPr>
          <p:cNvSpPr/>
          <p:nvPr/>
        </p:nvSpPr>
        <p:spPr>
          <a:xfrm>
            <a:off x="201440" y="122041"/>
            <a:ext cx="8809700"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7413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 name="Rectangle 4"/>
          <p:cNvSpPr/>
          <p:nvPr/>
        </p:nvSpPr>
        <p:spPr>
          <a:xfrm>
            <a:off x="5853060" y="1102115"/>
            <a:ext cx="2373192" cy="384451"/>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891" name="Content Placeholder 2"/>
          <p:cNvSpPr txBox="1"/>
          <p:nvPr/>
        </p:nvSpPr>
        <p:spPr>
          <a:xfrm>
            <a:off x="410104" y="916774"/>
            <a:ext cx="8323787" cy="53783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spAutoFit/>
          </a:bodyPr>
          <a:lstStyle/>
          <a:p>
            <a:r>
              <a:rPr lang="en-US" sz="2300" dirty="0">
                <a:solidFill>
                  <a:schemeClr val="tx1">
                    <a:lumMod val="75000"/>
                    <a:lumOff val="25000"/>
                  </a:schemeClr>
                </a:solidFill>
                <a:latin typeface="Arial" panose="020B0604020202020204" pitchFamily="34" charset="0"/>
                <a:cs typeface="Arial" panose="020B0604020202020204" pitchFamily="34" charset="0"/>
              </a:rPr>
              <a:t>The US has been providing foreign aid for some time now. After World War II, the US provided foreign aid to help Europe rebuild, and establish democracies there.</a:t>
            </a:r>
            <a:br>
              <a:rPr lang="en-US" sz="2300" dirty="0">
                <a:solidFill>
                  <a:schemeClr val="tx1">
                    <a:lumMod val="75000"/>
                    <a:lumOff val="25000"/>
                  </a:schemeClr>
                </a:solidFill>
                <a:latin typeface="Arial" panose="020B0604020202020204" pitchFamily="34" charset="0"/>
                <a:cs typeface="Arial" panose="020B0604020202020204" pitchFamily="34" charset="0"/>
              </a:rPr>
            </a:br>
            <a:br>
              <a:rPr lang="en-US" sz="2300" dirty="0">
                <a:solidFill>
                  <a:schemeClr val="tx1">
                    <a:lumMod val="75000"/>
                    <a:lumOff val="25000"/>
                  </a:schemeClr>
                </a:solidFill>
                <a:latin typeface="Arial" panose="020B0604020202020204" pitchFamily="34" charset="0"/>
                <a:cs typeface="Arial" panose="020B0604020202020204" pitchFamily="34" charset="0"/>
              </a:rPr>
            </a:br>
            <a:r>
              <a:rPr lang="en-US" sz="2300" dirty="0">
                <a:solidFill>
                  <a:schemeClr val="tx1">
                    <a:lumMod val="75000"/>
                    <a:lumOff val="25000"/>
                  </a:schemeClr>
                </a:solidFill>
                <a:latin typeface="Arial" panose="020B0604020202020204" pitchFamily="34" charset="0"/>
                <a:cs typeface="Arial" panose="020B0604020202020204" pitchFamily="34" charset="0"/>
              </a:rPr>
              <a:t>Since then, the US has been providing foreign aid to many developing countries to help them respond to disasters, address hunger and disease, build their economies and develop their democracies. </a:t>
            </a:r>
            <a:r>
              <a:rPr lang="en-US" sz="2300" dirty="0">
                <a:solidFill>
                  <a:schemeClr val="tx1">
                    <a:lumMod val="75000"/>
                    <a:lumOff val="25000"/>
                  </a:schemeClr>
                </a:solidFill>
                <a:effectLst/>
                <a:latin typeface="Arial" panose="020B0604020202020204" pitchFamily="34" charset="0"/>
                <a:cs typeface="Arial" panose="020B0604020202020204" pitchFamily="34" charset="0"/>
              </a:rPr>
              <a:t>Nearly all aid goes to non-profit and international organizations that have specialized skills, with a very small amount going directly to foreign governments.</a:t>
            </a:r>
            <a:br>
              <a:rPr lang="en-US" sz="2300" dirty="0">
                <a:solidFill>
                  <a:schemeClr val="tx1">
                    <a:lumMod val="75000"/>
                    <a:lumOff val="25000"/>
                  </a:schemeClr>
                </a:solidFill>
                <a:effectLst/>
                <a:latin typeface="Arial" panose="020B0604020202020204" pitchFamily="34" charset="0"/>
                <a:cs typeface="Arial" panose="020B0604020202020204" pitchFamily="34" charset="0"/>
              </a:rPr>
            </a:br>
            <a:br>
              <a:rPr lang="en-US" sz="2300" dirty="0">
                <a:solidFill>
                  <a:schemeClr val="tx1">
                    <a:lumMod val="75000"/>
                    <a:lumOff val="25000"/>
                  </a:schemeClr>
                </a:solidFill>
                <a:latin typeface="Arial" panose="020B0604020202020204" pitchFamily="34" charset="0"/>
                <a:cs typeface="Arial" panose="020B0604020202020204" pitchFamily="34" charset="0"/>
              </a:rPr>
            </a:br>
            <a:r>
              <a:rPr lang="en-US" sz="2300" dirty="0">
                <a:solidFill>
                  <a:schemeClr val="tx1">
                    <a:lumMod val="75000"/>
                    <a:lumOff val="25000"/>
                  </a:schemeClr>
                </a:solidFill>
                <a:latin typeface="Arial" panose="020B0604020202020204" pitchFamily="34" charset="0"/>
                <a:cs typeface="Arial" panose="020B0604020202020204" pitchFamily="34" charset="0"/>
              </a:rPr>
              <a:t>All other developed country also provides humanitarian and development aid. </a:t>
            </a:r>
            <a:br>
              <a:rPr lang="en-US" sz="2300" dirty="0">
                <a:solidFill>
                  <a:schemeClr val="tx1">
                    <a:lumMod val="75000"/>
                    <a:lumOff val="25000"/>
                  </a:schemeClr>
                </a:solidFill>
                <a:latin typeface="Arial" panose="020B0604020202020204" pitchFamily="34" charset="0"/>
                <a:cs typeface="Arial" panose="020B0604020202020204" pitchFamily="34" charset="0"/>
              </a:rPr>
            </a:br>
            <a:br>
              <a:rPr lang="en-US" sz="2300" dirty="0">
                <a:solidFill>
                  <a:schemeClr val="tx1">
                    <a:lumMod val="75000"/>
                    <a:lumOff val="25000"/>
                  </a:schemeClr>
                </a:solidFill>
                <a:latin typeface="Arial" panose="020B0604020202020204" pitchFamily="34" charset="0"/>
                <a:cs typeface="Arial" panose="020B0604020202020204" pitchFamily="34" charset="0"/>
              </a:rPr>
            </a:br>
            <a:r>
              <a:rPr lang="en-US" sz="2300" dirty="0">
                <a:solidFill>
                  <a:schemeClr val="tx1">
                    <a:lumMod val="75000"/>
                    <a:lumOff val="25000"/>
                  </a:schemeClr>
                </a:solidFill>
                <a:latin typeface="Arial" panose="020B0604020202020204" pitchFamily="34" charset="0"/>
                <a:cs typeface="Arial" panose="020B0604020202020204" pitchFamily="34" charset="0"/>
              </a:rPr>
              <a:t>The US also provides military aid, primarily to Israel. </a:t>
            </a:r>
            <a:endParaRPr sz="23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8" name="Rectangle: Diagonal Corners Snipped 7">
            <a:extLst>
              <a:ext uri="{FF2B5EF4-FFF2-40B4-BE49-F238E27FC236}">
                <a16:creationId xmlns:a16="http://schemas.microsoft.com/office/drawing/2014/main" id="{3B71A6B4-5B91-40FC-A211-0D4430FFD7E6}"/>
              </a:ext>
            </a:extLst>
          </p:cNvPr>
          <p:cNvSpPr/>
          <p:nvPr/>
        </p:nvSpPr>
        <p:spPr>
          <a:xfrm>
            <a:off x="123579" y="101685"/>
            <a:ext cx="6917301" cy="642415"/>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en-US" sz="3600" b="1" dirty="0">
                <a:solidFill>
                  <a:schemeClr val="bg1"/>
                </a:solidFill>
                <a:latin typeface="Arial" panose="020B0604020202020204" pitchFamily="34" charset="0"/>
                <a:cs typeface="Arial" panose="020B0604020202020204" pitchFamily="34" charset="0"/>
              </a:rPr>
              <a:t>Foreign Aid</a:t>
            </a:r>
            <a:endParaRPr lang="en-US" sz="3600" dirty="0"/>
          </a:p>
        </p:txBody>
      </p:sp>
      <p:sp>
        <p:nvSpPr>
          <p:cNvPr id="9" name="Rectangle: Diagonal Corners Snipped 8">
            <a:extLst>
              <a:ext uri="{FF2B5EF4-FFF2-40B4-BE49-F238E27FC236}">
                <a16:creationId xmlns:a16="http://schemas.microsoft.com/office/drawing/2014/main" id="{EB5E960E-60FE-4A23-ADDC-D1557C2F9F37}"/>
              </a:ext>
            </a:extLst>
          </p:cNvPr>
          <p:cNvSpPr/>
          <p:nvPr/>
        </p:nvSpPr>
        <p:spPr>
          <a:xfrm rot="10800000">
            <a:off x="123579" y="6417577"/>
            <a:ext cx="8896839" cy="347579"/>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5746DFD2-5961-2A5F-787E-05E23F99E61B}"/>
              </a:ext>
            </a:extLst>
          </p:cNvPr>
          <p:cNvSpPr/>
          <p:nvPr/>
        </p:nvSpPr>
        <p:spPr>
          <a:xfrm>
            <a:off x="123580" y="92842"/>
            <a:ext cx="8896838" cy="6690977"/>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83C18ABB-5627-6753-4902-9F72EDADB9D4}"/>
              </a:ext>
            </a:extLst>
          </p:cNvPr>
          <p:cNvSpPr/>
          <p:nvPr/>
        </p:nvSpPr>
        <p:spPr>
          <a:xfrm>
            <a:off x="6725920" y="101685"/>
            <a:ext cx="2294498" cy="633571"/>
          </a:xfrm>
          <a:prstGeom prst="snip2DiagRect">
            <a:avLst/>
          </a:prstGeom>
          <a:ln>
            <a:no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36000" rtlCol="0" anchor="ctr"/>
          <a:lstStyle/>
          <a:p>
            <a:pPr algn="ctr"/>
            <a:r>
              <a:rPr lang="en-US" sz="3200" b="1" dirty="0">
                <a:effectLst>
                  <a:outerShdw blurRad="38100" dist="38100" dir="2700000" algn="tl">
                    <a:srgbClr val="000000">
                      <a:alpha val="43137"/>
                    </a:srgbClr>
                  </a:outerShdw>
                </a:effectLst>
                <a:latin typeface="Franklin Gothic Demi Cond" panose="020B0706030402020204" pitchFamily="34" charset="0"/>
                <a:ea typeface="Source Sans Pro SemiBold" panose="020B0603030403020204" pitchFamily="34" charset="0"/>
                <a:cs typeface="Sakkal Majalla" panose="02000000000000000000" pitchFamily="2" charset="-78"/>
              </a:rPr>
              <a:t>BRIEFING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B27EDA-46DD-2A44-7C38-048719482161}"/>
            </a:ext>
          </a:extLst>
        </p:cNvPr>
        <p:cNvGrpSpPr/>
        <p:nvPr/>
      </p:nvGrpSpPr>
      <p:grpSpPr>
        <a:xfrm>
          <a:off x="0" y="0"/>
          <a:ext cx="0" cy="0"/>
          <a:chOff x="0" y="0"/>
          <a:chExt cx="0" cy="0"/>
        </a:xfrm>
      </p:grpSpPr>
      <p:graphicFrame>
        <p:nvGraphicFramePr>
          <p:cNvPr id="15" name="Content Placeholder 3">
            <a:extLst>
              <a:ext uri="{FF2B5EF4-FFF2-40B4-BE49-F238E27FC236}">
                <a16:creationId xmlns:a16="http://schemas.microsoft.com/office/drawing/2014/main" id="{C719CD82-44D1-3176-134B-9962EE63BEAE}"/>
              </a:ext>
            </a:extLst>
          </p:cNvPr>
          <p:cNvGraphicFramePr>
            <a:graphicFrameLocks/>
          </p:cNvGraphicFramePr>
          <p:nvPr>
            <p:extLst>
              <p:ext uri="{D42A27DB-BD31-4B8C-83A1-F6EECF244321}">
                <p14:modId xmlns:p14="http://schemas.microsoft.com/office/powerpoint/2010/main" val="2156546646"/>
              </p:ext>
            </p:extLst>
          </p:nvPr>
        </p:nvGraphicFramePr>
        <p:xfrm>
          <a:off x="4690933" y="3368588"/>
          <a:ext cx="5426442" cy="54823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ontent Placeholder 3">
            <a:extLst>
              <a:ext uri="{FF2B5EF4-FFF2-40B4-BE49-F238E27FC236}">
                <a16:creationId xmlns:a16="http://schemas.microsoft.com/office/drawing/2014/main" id="{E32C23D6-42B5-3009-D2F3-A0ACA2E3AAA9}"/>
              </a:ext>
            </a:extLst>
          </p:cNvPr>
          <p:cNvGraphicFramePr>
            <a:graphicFrameLocks/>
          </p:cNvGraphicFramePr>
          <p:nvPr>
            <p:extLst>
              <p:ext uri="{D42A27DB-BD31-4B8C-83A1-F6EECF244321}">
                <p14:modId xmlns:p14="http://schemas.microsoft.com/office/powerpoint/2010/main" val="949063187"/>
              </p:ext>
            </p:extLst>
          </p:nvPr>
        </p:nvGraphicFramePr>
        <p:xfrm>
          <a:off x="0" y="3333063"/>
          <a:ext cx="6036822" cy="5553363"/>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a:extLst>
              <a:ext uri="{FF2B5EF4-FFF2-40B4-BE49-F238E27FC236}">
                <a16:creationId xmlns:a16="http://schemas.microsoft.com/office/drawing/2014/main" id="{52CA27A3-58B0-DFEF-A432-C3DDFD3E1180}"/>
              </a:ext>
            </a:extLst>
          </p:cNvPr>
          <p:cNvSpPr txBox="1">
            <a:spLocks/>
          </p:cNvSpPr>
          <p:nvPr/>
        </p:nvSpPr>
        <p:spPr>
          <a:xfrm>
            <a:off x="340773" y="1074016"/>
            <a:ext cx="4498893"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600" dirty="0">
                <a:solidFill>
                  <a:schemeClr val="tx1">
                    <a:lumMod val="75000"/>
                    <a:lumOff val="25000"/>
                  </a:schemeClr>
                </a:solidFill>
                <a:effectLst/>
                <a:latin typeface="Arial" panose="020B0604020202020204" pitchFamily="34" charset="0"/>
                <a:cs typeface="Arial" panose="020B0604020202020204" pitchFamily="34" charset="0"/>
              </a:rPr>
              <a:t>One of the best things about the US giving aid is that it improves our relationships with the government of that country. When we contribute to a multilateral agency our money is just mixed in with all the rest. Bilateral aid also gives the US more control over how the money is spent. With multilateral aid, the programs can end up being controlled by unaccountable bureaucrats who have their own agenda that may conflict with US interests.</a:t>
            </a:r>
          </a:p>
        </p:txBody>
      </p:sp>
      <p:sp>
        <p:nvSpPr>
          <p:cNvPr id="14" name="Content Placeholder 2">
            <a:extLst>
              <a:ext uri="{FF2B5EF4-FFF2-40B4-BE49-F238E27FC236}">
                <a16:creationId xmlns:a16="http://schemas.microsoft.com/office/drawing/2014/main" id="{476D8C40-E24F-A33B-DEC5-C5FB69F8E035}"/>
              </a:ext>
            </a:extLst>
          </p:cNvPr>
          <p:cNvSpPr txBox="1">
            <a:spLocks/>
          </p:cNvSpPr>
          <p:nvPr/>
        </p:nvSpPr>
        <p:spPr>
          <a:xfrm>
            <a:off x="5228960" y="1004842"/>
            <a:ext cx="3689008"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600" dirty="0">
                <a:solidFill>
                  <a:schemeClr val="tx1">
                    <a:lumMod val="75000"/>
                    <a:lumOff val="25000"/>
                  </a:schemeClr>
                </a:solidFill>
                <a:latin typeface="Arial" panose="020B0604020202020204" pitchFamily="34" charset="0"/>
                <a:cs typeface="Arial" panose="020B0604020202020204" pitchFamily="34" charset="0"/>
              </a:rPr>
              <a:t>Contributing to multilateral agencies ensures that other countries do their share, so the US is not carrying the burden by itself. By pooling our resources we also share knowledge and experience. When multi-country groups are involved, people trust the effort more because no single country is dominant or potentially trying to buy influence.</a:t>
            </a:r>
          </a:p>
        </p:txBody>
      </p:sp>
      <p:graphicFrame>
        <p:nvGraphicFramePr>
          <p:cNvPr id="11" name="Content Placeholder 3">
            <a:extLst>
              <a:ext uri="{FF2B5EF4-FFF2-40B4-BE49-F238E27FC236}">
                <a16:creationId xmlns:a16="http://schemas.microsoft.com/office/drawing/2014/main" id="{B3656A1E-CE32-6D95-D1A3-F055FF93F158}"/>
              </a:ext>
            </a:extLst>
          </p:cNvPr>
          <p:cNvGraphicFramePr>
            <a:graphicFrameLocks/>
          </p:cNvGraphicFramePr>
          <p:nvPr>
            <p:extLst>
              <p:ext uri="{D42A27DB-BD31-4B8C-83A1-F6EECF244321}">
                <p14:modId xmlns:p14="http://schemas.microsoft.com/office/powerpoint/2010/main" val="436659778"/>
              </p:ext>
            </p:extLst>
          </p:nvPr>
        </p:nvGraphicFramePr>
        <p:xfrm>
          <a:off x="3872468" y="2221170"/>
          <a:ext cx="6036821" cy="4513387"/>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Diagonal Corners Snipped 17">
            <a:extLst>
              <a:ext uri="{FF2B5EF4-FFF2-40B4-BE49-F238E27FC236}">
                <a16:creationId xmlns:a16="http://schemas.microsoft.com/office/drawing/2014/main" id="{D270AFA0-C37A-3F6E-B0A8-D5224880C004}"/>
              </a:ext>
            </a:extLst>
          </p:cNvPr>
          <p:cNvSpPr/>
          <p:nvPr/>
        </p:nvSpPr>
        <p:spPr>
          <a:xfrm>
            <a:off x="201440" y="12258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Foreign Aid: Bilateral and Multilateral Aid</a:t>
            </a:r>
            <a:endParaRPr lang="en-US" sz="3200" dirty="0"/>
          </a:p>
        </p:txBody>
      </p:sp>
      <p:sp>
        <p:nvSpPr>
          <p:cNvPr id="2" name="Rectangle 1">
            <a:extLst>
              <a:ext uri="{FF2B5EF4-FFF2-40B4-BE49-F238E27FC236}">
                <a16:creationId xmlns:a16="http://schemas.microsoft.com/office/drawing/2014/main" id="{264E6670-6251-4785-E2FD-FBFD645B6E78}"/>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B7BA9FB-2EB9-3CEF-75B7-1C156C16D357}"/>
              </a:ext>
            </a:extLst>
          </p:cNvPr>
          <p:cNvSpPr txBox="1"/>
          <p:nvPr/>
        </p:nvSpPr>
        <p:spPr>
          <a:xfrm>
            <a:off x="10231395" y="-2496065"/>
            <a:ext cx="184731" cy="369332"/>
          </a:xfrm>
          <a:prstGeom prst="rect">
            <a:avLst/>
          </a:prstGeom>
          <a:noFill/>
        </p:spPr>
        <p:txBody>
          <a:bodyPr wrap="none" rtlCol="0">
            <a:spAutoFit/>
          </a:bodyPr>
          <a:lstStyle/>
          <a:p>
            <a:endParaRPr lang="en-US" dirty="0"/>
          </a:p>
        </p:txBody>
      </p:sp>
      <p:sp>
        <p:nvSpPr>
          <p:cNvPr id="19" name="Rectangle: Diagonal Corners Snipped 18">
            <a:extLst>
              <a:ext uri="{FF2B5EF4-FFF2-40B4-BE49-F238E27FC236}">
                <a16:creationId xmlns:a16="http://schemas.microsoft.com/office/drawing/2014/main" id="{3E5A1E26-7DE9-086C-203A-CE0FC0FD4091}"/>
              </a:ext>
            </a:extLst>
          </p:cNvPr>
          <p:cNvSpPr/>
          <p:nvPr/>
        </p:nvSpPr>
        <p:spPr>
          <a:xfrm>
            <a:off x="1468116" y="63766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20" name="Rectangle: Diagonal Corners Snipped 19">
            <a:extLst>
              <a:ext uri="{FF2B5EF4-FFF2-40B4-BE49-F238E27FC236}">
                <a16:creationId xmlns:a16="http://schemas.microsoft.com/office/drawing/2014/main" id="{0B2B6F17-2DC6-371B-810A-639B361D55A8}"/>
              </a:ext>
            </a:extLst>
          </p:cNvPr>
          <p:cNvSpPr/>
          <p:nvPr/>
        </p:nvSpPr>
        <p:spPr>
          <a:xfrm>
            <a:off x="5793949" y="651338"/>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3959897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BC532-9EAB-6FFB-991F-2339788A0062}"/>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C3B384C3-1F12-46C5-6F94-23D24A9B5257}"/>
              </a:ext>
            </a:extLst>
          </p:cNvPr>
          <p:cNvGraphicFramePr>
            <a:graphicFrameLocks/>
          </p:cNvGraphicFramePr>
          <p:nvPr>
            <p:extLst>
              <p:ext uri="{D42A27DB-BD31-4B8C-83A1-F6EECF244321}">
                <p14:modId xmlns:p14="http://schemas.microsoft.com/office/powerpoint/2010/main" val="397256886"/>
              </p:ext>
            </p:extLst>
          </p:nvPr>
        </p:nvGraphicFramePr>
        <p:xfrm>
          <a:off x="0" y="1152096"/>
          <a:ext cx="8868839" cy="7459468"/>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a:extLst>
              <a:ext uri="{FF2B5EF4-FFF2-40B4-BE49-F238E27FC236}">
                <a16:creationId xmlns:a16="http://schemas.microsoft.com/office/drawing/2014/main" id="{25027EF9-6F3F-2610-5D81-E5B40B774919}"/>
              </a:ext>
            </a:extLst>
          </p:cNvPr>
          <p:cNvSpPr txBox="1">
            <a:spLocks/>
          </p:cNvSpPr>
          <p:nvPr/>
        </p:nvSpPr>
        <p:spPr>
          <a:xfrm>
            <a:off x="151233" y="816612"/>
            <a:ext cx="8794930"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75000"/>
                    <a:lumOff val="25000"/>
                  </a:schemeClr>
                </a:solidFill>
                <a:effectLst/>
                <a:latin typeface="Arial" panose="020B0604020202020204" pitchFamily="34" charset="0"/>
                <a:ea typeface="Aptos" panose="020B0004020202020204" pitchFamily="34" charset="0"/>
                <a:cs typeface="Arial" panose="020B0604020202020204" pitchFamily="34" charset="0"/>
              </a:rPr>
              <a:t> </a:t>
            </a:r>
            <a:r>
              <a:rPr lang="en-US" sz="1800" dirty="0">
                <a:solidFill>
                  <a:schemeClr val="tx1">
                    <a:lumMod val="75000"/>
                    <a:lumOff val="25000"/>
                  </a:schemeClr>
                </a:solidFill>
                <a:effectLst/>
                <a:latin typeface="Arial" panose="020B0604020202020204" pitchFamily="34" charset="0"/>
                <a:cs typeface="Arial" panose="020B0604020202020204" pitchFamily="34" charset="0"/>
              </a:rPr>
              <a:t>So now, do you think the US should:</a:t>
            </a:r>
          </a:p>
          <a:p>
            <a:pPr lvl="1" algn="l"/>
            <a:r>
              <a:rPr lang="en-US" sz="1800" dirty="0">
                <a:solidFill>
                  <a:schemeClr val="tx1">
                    <a:lumMod val="75000"/>
                    <a:lumOff val="25000"/>
                  </a:schemeClr>
                </a:solidFill>
                <a:effectLst/>
                <a:latin typeface="Arial" panose="020B0604020202020204" pitchFamily="34" charset="0"/>
                <a:cs typeface="Arial" panose="020B0604020202020204" pitchFamily="34" charset="0"/>
              </a:rPr>
              <a:t>1</a:t>
            </a:r>
            <a:r>
              <a:rPr lang="en-US" sz="2400" dirty="0">
                <a:solidFill>
                  <a:schemeClr val="tx1">
                    <a:lumMod val="75000"/>
                    <a:lumOff val="25000"/>
                  </a:schemeClr>
                </a:solidFill>
                <a:effectLst/>
                <a:latin typeface="Arial" panose="020B0604020202020204" pitchFamily="34" charset="0"/>
                <a:cs typeface="Arial" panose="020B0604020202020204" pitchFamily="34" charset="0"/>
              </a:rPr>
              <a:t>. </a:t>
            </a:r>
            <a:r>
              <a:rPr lang="en-US" sz="1800" dirty="0">
                <a:solidFill>
                  <a:schemeClr val="tx1">
                    <a:lumMod val="75000"/>
                    <a:lumOff val="25000"/>
                  </a:schemeClr>
                </a:solidFill>
                <a:effectLst/>
                <a:latin typeface="Arial" panose="020B0604020202020204" pitchFamily="34" charset="0"/>
                <a:cs typeface="Arial" panose="020B0604020202020204" pitchFamily="34" charset="0"/>
              </a:rPr>
              <a:t>Keep the current aid balance of two-thirds bilateral and one-third multilateral?</a:t>
            </a:r>
          </a:p>
          <a:p>
            <a:pPr lvl="1" algn="l"/>
            <a:r>
              <a:rPr lang="en-US" sz="1800" dirty="0">
                <a:solidFill>
                  <a:schemeClr val="tx1">
                    <a:lumMod val="75000"/>
                    <a:lumOff val="25000"/>
                  </a:schemeClr>
                </a:solidFill>
                <a:effectLst/>
                <a:latin typeface="Arial" panose="020B0604020202020204" pitchFamily="34" charset="0"/>
                <a:cs typeface="Arial" panose="020B0604020202020204" pitchFamily="34" charset="0"/>
              </a:rPr>
              <a:t>2. Shift the aid balance toward working more through bilateral channels?</a:t>
            </a:r>
          </a:p>
          <a:p>
            <a:pPr lvl="1" algn="l"/>
            <a:r>
              <a:rPr lang="en-US" sz="1800" dirty="0">
                <a:solidFill>
                  <a:schemeClr val="tx1">
                    <a:lumMod val="75000"/>
                    <a:lumOff val="25000"/>
                  </a:schemeClr>
                </a:solidFill>
                <a:effectLst/>
                <a:latin typeface="Arial" panose="020B0604020202020204" pitchFamily="34" charset="0"/>
                <a:cs typeface="Arial" panose="020B0604020202020204" pitchFamily="34" charset="0"/>
              </a:rPr>
              <a:t>3. Shift the aid balance toward working more through multilateral channels?</a:t>
            </a:r>
          </a:p>
        </p:txBody>
      </p:sp>
      <p:sp>
        <p:nvSpPr>
          <p:cNvPr id="10" name="Rectangle: Diagonal Corners Snipped 9">
            <a:extLst>
              <a:ext uri="{FF2B5EF4-FFF2-40B4-BE49-F238E27FC236}">
                <a16:creationId xmlns:a16="http://schemas.microsoft.com/office/drawing/2014/main" id="{E9057C61-0B8E-2030-DEDB-D2EF9ADA1FD6}"/>
              </a:ext>
            </a:extLst>
          </p:cNvPr>
          <p:cNvSpPr/>
          <p:nvPr/>
        </p:nvSpPr>
        <p:spPr>
          <a:xfrm>
            <a:off x="201440" y="122041"/>
            <a:ext cx="6372615" cy="577323"/>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Bilateral and Multilateral Aid</a:t>
            </a:r>
            <a:endParaRPr lang="en-US" sz="3200" dirty="0"/>
          </a:p>
        </p:txBody>
      </p:sp>
      <p:sp>
        <p:nvSpPr>
          <p:cNvPr id="2" name="Rectangle: Diagonal Corners Snipped 1">
            <a:extLst>
              <a:ext uri="{FF2B5EF4-FFF2-40B4-BE49-F238E27FC236}">
                <a16:creationId xmlns:a16="http://schemas.microsoft.com/office/drawing/2014/main" id="{FA75ABF2-60B5-7A68-11E4-9D271EE6DFC6}"/>
              </a:ext>
            </a:extLst>
          </p:cNvPr>
          <p:cNvSpPr/>
          <p:nvPr/>
        </p:nvSpPr>
        <p:spPr>
          <a:xfrm>
            <a:off x="6674160" y="122041"/>
            <a:ext cx="2243808" cy="575921"/>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6" name="Rectangle 5">
            <a:extLst>
              <a:ext uri="{FF2B5EF4-FFF2-40B4-BE49-F238E27FC236}">
                <a16:creationId xmlns:a16="http://schemas.microsoft.com/office/drawing/2014/main" id="{74E11C7F-11A4-D848-A45E-91B662272431}"/>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close-up of a logo&#10;&#10;AI-generated content may be incorrect.">
            <a:hlinkClick r:id="rId3"/>
            <a:extLst>
              <a:ext uri="{FF2B5EF4-FFF2-40B4-BE49-F238E27FC236}">
                <a16:creationId xmlns:a16="http://schemas.microsoft.com/office/drawing/2014/main" id="{9551D347-02D0-6B31-5016-CB07944606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3312" y="6323542"/>
            <a:ext cx="2204746" cy="380261"/>
          </a:xfrm>
          <a:prstGeom prst="rect">
            <a:avLst/>
          </a:prstGeom>
        </p:spPr>
      </p:pic>
      <p:sp>
        <p:nvSpPr>
          <p:cNvPr id="8" name="TextBox 7">
            <a:extLst>
              <a:ext uri="{FF2B5EF4-FFF2-40B4-BE49-F238E27FC236}">
                <a16:creationId xmlns:a16="http://schemas.microsoft.com/office/drawing/2014/main" id="{A63C298A-ABCB-F90A-2800-152BD1EEFB0F}"/>
              </a:ext>
            </a:extLst>
          </p:cNvPr>
          <p:cNvSpPr txBox="1"/>
          <p:nvPr/>
        </p:nvSpPr>
        <p:spPr>
          <a:xfrm>
            <a:off x="347107" y="6403693"/>
            <a:ext cx="6184706"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2025, Americans on Foreign Aid </a:t>
            </a:r>
            <a:r>
              <a:rPr lang="en-US" sz="1000" dirty="0">
                <a:solidFill>
                  <a:srgbClr val="63A4F7"/>
                </a:solidFill>
                <a:latin typeface="Arial" panose="020B0604020202020204" pitchFamily="34" charset="0"/>
                <a:cs typeface="Arial" panose="020B0604020202020204" pitchFamily="34" charset="0"/>
              </a:rPr>
              <a:t>–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www.publicconsultation.org</a:t>
            </a:r>
            <a:endParaRPr lang="en-US" sz="1000" dirty="0">
              <a:solidFill>
                <a:srgbClr val="63A4F7"/>
              </a:solidFill>
              <a:latin typeface="Arial" panose="020B0604020202020204" pitchFamily="34" charset="0"/>
              <a:cs typeface="Arial" panose="020B0604020202020204" pitchFamily="34" charset="0"/>
            </a:endParaRPr>
          </a:p>
        </p:txBody>
      </p:sp>
      <p:cxnSp>
        <p:nvCxnSpPr>
          <p:cNvPr id="9" name="Straight Connector 8">
            <a:extLst>
              <a:ext uri="{FF2B5EF4-FFF2-40B4-BE49-F238E27FC236}">
                <a16:creationId xmlns:a16="http://schemas.microsoft.com/office/drawing/2014/main" id="{02BD9525-D4B0-EA92-2038-F51B2064AB1E}"/>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26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F9838-C13F-892A-8518-513D0322EADD}"/>
            </a:ext>
          </a:extLst>
        </p:cNvPr>
        <p:cNvGrpSpPr/>
        <p:nvPr/>
      </p:nvGrpSpPr>
      <p:grpSpPr>
        <a:xfrm>
          <a:off x="0" y="0"/>
          <a:ext cx="0" cy="0"/>
          <a:chOff x="0" y="0"/>
          <a:chExt cx="0" cy="0"/>
        </a:xfrm>
      </p:grpSpPr>
      <p:graphicFrame>
        <p:nvGraphicFramePr>
          <p:cNvPr id="15" name="Content Placeholder 3">
            <a:extLst>
              <a:ext uri="{FF2B5EF4-FFF2-40B4-BE49-F238E27FC236}">
                <a16:creationId xmlns:a16="http://schemas.microsoft.com/office/drawing/2014/main" id="{A47666F7-8DC8-D177-4F7A-BB5DDC4B10A3}"/>
              </a:ext>
            </a:extLst>
          </p:cNvPr>
          <p:cNvGraphicFramePr>
            <a:graphicFrameLocks/>
          </p:cNvGraphicFramePr>
          <p:nvPr>
            <p:extLst>
              <p:ext uri="{D42A27DB-BD31-4B8C-83A1-F6EECF244321}">
                <p14:modId xmlns:p14="http://schemas.microsoft.com/office/powerpoint/2010/main" val="2110835759"/>
              </p:ext>
            </p:extLst>
          </p:nvPr>
        </p:nvGraphicFramePr>
        <p:xfrm>
          <a:off x="4617792" y="3428299"/>
          <a:ext cx="4823498" cy="54823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ontent Placeholder 3">
            <a:extLst>
              <a:ext uri="{FF2B5EF4-FFF2-40B4-BE49-F238E27FC236}">
                <a16:creationId xmlns:a16="http://schemas.microsoft.com/office/drawing/2014/main" id="{1A0EF0BF-FCC7-E043-A08A-0708C49ADFB2}"/>
              </a:ext>
            </a:extLst>
          </p:cNvPr>
          <p:cNvGraphicFramePr>
            <a:graphicFrameLocks/>
          </p:cNvGraphicFramePr>
          <p:nvPr>
            <p:extLst>
              <p:ext uri="{D42A27DB-BD31-4B8C-83A1-F6EECF244321}">
                <p14:modId xmlns:p14="http://schemas.microsoft.com/office/powerpoint/2010/main" val="864086789"/>
              </p:ext>
            </p:extLst>
          </p:nvPr>
        </p:nvGraphicFramePr>
        <p:xfrm>
          <a:off x="348065" y="3392774"/>
          <a:ext cx="4713869" cy="5553363"/>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a:extLst>
              <a:ext uri="{FF2B5EF4-FFF2-40B4-BE49-F238E27FC236}">
                <a16:creationId xmlns:a16="http://schemas.microsoft.com/office/drawing/2014/main" id="{22CFBB8B-AD5F-BA3E-46A7-AAA31BED61F9}"/>
              </a:ext>
            </a:extLst>
          </p:cNvPr>
          <p:cNvSpPr txBox="1">
            <a:spLocks/>
          </p:cNvSpPr>
          <p:nvPr/>
        </p:nvSpPr>
        <p:spPr>
          <a:xfrm>
            <a:off x="384602" y="1032206"/>
            <a:ext cx="3664076"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700" dirty="0">
                <a:solidFill>
                  <a:schemeClr val="tx1">
                    <a:lumMod val="75000"/>
                    <a:lumOff val="25000"/>
                  </a:schemeClr>
                </a:solidFill>
                <a:effectLst/>
                <a:latin typeface="Arial" panose="020B0604020202020204" pitchFamily="34" charset="0"/>
                <a:cs typeface="Arial" panose="020B0604020202020204" pitchFamily="34" charset="0"/>
              </a:rPr>
              <a:t>We need to ensure that when the US spends money on foreign aid we are always getting a good return in terms of US interests. USAID has often gotten too preoccupied with helping other countries as an end in itself. Any and all foreign aid spending should be closely controlled by the State Department.</a:t>
            </a:r>
          </a:p>
        </p:txBody>
      </p:sp>
      <p:sp>
        <p:nvSpPr>
          <p:cNvPr id="14" name="Content Placeholder 2">
            <a:extLst>
              <a:ext uri="{FF2B5EF4-FFF2-40B4-BE49-F238E27FC236}">
                <a16:creationId xmlns:a16="http://schemas.microsoft.com/office/drawing/2014/main" id="{D70807F6-1E77-0669-1D32-1AED22E9C751}"/>
              </a:ext>
            </a:extLst>
          </p:cNvPr>
          <p:cNvSpPr txBox="1">
            <a:spLocks/>
          </p:cNvSpPr>
          <p:nvPr/>
        </p:nvSpPr>
        <p:spPr>
          <a:xfrm>
            <a:off x="4438185" y="1032206"/>
            <a:ext cx="4479783" cy="2079484"/>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7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For both moral reasons and for our national interest it is important to have a small portion of the American government with the central mission of reducing suffering and poverty in the world. USAID has always worked closely with the State Department to make sure its work aligns with the foreign policy goals of the President. If USAID is simply abolished, humanitarian goals will be increasingly sidelined.</a:t>
            </a:r>
          </a:p>
        </p:txBody>
      </p:sp>
      <p:graphicFrame>
        <p:nvGraphicFramePr>
          <p:cNvPr id="11" name="Content Placeholder 3">
            <a:extLst>
              <a:ext uri="{FF2B5EF4-FFF2-40B4-BE49-F238E27FC236}">
                <a16:creationId xmlns:a16="http://schemas.microsoft.com/office/drawing/2014/main" id="{0A8E0E55-86DF-3306-2211-C2148539B359}"/>
              </a:ext>
            </a:extLst>
          </p:cNvPr>
          <p:cNvGraphicFramePr>
            <a:graphicFrameLocks/>
          </p:cNvGraphicFramePr>
          <p:nvPr>
            <p:extLst>
              <p:ext uri="{D42A27DB-BD31-4B8C-83A1-F6EECF244321}">
                <p14:modId xmlns:p14="http://schemas.microsoft.com/office/powerpoint/2010/main" val="835818473"/>
              </p:ext>
            </p:extLst>
          </p:nvPr>
        </p:nvGraphicFramePr>
        <p:xfrm>
          <a:off x="3763286" y="2221170"/>
          <a:ext cx="6036821" cy="4513387"/>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Diagonal Corners Snipped 17">
            <a:extLst>
              <a:ext uri="{FF2B5EF4-FFF2-40B4-BE49-F238E27FC236}">
                <a16:creationId xmlns:a16="http://schemas.microsoft.com/office/drawing/2014/main" id="{5AEEAE39-3CA9-3E95-1A6C-4CFE4948AAB6}"/>
              </a:ext>
            </a:extLst>
          </p:cNvPr>
          <p:cNvSpPr/>
          <p:nvPr/>
        </p:nvSpPr>
        <p:spPr>
          <a:xfrm>
            <a:off x="201440" y="12258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US Foreign Aid Agencies</a:t>
            </a:r>
            <a:endParaRPr lang="en-US" sz="3200" dirty="0"/>
          </a:p>
        </p:txBody>
      </p:sp>
      <p:sp>
        <p:nvSpPr>
          <p:cNvPr id="2" name="Rectangle 1">
            <a:extLst>
              <a:ext uri="{FF2B5EF4-FFF2-40B4-BE49-F238E27FC236}">
                <a16:creationId xmlns:a16="http://schemas.microsoft.com/office/drawing/2014/main" id="{9EFD30C0-4D9B-5162-478E-B1F0CC098684}"/>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3F7396E-EAEA-F0D8-B028-CC72F96A8619}"/>
              </a:ext>
            </a:extLst>
          </p:cNvPr>
          <p:cNvSpPr txBox="1"/>
          <p:nvPr/>
        </p:nvSpPr>
        <p:spPr>
          <a:xfrm>
            <a:off x="10231395" y="-2496065"/>
            <a:ext cx="184731" cy="369332"/>
          </a:xfrm>
          <a:prstGeom prst="rect">
            <a:avLst/>
          </a:prstGeom>
          <a:noFill/>
        </p:spPr>
        <p:txBody>
          <a:bodyPr wrap="none" rtlCol="0">
            <a:spAutoFit/>
          </a:bodyPr>
          <a:lstStyle/>
          <a:p>
            <a:endParaRPr lang="en-US" dirty="0"/>
          </a:p>
        </p:txBody>
      </p:sp>
      <p:sp>
        <p:nvSpPr>
          <p:cNvPr id="20" name="Rectangle: Diagonal Corners Snipped 19">
            <a:extLst>
              <a:ext uri="{FF2B5EF4-FFF2-40B4-BE49-F238E27FC236}">
                <a16:creationId xmlns:a16="http://schemas.microsoft.com/office/drawing/2014/main" id="{151D63AB-914C-6CDB-69C9-EE1071E415DC}"/>
              </a:ext>
            </a:extLst>
          </p:cNvPr>
          <p:cNvSpPr/>
          <p:nvPr/>
        </p:nvSpPr>
        <p:spPr>
          <a:xfrm>
            <a:off x="5813320" y="656779"/>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
        <p:nvSpPr>
          <p:cNvPr id="19" name="Rectangle: Diagonal Corners Snipped 18">
            <a:extLst>
              <a:ext uri="{FF2B5EF4-FFF2-40B4-BE49-F238E27FC236}">
                <a16:creationId xmlns:a16="http://schemas.microsoft.com/office/drawing/2014/main" id="{7C0D9DC2-5CB5-CE9E-9A27-A668360A95D8}"/>
              </a:ext>
            </a:extLst>
          </p:cNvPr>
          <p:cNvSpPr/>
          <p:nvPr/>
        </p:nvSpPr>
        <p:spPr>
          <a:xfrm>
            <a:off x="1243993" y="67951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Tree>
    <p:extLst>
      <p:ext uri="{BB962C8B-B14F-4D97-AF65-F5344CB8AC3E}">
        <p14:creationId xmlns:p14="http://schemas.microsoft.com/office/powerpoint/2010/main" val="32827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D0C47-0CF1-AA71-36E1-753892C08318}"/>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A26C0DEE-97CC-9B32-9D88-EE7A8FCB7496}"/>
              </a:ext>
            </a:extLst>
          </p:cNvPr>
          <p:cNvGraphicFramePr>
            <a:graphicFrameLocks/>
          </p:cNvGraphicFramePr>
          <p:nvPr>
            <p:extLst>
              <p:ext uri="{D42A27DB-BD31-4B8C-83A1-F6EECF244321}">
                <p14:modId xmlns:p14="http://schemas.microsoft.com/office/powerpoint/2010/main" val="1921826011"/>
              </p:ext>
            </p:extLst>
          </p:nvPr>
        </p:nvGraphicFramePr>
        <p:xfrm>
          <a:off x="-133169" y="1334976"/>
          <a:ext cx="8868839" cy="765290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E9A5D302-E361-223C-9065-7DC4C5A0DFE8}"/>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AC4FFB16-62BF-4F71-6ED9-1237A476047B}"/>
              </a:ext>
            </a:extLst>
          </p:cNvPr>
          <p:cNvSpPr txBox="1">
            <a:spLocks/>
          </p:cNvSpPr>
          <p:nvPr/>
        </p:nvSpPr>
        <p:spPr>
          <a:xfrm>
            <a:off x="226033" y="884962"/>
            <a:ext cx="8609960" cy="47629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solidFill>
                  <a:schemeClr val="tx1">
                    <a:lumMod val="75000"/>
                    <a:lumOff val="25000"/>
                  </a:schemeClr>
                </a:solidFill>
                <a:effectLst/>
                <a:latin typeface="Arial" panose="020B0604020202020204" pitchFamily="34" charset="0"/>
                <a:cs typeface="Arial" panose="020B0604020202020204" pitchFamily="34" charset="0"/>
              </a:rPr>
              <a:t>So now, do you think that:</a:t>
            </a:r>
          </a:p>
          <a:p>
            <a:pPr marL="800100" lvl="1" indent="-342900" algn="l">
              <a:buFont typeface="+mj-lt"/>
              <a:buAutoNum type="arabicPeriod"/>
            </a:pPr>
            <a:r>
              <a:rPr lang="en-US" sz="1800" dirty="0">
                <a:solidFill>
                  <a:schemeClr val="tx1">
                    <a:lumMod val="75000"/>
                    <a:lumOff val="25000"/>
                  </a:schemeClr>
                </a:solidFill>
                <a:effectLst/>
                <a:latin typeface="Arial" panose="020B0604020202020204" pitchFamily="34" charset="0"/>
                <a:cs typeface="Arial" panose="020B0604020202020204" pitchFamily="34" charset="0"/>
              </a:rPr>
              <a:t>USAID should be abolished and its programs should be put under the direct control of the State Department?     --  OR --  </a:t>
            </a:r>
          </a:p>
          <a:p>
            <a:pPr marL="800100" lvl="1" indent="-342900" algn="l">
              <a:buFont typeface="+mj-lt"/>
              <a:buAutoNum type="arabicPeriod"/>
            </a:pPr>
            <a:r>
              <a:rPr lang="en-US" sz="1800" dirty="0">
                <a:solidFill>
                  <a:schemeClr val="tx1">
                    <a:lumMod val="75000"/>
                    <a:lumOff val="25000"/>
                  </a:schemeClr>
                </a:solidFill>
                <a:effectLst/>
                <a:latin typeface="Arial" panose="020B0604020202020204" pitchFamily="34" charset="0"/>
                <a:cs typeface="Arial" panose="020B0604020202020204" pitchFamily="34" charset="0"/>
              </a:rPr>
              <a:t>USAID should continue, with a distinct mission to focus on humanitarian aid, promoting democracy, and long-term economic development?</a:t>
            </a:r>
            <a:endParaRPr lang="en-US" sz="1800" dirty="0">
              <a:solidFill>
                <a:schemeClr val="tx1">
                  <a:lumMod val="75000"/>
                  <a:lumOff val="25000"/>
                </a:schemeClr>
              </a:solidFill>
              <a:effectLst/>
              <a:latin typeface="Arial" panose="020B0604020202020204" pitchFamily="34" charset="0"/>
              <a:ea typeface="Aptos" panose="020B0004020202020204" pitchFamily="34" charset="0"/>
              <a:cs typeface="Arial" panose="020B0604020202020204" pitchFamily="34" charset="0"/>
            </a:endParaRPr>
          </a:p>
        </p:txBody>
      </p:sp>
      <p:sp>
        <p:nvSpPr>
          <p:cNvPr id="10" name="Rectangle: Diagonal Corners Snipped 9">
            <a:extLst>
              <a:ext uri="{FF2B5EF4-FFF2-40B4-BE49-F238E27FC236}">
                <a16:creationId xmlns:a16="http://schemas.microsoft.com/office/drawing/2014/main" id="{C3582D20-3594-7AE0-C116-773F3A1F95A0}"/>
              </a:ext>
            </a:extLst>
          </p:cNvPr>
          <p:cNvSpPr/>
          <p:nvPr/>
        </p:nvSpPr>
        <p:spPr>
          <a:xfrm>
            <a:off x="201440" y="122041"/>
            <a:ext cx="6362989" cy="577323"/>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Arial" panose="020B0604020202020204" pitchFamily="34" charset="0"/>
                <a:cs typeface="Arial" panose="020B0604020202020204" pitchFamily="34" charset="0"/>
              </a:rPr>
              <a:t>US Foreign Aid Agencies</a:t>
            </a:r>
            <a:endParaRPr lang="en-US" sz="3200" dirty="0"/>
          </a:p>
        </p:txBody>
      </p:sp>
      <p:sp>
        <p:nvSpPr>
          <p:cNvPr id="2" name="Rectangle: Diagonal Corners Snipped 1">
            <a:extLst>
              <a:ext uri="{FF2B5EF4-FFF2-40B4-BE49-F238E27FC236}">
                <a16:creationId xmlns:a16="http://schemas.microsoft.com/office/drawing/2014/main" id="{8E45B6C4-F517-4BFA-335C-4558B26FEF58}"/>
              </a:ext>
            </a:extLst>
          </p:cNvPr>
          <p:cNvSpPr/>
          <p:nvPr/>
        </p:nvSpPr>
        <p:spPr>
          <a:xfrm>
            <a:off x="6674160" y="122041"/>
            <a:ext cx="2243808" cy="575921"/>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Final</a:t>
            </a:r>
            <a:b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br>
            <a:r>
              <a:rPr lang="en-US" sz="2000"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recommendation</a:t>
            </a:r>
            <a:endParaRPr lang="en-US" sz="2000"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pic>
        <p:nvPicPr>
          <p:cNvPr id="5" name="Picture 4" descr="A close-up of a logo&#10;&#10;AI-generated content may be incorrect.">
            <a:hlinkClick r:id="rId3"/>
            <a:extLst>
              <a:ext uri="{FF2B5EF4-FFF2-40B4-BE49-F238E27FC236}">
                <a16:creationId xmlns:a16="http://schemas.microsoft.com/office/drawing/2014/main" id="{ABFCCBEA-ADF9-9CE1-61B3-AB258100F0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8416" y="6313060"/>
            <a:ext cx="2204746" cy="380261"/>
          </a:xfrm>
          <a:prstGeom prst="rect">
            <a:avLst/>
          </a:prstGeom>
        </p:spPr>
      </p:pic>
      <p:cxnSp>
        <p:nvCxnSpPr>
          <p:cNvPr id="8" name="Straight Connector 7">
            <a:extLst>
              <a:ext uri="{FF2B5EF4-FFF2-40B4-BE49-F238E27FC236}">
                <a16:creationId xmlns:a16="http://schemas.microsoft.com/office/drawing/2014/main" id="{F267C3F7-7184-E380-9289-9C14D971999E}"/>
              </a:ext>
            </a:extLst>
          </p:cNvPr>
          <p:cNvCxnSpPr/>
          <p:nvPr/>
        </p:nvCxnSpPr>
        <p:spPr>
          <a:xfrm>
            <a:off x="411386" y="6285042"/>
            <a:ext cx="8410099" cy="0"/>
          </a:xfrm>
          <a:prstGeom prst="line">
            <a:avLst/>
          </a:prstGeom>
          <a:ln w="317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D93AFF8-14FB-D7A7-CCB5-D1F399A1A682}"/>
              </a:ext>
            </a:extLst>
          </p:cNvPr>
          <p:cNvSpPr txBox="1"/>
          <p:nvPr/>
        </p:nvSpPr>
        <p:spPr>
          <a:xfrm>
            <a:off x="531268" y="638008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Tree>
    <p:extLst>
      <p:ext uri="{BB962C8B-B14F-4D97-AF65-F5344CB8AC3E}">
        <p14:creationId xmlns:p14="http://schemas.microsoft.com/office/powerpoint/2010/main" val="186301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88186866"/>
              </p:ext>
            </p:extLst>
          </p:nvPr>
        </p:nvGraphicFramePr>
        <p:xfrm>
          <a:off x="1064069" y="214219"/>
          <a:ext cx="14057821" cy="7100981"/>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oup 14">
            <a:extLst>
              <a:ext uri="{FF2B5EF4-FFF2-40B4-BE49-F238E27FC236}">
                <a16:creationId xmlns:a16="http://schemas.microsoft.com/office/drawing/2014/main" id="{4A856C7E-B418-4EFB-A2CF-D95261488495}"/>
              </a:ext>
            </a:extLst>
          </p:cNvPr>
          <p:cNvGrpSpPr/>
          <p:nvPr/>
        </p:nvGrpSpPr>
        <p:grpSpPr>
          <a:xfrm>
            <a:off x="200399" y="1760084"/>
            <a:ext cx="9263641" cy="261610"/>
            <a:chOff x="-119641" y="1874384"/>
            <a:chExt cx="9263641" cy="261610"/>
          </a:xfrm>
        </p:grpSpPr>
        <p:cxnSp>
          <p:nvCxnSpPr>
            <p:cNvPr id="3" name="Straight Connector 2">
              <a:extLst>
                <a:ext uri="{FF2B5EF4-FFF2-40B4-BE49-F238E27FC236}">
                  <a16:creationId xmlns:a16="http://schemas.microsoft.com/office/drawing/2014/main" id="{93772E8A-B266-4E5A-8CDC-E194709AD11E}"/>
                </a:ext>
              </a:extLst>
            </p:cNvPr>
            <p:cNvCxnSpPr/>
            <p:nvPr/>
          </p:nvCxnSpPr>
          <p:spPr>
            <a:xfrm>
              <a:off x="-119641" y="1882112"/>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04715C0-68A1-43E7-A6FD-A36A37AF2C2B}"/>
                </a:ext>
              </a:extLst>
            </p:cNvPr>
            <p:cNvSpPr txBox="1"/>
            <p:nvPr/>
          </p:nvSpPr>
          <p:spPr>
            <a:xfrm>
              <a:off x="0" y="1874384"/>
              <a:ext cx="1018227" cy="261610"/>
            </a:xfrm>
            <a:prstGeom prst="rect">
              <a:avLst/>
            </a:prstGeom>
            <a:solidFill>
              <a:schemeClr val="accent6">
                <a:lumMod val="7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GENDER</a:t>
              </a:r>
            </a:p>
          </p:txBody>
        </p:sp>
      </p:grpSp>
      <p:grpSp>
        <p:nvGrpSpPr>
          <p:cNvPr id="16" name="Group 15">
            <a:extLst>
              <a:ext uri="{FF2B5EF4-FFF2-40B4-BE49-F238E27FC236}">
                <a16:creationId xmlns:a16="http://schemas.microsoft.com/office/drawing/2014/main" id="{2D34452F-8239-4949-9854-9D2960E6C83C}"/>
              </a:ext>
            </a:extLst>
          </p:cNvPr>
          <p:cNvGrpSpPr/>
          <p:nvPr/>
        </p:nvGrpSpPr>
        <p:grpSpPr>
          <a:xfrm>
            <a:off x="200399" y="2438771"/>
            <a:ext cx="9263641" cy="261610"/>
            <a:chOff x="-119641" y="2587361"/>
            <a:chExt cx="9263641" cy="261610"/>
          </a:xfrm>
        </p:grpSpPr>
        <p:cxnSp>
          <p:nvCxnSpPr>
            <p:cNvPr id="13" name="Straight Connector 12">
              <a:extLst>
                <a:ext uri="{FF2B5EF4-FFF2-40B4-BE49-F238E27FC236}">
                  <a16:creationId xmlns:a16="http://schemas.microsoft.com/office/drawing/2014/main" id="{0A4EB9D3-31D0-42AA-85C9-5D15E1DA7AE5}"/>
                </a:ext>
              </a:extLst>
            </p:cNvPr>
            <p:cNvCxnSpPr/>
            <p:nvPr/>
          </p:nvCxnSpPr>
          <p:spPr>
            <a:xfrm>
              <a:off x="-119641" y="2598633"/>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A4C63C4-9A81-4C8C-A393-3FF65B09B223}"/>
                </a:ext>
              </a:extLst>
            </p:cNvPr>
            <p:cNvSpPr txBox="1"/>
            <p:nvPr/>
          </p:nvSpPr>
          <p:spPr>
            <a:xfrm>
              <a:off x="-7468" y="2587361"/>
              <a:ext cx="1018226" cy="261610"/>
            </a:xfrm>
            <a:prstGeom prst="rect">
              <a:avLst/>
            </a:prstGeom>
            <a:solidFill>
              <a:schemeClr val="accent1"/>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AGE</a:t>
              </a:r>
            </a:p>
          </p:txBody>
        </p:sp>
      </p:grpSp>
      <p:grpSp>
        <p:nvGrpSpPr>
          <p:cNvPr id="11" name="Group 10">
            <a:extLst>
              <a:ext uri="{FF2B5EF4-FFF2-40B4-BE49-F238E27FC236}">
                <a16:creationId xmlns:a16="http://schemas.microsoft.com/office/drawing/2014/main" id="{0FD07839-5D04-4F8E-B358-1A1BBA06FDF2}"/>
              </a:ext>
            </a:extLst>
          </p:cNvPr>
          <p:cNvGrpSpPr/>
          <p:nvPr/>
        </p:nvGrpSpPr>
        <p:grpSpPr>
          <a:xfrm>
            <a:off x="260219" y="3846461"/>
            <a:ext cx="9263641" cy="261610"/>
            <a:chOff x="-59821" y="4052201"/>
            <a:chExt cx="9263641" cy="261610"/>
          </a:xfrm>
        </p:grpSpPr>
        <p:cxnSp>
          <p:nvCxnSpPr>
            <p:cNvPr id="10" name="Straight Connector 9">
              <a:extLst>
                <a:ext uri="{FF2B5EF4-FFF2-40B4-BE49-F238E27FC236}">
                  <a16:creationId xmlns:a16="http://schemas.microsoft.com/office/drawing/2014/main" id="{14BF7C06-30DD-4CC6-947E-9802140211AA}"/>
                </a:ext>
              </a:extLst>
            </p:cNvPr>
            <p:cNvCxnSpPr/>
            <p:nvPr/>
          </p:nvCxnSpPr>
          <p:spPr>
            <a:xfrm>
              <a:off x="-59821" y="405220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6800773-6183-433E-8E88-74510C1DC140}"/>
                </a:ext>
              </a:extLst>
            </p:cNvPr>
            <p:cNvSpPr txBox="1"/>
            <p:nvPr/>
          </p:nvSpPr>
          <p:spPr>
            <a:xfrm>
              <a:off x="-1" y="4052201"/>
              <a:ext cx="1018226" cy="261610"/>
            </a:xfrm>
            <a:prstGeom prst="rect">
              <a:avLst/>
            </a:prstGeom>
            <a:solidFill>
              <a:srgbClr val="E46C0A"/>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INCOME</a:t>
              </a:r>
            </a:p>
          </p:txBody>
        </p:sp>
      </p:grpSp>
      <p:grpSp>
        <p:nvGrpSpPr>
          <p:cNvPr id="2" name="Group 1">
            <a:extLst>
              <a:ext uri="{FF2B5EF4-FFF2-40B4-BE49-F238E27FC236}">
                <a16:creationId xmlns:a16="http://schemas.microsoft.com/office/drawing/2014/main" id="{EBFBC1AB-0407-43AA-89ED-53C9E2ED2279}"/>
              </a:ext>
            </a:extLst>
          </p:cNvPr>
          <p:cNvGrpSpPr/>
          <p:nvPr/>
        </p:nvGrpSpPr>
        <p:grpSpPr>
          <a:xfrm>
            <a:off x="200397" y="5484279"/>
            <a:ext cx="9263641" cy="261610"/>
            <a:chOff x="-119643" y="5852499"/>
            <a:chExt cx="9263641" cy="261610"/>
          </a:xfrm>
        </p:grpSpPr>
        <p:cxnSp>
          <p:nvCxnSpPr>
            <p:cNvPr id="12" name="Straight Connector 11">
              <a:extLst>
                <a:ext uri="{FF2B5EF4-FFF2-40B4-BE49-F238E27FC236}">
                  <a16:creationId xmlns:a16="http://schemas.microsoft.com/office/drawing/2014/main" id="{F13D6EB9-5FD1-489A-B184-CD2B5AA9E0CD}"/>
                </a:ext>
              </a:extLst>
            </p:cNvPr>
            <p:cNvCxnSpPr/>
            <p:nvPr/>
          </p:nvCxnSpPr>
          <p:spPr>
            <a:xfrm>
              <a:off x="-119643" y="5854581"/>
              <a:ext cx="9263641"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1CC6682-1585-47F6-8201-D822C4E5A4D3}"/>
                </a:ext>
              </a:extLst>
            </p:cNvPr>
            <p:cNvSpPr txBox="1"/>
            <p:nvPr/>
          </p:nvSpPr>
          <p:spPr>
            <a:xfrm>
              <a:off x="0" y="5852499"/>
              <a:ext cx="1018227" cy="261610"/>
            </a:xfrm>
            <a:prstGeom prst="rect">
              <a:avLst/>
            </a:prstGeom>
            <a:solidFill>
              <a:srgbClr val="7030A0"/>
            </a:solidFill>
          </p:spPr>
          <p:txBody>
            <a:bodyPr wrap="none" rtlCol="0">
              <a:spAutoFit/>
            </a:bodyPr>
            <a:lstStyle/>
            <a:p>
              <a:r>
                <a:rPr lang="en-US" sz="1100" b="1" dirty="0">
                  <a:solidFill>
                    <a:schemeClr val="bg1"/>
                  </a:solidFill>
                  <a:latin typeface="Arial" panose="020B0604020202020204" pitchFamily="34" charset="0"/>
                  <a:cs typeface="Arial" panose="020B0604020202020204" pitchFamily="34" charset="0"/>
                </a:rPr>
                <a:t>EDUCATION</a:t>
              </a:r>
            </a:p>
          </p:txBody>
        </p:sp>
      </p:grpSp>
      <p:grpSp>
        <p:nvGrpSpPr>
          <p:cNvPr id="14" name="Group 13">
            <a:extLst>
              <a:ext uri="{FF2B5EF4-FFF2-40B4-BE49-F238E27FC236}">
                <a16:creationId xmlns:a16="http://schemas.microsoft.com/office/drawing/2014/main" id="{AF01A279-6BC5-4877-8BE1-948893119061}"/>
              </a:ext>
            </a:extLst>
          </p:cNvPr>
          <p:cNvGrpSpPr/>
          <p:nvPr/>
        </p:nvGrpSpPr>
        <p:grpSpPr>
          <a:xfrm>
            <a:off x="200399" y="973713"/>
            <a:ext cx="9263641" cy="261610"/>
            <a:chOff x="-119641" y="946654"/>
            <a:chExt cx="9263641" cy="261610"/>
          </a:xfrm>
        </p:grpSpPr>
        <p:sp>
          <p:nvSpPr>
            <p:cNvPr id="5" name="TextBox 4">
              <a:extLst>
                <a:ext uri="{FF2B5EF4-FFF2-40B4-BE49-F238E27FC236}">
                  <a16:creationId xmlns:a16="http://schemas.microsoft.com/office/drawing/2014/main" id="{F91D95FE-19F4-4F81-BB9D-221FA93C132C}"/>
                </a:ext>
              </a:extLst>
            </p:cNvPr>
            <p:cNvSpPr txBox="1"/>
            <p:nvPr/>
          </p:nvSpPr>
          <p:spPr>
            <a:xfrm>
              <a:off x="0" y="946654"/>
              <a:ext cx="1018227" cy="261610"/>
            </a:xfrm>
            <a:prstGeom prst="rect">
              <a:avLst/>
            </a:prstGeom>
            <a:solidFill>
              <a:schemeClr val="tx1">
                <a:lumMod val="65000"/>
                <a:lumOff val="35000"/>
              </a:schemeClr>
            </a:solidFill>
          </p:spPr>
          <p:txBody>
            <a:bodyPr wrap="square" rtlCol="0">
              <a:spAutoFit/>
            </a:bodyPr>
            <a:lstStyle/>
            <a:p>
              <a:pPr algn="ctr"/>
              <a:r>
                <a:rPr lang="en-US" sz="1100" b="1" dirty="0">
                  <a:solidFill>
                    <a:schemeClr val="bg1"/>
                  </a:solidFill>
                  <a:latin typeface="Arial" panose="020B0604020202020204" pitchFamily="34" charset="0"/>
                  <a:cs typeface="Arial" panose="020B0604020202020204" pitchFamily="34" charset="0"/>
                </a:rPr>
                <a:t>RACE</a:t>
              </a:r>
            </a:p>
          </p:txBody>
        </p:sp>
        <p:cxnSp>
          <p:nvCxnSpPr>
            <p:cNvPr id="23" name="Straight Connector 22">
              <a:extLst>
                <a:ext uri="{FF2B5EF4-FFF2-40B4-BE49-F238E27FC236}">
                  <a16:creationId xmlns:a16="http://schemas.microsoft.com/office/drawing/2014/main" id="{1CEF066F-74A1-4FF1-8DEA-8029C9F93A9D}"/>
                </a:ext>
              </a:extLst>
            </p:cNvPr>
            <p:cNvCxnSpPr/>
            <p:nvPr/>
          </p:nvCxnSpPr>
          <p:spPr>
            <a:xfrm>
              <a:off x="-119641" y="947694"/>
              <a:ext cx="926364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Rectangle: Diagonal Corners Snipped 23">
            <a:extLst>
              <a:ext uri="{FF2B5EF4-FFF2-40B4-BE49-F238E27FC236}">
                <a16:creationId xmlns:a16="http://schemas.microsoft.com/office/drawing/2014/main" id="{798129FF-05AA-4199-AA40-0A58BEDF98CE}"/>
              </a:ext>
            </a:extLst>
          </p:cNvPr>
          <p:cNvSpPr/>
          <p:nvPr/>
        </p:nvSpPr>
        <p:spPr>
          <a:xfrm>
            <a:off x="201440" y="122042"/>
            <a:ext cx="6384295" cy="433192"/>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US Foreign Aid Agencies</a:t>
            </a:r>
            <a:endParaRPr lang="en-US" sz="2800" dirty="0"/>
          </a:p>
        </p:txBody>
      </p:sp>
      <p:sp>
        <p:nvSpPr>
          <p:cNvPr id="25" name="Rectangle: Diagonal Corners Snipped 24">
            <a:extLst>
              <a:ext uri="{FF2B5EF4-FFF2-40B4-BE49-F238E27FC236}">
                <a16:creationId xmlns:a16="http://schemas.microsoft.com/office/drawing/2014/main" id="{0E74275E-1288-48CD-A413-2F5CBCADC088}"/>
              </a:ext>
            </a:extLst>
          </p:cNvPr>
          <p:cNvSpPr/>
          <p:nvPr/>
        </p:nvSpPr>
        <p:spPr>
          <a:xfrm>
            <a:off x="6767332" y="123444"/>
            <a:ext cx="2243808" cy="433192"/>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lnSpc>
                <a:spcPts val="1600"/>
              </a:lnSpc>
            </a:pPr>
            <a:r>
              <a:rPr lang="en-US" b="1" cap="all"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rPr>
              <a:t>By demographic</a:t>
            </a:r>
            <a:endParaRPr lang="en-US" cap="all" dirty="0">
              <a:effectLst>
                <a:outerShdw blurRad="38100" dist="38100" dir="2700000" algn="tl">
                  <a:srgbClr val="000000">
                    <a:alpha val="43137"/>
                  </a:srgbClr>
                </a:outerShdw>
              </a:effectLst>
              <a:latin typeface="Franklin Gothic Demi Cond" panose="020B0706030402020204" pitchFamily="34" charset="0"/>
              <a:cs typeface="Sakkal Majalla" panose="02000000000000000000" pitchFamily="2" charset="-78"/>
            </a:endParaRPr>
          </a:p>
        </p:txBody>
      </p:sp>
      <p:sp>
        <p:nvSpPr>
          <p:cNvPr id="18" name="Rectangle 17">
            <a:extLst>
              <a:ext uri="{FF2B5EF4-FFF2-40B4-BE49-F238E27FC236}">
                <a16:creationId xmlns:a16="http://schemas.microsoft.com/office/drawing/2014/main" id="{DE903856-5275-3293-A441-DF59C57E9DBD}"/>
              </a:ext>
            </a:extLst>
          </p:cNvPr>
          <p:cNvSpPr/>
          <p:nvPr/>
        </p:nvSpPr>
        <p:spPr>
          <a:xfrm>
            <a:off x="8721090" y="801135"/>
            <a:ext cx="525780" cy="52681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D3B3A60-BFEB-4B82-0066-4E6B3DD107AB}"/>
              </a:ext>
            </a:extLst>
          </p:cNvPr>
          <p:cNvSpPr txBox="1"/>
          <p:nvPr/>
        </p:nvSpPr>
        <p:spPr>
          <a:xfrm>
            <a:off x="3959757" y="6473511"/>
            <a:ext cx="5051383" cy="246221"/>
          </a:xfrm>
          <a:prstGeom prst="rect">
            <a:avLst/>
          </a:prstGeom>
          <a:noFill/>
        </p:spPr>
        <p:txBody>
          <a:bodyPr wrap="none" rtlCol="0">
            <a:spAutoFit/>
          </a:bodyPr>
          <a:lstStyle/>
          <a:p>
            <a:r>
              <a:rPr lang="en-US" sz="1000" b="1" dirty="0">
                <a:solidFill>
                  <a:schemeClr val="tx1">
                    <a:lumMod val="75000"/>
                    <a:lumOff val="25000"/>
                  </a:schemeClr>
                </a:solidFill>
                <a:latin typeface="Arial" panose="020B0604020202020204" pitchFamily="34" charset="0"/>
                <a:cs typeface="Arial" panose="020B0604020202020204" pitchFamily="34" charset="0"/>
              </a:rPr>
              <a:t>SOURCE: </a:t>
            </a:r>
            <a:r>
              <a:rPr lang="en-US" sz="1000" dirty="0">
                <a:solidFill>
                  <a:schemeClr val="tx1">
                    <a:lumMod val="75000"/>
                    <a:lumOff val="25000"/>
                  </a:schemeClr>
                </a:solidFill>
                <a:latin typeface="Arial" panose="020B0604020202020204" pitchFamily="34" charset="0"/>
                <a:cs typeface="Arial" panose="020B0604020202020204" pitchFamily="34" charset="0"/>
              </a:rPr>
              <a:t>Program for Public Consultation, </a:t>
            </a:r>
            <a:r>
              <a:rPr lang="en-US" sz="1000" dirty="0">
                <a:solidFill>
                  <a:srgbClr val="63A4F7"/>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Americans on Foreign Aid</a:t>
            </a:r>
            <a:r>
              <a:rPr lang="en-US" sz="1000" dirty="0">
                <a:solidFill>
                  <a:srgbClr val="63A4F7"/>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February 2025</a:t>
            </a:r>
          </a:p>
        </p:txBody>
      </p:sp>
      <p:sp>
        <p:nvSpPr>
          <p:cNvPr id="26" name="TextBox 25">
            <a:extLst>
              <a:ext uri="{FF2B5EF4-FFF2-40B4-BE49-F238E27FC236}">
                <a16:creationId xmlns:a16="http://schemas.microsoft.com/office/drawing/2014/main" id="{783FFE46-B8A0-3B1D-156E-B97390DDCEA3}"/>
              </a:ext>
            </a:extLst>
          </p:cNvPr>
          <p:cNvSpPr txBox="1"/>
          <p:nvPr/>
        </p:nvSpPr>
        <p:spPr>
          <a:xfrm>
            <a:off x="1818603" y="575317"/>
            <a:ext cx="5833761" cy="338554"/>
          </a:xfrm>
          <a:prstGeom prst="rect">
            <a:avLst/>
          </a:prstGeom>
          <a:noFill/>
        </p:spPr>
        <p:txBody>
          <a:bodyPr wrap="square" rtlCol="0">
            <a:spAutoFit/>
          </a:bodyPr>
          <a:lstStyle/>
          <a:p>
            <a:pPr algn="ctr"/>
            <a:r>
              <a:rPr lang="en-US" sz="1600" b="1"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PERCENT IN FAVOR OF CONTINUING USAID, </a:t>
            </a:r>
            <a:r>
              <a:rPr lang="en-US" sz="1600" kern="0" dirty="0">
                <a:solidFill>
                  <a:schemeClr val="accent6">
                    <a:lumMod val="50000"/>
                  </a:schemeClr>
                </a:solidFill>
                <a:effectLst/>
                <a:latin typeface="Arial Narrow" panose="020B0606020202030204" pitchFamily="34" charset="0"/>
                <a:ea typeface="Arial" panose="020B0604020202020204" pitchFamily="34" charset="0"/>
                <a:cs typeface="Arial" panose="020B0604020202020204" pitchFamily="34" charset="0"/>
              </a:rPr>
              <a:t>with a distinct mission</a:t>
            </a:r>
            <a:endParaRPr lang="en-US" sz="1600" dirty="0">
              <a:solidFill>
                <a:schemeClr val="accent6">
                  <a:lumMod val="50000"/>
                </a:schemeClr>
              </a:solidFill>
              <a:latin typeface="Arial Narrow" panose="020B0606020202030204" pitchFamily="34" charset="0"/>
            </a:endParaRPr>
          </a:p>
        </p:txBody>
      </p:sp>
      <p:sp>
        <p:nvSpPr>
          <p:cNvPr id="17" name="Rectangle 16">
            <a:extLst>
              <a:ext uri="{FF2B5EF4-FFF2-40B4-BE49-F238E27FC236}">
                <a16:creationId xmlns:a16="http://schemas.microsoft.com/office/drawing/2014/main" id="{8331942E-0A43-3060-6A84-10492530DF5F}"/>
              </a:ext>
            </a:extLst>
          </p:cNvPr>
          <p:cNvSpPr/>
          <p:nvPr/>
        </p:nvSpPr>
        <p:spPr>
          <a:xfrm>
            <a:off x="201440" y="122041"/>
            <a:ext cx="8809700"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6343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CBC99148-0561-4BDF-910C-3C4AD10500EE}"/>
              </a:ext>
            </a:extLst>
          </p:cNvPr>
          <p:cNvGraphicFramePr>
            <a:graphicFrameLocks/>
          </p:cNvGraphicFramePr>
          <p:nvPr>
            <p:extLst>
              <p:ext uri="{D42A27DB-BD31-4B8C-83A1-F6EECF244321}">
                <p14:modId xmlns:p14="http://schemas.microsoft.com/office/powerpoint/2010/main" val="1476825454"/>
              </p:ext>
            </p:extLst>
          </p:nvPr>
        </p:nvGraphicFramePr>
        <p:xfrm>
          <a:off x="4506383" y="2902021"/>
          <a:ext cx="5262684" cy="6438624"/>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90A99A52-1218-48E6-8871-346191D9F42A}"/>
              </a:ext>
            </a:extLst>
          </p:cNvPr>
          <p:cNvSpPr/>
          <p:nvPr/>
        </p:nvSpPr>
        <p:spPr>
          <a:xfrm>
            <a:off x="1083212" y="5542671"/>
            <a:ext cx="225084" cy="281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a:extLst>
              <a:ext uri="{FF2B5EF4-FFF2-40B4-BE49-F238E27FC236}">
                <a16:creationId xmlns:a16="http://schemas.microsoft.com/office/drawing/2014/main" id="{316B0882-0E7C-4AFA-9FCB-2E38E3D45F91}"/>
              </a:ext>
            </a:extLst>
          </p:cNvPr>
          <p:cNvSpPr txBox="1">
            <a:spLocks/>
          </p:cNvSpPr>
          <p:nvPr/>
        </p:nvSpPr>
        <p:spPr>
          <a:xfrm>
            <a:off x="345687" y="948543"/>
            <a:ext cx="4505445" cy="1142098"/>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700" dirty="0">
                <a:solidFill>
                  <a:schemeClr val="tx1">
                    <a:lumMod val="65000"/>
                    <a:lumOff val="35000"/>
                  </a:schemeClr>
                </a:solidFill>
                <a:effectLst/>
                <a:latin typeface="Helvetica" pitchFamily="2" charset="0"/>
              </a:rPr>
              <a:t>The United States should be willing to share at least a small portion of its wealth with those in the world who are in great need. As one of the world’s rich nations, the United States has a moral responsibility toward poor nations to help them develop economically and improve their people’s lives.</a:t>
            </a:r>
          </a:p>
          <a:p>
            <a:pPr algn="l"/>
            <a:endParaRPr lang="en-US" sz="1700"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4" name="Content Placeholder 2">
            <a:extLst>
              <a:ext uri="{FF2B5EF4-FFF2-40B4-BE49-F238E27FC236}">
                <a16:creationId xmlns:a16="http://schemas.microsoft.com/office/drawing/2014/main" id="{1CD81008-7F9C-43BC-89AB-FCCA860D6AB3}"/>
              </a:ext>
            </a:extLst>
          </p:cNvPr>
          <p:cNvSpPr txBox="1">
            <a:spLocks/>
          </p:cNvSpPr>
          <p:nvPr/>
        </p:nvSpPr>
        <p:spPr>
          <a:xfrm>
            <a:off x="5263375" y="1054440"/>
            <a:ext cx="3341609" cy="1754278"/>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700" dirty="0">
                <a:solidFill>
                  <a:schemeClr val="tx1">
                    <a:lumMod val="65000"/>
                    <a:lumOff val="35000"/>
                  </a:schemeClr>
                </a:solidFill>
                <a:effectLst/>
                <a:latin typeface="Helvetica" pitchFamily="2" charset="0"/>
              </a:rPr>
              <a:t>Helping people in foreign countries is not the proper role for the US government. This should be strictly a private matter with individuals making charitable donations through private organizations.</a:t>
            </a:r>
          </a:p>
          <a:p>
            <a:pPr algn="l"/>
            <a:endParaRPr lang="en-US" sz="1700"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1" name="Content Placeholder 3">
            <a:extLst>
              <a:ext uri="{FF2B5EF4-FFF2-40B4-BE49-F238E27FC236}">
                <a16:creationId xmlns:a16="http://schemas.microsoft.com/office/drawing/2014/main" id="{B094703B-D283-47AB-9813-720803F0B9E7}"/>
              </a:ext>
            </a:extLst>
          </p:cNvPr>
          <p:cNvGraphicFramePr>
            <a:graphicFrameLocks/>
          </p:cNvGraphicFramePr>
          <p:nvPr>
            <p:extLst>
              <p:ext uri="{D42A27DB-BD31-4B8C-83A1-F6EECF244321}">
                <p14:modId xmlns:p14="http://schemas.microsoft.com/office/powerpoint/2010/main" val="2739553567"/>
              </p:ext>
            </p:extLst>
          </p:nvPr>
        </p:nvGraphicFramePr>
        <p:xfrm>
          <a:off x="-679340" y="2358231"/>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Diagonal Corners Snipped 17">
            <a:extLst>
              <a:ext uri="{FF2B5EF4-FFF2-40B4-BE49-F238E27FC236}">
                <a16:creationId xmlns:a16="http://schemas.microsoft.com/office/drawing/2014/main" id="{4EDEC1D3-ABA9-4D37-B532-6E055C2C8914}"/>
              </a:ext>
            </a:extLst>
          </p:cNvPr>
          <p:cNvSpPr/>
          <p:nvPr/>
        </p:nvSpPr>
        <p:spPr>
          <a:xfrm>
            <a:off x="201440" y="123755"/>
            <a:ext cx="8741120"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a:t>
            </a:r>
            <a:endParaRPr lang="en-US" sz="3200" dirty="0"/>
          </a:p>
        </p:txBody>
      </p:sp>
      <p:graphicFrame>
        <p:nvGraphicFramePr>
          <p:cNvPr id="15" name="Content Placeholder 3">
            <a:extLst>
              <a:ext uri="{FF2B5EF4-FFF2-40B4-BE49-F238E27FC236}">
                <a16:creationId xmlns:a16="http://schemas.microsoft.com/office/drawing/2014/main" id="{182B29D8-8799-4AF4-B266-368D52C542C8}"/>
              </a:ext>
            </a:extLst>
          </p:cNvPr>
          <p:cNvGraphicFramePr>
            <a:graphicFrameLocks/>
          </p:cNvGraphicFramePr>
          <p:nvPr>
            <p:extLst>
              <p:ext uri="{D42A27DB-BD31-4B8C-83A1-F6EECF244321}">
                <p14:modId xmlns:p14="http://schemas.microsoft.com/office/powerpoint/2010/main" val="1040241521"/>
              </p:ext>
            </p:extLst>
          </p:nvPr>
        </p:nvGraphicFramePr>
        <p:xfrm>
          <a:off x="2725" y="3001218"/>
          <a:ext cx="6282561" cy="6267664"/>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5EB024E5-0A93-BAB5-A29B-FA345657CA5B}"/>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Diagonal Corners Snipped 18">
            <a:extLst>
              <a:ext uri="{FF2B5EF4-FFF2-40B4-BE49-F238E27FC236}">
                <a16:creationId xmlns:a16="http://schemas.microsoft.com/office/drawing/2014/main" id="{9B692881-B28F-453F-A35C-EF2E7B0F61C8}"/>
              </a:ext>
            </a:extLst>
          </p:cNvPr>
          <p:cNvSpPr/>
          <p:nvPr/>
        </p:nvSpPr>
        <p:spPr>
          <a:xfrm>
            <a:off x="1433064" y="639474"/>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20" name="Rectangle: Diagonal Corners Snipped 19">
            <a:extLst>
              <a:ext uri="{FF2B5EF4-FFF2-40B4-BE49-F238E27FC236}">
                <a16:creationId xmlns:a16="http://schemas.microsoft.com/office/drawing/2014/main" id="{E758A3C8-D165-4201-9644-214A3AA6F6D9}"/>
              </a:ext>
            </a:extLst>
          </p:cNvPr>
          <p:cNvSpPr/>
          <p:nvPr/>
        </p:nvSpPr>
        <p:spPr>
          <a:xfrm>
            <a:off x="5655801" y="679784"/>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3046840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3BE91-0DF2-63FA-1436-1EF9F7D9D45C}"/>
            </a:ext>
          </a:extLst>
        </p:cNvPr>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83814ABF-E146-3D26-4229-ACCE131C75B6}"/>
              </a:ext>
            </a:extLst>
          </p:cNvPr>
          <p:cNvGraphicFramePr>
            <a:graphicFrameLocks/>
          </p:cNvGraphicFramePr>
          <p:nvPr>
            <p:extLst>
              <p:ext uri="{D42A27DB-BD31-4B8C-83A1-F6EECF244321}">
                <p14:modId xmlns:p14="http://schemas.microsoft.com/office/powerpoint/2010/main" val="2371119336"/>
              </p:ext>
            </p:extLst>
          </p:nvPr>
        </p:nvGraphicFramePr>
        <p:xfrm>
          <a:off x="4317242" y="3343776"/>
          <a:ext cx="6225915" cy="555336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4ED18521-3AD2-0540-C4F5-C1CFE306200A}"/>
              </a:ext>
            </a:extLst>
          </p:cNvPr>
          <p:cNvSpPr/>
          <p:nvPr/>
        </p:nvSpPr>
        <p:spPr>
          <a:xfrm>
            <a:off x="1083212" y="5542671"/>
            <a:ext cx="225084" cy="281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a:extLst>
              <a:ext uri="{FF2B5EF4-FFF2-40B4-BE49-F238E27FC236}">
                <a16:creationId xmlns:a16="http://schemas.microsoft.com/office/drawing/2014/main" id="{BB5E800D-77DA-485E-69F1-60EDC1EDE6FD}"/>
              </a:ext>
            </a:extLst>
          </p:cNvPr>
          <p:cNvSpPr txBox="1">
            <a:spLocks/>
          </p:cNvSpPr>
          <p:nvPr/>
        </p:nvSpPr>
        <p:spPr>
          <a:xfrm>
            <a:off x="763312" y="1101486"/>
            <a:ext cx="3501577"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effectLst/>
                <a:latin typeface="Helvetica" pitchFamily="2" charset="0"/>
              </a:rPr>
              <a:t>Giving foreign aid to countries who are strategically positioned in the world is a good idea because it helps ensure that they will stay friendly to us.</a:t>
            </a:r>
          </a:p>
          <a:p>
            <a:pPr algn="l"/>
            <a:endParaRPr lang="en-US" sz="2000"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4" name="Content Placeholder 2">
            <a:extLst>
              <a:ext uri="{FF2B5EF4-FFF2-40B4-BE49-F238E27FC236}">
                <a16:creationId xmlns:a16="http://schemas.microsoft.com/office/drawing/2014/main" id="{06421D96-A561-B900-BC80-9F94DEC5AAC9}"/>
              </a:ext>
            </a:extLst>
          </p:cNvPr>
          <p:cNvSpPr txBox="1">
            <a:spLocks/>
          </p:cNvSpPr>
          <p:nvPr/>
        </p:nvSpPr>
        <p:spPr>
          <a:xfrm>
            <a:off x="5192476" y="1051562"/>
            <a:ext cx="3501578" cy="856298"/>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effectLst/>
                <a:latin typeface="Helvetica" pitchFamily="2" charset="0"/>
              </a:rPr>
              <a:t>Too much US foreign aid goes to governments that are not very democratic and have poor human rights records. This is not consistent with American principles.</a:t>
            </a:r>
          </a:p>
          <a:p>
            <a:endParaRPr lang="en-US" sz="2000" dirty="0">
              <a:solidFill>
                <a:srgbClr val="000000"/>
              </a:solidFill>
              <a:effectLst/>
              <a:latin typeface="Helvetica" pitchFamily="2" charset="0"/>
            </a:endParaRPr>
          </a:p>
          <a:p>
            <a:pPr algn="l"/>
            <a:endParaRPr lang="en-US" sz="2000"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1" name="Content Placeholder 3">
            <a:extLst>
              <a:ext uri="{FF2B5EF4-FFF2-40B4-BE49-F238E27FC236}">
                <a16:creationId xmlns:a16="http://schemas.microsoft.com/office/drawing/2014/main" id="{B3BC0F3E-F297-A71D-5866-8D979F08A60D}"/>
              </a:ext>
            </a:extLst>
          </p:cNvPr>
          <p:cNvGraphicFramePr>
            <a:graphicFrameLocks/>
          </p:cNvGraphicFramePr>
          <p:nvPr>
            <p:extLst>
              <p:ext uri="{D42A27DB-BD31-4B8C-83A1-F6EECF244321}">
                <p14:modId xmlns:p14="http://schemas.microsoft.com/office/powerpoint/2010/main" val="146609038"/>
              </p:ext>
            </p:extLst>
          </p:nvPr>
        </p:nvGraphicFramePr>
        <p:xfrm>
          <a:off x="-679340" y="2358231"/>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Diagonal Corners Snipped 17">
            <a:extLst>
              <a:ext uri="{FF2B5EF4-FFF2-40B4-BE49-F238E27FC236}">
                <a16:creationId xmlns:a16="http://schemas.microsoft.com/office/drawing/2014/main" id="{6A4C3CFD-5C21-61A3-33AB-61153D78977A}"/>
              </a:ext>
            </a:extLst>
          </p:cNvPr>
          <p:cNvSpPr/>
          <p:nvPr/>
        </p:nvSpPr>
        <p:spPr>
          <a:xfrm>
            <a:off x="201440" y="12375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a:t>
            </a:r>
            <a:endParaRPr lang="en-US" sz="3200" dirty="0"/>
          </a:p>
        </p:txBody>
      </p:sp>
      <p:graphicFrame>
        <p:nvGraphicFramePr>
          <p:cNvPr id="15" name="Content Placeholder 3">
            <a:extLst>
              <a:ext uri="{FF2B5EF4-FFF2-40B4-BE49-F238E27FC236}">
                <a16:creationId xmlns:a16="http://schemas.microsoft.com/office/drawing/2014/main" id="{39505E69-078C-10B7-6DD7-293DC8F5F04F}"/>
              </a:ext>
            </a:extLst>
          </p:cNvPr>
          <p:cNvGraphicFramePr>
            <a:graphicFrameLocks/>
          </p:cNvGraphicFramePr>
          <p:nvPr>
            <p:extLst>
              <p:ext uri="{D42A27DB-BD31-4B8C-83A1-F6EECF244321}">
                <p14:modId xmlns:p14="http://schemas.microsoft.com/office/powerpoint/2010/main" val="4258900652"/>
              </p:ext>
            </p:extLst>
          </p:nvPr>
        </p:nvGraphicFramePr>
        <p:xfrm>
          <a:off x="123580" y="3379299"/>
          <a:ext cx="5798220" cy="5482315"/>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D5EE5C12-AD81-94C2-D58F-4CA2E71BDD8B}"/>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637F7A52-D3FB-EA26-75D8-086C8FFF90E9}"/>
              </a:ext>
            </a:extLst>
          </p:cNvPr>
          <p:cNvSpPr/>
          <p:nvPr/>
        </p:nvSpPr>
        <p:spPr>
          <a:xfrm>
            <a:off x="1433064" y="639474"/>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4" name="Rectangle: Diagonal Corners Snipped 3">
            <a:extLst>
              <a:ext uri="{FF2B5EF4-FFF2-40B4-BE49-F238E27FC236}">
                <a16:creationId xmlns:a16="http://schemas.microsoft.com/office/drawing/2014/main" id="{3F73A6B0-8979-C8D7-1397-02D67CD10582}"/>
              </a:ext>
            </a:extLst>
          </p:cNvPr>
          <p:cNvSpPr/>
          <p:nvPr/>
        </p:nvSpPr>
        <p:spPr>
          <a:xfrm>
            <a:off x="5655801" y="679784"/>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2848775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A3623-305A-E636-39BF-2563985F9AB8}"/>
            </a:ext>
          </a:extLst>
        </p:cNvPr>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8635BF64-049D-B874-93A8-17744CEF1BD5}"/>
              </a:ext>
            </a:extLst>
          </p:cNvPr>
          <p:cNvGraphicFramePr>
            <a:graphicFrameLocks/>
          </p:cNvGraphicFramePr>
          <p:nvPr>
            <p:extLst>
              <p:ext uri="{D42A27DB-BD31-4B8C-83A1-F6EECF244321}">
                <p14:modId xmlns:p14="http://schemas.microsoft.com/office/powerpoint/2010/main" val="4110569384"/>
              </p:ext>
            </p:extLst>
          </p:nvPr>
        </p:nvGraphicFramePr>
        <p:xfrm>
          <a:off x="4164342" y="3437057"/>
          <a:ext cx="6225915" cy="555336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D6E09864-2FA7-1EC4-5C9E-95F60964CDB1}"/>
              </a:ext>
            </a:extLst>
          </p:cNvPr>
          <p:cNvSpPr/>
          <p:nvPr/>
        </p:nvSpPr>
        <p:spPr>
          <a:xfrm>
            <a:off x="1083212" y="5542671"/>
            <a:ext cx="225084" cy="281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a:extLst>
              <a:ext uri="{FF2B5EF4-FFF2-40B4-BE49-F238E27FC236}">
                <a16:creationId xmlns:a16="http://schemas.microsoft.com/office/drawing/2014/main" id="{7D3EA145-B895-3A98-A38D-9DDEC0D0ED08}"/>
              </a:ext>
            </a:extLst>
          </p:cNvPr>
          <p:cNvSpPr txBox="1">
            <a:spLocks/>
          </p:cNvSpPr>
          <p:nvPr/>
        </p:nvSpPr>
        <p:spPr>
          <a:xfrm>
            <a:off x="384719" y="1077059"/>
            <a:ext cx="3746891"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tx1">
                    <a:lumMod val="65000"/>
                    <a:lumOff val="35000"/>
                  </a:schemeClr>
                </a:solidFill>
                <a:effectLst/>
                <a:latin typeface="Helvetica" pitchFamily="2" charset="0"/>
              </a:rPr>
              <a:t>We should send aid to people in desperate need, whether or not it will directly promote the national interest.</a:t>
            </a:r>
          </a:p>
          <a:p>
            <a:pPr algn="l"/>
            <a:endParaRPr lang="en-US"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4" name="Content Placeholder 2">
            <a:extLst>
              <a:ext uri="{FF2B5EF4-FFF2-40B4-BE49-F238E27FC236}">
                <a16:creationId xmlns:a16="http://schemas.microsoft.com/office/drawing/2014/main" id="{EAB95BBF-9E05-4B53-6FCE-8B56F6E2C530}"/>
              </a:ext>
            </a:extLst>
          </p:cNvPr>
          <p:cNvSpPr txBox="1">
            <a:spLocks/>
          </p:cNvSpPr>
          <p:nvPr/>
        </p:nvSpPr>
        <p:spPr>
          <a:xfrm>
            <a:off x="4572000" y="1089017"/>
            <a:ext cx="4071486" cy="856298"/>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tx1">
                    <a:lumMod val="65000"/>
                    <a:lumOff val="35000"/>
                  </a:schemeClr>
                </a:solidFill>
                <a:effectLst/>
                <a:latin typeface="Helvetica" pitchFamily="2" charset="0"/>
              </a:rPr>
              <a:t>There is so much waste and corruption in the process of giving foreign aid that very little aid actually reaches the people who really need it.</a:t>
            </a:r>
          </a:p>
          <a:p>
            <a:pPr algn="l"/>
            <a:endParaRPr lang="en-US" dirty="0">
              <a:solidFill>
                <a:srgbClr val="000000"/>
              </a:solidFill>
              <a:effectLst/>
              <a:latin typeface="Helvetica" pitchFamily="2" charset="0"/>
            </a:endParaRPr>
          </a:p>
          <a:p>
            <a:pPr algn="l"/>
            <a:endParaRPr lang="en-US"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1" name="Content Placeholder 3">
            <a:extLst>
              <a:ext uri="{FF2B5EF4-FFF2-40B4-BE49-F238E27FC236}">
                <a16:creationId xmlns:a16="http://schemas.microsoft.com/office/drawing/2014/main" id="{ACCDEBE7-56CC-0062-05E2-CA74544BA9B9}"/>
              </a:ext>
            </a:extLst>
          </p:cNvPr>
          <p:cNvGraphicFramePr>
            <a:graphicFrameLocks/>
          </p:cNvGraphicFramePr>
          <p:nvPr>
            <p:extLst>
              <p:ext uri="{D42A27DB-BD31-4B8C-83A1-F6EECF244321}">
                <p14:modId xmlns:p14="http://schemas.microsoft.com/office/powerpoint/2010/main" val="1980568358"/>
              </p:ext>
            </p:extLst>
          </p:nvPr>
        </p:nvGraphicFramePr>
        <p:xfrm>
          <a:off x="-679340" y="2358231"/>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Diagonal Corners Snipped 17">
            <a:extLst>
              <a:ext uri="{FF2B5EF4-FFF2-40B4-BE49-F238E27FC236}">
                <a16:creationId xmlns:a16="http://schemas.microsoft.com/office/drawing/2014/main" id="{A4089ACE-0FEB-AC97-1926-32FF6FC4FAC2}"/>
              </a:ext>
            </a:extLst>
          </p:cNvPr>
          <p:cNvSpPr/>
          <p:nvPr/>
        </p:nvSpPr>
        <p:spPr>
          <a:xfrm>
            <a:off x="201440" y="123755"/>
            <a:ext cx="8716528"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a:t>
            </a:r>
            <a:endParaRPr lang="en-US" sz="3200" dirty="0"/>
          </a:p>
        </p:txBody>
      </p:sp>
      <p:graphicFrame>
        <p:nvGraphicFramePr>
          <p:cNvPr id="15" name="Content Placeholder 3">
            <a:extLst>
              <a:ext uri="{FF2B5EF4-FFF2-40B4-BE49-F238E27FC236}">
                <a16:creationId xmlns:a16="http://schemas.microsoft.com/office/drawing/2014/main" id="{A65FF42E-FA9D-9741-2DDD-039CA9B357F0}"/>
              </a:ext>
            </a:extLst>
          </p:cNvPr>
          <p:cNvGraphicFramePr>
            <a:graphicFrameLocks/>
          </p:cNvGraphicFramePr>
          <p:nvPr>
            <p:extLst>
              <p:ext uri="{D42A27DB-BD31-4B8C-83A1-F6EECF244321}">
                <p14:modId xmlns:p14="http://schemas.microsoft.com/office/powerpoint/2010/main" val="350973658"/>
              </p:ext>
            </p:extLst>
          </p:nvPr>
        </p:nvGraphicFramePr>
        <p:xfrm>
          <a:off x="-51938" y="3437057"/>
          <a:ext cx="6701836" cy="5482315"/>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23CE845E-B4E0-079F-41E1-4B67A428CDD3}"/>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CCF81DA5-01B4-A3E2-7E60-C8873FEEB489}"/>
              </a:ext>
            </a:extLst>
          </p:cNvPr>
          <p:cNvSpPr/>
          <p:nvPr/>
        </p:nvSpPr>
        <p:spPr>
          <a:xfrm>
            <a:off x="1433064" y="639474"/>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4" name="Rectangle: Diagonal Corners Snipped 3">
            <a:extLst>
              <a:ext uri="{FF2B5EF4-FFF2-40B4-BE49-F238E27FC236}">
                <a16:creationId xmlns:a16="http://schemas.microsoft.com/office/drawing/2014/main" id="{708AD603-2D0C-C2AC-9795-E21E72DE1BE0}"/>
              </a:ext>
            </a:extLst>
          </p:cNvPr>
          <p:cNvSpPr/>
          <p:nvPr/>
        </p:nvSpPr>
        <p:spPr>
          <a:xfrm>
            <a:off x="5655801" y="679784"/>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3477975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E5A3186-3022-B7B2-C9BC-23189640F718}"/>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Table 7">
            <a:extLst>
              <a:ext uri="{FF2B5EF4-FFF2-40B4-BE49-F238E27FC236}">
                <a16:creationId xmlns:a16="http://schemas.microsoft.com/office/drawing/2014/main" id="{A5A0F4C7-FFC4-0B50-92E5-7DBA2DA2ACF2}"/>
              </a:ext>
            </a:extLst>
          </p:cNvPr>
          <p:cNvGraphicFramePr>
            <a:graphicFrameLocks noGrp="1"/>
          </p:cNvGraphicFramePr>
          <p:nvPr>
            <p:extLst>
              <p:ext uri="{D42A27DB-BD31-4B8C-83A1-F6EECF244321}">
                <p14:modId xmlns:p14="http://schemas.microsoft.com/office/powerpoint/2010/main" val="1289922120"/>
              </p:ext>
            </p:extLst>
          </p:nvPr>
        </p:nvGraphicFramePr>
        <p:xfrm>
          <a:off x="226032" y="1460809"/>
          <a:ext cx="8691936" cy="5273436"/>
        </p:xfrm>
        <a:graphic>
          <a:graphicData uri="http://schemas.openxmlformats.org/drawingml/2006/table">
            <a:tbl>
              <a:tblPr firstRow="1" bandRow="1">
                <a:tableStyleId>{5C22544A-7EE6-4342-B048-85BDC9FD1C3A}</a:tableStyleId>
              </a:tblPr>
              <a:tblGrid>
                <a:gridCol w="5680873">
                  <a:extLst>
                    <a:ext uri="{9D8B030D-6E8A-4147-A177-3AD203B41FA5}">
                      <a16:colId xmlns:a16="http://schemas.microsoft.com/office/drawing/2014/main" val="803671752"/>
                    </a:ext>
                  </a:extLst>
                </a:gridCol>
                <a:gridCol w="3011063">
                  <a:extLst>
                    <a:ext uri="{9D8B030D-6E8A-4147-A177-3AD203B41FA5}">
                      <a16:colId xmlns:a16="http://schemas.microsoft.com/office/drawing/2014/main" val="3717885592"/>
                    </a:ext>
                  </a:extLst>
                </a:gridCol>
              </a:tblGrid>
              <a:tr h="878906">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Humanitarian Relief</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$15.6 billion </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206573218"/>
                  </a:ext>
                </a:extLst>
              </a:tr>
              <a:tr h="878906">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Health</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$16.1 Billion</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71466510"/>
                  </a:ext>
                </a:extLst>
              </a:tr>
              <a:tr h="878906">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Economic Development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$19.4 Billion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5352227"/>
                  </a:ext>
                </a:extLst>
              </a:tr>
              <a:tr h="878906">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Education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$1.1 Billion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62590877"/>
                  </a:ext>
                </a:extLst>
              </a:tr>
              <a:tr h="878906">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Environment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$1.4 Billion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47322624"/>
                  </a:ext>
                </a:extLst>
              </a:tr>
              <a:tr h="878906">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Democracy and Human Rights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2400" b="0" dirty="0">
                          <a:solidFill>
                            <a:schemeClr val="accent1">
                              <a:lumMod val="50000"/>
                            </a:schemeClr>
                          </a:solidFill>
                          <a:latin typeface="Arial" panose="020B0604020202020204" pitchFamily="34" charset="0"/>
                          <a:cs typeface="Arial" panose="020B0604020202020204" pitchFamily="34" charset="0"/>
                        </a:rPr>
                        <a:t>$2.3 Billion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13841608"/>
                  </a:ext>
                </a:extLst>
              </a:tr>
            </a:tbl>
          </a:graphicData>
        </a:graphic>
      </p:graphicFrame>
      <p:sp>
        <p:nvSpPr>
          <p:cNvPr id="6" name="Rectangle: Diagonal Corners Snipped 5">
            <a:extLst>
              <a:ext uri="{FF2B5EF4-FFF2-40B4-BE49-F238E27FC236}">
                <a16:creationId xmlns:a16="http://schemas.microsoft.com/office/drawing/2014/main" id="{A39EBEA5-BA2C-B8D0-E600-1070B18EC084}"/>
              </a:ext>
            </a:extLst>
          </p:cNvPr>
          <p:cNvSpPr/>
          <p:nvPr/>
        </p:nvSpPr>
        <p:spPr>
          <a:xfrm>
            <a:off x="201440" y="122040"/>
            <a:ext cx="8716528" cy="133876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lnSpc>
                <a:spcPts val="3400"/>
              </a:lnSpc>
            </a:pPr>
            <a:br>
              <a:rPr lang="en-US" sz="1600" b="1" dirty="0">
                <a:solidFill>
                  <a:schemeClr val="bg1"/>
                </a:solidFill>
                <a:latin typeface="Arial" panose="020B0604020202020204" pitchFamily="34" charset="0"/>
                <a:cs typeface="Arial" panose="020B0604020202020204" pitchFamily="34" charset="0"/>
              </a:rPr>
            </a:br>
            <a:r>
              <a:rPr lang="en-US" sz="4800" b="1" dirty="0">
                <a:solidFill>
                  <a:schemeClr val="bg1"/>
                </a:solidFill>
                <a:latin typeface="Arial" panose="020B0604020202020204" pitchFamily="34" charset="0"/>
                <a:cs typeface="Arial" panose="020B0604020202020204" pitchFamily="34" charset="0"/>
              </a:rPr>
              <a:t>Foreign Aid</a:t>
            </a:r>
            <a:endParaRPr lang="en-US" sz="4800" dirty="0"/>
          </a:p>
        </p:txBody>
      </p:sp>
    </p:spTree>
    <p:extLst>
      <p:ext uri="{BB962C8B-B14F-4D97-AF65-F5344CB8AC3E}">
        <p14:creationId xmlns:p14="http://schemas.microsoft.com/office/powerpoint/2010/main" val="455328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0E7B90-F0DD-19ED-E0CA-5A812CECF44C}"/>
            </a:ext>
          </a:extLst>
        </p:cNvPr>
        <p:cNvGrpSpPr/>
        <p:nvPr/>
      </p:nvGrpSpPr>
      <p:grpSpPr>
        <a:xfrm>
          <a:off x="0" y="0"/>
          <a:ext cx="0" cy="0"/>
          <a:chOff x="0" y="0"/>
          <a:chExt cx="0" cy="0"/>
        </a:xfrm>
      </p:grpSpPr>
      <p:graphicFrame>
        <p:nvGraphicFramePr>
          <p:cNvPr id="22" name="Content Placeholder 3">
            <a:extLst>
              <a:ext uri="{FF2B5EF4-FFF2-40B4-BE49-F238E27FC236}">
                <a16:creationId xmlns:a16="http://schemas.microsoft.com/office/drawing/2014/main" id="{EF2557EE-8445-9AA9-F7D1-9169BDC4E502}"/>
              </a:ext>
            </a:extLst>
          </p:cNvPr>
          <p:cNvGraphicFramePr>
            <a:graphicFrameLocks/>
          </p:cNvGraphicFramePr>
          <p:nvPr>
            <p:extLst>
              <p:ext uri="{D42A27DB-BD31-4B8C-83A1-F6EECF244321}">
                <p14:modId xmlns:p14="http://schemas.microsoft.com/office/powerpoint/2010/main" val="135306547"/>
              </p:ext>
            </p:extLst>
          </p:nvPr>
        </p:nvGraphicFramePr>
        <p:xfrm>
          <a:off x="4374995" y="3401534"/>
          <a:ext cx="5315416" cy="555336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508091C7-5EFC-EE75-C042-12EBD821481E}"/>
              </a:ext>
            </a:extLst>
          </p:cNvPr>
          <p:cNvSpPr/>
          <p:nvPr/>
        </p:nvSpPr>
        <p:spPr>
          <a:xfrm>
            <a:off x="1083212" y="5542671"/>
            <a:ext cx="225084" cy="281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a:extLst>
              <a:ext uri="{FF2B5EF4-FFF2-40B4-BE49-F238E27FC236}">
                <a16:creationId xmlns:a16="http://schemas.microsoft.com/office/drawing/2014/main" id="{FB012269-B614-32D2-89A7-69A2511727B1}"/>
              </a:ext>
            </a:extLst>
          </p:cNvPr>
          <p:cNvSpPr txBox="1">
            <a:spLocks/>
          </p:cNvSpPr>
          <p:nvPr/>
        </p:nvSpPr>
        <p:spPr>
          <a:xfrm>
            <a:off x="449946" y="1145085"/>
            <a:ext cx="3695481"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effectLst/>
                <a:latin typeface="Arial" panose="020B0604020202020204" pitchFamily="34" charset="0"/>
                <a:ea typeface="Calibri" panose="020F0502020204030204" pitchFamily="34" charset="0"/>
                <a:cs typeface="Arial" panose="020B0604020202020204" pitchFamily="34" charset="0"/>
              </a:rPr>
              <a:t>Studies show that it is not true that a lot of foreign aid is lost to fraud or waste, yet people who are against foreign aid keep repeating this false information. Decisions about foreign aid should be based on facts.</a:t>
            </a:r>
          </a:p>
        </p:txBody>
      </p:sp>
      <p:sp>
        <p:nvSpPr>
          <p:cNvPr id="14" name="Content Placeholder 2">
            <a:extLst>
              <a:ext uri="{FF2B5EF4-FFF2-40B4-BE49-F238E27FC236}">
                <a16:creationId xmlns:a16="http://schemas.microsoft.com/office/drawing/2014/main" id="{FCAAA9E3-A5B0-A016-4950-960FFBC56ADE}"/>
              </a:ext>
            </a:extLst>
          </p:cNvPr>
          <p:cNvSpPr txBox="1">
            <a:spLocks/>
          </p:cNvSpPr>
          <p:nvPr/>
        </p:nvSpPr>
        <p:spPr>
          <a:xfrm>
            <a:off x="4751161" y="1181194"/>
            <a:ext cx="4053486" cy="856298"/>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effectLst/>
                <a:latin typeface="Helvetica" pitchFamily="2" charset="0"/>
              </a:rPr>
              <a:t>Taking care of problems at home is more important than giving aid to foreign countries. The problems in America must be fixed first before the government even starts to consider giving taxpayer money to others.</a:t>
            </a:r>
          </a:p>
          <a:p>
            <a:pPr algn="l"/>
            <a:endParaRPr lang="en-US" sz="2000"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1" name="Content Placeholder 3">
            <a:extLst>
              <a:ext uri="{FF2B5EF4-FFF2-40B4-BE49-F238E27FC236}">
                <a16:creationId xmlns:a16="http://schemas.microsoft.com/office/drawing/2014/main" id="{DD9C9F1D-B739-DFAF-AA4B-E1AD3FEEC333}"/>
              </a:ext>
            </a:extLst>
          </p:cNvPr>
          <p:cNvGraphicFramePr>
            <a:graphicFrameLocks/>
          </p:cNvGraphicFramePr>
          <p:nvPr>
            <p:extLst>
              <p:ext uri="{D42A27DB-BD31-4B8C-83A1-F6EECF244321}">
                <p14:modId xmlns:p14="http://schemas.microsoft.com/office/powerpoint/2010/main" val="1056803716"/>
              </p:ext>
            </p:extLst>
          </p:nvPr>
        </p:nvGraphicFramePr>
        <p:xfrm>
          <a:off x="-679340" y="2358231"/>
          <a:ext cx="6036821"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Diagonal Corners Snipped 17">
            <a:extLst>
              <a:ext uri="{FF2B5EF4-FFF2-40B4-BE49-F238E27FC236}">
                <a16:creationId xmlns:a16="http://schemas.microsoft.com/office/drawing/2014/main" id="{A9C56371-6B00-6600-CEE9-CA77EC7D35C7}"/>
              </a:ext>
            </a:extLst>
          </p:cNvPr>
          <p:cNvSpPr/>
          <p:nvPr/>
        </p:nvSpPr>
        <p:spPr>
          <a:xfrm>
            <a:off x="197156" y="123755"/>
            <a:ext cx="8720811"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 Humanitarian Relief</a:t>
            </a:r>
            <a:endParaRPr lang="en-US" sz="3200" dirty="0"/>
          </a:p>
        </p:txBody>
      </p:sp>
      <p:graphicFrame>
        <p:nvGraphicFramePr>
          <p:cNvPr id="15" name="Content Placeholder 3">
            <a:extLst>
              <a:ext uri="{FF2B5EF4-FFF2-40B4-BE49-F238E27FC236}">
                <a16:creationId xmlns:a16="http://schemas.microsoft.com/office/drawing/2014/main" id="{6384F40F-0493-87CD-13C2-D5D07FCDB327}"/>
              </a:ext>
            </a:extLst>
          </p:cNvPr>
          <p:cNvGraphicFramePr>
            <a:graphicFrameLocks/>
          </p:cNvGraphicFramePr>
          <p:nvPr>
            <p:extLst>
              <p:ext uri="{D42A27DB-BD31-4B8C-83A1-F6EECF244321}">
                <p14:modId xmlns:p14="http://schemas.microsoft.com/office/powerpoint/2010/main" val="500978575"/>
              </p:ext>
            </p:extLst>
          </p:nvPr>
        </p:nvGraphicFramePr>
        <p:xfrm>
          <a:off x="197157" y="3443707"/>
          <a:ext cx="5160324" cy="5482315"/>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1FD012B9-381B-0BB1-AD52-9BC5153A6CBF}"/>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Diagonal Corners Snipped 2">
            <a:extLst>
              <a:ext uri="{FF2B5EF4-FFF2-40B4-BE49-F238E27FC236}">
                <a16:creationId xmlns:a16="http://schemas.microsoft.com/office/drawing/2014/main" id="{C97E3047-69FB-FD64-81F8-D4781EE7065E}"/>
              </a:ext>
            </a:extLst>
          </p:cNvPr>
          <p:cNvSpPr/>
          <p:nvPr/>
        </p:nvSpPr>
        <p:spPr>
          <a:xfrm>
            <a:off x="1433064" y="639474"/>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4" name="Rectangle: Diagonal Corners Snipped 3">
            <a:extLst>
              <a:ext uri="{FF2B5EF4-FFF2-40B4-BE49-F238E27FC236}">
                <a16:creationId xmlns:a16="http://schemas.microsoft.com/office/drawing/2014/main" id="{1AA9E859-5DE8-75B9-D9D4-A848DBE17C99}"/>
              </a:ext>
            </a:extLst>
          </p:cNvPr>
          <p:cNvSpPr/>
          <p:nvPr/>
        </p:nvSpPr>
        <p:spPr>
          <a:xfrm>
            <a:off x="5655801" y="679784"/>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spTree>
    <p:extLst>
      <p:ext uri="{BB962C8B-B14F-4D97-AF65-F5344CB8AC3E}">
        <p14:creationId xmlns:p14="http://schemas.microsoft.com/office/powerpoint/2010/main" val="319435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161A0-6B3E-E296-DF6E-87F58F2FB19E}"/>
            </a:ext>
          </a:extLst>
        </p:cNvPr>
        <p:cNvGrpSpPr/>
        <p:nvPr/>
      </p:nvGrpSpPr>
      <p:grpSpPr>
        <a:xfrm>
          <a:off x="0" y="0"/>
          <a:ext cx="0" cy="0"/>
          <a:chOff x="0" y="0"/>
          <a:chExt cx="0" cy="0"/>
        </a:xfrm>
      </p:grpSpPr>
      <p:sp>
        <p:nvSpPr>
          <p:cNvPr id="3" name="Rectangle: Diagonal Corners Snipped 2">
            <a:extLst>
              <a:ext uri="{FF2B5EF4-FFF2-40B4-BE49-F238E27FC236}">
                <a16:creationId xmlns:a16="http://schemas.microsoft.com/office/drawing/2014/main" id="{12961501-F4AA-6539-8D2A-3690EAE7638F}"/>
              </a:ext>
            </a:extLst>
          </p:cNvPr>
          <p:cNvSpPr/>
          <p:nvPr/>
        </p:nvSpPr>
        <p:spPr>
          <a:xfrm>
            <a:off x="197156" y="123755"/>
            <a:ext cx="8720811" cy="557199"/>
          </a:xfrm>
          <a:prstGeom prst="snip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400"/>
              </a:lnSpc>
            </a:pPr>
            <a:r>
              <a:rPr lang="en-US" sz="3200" b="1" dirty="0">
                <a:solidFill>
                  <a:schemeClr val="bg1"/>
                </a:solidFill>
                <a:latin typeface="Arial" panose="020B0604020202020204" pitchFamily="34" charset="0"/>
                <a:cs typeface="Arial" panose="020B0604020202020204" pitchFamily="34" charset="0"/>
              </a:rPr>
              <a:t>Foreign Aid: Humanitarian Relief</a:t>
            </a:r>
            <a:endParaRPr lang="en-US" sz="3200" dirty="0"/>
          </a:p>
        </p:txBody>
      </p:sp>
      <p:graphicFrame>
        <p:nvGraphicFramePr>
          <p:cNvPr id="22" name="Content Placeholder 3">
            <a:extLst>
              <a:ext uri="{FF2B5EF4-FFF2-40B4-BE49-F238E27FC236}">
                <a16:creationId xmlns:a16="http://schemas.microsoft.com/office/drawing/2014/main" id="{907022E0-2654-19FF-0BF7-95DC8BB5D192}"/>
              </a:ext>
            </a:extLst>
          </p:cNvPr>
          <p:cNvGraphicFramePr>
            <a:graphicFrameLocks/>
          </p:cNvGraphicFramePr>
          <p:nvPr>
            <p:extLst>
              <p:ext uri="{D42A27DB-BD31-4B8C-83A1-F6EECF244321}">
                <p14:modId xmlns:p14="http://schemas.microsoft.com/office/powerpoint/2010/main" val="1011410044"/>
              </p:ext>
            </p:extLst>
          </p:nvPr>
        </p:nvGraphicFramePr>
        <p:xfrm>
          <a:off x="4365369" y="3401532"/>
          <a:ext cx="6020290" cy="555336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22614999-7530-345E-CA60-490F3F9A78BA}"/>
              </a:ext>
            </a:extLst>
          </p:cNvPr>
          <p:cNvSpPr/>
          <p:nvPr/>
        </p:nvSpPr>
        <p:spPr>
          <a:xfrm>
            <a:off x="1083212" y="5542671"/>
            <a:ext cx="225084" cy="281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a:extLst>
              <a:ext uri="{FF2B5EF4-FFF2-40B4-BE49-F238E27FC236}">
                <a16:creationId xmlns:a16="http://schemas.microsoft.com/office/drawing/2014/main" id="{5DD6F38D-38B5-D600-F649-74F082C870D0}"/>
              </a:ext>
            </a:extLst>
          </p:cNvPr>
          <p:cNvSpPr txBox="1">
            <a:spLocks/>
          </p:cNvSpPr>
          <p:nvPr/>
        </p:nvSpPr>
        <p:spPr>
          <a:xfrm>
            <a:off x="449946" y="1145085"/>
            <a:ext cx="3695481" cy="107608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Humanitarian relief saves lives, alleviates suffering and hunger, and helps communities recover from horrible disasters that are not their fault. The US has a moral responsibility to do its part.</a:t>
            </a:r>
          </a:p>
        </p:txBody>
      </p:sp>
      <p:sp>
        <p:nvSpPr>
          <p:cNvPr id="14" name="Content Placeholder 2">
            <a:extLst>
              <a:ext uri="{FF2B5EF4-FFF2-40B4-BE49-F238E27FC236}">
                <a16:creationId xmlns:a16="http://schemas.microsoft.com/office/drawing/2014/main" id="{9CB62E5D-F912-5FBE-1361-B6C5D178F74C}"/>
              </a:ext>
            </a:extLst>
          </p:cNvPr>
          <p:cNvSpPr txBox="1">
            <a:spLocks/>
          </p:cNvSpPr>
          <p:nvPr/>
        </p:nvSpPr>
        <p:spPr>
          <a:xfrm>
            <a:off x="4864482" y="1091443"/>
            <a:ext cx="4053486" cy="856298"/>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Corrupt governments and terrorist organizations take advantage of humanitarian crises, and steal medical supplies, food and other aid. They then sell it back to their own people, so the US ends up funding these bad actors.</a:t>
            </a:r>
          </a:p>
          <a:p>
            <a:pPr algn="l"/>
            <a:endParaRPr lang="en-US" sz="2000" dirty="0">
              <a:solidFill>
                <a:schemeClr val="bg2">
                  <a:lumMod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1" name="Content Placeholder 3">
            <a:extLst>
              <a:ext uri="{FF2B5EF4-FFF2-40B4-BE49-F238E27FC236}">
                <a16:creationId xmlns:a16="http://schemas.microsoft.com/office/drawing/2014/main" id="{E935AAC8-E493-A126-F1F4-1E1AA30C40DB}"/>
              </a:ext>
            </a:extLst>
          </p:cNvPr>
          <p:cNvGraphicFramePr>
            <a:graphicFrameLocks/>
          </p:cNvGraphicFramePr>
          <p:nvPr>
            <p:extLst>
              <p:ext uri="{D42A27DB-BD31-4B8C-83A1-F6EECF244321}">
                <p14:modId xmlns:p14="http://schemas.microsoft.com/office/powerpoint/2010/main" val="2810031844"/>
              </p:ext>
            </p:extLst>
          </p:nvPr>
        </p:nvGraphicFramePr>
        <p:xfrm>
          <a:off x="-679339" y="2358231"/>
          <a:ext cx="5430500" cy="4513387"/>
        </p:xfrm>
        <a:graphic>
          <a:graphicData uri="http://schemas.openxmlformats.org/drawingml/2006/chart">
            <c:chart xmlns:c="http://schemas.openxmlformats.org/drawingml/2006/chart" xmlns:r="http://schemas.openxmlformats.org/officeDocument/2006/relationships" r:id="rId3"/>
          </a:graphicData>
        </a:graphic>
      </p:graphicFrame>
      <p:sp>
        <p:nvSpPr>
          <p:cNvPr id="19" name="Rectangle: Diagonal Corners Snipped 18">
            <a:extLst>
              <a:ext uri="{FF2B5EF4-FFF2-40B4-BE49-F238E27FC236}">
                <a16:creationId xmlns:a16="http://schemas.microsoft.com/office/drawing/2014/main" id="{63A72415-6CE1-3A6B-AD26-217E949FE154}"/>
              </a:ext>
            </a:extLst>
          </p:cNvPr>
          <p:cNvSpPr/>
          <p:nvPr/>
        </p:nvSpPr>
        <p:spPr>
          <a:xfrm>
            <a:off x="1054774" y="679785"/>
            <a:ext cx="2244206" cy="281353"/>
          </a:xfrm>
          <a:prstGeom prst="snip2Diag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IN FAVOR</a:t>
            </a:r>
          </a:p>
        </p:txBody>
      </p:sp>
      <p:sp>
        <p:nvSpPr>
          <p:cNvPr id="20" name="Rectangle: Diagonal Corners Snipped 19">
            <a:extLst>
              <a:ext uri="{FF2B5EF4-FFF2-40B4-BE49-F238E27FC236}">
                <a16:creationId xmlns:a16="http://schemas.microsoft.com/office/drawing/2014/main" id="{4B371CDE-06D2-1C37-A557-1331AB442CC1}"/>
              </a:ext>
            </a:extLst>
          </p:cNvPr>
          <p:cNvSpPr/>
          <p:nvPr/>
        </p:nvSpPr>
        <p:spPr>
          <a:xfrm>
            <a:off x="5655801" y="679784"/>
            <a:ext cx="2244206" cy="281353"/>
          </a:xfrm>
          <a:prstGeom prst="snip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Cond" panose="020B0604020202020204" pitchFamily="34" charset="0"/>
              </a:rPr>
              <a:t>ARGUMENT AGAINST</a:t>
            </a:r>
          </a:p>
        </p:txBody>
      </p:sp>
      <p:graphicFrame>
        <p:nvGraphicFramePr>
          <p:cNvPr id="15" name="Content Placeholder 3">
            <a:extLst>
              <a:ext uri="{FF2B5EF4-FFF2-40B4-BE49-F238E27FC236}">
                <a16:creationId xmlns:a16="http://schemas.microsoft.com/office/drawing/2014/main" id="{F266AF3E-6AEA-2893-33DB-364F427531D7}"/>
              </a:ext>
            </a:extLst>
          </p:cNvPr>
          <p:cNvGraphicFramePr>
            <a:graphicFrameLocks/>
          </p:cNvGraphicFramePr>
          <p:nvPr>
            <p:extLst>
              <p:ext uri="{D42A27DB-BD31-4B8C-83A1-F6EECF244321}">
                <p14:modId xmlns:p14="http://schemas.microsoft.com/office/powerpoint/2010/main" val="3464462591"/>
              </p:ext>
            </p:extLst>
          </p:nvPr>
        </p:nvGraphicFramePr>
        <p:xfrm>
          <a:off x="-51938" y="3437057"/>
          <a:ext cx="6327610" cy="5482315"/>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D0821213-E7F7-B195-8A17-F3BA345B6FF1}"/>
              </a:ext>
            </a:extLst>
          </p:cNvPr>
          <p:cNvSpPr/>
          <p:nvPr/>
        </p:nvSpPr>
        <p:spPr>
          <a:xfrm>
            <a:off x="201440" y="122041"/>
            <a:ext cx="8716528" cy="6612516"/>
          </a:xfrm>
          <a:prstGeom prst="rect">
            <a:avLst/>
          </a:prstGeom>
          <a:noFill/>
          <a:ln w="31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458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2132</TotalTime>
  <Words>2739</Words>
  <Application>Microsoft Office PowerPoint</Application>
  <PresentationFormat>On-screen Show (4:3)</PresentationFormat>
  <Paragraphs>440</Paragraphs>
  <Slides>34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Arial Narrow</vt:lpstr>
      <vt:lpstr>Calibri</vt:lpstr>
      <vt:lpstr>Calibri Light</vt:lpstr>
      <vt:lpstr>Franklin Gothic Demi Cond</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Allison Stettler</dc:creator>
  <cp:lastModifiedBy>Allison Stettler</cp:lastModifiedBy>
  <cp:revision>15</cp:revision>
  <dcterms:created xsi:type="dcterms:W3CDTF">2021-08-25T19:42:54Z</dcterms:created>
  <dcterms:modified xsi:type="dcterms:W3CDTF">2025-02-11T20:41:13Z</dcterms:modified>
</cp:coreProperties>
</file>