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60" r:id="rId2"/>
    <p:sldId id="265" r:id="rId3"/>
    <p:sldId id="263" r:id="rId4"/>
    <p:sldId id="266" r:id="rId5"/>
    <p:sldId id="269" r:id="rId6"/>
    <p:sldId id="271" r:id="rId7"/>
    <p:sldId id="272" r:id="rId8"/>
    <p:sldId id="281" r:id="rId9"/>
    <p:sldId id="287" r:id="rId10"/>
    <p:sldId id="289" r:id="rId11"/>
    <p:sldId id="293" r:id="rId12"/>
    <p:sldId id="300" r:id="rId13"/>
    <p:sldId id="295" r:id="rId14"/>
    <p:sldId id="282" r:id="rId15"/>
    <p:sldId id="299" r:id="rId16"/>
    <p:sldId id="298" r:id="rId17"/>
    <p:sldId id="276" r:id="rId18"/>
    <p:sldId id="286" r:id="rId19"/>
    <p:sldId id="290" r:id="rId20"/>
    <p:sldId id="273" r:id="rId21"/>
    <p:sldId id="264" r:id="rId22"/>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0" autoAdjust="0"/>
    <p:restoredTop sz="81110" autoAdjust="0"/>
  </p:normalViewPr>
  <p:slideViewPr>
    <p:cSldViewPr snapToGrid="0">
      <p:cViewPr varScale="1">
        <p:scale>
          <a:sx n="92" d="100"/>
          <a:sy n="92" d="100"/>
        </p:scale>
        <p:origin x="1026" y="84"/>
      </p:cViewPr>
      <p:guideLst/>
    </p:cSldViewPr>
  </p:slideViewPr>
  <p:outlineViewPr>
    <p:cViewPr>
      <p:scale>
        <a:sx n="33" d="100"/>
        <a:sy n="33" d="100"/>
      </p:scale>
      <p:origin x="0" y="0"/>
    </p:cViewPr>
  </p:outlineViewPr>
  <p:notesTextViewPr>
    <p:cViewPr>
      <p:scale>
        <a:sx n="3" d="2"/>
        <a:sy n="3" d="2"/>
      </p:scale>
      <p:origin x="0" y="-55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44BCB96-6BE8-48BE-875C-E300A827D0FD}"/>
              </a:ext>
            </a:extLst>
          </p:cNvPr>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3F184D6-BFC7-4F68-A682-1BBEF56A64AF}"/>
              </a:ext>
            </a:extLst>
          </p:cNvPr>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4385F5A3-1EEE-43A4-8C3A-C0514B136448}" type="datetimeFigureOut">
              <a:rPr lang="en-US" smtClean="0"/>
              <a:t>11/5/2024</a:t>
            </a:fld>
            <a:endParaRPr lang="en-US" dirty="0"/>
          </a:p>
        </p:txBody>
      </p:sp>
      <p:sp>
        <p:nvSpPr>
          <p:cNvPr id="4" name="Footer Placeholder 3">
            <a:extLst>
              <a:ext uri="{FF2B5EF4-FFF2-40B4-BE49-F238E27FC236}">
                <a16:creationId xmlns:a16="http://schemas.microsoft.com/office/drawing/2014/main" id="{769B865F-6DE8-46F2-8917-2B42F69CBDDA}"/>
              </a:ext>
            </a:extLst>
          </p:cNvPr>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CE12DEF-9C1C-443C-A0FA-CFFF8A1FAF58}"/>
              </a:ext>
            </a:extLst>
          </p:cNvPr>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CBE12D3D-475A-4355-B640-EAA33692593E}" type="slidenum">
              <a:rPr lang="en-US" smtClean="0"/>
              <a:t>‹#›</a:t>
            </a:fld>
            <a:endParaRPr lang="en-US" dirty="0"/>
          </a:p>
        </p:txBody>
      </p:sp>
    </p:spTree>
    <p:extLst>
      <p:ext uri="{BB962C8B-B14F-4D97-AF65-F5344CB8AC3E}">
        <p14:creationId xmlns:p14="http://schemas.microsoft.com/office/powerpoint/2010/main" val="39985138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A3422849-0EB9-6645-ABED-D3460C1FC658}" type="datetimeFigureOut">
              <a:rPr lang="en-US" smtClean="0"/>
              <a:t>11/5/2024</a:t>
            </a:fld>
            <a:endParaRPr lang="en-US" dirty="0"/>
          </a:p>
        </p:txBody>
      </p:sp>
      <p:sp>
        <p:nvSpPr>
          <p:cNvPr id="4" name="Slide Image Placeholder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0FEA6160-6774-9545-ACA7-F2C9808CD476}" type="slidenum">
              <a:rPr lang="en-US" smtClean="0"/>
              <a:t>‹#›</a:t>
            </a:fld>
            <a:endParaRPr lang="en-US" dirty="0"/>
          </a:p>
        </p:txBody>
      </p:sp>
    </p:spTree>
    <p:extLst>
      <p:ext uri="{BB962C8B-B14F-4D97-AF65-F5344CB8AC3E}">
        <p14:creationId xmlns:p14="http://schemas.microsoft.com/office/powerpoint/2010/main" val="5996507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loc.gov/aba/publications/FreeSHM/H1520.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1</a:t>
            </a:fld>
            <a:endParaRPr lang="en-US" dirty="0"/>
          </a:p>
        </p:txBody>
      </p:sp>
    </p:spTree>
    <p:extLst>
      <p:ext uri="{BB962C8B-B14F-4D97-AF65-F5344CB8AC3E}">
        <p14:creationId xmlns:p14="http://schemas.microsoft.com/office/powerpoint/2010/main" val="1269802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sz="1200" dirty="0">
                <a:latin typeface="Arial" panose="020B0604020202020204" pitchFamily="34" charset="0"/>
                <a:cs typeface="Arial" panose="020B0604020202020204" pitchFamily="34" charset="0"/>
              </a:rPr>
              <a:t>Full disclosure: My institution’s symbol, UMC, is in 3 of the records in the 2015-2020 set, and 7 of the records from the 2021-2024 set.</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While a small sample size can’t assure qualitative research outcomes, </a:t>
            </a:r>
            <a:r>
              <a:rPr lang="en-US" sz="1200" b="1" dirty="0">
                <a:latin typeface="Arial" panose="020B0604020202020204" pitchFamily="34" charset="0"/>
                <a:cs typeface="Arial" panose="020B0604020202020204" pitchFamily="34" charset="0"/>
              </a:rPr>
              <a:t>we can observe </a:t>
            </a:r>
            <a:r>
              <a:rPr lang="en-US" sz="1200" dirty="0">
                <a:latin typeface="Arial" panose="020B0604020202020204" pitchFamily="34" charset="0"/>
                <a:cs typeface="Arial" panose="020B0604020202020204" pitchFamily="34" charset="0"/>
              </a:rPr>
              <a:t>across these 2 record </a:t>
            </a:r>
            <a:r>
              <a:rPr lang="en-US" sz="1200" b="0" dirty="0">
                <a:latin typeface="Arial" panose="020B0604020202020204" pitchFamily="34" charset="0"/>
                <a:cs typeface="Arial" panose="020B0604020202020204" pitchFamily="34" charset="0"/>
              </a:rPr>
              <a:t>sets</a:t>
            </a:r>
            <a:r>
              <a:rPr lang="en-US" sz="1200" b="1" dirty="0">
                <a:latin typeface="Arial" panose="020B0604020202020204" pitchFamily="34" charset="0"/>
                <a:cs typeface="Arial" panose="020B0604020202020204" pitchFamily="34" charset="0"/>
              </a:rPr>
              <a:t> that confusion may remain regarding the “Special cases,” instruction</a:t>
            </a:r>
            <a:r>
              <a:rPr lang="en-US" sz="1200" dirty="0">
                <a:latin typeface="Arial" panose="020B0604020202020204" pitchFamily="34" charset="0"/>
                <a:cs typeface="Arial" panose="020B0604020202020204" pitchFamily="34" charset="0"/>
              </a:rPr>
              <a:t>. For example, are resources that are “Sources,” “Computer files that have the structure of and present themselves as reference-type works” that should not be “further subdivided  by –Databases” or are they not?</a:t>
            </a:r>
          </a:p>
          <a:p>
            <a:r>
              <a:rPr lang="en-US" sz="1200" dirty="0">
                <a:latin typeface="Arial" panose="020B0604020202020204" pitchFamily="34" charset="0"/>
                <a:cs typeface="Arial" panose="020B0604020202020204" pitchFamily="34" charset="0"/>
              </a:rPr>
              <a:t>We can also observe that given the terms listed in the instruction sheet and highlighted here, catalogers may be following the “Special cases” guidance and not further subdividing these by –Databases.</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10</a:t>
            </a:fld>
            <a:endParaRPr lang="en-US" dirty="0"/>
          </a:p>
        </p:txBody>
      </p:sp>
    </p:spTree>
    <p:extLst>
      <p:ext uri="{BB962C8B-B14F-4D97-AF65-F5344CB8AC3E}">
        <p14:creationId xmlns:p14="http://schemas.microsoft.com/office/powerpoint/2010/main" val="3973312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D1E03-FD4C-85ED-D791-0F250B56BB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403D3E-C7A2-6C51-8897-5235896BD6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D71565-D8C2-F62D-AE4A-FA4E03AE4920}"/>
              </a:ext>
            </a:extLst>
          </p:cNvPr>
          <p:cNvSpPr>
            <a:spLocks noGrp="1"/>
          </p:cNvSpPr>
          <p:nvPr>
            <p:ph type="body" idx="1"/>
          </p:nvPr>
        </p:nvSpPr>
        <p:spPr/>
        <p:txBody>
          <a:bodyPr/>
          <a:lstStyle/>
          <a:p>
            <a:pPr defTabSz="907633">
              <a:defRPr/>
            </a:pPr>
            <a:r>
              <a:rPr lang="en-US" sz="1200" dirty="0">
                <a:latin typeface="Arial" panose="020B0604020202020204" pitchFamily="34" charset="0"/>
                <a:cs typeface="Arial" panose="020B0604020202020204" pitchFamily="34" charset="0"/>
              </a:rPr>
              <a:t>In 2021 I also asked, “Is it generally understood” that use of the LCGFT, Databases, is not appropriate in records for resources described by subject headings that </a:t>
            </a:r>
            <a:r>
              <a:rPr lang="en-US" sz="1200" i="1" dirty="0">
                <a:latin typeface="Arial" panose="020B0604020202020204" pitchFamily="34" charset="0"/>
                <a:cs typeface="Arial" panose="020B0604020202020204" pitchFamily="34" charset="0"/>
              </a:rPr>
              <a:t>are not to be further subdivided by the free-floating form subdivision $v Databases</a:t>
            </a:r>
            <a:r>
              <a:rPr lang="en-US" sz="1200" dirty="0">
                <a:latin typeface="Arial" panose="020B0604020202020204" pitchFamily="34" charset="0"/>
                <a:cs typeface="Arial" panose="020B0604020202020204" pitchFamily="34" charset="0"/>
              </a:rPr>
              <a:t>. I don’t think that the records retrieved can answer this question.  However, I believe that whether the form/genre headings in these cases are FAST or LCGFT, they will enhance catalog record “discoverability.”</a:t>
            </a:r>
          </a:p>
          <a:p>
            <a:endParaRPr lang="en-US" sz="1400" dirty="0">
              <a:latin typeface="Arial" panose="020B0604020202020204" pitchFamily="34" charset="0"/>
              <a:cs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31E710E2-0141-DC5A-57AD-6307E4BCFF33}"/>
              </a:ext>
            </a:extLst>
          </p:cNvPr>
          <p:cNvSpPr>
            <a:spLocks noGrp="1"/>
          </p:cNvSpPr>
          <p:nvPr>
            <p:ph type="sldNum" sz="quarter" idx="5"/>
          </p:nvPr>
        </p:nvSpPr>
        <p:spPr/>
        <p:txBody>
          <a:bodyPr/>
          <a:lstStyle/>
          <a:p>
            <a:fld id="{0FEA6160-6774-9545-ACA7-F2C9808CD476}" type="slidenum">
              <a:rPr lang="en-US" smtClean="0"/>
              <a:t>11</a:t>
            </a:fld>
            <a:endParaRPr lang="en-US" dirty="0"/>
          </a:p>
        </p:txBody>
      </p:sp>
    </p:spTree>
    <p:extLst>
      <p:ext uri="{BB962C8B-B14F-4D97-AF65-F5344CB8AC3E}">
        <p14:creationId xmlns:p14="http://schemas.microsoft.com/office/powerpoint/2010/main" val="1288952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F908E-3C7C-481F-AC94-292BF1C1EE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F552C2-CFB9-1DDF-D6C1-8BC0E2909F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F8E04C-1DF4-D3DC-F2C4-4AD9DD4DA2E3}"/>
              </a:ext>
            </a:extLst>
          </p:cNvPr>
          <p:cNvSpPr>
            <a:spLocks noGrp="1"/>
          </p:cNvSpPr>
          <p:nvPr>
            <p:ph type="body" idx="1"/>
          </p:nvPr>
        </p:nvSpPr>
        <p:spPr/>
        <p:txBody>
          <a:bodyPr/>
          <a:lstStyle/>
          <a:p>
            <a:pPr defTabSz="907633">
              <a:defRPr/>
            </a:pPr>
            <a:r>
              <a:rPr lang="en-US" sz="1200" dirty="0">
                <a:latin typeface="Arial" panose="020B0604020202020204" pitchFamily="34" charset="0"/>
                <a:cs typeface="Arial" panose="020B0604020202020204" pitchFamily="34" charset="0"/>
              </a:rPr>
              <a:t>The OCLC record (given on the left side of the screen), from the 2021-2024 set contains: headings subdivided by Sources; a heading subdivided by Databases; FAST headings for both; but the LCGFT for Databases only. </a:t>
            </a:r>
          </a:p>
          <a:p>
            <a:pPr defTabSz="907633">
              <a:defRPr/>
            </a:pPr>
            <a:endParaRPr lang="en-US" sz="1200" dirty="0">
              <a:latin typeface="Arial" panose="020B0604020202020204" pitchFamily="34" charset="0"/>
              <a:cs typeface="Arial" panose="020B0604020202020204" pitchFamily="34" charset="0"/>
            </a:endParaRPr>
          </a:p>
          <a:p>
            <a:pPr defTabSz="907633">
              <a:defRPr/>
            </a:pPr>
            <a:r>
              <a:rPr lang="en-US" sz="1200" dirty="0">
                <a:latin typeface="Arial" panose="020B0604020202020204" pitchFamily="34" charset="0"/>
                <a:cs typeface="Arial" panose="020B0604020202020204" pitchFamily="34" charset="0"/>
              </a:rPr>
              <a:t>The right side of the screen shows Kelley McGrath’s September 23, 2024 question on the PCC listserv. “If you have what librarians call a "database" of something that has its own genre/form, what is the best practice? When should you use the form subdivision? Do you use the LCGFT term for Databases, for the genre/form of the content or both?” Kelley’s examples are shown in the box beneath her questions. Adam Schiff responded, “it would be appropriate to include both LCGFT terms.” </a:t>
            </a:r>
          </a:p>
          <a:p>
            <a:pPr defTabSz="907633">
              <a:defRPr/>
            </a:pPr>
            <a:endParaRPr lang="en-US" sz="1200" dirty="0">
              <a:latin typeface="Arial" panose="020B0604020202020204" pitchFamily="34" charset="0"/>
              <a:cs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EA896488-F391-0C14-9963-B6D46AAF241E}"/>
              </a:ext>
            </a:extLst>
          </p:cNvPr>
          <p:cNvSpPr>
            <a:spLocks noGrp="1"/>
          </p:cNvSpPr>
          <p:nvPr>
            <p:ph type="sldNum" sz="quarter" idx="5"/>
          </p:nvPr>
        </p:nvSpPr>
        <p:spPr/>
        <p:txBody>
          <a:bodyPr/>
          <a:lstStyle/>
          <a:p>
            <a:fld id="{0FEA6160-6774-9545-ACA7-F2C9808CD476}" type="slidenum">
              <a:rPr lang="en-US" smtClean="0"/>
              <a:t>12</a:t>
            </a:fld>
            <a:endParaRPr lang="en-US" dirty="0"/>
          </a:p>
        </p:txBody>
      </p:sp>
    </p:spTree>
    <p:extLst>
      <p:ext uri="{BB962C8B-B14F-4D97-AF65-F5344CB8AC3E}">
        <p14:creationId xmlns:p14="http://schemas.microsoft.com/office/powerpoint/2010/main" val="23775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F908E-3C7C-481F-AC94-292BF1C1EE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F552C2-CFB9-1DDF-D6C1-8BC0E2909F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F8E04C-1DF4-D3DC-F2C4-4AD9DD4DA2E3}"/>
              </a:ext>
            </a:extLst>
          </p:cNvPr>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I did find for records retrieved based on my search criteria, that catalogers added the LCGFT, Databases, at a greater rate after 2020 than they did before 2021. New question: Do faceted subject headings inform discovery services? </a:t>
            </a:r>
          </a:p>
          <a:p>
            <a:endParaRPr lang="en-US" dirty="0"/>
          </a:p>
        </p:txBody>
      </p:sp>
      <p:sp>
        <p:nvSpPr>
          <p:cNvPr id="4" name="Slide Number Placeholder 3">
            <a:extLst>
              <a:ext uri="{FF2B5EF4-FFF2-40B4-BE49-F238E27FC236}">
                <a16:creationId xmlns:a16="http://schemas.microsoft.com/office/drawing/2014/main" id="{EA896488-F391-0C14-9963-B6D46AAF241E}"/>
              </a:ext>
            </a:extLst>
          </p:cNvPr>
          <p:cNvSpPr>
            <a:spLocks noGrp="1"/>
          </p:cNvSpPr>
          <p:nvPr>
            <p:ph type="sldNum" sz="quarter" idx="5"/>
          </p:nvPr>
        </p:nvSpPr>
        <p:spPr/>
        <p:txBody>
          <a:bodyPr/>
          <a:lstStyle/>
          <a:p>
            <a:fld id="{0FEA6160-6774-9545-ACA7-F2C9808CD476}" type="slidenum">
              <a:rPr lang="en-US" smtClean="0"/>
              <a:t>13</a:t>
            </a:fld>
            <a:endParaRPr lang="en-US" dirty="0"/>
          </a:p>
        </p:txBody>
      </p:sp>
    </p:spTree>
    <p:extLst>
      <p:ext uri="{BB962C8B-B14F-4D97-AF65-F5344CB8AC3E}">
        <p14:creationId xmlns:p14="http://schemas.microsoft.com/office/powerpoint/2010/main" val="624414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sz="1200" dirty="0">
                <a:latin typeface="Arial" panose="020B0604020202020204" pitchFamily="34" charset="0"/>
                <a:cs typeface="Arial" panose="020B0604020202020204" pitchFamily="34" charset="0"/>
              </a:rPr>
              <a:t>Faceted subject headings apparently do not inform the UMD Libraries’ new Discovery Service’s “Resource Type” facets. </a:t>
            </a:r>
          </a:p>
          <a:p>
            <a:pPr defTabSz="907633">
              <a:defRPr/>
            </a:pPr>
            <a:endParaRPr lang="en-US" sz="1200" dirty="0">
              <a:latin typeface="Arial" panose="020B0604020202020204" pitchFamily="34" charset="0"/>
              <a:cs typeface="Arial" panose="020B0604020202020204" pitchFamily="34" charset="0"/>
            </a:endParaRPr>
          </a:p>
          <a:p>
            <a:pPr defTabSz="907633">
              <a:defRPr/>
            </a:pPr>
            <a:r>
              <a:rPr lang="en-US" sz="1200" dirty="0">
                <a:latin typeface="Arial" panose="020B0604020202020204" pitchFamily="34" charset="0"/>
                <a:cs typeface="Arial" panose="020B0604020202020204" pitchFamily="34" charset="0"/>
              </a:rPr>
              <a:t>These snippets of images from this Ex Libris’ web page tell us how Ex Libris maps resource types from MARC records to Primo VE. It tells us that the MARC rules are applied in the order listed in the table and that the first MARC rule that matches the source record determines the Primo VE resource type. </a:t>
            </a:r>
          </a:p>
          <a:p>
            <a:pPr defTabSz="907633">
              <a:defRPr/>
            </a:pPr>
            <a:endParaRPr lang="en-US" sz="1200" dirty="0">
              <a:latin typeface="Arial" panose="020B0604020202020204" pitchFamily="34" charset="0"/>
              <a:cs typeface="Arial" panose="020B0604020202020204" pitchFamily="34" charset="0"/>
            </a:endParaRPr>
          </a:p>
          <a:p>
            <a:pPr defTabSz="907633">
              <a:defRPr/>
            </a:pPr>
            <a:r>
              <a:rPr lang="en-US" sz="1200" dirty="0">
                <a:latin typeface="Arial" panose="020B0604020202020204" pitchFamily="34" charset="0"/>
                <a:cs typeface="Arial" panose="020B0604020202020204" pitchFamily="34" charset="0"/>
              </a:rPr>
              <a:t>It tells us that catalog records with Type of record = Computer file AND Type of computer file not equal to: document, bibliographic data, sound, or online system or service, are placed in the facet category “other”!  </a:t>
            </a:r>
          </a:p>
          <a:p>
            <a:pPr defTabSz="907633">
              <a:defRPr/>
            </a:pPr>
            <a:r>
              <a:rPr lang="en-US" sz="1200" dirty="0">
                <a:latin typeface="Arial" panose="020B0604020202020204" pitchFamily="34" charset="0"/>
                <a:cs typeface="Arial" panose="020B0604020202020204" pitchFamily="34" charset="0"/>
              </a:rPr>
              <a:t>That’s unless Ex Libris decides the resources described are “electronic collections” or a library’s added local databases with a “valid collection-level URL … configured for linking to the database or collection in the Level URL field.”  In other words, MARC record metadata has much to do with preventing and nothing to do with granting access to the exclusive Ex Libris “databases” facet.</a:t>
            </a:r>
          </a:p>
          <a:p>
            <a:pPr defTabSz="907633">
              <a:defRPr/>
            </a:pPr>
            <a:r>
              <a:rPr lang="en-US" sz="1200" dirty="0">
                <a:latin typeface="Arial" panose="020B0604020202020204" pitchFamily="34" charset="0"/>
                <a:cs typeface="Arial" panose="020B0604020202020204" pitchFamily="34" charset="0"/>
              </a:rPr>
              <a:t>Source: </a:t>
            </a:r>
          </a:p>
          <a:p>
            <a:r>
              <a:rPr lang="en-US" sz="1200" dirty="0">
                <a:latin typeface="Arial" panose="020B0604020202020204" pitchFamily="34" charset="0"/>
                <a:cs typeface="Arial" panose="020B0604020202020204" pitchFamily="34" charset="0"/>
              </a:rPr>
              <a:t>https://knowledge.exlibrisgroup.com/Primo/Product_Documentation/020Primo_VE/Primo_VE_(English)/120Other_Configurations/Mapping_to_the_Display%2C_Facets%2C_and_Search_Sections_in_the_Primo_VE_Record#, viewed November 1, 2024</a:t>
            </a:r>
          </a:p>
        </p:txBody>
      </p:sp>
      <p:sp>
        <p:nvSpPr>
          <p:cNvPr id="4" name="Slide Number Placeholder 3"/>
          <p:cNvSpPr>
            <a:spLocks noGrp="1"/>
          </p:cNvSpPr>
          <p:nvPr>
            <p:ph type="sldNum" sz="quarter" idx="5"/>
          </p:nvPr>
        </p:nvSpPr>
        <p:spPr/>
        <p:txBody>
          <a:bodyPr/>
          <a:lstStyle/>
          <a:p>
            <a:fld id="{0FEA6160-6774-9545-ACA7-F2C9808CD476}" type="slidenum">
              <a:rPr lang="en-US" smtClean="0"/>
              <a:t>14</a:t>
            </a:fld>
            <a:endParaRPr lang="en-US" dirty="0"/>
          </a:p>
        </p:txBody>
      </p:sp>
    </p:spTree>
    <p:extLst>
      <p:ext uri="{BB962C8B-B14F-4D97-AF65-F5344CB8AC3E}">
        <p14:creationId xmlns:p14="http://schemas.microsoft.com/office/powerpoint/2010/main" val="3335168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r>
              <a:rPr lang="en-US" sz="1200" dirty="0">
                <a:latin typeface="Arial" panose="020B0604020202020204" pitchFamily="34" charset="0"/>
                <a:cs typeface="Arial" panose="020B0604020202020204" pitchFamily="34" charset="0"/>
              </a:rPr>
              <a:t>This OCLC record from the 2021-2024 set identifies the resource as a database. The word “Covid” is seen several times in this view of the record; the word “vaccines” is seen in the 520 field.</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15</a:t>
            </a:fld>
            <a:endParaRPr lang="en-US" dirty="0"/>
          </a:p>
        </p:txBody>
      </p:sp>
    </p:spTree>
    <p:extLst>
      <p:ext uri="{BB962C8B-B14F-4D97-AF65-F5344CB8AC3E}">
        <p14:creationId xmlns:p14="http://schemas.microsoft.com/office/powerpoint/2010/main" val="3496202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In my local Discovery Service, acting as a library user, I entered “COVID vaccines” in the single search box, limiting to my campus only. Based on Ex Libris’ mapping, Vaccines.gov showed up in the “Resource type” “Other”. I doubt that anyone knows what “other” is, and that among numerous results and resource types, that anyone would want to explore the category “other.” </a:t>
            </a:r>
          </a:p>
        </p:txBody>
      </p:sp>
      <p:sp>
        <p:nvSpPr>
          <p:cNvPr id="4" name="Slide Number Placeholder 3"/>
          <p:cNvSpPr>
            <a:spLocks noGrp="1"/>
          </p:cNvSpPr>
          <p:nvPr>
            <p:ph type="sldNum" sz="quarter" idx="5"/>
          </p:nvPr>
        </p:nvSpPr>
        <p:spPr/>
        <p:txBody>
          <a:bodyPr/>
          <a:lstStyle/>
          <a:p>
            <a:fld id="{0FEA6160-6774-9545-ACA7-F2C9808CD476}" type="slidenum">
              <a:rPr lang="en-US" smtClean="0"/>
              <a:t>16</a:t>
            </a:fld>
            <a:endParaRPr lang="en-US" dirty="0"/>
          </a:p>
        </p:txBody>
      </p:sp>
    </p:spTree>
    <p:extLst>
      <p:ext uri="{BB962C8B-B14F-4D97-AF65-F5344CB8AC3E}">
        <p14:creationId xmlns:p14="http://schemas.microsoft.com/office/powerpoint/2010/main" val="1182303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We know that thanks to library instruction, library users know what databases are. We also know that catalog records offer discovery not matched by library “database finders,” or A to Z lists of databases that live outside of the discovery service.</a:t>
            </a:r>
          </a:p>
        </p:txBody>
      </p:sp>
      <p:sp>
        <p:nvSpPr>
          <p:cNvPr id="4" name="Slide Number Placeholder 3"/>
          <p:cNvSpPr>
            <a:spLocks noGrp="1"/>
          </p:cNvSpPr>
          <p:nvPr>
            <p:ph type="sldNum" sz="quarter" idx="5"/>
          </p:nvPr>
        </p:nvSpPr>
        <p:spPr/>
        <p:txBody>
          <a:bodyPr/>
          <a:lstStyle/>
          <a:p>
            <a:fld id="{0FEA6160-6774-9545-ACA7-F2C9808CD476}" type="slidenum">
              <a:rPr lang="en-US" smtClean="0"/>
              <a:t>17</a:t>
            </a:fld>
            <a:endParaRPr lang="en-US" dirty="0"/>
          </a:p>
        </p:txBody>
      </p:sp>
    </p:spTree>
    <p:extLst>
      <p:ext uri="{BB962C8B-B14F-4D97-AF65-F5344CB8AC3E}">
        <p14:creationId xmlns:p14="http://schemas.microsoft.com/office/powerpoint/2010/main" val="2528645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sz="1200" dirty="0">
                <a:latin typeface="Arial" panose="020B0604020202020204" pitchFamily="34" charset="0"/>
                <a:cs typeface="Arial" panose="020B0604020202020204" pitchFamily="34" charset="0"/>
              </a:rPr>
              <a:t>In late 2022, I participated in the Share-VDE PCC Data Pool review process. I looked at this record in Share-VDE a “discovery environment based on linked data.” (Sources: Share-VDE. About Share VDE, https://www.svde.org/about/about-share-vde, viewed November 5, 2024; Meiji Japan (https://pcc-lod.org/opuses/1501658944924606, viewed October 31, 2024). </a:t>
            </a:r>
          </a:p>
          <a:p>
            <a:pPr defTabSz="907633">
              <a:defRPr/>
            </a:pPr>
            <a:endParaRPr lang="en-US" sz="1200" dirty="0">
              <a:latin typeface="Arial" panose="020B0604020202020204" pitchFamily="34" charset="0"/>
              <a:cs typeface="Arial" panose="020B0604020202020204" pitchFamily="34" charset="0"/>
            </a:endParaRPr>
          </a:p>
          <a:p>
            <a:pPr defTabSz="907633">
              <a:defRPr/>
            </a:pPr>
            <a:r>
              <a:rPr lang="en-US" sz="1200" dirty="0">
                <a:latin typeface="Arial" panose="020B0604020202020204" pitchFamily="34" charset="0"/>
                <a:cs typeface="Arial" panose="020B0604020202020204" pitchFamily="34" charset="0"/>
              </a:rPr>
              <a:t>I believe that removal of the form/genre subdivisions from the subject strings would add semantic clarity about the subject of the work. I agree with Nancy Cooey and Amy Phillips, who wrote in their 2023 article, </a:t>
            </a:r>
            <a:r>
              <a:rPr lang="en-US" sz="1200" i="1" dirty="0">
                <a:latin typeface="Arial" panose="020B0604020202020204" pitchFamily="34" charset="0"/>
                <a:cs typeface="Arial" panose="020B0604020202020204" pitchFamily="34" charset="0"/>
              </a:rPr>
              <a:t>Library of Congress Subject Headings: A Post-Coordinated Future</a:t>
            </a:r>
            <a:r>
              <a:rPr lang="en-US" sz="1200" dirty="0">
                <a:latin typeface="Arial" panose="020B0604020202020204" pitchFamily="34" charset="0"/>
                <a:cs typeface="Arial" panose="020B0604020202020204" pitchFamily="34" charset="0"/>
              </a:rPr>
              <a:t>, “With the advent of LCGFT, it is no longer necessary to append $v at the end of a pre-coordinated subject string to indicate the form of a resource.” </a:t>
            </a:r>
          </a:p>
          <a:p>
            <a:pPr defTabSz="907633">
              <a:defRPr/>
            </a:pPr>
            <a:endParaRPr 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18</a:t>
            </a:fld>
            <a:endParaRPr lang="en-US" dirty="0"/>
          </a:p>
        </p:txBody>
      </p:sp>
    </p:spTree>
    <p:extLst>
      <p:ext uri="{BB962C8B-B14F-4D97-AF65-F5344CB8AC3E}">
        <p14:creationId xmlns:p14="http://schemas.microsoft.com/office/powerpoint/2010/main" val="321198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New question: what will be the impact of the “new” LCGFT, “Full-text databases” on cataloging practice and resource discovery? </a:t>
            </a:r>
            <a:r>
              <a:rPr lang="en-US" sz="1200" b="1" dirty="0">
                <a:latin typeface="Arial" panose="020B0604020202020204" pitchFamily="34" charset="0"/>
                <a:cs typeface="Arial" panose="020B0604020202020204" pitchFamily="34" charset="0"/>
              </a:rPr>
              <a:t>We should talk about this question.</a:t>
            </a:r>
          </a:p>
        </p:txBody>
      </p:sp>
      <p:sp>
        <p:nvSpPr>
          <p:cNvPr id="4" name="Slide Number Placeholder 3"/>
          <p:cNvSpPr>
            <a:spLocks noGrp="1"/>
          </p:cNvSpPr>
          <p:nvPr>
            <p:ph type="sldNum" sz="quarter" idx="5"/>
          </p:nvPr>
        </p:nvSpPr>
        <p:spPr/>
        <p:txBody>
          <a:bodyPr/>
          <a:lstStyle/>
          <a:p>
            <a:fld id="{0FEA6160-6774-9545-ACA7-F2C9808CD476}" type="slidenum">
              <a:rPr lang="en-US" smtClean="0"/>
              <a:t>19</a:t>
            </a:fld>
            <a:endParaRPr lang="en-US" dirty="0"/>
          </a:p>
        </p:txBody>
      </p:sp>
    </p:spTree>
    <p:extLst>
      <p:ext uri="{BB962C8B-B14F-4D97-AF65-F5344CB8AC3E}">
        <p14:creationId xmlns:p14="http://schemas.microsoft.com/office/powerpoint/2010/main" val="14505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633">
              <a:defRPr/>
            </a:pPr>
            <a:r>
              <a:rPr lang="en-US" dirty="0">
                <a:latin typeface="Arial" panose="020B0604020202020204" pitchFamily="34" charset="0"/>
                <a:cs typeface="Arial" panose="020B0604020202020204" pitchFamily="34" charset="0"/>
              </a:rPr>
              <a:t>(Link to the agenda of the April 2021 CONSER Webinar - https://www.loc.gov/aba/pcc/conser/meetings/documents/Ad-Hoc-2021-04-23.pdf)</a:t>
            </a:r>
          </a:p>
        </p:txBody>
      </p:sp>
      <p:sp>
        <p:nvSpPr>
          <p:cNvPr id="4" name="Slide Number Placeholder 3"/>
          <p:cNvSpPr>
            <a:spLocks noGrp="1"/>
          </p:cNvSpPr>
          <p:nvPr>
            <p:ph type="sldNum" sz="quarter" idx="5"/>
          </p:nvPr>
        </p:nvSpPr>
        <p:spPr/>
        <p:txBody>
          <a:bodyPr/>
          <a:lstStyle/>
          <a:p>
            <a:fld id="{0FEA6160-6774-9545-ACA7-F2C9808CD476}" type="slidenum">
              <a:rPr lang="en-US" smtClean="0"/>
              <a:t>2</a:t>
            </a:fld>
            <a:endParaRPr lang="en-US" dirty="0"/>
          </a:p>
        </p:txBody>
      </p:sp>
    </p:spTree>
    <p:extLst>
      <p:ext uri="{BB962C8B-B14F-4D97-AF65-F5344CB8AC3E}">
        <p14:creationId xmlns:p14="http://schemas.microsoft.com/office/powerpoint/2010/main" val="2545049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Here are some recommendations. </a:t>
            </a:r>
          </a:p>
          <a:p>
            <a:endParaRPr lang="en-US"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0FEA6160-6774-9545-ACA7-F2C9808CD476}" type="slidenum">
              <a:rPr lang="en-US" smtClean="0"/>
              <a:t>20</a:t>
            </a:fld>
            <a:endParaRPr lang="en-US" dirty="0"/>
          </a:p>
        </p:txBody>
      </p:sp>
    </p:spTree>
    <p:extLst>
      <p:ext uri="{BB962C8B-B14F-4D97-AF65-F5344CB8AC3E}">
        <p14:creationId xmlns:p14="http://schemas.microsoft.com/office/powerpoint/2010/main" val="836934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Thank you.</a:t>
            </a:r>
          </a:p>
          <a:p>
            <a:r>
              <a:rPr lang="en-US" sz="1200" dirty="0">
                <a:latin typeface="Arial" panose="020B0604020202020204" pitchFamily="34" charset="0"/>
                <a:cs typeface="Arial" panose="020B0604020202020204" pitchFamily="34" charset="0"/>
              </a:rPr>
              <a:t> (I’ll be depositing this PowerPoint presentation, along with the 2 MARC files I examined, in my institutional repository.)</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21</a:t>
            </a:fld>
            <a:endParaRPr lang="en-US" dirty="0"/>
          </a:p>
        </p:txBody>
      </p:sp>
    </p:spTree>
    <p:extLst>
      <p:ext uri="{BB962C8B-B14F-4D97-AF65-F5344CB8AC3E}">
        <p14:creationId xmlns:p14="http://schemas.microsoft.com/office/powerpoint/2010/main" val="22730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In my 2021 presentation, </a:t>
            </a:r>
            <a:r>
              <a:rPr lang="en-US" sz="1200" dirty="0">
                <a:latin typeface="Arial" panose="020B0604020202020204" pitchFamily="34" charset="0"/>
                <a:ea typeface="Aptos" panose="020B0004020202020204" pitchFamily="34" charset="0"/>
                <a:cs typeface="Arial" panose="020B0604020202020204" pitchFamily="34" charset="0"/>
              </a:rPr>
              <a:t>I asserted that guidance in </a:t>
            </a:r>
            <a:r>
              <a:rPr lang="en-US" sz="1200" u="sng" dirty="0">
                <a:solidFill>
                  <a:srgbClr val="467886"/>
                </a:solidFill>
                <a:latin typeface="Arial" panose="020B0604020202020204" pitchFamily="34" charset="0"/>
                <a:ea typeface="Aptos" panose="020B0004020202020204" pitchFamily="34" charset="0"/>
                <a:cs typeface="Arial" panose="020B0604020202020204" pitchFamily="34" charset="0"/>
                <a:hlinkClick r:id="rId3"/>
              </a:rPr>
              <a:t>SHM H 1520</a:t>
            </a:r>
            <a:r>
              <a:rPr lang="en-US" sz="1200" dirty="0">
                <a:latin typeface="Arial" panose="020B0604020202020204" pitchFamily="34" charset="0"/>
                <a:ea typeface="Aptos" panose="020B0004020202020204" pitchFamily="34" charset="0"/>
                <a:cs typeface="Arial" panose="020B0604020202020204" pitchFamily="34" charset="0"/>
              </a:rPr>
              <a:t> –Databases, in conjunction with the cataloging documents listed here, collectively caused cataloger confusion, leading to inconsistent practice. My ongoing experience cataloging databases led me to want to revisit the issues and the questions I asked in 2021.</a:t>
            </a:r>
            <a:r>
              <a:rPr lang="en-US" sz="1200" dirty="0">
                <a:latin typeface="Arial" panose="020B0604020202020204" pitchFamily="34" charset="0"/>
                <a:cs typeface="Arial" panose="020B0604020202020204" pitchFamily="34" charset="0"/>
              </a:rPr>
              <a:t> I believe that most of the “problems” with this June 2013 instruction sheet have been resolved. I believe that catalogers are no longer agonizing over the H 1520 definition of databases shown here. </a:t>
            </a:r>
            <a:endParaRPr lang="en-US" sz="1200" dirty="0">
              <a:latin typeface="Arial" panose="020B0604020202020204" pitchFamily="34" charset="0"/>
              <a:ea typeface="Aptos" panose="020B0004020202020204" pitchFamily="34" charset="0"/>
              <a:cs typeface="Arial" panose="020B0604020202020204" pitchFamily="34" charset="0"/>
            </a:endParaRPr>
          </a:p>
          <a:p>
            <a:pPr defTabSz="924879">
              <a:defRPr/>
            </a:pPr>
            <a:endParaRPr lang="en-US" sz="1200" dirty="0">
              <a:latin typeface="Arial" panose="020B0604020202020204" pitchFamily="34" charset="0"/>
              <a:ea typeface="Aptos" panose="020B0004020202020204" pitchFamily="34" charset="0"/>
              <a:cs typeface="Arial" panose="020B0604020202020204" pitchFamily="34" charset="0"/>
            </a:endParaRPr>
          </a:p>
          <a:p>
            <a:pPr defTabSz="924879">
              <a:defRPr/>
            </a:pPr>
            <a:r>
              <a:rPr lang="en-US" sz="1200" dirty="0">
                <a:latin typeface="Arial" panose="020B0604020202020204" pitchFamily="34" charset="0"/>
                <a:ea typeface="Aptos" panose="020B0004020202020204" pitchFamily="34" charset="0"/>
                <a:cs typeface="Arial" panose="020B0604020202020204" pitchFamily="34" charset="0"/>
              </a:rPr>
              <a:t>As a reminder, CCM Module 35: Integrating Resources is also Appendix A to the BIBCO Participants’ Manual, and BIBCO and CONSER members share in the responsibility of authenticating integrating resource records. </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3</a:t>
            </a:fld>
            <a:endParaRPr lang="en-US" dirty="0"/>
          </a:p>
        </p:txBody>
      </p:sp>
    </p:spTree>
    <p:extLst>
      <p:ext uri="{BB962C8B-B14F-4D97-AF65-F5344CB8AC3E}">
        <p14:creationId xmlns:p14="http://schemas.microsoft.com/office/powerpoint/2010/main" val="105421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I believe catalogers understand that H 1520’s guidance and examples reflect a period in which the cataloging of databases was somewhat new. For example, catalogers know that the subdivision  --Databases should not be assigned to electronic versions of individual articles,  individual conference proceedings, individual literary works, and so on. </a:t>
            </a:r>
          </a:p>
        </p:txBody>
      </p:sp>
      <p:sp>
        <p:nvSpPr>
          <p:cNvPr id="4" name="Slide Number Placeholder 3"/>
          <p:cNvSpPr>
            <a:spLocks noGrp="1"/>
          </p:cNvSpPr>
          <p:nvPr>
            <p:ph type="sldNum" sz="quarter" idx="5"/>
          </p:nvPr>
        </p:nvSpPr>
        <p:spPr/>
        <p:txBody>
          <a:bodyPr/>
          <a:lstStyle/>
          <a:p>
            <a:fld id="{0FEA6160-6774-9545-ACA7-F2C9808CD476}" type="slidenum">
              <a:rPr lang="en-US" smtClean="0"/>
              <a:t>4</a:t>
            </a:fld>
            <a:endParaRPr lang="en-US" dirty="0"/>
          </a:p>
        </p:txBody>
      </p:sp>
    </p:spTree>
    <p:extLst>
      <p:ext uri="{BB962C8B-B14F-4D97-AF65-F5344CB8AC3E}">
        <p14:creationId xmlns:p14="http://schemas.microsoft.com/office/powerpoint/2010/main" val="3082403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I believe that H 1520 instruction 3, Special cases, remains a problem.</a:t>
            </a:r>
          </a:p>
          <a:p>
            <a:r>
              <a:rPr lang="en-US" dirty="0">
                <a:latin typeface="Arial" panose="020B0604020202020204" pitchFamily="34" charset="0"/>
                <a:cs typeface="Arial" panose="020B0604020202020204" pitchFamily="34" charset="0"/>
              </a:rPr>
              <a:t>Its examples of subdivisions that “have the structure of and present themselves as reference-type works” is helpful. The guidance regarding these reference type works is clear: if one of them is also a database, do not further subdivide by –Databases.  </a:t>
            </a:r>
          </a:p>
        </p:txBody>
      </p:sp>
      <p:sp>
        <p:nvSpPr>
          <p:cNvPr id="4" name="Slide Number Placeholder 3"/>
          <p:cNvSpPr>
            <a:spLocks noGrp="1"/>
          </p:cNvSpPr>
          <p:nvPr>
            <p:ph type="sldNum" sz="quarter" idx="5"/>
          </p:nvPr>
        </p:nvSpPr>
        <p:spPr/>
        <p:txBody>
          <a:bodyPr/>
          <a:lstStyle/>
          <a:p>
            <a:fld id="{0FEA6160-6774-9545-ACA7-F2C9808CD476}" type="slidenum">
              <a:rPr lang="en-US" smtClean="0"/>
              <a:t>5</a:t>
            </a:fld>
            <a:endParaRPr lang="en-US" dirty="0"/>
          </a:p>
        </p:txBody>
      </p:sp>
    </p:spTree>
    <p:extLst>
      <p:ext uri="{BB962C8B-B14F-4D97-AF65-F5344CB8AC3E}">
        <p14:creationId xmlns:p14="http://schemas.microsoft.com/office/powerpoint/2010/main" val="1902561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The 2013 instruction sheet was followed by publication of the LCGFT “Databases” in 2014. This was revised in 2019 with new information and a short, straightforward definition in the public note field (680). In 2021 I asked if it was “generally understood that use of this LCGFT is not appropriate in records for resources described by subject headings that are not to be further subdivided by the free-floating form subdivision $v Databases, but are instead to be assigned ‘reference type’ form subdivisions?” </a:t>
            </a:r>
          </a:p>
        </p:txBody>
      </p:sp>
      <p:sp>
        <p:nvSpPr>
          <p:cNvPr id="4" name="Slide Number Placeholder 3"/>
          <p:cNvSpPr>
            <a:spLocks noGrp="1"/>
          </p:cNvSpPr>
          <p:nvPr>
            <p:ph type="sldNum" sz="quarter" idx="5"/>
          </p:nvPr>
        </p:nvSpPr>
        <p:spPr/>
        <p:txBody>
          <a:bodyPr/>
          <a:lstStyle/>
          <a:p>
            <a:fld id="{0FEA6160-6774-9545-ACA7-F2C9808CD476}" type="slidenum">
              <a:rPr lang="en-US" smtClean="0"/>
              <a:t>6</a:t>
            </a:fld>
            <a:endParaRPr lang="en-US" dirty="0"/>
          </a:p>
        </p:txBody>
      </p:sp>
    </p:spTree>
    <p:extLst>
      <p:ext uri="{BB962C8B-B14F-4D97-AF65-F5344CB8AC3E}">
        <p14:creationId xmlns:p14="http://schemas.microsoft.com/office/powerpoint/2010/main" val="1489272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879">
              <a:defRPr/>
            </a:pPr>
            <a:r>
              <a:rPr lang="en-US" sz="1200" dirty="0">
                <a:latin typeface="Arial" panose="020B0604020202020204" pitchFamily="34" charset="0"/>
                <a:cs typeface="Arial" panose="020B0604020202020204" pitchFamily="34" charset="0"/>
              </a:rPr>
              <a:t>On September 26, 2024, I performed 2 WorldCat searches using Connexion Client criteria shown here, </a:t>
            </a:r>
            <a:r>
              <a:rPr lang="en-US" sz="1200" b="1" dirty="0">
                <a:latin typeface="Arial" panose="020B0604020202020204" pitchFamily="34" charset="0"/>
                <a:cs typeface="Arial" panose="020B0604020202020204" pitchFamily="34" charset="0"/>
              </a:rPr>
              <a:t>thus limiting the result sets </a:t>
            </a:r>
            <a:r>
              <a:rPr lang="en-US" sz="1200" dirty="0">
                <a:latin typeface="Arial" panose="020B0604020202020204" pitchFamily="34" charset="0"/>
                <a:cs typeface="Arial" panose="020B0604020202020204" pitchFamily="34" charset="0"/>
              </a:rPr>
              <a:t>to records having form/genre terms “Databases”;  Material type Integrating Resource; Material type Internet (records with field 856 and second indicator &lt;blank&gt;, 0, or 1); Not Microform; Source DLC, and Year(s) of publication, in this first search, 2015-2020. In the second search I changed only the date ranges to 2021-2024. </a:t>
            </a:r>
          </a:p>
          <a:p>
            <a:pPr defTabSz="924879">
              <a:defRPr/>
            </a:pPr>
            <a:endParaRPr lang="en-US" sz="1200" dirty="0">
              <a:latin typeface="Arial" panose="020B0604020202020204" pitchFamily="34" charset="0"/>
              <a:cs typeface="Arial" panose="020B0604020202020204" pitchFamily="34" charset="0"/>
            </a:endParaRPr>
          </a:p>
          <a:p>
            <a:pPr defTabSz="924879">
              <a:defRPr/>
            </a:pPr>
            <a:r>
              <a:rPr lang="en-US" sz="1200" dirty="0">
                <a:latin typeface="Arial" panose="020B0604020202020204" pitchFamily="34" charset="0"/>
                <a:cs typeface="Arial" panose="020B0604020202020204" pitchFamily="34" charset="0"/>
              </a:rPr>
              <a:t>Source: https://help.oclc.org/Metadata_Services/Connexion/Connexion_client/Reference/Quick_reference_Searching_WorldCat_in_Connexion_client</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7</a:t>
            </a:fld>
            <a:endParaRPr lang="en-US" dirty="0"/>
          </a:p>
        </p:txBody>
      </p:sp>
    </p:spTree>
    <p:extLst>
      <p:ext uri="{BB962C8B-B14F-4D97-AF65-F5344CB8AC3E}">
        <p14:creationId xmlns:p14="http://schemas.microsoft.com/office/powerpoint/2010/main" val="1247039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879">
              <a:defRPr/>
            </a:pPr>
            <a:r>
              <a:rPr lang="en-US" sz="1200" dirty="0">
                <a:latin typeface="Arial" panose="020B0604020202020204" pitchFamily="34" charset="0"/>
                <a:cs typeface="Arial" panose="020B0604020202020204" pitchFamily="34" charset="0"/>
              </a:rPr>
              <a:t>The first search resulted in 218 records which I exported to a spreadsheet. I sorted the records on the DLC/PCC column and deleted the DLC records, leaving 148 records, which I batch searched in Connexion, then manually deleted the records that had “Replaced” dates after 2020.  This left me with 39 PCC records which I exported to a file, and using MarcEdit, converted to Binary MARC/MARC text files. The second search using publication years 2021-2024 resulted in a set of 55 records. After sorting on the DLC/PCC column and deleting the DLC records, 22 PCC records remained. </a:t>
            </a:r>
          </a:p>
          <a:p>
            <a:pPr defTabSz="924879">
              <a:defRPr/>
            </a:pPr>
            <a:endParaRPr lang="en-US" sz="1200" dirty="0">
              <a:latin typeface="Arial" panose="020B0604020202020204" pitchFamily="34" charset="0"/>
              <a:cs typeface="Arial" panose="020B0604020202020204" pitchFamily="34" charset="0"/>
            </a:endParaRPr>
          </a:p>
          <a:p>
            <a:pPr defTabSz="924879">
              <a:defRPr/>
            </a:pPr>
            <a:r>
              <a:rPr lang="en-US" sz="1200" dirty="0">
                <a:latin typeface="Arial" panose="020B0604020202020204" pitchFamily="34" charset="0"/>
                <a:cs typeface="Arial" panose="020B0604020202020204" pitchFamily="34" charset="0"/>
              </a:rPr>
              <a:t>https://www.oclc.org/bibformats/en/fixedfield/replaced.htmlhttps://www.oclc.org/bibformats/en/fixedfield/replaced.html</a:t>
            </a:r>
          </a:p>
          <a:p>
            <a:endParaRPr lang="en-US" dirty="0"/>
          </a:p>
        </p:txBody>
      </p:sp>
      <p:sp>
        <p:nvSpPr>
          <p:cNvPr id="4" name="Slide Number Placeholder 3"/>
          <p:cNvSpPr>
            <a:spLocks noGrp="1"/>
          </p:cNvSpPr>
          <p:nvPr>
            <p:ph type="sldNum" sz="quarter" idx="5"/>
          </p:nvPr>
        </p:nvSpPr>
        <p:spPr/>
        <p:txBody>
          <a:bodyPr/>
          <a:lstStyle/>
          <a:p>
            <a:fld id="{0FEA6160-6774-9545-ACA7-F2C9808CD476}" type="slidenum">
              <a:rPr lang="en-US" smtClean="0"/>
              <a:t>8</a:t>
            </a:fld>
            <a:endParaRPr lang="en-US" dirty="0"/>
          </a:p>
        </p:txBody>
      </p:sp>
    </p:spTree>
    <p:extLst>
      <p:ext uri="{BB962C8B-B14F-4D97-AF65-F5344CB8AC3E}">
        <p14:creationId xmlns:p14="http://schemas.microsoft.com/office/powerpoint/2010/main" val="1924483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panose="020B0604020202020204" pitchFamily="34" charset="0"/>
                <a:cs typeface="Arial" panose="020B0604020202020204" pitchFamily="34" charset="0"/>
              </a:rPr>
              <a:t>Before looking at specific findings,  I want to point out that FAST headings positively impacted my search result sets. OCLC‘s FAQ webpage tells us that, “OCLC adds FAST headings to WorldCat bibliographic records that have no current FAST headings based on the Library of Congress subject headings present in the record. After the initial loading of FAST headings to the record, the FAST headings are treated as an independent subject heading set ...” </a:t>
            </a:r>
          </a:p>
          <a:p>
            <a:r>
              <a:rPr lang="en-US" sz="1200" dirty="0">
                <a:latin typeface="Arial" panose="020B0604020202020204" pitchFamily="34" charset="0"/>
                <a:cs typeface="Arial" panose="020B0604020202020204" pitchFamily="34" charset="0"/>
              </a:rPr>
              <a:t> (https://help.oclc.org/WorldCat/Metadata_Quality/Frequently_asked_questions/Bibliographic_records/If_a_change_is_made_to_a_Library_of_Congress_subject_heading_in_a_bibliographic_record_will_the_corresponding_FAST_heading_be_corrected_via_automation?sl=en, viewed October 30, 2024) ,  </a:t>
            </a:r>
          </a:p>
        </p:txBody>
      </p:sp>
      <p:sp>
        <p:nvSpPr>
          <p:cNvPr id="4" name="Slide Number Placeholder 3"/>
          <p:cNvSpPr>
            <a:spLocks noGrp="1"/>
          </p:cNvSpPr>
          <p:nvPr>
            <p:ph type="sldNum" sz="quarter" idx="5"/>
          </p:nvPr>
        </p:nvSpPr>
        <p:spPr/>
        <p:txBody>
          <a:bodyPr/>
          <a:lstStyle/>
          <a:p>
            <a:fld id="{0FEA6160-6774-9545-ACA7-F2C9808CD476}" type="slidenum">
              <a:rPr lang="en-US" smtClean="0"/>
              <a:t>9</a:t>
            </a:fld>
            <a:endParaRPr lang="en-US" dirty="0"/>
          </a:p>
        </p:txBody>
      </p:sp>
    </p:spTree>
    <p:extLst>
      <p:ext uri="{BB962C8B-B14F-4D97-AF65-F5344CB8AC3E}">
        <p14:creationId xmlns:p14="http://schemas.microsoft.com/office/powerpoint/2010/main" val="1015362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40BC9-B92E-93DD-BF5E-2E3765B0361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5DDD72-BCCC-D5B2-817C-A503A2F90E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DC743C-C39A-FEB5-B2D1-2727E780B3BA}"/>
              </a:ext>
            </a:extLst>
          </p:cNvPr>
          <p:cNvSpPr>
            <a:spLocks noGrp="1"/>
          </p:cNvSpPr>
          <p:nvPr>
            <p:ph type="dt" sz="half" idx="10"/>
          </p:nvPr>
        </p:nvSpPr>
        <p:spPr/>
        <p:txBody>
          <a:bodyPr/>
          <a:lstStyle/>
          <a:p>
            <a:fld id="{CF284C3A-EDAE-4DB6-B846-E4CDBB4696DE}" type="datetime1">
              <a:rPr lang="en-US" smtClean="0"/>
              <a:t>11/5/2024</a:t>
            </a:fld>
            <a:endParaRPr lang="en-US" dirty="0"/>
          </a:p>
        </p:txBody>
      </p:sp>
      <p:sp>
        <p:nvSpPr>
          <p:cNvPr id="5" name="Footer Placeholder 4">
            <a:extLst>
              <a:ext uri="{FF2B5EF4-FFF2-40B4-BE49-F238E27FC236}">
                <a16:creationId xmlns:a16="http://schemas.microsoft.com/office/drawing/2014/main" id="{D73A3702-7844-EE8E-C9D2-8D595B9E348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24AAA19-1AD6-67EE-B076-DC9524D8F879}"/>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1426625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77808-5A6C-479A-B28E-A08CCCDABB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2DCDBE-167E-9B58-6162-74A2412952A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B94AAC-03B0-5AF5-1AEE-BC70FDF78CDC}"/>
              </a:ext>
            </a:extLst>
          </p:cNvPr>
          <p:cNvSpPr>
            <a:spLocks noGrp="1"/>
          </p:cNvSpPr>
          <p:nvPr>
            <p:ph type="dt" sz="half" idx="10"/>
          </p:nvPr>
        </p:nvSpPr>
        <p:spPr/>
        <p:txBody>
          <a:bodyPr/>
          <a:lstStyle/>
          <a:p>
            <a:fld id="{E4DF31FE-C8E6-418F-A767-08B4819D9EA4}" type="datetime1">
              <a:rPr lang="en-US" smtClean="0"/>
              <a:t>11/5/2024</a:t>
            </a:fld>
            <a:endParaRPr lang="en-US" dirty="0"/>
          </a:p>
        </p:txBody>
      </p:sp>
      <p:sp>
        <p:nvSpPr>
          <p:cNvPr id="5" name="Footer Placeholder 4">
            <a:extLst>
              <a:ext uri="{FF2B5EF4-FFF2-40B4-BE49-F238E27FC236}">
                <a16:creationId xmlns:a16="http://schemas.microsoft.com/office/drawing/2014/main" id="{91295905-2386-11E1-D0DB-06BD8FDCED1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1036AA2-8CD5-8E6C-D9D3-6284930C8480}"/>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1114739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D46565-FE3B-F689-146E-F015C0EF280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C8BC0EF-5D10-F5A9-C1ED-5C81DF12B7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D8341-1FB7-9990-C1C8-61E1D2F96E81}"/>
              </a:ext>
            </a:extLst>
          </p:cNvPr>
          <p:cNvSpPr>
            <a:spLocks noGrp="1"/>
          </p:cNvSpPr>
          <p:nvPr>
            <p:ph type="dt" sz="half" idx="10"/>
          </p:nvPr>
        </p:nvSpPr>
        <p:spPr/>
        <p:txBody>
          <a:bodyPr/>
          <a:lstStyle/>
          <a:p>
            <a:fld id="{6EBBA437-E85F-4571-9D58-B29B77723090}" type="datetime1">
              <a:rPr lang="en-US" smtClean="0"/>
              <a:t>11/5/2024</a:t>
            </a:fld>
            <a:endParaRPr lang="en-US" dirty="0"/>
          </a:p>
        </p:txBody>
      </p:sp>
      <p:sp>
        <p:nvSpPr>
          <p:cNvPr id="5" name="Footer Placeholder 4">
            <a:extLst>
              <a:ext uri="{FF2B5EF4-FFF2-40B4-BE49-F238E27FC236}">
                <a16:creationId xmlns:a16="http://schemas.microsoft.com/office/drawing/2014/main" id="{7765E4DB-906D-200A-BDDA-A1866035339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A4391F-E59A-FEC4-3E28-C72127F89275}"/>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338625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5F0F6-6BFF-9DC1-BDF7-F3930CCC81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E5A980-C3B3-FD54-C74A-E7EAE013E2A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0729C1-B04F-F26C-8EFD-1CBA3A959E17}"/>
              </a:ext>
            </a:extLst>
          </p:cNvPr>
          <p:cNvSpPr>
            <a:spLocks noGrp="1"/>
          </p:cNvSpPr>
          <p:nvPr>
            <p:ph type="dt" sz="half" idx="10"/>
          </p:nvPr>
        </p:nvSpPr>
        <p:spPr/>
        <p:txBody>
          <a:bodyPr/>
          <a:lstStyle/>
          <a:p>
            <a:fld id="{D88D85D9-2277-4FE2-8332-B4B3CAFB506F}" type="datetime1">
              <a:rPr lang="en-US" smtClean="0"/>
              <a:t>11/5/2024</a:t>
            </a:fld>
            <a:endParaRPr lang="en-US" dirty="0"/>
          </a:p>
        </p:txBody>
      </p:sp>
      <p:sp>
        <p:nvSpPr>
          <p:cNvPr id="5" name="Footer Placeholder 4">
            <a:extLst>
              <a:ext uri="{FF2B5EF4-FFF2-40B4-BE49-F238E27FC236}">
                <a16:creationId xmlns:a16="http://schemas.microsoft.com/office/drawing/2014/main" id="{A6F9C85F-5062-E37D-3604-46A0B4FC578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14C0955-F665-7D89-F129-70A997E30B31}"/>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2960522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ADF08-7BF3-BFCE-6FC0-E4E01EC765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175D69F-6BF3-26AE-42F5-3FCFFC3780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EB4A5F7-8177-4526-1108-C97638ED571E}"/>
              </a:ext>
            </a:extLst>
          </p:cNvPr>
          <p:cNvSpPr>
            <a:spLocks noGrp="1"/>
          </p:cNvSpPr>
          <p:nvPr>
            <p:ph type="dt" sz="half" idx="10"/>
          </p:nvPr>
        </p:nvSpPr>
        <p:spPr/>
        <p:txBody>
          <a:bodyPr/>
          <a:lstStyle/>
          <a:p>
            <a:fld id="{CFAC8C20-0073-418C-8F6F-8C61AAA5B976}" type="datetime1">
              <a:rPr lang="en-US" smtClean="0"/>
              <a:t>11/5/2024</a:t>
            </a:fld>
            <a:endParaRPr lang="en-US" dirty="0"/>
          </a:p>
        </p:txBody>
      </p:sp>
      <p:sp>
        <p:nvSpPr>
          <p:cNvPr id="5" name="Footer Placeholder 4">
            <a:extLst>
              <a:ext uri="{FF2B5EF4-FFF2-40B4-BE49-F238E27FC236}">
                <a16:creationId xmlns:a16="http://schemas.microsoft.com/office/drawing/2014/main" id="{C8FDC5D1-AE95-40AC-00F0-93E10F9551E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27014BC-1986-4953-B874-149D6F907BD8}"/>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149971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9C8A0-B91E-367F-280C-80EC4C95D5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6344F8-EAC9-E5E3-CB76-F77B93922F7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6CDC67-6342-84E6-AFE9-81BB2378039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A3E6D43-96F0-4C09-C52F-978768A8F8F7}"/>
              </a:ext>
            </a:extLst>
          </p:cNvPr>
          <p:cNvSpPr>
            <a:spLocks noGrp="1"/>
          </p:cNvSpPr>
          <p:nvPr>
            <p:ph type="dt" sz="half" idx="10"/>
          </p:nvPr>
        </p:nvSpPr>
        <p:spPr/>
        <p:txBody>
          <a:bodyPr/>
          <a:lstStyle/>
          <a:p>
            <a:fld id="{73D7FC94-4136-4F8E-9214-9E5C49D62401}" type="datetime1">
              <a:rPr lang="en-US" smtClean="0"/>
              <a:t>11/5/2024</a:t>
            </a:fld>
            <a:endParaRPr lang="en-US" dirty="0"/>
          </a:p>
        </p:txBody>
      </p:sp>
      <p:sp>
        <p:nvSpPr>
          <p:cNvPr id="6" name="Footer Placeholder 5">
            <a:extLst>
              <a:ext uri="{FF2B5EF4-FFF2-40B4-BE49-F238E27FC236}">
                <a16:creationId xmlns:a16="http://schemas.microsoft.com/office/drawing/2014/main" id="{EA98448D-F62B-1DA0-C3AF-E7DBEFAFB4A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F0A6341-E660-E880-9760-02C96F8F3670}"/>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3874828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39A5F-349D-8F69-FD06-A74C271703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FD1E886-E59E-0A27-82EC-FCD83CC62E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0A3F87F-1559-DD82-8822-08B001BA03F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9C2854-29E5-E36E-EFC1-41DD531E56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9EDAAD7-14ED-E77A-0DE3-4CAEE942F6E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35BFCA-7D6A-4DC2-8C96-57C9744CF765}"/>
              </a:ext>
            </a:extLst>
          </p:cNvPr>
          <p:cNvSpPr>
            <a:spLocks noGrp="1"/>
          </p:cNvSpPr>
          <p:nvPr>
            <p:ph type="dt" sz="half" idx="10"/>
          </p:nvPr>
        </p:nvSpPr>
        <p:spPr/>
        <p:txBody>
          <a:bodyPr/>
          <a:lstStyle/>
          <a:p>
            <a:fld id="{A576FA4D-7FDC-4A2F-AD4D-EB5C56EDF852}" type="datetime1">
              <a:rPr lang="en-US" smtClean="0"/>
              <a:t>11/5/2024</a:t>
            </a:fld>
            <a:endParaRPr lang="en-US" dirty="0"/>
          </a:p>
        </p:txBody>
      </p:sp>
      <p:sp>
        <p:nvSpPr>
          <p:cNvPr id="8" name="Footer Placeholder 7">
            <a:extLst>
              <a:ext uri="{FF2B5EF4-FFF2-40B4-BE49-F238E27FC236}">
                <a16:creationId xmlns:a16="http://schemas.microsoft.com/office/drawing/2014/main" id="{BC2C0C30-9857-E156-0DA2-A56439797A6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E28707E-025E-BBC4-9326-0524E196503E}"/>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2559932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02F6E-1ADC-ABF6-44C4-88D7718760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2E4A4F-DBE6-C85D-7FEB-A643A934CBCD}"/>
              </a:ext>
            </a:extLst>
          </p:cNvPr>
          <p:cNvSpPr>
            <a:spLocks noGrp="1"/>
          </p:cNvSpPr>
          <p:nvPr>
            <p:ph type="dt" sz="half" idx="10"/>
          </p:nvPr>
        </p:nvSpPr>
        <p:spPr/>
        <p:txBody>
          <a:bodyPr/>
          <a:lstStyle/>
          <a:p>
            <a:fld id="{5FCE467B-F24E-4460-A8CD-67F495C6F3E9}" type="datetime1">
              <a:rPr lang="en-US" smtClean="0"/>
              <a:t>11/5/2024</a:t>
            </a:fld>
            <a:endParaRPr lang="en-US" dirty="0"/>
          </a:p>
        </p:txBody>
      </p:sp>
      <p:sp>
        <p:nvSpPr>
          <p:cNvPr id="4" name="Footer Placeholder 3">
            <a:extLst>
              <a:ext uri="{FF2B5EF4-FFF2-40B4-BE49-F238E27FC236}">
                <a16:creationId xmlns:a16="http://schemas.microsoft.com/office/drawing/2014/main" id="{CCDBB58E-E425-C40B-50FF-C8438E89D9B4}"/>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987B495-6429-F2E3-A632-D2D7D91AFC44}"/>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346510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79975E-9DF9-BAA7-C3B6-7C31A8C15A3D}"/>
              </a:ext>
            </a:extLst>
          </p:cNvPr>
          <p:cNvSpPr>
            <a:spLocks noGrp="1"/>
          </p:cNvSpPr>
          <p:nvPr>
            <p:ph type="dt" sz="half" idx="10"/>
          </p:nvPr>
        </p:nvSpPr>
        <p:spPr/>
        <p:txBody>
          <a:bodyPr/>
          <a:lstStyle/>
          <a:p>
            <a:fld id="{A0856D08-D1C2-44C9-812B-1D4D5AF49E3F}" type="datetime1">
              <a:rPr lang="en-US" smtClean="0"/>
              <a:t>11/5/2024</a:t>
            </a:fld>
            <a:endParaRPr lang="en-US" dirty="0"/>
          </a:p>
        </p:txBody>
      </p:sp>
      <p:sp>
        <p:nvSpPr>
          <p:cNvPr id="3" name="Footer Placeholder 2">
            <a:extLst>
              <a:ext uri="{FF2B5EF4-FFF2-40B4-BE49-F238E27FC236}">
                <a16:creationId xmlns:a16="http://schemas.microsoft.com/office/drawing/2014/main" id="{6325C201-6980-7F17-9AC8-43CB5848B44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B022AF0-2D7A-D5EF-3F09-2E67D39F7CC0}"/>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2574481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A2037-7161-ADA1-F884-E661C438D2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F61FE5-7D6B-DDD9-4F63-FFA3C65963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A34470-1525-2B07-A785-F5FD987D0E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5BDA6CF-95BD-A6DD-3D16-B6F05406F77E}"/>
              </a:ext>
            </a:extLst>
          </p:cNvPr>
          <p:cNvSpPr>
            <a:spLocks noGrp="1"/>
          </p:cNvSpPr>
          <p:nvPr>
            <p:ph type="dt" sz="half" idx="10"/>
          </p:nvPr>
        </p:nvSpPr>
        <p:spPr/>
        <p:txBody>
          <a:bodyPr/>
          <a:lstStyle/>
          <a:p>
            <a:fld id="{8849A6CB-BAA0-48C2-A727-188E8A261C24}" type="datetime1">
              <a:rPr lang="en-US" smtClean="0"/>
              <a:t>11/5/2024</a:t>
            </a:fld>
            <a:endParaRPr lang="en-US" dirty="0"/>
          </a:p>
        </p:txBody>
      </p:sp>
      <p:sp>
        <p:nvSpPr>
          <p:cNvPr id="6" name="Footer Placeholder 5">
            <a:extLst>
              <a:ext uri="{FF2B5EF4-FFF2-40B4-BE49-F238E27FC236}">
                <a16:creationId xmlns:a16="http://schemas.microsoft.com/office/drawing/2014/main" id="{C67275BC-803C-EE3D-F04D-CA82D805094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02868E-FCD6-2F46-0B07-0847C5727AC8}"/>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2653102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D1479-77F7-3191-4367-97DE160D9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65F1D08-3F3A-33E6-3E29-55A4AC77A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0BE29FBC-CF6B-D184-FBEE-BFB9F75F09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CD1DA10-DC5B-4CC1-B3FE-202574C7EF1B}"/>
              </a:ext>
            </a:extLst>
          </p:cNvPr>
          <p:cNvSpPr>
            <a:spLocks noGrp="1"/>
          </p:cNvSpPr>
          <p:nvPr>
            <p:ph type="dt" sz="half" idx="10"/>
          </p:nvPr>
        </p:nvSpPr>
        <p:spPr/>
        <p:txBody>
          <a:bodyPr/>
          <a:lstStyle/>
          <a:p>
            <a:fld id="{DCBB6998-0F68-408F-A971-2AC0DECFA82E}" type="datetime1">
              <a:rPr lang="en-US" smtClean="0"/>
              <a:t>11/5/2024</a:t>
            </a:fld>
            <a:endParaRPr lang="en-US" dirty="0"/>
          </a:p>
        </p:txBody>
      </p:sp>
      <p:sp>
        <p:nvSpPr>
          <p:cNvPr id="6" name="Footer Placeholder 5">
            <a:extLst>
              <a:ext uri="{FF2B5EF4-FFF2-40B4-BE49-F238E27FC236}">
                <a16:creationId xmlns:a16="http://schemas.microsoft.com/office/drawing/2014/main" id="{749D959B-9B6F-EF10-262C-B4E5072294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BE3310B-BE7C-DC7F-2000-7A1DBA23EA3F}"/>
              </a:ext>
            </a:extLst>
          </p:cNvPr>
          <p:cNvSpPr>
            <a:spLocks noGrp="1"/>
          </p:cNvSpPr>
          <p:nvPr>
            <p:ph type="sldNum" sz="quarter" idx="12"/>
          </p:nvPr>
        </p:nvSpPr>
        <p:spPr/>
        <p:txBody>
          <a:bodyPr/>
          <a:lstStyle/>
          <a:p>
            <a:fld id="{0CE5ECD0-17E9-D747-8E5C-3ECF69CF4A71}" type="slidenum">
              <a:rPr lang="en-US" smtClean="0"/>
              <a:t>‹#›</a:t>
            </a:fld>
            <a:endParaRPr lang="en-US" dirty="0"/>
          </a:p>
        </p:txBody>
      </p:sp>
    </p:spTree>
    <p:extLst>
      <p:ext uri="{BB962C8B-B14F-4D97-AF65-F5344CB8AC3E}">
        <p14:creationId xmlns:p14="http://schemas.microsoft.com/office/powerpoint/2010/main" val="2001419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7C71D-4B1A-CD70-3F3E-F869F66826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4D7CA4-1EA4-0212-69C5-F7334B4F8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8C233C-CDBA-B872-28C4-3EA0A12308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013A81-0005-4005-A460-4362E6B29C79}" type="datetime1">
              <a:rPr lang="en-US" smtClean="0"/>
              <a:t>11/5/2024</a:t>
            </a:fld>
            <a:endParaRPr lang="en-US" dirty="0"/>
          </a:p>
        </p:txBody>
      </p:sp>
      <p:sp>
        <p:nvSpPr>
          <p:cNvPr id="5" name="Footer Placeholder 4">
            <a:extLst>
              <a:ext uri="{FF2B5EF4-FFF2-40B4-BE49-F238E27FC236}">
                <a16:creationId xmlns:a16="http://schemas.microsoft.com/office/drawing/2014/main" id="{B45605D7-C9F8-C89E-175A-52F0CB089C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329AEFA-BEF5-005F-E4AF-060DD3553F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E5ECD0-17E9-D747-8E5C-3ECF69CF4A71}" type="slidenum">
              <a:rPr lang="en-US" smtClean="0"/>
              <a:t>‹#›</a:t>
            </a:fld>
            <a:endParaRPr lang="en-US" dirty="0"/>
          </a:p>
        </p:txBody>
      </p:sp>
    </p:spTree>
    <p:extLst>
      <p:ext uri="{BB962C8B-B14F-4D97-AF65-F5344CB8AC3E}">
        <p14:creationId xmlns:p14="http://schemas.microsoft.com/office/powerpoint/2010/main" val="3072818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image" Target="../media/image20.jp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https://www.svde.org/about/about-share-vd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hangingtogether.org/faceted-vocabularies/" TargetMode="External"/><Relationship Id="rId5" Type="http://schemas.openxmlformats.org/officeDocument/2006/relationships/hyperlink" Target="https://hdl.handle.net/11213/22720" TargetMode="External"/><Relationship Id="rId4" Type="http://schemas.openxmlformats.org/officeDocument/2006/relationships/hyperlink" Target="https://journals.ala.org/index.php/ltr/issue/view/195"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loc.gov/marc/bibliographic/bd008s.html" TargetMode="External"/><Relationship Id="rId3" Type="http://schemas.openxmlformats.org/officeDocument/2006/relationships/image" Target="../media/image2.png"/><Relationship Id="rId7" Type="http://schemas.openxmlformats.org/officeDocument/2006/relationships/hyperlink" Target="https://loc.gov/aba/pcc/conser/CCM/module35.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id.loc.gov/authorities/genreForms/gf2014026081.html" TargetMode="External"/><Relationship Id="rId5" Type="http://schemas.openxmlformats.org/officeDocument/2006/relationships/hyperlink" Target="https://www.loc.gov/aba/publications/FreeSHM/H1095.pdf" TargetMode="External"/><Relationship Id="rId4" Type="http://schemas.openxmlformats.org/officeDocument/2006/relationships/hyperlink" Target="https://www.loc.gov/aba/publications/FreeSHM/H1520.pdf" TargetMode="Externa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25000">
              <a:schemeClr val="bg2">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descr="A white rectangular frame with black and yellow text">
            <a:extLst>
              <a:ext uri="{FF2B5EF4-FFF2-40B4-BE49-F238E27FC236}">
                <a16:creationId xmlns:a16="http://schemas.microsoft.com/office/drawing/2014/main" id="{0287CCE7-938C-3783-1E33-27FBAC622943}"/>
              </a:ext>
            </a:extLst>
          </p:cNvPr>
          <p:cNvPicPr>
            <a:picLocks noChangeAspect="1"/>
          </p:cNvPicPr>
          <p:nvPr/>
        </p:nvPicPr>
        <p:blipFill>
          <a:blip r:embed="rId3"/>
          <a:stretch>
            <a:fillRect/>
          </a:stretch>
        </p:blipFill>
        <p:spPr>
          <a:xfrm>
            <a:off x="0" y="0"/>
            <a:ext cx="12192000" cy="6858000"/>
          </a:xfrm>
          <a:prstGeom prst="rect">
            <a:avLst/>
          </a:prstGeom>
        </p:spPr>
      </p:pic>
      <p:sp>
        <p:nvSpPr>
          <p:cNvPr id="5" name="Title 4">
            <a:extLst>
              <a:ext uri="{FF2B5EF4-FFF2-40B4-BE49-F238E27FC236}">
                <a16:creationId xmlns:a16="http://schemas.microsoft.com/office/drawing/2014/main" id="{B0FAC208-933D-BE74-99CE-A5B0DEDF6FCC}"/>
              </a:ext>
            </a:extLst>
          </p:cNvPr>
          <p:cNvSpPr txBox="1">
            <a:spLocks noGrp="1"/>
          </p:cNvSpPr>
          <p:nvPr>
            <p:ph type="title" idx="4294967295"/>
          </p:nvPr>
        </p:nvSpPr>
        <p:spPr>
          <a:xfrm>
            <a:off x="1021223" y="1074669"/>
            <a:ext cx="10366049" cy="240065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Revisiting Subdivisions for Databases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CONSER Cataloging Forum, November 5, 2024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5000" b="1" i="0" u="none" strike="noStrike" kern="1200" cap="none" spc="0" normalizeH="0" baseline="0" noProof="0" dirty="0">
              <a:ln>
                <a:noFill/>
              </a:ln>
              <a:solidFill>
                <a:schemeClr val="tx1"/>
              </a:solidFill>
              <a:effectLst/>
              <a:uLnTx/>
              <a:uFillTx/>
              <a:latin typeface="+mj-lt"/>
              <a:ea typeface="+mn-ea"/>
              <a:cs typeface="+mn-cs"/>
            </a:endParaRPr>
          </a:p>
        </p:txBody>
      </p:sp>
      <p:sp>
        <p:nvSpPr>
          <p:cNvPr id="2" name="TextBox 1">
            <a:extLst>
              <a:ext uri="{FF2B5EF4-FFF2-40B4-BE49-F238E27FC236}">
                <a16:creationId xmlns:a16="http://schemas.microsoft.com/office/drawing/2014/main" id="{B93ECB2E-E17F-5DD6-4560-75FAB0E9887C}"/>
              </a:ext>
            </a:extLst>
          </p:cNvPr>
          <p:cNvSpPr txBox="1"/>
          <p:nvPr/>
        </p:nvSpPr>
        <p:spPr>
          <a:xfrm>
            <a:off x="3614870" y="3093292"/>
            <a:ext cx="3375590" cy="1200329"/>
          </a:xfrm>
          <a:prstGeom prst="rect">
            <a:avLst/>
          </a:prstGeom>
          <a:noFill/>
        </p:spPr>
        <p:txBody>
          <a:bodyPr wrap="square" rtlCol="0">
            <a:spAutoFit/>
          </a:bodyPr>
          <a:lstStyle/>
          <a:p>
            <a:pPr rtl="0"/>
            <a:r>
              <a:rPr lang="en-US" dirty="0">
                <a:effectLst/>
                <a:latin typeface="Times New Roman" panose="02020603050405020304" pitchFamily="18" charset="0"/>
                <a:cs typeface="Times New Roman" panose="02020603050405020304" pitchFamily="18" charset="0"/>
              </a:rPr>
              <a:t>Beth Guay,  M.L.S.  (she/her)</a:t>
            </a:r>
            <a:endParaRPr lang="en-US" dirty="0">
              <a:latin typeface="Times New Roman" panose="02020603050405020304" pitchFamily="18" charset="0"/>
              <a:cs typeface="Times New Roman" panose="02020603050405020304" pitchFamily="18" charset="0"/>
            </a:endParaRPr>
          </a:p>
          <a:p>
            <a:pPr rtl="0"/>
            <a:r>
              <a:rPr lang="en-US" dirty="0">
                <a:effectLst/>
                <a:latin typeface="Times New Roman" panose="02020603050405020304" pitchFamily="18" charset="0"/>
                <a:cs typeface="Times New Roman" panose="02020603050405020304" pitchFamily="18" charset="0"/>
              </a:rPr>
              <a:t>Continuing Resources Librarian</a:t>
            </a:r>
            <a:endParaRPr lang="en-US" dirty="0">
              <a:latin typeface="Times New Roman" panose="02020603050405020304" pitchFamily="18" charset="0"/>
              <a:cs typeface="Times New Roman" panose="02020603050405020304" pitchFamily="18" charset="0"/>
            </a:endParaRPr>
          </a:p>
          <a:p>
            <a:pPr rtl="0"/>
            <a:r>
              <a:rPr lang="en-US" dirty="0">
                <a:effectLst/>
                <a:latin typeface="Times New Roman" panose="02020603050405020304" pitchFamily="18" charset="0"/>
                <a:cs typeface="Times New Roman" panose="02020603050405020304" pitchFamily="18" charset="0"/>
              </a:rPr>
              <a:t>University of Maryland Libraries</a:t>
            </a:r>
            <a:endParaRPr lang="en-US" dirty="0">
              <a:latin typeface="Times New Roman" panose="02020603050405020304" pitchFamily="18" charset="0"/>
              <a:cs typeface="Times New Roman" panose="02020603050405020304" pitchFamily="18" charset="0"/>
            </a:endParaRPr>
          </a:p>
          <a:p>
            <a:endParaRPr lang="en-US" dirty="0"/>
          </a:p>
        </p:txBody>
      </p:sp>
      <p:sp>
        <p:nvSpPr>
          <p:cNvPr id="7" name="Slide Number Placeholder 6">
            <a:extLst>
              <a:ext uri="{FF2B5EF4-FFF2-40B4-BE49-F238E27FC236}">
                <a16:creationId xmlns:a16="http://schemas.microsoft.com/office/drawing/2014/main" id="{5657E997-4717-4158-85DE-DFC9E957FB27}"/>
              </a:ext>
            </a:extLst>
          </p:cNvPr>
          <p:cNvSpPr>
            <a:spLocks noGrp="1"/>
          </p:cNvSpPr>
          <p:nvPr>
            <p:ph type="sldNum" sz="quarter" idx="12"/>
          </p:nvPr>
        </p:nvSpPr>
        <p:spPr/>
        <p:txBody>
          <a:bodyPr/>
          <a:lstStyle/>
          <a:p>
            <a:fld id="{0CE5ECD0-17E9-D747-8E5C-3ECF69CF4A71}" type="slidenum">
              <a:rPr lang="en-US" smtClean="0"/>
              <a:t>1</a:t>
            </a:fld>
            <a:endParaRPr lang="en-US" dirty="0"/>
          </a:p>
        </p:txBody>
      </p:sp>
    </p:spTree>
    <p:extLst>
      <p:ext uri="{BB962C8B-B14F-4D97-AF65-F5344CB8AC3E}">
        <p14:creationId xmlns:p14="http://schemas.microsoft.com/office/powerpoint/2010/main" val="19070031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AC8D7-C34D-C333-4023-CDD7C7B294C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CBFD99E-E3D3-C829-11E4-A188F0CE5529}"/>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6F4FA934-89EF-B0A0-AA1C-540CDC4D1096}"/>
              </a:ext>
            </a:extLst>
          </p:cNvPr>
          <p:cNvSpPr txBox="1"/>
          <p:nvPr/>
        </p:nvSpPr>
        <p:spPr>
          <a:xfrm>
            <a:off x="629392" y="667306"/>
            <a:ext cx="4108863" cy="369332"/>
          </a:xfrm>
          <a:prstGeom prst="rect">
            <a:avLst/>
          </a:prstGeom>
          <a:noFill/>
        </p:spPr>
        <p:txBody>
          <a:bodyPr wrap="square" rtlCol="0">
            <a:spAutoFit/>
          </a:bodyPr>
          <a:lstStyle/>
          <a:p>
            <a:r>
              <a:rPr lang="en-US" b="1" dirty="0">
                <a:solidFill>
                  <a:srgbClr val="FF0000"/>
                </a:solidFill>
              </a:rPr>
              <a:t>PCC 2015-2020: 39 records </a:t>
            </a:r>
          </a:p>
        </p:txBody>
      </p:sp>
      <p:sp>
        <p:nvSpPr>
          <p:cNvPr id="5" name="TextBox 4">
            <a:extLst>
              <a:ext uri="{FF2B5EF4-FFF2-40B4-BE49-F238E27FC236}">
                <a16:creationId xmlns:a16="http://schemas.microsoft.com/office/drawing/2014/main" id="{F277BC8D-E6D2-0526-E5CA-09BA37844F17}"/>
              </a:ext>
            </a:extLst>
          </p:cNvPr>
          <p:cNvSpPr txBox="1"/>
          <p:nvPr/>
        </p:nvSpPr>
        <p:spPr>
          <a:xfrm>
            <a:off x="6170593" y="653142"/>
            <a:ext cx="6388925" cy="646331"/>
          </a:xfrm>
          <a:prstGeom prst="rect">
            <a:avLst/>
          </a:prstGeom>
          <a:noFill/>
        </p:spPr>
        <p:txBody>
          <a:bodyPr wrap="square" rtlCol="0">
            <a:spAutoFit/>
          </a:bodyPr>
          <a:lstStyle/>
          <a:p>
            <a:r>
              <a:rPr lang="en-US" b="1" dirty="0">
                <a:solidFill>
                  <a:srgbClr val="FF0000"/>
                </a:solidFill>
              </a:rPr>
              <a:t>PCC 2021-2024: 22 records </a:t>
            </a:r>
          </a:p>
          <a:p>
            <a:endParaRPr lang="en-US" dirty="0"/>
          </a:p>
        </p:txBody>
      </p:sp>
      <p:sp>
        <p:nvSpPr>
          <p:cNvPr id="6" name="TextBox 5">
            <a:extLst>
              <a:ext uri="{FF2B5EF4-FFF2-40B4-BE49-F238E27FC236}">
                <a16:creationId xmlns:a16="http://schemas.microsoft.com/office/drawing/2014/main" id="{FF797431-2B93-9862-7FF2-CA35EF166AD7}"/>
              </a:ext>
            </a:extLst>
          </p:cNvPr>
          <p:cNvSpPr txBox="1"/>
          <p:nvPr/>
        </p:nvSpPr>
        <p:spPr>
          <a:xfrm>
            <a:off x="629392" y="1299473"/>
            <a:ext cx="4536374" cy="4524315"/>
          </a:xfrm>
          <a:prstGeom prst="rect">
            <a:avLst/>
          </a:prstGeom>
          <a:noFill/>
          <a:ln w="28575">
            <a:solidFill>
              <a:srgbClr val="FF0000"/>
            </a:solidFill>
          </a:ln>
        </p:spPr>
        <p:txBody>
          <a:bodyPr wrap="square" rtlCol="0">
            <a:spAutoFit/>
          </a:bodyPr>
          <a:lstStyle/>
          <a:p>
            <a:r>
              <a:rPr lang="en-US" dirty="0"/>
              <a:t>4 records contained one or more of the following subdivision strings: </a:t>
            </a:r>
          </a:p>
          <a:p>
            <a:endParaRPr lang="en-US" dirty="0"/>
          </a:p>
          <a:p>
            <a:r>
              <a:rPr lang="en-US" dirty="0"/>
              <a:t>$v Statistics $v Databases. ; </a:t>
            </a:r>
          </a:p>
          <a:p>
            <a:r>
              <a:rPr lang="en-US" dirty="0"/>
              <a:t>$v Periodicals $v Databases. ; </a:t>
            </a:r>
          </a:p>
          <a:p>
            <a:r>
              <a:rPr lang="en-US" b="1" dirty="0"/>
              <a:t>$v Sources $v Databases</a:t>
            </a:r>
            <a:r>
              <a:rPr lang="en-US" dirty="0"/>
              <a:t>.; </a:t>
            </a:r>
          </a:p>
          <a:p>
            <a:r>
              <a:rPr lang="en-US" dirty="0"/>
              <a:t>$v Excerpts $v Databases. ;</a:t>
            </a:r>
          </a:p>
          <a:p>
            <a:r>
              <a:rPr lang="en-US" dirty="0"/>
              <a:t>$v Newspapers $v Databases. </a:t>
            </a:r>
          </a:p>
          <a:p>
            <a:endParaRPr lang="en-US" dirty="0"/>
          </a:p>
          <a:p>
            <a:r>
              <a:rPr lang="en-US" dirty="0"/>
              <a:t>Records having form subdivisions not further subdivided:  </a:t>
            </a:r>
          </a:p>
          <a:p>
            <a:endParaRPr lang="en-US" dirty="0"/>
          </a:p>
          <a:p>
            <a:r>
              <a:rPr lang="en-US" b="1" dirty="0"/>
              <a:t>$v Sources. </a:t>
            </a:r>
            <a:r>
              <a:rPr lang="en-US" dirty="0"/>
              <a:t>(3 records)</a:t>
            </a:r>
          </a:p>
          <a:p>
            <a:r>
              <a:rPr lang="en-US" dirty="0"/>
              <a:t>$v Statistics. (1 record)</a:t>
            </a:r>
          </a:p>
          <a:p>
            <a:r>
              <a:rPr lang="en-US" dirty="0"/>
              <a:t>$v Periodicals. (1 record)</a:t>
            </a:r>
          </a:p>
          <a:p>
            <a:r>
              <a:rPr lang="en-US" dirty="0">
                <a:highlight>
                  <a:srgbClr val="FFFF00"/>
                </a:highlight>
              </a:rPr>
              <a:t>$v Catalogs. (8 records) </a:t>
            </a:r>
          </a:p>
        </p:txBody>
      </p:sp>
      <p:sp>
        <p:nvSpPr>
          <p:cNvPr id="8" name="TextBox 7">
            <a:extLst>
              <a:ext uri="{FF2B5EF4-FFF2-40B4-BE49-F238E27FC236}">
                <a16:creationId xmlns:a16="http://schemas.microsoft.com/office/drawing/2014/main" id="{306E7E90-6396-EE5C-FF35-81B5F41B019E}"/>
              </a:ext>
            </a:extLst>
          </p:cNvPr>
          <p:cNvSpPr txBox="1"/>
          <p:nvPr/>
        </p:nvSpPr>
        <p:spPr>
          <a:xfrm>
            <a:off x="6222670" y="1401288"/>
            <a:ext cx="5339938" cy="3970318"/>
          </a:xfrm>
          <a:prstGeom prst="rect">
            <a:avLst/>
          </a:prstGeom>
          <a:noFill/>
          <a:ln w="28575">
            <a:solidFill>
              <a:srgbClr val="FF0000"/>
            </a:solidFill>
          </a:ln>
        </p:spPr>
        <p:txBody>
          <a:bodyPr wrap="square" rtlCol="0">
            <a:spAutoFit/>
          </a:bodyPr>
          <a:lstStyle/>
          <a:p>
            <a:r>
              <a:rPr lang="en-US" dirty="0"/>
              <a:t>2 records contained one or both of the following subdivision strings: </a:t>
            </a:r>
          </a:p>
          <a:p>
            <a:endParaRPr lang="en-US" dirty="0"/>
          </a:p>
          <a:p>
            <a:r>
              <a:rPr lang="en-US" dirty="0"/>
              <a:t>$v Archives $v Databases. ; </a:t>
            </a:r>
          </a:p>
          <a:p>
            <a:r>
              <a:rPr lang="en-US" b="1" dirty="0"/>
              <a:t>$v Sources $v Databases</a:t>
            </a:r>
            <a:r>
              <a:rPr lang="en-US" dirty="0"/>
              <a:t>.; </a:t>
            </a:r>
          </a:p>
          <a:p>
            <a:r>
              <a:rPr lang="en-US" dirty="0"/>
              <a:t> </a:t>
            </a:r>
          </a:p>
          <a:p>
            <a:endParaRPr lang="en-US" dirty="0"/>
          </a:p>
          <a:p>
            <a:r>
              <a:rPr lang="en-US" dirty="0"/>
              <a:t>Records having form subdivisions not further subdivided:  </a:t>
            </a:r>
          </a:p>
          <a:p>
            <a:endParaRPr lang="en-US" dirty="0"/>
          </a:p>
          <a:p>
            <a:r>
              <a:rPr lang="en-US" b="1" dirty="0"/>
              <a:t>$v Sources. </a:t>
            </a:r>
            <a:r>
              <a:rPr lang="en-US" dirty="0"/>
              <a:t>(4 records)</a:t>
            </a:r>
          </a:p>
          <a:p>
            <a:r>
              <a:rPr lang="en-US" dirty="0"/>
              <a:t>$v Archives. (1 record)</a:t>
            </a:r>
          </a:p>
          <a:p>
            <a:r>
              <a:rPr lang="en-US" dirty="0"/>
              <a:t>$v Newspapers. (1 record)</a:t>
            </a:r>
          </a:p>
          <a:p>
            <a:r>
              <a:rPr lang="en-US" dirty="0">
                <a:highlight>
                  <a:srgbClr val="FFFF00"/>
                </a:highlight>
              </a:rPr>
              <a:t>$v Bibliography. (1 record) </a:t>
            </a:r>
          </a:p>
        </p:txBody>
      </p:sp>
      <p:sp>
        <p:nvSpPr>
          <p:cNvPr id="9" name="Slide Number Placeholder 8">
            <a:extLst>
              <a:ext uri="{FF2B5EF4-FFF2-40B4-BE49-F238E27FC236}">
                <a16:creationId xmlns:a16="http://schemas.microsoft.com/office/drawing/2014/main" id="{A1EB083B-7150-4794-9DA1-9E532F192F54}"/>
              </a:ext>
            </a:extLst>
          </p:cNvPr>
          <p:cNvSpPr>
            <a:spLocks noGrp="1"/>
          </p:cNvSpPr>
          <p:nvPr>
            <p:ph type="sldNum" sz="quarter" idx="12"/>
          </p:nvPr>
        </p:nvSpPr>
        <p:spPr/>
        <p:txBody>
          <a:bodyPr/>
          <a:lstStyle/>
          <a:p>
            <a:fld id="{0CE5ECD0-17E9-D747-8E5C-3ECF69CF4A71}" type="slidenum">
              <a:rPr lang="en-US" smtClean="0"/>
              <a:t>10</a:t>
            </a:fld>
            <a:endParaRPr lang="en-US" dirty="0"/>
          </a:p>
        </p:txBody>
      </p:sp>
    </p:spTree>
    <p:extLst>
      <p:ext uri="{BB962C8B-B14F-4D97-AF65-F5344CB8AC3E}">
        <p14:creationId xmlns:p14="http://schemas.microsoft.com/office/powerpoint/2010/main" val="2663468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824D1-C40B-8460-19AB-A30C874C00E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6EACA63-B1C3-58AF-0FB8-36A9C6A0BB14}"/>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5F043D53-3E1E-66E9-6C6C-E17D03C4875E}"/>
              </a:ext>
            </a:extLst>
          </p:cNvPr>
          <p:cNvSpPr txBox="1"/>
          <p:nvPr/>
        </p:nvSpPr>
        <p:spPr>
          <a:xfrm>
            <a:off x="629392" y="667306"/>
            <a:ext cx="4108863" cy="369332"/>
          </a:xfrm>
          <a:prstGeom prst="rect">
            <a:avLst/>
          </a:prstGeom>
          <a:noFill/>
        </p:spPr>
        <p:txBody>
          <a:bodyPr wrap="square" rtlCol="0">
            <a:spAutoFit/>
          </a:bodyPr>
          <a:lstStyle/>
          <a:p>
            <a:r>
              <a:rPr lang="en-US" b="1" dirty="0">
                <a:solidFill>
                  <a:srgbClr val="FF0000"/>
                </a:solidFill>
              </a:rPr>
              <a:t>PCC 2015-2020: 39 records </a:t>
            </a:r>
          </a:p>
        </p:txBody>
      </p:sp>
      <p:sp>
        <p:nvSpPr>
          <p:cNvPr id="5" name="TextBox 4">
            <a:extLst>
              <a:ext uri="{FF2B5EF4-FFF2-40B4-BE49-F238E27FC236}">
                <a16:creationId xmlns:a16="http://schemas.microsoft.com/office/drawing/2014/main" id="{744F4FA1-92DC-2D34-B46D-15833842870A}"/>
              </a:ext>
            </a:extLst>
          </p:cNvPr>
          <p:cNvSpPr txBox="1"/>
          <p:nvPr/>
        </p:nvSpPr>
        <p:spPr>
          <a:xfrm>
            <a:off x="6170593" y="653142"/>
            <a:ext cx="6388925" cy="646331"/>
          </a:xfrm>
          <a:prstGeom prst="rect">
            <a:avLst/>
          </a:prstGeom>
          <a:noFill/>
        </p:spPr>
        <p:txBody>
          <a:bodyPr wrap="square" rtlCol="0">
            <a:spAutoFit/>
          </a:bodyPr>
          <a:lstStyle/>
          <a:p>
            <a:r>
              <a:rPr lang="en-US" b="1" dirty="0">
                <a:solidFill>
                  <a:srgbClr val="FF0000"/>
                </a:solidFill>
              </a:rPr>
              <a:t>PCC 2021-2024: 22 records </a:t>
            </a:r>
          </a:p>
          <a:p>
            <a:endParaRPr lang="en-US" dirty="0"/>
          </a:p>
        </p:txBody>
      </p:sp>
      <p:sp>
        <p:nvSpPr>
          <p:cNvPr id="6" name="TextBox 5">
            <a:extLst>
              <a:ext uri="{FF2B5EF4-FFF2-40B4-BE49-F238E27FC236}">
                <a16:creationId xmlns:a16="http://schemas.microsoft.com/office/drawing/2014/main" id="{99C20B3C-94FE-B483-039D-C44D53CE5CD8}"/>
              </a:ext>
            </a:extLst>
          </p:cNvPr>
          <p:cNvSpPr txBox="1"/>
          <p:nvPr/>
        </p:nvSpPr>
        <p:spPr>
          <a:xfrm>
            <a:off x="629392" y="1299473"/>
            <a:ext cx="5339938" cy="2585323"/>
          </a:xfrm>
          <a:prstGeom prst="rect">
            <a:avLst/>
          </a:prstGeom>
          <a:noFill/>
          <a:ln w="28575">
            <a:solidFill>
              <a:srgbClr val="FF0000"/>
            </a:solidFill>
          </a:ln>
        </p:spPr>
        <p:txBody>
          <a:bodyPr wrap="square" rtlCol="0">
            <a:spAutoFit/>
          </a:bodyPr>
          <a:lstStyle/>
          <a:p>
            <a:r>
              <a:rPr lang="en-US" dirty="0">
                <a:highlight>
                  <a:srgbClr val="FFFF00"/>
                </a:highlight>
              </a:rPr>
              <a:t>$v Catalogs. (8 records)</a:t>
            </a:r>
          </a:p>
          <a:p>
            <a:endParaRPr lang="en-US" dirty="0">
              <a:highlight>
                <a:srgbClr val="FFFF00"/>
              </a:highlight>
            </a:endParaRPr>
          </a:p>
          <a:p>
            <a:r>
              <a:rPr lang="en-US" dirty="0"/>
              <a:t>All 8 contain </a:t>
            </a:r>
            <a:r>
              <a:rPr lang="nn-NO" dirty="0"/>
              <a:t>other LCSH with the form subdivision, Databases, e.g., </a:t>
            </a:r>
          </a:p>
          <a:p>
            <a:r>
              <a:rPr lang="nn-NO" dirty="0"/>
              <a:t>650 $a </a:t>
            </a:r>
            <a:r>
              <a:rPr lang="en-US" dirty="0"/>
              <a:t>Bronzes, Ancient $z Middle East $v Databases. </a:t>
            </a:r>
          </a:p>
          <a:p>
            <a:endParaRPr lang="en-US" dirty="0">
              <a:highlight>
                <a:srgbClr val="FFFF00"/>
              </a:highlight>
            </a:endParaRPr>
          </a:p>
          <a:p>
            <a:r>
              <a:rPr lang="en-US" i="1" dirty="0"/>
              <a:t>All contain the FAST heading, Databases; none contain the LCGFT.</a:t>
            </a:r>
          </a:p>
        </p:txBody>
      </p:sp>
      <p:sp>
        <p:nvSpPr>
          <p:cNvPr id="8" name="TextBox 7">
            <a:extLst>
              <a:ext uri="{FF2B5EF4-FFF2-40B4-BE49-F238E27FC236}">
                <a16:creationId xmlns:a16="http://schemas.microsoft.com/office/drawing/2014/main" id="{49AB0CEB-7A4A-DEF0-E286-74642A53FA4F}"/>
              </a:ext>
            </a:extLst>
          </p:cNvPr>
          <p:cNvSpPr txBox="1"/>
          <p:nvPr/>
        </p:nvSpPr>
        <p:spPr>
          <a:xfrm>
            <a:off x="6222670" y="1401288"/>
            <a:ext cx="5339938" cy="2308324"/>
          </a:xfrm>
          <a:prstGeom prst="rect">
            <a:avLst/>
          </a:prstGeom>
          <a:noFill/>
          <a:ln w="28575">
            <a:solidFill>
              <a:srgbClr val="FF0000"/>
            </a:solidFill>
          </a:ln>
        </p:spPr>
        <p:txBody>
          <a:bodyPr wrap="square" rtlCol="0">
            <a:spAutoFit/>
          </a:bodyPr>
          <a:lstStyle/>
          <a:p>
            <a:r>
              <a:rPr lang="en-US" dirty="0">
                <a:highlight>
                  <a:srgbClr val="FFFF00"/>
                </a:highlight>
              </a:rPr>
              <a:t>$v Bibliography. (1 record)</a:t>
            </a:r>
          </a:p>
          <a:p>
            <a:endParaRPr lang="en-US" dirty="0"/>
          </a:p>
          <a:p>
            <a:r>
              <a:rPr lang="en-US" dirty="0"/>
              <a:t>Does not contain other LCSH subdivided by Databases. </a:t>
            </a:r>
          </a:p>
          <a:p>
            <a:endParaRPr lang="en-US" dirty="0"/>
          </a:p>
          <a:p>
            <a:r>
              <a:rPr lang="en-US" i="1" dirty="0"/>
              <a:t>Does not contain the FAST heading, Databases, but contains the LCGFT.</a:t>
            </a:r>
          </a:p>
          <a:p>
            <a:endParaRPr lang="en-US" dirty="0"/>
          </a:p>
        </p:txBody>
      </p:sp>
      <p:sp>
        <p:nvSpPr>
          <p:cNvPr id="9" name="Slide Number Placeholder 8">
            <a:extLst>
              <a:ext uri="{FF2B5EF4-FFF2-40B4-BE49-F238E27FC236}">
                <a16:creationId xmlns:a16="http://schemas.microsoft.com/office/drawing/2014/main" id="{87917495-A5BD-47CE-8A68-4ED08CE57B28}"/>
              </a:ext>
            </a:extLst>
          </p:cNvPr>
          <p:cNvSpPr>
            <a:spLocks noGrp="1"/>
          </p:cNvSpPr>
          <p:nvPr>
            <p:ph type="sldNum" sz="quarter" idx="12"/>
          </p:nvPr>
        </p:nvSpPr>
        <p:spPr/>
        <p:txBody>
          <a:bodyPr/>
          <a:lstStyle/>
          <a:p>
            <a:fld id="{0CE5ECD0-17E9-D747-8E5C-3ECF69CF4A71}" type="slidenum">
              <a:rPr lang="en-US" smtClean="0"/>
              <a:t>11</a:t>
            </a:fld>
            <a:endParaRPr lang="en-US" dirty="0"/>
          </a:p>
        </p:txBody>
      </p:sp>
    </p:spTree>
    <p:extLst>
      <p:ext uri="{BB962C8B-B14F-4D97-AF65-F5344CB8AC3E}">
        <p14:creationId xmlns:p14="http://schemas.microsoft.com/office/powerpoint/2010/main" val="299612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05B43-8E75-2E3B-7F83-3B1F7550F36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B364896-303A-A2C3-2FF9-8C44F02B0314}"/>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C0840E33-01A9-B0DD-3382-A85168F0AE4C}"/>
              </a:ext>
            </a:extLst>
          </p:cNvPr>
          <p:cNvSpPr txBox="1"/>
          <p:nvPr/>
        </p:nvSpPr>
        <p:spPr>
          <a:xfrm>
            <a:off x="340735" y="611974"/>
            <a:ext cx="6388925" cy="646331"/>
          </a:xfrm>
          <a:prstGeom prst="rect">
            <a:avLst/>
          </a:prstGeom>
          <a:noFill/>
        </p:spPr>
        <p:txBody>
          <a:bodyPr wrap="square" rtlCol="0">
            <a:spAutoFit/>
          </a:bodyPr>
          <a:lstStyle/>
          <a:p>
            <a:r>
              <a:rPr lang="en-US" b="1" dirty="0">
                <a:solidFill>
                  <a:srgbClr val="FF0000"/>
                </a:solidFill>
              </a:rPr>
              <a:t>PCC 2021-2024</a:t>
            </a:r>
          </a:p>
          <a:p>
            <a:endParaRPr lang="en-US" dirty="0"/>
          </a:p>
        </p:txBody>
      </p:sp>
      <p:sp>
        <p:nvSpPr>
          <p:cNvPr id="8" name="TextBox 7">
            <a:extLst>
              <a:ext uri="{FF2B5EF4-FFF2-40B4-BE49-F238E27FC236}">
                <a16:creationId xmlns:a16="http://schemas.microsoft.com/office/drawing/2014/main" id="{1A56FBF3-39F4-BECB-1AFD-92F2F9FB9B44}"/>
              </a:ext>
            </a:extLst>
          </p:cNvPr>
          <p:cNvSpPr txBox="1"/>
          <p:nvPr/>
        </p:nvSpPr>
        <p:spPr>
          <a:xfrm>
            <a:off x="371848" y="1591274"/>
            <a:ext cx="5339938" cy="3139321"/>
          </a:xfrm>
          <a:prstGeom prst="rect">
            <a:avLst/>
          </a:prstGeom>
          <a:noFill/>
          <a:ln w="28575">
            <a:solidFill>
              <a:srgbClr val="FF0000"/>
            </a:solidFill>
          </a:ln>
        </p:spPr>
        <p:txBody>
          <a:bodyPr wrap="square" rtlCol="0">
            <a:spAutoFit/>
          </a:bodyPr>
          <a:lstStyle/>
          <a:p>
            <a:r>
              <a:rPr lang="en-US" dirty="0"/>
              <a:t>OCLC #1376377504</a:t>
            </a:r>
          </a:p>
          <a:p>
            <a:endParaRPr lang="en-US" dirty="0"/>
          </a:p>
          <a:p>
            <a:r>
              <a:rPr lang="en-US" dirty="0"/>
              <a:t>650 African Americans $x History $y19th century $v Sources.</a:t>
            </a:r>
          </a:p>
          <a:p>
            <a:r>
              <a:rPr lang="en-US" dirty="0"/>
              <a:t>...</a:t>
            </a:r>
          </a:p>
          <a:p>
            <a:r>
              <a:rPr lang="en-US" dirty="0"/>
              <a:t>650 African American newspapers $v Databases.</a:t>
            </a:r>
          </a:p>
          <a:p>
            <a:r>
              <a:rPr lang="en-US" dirty="0"/>
              <a:t>...</a:t>
            </a:r>
          </a:p>
          <a:p>
            <a:endParaRPr lang="en-US" dirty="0"/>
          </a:p>
          <a:p>
            <a:r>
              <a:rPr lang="en-US" dirty="0"/>
              <a:t>655  Databases.$2fast</a:t>
            </a:r>
          </a:p>
          <a:p>
            <a:r>
              <a:rPr lang="en-US" dirty="0"/>
              <a:t>655  Sources.$2fast</a:t>
            </a:r>
          </a:p>
          <a:p>
            <a:r>
              <a:rPr lang="en-US" dirty="0"/>
              <a:t>655  Databases.$2lcgft</a:t>
            </a:r>
          </a:p>
        </p:txBody>
      </p:sp>
      <p:pic>
        <p:nvPicPr>
          <p:cNvPr id="10" name="Snagit_SNGOUT2133">
            <a:extLst>
              <a:ext uri="{FF2B5EF4-FFF2-40B4-BE49-F238E27FC236}">
                <a16:creationId xmlns:a16="http://schemas.microsoft.com/office/drawing/2014/main" id="{BD2097F3-24CD-4C45-9F1E-41DA5E26E9E0}"/>
              </a:ext>
            </a:extLst>
          </p:cNvPr>
          <p:cNvPicPr>
            <a:picLocks noChangeAspect="1"/>
          </p:cNvPicPr>
          <p:nvPr/>
        </p:nvPicPr>
        <p:blipFill>
          <a:blip r:embed="rId4"/>
          <a:stretch>
            <a:fillRect/>
          </a:stretch>
        </p:blipFill>
        <p:spPr>
          <a:xfrm>
            <a:off x="6105152" y="2107433"/>
            <a:ext cx="5715000" cy="3514725"/>
          </a:xfrm>
          <a:prstGeom prst="rect">
            <a:avLst/>
          </a:prstGeom>
        </p:spPr>
      </p:pic>
      <p:sp>
        <p:nvSpPr>
          <p:cNvPr id="11" name="TextBox 10">
            <a:extLst>
              <a:ext uri="{FF2B5EF4-FFF2-40B4-BE49-F238E27FC236}">
                <a16:creationId xmlns:a16="http://schemas.microsoft.com/office/drawing/2014/main" id="{64FB2566-F58D-43E3-97DA-A19D44FAD634}"/>
              </a:ext>
            </a:extLst>
          </p:cNvPr>
          <p:cNvSpPr txBox="1"/>
          <p:nvPr/>
        </p:nvSpPr>
        <p:spPr>
          <a:xfrm>
            <a:off x="6018193" y="485579"/>
            <a:ext cx="5867400" cy="1477328"/>
          </a:xfrm>
          <a:prstGeom prst="rect">
            <a:avLst/>
          </a:prstGeom>
          <a:noFill/>
        </p:spPr>
        <p:txBody>
          <a:bodyPr wrap="square" rtlCol="0">
            <a:spAutoFit/>
          </a:bodyPr>
          <a:lstStyle/>
          <a:p>
            <a:r>
              <a:rPr lang="en-US" dirty="0"/>
              <a:t>If you have what librarians call a "database" of something that has its own genre/form, what is the best practice? When should you use the form subdivision? Do you use the LCGFT term for Databases, for the genre/form of the content or both? -- Kelley McGrath</a:t>
            </a:r>
          </a:p>
        </p:txBody>
      </p:sp>
      <p:sp>
        <p:nvSpPr>
          <p:cNvPr id="6" name="Slide Number Placeholder 5">
            <a:extLst>
              <a:ext uri="{FF2B5EF4-FFF2-40B4-BE49-F238E27FC236}">
                <a16:creationId xmlns:a16="http://schemas.microsoft.com/office/drawing/2014/main" id="{04EBBFE0-57C4-4F73-AA9C-0D8A0F9D5BBC}"/>
              </a:ext>
            </a:extLst>
          </p:cNvPr>
          <p:cNvSpPr>
            <a:spLocks noGrp="1"/>
          </p:cNvSpPr>
          <p:nvPr>
            <p:ph type="sldNum" sz="quarter" idx="12"/>
          </p:nvPr>
        </p:nvSpPr>
        <p:spPr/>
        <p:txBody>
          <a:bodyPr/>
          <a:lstStyle/>
          <a:p>
            <a:fld id="{0CE5ECD0-17E9-D747-8E5C-3ECF69CF4A71}" type="slidenum">
              <a:rPr lang="en-US" smtClean="0"/>
              <a:t>12</a:t>
            </a:fld>
            <a:endParaRPr lang="en-US" dirty="0"/>
          </a:p>
        </p:txBody>
      </p:sp>
    </p:spTree>
    <p:extLst>
      <p:ext uri="{BB962C8B-B14F-4D97-AF65-F5344CB8AC3E}">
        <p14:creationId xmlns:p14="http://schemas.microsoft.com/office/powerpoint/2010/main" val="1890396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05B43-8E75-2E3B-7F83-3B1F7550F36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B364896-303A-A2C3-2FF9-8C44F02B0314}"/>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688E2142-6132-6213-921D-DA838B4E4DFD}"/>
              </a:ext>
            </a:extLst>
          </p:cNvPr>
          <p:cNvSpPr txBox="1"/>
          <p:nvPr/>
        </p:nvSpPr>
        <p:spPr>
          <a:xfrm>
            <a:off x="629392" y="667306"/>
            <a:ext cx="4108863" cy="369332"/>
          </a:xfrm>
          <a:prstGeom prst="rect">
            <a:avLst/>
          </a:prstGeom>
          <a:noFill/>
        </p:spPr>
        <p:txBody>
          <a:bodyPr wrap="square" rtlCol="0">
            <a:spAutoFit/>
          </a:bodyPr>
          <a:lstStyle/>
          <a:p>
            <a:r>
              <a:rPr lang="en-US" b="1" dirty="0">
                <a:solidFill>
                  <a:srgbClr val="FF0000"/>
                </a:solidFill>
              </a:rPr>
              <a:t>PCC 2015-2020: 39 records </a:t>
            </a:r>
          </a:p>
        </p:txBody>
      </p:sp>
      <p:sp>
        <p:nvSpPr>
          <p:cNvPr id="5" name="TextBox 4">
            <a:extLst>
              <a:ext uri="{FF2B5EF4-FFF2-40B4-BE49-F238E27FC236}">
                <a16:creationId xmlns:a16="http://schemas.microsoft.com/office/drawing/2014/main" id="{C0840E33-01A9-B0DD-3382-A85168F0AE4C}"/>
              </a:ext>
            </a:extLst>
          </p:cNvPr>
          <p:cNvSpPr txBox="1"/>
          <p:nvPr/>
        </p:nvSpPr>
        <p:spPr>
          <a:xfrm>
            <a:off x="6170593" y="653142"/>
            <a:ext cx="6388925" cy="646331"/>
          </a:xfrm>
          <a:prstGeom prst="rect">
            <a:avLst/>
          </a:prstGeom>
          <a:noFill/>
        </p:spPr>
        <p:txBody>
          <a:bodyPr wrap="square" rtlCol="0">
            <a:spAutoFit/>
          </a:bodyPr>
          <a:lstStyle/>
          <a:p>
            <a:r>
              <a:rPr lang="en-US" b="1" dirty="0">
                <a:solidFill>
                  <a:srgbClr val="FF0000"/>
                </a:solidFill>
              </a:rPr>
              <a:t>PCC 2021-2024: 22 records </a:t>
            </a:r>
          </a:p>
          <a:p>
            <a:endParaRPr lang="en-US" dirty="0"/>
          </a:p>
        </p:txBody>
      </p:sp>
      <p:sp>
        <p:nvSpPr>
          <p:cNvPr id="6" name="TextBox 5">
            <a:extLst>
              <a:ext uri="{FF2B5EF4-FFF2-40B4-BE49-F238E27FC236}">
                <a16:creationId xmlns:a16="http://schemas.microsoft.com/office/drawing/2014/main" id="{AAA19163-15AE-1488-967E-A525CFC741D9}"/>
              </a:ext>
            </a:extLst>
          </p:cNvPr>
          <p:cNvSpPr txBox="1"/>
          <p:nvPr/>
        </p:nvSpPr>
        <p:spPr>
          <a:xfrm>
            <a:off x="629392" y="1299473"/>
            <a:ext cx="5339938" cy="2031325"/>
          </a:xfrm>
          <a:prstGeom prst="rect">
            <a:avLst/>
          </a:prstGeom>
          <a:noFill/>
          <a:ln w="28575">
            <a:solidFill>
              <a:srgbClr val="FF0000"/>
            </a:solidFill>
          </a:ln>
        </p:spPr>
        <p:txBody>
          <a:bodyPr wrap="square" rtlCol="0">
            <a:spAutoFit/>
          </a:bodyPr>
          <a:lstStyle/>
          <a:p>
            <a:r>
              <a:rPr lang="en-US" dirty="0">
                <a:highlight>
                  <a:srgbClr val="FFFF00"/>
                </a:highlight>
              </a:rPr>
              <a:t>LCGFT, Databases (5 records </a:t>
            </a:r>
            <a:r>
              <a:rPr lang="en-US" dirty="0">
                <a:highlight>
                  <a:srgbClr val="FFFF00"/>
                </a:highlight>
                <a:sym typeface="Wingdings" panose="05000000000000000000" pitchFamily="2" charset="2"/>
              </a:rPr>
              <a:t></a:t>
            </a:r>
            <a:r>
              <a:rPr lang="en-US" dirty="0">
                <a:highlight>
                  <a:srgbClr val="FFFF00"/>
                </a:highlight>
              </a:rPr>
              <a:t> 12.82 %))</a:t>
            </a:r>
          </a:p>
          <a:p>
            <a:endParaRPr lang="en-US" dirty="0"/>
          </a:p>
          <a:p>
            <a:r>
              <a:rPr lang="en-US" dirty="0"/>
              <a:t>FAST, Databases (39, although 3 are formatted incorrectly, “655 $a Databases $2 fast” with no full stop preceding $2) </a:t>
            </a:r>
          </a:p>
          <a:p>
            <a:endParaRPr lang="en-US" dirty="0"/>
          </a:p>
          <a:p>
            <a:endParaRPr lang="en-US" dirty="0">
              <a:highlight>
                <a:srgbClr val="FFFF00"/>
              </a:highlight>
            </a:endParaRPr>
          </a:p>
        </p:txBody>
      </p:sp>
      <p:sp>
        <p:nvSpPr>
          <p:cNvPr id="8" name="TextBox 7">
            <a:extLst>
              <a:ext uri="{FF2B5EF4-FFF2-40B4-BE49-F238E27FC236}">
                <a16:creationId xmlns:a16="http://schemas.microsoft.com/office/drawing/2014/main" id="{1A56FBF3-39F4-BECB-1AFD-92F2F9FB9B44}"/>
              </a:ext>
            </a:extLst>
          </p:cNvPr>
          <p:cNvSpPr txBox="1"/>
          <p:nvPr/>
        </p:nvSpPr>
        <p:spPr>
          <a:xfrm>
            <a:off x="6222670" y="1401288"/>
            <a:ext cx="5339938" cy="1200329"/>
          </a:xfrm>
          <a:prstGeom prst="rect">
            <a:avLst/>
          </a:prstGeom>
          <a:noFill/>
          <a:ln w="28575">
            <a:solidFill>
              <a:srgbClr val="FF0000"/>
            </a:solidFill>
          </a:ln>
        </p:spPr>
        <p:txBody>
          <a:bodyPr wrap="square" rtlCol="0">
            <a:spAutoFit/>
          </a:bodyPr>
          <a:lstStyle/>
          <a:p>
            <a:r>
              <a:rPr lang="en-US" dirty="0">
                <a:highlight>
                  <a:srgbClr val="FFFF00"/>
                </a:highlight>
              </a:rPr>
              <a:t>LCGFT Databases (16 records </a:t>
            </a:r>
            <a:r>
              <a:rPr lang="en-US" dirty="0">
                <a:highlight>
                  <a:srgbClr val="FFFF00"/>
                </a:highlight>
                <a:sym typeface="Wingdings" panose="05000000000000000000" pitchFamily="2" charset="2"/>
              </a:rPr>
              <a:t> 72.72 %</a:t>
            </a:r>
            <a:r>
              <a:rPr lang="en-US" dirty="0">
                <a:highlight>
                  <a:srgbClr val="FFFF00"/>
                </a:highlight>
              </a:rPr>
              <a:t>)</a:t>
            </a:r>
          </a:p>
          <a:p>
            <a:endParaRPr lang="en-US" dirty="0"/>
          </a:p>
          <a:p>
            <a:r>
              <a:rPr lang="en-US" dirty="0"/>
              <a:t>FAST Databases (19 records)</a:t>
            </a:r>
          </a:p>
          <a:p>
            <a:endParaRPr lang="en-US" dirty="0"/>
          </a:p>
        </p:txBody>
      </p:sp>
      <p:sp>
        <p:nvSpPr>
          <p:cNvPr id="9" name="Slide Number Placeholder 8">
            <a:extLst>
              <a:ext uri="{FF2B5EF4-FFF2-40B4-BE49-F238E27FC236}">
                <a16:creationId xmlns:a16="http://schemas.microsoft.com/office/drawing/2014/main" id="{81E16056-AA3F-4FF5-BEA0-975274A897A1}"/>
              </a:ext>
            </a:extLst>
          </p:cNvPr>
          <p:cNvSpPr>
            <a:spLocks noGrp="1"/>
          </p:cNvSpPr>
          <p:nvPr>
            <p:ph type="sldNum" sz="quarter" idx="12"/>
          </p:nvPr>
        </p:nvSpPr>
        <p:spPr/>
        <p:txBody>
          <a:bodyPr/>
          <a:lstStyle/>
          <a:p>
            <a:fld id="{0CE5ECD0-17E9-D747-8E5C-3ECF69CF4A71}" type="slidenum">
              <a:rPr lang="en-US" smtClean="0"/>
              <a:t>13</a:t>
            </a:fld>
            <a:endParaRPr lang="en-US" dirty="0"/>
          </a:p>
        </p:txBody>
      </p:sp>
    </p:spTree>
    <p:extLst>
      <p:ext uri="{BB962C8B-B14F-4D97-AF65-F5344CB8AC3E}">
        <p14:creationId xmlns:p14="http://schemas.microsoft.com/office/powerpoint/2010/main" val="2442648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6AE6-0D4B-4D65-C0C5-D56F2635CAF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0C7FC97-AD47-0F7F-51D6-BD7AF8A90923}"/>
              </a:ext>
            </a:extLst>
          </p:cNvPr>
          <p:cNvPicPr>
            <a:picLocks noChangeAspect="1"/>
          </p:cNvPicPr>
          <p:nvPr/>
        </p:nvPicPr>
        <p:blipFill>
          <a:blip r:embed="rId3"/>
          <a:stretch>
            <a:fillRect/>
          </a:stretch>
        </p:blipFill>
        <p:spPr>
          <a:xfrm>
            <a:off x="0" y="0"/>
            <a:ext cx="12192000" cy="6858000"/>
          </a:xfrm>
          <a:prstGeom prst="rect">
            <a:avLst/>
          </a:prstGeom>
        </p:spPr>
      </p:pic>
      <p:pic>
        <p:nvPicPr>
          <p:cNvPr id="19" name="Snagit_SNGOUT2070">
            <a:extLst>
              <a:ext uri="{FF2B5EF4-FFF2-40B4-BE49-F238E27FC236}">
                <a16:creationId xmlns:a16="http://schemas.microsoft.com/office/drawing/2014/main" id="{8CC319E2-3601-42C5-8B18-DA31D7553F5E}"/>
              </a:ext>
            </a:extLst>
          </p:cNvPr>
          <p:cNvPicPr>
            <a:picLocks noChangeAspect="1"/>
          </p:cNvPicPr>
          <p:nvPr/>
        </p:nvPicPr>
        <p:blipFill>
          <a:blip r:embed="rId4"/>
          <a:stretch>
            <a:fillRect/>
          </a:stretch>
        </p:blipFill>
        <p:spPr>
          <a:xfrm>
            <a:off x="148936" y="0"/>
            <a:ext cx="9525000" cy="5648325"/>
          </a:xfrm>
          <a:prstGeom prst="rect">
            <a:avLst/>
          </a:prstGeom>
        </p:spPr>
      </p:pic>
      <p:pic>
        <p:nvPicPr>
          <p:cNvPr id="21" name="Snagit_SNGOUT2100">
            <a:extLst>
              <a:ext uri="{FF2B5EF4-FFF2-40B4-BE49-F238E27FC236}">
                <a16:creationId xmlns:a16="http://schemas.microsoft.com/office/drawing/2014/main" id="{02FBF092-D19D-483E-80DC-B507CD788057}"/>
              </a:ext>
            </a:extLst>
          </p:cNvPr>
          <p:cNvPicPr>
            <a:picLocks noChangeAspect="1"/>
          </p:cNvPicPr>
          <p:nvPr/>
        </p:nvPicPr>
        <p:blipFill>
          <a:blip r:embed="rId5"/>
          <a:stretch>
            <a:fillRect/>
          </a:stretch>
        </p:blipFill>
        <p:spPr>
          <a:xfrm>
            <a:off x="148936" y="4485409"/>
            <a:ext cx="9525000" cy="1295400"/>
          </a:xfrm>
          <a:prstGeom prst="rect">
            <a:avLst/>
          </a:prstGeom>
        </p:spPr>
      </p:pic>
      <p:pic>
        <p:nvPicPr>
          <p:cNvPr id="23" name="Snagit_SNGOUT2136">
            <a:extLst>
              <a:ext uri="{FF2B5EF4-FFF2-40B4-BE49-F238E27FC236}">
                <a16:creationId xmlns:a16="http://schemas.microsoft.com/office/drawing/2014/main" id="{09A7A815-A14D-45BD-AE27-0FEFB4CB8DF7}"/>
              </a:ext>
            </a:extLst>
          </p:cNvPr>
          <p:cNvPicPr>
            <a:picLocks noChangeAspect="1"/>
          </p:cNvPicPr>
          <p:nvPr/>
        </p:nvPicPr>
        <p:blipFill>
          <a:blip r:embed="rId6"/>
          <a:stretch>
            <a:fillRect/>
          </a:stretch>
        </p:blipFill>
        <p:spPr>
          <a:xfrm>
            <a:off x="148936" y="5267758"/>
            <a:ext cx="9525000" cy="1838325"/>
          </a:xfrm>
          <a:prstGeom prst="rect">
            <a:avLst/>
          </a:prstGeom>
        </p:spPr>
      </p:pic>
      <p:sp>
        <p:nvSpPr>
          <p:cNvPr id="26" name="Slide Number Placeholder 25">
            <a:extLst>
              <a:ext uri="{FF2B5EF4-FFF2-40B4-BE49-F238E27FC236}">
                <a16:creationId xmlns:a16="http://schemas.microsoft.com/office/drawing/2014/main" id="{D7CEFE81-43D4-4717-A851-0070CCDB4571}"/>
              </a:ext>
            </a:extLst>
          </p:cNvPr>
          <p:cNvSpPr>
            <a:spLocks noGrp="1"/>
          </p:cNvSpPr>
          <p:nvPr>
            <p:ph type="sldNum" sz="quarter" idx="12"/>
          </p:nvPr>
        </p:nvSpPr>
        <p:spPr/>
        <p:txBody>
          <a:bodyPr/>
          <a:lstStyle/>
          <a:p>
            <a:fld id="{0CE5ECD0-17E9-D747-8E5C-3ECF69CF4A71}" type="slidenum">
              <a:rPr lang="en-US" smtClean="0"/>
              <a:t>14</a:t>
            </a:fld>
            <a:endParaRPr lang="en-US" dirty="0"/>
          </a:p>
        </p:txBody>
      </p:sp>
    </p:spTree>
    <p:extLst>
      <p:ext uri="{BB962C8B-B14F-4D97-AF65-F5344CB8AC3E}">
        <p14:creationId xmlns:p14="http://schemas.microsoft.com/office/powerpoint/2010/main" val="3160127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6AE6-0D4B-4D65-C0C5-D56F2635CAF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0C7FC97-AD47-0F7F-51D6-BD7AF8A90923}"/>
              </a:ext>
            </a:extLst>
          </p:cNvPr>
          <p:cNvPicPr>
            <a:picLocks noChangeAspect="1"/>
          </p:cNvPicPr>
          <p:nvPr/>
        </p:nvPicPr>
        <p:blipFill>
          <a:blip r:embed="rId3"/>
          <a:stretch>
            <a:fillRect/>
          </a:stretch>
        </p:blipFill>
        <p:spPr>
          <a:xfrm>
            <a:off x="0" y="0"/>
            <a:ext cx="12192000" cy="6858000"/>
          </a:xfrm>
          <a:prstGeom prst="rect">
            <a:avLst/>
          </a:prstGeom>
        </p:spPr>
      </p:pic>
      <p:pic>
        <p:nvPicPr>
          <p:cNvPr id="10" name="Snagit_SNGOUT2145">
            <a:extLst>
              <a:ext uri="{FF2B5EF4-FFF2-40B4-BE49-F238E27FC236}">
                <a16:creationId xmlns:a16="http://schemas.microsoft.com/office/drawing/2014/main" id="{9024B1DD-14D8-4272-A112-A2D717847233}"/>
              </a:ext>
            </a:extLst>
          </p:cNvPr>
          <p:cNvPicPr>
            <a:picLocks noChangeAspect="1"/>
          </p:cNvPicPr>
          <p:nvPr/>
        </p:nvPicPr>
        <p:blipFill>
          <a:blip r:embed="rId4"/>
          <a:stretch>
            <a:fillRect/>
          </a:stretch>
        </p:blipFill>
        <p:spPr>
          <a:xfrm>
            <a:off x="0" y="0"/>
            <a:ext cx="12192000" cy="4939119"/>
          </a:xfrm>
          <a:prstGeom prst="rect">
            <a:avLst/>
          </a:prstGeom>
        </p:spPr>
      </p:pic>
      <p:pic>
        <p:nvPicPr>
          <p:cNvPr id="12" name="Snagit_SNGOUT2106">
            <a:extLst>
              <a:ext uri="{FF2B5EF4-FFF2-40B4-BE49-F238E27FC236}">
                <a16:creationId xmlns:a16="http://schemas.microsoft.com/office/drawing/2014/main" id="{32AD93E3-FF6F-40C8-BF80-35CCED644797}"/>
              </a:ext>
            </a:extLst>
          </p:cNvPr>
          <p:cNvPicPr>
            <a:picLocks noChangeAspect="1"/>
          </p:cNvPicPr>
          <p:nvPr/>
        </p:nvPicPr>
        <p:blipFill>
          <a:blip r:embed="rId5"/>
          <a:stretch>
            <a:fillRect/>
          </a:stretch>
        </p:blipFill>
        <p:spPr>
          <a:xfrm>
            <a:off x="1818968" y="4224278"/>
            <a:ext cx="12192000" cy="2715974"/>
          </a:xfrm>
          <a:prstGeom prst="rect">
            <a:avLst/>
          </a:prstGeom>
        </p:spPr>
      </p:pic>
      <p:sp>
        <p:nvSpPr>
          <p:cNvPr id="5" name="Slide Number Placeholder 4">
            <a:extLst>
              <a:ext uri="{FF2B5EF4-FFF2-40B4-BE49-F238E27FC236}">
                <a16:creationId xmlns:a16="http://schemas.microsoft.com/office/drawing/2014/main" id="{ED3ECDF4-D29B-44CF-B397-ECBC1DD8F437}"/>
              </a:ext>
            </a:extLst>
          </p:cNvPr>
          <p:cNvSpPr>
            <a:spLocks noGrp="1"/>
          </p:cNvSpPr>
          <p:nvPr>
            <p:ph type="sldNum" sz="quarter" idx="12"/>
          </p:nvPr>
        </p:nvSpPr>
        <p:spPr/>
        <p:txBody>
          <a:bodyPr/>
          <a:lstStyle/>
          <a:p>
            <a:fld id="{0CE5ECD0-17E9-D747-8E5C-3ECF69CF4A71}" type="slidenum">
              <a:rPr lang="en-US" smtClean="0"/>
              <a:t>15</a:t>
            </a:fld>
            <a:endParaRPr lang="en-US" dirty="0"/>
          </a:p>
        </p:txBody>
      </p:sp>
    </p:spTree>
    <p:extLst>
      <p:ext uri="{BB962C8B-B14F-4D97-AF65-F5344CB8AC3E}">
        <p14:creationId xmlns:p14="http://schemas.microsoft.com/office/powerpoint/2010/main" val="1024103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6AE6-0D4B-4D65-C0C5-D56F2635CAF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0C7FC97-AD47-0F7F-51D6-BD7AF8A90923}"/>
              </a:ext>
            </a:extLst>
          </p:cNvPr>
          <p:cNvPicPr>
            <a:picLocks noChangeAspect="1"/>
          </p:cNvPicPr>
          <p:nvPr/>
        </p:nvPicPr>
        <p:blipFill>
          <a:blip r:embed="rId3"/>
          <a:stretch>
            <a:fillRect/>
          </a:stretch>
        </p:blipFill>
        <p:spPr>
          <a:xfrm>
            <a:off x="0" y="0"/>
            <a:ext cx="12192000" cy="6858000"/>
          </a:xfrm>
          <a:prstGeom prst="rect">
            <a:avLst/>
          </a:prstGeom>
        </p:spPr>
      </p:pic>
      <p:pic>
        <p:nvPicPr>
          <p:cNvPr id="8" name="Snagit_SNGOUT2152">
            <a:extLst>
              <a:ext uri="{FF2B5EF4-FFF2-40B4-BE49-F238E27FC236}">
                <a16:creationId xmlns:a16="http://schemas.microsoft.com/office/drawing/2014/main" id="{463DB2D3-BE7D-433A-8D44-3778E9BF7A22}"/>
              </a:ext>
            </a:extLst>
          </p:cNvPr>
          <p:cNvPicPr>
            <a:picLocks noChangeAspect="1"/>
          </p:cNvPicPr>
          <p:nvPr/>
        </p:nvPicPr>
        <p:blipFill>
          <a:blip r:embed="rId4"/>
          <a:stretch>
            <a:fillRect/>
          </a:stretch>
        </p:blipFill>
        <p:spPr>
          <a:xfrm>
            <a:off x="0" y="146330"/>
            <a:ext cx="12192000" cy="6282312"/>
          </a:xfrm>
          <a:prstGeom prst="rect">
            <a:avLst/>
          </a:prstGeom>
        </p:spPr>
      </p:pic>
      <p:sp>
        <p:nvSpPr>
          <p:cNvPr id="5" name="Slide Number Placeholder 4">
            <a:extLst>
              <a:ext uri="{FF2B5EF4-FFF2-40B4-BE49-F238E27FC236}">
                <a16:creationId xmlns:a16="http://schemas.microsoft.com/office/drawing/2014/main" id="{7447571A-CD76-45E0-9CBC-EAF61245BE1B}"/>
              </a:ext>
            </a:extLst>
          </p:cNvPr>
          <p:cNvSpPr>
            <a:spLocks noGrp="1"/>
          </p:cNvSpPr>
          <p:nvPr>
            <p:ph type="sldNum" sz="quarter" idx="12"/>
          </p:nvPr>
        </p:nvSpPr>
        <p:spPr/>
        <p:txBody>
          <a:bodyPr/>
          <a:lstStyle/>
          <a:p>
            <a:fld id="{0CE5ECD0-17E9-D747-8E5C-3ECF69CF4A71}" type="slidenum">
              <a:rPr lang="en-US" smtClean="0"/>
              <a:t>16</a:t>
            </a:fld>
            <a:endParaRPr lang="en-US" dirty="0"/>
          </a:p>
        </p:txBody>
      </p:sp>
    </p:spTree>
    <p:extLst>
      <p:ext uri="{BB962C8B-B14F-4D97-AF65-F5344CB8AC3E}">
        <p14:creationId xmlns:p14="http://schemas.microsoft.com/office/powerpoint/2010/main" val="4126817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sp>
        <p:nvSpPr>
          <p:cNvPr id="15" name="TextBox 14">
            <a:extLst>
              <a:ext uri="{FF2B5EF4-FFF2-40B4-BE49-F238E27FC236}">
                <a16:creationId xmlns:a16="http://schemas.microsoft.com/office/drawing/2014/main" id="{604835CB-446F-CFAD-7BEE-0DEA777769C8}"/>
              </a:ext>
            </a:extLst>
          </p:cNvPr>
          <p:cNvSpPr txBox="1"/>
          <p:nvPr/>
        </p:nvSpPr>
        <p:spPr>
          <a:xfrm>
            <a:off x="9235806" y="4773205"/>
            <a:ext cx="2625688" cy="769441"/>
          </a:xfrm>
          <a:prstGeom prst="rect">
            <a:avLst/>
          </a:prstGeom>
          <a:noFill/>
          <a:ln>
            <a:solidFill>
              <a:srgbClr val="FF0000"/>
            </a:solidFill>
          </a:ln>
        </p:spPr>
        <p:txBody>
          <a:bodyPr wrap="square" rtlCol="0">
            <a:spAutoFit/>
          </a:bodyPr>
          <a:lstStyle/>
          <a:p>
            <a:r>
              <a:rPr lang="en-US" sz="1100" dirty="0"/>
              <a:t>Source: https://lib.guides.umd.edu/dance, viewed October 25, 2024. Attribution: Drew Barker </a:t>
            </a:r>
          </a:p>
        </p:txBody>
      </p:sp>
      <p:pic>
        <p:nvPicPr>
          <p:cNvPr id="5" name="Snagit_SNGOUT2142">
            <a:extLst>
              <a:ext uri="{FF2B5EF4-FFF2-40B4-BE49-F238E27FC236}">
                <a16:creationId xmlns:a16="http://schemas.microsoft.com/office/drawing/2014/main" id="{0325AEF6-CA3B-9372-E8CF-31683DD1E968}"/>
              </a:ext>
            </a:extLst>
          </p:cNvPr>
          <p:cNvPicPr>
            <a:picLocks noChangeAspect="1"/>
          </p:cNvPicPr>
          <p:nvPr/>
        </p:nvPicPr>
        <p:blipFill>
          <a:blip r:embed="rId4"/>
          <a:stretch>
            <a:fillRect/>
          </a:stretch>
        </p:blipFill>
        <p:spPr>
          <a:xfrm>
            <a:off x="427337" y="621509"/>
            <a:ext cx="8098367" cy="4051300"/>
          </a:xfrm>
          <a:prstGeom prst="rect">
            <a:avLst/>
          </a:prstGeom>
        </p:spPr>
      </p:pic>
      <p:pic>
        <p:nvPicPr>
          <p:cNvPr id="8" name="Snagit_SNGOUT2159">
            <a:extLst>
              <a:ext uri="{FF2B5EF4-FFF2-40B4-BE49-F238E27FC236}">
                <a16:creationId xmlns:a16="http://schemas.microsoft.com/office/drawing/2014/main" id="{8B0A39BA-CFF8-FF91-09A1-14A53A6DAB89}"/>
              </a:ext>
            </a:extLst>
          </p:cNvPr>
          <p:cNvPicPr>
            <a:picLocks noChangeAspect="1"/>
          </p:cNvPicPr>
          <p:nvPr/>
        </p:nvPicPr>
        <p:blipFill>
          <a:blip r:embed="rId5"/>
          <a:stretch>
            <a:fillRect/>
          </a:stretch>
        </p:blipFill>
        <p:spPr>
          <a:xfrm>
            <a:off x="2836436" y="1978688"/>
            <a:ext cx="4910667" cy="3522133"/>
          </a:xfrm>
          <a:prstGeom prst="rect">
            <a:avLst/>
          </a:prstGeom>
        </p:spPr>
      </p:pic>
      <p:sp>
        <p:nvSpPr>
          <p:cNvPr id="6" name="Slide Number Placeholder 5">
            <a:extLst>
              <a:ext uri="{FF2B5EF4-FFF2-40B4-BE49-F238E27FC236}">
                <a16:creationId xmlns:a16="http://schemas.microsoft.com/office/drawing/2014/main" id="{2907EA63-FA3A-48C5-84FE-0F4760DE5B47}"/>
              </a:ext>
            </a:extLst>
          </p:cNvPr>
          <p:cNvSpPr>
            <a:spLocks noGrp="1"/>
          </p:cNvSpPr>
          <p:nvPr>
            <p:ph type="sldNum" sz="quarter" idx="12"/>
          </p:nvPr>
        </p:nvSpPr>
        <p:spPr/>
        <p:txBody>
          <a:bodyPr/>
          <a:lstStyle/>
          <a:p>
            <a:fld id="{0CE5ECD0-17E9-D747-8E5C-3ECF69CF4A71}" type="slidenum">
              <a:rPr lang="en-US" smtClean="0"/>
              <a:t>17</a:t>
            </a:fld>
            <a:endParaRPr lang="en-US" dirty="0"/>
          </a:p>
        </p:txBody>
      </p:sp>
    </p:spTree>
    <p:extLst>
      <p:ext uri="{BB962C8B-B14F-4D97-AF65-F5344CB8AC3E}">
        <p14:creationId xmlns:p14="http://schemas.microsoft.com/office/powerpoint/2010/main" val="3351344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6AE6-0D4B-4D65-C0C5-D56F2635CAF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0C7FC97-AD47-0F7F-51D6-BD7AF8A90923}"/>
              </a:ext>
            </a:extLst>
          </p:cNvPr>
          <p:cNvPicPr>
            <a:picLocks noChangeAspect="1"/>
          </p:cNvPicPr>
          <p:nvPr/>
        </p:nvPicPr>
        <p:blipFill>
          <a:blip r:embed="rId3"/>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737A59E1-28F7-9B68-5ABD-35F5B881C688}"/>
              </a:ext>
            </a:extLst>
          </p:cNvPr>
          <p:cNvSpPr txBox="1"/>
          <p:nvPr/>
        </p:nvSpPr>
        <p:spPr>
          <a:xfrm>
            <a:off x="5849957" y="6312400"/>
            <a:ext cx="5398265" cy="369332"/>
          </a:xfrm>
          <a:prstGeom prst="rect">
            <a:avLst/>
          </a:prstGeom>
          <a:noFill/>
        </p:spPr>
        <p:txBody>
          <a:bodyPr wrap="square" rtlCol="0">
            <a:spAutoFit/>
          </a:bodyPr>
          <a:lstStyle/>
          <a:p>
            <a:r>
              <a:rPr lang="en-US" dirty="0"/>
              <a:t>OCLC #227911132</a:t>
            </a:r>
          </a:p>
        </p:txBody>
      </p:sp>
      <p:pic>
        <p:nvPicPr>
          <p:cNvPr id="11" name="Snagit_SNGOUT2100">
            <a:extLst>
              <a:ext uri="{FF2B5EF4-FFF2-40B4-BE49-F238E27FC236}">
                <a16:creationId xmlns:a16="http://schemas.microsoft.com/office/drawing/2014/main" id="{19B85D93-3586-CC53-3ACF-2E6902AC7143}"/>
              </a:ext>
            </a:extLst>
          </p:cNvPr>
          <p:cNvPicPr>
            <a:picLocks noChangeAspect="1"/>
          </p:cNvPicPr>
          <p:nvPr/>
        </p:nvPicPr>
        <p:blipFill>
          <a:blip r:embed="rId4"/>
          <a:stretch>
            <a:fillRect/>
          </a:stretch>
        </p:blipFill>
        <p:spPr>
          <a:xfrm>
            <a:off x="804333" y="692916"/>
            <a:ext cx="10583333" cy="5295900"/>
          </a:xfrm>
          <a:prstGeom prst="rect">
            <a:avLst/>
          </a:prstGeom>
        </p:spPr>
      </p:pic>
      <p:sp>
        <p:nvSpPr>
          <p:cNvPr id="6" name="Slide Number Placeholder 5">
            <a:extLst>
              <a:ext uri="{FF2B5EF4-FFF2-40B4-BE49-F238E27FC236}">
                <a16:creationId xmlns:a16="http://schemas.microsoft.com/office/drawing/2014/main" id="{CF64481E-8A18-4773-9073-B026B26B0241}"/>
              </a:ext>
            </a:extLst>
          </p:cNvPr>
          <p:cNvSpPr>
            <a:spLocks noGrp="1"/>
          </p:cNvSpPr>
          <p:nvPr>
            <p:ph type="sldNum" sz="quarter" idx="12"/>
          </p:nvPr>
        </p:nvSpPr>
        <p:spPr/>
        <p:txBody>
          <a:bodyPr/>
          <a:lstStyle/>
          <a:p>
            <a:fld id="{0CE5ECD0-17E9-D747-8E5C-3ECF69CF4A71}" type="slidenum">
              <a:rPr lang="en-US" smtClean="0"/>
              <a:t>18</a:t>
            </a:fld>
            <a:endParaRPr lang="en-US" dirty="0"/>
          </a:p>
        </p:txBody>
      </p:sp>
    </p:spTree>
    <p:extLst>
      <p:ext uri="{BB962C8B-B14F-4D97-AF65-F5344CB8AC3E}">
        <p14:creationId xmlns:p14="http://schemas.microsoft.com/office/powerpoint/2010/main" val="2397441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60742-AD76-3FB5-A135-C72456A15C1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32C0B1D-4FB0-0BEF-C337-C4CA0F016A63}"/>
              </a:ext>
            </a:extLst>
          </p:cNvPr>
          <p:cNvPicPr>
            <a:picLocks noChangeAspect="1"/>
          </p:cNvPicPr>
          <p:nvPr/>
        </p:nvPicPr>
        <p:blipFill>
          <a:blip r:embed="rId3"/>
          <a:stretch>
            <a:fillRect/>
          </a:stretch>
        </p:blipFill>
        <p:spPr>
          <a:xfrm>
            <a:off x="0" y="0"/>
            <a:ext cx="12192000" cy="6858000"/>
          </a:xfrm>
          <a:prstGeom prst="rect">
            <a:avLst/>
          </a:prstGeom>
        </p:spPr>
      </p:pic>
      <p:pic>
        <p:nvPicPr>
          <p:cNvPr id="4" name="Snagit_SNGOUT2108">
            <a:extLst>
              <a:ext uri="{FF2B5EF4-FFF2-40B4-BE49-F238E27FC236}">
                <a16:creationId xmlns:a16="http://schemas.microsoft.com/office/drawing/2014/main" id="{361D093F-3F79-4184-B795-14BCC39FAD14}"/>
              </a:ext>
            </a:extLst>
          </p:cNvPr>
          <p:cNvPicPr>
            <a:picLocks noChangeAspect="1"/>
          </p:cNvPicPr>
          <p:nvPr/>
        </p:nvPicPr>
        <p:blipFill>
          <a:blip r:embed="rId4"/>
          <a:stretch>
            <a:fillRect/>
          </a:stretch>
        </p:blipFill>
        <p:spPr>
          <a:xfrm>
            <a:off x="0" y="152536"/>
            <a:ext cx="12192000" cy="5529670"/>
          </a:xfrm>
          <a:prstGeom prst="rect">
            <a:avLst/>
          </a:prstGeom>
        </p:spPr>
      </p:pic>
      <p:sp>
        <p:nvSpPr>
          <p:cNvPr id="6" name="Slide Number Placeholder 5">
            <a:extLst>
              <a:ext uri="{FF2B5EF4-FFF2-40B4-BE49-F238E27FC236}">
                <a16:creationId xmlns:a16="http://schemas.microsoft.com/office/drawing/2014/main" id="{F11FE131-955E-40ED-BC30-411487690CC1}"/>
              </a:ext>
            </a:extLst>
          </p:cNvPr>
          <p:cNvSpPr>
            <a:spLocks noGrp="1"/>
          </p:cNvSpPr>
          <p:nvPr>
            <p:ph type="sldNum" sz="quarter" idx="12"/>
          </p:nvPr>
        </p:nvSpPr>
        <p:spPr/>
        <p:txBody>
          <a:bodyPr/>
          <a:lstStyle/>
          <a:p>
            <a:fld id="{0CE5ECD0-17E9-D747-8E5C-3ECF69CF4A71}" type="slidenum">
              <a:rPr lang="en-US" smtClean="0"/>
              <a:t>19</a:t>
            </a:fld>
            <a:endParaRPr lang="en-US" dirty="0"/>
          </a:p>
        </p:txBody>
      </p:sp>
    </p:spTree>
    <p:extLst>
      <p:ext uri="{BB962C8B-B14F-4D97-AF65-F5344CB8AC3E}">
        <p14:creationId xmlns:p14="http://schemas.microsoft.com/office/powerpoint/2010/main" val="427628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B144C7DA-A904-6D4A-41C8-D7702737F735}"/>
              </a:ext>
            </a:extLst>
          </p:cNvPr>
          <p:cNvSpPr txBox="1"/>
          <p:nvPr/>
        </p:nvSpPr>
        <p:spPr>
          <a:xfrm>
            <a:off x="628748" y="1079653"/>
            <a:ext cx="9688285" cy="3139321"/>
          </a:xfrm>
          <a:prstGeom prst="rect">
            <a:avLst/>
          </a:prstGeom>
          <a:noFill/>
        </p:spPr>
        <p:txBody>
          <a:bodyPr wrap="square" rtlCol="0">
            <a:spAutoFit/>
          </a:bodyPr>
          <a:lstStyle/>
          <a:p>
            <a:r>
              <a:rPr lang="en-US" b="1" dirty="0"/>
              <a:t>Today’s presentation:</a:t>
            </a:r>
          </a:p>
          <a:p>
            <a:endParaRPr lang="en-US" dirty="0"/>
          </a:p>
          <a:p>
            <a:pPr marL="285750" indent="-285750">
              <a:buFont typeface="Arial" panose="020B0604020202020204" pitchFamily="34" charset="0"/>
              <a:buChar char="•"/>
            </a:pPr>
            <a:r>
              <a:rPr lang="en-US" dirty="0"/>
              <a:t>Revisit the April 2021 CONSER Webinar session, “Problematic subdivisions that need attention and clarity: --Databases”</a:t>
            </a:r>
          </a:p>
          <a:p>
            <a:endParaRPr lang="en-US" dirty="0"/>
          </a:p>
          <a:p>
            <a:endParaRPr lang="en-US" sz="1800" kern="1200" dirty="0">
              <a:solidFill>
                <a:schemeClr val="tx1"/>
              </a:solidFill>
              <a:effectLst/>
              <a:latin typeface="+mn-lt"/>
              <a:ea typeface="+mn-ea"/>
              <a:cs typeface="+mn-cs"/>
            </a:endParaRPr>
          </a:p>
          <a:p>
            <a:pPr marL="285750" indent="-285750">
              <a:buFont typeface="Arial" panose="020B0604020202020204" pitchFamily="34" charset="0"/>
              <a:buChar char="•"/>
            </a:pPr>
            <a:r>
              <a:rPr lang="en-US" sz="1800" kern="1200" dirty="0">
                <a:solidFill>
                  <a:schemeClr val="tx1"/>
                </a:solidFill>
                <a:effectLst/>
                <a:latin typeface="+mn-lt"/>
                <a:ea typeface="+mn-ea"/>
                <a:cs typeface="+mn-cs"/>
              </a:rPr>
              <a:t>PCC catalog records for online databases:</a:t>
            </a:r>
          </a:p>
          <a:p>
            <a:pPr marL="742950" lvl="1" indent="-285750">
              <a:buFont typeface="Arial" panose="020B0604020202020204" pitchFamily="34" charset="0"/>
              <a:buChar char="•"/>
            </a:pPr>
            <a:r>
              <a:rPr lang="en-US" dirty="0"/>
              <a:t>Findings</a:t>
            </a:r>
          </a:p>
          <a:p>
            <a:pPr marL="742950" lvl="1" indent="-285750">
              <a:buFont typeface="Arial" panose="020B0604020202020204" pitchFamily="34" charset="0"/>
              <a:buChar char="•"/>
            </a:pPr>
            <a:r>
              <a:rPr lang="en-US" dirty="0"/>
              <a:t>Discovery services and linked data systems in context.  </a:t>
            </a:r>
          </a:p>
          <a:p>
            <a:endParaRPr lang="en-US" dirty="0"/>
          </a:p>
          <a:p>
            <a:pPr marL="285750" indent="-285750">
              <a:buFont typeface="Arial" panose="020B0604020202020204" pitchFamily="34" charset="0"/>
              <a:buChar char="•"/>
            </a:pPr>
            <a:r>
              <a:rPr lang="en-US" sz="1800" kern="1200" dirty="0">
                <a:solidFill>
                  <a:schemeClr val="tx1"/>
                </a:solidFill>
                <a:effectLst/>
                <a:latin typeface="+mn-lt"/>
                <a:ea typeface="+mn-ea"/>
                <a:cs typeface="+mn-cs"/>
              </a:rPr>
              <a:t>Recommendations.</a:t>
            </a:r>
            <a:endParaRPr lang="en-US" dirty="0"/>
          </a:p>
        </p:txBody>
      </p:sp>
      <p:sp>
        <p:nvSpPr>
          <p:cNvPr id="6" name="Slide Number Placeholder 5">
            <a:extLst>
              <a:ext uri="{FF2B5EF4-FFF2-40B4-BE49-F238E27FC236}">
                <a16:creationId xmlns:a16="http://schemas.microsoft.com/office/drawing/2014/main" id="{DE5A1620-F8FE-4FD1-B002-EA0842B18795}"/>
              </a:ext>
            </a:extLst>
          </p:cNvPr>
          <p:cNvSpPr>
            <a:spLocks noGrp="1"/>
          </p:cNvSpPr>
          <p:nvPr>
            <p:ph type="sldNum" sz="quarter" idx="12"/>
          </p:nvPr>
        </p:nvSpPr>
        <p:spPr/>
        <p:txBody>
          <a:bodyPr/>
          <a:lstStyle/>
          <a:p>
            <a:fld id="{0CE5ECD0-17E9-D747-8E5C-3ECF69CF4A71}" type="slidenum">
              <a:rPr lang="en-US" smtClean="0"/>
              <a:t>2</a:t>
            </a:fld>
            <a:endParaRPr lang="en-US" dirty="0"/>
          </a:p>
        </p:txBody>
      </p:sp>
    </p:spTree>
    <p:extLst>
      <p:ext uri="{BB962C8B-B14F-4D97-AF65-F5344CB8AC3E}">
        <p14:creationId xmlns:p14="http://schemas.microsoft.com/office/powerpoint/2010/main" val="2881578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66714F31-D61F-93B3-B747-126D5BAF31DA}"/>
              </a:ext>
            </a:extLst>
          </p:cNvPr>
          <p:cNvSpPr txBox="1"/>
          <p:nvPr/>
        </p:nvSpPr>
        <p:spPr>
          <a:xfrm>
            <a:off x="1553117" y="758413"/>
            <a:ext cx="6433850" cy="400110"/>
          </a:xfrm>
          <a:prstGeom prst="rect">
            <a:avLst/>
          </a:prstGeom>
          <a:noFill/>
        </p:spPr>
        <p:txBody>
          <a:bodyPr wrap="square" rtlCol="0">
            <a:spAutoFit/>
          </a:bodyPr>
          <a:lstStyle/>
          <a:p>
            <a:r>
              <a:rPr lang="en-US" sz="2000" b="1" dirty="0">
                <a:solidFill>
                  <a:srgbClr val="FF0000"/>
                </a:solidFill>
              </a:rPr>
              <a:t>Recommendations</a:t>
            </a:r>
            <a:r>
              <a:rPr lang="en-US" sz="2000" b="1" dirty="0"/>
              <a:t> </a:t>
            </a:r>
          </a:p>
        </p:txBody>
      </p:sp>
      <p:sp>
        <p:nvSpPr>
          <p:cNvPr id="4" name="TextBox 3">
            <a:extLst>
              <a:ext uri="{FF2B5EF4-FFF2-40B4-BE49-F238E27FC236}">
                <a16:creationId xmlns:a16="http://schemas.microsoft.com/office/drawing/2014/main" id="{D48553B9-AC4A-C8FA-96DD-AEC34709C365}"/>
              </a:ext>
            </a:extLst>
          </p:cNvPr>
          <p:cNvSpPr txBox="1"/>
          <p:nvPr/>
        </p:nvSpPr>
        <p:spPr>
          <a:xfrm>
            <a:off x="1553117" y="1601249"/>
            <a:ext cx="7502487" cy="2585323"/>
          </a:xfrm>
          <a:prstGeom prst="rect">
            <a:avLst/>
          </a:prstGeom>
          <a:noFill/>
        </p:spPr>
        <p:txBody>
          <a:bodyPr wrap="square" rtlCol="0">
            <a:spAutoFit/>
          </a:bodyPr>
          <a:lstStyle/>
          <a:p>
            <a:pPr marL="342900" indent="-342900">
              <a:buAutoNum type="arabicPeriod"/>
            </a:pPr>
            <a:r>
              <a:rPr lang="en-US" dirty="0"/>
              <a:t>Harmonize H 1520 and the LCGFT, Databases.</a:t>
            </a:r>
          </a:p>
          <a:p>
            <a:pPr marL="342900" indent="-342900">
              <a:buAutoNum type="arabicPeriod"/>
            </a:pPr>
            <a:r>
              <a:rPr lang="en-US" dirty="0"/>
              <a:t>Remove H 1520’s outdated instructions and examples (relegate to historical notes?).</a:t>
            </a:r>
          </a:p>
          <a:p>
            <a:pPr marL="342900" indent="-342900">
              <a:buAutoNum type="arabicPeriod"/>
            </a:pPr>
            <a:r>
              <a:rPr lang="en-US" dirty="0"/>
              <a:t>Revise H 1520 instruction 3, Special cases.</a:t>
            </a:r>
          </a:p>
          <a:p>
            <a:pPr marL="342900" indent="-342900">
              <a:buAutoNum type="arabicPeriod"/>
            </a:pPr>
            <a:r>
              <a:rPr lang="en-US" dirty="0"/>
              <a:t>If you haven’t done so already, review your discovery service’s faceted mappings for resource types. Work with your discovery librarian if the mappings should and can be modified. Complain to your discovery service provider if they can not.</a:t>
            </a:r>
          </a:p>
          <a:p>
            <a:pPr marL="342900" indent="-342900">
              <a:buAutoNum type="arabicPeriod"/>
            </a:pPr>
            <a:r>
              <a:rPr lang="en-US" dirty="0"/>
              <a:t>Continue preparing for a post-coordinated future. </a:t>
            </a:r>
          </a:p>
        </p:txBody>
      </p:sp>
      <p:sp>
        <p:nvSpPr>
          <p:cNvPr id="7" name="Slide Number Placeholder 6">
            <a:extLst>
              <a:ext uri="{FF2B5EF4-FFF2-40B4-BE49-F238E27FC236}">
                <a16:creationId xmlns:a16="http://schemas.microsoft.com/office/drawing/2014/main" id="{37BC51DF-5C48-4B3C-A014-37626CE02E60}"/>
              </a:ext>
            </a:extLst>
          </p:cNvPr>
          <p:cNvSpPr>
            <a:spLocks noGrp="1"/>
          </p:cNvSpPr>
          <p:nvPr>
            <p:ph type="sldNum" sz="quarter" idx="12"/>
          </p:nvPr>
        </p:nvSpPr>
        <p:spPr/>
        <p:txBody>
          <a:bodyPr/>
          <a:lstStyle/>
          <a:p>
            <a:fld id="{0CE5ECD0-17E9-D747-8E5C-3ECF69CF4A71}" type="slidenum">
              <a:rPr lang="en-US" smtClean="0"/>
              <a:t>20</a:t>
            </a:fld>
            <a:endParaRPr lang="en-US" dirty="0"/>
          </a:p>
        </p:txBody>
      </p:sp>
    </p:spTree>
    <p:extLst>
      <p:ext uri="{BB962C8B-B14F-4D97-AF65-F5344CB8AC3E}">
        <p14:creationId xmlns:p14="http://schemas.microsoft.com/office/powerpoint/2010/main" val="1697905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97C729-C6F8-2358-84A5-CA25EC450F5D}"/>
              </a:ext>
            </a:extLst>
          </p:cNvPr>
          <p:cNvPicPr>
            <a:picLocks noChangeAspect="1"/>
          </p:cNvPicPr>
          <p:nvPr/>
        </p:nvPicPr>
        <p:blipFill>
          <a:blip r:embed="rId3"/>
          <a:stretch>
            <a:fillRect/>
          </a:stretch>
        </p:blipFill>
        <p:spPr>
          <a:xfrm>
            <a:off x="0" y="-212272"/>
            <a:ext cx="12192000" cy="6858000"/>
          </a:xfrm>
          <a:prstGeom prst="rect">
            <a:avLst/>
          </a:prstGeom>
        </p:spPr>
      </p:pic>
      <p:sp>
        <p:nvSpPr>
          <p:cNvPr id="2" name="TextBox 1">
            <a:extLst>
              <a:ext uri="{FF2B5EF4-FFF2-40B4-BE49-F238E27FC236}">
                <a16:creationId xmlns:a16="http://schemas.microsoft.com/office/drawing/2014/main" id="{201B78FE-FC16-F5FE-24D8-F654F6CB142B}"/>
              </a:ext>
            </a:extLst>
          </p:cNvPr>
          <p:cNvSpPr txBox="1"/>
          <p:nvPr/>
        </p:nvSpPr>
        <p:spPr>
          <a:xfrm>
            <a:off x="1232249" y="54150"/>
            <a:ext cx="9573658" cy="369332"/>
          </a:xfrm>
          <a:prstGeom prst="rect">
            <a:avLst/>
          </a:prstGeom>
          <a:noFill/>
        </p:spPr>
        <p:txBody>
          <a:bodyPr wrap="square" rtlCol="0">
            <a:spAutoFit/>
          </a:bodyPr>
          <a:lstStyle/>
          <a:p>
            <a:r>
              <a:rPr lang="en-US" i="1" dirty="0"/>
              <a:t>Selected Bibliography</a:t>
            </a:r>
          </a:p>
        </p:txBody>
      </p:sp>
      <p:sp>
        <p:nvSpPr>
          <p:cNvPr id="3" name="TextBox 2">
            <a:extLst>
              <a:ext uri="{FF2B5EF4-FFF2-40B4-BE49-F238E27FC236}">
                <a16:creationId xmlns:a16="http://schemas.microsoft.com/office/drawing/2014/main" id="{E4AB74A7-BED1-4023-9A79-9651C9D46402}"/>
              </a:ext>
            </a:extLst>
          </p:cNvPr>
          <p:cNvSpPr txBox="1"/>
          <p:nvPr/>
        </p:nvSpPr>
        <p:spPr>
          <a:xfrm>
            <a:off x="1275792" y="1303963"/>
            <a:ext cx="10221948" cy="523220"/>
          </a:xfrm>
          <a:prstGeom prst="rect">
            <a:avLst/>
          </a:prstGeom>
          <a:noFill/>
        </p:spPr>
        <p:txBody>
          <a:bodyPr wrap="square" rtlCol="0">
            <a:spAutoFit/>
          </a:bodyPr>
          <a:lstStyle/>
          <a:p>
            <a:r>
              <a:rPr lang="en-US" sz="1400" dirty="0"/>
              <a:t>Breeding, Marshall. </a:t>
            </a:r>
            <a:r>
              <a:rPr lang="en-US" sz="1400" i="1" dirty="0"/>
              <a:t>ALA TechSource</a:t>
            </a:r>
            <a:r>
              <a:rPr lang="en-US" sz="1400" dirty="0"/>
              <a:t> 2014, no. 1, chap. 1, “Discovery Product Functionality” </a:t>
            </a:r>
            <a:r>
              <a:rPr lang="en-US" sz="1400" u="sng" dirty="0">
                <a:hlinkClick r:id="rId4"/>
              </a:rPr>
              <a:t>https://journals.ala.org/index.php/ltr/issue/view/195</a:t>
            </a:r>
            <a:endParaRPr lang="en-US" sz="1400" dirty="0"/>
          </a:p>
        </p:txBody>
      </p:sp>
      <p:sp>
        <p:nvSpPr>
          <p:cNvPr id="5" name="TextBox 4">
            <a:extLst>
              <a:ext uri="{FF2B5EF4-FFF2-40B4-BE49-F238E27FC236}">
                <a16:creationId xmlns:a16="http://schemas.microsoft.com/office/drawing/2014/main" id="{28A4EF95-FE14-4F84-BB7C-B801B26E7711}"/>
              </a:ext>
            </a:extLst>
          </p:cNvPr>
          <p:cNvSpPr txBox="1"/>
          <p:nvPr/>
        </p:nvSpPr>
        <p:spPr>
          <a:xfrm>
            <a:off x="1275792" y="2095548"/>
            <a:ext cx="9285514" cy="523220"/>
          </a:xfrm>
          <a:prstGeom prst="rect">
            <a:avLst/>
          </a:prstGeom>
          <a:noFill/>
        </p:spPr>
        <p:txBody>
          <a:bodyPr wrap="square" rtlCol="0">
            <a:spAutoFit/>
          </a:bodyPr>
          <a:lstStyle/>
          <a:p>
            <a:r>
              <a:rPr lang="en-US" sz="1400" dirty="0"/>
              <a:t>Cooey, Nancy, and Amy Phillips. "Library of Congress Subject Headings: A Post-Coordinated Future." </a:t>
            </a:r>
            <a:r>
              <a:rPr lang="en-US" sz="1400" i="1" dirty="0"/>
              <a:t>Cataloging &amp; Classification Quarterly</a:t>
            </a:r>
            <a:r>
              <a:rPr lang="en-US" sz="1400" dirty="0"/>
              <a:t> 61, no. 5-6 (2023): 491-505.</a:t>
            </a:r>
          </a:p>
        </p:txBody>
      </p:sp>
      <p:sp>
        <p:nvSpPr>
          <p:cNvPr id="6" name="TextBox 5">
            <a:extLst>
              <a:ext uri="{FF2B5EF4-FFF2-40B4-BE49-F238E27FC236}">
                <a16:creationId xmlns:a16="http://schemas.microsoft.com/office/drawing/2014/main" id="{9AE79CDC-8254-49EB-B44F-2B33BFA556DD}"/>
              </a:ext>
            </a:extLst>
          </p:cNvPr>
          <p:cNvSpPr txBox="1"/>
          <p:nvPr/>
        </p:nvSpPr>
        <p:spPr>
          <a:xfrm>
            <a:off x="1258250" y="4325260"/>
            <a:ext cx="9906000" cy="523220"/>
          </a:xfrm>
          <a:prstGeom prst="rect">
            <a:avLst/>
          </a:prstGeom>
          <a:noFill/>
        </p:spPr>
        <p:txBody>
          <a:bodyPr wrap="square" rtlCol="0">
            <a:spAutoFit/>
          </a:bodyPr>
          <a:lstStyle/>
          <a:p>
            <a:r>
              <a:rPr lang="en-US" sz="1400" dirty="0"/>
              <a:t>Nelson, David, and Linda Turney. "What’s in a word?: Rethinking facet headings in a discovery service." </a:t>
            </a:r>
            <a:r>
              <a:rPr lang="en-US" sz="1400" i="1" dirty="0"/>
              <a:t>Information Technology and Libraries</a:t>
            </a:r>
            <a:r>
              <a:rPr lang="en-US" sz="1400" dirty="0"/>
              <a:t> 34, no. 2 (2015): 76-91.</a:t>
            </a:r>
          </a:p>
        </p:txBody>
      </p:sp>
      <p:sp>
        <p:nvSpPr>
          <p:cNvPr id="7" name="TextBox 6">
            <a:extLst>
              <a:ext uri="{FF2B5EF4-FFF2-40B4-BE49-F238E27FC236}">
                <a16:creationId xmlns:a16="http://schemas.microsoft.com/office/drawing/2014/main" id="{0C4FD0C3-2240-44C6-AFC2-F0224088E306}"/>
              </a:ext>
            </a:extLst>
          </p:cNvPr>
          <p:cNvSpPr txBox="1"/>
          <p:nvPr/>
        </p:nvSpPr>
        <p:spPr>
          <a:xfrm>
            <a:off x="1249790" y="613690"/>
            <a:ext cx="9355681" cy="523220"/>
          </a:xfrm>
          <a:prstGeom prst="rect">
            <a:avLst/>
          </a:prstGeom>
          <a:noFill/>
        </p:spPr>
        <p:txBody>
          <a:bodyPr wrap="square" rtlCol="0">
            <a:spAutoFit/>
          </a:bodyPr>
          <a:lstStyle/>
          <a:p>
            <a:r>
              <a:rPr lang="en-US" sz="1400" dirty="0"/>
              <a:t>ALA Core Subject Analysis Committee. </a:t>
            </a:r>
            <a:r>
              <a:rPr lang="en-US" sz="1400" i="1" dirty="0"/>
              <a:t>Retrospective Implementation of Library of Congress Faceted Vocabularies</a:t>
            </a:r>
            <a:r>
              <a:rPr lang="en-US" sz="1400" dirty="0"/>
              <a:t>, (Version 1.1) </a:t>
            </a:r>
            <a:r>
              <a:rPr lang="en-US" sz="1400" dirty="0">
                <a:hlinkClick r:id="rId5"/>
              </a:rPr>
              <a:t>https://hdl.handle.net/11213/22720</a:t>
            </a:r>
            <a:r>
              <a:rPr lang="en-US" sz="1400" dirty="0"/>
              <a:t> </a:t>
            </a:r>
          </a:p>
        </p:txBody>
      </p:sp>
      <p:sp>
        <p:nvSpPr>
          <p:cNvPr id="8" name="TextBox 7">
            <a:extLst>
              <a:ext uri="{FF2B5EF4-FFF2-40B4-BE49-F238E27FC236}">
                <a16:creationId xmlns:a16="http://schemas.microsoft.com/office/drawing/2014/main" id="{0DEBD95D-E9FA-4C0D-91D8-F0BBDB488A75}"/>
              </a:ext>
            </a:extLst>
          </p:cNvPr>
          <p:cNvSpPr txBox="1"/>
          <p:nvPr/>
        </p:nvSpPr>
        <p:spPr>
          <a:xfrm>
            <a:off x="5638800" y="2759528"/>
            <a:ext cx="914400" cy="914400"/>
          </a:xfrm>
          <a:prstGeom prst="rect">
            <a:avLst/>
          </a:prstGeom>
          <a:noFill/>
        </p:spPr>
        <p:txBody>
          <a:bodyPr wrap="square" rtlCol="0">
            <a:spAutoFit/>
          </a:bodyPr>
          <a:lstStyle/>
          <a:p>
            <a:endParaRPr lang="en-US" dirty="0"/>
          </a:p>
        </p:txBody>
      </p:sp>
      <p:sp>
        <p:nvSpPr>
          <p:cNvPr id="9" name="TextBox 8">
            <a:extLst>
              <a:ext uri="{FF2B5EF4-FFF2-40B4-BE49-F238E27FC236}">
                <a16:creationId xmlns:a16="http://schemas.microsoft.com/office/drawing/2014/main" id="{4A1C901D-0283-4DE3-8228-EBA7BED99B96}"/>
              </a:ext>
            </a:extLst>
          </p:cNvPr>
          <p:cNvSpPr txBox="1"/>
          <p:nvPr/>
        </p:nvSpPr>
        <p:spPr>
          <a:xfrm>
            <a:off x="1258250" y="5059282"/>
            <a:ext cx="10014857" cy="523220"/>
          </a:xfrm>
          <a:prstGeom prst="rect">
            <a:avLst/>
          </a:prstGeom>
          <a:noFill/>
        </p:spPr>
        <p:txBody>
          <a:bodyPr wrap="square" rtlCol="0">
            <a:spAutoFit/>
          </a:bodyPr>
          <a:lstStyle/>
          <a:p>
            <a:r>
              <a:rPr lang="en-US" sz="1400" dirty="0"/>
              <a:t>O'Neill, Edward T., and Lois Mai Chan. "FAST (Faceted Application of Subject Terminology): a simplified vocabulary based on the Library of Congress Subject Headings." </a:t>
            </a:r>
            <a:r>
              <a:rPr lang="en-US" sz="1400" i="1" dirty="0"/>
              <a:t>IFLA journal</a:t>
            </a:r>
            <a:r>
              <a:rPr lang="en-US" sz="1400" dirty="0"/>
              <a:t> 29, no. 4 (2003): 336-342.</a:t>
            </a:r>
          </a:p>
        </p:txBody>
      </p:sp>
      <p:sp>
        <p:nvSpPr>
          <p:cNvPr id="10" name="TextBox 9">
            <a:extLst>
              <a:ext uri="{FF2B5EF4-FFF2-40B4-BE49-F238E27FC236}">
                <a16:creationId xmlns:a16="http://schemas.microsoft.com/office/drawing/2014/main" id="{4F2FFD62-AFA0-4F8A-8B05-C175970AA9DF}"/>
              </a:ext>
            </a:extLst>
          </p:cNvPr>
          <p:cNvSpPr txBox="1"/>
          <p:nvPr/>
        </p:nvSpPr>
        <p:spPr>
          <a:xfrm>
            <a:off x="1232249" y="6156145"/>
            <a:ext cx="10058400" cy="769441"/>
          </a:xfrm>
          <a:prstGeom prst="rect">
            <a:avLst/>
          </a:prstGeom>
          <a:noFill/>
        </p:spPr>
        <p:txBody>
          <a:bodyPr wrap="square" rtlCol="0">
            <a:spAutoFit/>
          </a:bodyPr>
          <a:lstStyle/>
          <a:p>
            <a:r>
              <a:rPr lang="en-US" sz="1400" dirty="0"/>
              <a:t>Smith-Yoshimura, Karen. “Faceted vocabularies.” </a:t>
            </a:r>
            <a:r>
              <a:rPr lang="en-US" sz="1400" i="1" dirty="0"/>
              <a:t>Hanging Together: the OCLC Research Blog</a:t>
            </a:r>
            <a:r>
              <a:rPr lang="en-US" sz="1400" dirty="0"/>
              <a:t>, October 31, 2016. </a:t>
            </a:r>
            <a:r>
              <a:rPr lang="en-US" sz="1400" u="sng" dirty="0">
                <a:hlinkClick r:id="rId6"/>
              </a:rPr>
              <a:t>https://hangingtogether.org/faceted-vocabularies/</a:t>
            </a:r>
            <a:endParaRPr lang="en-US" sz="1400" dirty="0"/>
          </a:p>
          <a:p>
            <a:r>
              <a:rPr lang="en-US" sz="1600" b="1" dirty="0"/>
              <a:t> </a:t>
            </a:r>
            <a:endParaRPr lang="en-US" sz="1600" dirty="0"/>
          </a:p>
        </p:txBody>
      </p:sp>
      <p:sp>
        <p:nvSpPr>
          <p:cNvPr id="11" name="TextBox 10">
            <a:extLst>
              <a:ext uri="{FF2B5EF4-FFF2-40B4-BE49-F238E27FC236}">
                <a16:creationId xmlns:a16="http://schemas.microsoft.com/office/drawing/2014/main" id="{98DB97DC-F1BF-4562-8E91-CB024EC34CDD}"/>
              </a:ext>
            </a:extLst>
          </p:cNvPr>
          <p:cNvSpPr txBox="1"/>
          <p:nvPr/>
        </p:nvSpPr>
        <p:spPr>
          <a:xfrm>
            <a:off x="1258250" y="3577424"/>
            <a:ext cx="9573658" cy="523220"/>
          </a:xfrm>
          <a:prstGeom prst="rect">
            <a:avLst/>
          </a:prstGeom>
          <a:noFill/>
        </p:spPr>
        <p:txBody>
          <a:bodyPr wrap="square" rtlCol="0">
            <a:spAutoFit/>
          </a:bodyPr>
          <a:lstStyle/>
          <a:p>
            <a:r>
              <a:rPr lang="en-US" sz="1400" dirty="0"/>
              <a:t>McGrath, Kelley. "Musings on Faceted Search, Metadata, and Library Discovery Interfaces." </a:t>
            </a:r>
            <a:r>
              <a:rPr lang="en-US" sz="1400" i="1" dirty="0"/>
              <a:t>Cataloging &amp; Classification Quarterly</a:t>
            </a:r>
            <a:r>
              <a:rPr lang="en-US" sz="1400" dirty="0"/>
              <a:t> 61, no. 5-6 (2023): 439-490.</a:t>
            </a:r>
          </a:p>
        </p:txBody>
      </p:sp>
      <p:sp>
        <p:nvSpPr>
          <p:cNvPr id="12" name="TextBox 11">
            <a:extLst>
              <a:ext uri="{FF2B5EF4-FFF2-40B4-BE49-F238E27FC236}">
                <a16:creationId xmlns:a16="http://schemas.microsoft.com/office/drawing/2014/main" id="{A1D7E706-FE25-4A39-A374-FD61E0E1999A}"/>
              </a:ext>
            </a:extLst>
          </p:cNvPr>
          <p:cNvSpPr txBox="1"/>
          <p:nvPr/>
        </p:nvSpPr>
        <p:spPr>
          <a:xfrm>
            <a:off x="1275792" y="2820497"/>
            <a:ext cx="9538575" cy="523220"/>
          </a:xfrm>
          <a:prstGeom prst="rect">
            <a:avLst/>
          </a:prstGeom>
          <a:noFill/>
        </p:spPr>
        <p:txBody>
          <a:bodyPr wrap="square" rtlCol="0">
            <a:spAutoFit/>
          </a:bodyPr>
          <a:lstStyle/>
          <a:p>
            <a:r>
              <a:rPr lang="en-US" sz="1400" dirty="0"/>
              <a:t>McGrath, Kelley, and Lesley Lowery. "Getting More out of MARC with Primo: Strategies for Display, Search and Faceting." </a:t>
            </a:r>
            <a:r>
              <a:rPr lang="en-US" sz="1400" i="1" dirty="0"/>
              <a:t>Code4Lib Journal</a:t>
            </a:r>
            <a:r>
              <a:rPr lang="en-US" sz="1400" dirty="0"/>
              <a:t> 41 (2018).</a:t>
            </a:r>
          </a:p>
        </p:txBody>
      </p:sp>
      <p:sp>
        <p:nvSpPr>
          <p:cNvPr id="15" name="Slide Number Placeholder 14">
            <a:extLst>
              <a:ext uri="{FF2B5EF4-FFF2-40B4-BE49-F238E27FC236}">
                <a16:creationId xmlns:a16="http://schemas.microsoft.com/office/drawing/2014/main" id="{8E29E538-0B56-4AD1-B71E-FA1BBED60440}"/>
              </a:ext>
            </a:extLst>
          </p:cNvPr>
          <p:cNvSpPr>
            <a:spLocks noGrp="1"/>
          </p:cNvSpPr>
          <p:nvPr>
            <p:ph type="sldNum" sz="quarter" idx="12"/>
          </p:nvPr>
        </p:nvSpPr>
        <p:spPr/>
        <p:txBody>
          <a:bodyPr/>
          <a:lstStyle/>
          <a:p>
            <a:fld id="{0CE5ECD0-17E9-D747-8E5C-3ECF69CF4A71}" type="slidenum">
              <a:rPr lang="en-US" smtClean="0"/>
              <a:t>21</a:t>
            </a:fld>
            <a:endParaRPr lang="en-US" dirty="0"/>
          </a:p>
        </p:txBody>
      </p:sp>
      <p:sp>
        <p:nvSpPr>
          <p:cNvPr id="13" name="TextBox 12">
            <a:extLst>
              <a:ext uri="{FF2B5EF4-FFF2-40B4-BE49-F238E27FC236}">
                <a16:creationId xmlns:a16="http://schemas.microsoft.com/office/drawing/2014/main" id="{24D256E3-0F14-46F8-BD3C-68EFFED407A5}"/>
              </a:ext>
            </a:extLst>
          </p:cNvPr>
          <p:cNvSpPr txBox="1"/>
          <p:nvPr/>
        </p:nvSpPr>
        <p:spPr>
          <a:xfrm>
            <a:off x="1275792" y="5779059"/>
            <a:ext cx="10058400" cy="307777"/>
          </a:xfrm>
          <a:prstGeom prst="rect">
            <a:avLst/>
          </a:prstGeom>
          <a:noFill/>
        </p:spPr>
        <p:txBody>
          <a:bodyPr wrap="square" rtlCol="0">
            <a:spAutoFit/>
          </a:bodyPr>
          <a:lstStyle/>
          <a:p>
            <a:r>
              <a:rPr lang="en-US" sz="1400" dirty="0"/>
              <a:t>Share-VDE. About Share-VDE. </a:t>
            </a:r>
            <a:r>
              <a:rPr lang="en-US" sz="1400" dirty="0">
                <a:hlinkClick r:id="rId7"/>
              </a:rPr>
              <a:t>https://www.svde.org/about/about-share-vde</a:t>
            </a:r>
            <a:r>
              <a:rPr lang="en-US" sz="1400" dirty="0"/>
              <a:t>, viewed November 5, 2024</a:t>
            </a:r>
          </a:p>
        </p:txBody>
      </p:sp>
    </p:spTree>
    <p:extLst>
      <p:ext uri="{BB962C8B-B14F-4D97-AF65-F5344CB8AC3E}">
        <p14:creationId xmlns:p14="http://schemas.microsoft.com/office/powerpoint/2010/main" val="1478688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9E6C924C-0D29-ECD5-5FC5-78909CC28B13}"/>
              </a:ext>
            </a:extLst>
          </p:cNvPr>
          <p:cNvSpPr txBox="1"/>
          <p:nvPr/>
        </p:nvSpPr>
        <p:spPr>
          <a:xfrm>
            <a:off x="863125" y="3565733"/>
            <a:ext cx="10465750" cy="2308324"/>
          </a:xfrm>
          <a:prstGeom prst="rect">
            <a:avLst/>
          </a:prstGeom>
          <a:noFill/>
          <a:ln w="28575">
            <a:solidFill>
              <a:srgbClr val="FF0000"/>
            </a:solidFill>
          </a:ln>
        </p:spPr>
        <p:txBody>
          <a:bodyPr wrap="square" rtlCol="0">
            <a:spAutoFit/>
          </a:bodyPr>
          <a:lstStyle/>
          <a:p>
            <a:endParaRPr lang="en-US" sz="1800" u="sng" dirty="0">
              <a:solidFill>
                <a:srgbClr val="467886"/>
              </a:solidFill>
              <a:effectLst/>
              <a:latin typeface="Times New Roman" panose="02020603050405020304" pitchFamily="18" charset="0"/>
              <a:ea typeface="Aptos" panose="020B0004020202020204" pitchFamily="34" charset="0"/>
              <a:hlinkClick r:id="rId4"/>
            </a:endParaRPr>
          </a:p>
          <a:p>
            <a:r>
              <a:rPr lang="en-US" sz="1800" u="sng" dirty="0">
                <a:solidFill>
                  <a:srgbClr val="467886"/>
                </a:solidFill>
                <a:effectLst/>
                <a:latin typeface="Times New Roman" panose="02020603050405020304" pitchFamily="18" charset="0"/>
                <a:ea typeface="Aptos" panose="020B0004020202020204" pitchFamily="34" charset="0"/>
                <a:hlinkClick r:id="rId4"/>
              </a:rPr>
              <a:t>SHM H 1520</a:t>
            </a:r>
            <a:r>
              <a:rPr lang="en-US" sz="1800" dirty="0">
                <a:effectLst/>
                <a:latin typeface="Times New Roman" panose="02020603050405020304" pitchFamily="18" charset="0"/>
                <a:ea typeface="Aptos" panose="020B0004020202020204" pitchFamily="34" charset="0"/>
              </a:rPr>
              <a:t> –Databases</a:t>
            </a:r>
            <a:r>
              <a:rPr lang="en-US" sz="1800" dirty="0">
                <a:effectLst/>
                <a:latin typeface="Times New Roman" panose="02020603050405020304" pitchFamily="18" charset="0"/>
                <a:ea typeface="Aptos" panose="020B0004020202020204" pitchFamily="34" charset="0"/>
                <a:cs typeface="Times New Roman" panose="02020603050405020304" pitchFamily="18" charset="0"/>
              </a:rPr>
              <a:t>, and</a:t>
            </a:r>
            <a:r>
              <a:rPr lang="en-US" dirty="0">
                <a:latin typeface="Times New Roman" panose="02020603050405020304" pitchFamily="18" charset="0"/>
                <a:cs typeface="Times New Roman" panose="02020603050405020304" pitchFamily="18" charset="0"/>
              </a:rPr>
              <a:t> related cataloging documents: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hlinkClick r:id="rId5"/>
              </a:rPr>
              <a:t>SHM H 1095</a:t>
            </a:r>
            <a:r>
              <a:rPr lang="en-US" dirty="0">
                <a:latin typeface="Times New Roman" panose="02020603050405020304" pitchFamily="18" charset="0"/>
                <a:cs typeface="Times New Roman" panose="02020603050405020304" pitchFamily="18" charset="0"/>
              </a:rPr>
              <a:t>, Free floating Subdivisions, Databases;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LCGFT, </a:t>
            </a:r>
            <a:r>
              <a:rPr lang="en-US" dirty="0">
                <a:latin typeface="Times New Roman" panose="02020603050405020304" pitchFamily="18" charset="0"/>
                <a:cs typeface="Times New Roman" panose="02020603050405020304" pitchFamily="18" charset="0"/>
                <a:hlinkClick r:id="rId6"/>
              </a:rPr>
              <a:t>Databases</a:t>
            </a:r>
            <a:r>
              <a:rPr lang="en-US"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hlinkClick r:id="rId7"/>
              </a:rPr>
              <a:t>CCM Module 35: Integrating Resources</a:t>
            </a:r>
            <a:r>
              <a:rPr lang="en-US" dirty="0">
                <a:latin typeface="Times New Roman" panose="02020603050405020304" pitchFamily="18" charset="0"/>
                <a:cs typeface="Times New Roman" panose="02020603050405020304" pitchFamily="18" charset="0"/>
              </a:rPr>
              <a:t>, IR7.10 008: Type of continuing resource;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hlinkClick r:id="rId8"/>
              </a:rPr>
              <a:t>MARC 21 Bibliographic 008 – Continuing Resources</a:t>
            </a:r>
            <a:r>
              <a:rPr lang="en-US" dirty="0">
                <a:latin typeface="Times New Roman" panose="02020603050405020304" pitchFamily="18" charset="0"/>
                <a:cs typeface="Times New Roman" panose="02020603050405020304" pitchFamily="18" charset="0"/>
              </a:rPr>
              <a:t>, 008/21 – Type of continuing resource. </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CC5C411E-FDB4-7344-3B41-D26D3951A125}"/>
              </a:ext>
            </a:extLst>
          </p:cNvPr>
          <p:cNvPicPr>
            <a:picLocks noChangeAspect="1"/>
          </p:cNvPicPr>
          <p:nvPr/>
        </p:nvPicPr>
        <p:blipFill>
          <a:blip r:embed="rId9"/>
          <a:stretch>
            <a:fillRect/>
          </a:stretch>
        </p:blipFill>
        <p:spPr>
          <a:xfrm>
            <a:off x="1441992" y="-682265"/>
            <a:ext cx="7653810" cy="4047037"/>
          </a:xfrm>
          <a:prstGeom prst="rect">
            <a:avLst/>
          </a:prstGeom>
        </p:spPr>
      </p:pic>
      <p:sp>
        <p:nvSpPr>
          <p:cNvPr id="6" name="Slide Number Placeholder 5">
            <a:extLst>
              <a:ext uri="{FF2B5EF4-FFF2-40B4-BE49-F238E27FC236}">
                <a16:creationId xmlns:a16="http://schemas.microsoft.com/office/drawing/2014/main" id="{DDC9B7E4-AB56-4780-BA60-A440D31398EB}"/>
              </a:ext>
            </a:extLst>
          </p:cNvPr>
          <p:cNvSpPr>
            <a:spLocks noGrp="1"/>
          </p:cNvSpPr>
          <p:nvPr>
            <p:ph type="sldNum" sz="quarter" idx="12"/>
          </p:nvPr>
        </p:nvSpPr>
        <p:spPr/>
        <p:txBody>
          <a:bodyPr/>
          <a:lstStyle/>
          <a:p>
            <a:fld id="{0CE5ECD0-17E9-D747-8E5C-3ECF69CF4A71}" type="slidenum">
              <a:rPr lang="en-US" smtClean="0"/>
              <a:t>3</a:t>
            </a:fld>
            <a:endParaRPr lang="en-US" dirty="0"/>
          </a:p>
        </p:txBody>
      </p:sp>
    </p:spTree>
    <p:extLst>
      <p:ext uri="{BB962C8B-B14F-4D97-AF65-F5344CB8AC3E}">
        <p14:creationId xmlns:p14="http://schemas.microsoft.com/office/powerpoint/2010/main" val="353012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rcRect/>
          <a:stretch/>
        </p:blipFill>
        <p:spPr>
          <a:xfrm>
            <a:off x="0" y="0"/>
            <a:ext cx="12192000" cy="6857999"/>
          </a:xfrm>
          <a:prstGeom prst="rect">
            <a:avLst/>
          </a:prstGeom>
        </p:spPr>
      </p:pic>
      <p:pic>
        <p:nvPicPr>
          <p:cNvPr id="8" name="Picture 7">
            <a:extLst>
              <a:ext uri="{FF2B5EF4-FFF2-40B4-BE49-F238E27FC236}">
                <a16:creationId xmlns:a16="http://schemas.microsoft.com/office/drawing/2014/main" id="{EA28258D-213A-1DF0-FDCE-9616B8511A60}"/>
              </a:ext>
            </a:extLst>
          </p:cNvPr>
          <p:cNvPicPr>
            <a:picLocks noChangeAspect="1"/>
          </p:cNvPicPr>
          <p:nvPr/>
        </p:nvPicPr>
        <p:blipFill>
          <a:blip r:embed="rId4"/>
          <a:stretch>
            <a:fillRect/>
          </a:stretch>
        </p:blipFill>
        <p:spPr>
          <a:xfrm>
            <a:off x="1538998" y="1158290"/>
            <a:ext cx="7615710" cy="3704139"/>
          </a:xfrm>
          <a:prstGeom prst="rect">
            <a:avLst/>
          </a:prstGeom>
        </p:spPr>
      </p:pic>
      <p:sp>
        <p:nvSpPr>
          <p:cNvPr id="5" name="Slide Number Placeholder 4">
            <a:extLst>
              <a:ext uri="{FF2B5EF4-FFF2-40B4-BE49-F238E27FC236}">
                <a16:creationId xmlns:a16="http://schemas.microsoft.com/office/drawing/2014/main" id="{B4C1E948-DE3F-4852-9638-F01928DDD9BC}"/>
              </a:ext>
            </a:extLst>
          </p:cNvPr>
          <p:cNvSpPr>
            <a:spLocks noGrp="1"/>
          </p:cNvSpPr>
          <p:nvPr>
            <p:ph type="sldNum" sz="quarter" idx="12"/>
          </p:nvPr>
        </p:nvSpPr>
        <p:spPr/>
        <p:txBody>
          <a:bodyPr/>
          <a:lstStyle/>
          <a:p>
            <a:fld id="{0CE5ECD0-17E9-D747-8E5C-3ECF69CF4A71}" type="slidenum">
              <a:rPr lang="en-US" smtClean="0"/>
              <a:t>4</a:t>
            </a:fld>
            <a:endParaRPr lang="en-US" dirty="0"/>
          </a:p>
        </p:txBody>
      </p:sp>
    </p:spTree>
    <p:extLst>
      <p:ext uri="{BB962C8B-B14F-4D97-AF65-F5344CB8AC3E}">
        <p14:creationId xmlns:p14="http://schemas.microsoft.com/office/powerpoint/2010/main" val="3137637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pic>
        <p:nvPicPr>
          <p:cNvPr id="4" name="Snagit_SNGOUT2151">
            <a:extLst>
              <a:ext uri="{FF2B5EF4-FFF2-40B4-BE49-F238E27FC236}">
                <a16:creationId xmlns:a16="http://schemas.microsoft.com/office/drawing/2014/main" id="{729E2217-0F6E-400E-B592-16C27FAC8084}"/>
              </a:ext>
            </a:extLst>
          </p:cNvPr>
          <p:cNvPicPr>
            <a:picLocks noChangeAspect="1"/>
          </p:cNvPicPr>
          <p:nvPr/>
        </p:nvPicPr>
        <p:blipFill>
          <a:blip r:embed="rId4"/>
          <a:stretch>
            <a:fillRect/>
          </a:stretch>
        </p:blipFill>
        <p:spPr>
          <a:xfrm>
            <a:off x="219075" y="141514"/>
            <a:ext cx="11753850" cy="5746750"/>
          </a:xfrm>
          <a:prstGeom prst="rect">
            <a:avLst/>
          </a:prstGeom>
        </p:spPr>
      </p:pic>
      <p:sp>
        <p:nvSpPr>
          <p:cNvPr id="6" name="Slide Number Placeholder 5">
            <a:extLst>
              <a:ext uri="{FF2B5EF4-FFF2-40B4-BE49-F238E27FC236}">
                <a16:creationId xmlns:a16="http://schemas.microsoft.com/office/drawing/2014/main" id="{F6359FC5-7353-4BEC-8F35-AECBC4420F91}"/>
              </a:ext>
            </a:extLst>
          </p:cNvPr>
          <p:cNvSpPr>
            <a:spLocks noGrp="1"/>
          </p:cNvSpPr>
          <p:nvPr>
            <p:ph type="sldNum" sz="quarter" idx="12"/>
          </p:nvPr>
        </p:nvSpPr>
        <p:spPr/>
        <p:txBody>
          <a:bodyPr/>
          <a:lstStyle/>
          <a:p>
            <a:fld id="{0CE5ECD0-17E9-D747-8E5C-3ECF69CF4A71}" type="slidenum">
              <a:rPr lang="en-US" smtClean="0"/>
              <a:t>5</a:t>
            </a:fld>
            <a:endParaRPr lang="en-US" dirty="0"/>
          </a:p>
        </p:txBody>
      </p:sp>
    </p:spTree>
    <p:extLst>
      <p:ext uri="{BB962C8B-B14F-4D97-AF65-F5344CB8AC3E}">
        <p14:creationId xmlns:p14="http://schemas.microsoft.com/office/powerpoint/2010/main" val="1753949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pic>
        <p:nvPicPr>
          <p:cNvPr id="4" name="Snagit_SNGOUT2141">
            <a:extLst>
              <a:ext uri="{FF2B5EF4-FFF2-40B4-BE49-F238E27FC236}">
                <a16:creationId xmlns:a16="http://schemas.microsoft.com/office/drawing/2014/main" id="{927AC0DA-D8EF-4864-9794-6A489A898FD9}"/>
              </a:ext>
            </a:extLst>
          </p:cNvPr>
          <p:cNvPicPr>
            <a:picLocks noChangeAspect="1"/>
          </p:cNvPicPr>
          <p:nvPr/>
        </p:nvPicPr>
        <p:blipFill>
          <a:blip r:embed="rId4"/>
          <a:stretch>
            <a:fillRect/>
          </a:stretch>
        </p:blipFill>
        <p:spPr>
          <a:xfrm>
            <a:off x="0" y="0"/>
            <a:ext cx="12192000" cy="5529670"/>
          </a:xfrm>
          <a:prstGeom prst="rect">
            <a:avLst/>
          </a:prstGeom>
        </p:spPr>
      </p:pic>
      <p:sp>
        <p:nvSpPr>
          <p:cNvPr id="5" name="TextBox 4">
            <a:extLst>
              <a:ext uri="{FF2B5EF4-FFF2-40B4-BE49-F238E27FC236}">
                <a16:creationId xmlns:a16="http://schemas.microsoft.com/office/drawing/2014/main" id="{F9C43879-E313-4696-9289-60A00857600E}"/>
              </a:ext>
            </a:extLst>
          </p:cNvPr>
          <p:cNvSpPr txBox="1"/>
          <p:nvPr/>
        </p:nvSpPr>
        <p:spPr>
          <a:xfrm>
            <a:off x="5725886" y="5529670"/>
            <a:ext cx="6106885" cy="307777"/>
          </a:xfrm>
          <a:prstGeom prst="rect">
            <a:avLst/>
          </a:prstGeom>
          <a:noFill/>
          <a:ln>
            <a:solidFill>
              <a:srgbClr val="FF0000"/>
            </a:solidFill>
          </a:ln>
        </p:spPr>
        <p:txBody>
          <a:bodyPr wrap="square" rtlCol="0">
            <a:spAutoFit/>
          </a:bodyPr>
          <a:lstStyle/>
          <a:p>
            <a:r>
              <a:rPr lang="en-US" sz="1400" dirty="0"/>
              <a:t>Source: OCLC Connexion Client viewed October 28, 2024</a:t>
            </a:r>
          </a:p>
        </p:txBody>
      </p:sp>
      <p:sp>
        <p:nvSpPr>
          <p:cNvPr id="7" name="Slide Number Placeholder 6">
            <a:extLst>
              <a:ext uri="{FF2B5EF4-FFF2-40B4-BE49-F238E27FC236}">
                <a16:creationId xmlns:a16="http://schemas.microsoft.com/office/drawing/2014/main" id="{6B794364-7C6D-4BB9-A5FC-13CCCE3905A1}"/>
              </a:ext>
            </a:extLst>
          </p:cNvPr>
          <p:cNvSpPr>
            <a:spLocks noGrp="1"/>
          </p:cNvSpPr>
          <p:nvPr>
            <p:ph type="sldNum" sz="quarter" idx="12"/>
          </p:nvPr>
        </p:nvSpPr>
        <p:spPr/>
        <p:txBody>
          <a:bodyPr/>
          <a:lstStyle/>
          <a:p>
            <a:fld id="{0CE5ECD0-17E9-D747-8E5C-3ECF69CF4A71}" type="slidenum">
              <a:rPr lang="en-US" smtClean="0"/>
              <a:t>6</a:t>
            </a:fld>
            <a:endParaRPr lang="en-US" dirty="0"/>
          </a:p>
        </p:txBody>
      </p:sp>
    </p:spTree>
    <p:extLst>
      <p:ext uri="{BB962C8B-B14F-4D97-AF65-F5344CB8AC3E}">
        <p14:creationId xmlns:p14="http://schemas.microsoft.com/office/powerpoint/2010/main" val="3122790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0F9389C-5A03-35C0-B825-AF0DD5ADFBFB}"/>
              </a:ext>
            </a:extLst>
          </p:cNvPr>
          <p:cNvPicPr>
            <a:picLocks noChangeAspect="1"/>
          </p:cNvPicPr>
          <p:nvPr/>
        </p:nvPicPr>
        <p:blipFill>
          <a:blip r:embed="rId3"/>
          <a:stretch>
            <a:fillRect/>
          </a:stretch>
        </p:blipFill>
        <p:spPr>
          <a:xfrm>
            <a:off x="0" y="0"/>
            <a:ext cx="12192000" cy="6858000"/>
          </a:xfrm>
          <a:prstGeom prst="rect">
            <a:avLst/>
          </a:prstGeom>
        </p:spPr>
      </p:pic>
      <p:pic>
        <p:nvPicPr>
          <p:cNvPr id="6" name="Snagit_SNGOUT2174">
            <a:extLst>
              <a:ext uri="{FF2B5EF4-FFF2-40B4-BE49-F238E27FC236}">
                <a16:creationId xmlns:a16="http://schemas.microsoft.com/office/drawing/2014/main" id="{3C02EBA4-2488-52F5-2656-F556FECA6557}"/>
              </a:ext>
            </a:extLst>
          </p:cNvPr>
          <p:cNvPicPr>
            <a:picLocks noChangeAspect="1"/>
          </p:cNvPicPr>
          <p:nvPr/>
        </p:nvPicPr>
        <p:blipFill>
          <a:blip r:embed="rId4"/>
          <a:stretch>
            <a:fillRect/>
          </a:stretch>
        </p:blipFill>
        <p:spPr>
          <a:xfrm>
            <a:off x="2402753" y="821418"/>
            <a:ext cx="6699250" cy="4845050"/>
          </a:xfrm>
          <a:prstGeom prst="rect">
            <a:avLst/>
          </a:prstGeom>
        </p:spPr>
      </p:pic>
      <p:sp>
        <p:nvSpPr>
          <p:cNvPr id="7" name="TextBox 6">
            <a:extLst>
              <a:ext uri="{FF2B5EF4-FFF2-40B4-BE49-F238E27FC236}">
                <a16:creationId xmlns:a16="http://schemas.microsoft.com/office/drawing/2014/main" id="{D47E09B7-8059-89D0-CE29-9FE5B0073736}"/>
              </a:ext>
            </a:extLst>
          </p:cNvPr>
          <p:cNvSpPr txBox="1"/>
          <p:nvPr/>
        </p:nvSpPr>
        <p:spPr>
          <a:xfrm>
            <a:off x="800296" y="318572"/>
            <a:ext cx="9904164" cy="369332"/>
          </a:xfrm>
          <a:prstGeom prst="rect">
            <a:avLst/>
          </a:prstGeom>
          <a:noFill/>
        </p:spPr>
        <p:txBody>
          <a:bodyPr wrap="square" rtlCol="0">
            <a:spAutoFit/>
          </a:bodyPr>
          <a:lstStyle/>
          <a:p>
            <a:r>
              <a:rPr lang="en-US" dirty="0"/>
              <a:t>Current findings on PCC records for online databases -- Methodology. </a:t>
            </a:r>
          </a:p>
        </p:txBody>
      </p:sp>
      <p:sp>
        <p:nvSpPr>
          <p:cNvPr id="5" name="Slide Number Placeholder 4">
            <a:extLst>
              <a:ext uri="{FF2B5EF4-FFF2-40B4-BE49-F238E27FC236}">
                <a16:creationId xmlns:a16="http://schemas.microsoft.com/office/drawing/2014/main" id="{42ED76F8-316B-4549-B184-BC6A5C0487EE}"/>
              </a:ext>
            </a:extLst>
          </p:cNvPr>
          <p:cNvSpPr>
            <a:spLocks noGrp="1"/>
          </p:cNvSpPr>
          <p:nvPr>
            <p:ph type="sldNum" sz="quarter" idx="12"/>
          </p:nvPr>
        </p:nvSpPr>
        <p:spPr/>
        <p:txBody>
          <a:bodyPr/>
          <a:lstStyle/>
          <a:p>
            <a:fld id="{0CE5ECD0-17E9-D747-8E5C-3ECF69CF4A71}" type="slidenum">
              <a:rPr lang="en-US" smtClean="0"/>
              <a:t>7</a:t>
            </a:fld>
            <a:endParaRPr lang="en-US" dirty="0"/>
          </a:p>
        </p:txBody>
      </p:sp>
    </p:spTree>
    <p:extLst>
      <p:ext uri="{BB962C8B-B14F-4D97-AF65-F5344CB8AC3E}">
        <p14:creationId xmlns:p14="http://schemas.microsoft.com/office/powerpoint/2010/main" val="344209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67166-DC02-30DE-939B-3E8BC4878F9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7A2C071-C4EE-A632-AE24-3584439B3FF1}"/>
              </a:ext>
            </a:extLst>
          </p:cNvPr>
          <p:cNvPicPr>
            <a:picLocks noChangeAspect="1"/>
          </p:cNvPicPr>
          <p:nvPr/>
        </p:nvPicPr>
        <p:blipFill>
          <a:blip r:embed="rId3"/>
          <a:stretch>
            <a:fillRect/>
          </a:stretch>
        </p:blipFill>
        <p:spPr>
          <a:xfrm>
            <a:off x="0" y="0"/>
            <a:ext cx="12192000" cy="6858000"/>
          </a:xfrm>
          <a:prstGeom prst="rect">
            <a:avLst/>
          </a:prstGeom>
        </p:spPr>
      </p:pic>
      <p:pic>
        <p:nvPicPr>
          <p:cNvPr id="3" name="Snagit_2024-09-26_10-36-22-databases-2015-2020-result">
            <a:extLst>
              <a:ext uri="{FF2B5EF4-FFF2-40B4-BE49-F238E27FC236}">
                <a16:creationId xmlns:a16="http://schemas.microsoft.com/office/drawing/2014/main" id="{5807E8E1-3ACE-6A57-5769-45C577A83504}"/>
              </a:ext>
            </a:extLst>
          </p:cNvPr>
          <p:cNvPicPr>
            <a:picLocks noChangeAspect="1"/>
          </p:cNvPicPr>
          <p:nvPr/>
        </p:nvPicPr>
        <p:blipFill>
          <a:blip r:embed="rId4"/>
          <a:stretch>
            <a:fillRect/>
          </a:stretch>
        </p:blipFill>
        <p:spPr>
          <a:xfrm>
            <a:off x="0" y="228600"/>
            <a:ext cx="12192000" cy="6400800"/>
          </a:xfrm>
          <a:prstGeom prst="rect">
            <a:avLst/>
          </a:prstGeom>
        </p:spPr>
      </p:pic>
      <p:sp>
        <p:nvSpPr>
          <p:cNvPr id="6" name="Slide Number Placeholder 5">
            <a:extLst>
              <a:ext uri="{FF2B5EF4-FFF2-40B4-BE49-F238E27FC236}">
                <a16:creationId xmlns:a16="http://schemas.microsoft.com/office/drawing/2014/main" id="{417F05CA-7328-4102-B61D-A4E9EC251614}"/>
              </a:ext>
            </a:extLst>
          </p:cNvPr>
          <p:cNvSpPr>
            <a:spLocks noGrp="1"/>
          </p:cNvSpPr>
          <p:nvPr>
            <p:ph type="sldNum" sz="quarter" idx="12"/>
          </p:nvPr>
        </p:nvSpPr>
        <p:spPr/>
        <p:txBody>
          <a:bodyPr/>
          <a:lstStyle/>
          <a:p>
            <a:fld id="{0CE5ECD0-17E9-D747-8E5C-3ECF69CF4A71}" type="slidenum">
              <a:rPr lang="en-US" smtClean="0"/>
              <a:t>8</a:t>
            </a:fld>
            <a:endParaRPr lang="en-US" dirty="0"/>
          </a:p>
        </p:txBody>
      </p:sp>
    </p:spTree>
    <p:extLst>
      <p:ext uri="{BB962C8B-B14F-4D97-AF65-F5344CB8AC3E}">
        <p14:creationId xmlns:p14="http://schemas.microsoft.com/office/powerpoint/2010/main" val="3561961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C6AE6-0D4B-4D65-C0C5-D56F2635CAF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0C7FC97-AD47-0F7F-51D6-BD7AF8A90923}"/>
              </a:ext>
            </a:extLst>
          </p:cNvPr>
          <p:cNvPicPr>
            <a:picLocks noChangeAspect="1"/>
          </p:cNvPicPr>
          <p:nvPr/>
        </p:nvPicPr>
        <p:blipFill>
          <a:blip r:embed="rId3"/>
          <a:stretch>
            <a:fillRect/>
          </a:stretch>
        </p:blipFill>
        <p:spPr>
          <a:xfrm>
            <a:off x="0" y="0"/>
            <a:ext cx="12192000" cy="6858000"/>
          </a:xfrm>
          <a:prstGeom prst="rect">
            <a:avLst/>
          </a:prstGeom>
        </p:spPr>
      </p:pic>
      <p:pic>
        <p:nvPicPr>
          <p:cNvPr id="10" name="Snagit_SNGOUT2141">
            <a:extLst>
              <a:ext uri="{FF2B5EF4-FFF2-40B4-BE49-F238E27FC236}">
                <a16:creationId xmlns:a16="http://schemas.microsoft.com/office/drawing/2014/main" id="{F6EFAE93-F1A6-41FC-9FC8-4BCB94F05737}"/>
              </a:ext>
            </a:extLst>
          </p:cNvPr>
          <p:cNvPicPr>
            <a:picLocks noChangeAspect="1"/>
          </p:cNvPicPr>
          <p:nvPr/>
        </p:nvPicPr>
        <p:blipFill>
          <a:blip r:embed="rId4"/>
          <a:stretch>
            <a:fillRect/>
          </a:stretch>
        </p:blipFill>
        <p:spPr>
          <a:xfrm>
            <a:off x="-564242" y="-246743"/>
            <a:ext cx="12014200" cy="6350000"/>
          </a:xfrm>
          <a:prstGeom prst="rect">
            <a:avLst/>
          </a:prstGeom>
        </p:spPr>
      </p:pic>
      <p:pic>
        <p:nvPicPr>
          <p:cNvPr id="12" name="Snagit_SNGOUT2169">
            <a:extLst>
              <a:ext uri="{FF2B5EF4-FFF2-40B4-BE49-F238E27FC236}">
                <a16:creationId xmlns:a16="http://schemas.microsoft.com/office/drawing/2014/main" id="{037EAF60-EF08-4F60-9468-B2609A98171E}"/>
              </a:ext>
            </a:extLst>
          </p:cNvPr>
          <p:cNvPicPr>
            <a:picLocks noChangeAspect="1"/>
          </p:cNvPicPr>
          <p:nvPr/>
        </p:nvPicPr>
        <p:blipFill>
          <a:blip r:embed="rId5"/>
          <a:stretch>
            <a:fillRect/>
          </a:stretch>
        </p:blipFill>
        <p:spPr>
          <a:xfrm>
            <a:off x="4484915" y="1841500"/>
            <a:ext cx="7708900" cy="5016500"/>
          </a:xfrm>
          <a:prstGeom prst="rect">
            <a:avLst/>
          </a:prstGeom>
        </p:spPr>
      </p:pic>
      <p:sp>
        <p:nvSpPr>
          <p:cNvPr id="5" name="Slide Number Placeholder 4">
            <a:extLst>
              <a:ext uri="{FF2B5EF4-FFF2-40B4-BE49-F238E27FC236}">
                <a16:creationId xmlns:a16="http://schemas.microsoft.com/office/drawing/2014/main" id="{CE24F645-407D-471C-877F-6A8118F89D43}"/>
              </a:ext>
            </a:extLst>
          </p:cNvPr>
          <p:cNvSpPr>
            <a:spLocks noGrp="1"/>
          </p:cNvSpPr>
          <p:nvPr>
            <p:ph type="sldNum" sz="quarter" idx="12"/>
          </p:nvPr>
        </p:nvSpPr>
        <p:spPr/>
        <p:txBody>
          <a:bodyPr/>
          <a:lstStyle/>
          <a:p>
            <a:fld id="{0CE5ECD0-17E9-D747-8E5C-3ECF69CF4A71}" type="slidenum">
              <a:rPr lang="en-US" smtClean="0"/>
              <a:t>9</a:t>
            </a:fld>
            <a:endParaRPr lang="en-US" dirty="0"/>
          </a:p>
        </p:txBody>
      </p:sp>
    </p:spTree>
    <p:extLst>
      <p:ext uri="{BB962C8B-B14F-4D97-AF65-F5344CB8AC3E}">
        <p14:creationId xmlns:p14="http://schemas.microsoft.com/office/powerpoint/2010/main" val="1473533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ibraries Slides Template (PowerPoint)" id="{C66020AD-D36F-AF49-8830-DF14940AA814}" vid="{A329F3D9-1AA3-7242-97EC-272551B3EA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UMD Libraries PowerPoint Template</Template>
  <TotalTime>2975</TotalTime>
  <Words>2902</Words>
  <Application>Microsoft Office PowerPoint</Application>
  <PresentationFormat>Widescreen</PresentationFormat>
  <Paragraphs>189</Paragraphs>
  <Slides>21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Arial</vt:lpstr>
      <vt:lpstr>Calibri</vt:lpstr>
      <vt:lpstr>Times New Roman</vt:lpstr>
      <vt:lpstr>Wingdings</vt:lpstr>
      <vt:lpstr>Office Theme</vt:lpstr>
      <vt:lpstr>Revisiting Subdivisions for Databases   CONSER Cataloging Forum, November 5, 2024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Guay</dc:creator>
  <cp:lastModifiedBy>Beth Guay</cp:lastModifiedBy>
  <cp:revision>456</cp:revision>
  <cp:lastPrinted>2024-11-05T15:03:17Z</cp:lastPrinted>
  <dcterms:created xsi:type="dcterms:W3CDTF">2024-10-24T15:07:07Z</dcterms:created>
  <dcterms:modified xsi:type="dcterms:W3CDTF">2024-11-05T15:07:41Z</dcterms:modified>
</cp:coreProperties>
</file>