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6" r:id="rId3"/>
    <p:sldId id="277" r:id="rId4"/>
    <p:sldId id="258" r:id="rId5"/>
    <p:sldId id="257" r:id="rId6"/>
    <p:sldId id="259" r:id="rId7"/>
    <p:sldId id="260" r:id="rId8"/>
    <p:sldId id="261" r:id="rId9"/>
    <p:sldId id="262" r:id="rId10"/>
    <p:sldId id="263" r:id="rId11"/>
    <p:sldId id="264" r:id="rId12"/>
    <p:sldId id="271" r:id="rId13"/>
    <p:sldId id="272" r:id="rId14"/>
    <p:sldId id="278" r:id="rId15"/>
    <p:sldId id="265" r:id="rId16"/>
    <p:sldId id="279" r:id="rId17"/>
    <p:sldId id="266" r:id="rId18"/>
    <p:sldId id="269" r:id="rId19"/>
    <p:sldId id="268" r:id="rId20"/>
    <p:sldId id="270" r:id="rId21"/>
    <p:sldId id="273" r:id="rId22"/>
    <p:sldId id="267" r:id="rId23"/>
    <p:sldId id="281" r:id="rId24"/>
    <p:sldId id="283" r:id="rId25"/>
    <p:sldId id="282" r:id="rId26"/>
    <p:sldId id="274" r:id="rId27"/>
    <p:sldId id="27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76" autoAdjust="0"/>
    <p:restoredTop sz="94669" autoAdjust="0"/>
  </p:normalViewPr>
  <p:slideViewPr>
    <p:cSldViewPr>
      <p:cViewPr>
        <p:scale>
          <a:sx n="90" d="100"/>
          <a:sy n="90" d="100"/>
        </p:scale>
        <p:origin x="-498" y="-504"/>
      </p:cViewPr>
      <p:guideLst>
        <p:guide orient="horz" pos="2160"/>
        <p:guide pos="2880"/>
      </p:guideLst>
    </p:cSldViewPr>
  </p:slideViewPr>
  <p:outlineViewPr>
    <p:cViewPr>
      <p:scale>
        <a:sx n="33" d="100"/>
        <a:sy n="33" d="100"/>
      </p:scale>
      <p:origin x="18" y="426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F2532E97-FB90-413A-82EB-BC3E469C4292}"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F2532E97-FB90-413A-82EB-BC3E469C4292}"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4E2AADC-119D-4F82-8C8A-280C5D428CEA}" type="datetimeFigureOut">
              <a:rPr lang="en-US" smtClean="0"/>
              <a:t>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32E97-FB90-413A-82EB-BC3E469C4292}" type="slidenum">
              <a:rPr lang="en-US" smtClean="0"/>
              <a:t>‹#›</a:t>
            </a:fld>
            <a:endParaRPr lang="en-US"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4E2AADC-119D-4F82-8C8A-280C5D428CEA}" type="datetimeFigureOut">
              <a:rPr lang="en-US" smtClean="0"/>
              <a:t>4/18/2016</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2532E97-FB90-413A-82EB-BC3E469C4292}"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push dir="u"/>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iddnet.com/kiosks-interactiv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8229600" cy="3505200"/>
          </a:xfrm>
        </p:spPr>
        <p:txBody>
          <a:bodyPr>
            <a:normAutofit fontScale="90000"/>
          </a:bodyPr>
          <a:lstStyle/>
          <a:p>
            <a:r>
              <a:rPr lang="en-US" dirty="0" smtClean="0"/>
              <a:t>The Interactive Experience: Exploring Technologies for Creating Touchscreen Exhibits</a:t>
            </a:r>
            <a:endParaRPr lang="en-US" dirty="0"/>
          </a:p>
        </p:txBody>
      </p:sp>
      <p:sp>
        <p:nvSpPr>
          <p:cNvPr id="3" name="Subtitle 2"/>
          <p:cNvSpPr>
            <a:spLocks noGrp="1"/>
          </p:cNvSpPr>
          <p:nvPr>
            <p:ph type="subTitle" idx="1"/>
          </p:nvPr>
        </p:nvSpPr>
        <p:spPr>
          <a:xfrm>
            <a:off x="1371600" y="4876800"/>
            <a:ext cx="6400800" cy="1752600"/>
          </a:xfrm>
        </p:spPr>
        <p:txBody>
          <a:bodyPr>
            <a:normAutofit fontScale="92500" lnSpcReduction="10000"/>
          </a:bodyPr>
          <a:lstStyle/>
          <a:p>
            <a:r>
              <a:rPr lang="en-US" dirty="0" smtClean="0"/>
              <a:t>Deena Sasser, Curator/Historian</a:t>
            </a:r>
          </a:p>
          <a:p>
            <a:r>
              <a:rPr lang="en-US" dirty="0" smtClean="0"/>
              <a:t>Virginia Museum of Transportation, Roanoke, VA</a:t>
            </a:r>
          </a:p>
          <a:p>
            <a:r>
              <a:rPr lang="en-US" dirty="0" smtClean="0"/>
              <a:t>MARAC Fall Conference 2015</a:t>
            </a:r>
            <a:endParaRPr lang="en-US" dirty="0"/>
          </a:p>
        </p:txBody>
      </p:sp>
    </p:spTree>
    <p:extLst>
      <p:ext uri="{BB962C8B-B14F-4D97-AF65-F5344CB8AC3E}">
        <p14:creationId xmlns:p14="http://schemas.microsoft.com/office/powerpoint/2010/main" val="10223700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want them to learn?</a:t>
            </a:r>
            <a:endParaRPr lang="en-US" dirty="0"/>
          </a:p>
        </p:txBody>
      </p:sp>
      <p:sp>
        <p:nvSpPr>
          <p:cNvPr id="3" name="Content Placeholder 2"/>
          <p:cNvSpPr>
            <a:spLocks noGrp="1"/>
          </p:cNvSpPr>
          <p:nvPr>
            <p:ph idx="1"/>
          </p:nvPr>
        </p:nvSpPr>
        <p:spPr/>
        <p:txBody>
          <a:bodyPr/>
          <a:lstStyle/>
          <a:p>
            <a:r>
              <a:rPr lang="en-US" dirty="0" smtClean="0"/>
              <a:t>What kinds of stories do you tell?</a:t>
            </a:r>
          </a:p>
          <a:p>
            <a:pPr lvl="1"/>
            <a:r>
              <a:rPr lang="en-US" dirty="0" smtClean="0"/>
              <a:t>How do you determine what parts of stories will be most appealing to your audience?</a:t>
            </a:r>
          </a:p>
          <a:p>
            <a:pPr lvl="2"/>
            <a:r>
              <a:rPr lang="en-US" dirty="0" smtClean="0"/>
              <a:t>8 seconds to grab someone’s attention</a:t>
            </a:r>
          </a:p>
          <a:p>
            <a:pPr lvl="1"/>
            <a:r>
              <a:rPr lang="en-US" dirty="0" smtClean="0"/>
              <a:t>Additional content</a:t>
            </a:r>
          </a:p>
          <a:p>
            <a:pPr lvl="2"/>
            <a:r>
              <a:rPr lang="en-US" dirty="0" smtClean="0"/>
              <a:t>Where do you host it?</a:t>
            </a:r>
          </a:p>
          <a:p>
            <a:pPr lvl="3"/>
            <a:r>
              <a:rPr lang="en-US" dirty="0" smtClean="0"/>
              <a:t>Transcriptions</a:t>
            </a:r>
          </a:p>
          <a:p>
            <a:pPr lvl="3"/>
            <a:r>
              <a:rPr lang="en-US" dirty="0" smtClean="0"/>
              <a:t>Further video</a:t>
            </a:r>
          </a:p>
          <a:p>
            <a:pPr lvl="2"/>
            <a:r>
              <a:rPr lang="en-US" dirty="0" smtClean="0"/>
              <a:t>How do you make people aware of additional content?</a:t>
            </a:r>
            <a:endParaRPr lang="en-US" dirty="0"/>
          </a:p>
        </p:txBody>
      </p:sp>
    </p:spTree>
    <p:extLst>
      <p:ext uri="{BB962C8B-B14F-4D97-AF65-F5344CB8AC3E}">
        <p14:creationId xmlns:p14="http://schemas.microsoft.com/office/powerpoint/2010/main" val="36305790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you put the kiosks?</a:t>
            </a:r>
            <a:endParaRPr lang="en-US" dirty="0"/>
          </a:p>
        </p:txBody>
      </p:sp>
      <p:sp>
        <p:nvSpPr>
          <p:cNvPr id="3" name="Content Placeholder 2"/>
          <p:cNvSpPr>
            <a:spLocks noGrp="1"/>
          </p:cNvSpPr>
          <p:nvPr>
            <p:ph idx="1"/>
          </p:nvPr>
        </p:nvSpPr>
        <p:spPr/>
        <p:txBody>
          <a:bodyPr/>
          <a:lstStyle/>
          <a:p>
            <a:r>
              <a:rPr lang="en-US" dirty="0" smtClean="0"/>
              <a:t>Are they exhibit specific?</a:t>
            </a:r>
          </a:p>
          <a:p>
            <a:pPr lvl="1"/>
            <a:r>
              <a:rPr lang="en-US" dirty="0" smtClean="0"/>
              <a:t>Are they better suited at a certain place within that exhibit? First thing? Last?</a:t>
            </a:r>
          </a:p>
          <a:p>
            <a:r>
              <a:rPr lang="en-US" dirty="0" smtClean="0"/>
              <a:t>Are they visible?</a:t>
            </a:r>
          </a:p>
          <a:p>
            <a:pPr lvl="1"/>
            <a:r>
              <a:rPr lang="en-US" dirty="0" smtClean="0"/>
              <a:t>Can patrons find them or are they in a remote area?</a:t>
            </a:r>
          </a:p>
          <a:p>
            <a:r>
              <a:rPr lang="en-US" dirty="0" smtClean="0"/>
              <a:t>Accessibility </a:t>
            </a:r>
          </a:p>
          <a:p>
            <a:pPr lvl="1"/>
            <a:r>
              <a:rPr lang="en-US" dirty="0" smtClean="0"/>
              <a:t>Mobility</a:t>
            </a:r>
          </a:p>
          <a:p>
            <a:pPr lvl="1"/>
            <a:r>
              <a:rPr lang="en-US" dirty="0" smtClean="0"/>
              <a:t>Visual impairment</a:t>
            </a:r>
          </a:p>
          <a:p>
            <a:pPr lvl="1"/>
            <a:r>
              <a:rPr lang="en-US" dirty="0" smtClean="0"/>
              <a:t>Hearing impairment</a:t>
            </a:r>
          </a:p>
          <a:p>
            <a:endParaRPr lang="en-US" dirty="0"/>
          </a:p>
        </p:txBody>
      </p:sp>
    </p:spTree>
    <p:extLst>
      <p:ext uri="{BB962C8B-B14F-4D97-AF65-F5344CB8AC3E}">
        <p14:creationId xmlns:p14="http://schemas.microsoft.com/office/powerpoint/2010/main" val="16199302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851" y="223284"/>
            <a:ext cx="8260297" cy="6400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609600" y="5562600"/>
            <a:ext cx="2971800" cy="923330"/>
          </a:xfrm>
          <a:prstGeom prst="rect">
            <a:avLst/>
          </a:prstGeom>
          <a:noFill/>
        </p:spPr>
        <p:txBody>
          <a:bodyPr wrap="square" rtlCol="0">
            <a:spAutoFit/>
          </a:bodyPr>
          <a:lstStyle/>
          <a:p>
            <a:r>
              <a:rPr lang="en-US" dirty="0" smtClean="0"/>
              <a:t>Lower level seating to accommodate wheelchairs and small children.</a:t>
            </a:r>
            <a:endParaRPr lang="en-US" dirty="0"/>
          </a:p>
        </p:txBody>
      </p:sp>
      <p:cxnSp>
        <p:nvCxnSpPr>
          <p:cNvPr id="7" name="Straight Arrow Connector 6"/>
          <p:cNvCxnSpPr/>
          <p:nvPr/>
        </p:nvCxnSpPr>
        <p:spPr>
          <a:xfrm flipV="1">
            <a:off x="1905000" y="4495800"/>
            <a:ext cx="1905000" cy="10668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486400" y="2057400"/>
            <a:ext cx="2819400" cy="923330"/>
          </a:xfrm>
          <a:prstGeom prst="rect">
            <a:avLst/>
          </a:prstGeom>
          <a:noFill/>
        </p:spPr>
        <p:txBody>
          <a:bodyPr wrap="square" rtlCol="0">
            <a:spAutoFit/>
          </a:bodyPr>
          <a:lstStyle/>
          <a:p>
            <a:r>
              <a:rPr lang="en-US" dirty="0" smtClean="0"/>
              <a:t>Grab bars for assistance in sitting and standing at kiosks.</a:t>
            </a:r>
            <a:endParaRPr lang="en-US" dirty="0"/>
          </a:p>
        </p:txBody>
      </p:sp>
      <p:cxnSp>
        <p:nvCxnSpPr>
          <p:cNvPr id="11" name="Straight Arrow Connector 10"/>
          <p:cNvCxnSpPr/>
          <p:nvPr/>
        </p:nvCxnSpPr>
        <p:spPr>
          <a:xfrm>
            <a:off x="7315200" y="2895600"/>
            <a:ext cx="533400" cy="609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410200" y="2590800"/>
            <a:ext cx="0" cy="1066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1371600" y="2574069"/>
            <a:ext cx="4038600" cy="609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971800" y="2590800"/>
            <a:ext cx="2438400" cy="56884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200400" y="2590800"/>
            <a:ext cx="2209800" cy="1066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5105400" y="2590800"/>
            <a:ext cx="304800" cy="113768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95300" y="304800"/>
            <a:ext cx="1485900" cy="1200329"/>
          </a:xfrm>
          <a:prstGeom prst="rect">
            <a:avLst/>
          </a:prstGeom>
          <a:noFill/>
        </p:spPr>
        <p:txBody>
          <a:bodyPr wrap="square" rtlCol="0">
            <a:spAutoFit/>
          </a:bodyPr>
          <a:lstStyle/>
          <a:p>
            <a:r>
              <a:rPr lang="en-US" dirty="0" smtClean="0"/>
              <a:t>Individual lighting for each terminal</a:t>
            </a:r>
            <a:endParaRPr lang="en-US" dirty="0"/>
          </a:p>
        </p:txBody>
      </p:sp>
      <p:cxnSp>
        <p:nvCxnSpPr>
          <p:cNvPr id="14" name="Straight Arrow Connector 13"/>
          <p:cNvCxnSpPr/>
          <p:nvPr/>
        </p:nvCxnSpPr>
        <p:spPr>
          <a:xfrm flipV="1">
            <a:off x="1492988" y="766466"/>
            <a:ext cx="5136412" cy="73866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492988" y="838201"/>
            <a:ext cx="2698012" cy="66692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492988" y="1183333"/>
            <a:ext cx="602512" cy="32179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94702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4"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par>
                                <p:cTn id="21" presetID="53" presetClass="entr" presetSubtype="16"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53" presetClass="entr" presetSubtype="16"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par>
                                <p:cTn id="58" presetID="53" presetClass="entr" presetSubtype="16"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par>
                                <p:cTn id="63" presetID="53" presetClass="entr" presetSubtype="16"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par>
                                <p:cTn id="68" presetID="53" presetClass="entr" presetSubtype="16" fill="hold" nodeType="with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Effect transition="in" filter="fade">
                                      <p:cBhvr>
                                        <p:cTn id="7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Aesthetics</a:t>
            </a:r>
            <a:endParaRPr lang="en-US" dirty="0"/>
          </a:p>
        </p:txBody>
      </p:sp>
      <p:sp>
        <p:nvSpPr>
          <p:cNvPr id="3" name="Content Placeholder 2"/>
          <p:cNvSpPr>
            <a:spLocks noGrp="1"/>
          </p:cNvSpPr>
          <p:nvPr>
            <p:ph idx="1"/>
          </p:nvPr>
        </p:nvSpPr>
        <p:spPr>
          <a:xfrm>
            <a:off x="457200" y="2438400"/>
            <a:ext cx="8229600" cy="1981200"/>
          </a:xfrm>
        </p:spPr>
        <p:txBody>
          <a:bodyPr/>
          <a:lstStyle/>
          <a:p>
            <a:r>
              <a:rPr lang="en-US" dirty="0" smtClean="0"/>
              <a:t>Consider having your kiosk(s) add to the exhibit rather than looking different</a:t>
            </a:r>
          </a:p>
          <a:p>
            <a:pPr lvl="1"/>
            <a:r>
              <a:rPr lang="en-US" dirty="0" smtClean="0"/>
              <a:t>Tailor appearance to fit with the overall design</a:t>
            </a:r>
          </a:p>
        </p:txBody>
      </p:sp>
      <p:pic>
        <p:nvPicPr>
          <p:cNvPr id="5123" name="Picture 3" descr="C:\Users\Deena Sasser\AppData\Local\Microsoft\Windows\INetCache\IE\STXYWMOI\airplane-154271_64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4191000"/>
            <a:ext cx="2271439" cy="222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70524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Aviation theme</a:t>
            </a:r>
          </a:p>
          <a:p>
            <a:pPr lvl="1"/>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95400" y="1605342"/>
            <a:ext cx="2362200" cy="4825621"/>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343400" y="1600200"/>
            <a:ext cx="3623072" cy="4830763"/>
          </a:xfrm>
        </p:spPr>
      </p:pic>
    </p:spTree>
    <p:extLst>
      <p:ext uri="{BB962C8B-B14F-4D97-AF65-F5344CB8AC3E}">
        <p14:creationId xmlns:p14="http://schemas.microsoft.com/office/powerpoint/2010/main" val="27518802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should you incorporate interactive kiosks into your exhibit?</a:t>
            </a:r>
            <a:endParaRPr lang="en-US" dirty="0"/>
          </a:p>
        </p:txBody>
      </p:sp>
      <p:sp>
        <p:nvSpPr>
          <p:cNvPr id="3" name="Content Placeholder 2"/>
          <p:cNvSpPr>
            <a:spLocks noGrp="1"/>
          </p:cNvSpPr>
          <p:nvPr>
            <p:ph idx="1"/>
          </p:nvPr>
        </p:nvSpPr>
        <p:spPr>
          <a:xfrm>
            <a:off x="457200" y="1828800"/>
            <a:ext cx="8229600" cy="4709160"/>
          </a:xfrm>
        </p:spPr>
        <p:txBody>
          <a:bodyPr>
            <a:normAutofit lnSpcReduction="10000"/>
          </a:bodyPr>
          <a:lstStyle/>
          <a:p>
            <a:r>
              <a:rPr lang="en-US" dirty="0" smtClean="0"/>
              <a:t>How does this enhance visitor experience?</a:t>
            </a:r>
          </a:p>
          <a:p>
            <a:pPr lvl="1"/>
            <a:r>
              <a:rPr lang="en-US" dirty="0" smtClean="0"/>
              <a:t>Is it just a “thing” to have or does it enrich the exhibit?</a:t>
            </a:r>
          </a:p>
          <a:p>
            <a:pPr lvl="1"/>
            <a:r>
              <a:rPr lang="en-US" dirty="0" smtClean="0"/>
              <a:t>Oral history tells a human story </a:t>
            </a:r>
          </a:p>
          <a:p>
            <a:pPr lvl="2"/>
            <a:r>
              <a:rPr lang="en-US" dirty="0" smtClean="0"/>
              <a:t>Individual experience rather than the overview of a period of history</a:t>
            </a:r>
          </a:p>
          <a:p>
            <a:pPr lvl="2"/>
            <a:r>
              <a:rPr lang="en-US" dirty="0" smtClean="0"/>
              <a:t>Visual storytelling</a:t>
            </a:r>
          </a:p>
          <a:p>
            <a:r>
              <a:rPr lang="en-US" dirty="0" smtClean="0"/>
              <a:t>Does it educate?</a:t>
            </a:r>
          </a:p>
          <a:p>
            <a:pPr lvl="1"/>
            <a:r>
              <a:rPr lang="en-US" dirty="0" smtClean="0"/>
              <a:t>Is your audience learning or merely distracted by moving pictures</a:t>
            </a:r>
          </a:p>
          <a:p>
            <a:r>
              <a:rPr lang="en-US" dirty="0" smtClean="0"/>
              <a:t>Does it tie directly to the primary exhibit or is it the primary exhibit?</a:t>
            </a:r>
          </a:p>
        </p:txBody>
      </p:sp>
    </p:spTree>
    <p:extLst>
      <p:ext uri="{BB962C8B-B14F-4D97-AF65-F5344CB8AC3E}">
        <p14:creationId xmlns:p14="http://schemas.microsoft.com/office/powerpoint/2010/main" val="2143001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Technology</a:t>
            </a:r>
            <a:endParaRPr lang="en-US" dirty="0"/>
          </a:p>
        </p:txBody>
      </p:sp>
      <p:sp>
        <p:nvSpPr>
          <p:cNvPr id="3" name="Content Placeholder 2"/>
          <p:cNvSpPr>
            <a:spLocks noGrp="1"/>
          </p:cNvSpPr>
          <p:nvPr>
            <p:ph idx="1"/>
          </p:nvPr>
        </p:nvSpPr>
        <p:spPr/>
        <p:txBody>
          <a:bodyPr/>
          <a:lstStyle/>
          <a:p>
            <a:r>
              <a:rPr lang="en-US" dirty="0" smtClean="0"/>
              <a:t>Interactive Design and Development, Inc. (IDD) </a:t>
            </a:r>
            <a:r>
              <a:rPr lang="en-US" dirty="0"/>
              <a:t>is a full-service IT firm specializing in custom software solutions, web design, mobile apps, content management systems (CMS), media services, graphic design, and digital and print marketing</a:t>
            </a:r>
            <a:r>
              <a:rPr lang="en-US" dirty="0" smtClean="0"/>
              <a:t>.</a:t>
            </a:r>
          </a:p>
          <a:p>
            <a:pPr lvl="1"/>
            <a:r>
              <a:rPr lang="en-US" dirty="0" smtClean="0"/>
              <a:t>Based in Blacksburg</a:t>
            </a:r>
          </a:p>
          <a:p>
            <a:pPr lvl="1"/>
            <a:r>
              <a:rPr lang="en-US" dirty="0" smtClean="0">
                <a:solidFill>
                  <a:schemeClr val="bg1"/>
                </a:solidFill>
                <a:hlinkClick r:id="rId2"/>
              </a:rPr>
              <a:t>Iddnet.com/kiosks-interactive</a:t>
            </a:r>
            <a:r>
              <a:rPr lang="en-US" dirty="0" smtClean="0">
                <a:solidFill>
                  <a:schemeClr val="bg1"/>
                </a:solidFill>
              </a:rPr>
              <a:t> </a:t>
            </a:r>
          </a:p>
          <a:p>
            <a:pPr lvl="1"/>
            <a:endParaRPr lang="en-US" dirty="0" smtClean="0">
              <a:solidFill>
                <a:schemeClr val="bg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2238" y="5281098"/>
            <a:ext cx="3819525" cy="126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041762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data</a:t>
            </a:r>
            <a:endParaRPr lang="en-US" dirty="0"/>
          </a:p>
        </p:txBody>
      </p:sp>
      <p:sp>
        <p:nvSpPr>
          <p:cNvPr id="3" name="Content Placeholder 2"/>
          <p:cNvSpPr>
            <a:spLocks noGrp="1"/>
          </p:cNvSpPr>
          <p:nvPr>
            <p:ph idx="1"/>
          </p:nvPr>
        </p:nvSpPr>
        <p:spPr/>
        <p:txBody>
          <a:bodyPr/>
          <a:lstStyle/>
          <a:p>
            <a:r>
              <a:rPr lang="en-US" dirty="0" smtClean="0"/>
              <a:t>What are your visitors viewing?</a:t>
            </a:r>
          </a:p>
          <a:p>
            <a:pPr lvl="1"/>
            <a:r>
              <a:rPr lang="en-US" dirty="0" smtClean="0"/>
              <a:t>Also shows where there is a lack if you have empty categories</a:t>
            </a:r>
          </a:p>
          <a:p>
            <a:r>
              <a:rPr lang="en-US" dirty="0" smtClean="0"/>
              <a:t>How long are they spending at a kiosk?</a:t>
            </a:r>
          </a:p>
          <a:p>
            <a:pPr lvl="1"/>
            <a:r>
              <a:rPr lang="en-US" dirty="0" smtClean="0"/>
              <a:t>Which stories are popular?</a:t>
            </a:r>
          </a:p>
          <a:p>
            <a:r>
              <a:rPr lang="en-US" dirty="0" smtClean="0"/>
              <a:t>What days see the most traffic?</a:t>
            </a:r>
          </a:p>
          <a:p>
            <a:pPr lvl="1"/>
            <a:r>
              <a:rPr lang="en-US" dirty="0" smtClean="0"/>
              <a:t>School group days? Weekends?</a:t>
            </a:r>
            <a:endParaRPr lang="en-US" dirty="0"/>
          </a:p>
        </p:txBody>
      </p:sp>
    </p:spTree>
    <p:extLst>
      <p:ext uri="{BB962C8B-B14F-4D97-AF65-F5344CB8AC3E}">
        <p14:creationId xmlns:p14="http://schemas.microsoft.com/office/powerpoint/2010/main" val="4613737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095574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2635280"/>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Who are we?</a:t>
            </a:r>
            <a:endParaRPr lang="en-US" dirty="0"/>
          </a:p>
        </p:txBody>
      </p:sp>
      <p:sp>
        <p:nvSpPr>
          <p:cNvPr id="5" name="Content Placeholder 4"/>
          <p:cNvSpPr>
            <a:spLocks noGrp="1"/>
          </p:cNvSpPr>
          <p:nvPr>
            <p:ph idx="1"/>
          </p:nvPr>
        </p:nvSpPr>
        <p:spPr>
          <a:xfrm>
            <a:off x="457200" y="3352800"/>
            <a:ext cx="8229600" cy="2956560"/>
          </a:xfrm>
        </p:spPr>
        <p:txBody>
          <a:bodyPr>
            <a:normAutofit lnSpcReduction="10000"/>
          </a:bodyPr>
          <a:lstStyle/>
          <a:p>
            <a:pPr marL="137160" indent="0">
              <a:buNone/>
            </a:pPr>
            <a:r>
              <a:rPr lang="en-US" dirty="0" smtClean="0"/>
              <a:t>The Virginia Museum of Transportation’s mission is </a:t>
            </a:r>
            <a:r>
              <a:rPr lang="en-US" dirty="0"/>
              <a:t>t</a:t>
            </a:r>
            <a:r>
              <a:rPr lang="en-US" dirty="0" smtClean="0"/>
              <a:t>o </a:t>
            </a:r>
            <a:r>
              <a:rPr lang="en-US" dirty="0"/>
              <a:t>advance all modes of transportation across the Commonwealth, to celebrate and preserve the hard work and ingenuity of generations past, and to inspire current and future generations to value this industry which is essential to Virginia’s history, culture, and economic growth.</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4508" y="1295400"/>
            <a:ext cx="2614984" cy="1862118"/>
          </a:xfrm>
          <a:prstGeom prst="rect">
            <a:avLst/>
          </a:prstGeom>
        </p:spPr>
      </p:pic>
    </p:spTree>
    <p:extLst>
      <p:ext uri="{BB962C8B-B14F-4D97-AF65-F5344CB8AC3E}">
        <p14:creationId xmlns:p14="http://schemas.microsoft.com/office/powerpoint/2010/main" val="398722175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302"/>
            <a:ext cx="9144000" cy="6835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877322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What does this data tell us?</a:t>
            </a:r>
            <a:endParaRPr lang="en-US" dirty="0"/>
          </a:p>
        </p:txBody>
      </p:sp>
      <p:sp>
        <p:nvSpPr>
          <p:cNvPr id="5" name="Content Placeholder 4"/>
          <p:cNvSpPr>
            <a:spLocks noGrp="1"/>
          </p:cNvSpPr>
          <p:nvPr>
            <p:ph idx="1"/>
          </p:nvPr>
        </p:nvSpPr>
        <p:spPr/>
        <p:txBody>
          <a:bodyPr/>
          <a:lstStyle/>
          <a:p>
            <a:r>
              <a:rPr lang="en-US" dirty="0"/>
              <a:t>A</a:t>
            </a:r>
            <a:r>
              <a:rPr lang="en-US" dirty="0" smtClean="0"/>
              <a:t>llows your fundraiser(s) to seek additional funding for stories</a:t>
            </a:r>
          </a:p>
          <a:p>
            <a:r>
              <a:rPr lang="en-US" dirty="0" smtClean="0"/>
              <a:t>Helps your educator(s) tailor their lessons to be more inclusive of all stories	</a:t>
            </a:r>
            <a:endParaRPr lang="en-US" dirty="0"/>
          </a:p>
        </p:txBody>
      </p:sp>
    </p:spTree>
    <p:extLst>
      <p:ext uri="{BB962C8B-B14F-4D97-AF65-F5344CB8AC3E}">
        <p14:creationId xmlns:p14="http://schemas.microsoft.com/office/powerpoint/2010/main" val="2041627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Longevity and security</a:t>
            </a:r>
            <a:endParaRPr lang="en-US" dirty="0"/>
          </a:p>
        </p:txBody>
      </p:sp>
      <p:sp>
        <p:nvSpPr>
          <p:cNvPr id="3" name="Content Placeholder 2"/>
          <p:cNvSpPr>
            <a:spLocks noGrp="1"/>
          </p:cNvSpPr>
          <p:nvPr>
            <p:ph idx="1"/>
          </p:nvPr>
        </p:nvSpPr>
        <p:spPr/>
        <p:txBody>
          <a:bodyPr/>
          <a:lstStyle/>
          <a:p>
            <a:r>
              <a:rPr lang="en-US" dirty="0" smtClean="0"/>
              <a:t>How secure is your location?</a:t>
            </a:r>
          </a:p>
          <a:p>
            <a:pPr lvl="1"/>
            <a:r>
              <a:rPr lang="en-US" dirty="0" smtClean="0"/>
              <a:t>Mounting your kiosk screens for safety and security</a:t>
            </a:r>
          </a:p>
          <a:p>
            <a:pPr lvl="1"/>
            <a:r>
              <a:rPr lang="en-US" dirty="0" smtClean="0"/>
              <a:t>Restricting access</a:t>
            </a:r>
          </a:p>
          <a:p>
            <a:pPr lvl="2"/>
            <a:r>
              <a:rPr lang="en-US" dirty="0" smtClean="0"/>
              <a:t>Hidden quit</a:t>
            </a:r>
          </a:p>
          <a:p>
            <a:pPr lvl="2"/>
            <a:r>
              <a:rPr lang="en-US" dirty="0" smtClean="0"/>
              <a:t>Disabled ports</a:t>
            </a:r>
          </a:p>
          <a:p>
            <a:pPr lvl="2"/>
            <a:r>
              <a:rPr lang="en-US" dirty="0" smtClean="0"/>
              <a:t>Auto start/shut down</a:t>
            </a:r>
          </a:p>
          <a:p>
            <a:r>
              <a:rPr lang="en-US" dirty="0" smtClean="0"/>
              <a:t>Updating software</a:t>
            </a:r>
          </a:p>
          <a:p>
            <a:r>
              <a:rPr lang="en-US" dirty="0" smtClean="0"/>
              <a:t>Adding new stories	</a:t>
            </a:r>
            <a:endParaRPr lang="en-US" dirty="0"/>
          </a:p>
        </p:txBody>
      </p:sp>
    </p:spTree>
    <p:extLst>
      <p:ext uri="{BB962C8B-B14F-4D97-AF65-F5344CB8AC3E}">
        <p14:creationId xmlns:p14="http://schemas.microsoft.com/office/powerpoint/2010/main" val="22095403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this work for your institution?</a:t>
            </a:r>
            <a:endParaRPr lang="en-US" dirty="0"/>
          </a:p>
        </p:txBody>
      </p:sp>
      <p:sp>
        <p:nvSpPr>
          <p:cNvPr id="3" name="Content Placeholder 2"/>
          <p:cNvSpPr>
            <a:spLocks noGrp="1"/>
          </p:cNvSpPr>
          <p:nvPr>
            <p:ph idx="1"/>
          </p:nvPr>
        </p:nvSpPr>
        <p:spPr/>
        <p:txBody>
          <a:bodyPr/>
          <a:lstStyle/>
          <a:p>
            <a:r>
              <a:rPr lang="en-US" dirty="0" smtClean="0"/>
              <a:t>Considerations</a:t>
            </a:r>
          </a:p>
          <a:p>
            <a:pPr lvl="1"/>
            <a:r>
              <a:rPr lang="en-US" dirty="0" smtClean="0"/>
              <a:t>Cost</a:t>
            </a:r>
          </a:p>
          <a:p>
            <a:pPr lvl="1"/>
            <a:r>
              <a:rPr lang="en-US" dirty="0" smtClean="0"/>
              <a:t>Internal updating </a:t>
            </a:r>
          </a:p>
          <a:p>
            <a:pPr lvl="2"/>
            <a:r>
              <a:rPr lang="en-US" dirty="0" smtClean="0"/>
              <a:t>Someone designated to add/maintain content in order to draw visitors</a:t>
            </a:r>
          </a:p>
          <a:p>
            <a:pPr lvl="1"/>
            <a:r>
              <a:rPr lang="en-US" dirty="0" smtClean="0"/>
              <a:t>Traffic</a:t>
            </a:r>
            <a:endParaRPr lang="en-US" dirty="0"/>
          </a:p>
        </p:txBody>
      </p:sp>
    </p:spTree>
    <p:extLst>
      <p:ext uri="{BB962C8B-B14F-4D97-AF65-F5344CB8AC3E}">
        <p14:creationId xmlns:p14="http://schemas.microsoft.com/office/powerpoint/2010/main" val="10904212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69542" cy="6838950"/>
          </a:xfrm>
          <a:prstGeom prst="rect">
            <a:avLst/>
          </a:prstGeom>
          <a:ln>
            <a:solidFill>
              <a:schemeClr val="bg1"/>
            </a:solidFill>
            <a:bevel/>
          </a:ln>
        </p:spPr>
      </p:pic>
    </p:spTree>
    <p:extLst>
      <p:ext uri="{BB962C8B-B14F-4D97-AF65-F5344CB8AC3E}">
        <p14:creationId xmlns:p14="http://schemas.microsoft.com/office/powerpoint/2010/main" val="577555411"/>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factor</a:t>
            </a:r>
            <a:endParaRPr lang="en-US" dirty="0"/>
          </a:p>
        </p:txBody>
      </p:sp>
      <p:sp>
        <p:nvSpPr>
          <p:cNvPr id="3" name="Content Placeholder 2"/>
          <p:cNvSpPr>
            <a:spLocks noGrp="1"/>
          </p:cNvSpPr>
          <p:nvPr>
            <p:ph idx="1"/>
          </p:nvPr>
        </p:nvSpPr>
        <p:spPr>
          <a:xfrm>
            <a:off x="1943100" y="1600200"/>
            <a:ext cx="6743700" cy="4709160"/>
          </a:xfrm>
        </p:spPr>
        <p:txBody>
          <a:bodyPr>
            <a:normAutofit lnSpcReduction="10000"/>
          </a:bodyPr>
          <a:lstStyle/>
          <a:p>
            <a:r>
              <a:rPr lang="en-US" dirty="0" smtClean="0"/>
              <a:t>Varies from institution to institution</a:t>
            </a:r>
          </a:p>
          <a:p>
            <a:r>
              <a:rPr lang="en-US" dirty="0" smtClean="0"/>
              <a:t>Dependent upon various factors</a:t>
            </a:r>
          </a:p>
          <a:p>
            <a:pPr lvl="1"/>
            <a:r>
              <a:rPr lang="en-US" dirty="0" smtClean="0"/>
              <a:t>Number of terminals</a:t>
            </a:r>
          </a:p>
          <a:p>
            <a:pPr lvl="1"/>
            <a:r>
              <a:rPr lang="en-US" dirty="0" smtClean="0"/>
              <a:t>Is the design new or from an existing one?</a:t>
            </a:r>
          </a:p>
          <a:p>
            <a:pPr lvl="2"/>
            <a:r>
              <a:rPr lang="en-US" dirty="0" smtClean="0"/>
              <a:t>We used the Department of Defense’s existing template</a:t>
            </a:r>
          </a:p>
          <a:p>
            <a:pPr lvl="1"/>
            <a:r>
              <a:rPr lang="en-US" dirty="0" smtClean="0"/>
              <a:t>Initial costs include hardware as well as programming</a:t>
            </a:r>
          </a:p>
          <a:p>
            <a:pPr lvl="2"/>
            <a:r>
              <a:rPr lang="en-US" dirty="0" smtClean="0"/>
              <a:t>Additional stories can be added for a fee</a:t>
            </a:r>
          </a:p>
          <a:p>
            <a:pPr lvl="1"/>
            <a:r>
              <a:rPr lang="en-US" dirty="0" smtClean="0"/>
              <a:t>New Cloud-based technology changing this template</a:t>
            </a:r>
            <a:endParaRPr lang="en-US" dirty="0"/>
          </a:p>
        </p:txBody>
      </p:sp>
      <p:pic>
        <p:nvPicPr>
          <p:cNvPr id="1027" name="Picture 3" descr="C:\Users\Deena Sasser\AppData\Local\Microsoft\Windows\INetCache\IE\1F4WF7OK\savings-32555_64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304800"/>
            <a:ext cx="9525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369435"/>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1029" name="Picture 5" descr="http://38.media.tumblr.com/b142f870ae5e73300c8fdfdc365423e0/tumblr_mmic2aC7q51sp3uigo1_25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54629"/>
            <a:ext cx="6553200" cy="4680857"/>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581229"/>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quickmeme.com/img/7d/7d1f9901af338f557eeb8a712314a0a1541a76825365ed737fc234f55b45e28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50" y="76201"/>
            <a:ext cx="6972300" cy="6705600"/>
          </a:xfrm>
          <a:prstGeom prst="rect">
            <a:avLst/>
          </a:prstGeom>
          <a:noFill/>
          <a:ln>
            <a:solidFill>
              <a:schemeClr val="bg1"/>
            </a:solidFill>
            <a:beve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399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To put it simply…</a:t>
            </a:r>
            <a:endParaRPr lang="en-US" dirty="0"/>
          </a:p>
        </p:txBody>
      </p:sp>
      <p:pic>
        <p:nvPicPr>
          <p:cNvPr id="1026" name="Picture 2" descr="http://mvfilmsociety.com/film/wp-content/uploads/2014/11/Planestrainsandautomobile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9976" y="1143000"/>
            <a:ext cx="3664049" cy="5440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626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50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09800"/>
            <a:ext cx="7086600" cy="1828800"/>
          </a:xfrm>
        </p:spPr>
        <p:txBody>
          <a:bodyPr/>
          <a:lstStyle/>
          <a:p>
            <a:r>
              <a:rPr lang="en-US" dirty="0" smtClean="0"/>
              <a:t>What is a Touchscreen Exhibit?</a:t>
            </a:r>
            <a:endParaRPr lang="en-US" dirty="0"/>
          </a:p>
        </p:txBody>
      </p:sp>
      <p:pic>
        <p:nvPicPr>
          <p:cNvPr id="2050" name="Picture 2" descr="C:\Users\Deena Sasser\AppData\Local\Microsoft\Windows\INetCache\IE\GCISPY45\touch-25059_64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8000" y="1371600"/>
            <a:ext cx="20320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20040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touchscreen exhibit?</a:t>
            </a:r>
            <a:endParaRPr lang="en-US" dirty="0"/>
          </a:p>
        </p:txBody>
      </p:sp>
      <p:sp>
        <p:nvSpPr>
          <p:cNvPr id="3" name="Content Placeholder 2"/>
          <p:cNvSpPr>
            <a:spLocks noGrp="1"/>
          </p:cNvSpPr>
          <p:nvPr>
            <p:ph idx="1"/>
          </p:nvPr>
        </p:nvSpPr>
        <p:spPr>
          <a:xfrm>
            <a:off x="457200" y="1905000"/>
            <a:ext cx="8229600" cy="2362200"/>
          </a:xfrm>
        </p:spPr>
        <p:txBody>
          <a:bodyPr/>
          <a:lstStyle/>
          <a:p>
            <a:pPr marL="137160" indent="0">
              <a:buNone/>
            </a:pPr>
            <a:r>
              <a:rPr lang="en-US" dirty="0" smtClean="0"/>
              <a:t>Touchscreens are a way to allow your museum guests to directly interact with their environment. They bring an added level of information that is not reliant on artifacts or interpreters.</a:t>
            </a:r>
          </a:p>
          <a:p>
            <a:pPr marL="137160" indent="0">
              <a:buNone/>
            </a:pPr>
            <a:endParaRPr lang="en-US" dirty="0"/>
          </a:p>
        </p:txBody>
      </p:sp>
    </p:spTree>
    <p:extLst>
      <p:ext uri="{BB962C8B-B14F-4D97-AF65-F5344CB8AC3E}">
        <p14:creationId xmlns:p14="http://schemas.microsoft.com/office/powerpoint/2010/main" val="100826732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olargraphicsusa.com/images/amazonfullphotos/mc092m%20look%20but%20don't%20touch%201ka.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962" t="19356" r="8271" b="22115"/>
          <a:stretch/>
        </p:blipFill>
        <p:spPr bwMode="auto">
          <a:xfrm>
            <a:off x="762000" y="4820093"/>
            <a:ext cx="4735287" cy="138248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auctionfire.com/photos2/1350226910.jpg"/>
          <p:cNvPicPr>
            <a:picLocks noChangeAspect="1" noChangeArrowheads="1"/>
          </p:cNvPicPr>
          <p:nvPr/>
        </p:nvPicPr>
        <p:blipFill rotWithShape="1">
          <a:blip r:embed="rId3">
            <a:extLst>
              <a:ext uri="{28A0092B-C50C-407E-A947-70E740481C1C}">
                <a14:useLocalDpi xmlns:a14="http://schemas.microsoft.com/office/drawing/2010/main" val="0"/>
              </a:ext>
            </a:extLst>
          </a:blip>
          <a:srcRect t="10319" b="7125"/>
          <a:stretch/>
        </p:blipFill>
        <p:spPr bwMode="auto">
          <a:xfrm>
            <a:off x="228600" y="609601"/>
            <a:ext cx="340459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farm4.static.flickr.com/3328/3293043537_776585c476.jpg"/>
          <p:cNvPicPr>
            <a:picLocks noChangeAspect="1" noChangeArrowheads="1"/>
          </p:cNvPicPr>
          <p:nvPr/>
        </p:nvPicPr>
        <p:blipFill rotWithShape="1">
          <a:blip r:embed="rId4">
            <a:extLst>
              <a:ext uri="{28A0092B-C50C-407E-A947-70E740481C1C}">
                <a14:useLocalDpi xmlns:a14="http://schemas.microsoft.com/office/drawing/2010/main" val="0"/>
              </a:ext>
            </a:extLst>
          </a:blip>
          <a:srcRect l="18285" t="20419" r="20686" b="38743"/>
          <a:stretch/>
        </p:blipFill>
        <p:spPr bwMode="auto">
          <a:xfrm>
            <a:off x="3048000" y="2590800"/>
            <a:ext cx="2906485" cy="145868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my-favourite-planet.de/images/blogs/cheshire-cat/2013/07-01/british-museum_dj-23062010-2-0014d_do-not-touch.jpg"/>
          <p:cNvPicPr>
            <a:picLocks noChangeAspect="1" noChangeArrowheads="1"/>
          </p:cNvPicPr>
          <p:nvPr/>
        </p:nvPicPr>
        <p:blipFill rotWithShape="1">
          <a:blip r:embed="rId5">
            <a:extLst>
              <a:ext uri="{28A0092B-C50C-407E-A947-70E740481C1C}">
                <a14:useLocalDpi xmlns:a14="http://schemas.microsoft.com/office/drawing/2010/main" val="0"/>
              </a:ext>
            </a:extLst>
          </a:blip>
          <a:srcRect l="6067" r="5770"/>
          <a:stretch/>
        </p:blipFill>
        <p:spPr bwMode="auto">
          <a:xfrm>
            <a:off x="6384218" y="4800600"/>
            <a:ext cx="2351315" cy="138112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clker.com/cliparts/b/5/a/1/1314906812115123483Do%20Not%20Touch%20Sign.svg.hi.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8187" y="363311"/>
            <a:ext cx="2427346" cy="314188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Deena Sasser\AppData\Local\Microsoft\Windows\INetCache\IE\1F4WF7OK\7414544704_85c979f118_z[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0" y="3124200"/>
            <a:ext cx="1808681" cy="1359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870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500" fill="hold"/>
                                        <p:tgtEl>
                                          <p:spTgt spid="1030"/>
                                        </p:tgtEl>
                                        <p:attrNameLst>
                                          <p:attrName>ppt_w</p:attrName>
                                        </p:attrNameLst>
                                      </p:cBhvr>
                                      <p:tavLst>
                                        <p:tav tm="0">
                                          <p:val>
                                            <p:fltVal val="0"/>
                                          </p:val>
                                        </p:tav>
                                        <p:tav tm="100000">
                                          <p:val>
                                            <p:strVal val="#ppt_w"/>
                                          </p:val>
                                        </p:tav>
                                      </p:tavLst>
                                    </p:anim>
                                    <p:anim calcmode="lin" valueType="num">
                                      <p:cBhvr>
                                        <p:cTn id="8" dur="500" fill="hold"/>
                                        <p:tgtEl>
                                          <p:spTgt spid="1030"/>
                                        </p:tgtEl>
                                        <p:attrNameLst>
                                          <p:attrName>ppt_h</p:attrName>
                                        </p:attrNameLst>
                                      </p:cBhvr>
                                      <p:tavLst>
                                        <p:tav tm="0">
                                          <p:val>
                                            <p:fltVal val="0"/>
                                          </p:val>
                                        </p:tav>
                                        <p:tav tm="100000">
                                          <p:val>
                                            <p:strVal val="#ppt_h"/>
                                          </p:val>
                                        </p:tav>
                                      </p:tavLst>
                                    </p:anim>
                                    <p:animEffect transition="in" filter="fade">
                                      <p:cBhvr>
                                        <p:cTn id="9" dur="500"/>
                                        <p:tgtEl>
                                          <p:spTgt spid="1030"/>
                                        </p:tgtEl>
                                      </p:cBhvr>
                                    </p:animEffect>
                                  </p:childTnLst>
                                </p:cTn>
                              </p:par>
                              <p:par>
                                <p:cTn id="10" presetID="53" presetClass="entr" presetSubtype="16" fill="hold" nodeType="withEffect">
                                  <p:stCondLst>
                                    <p:cond delay="0"/>
                                  </p:stCondLst>
                                  <p:childTnLst>
                                    <p:set>
                                      <p:cBhvr>
                                        <p:cTn id="11" dur="1" fill="hold">
                                          <p:stCondLst>
                                            <p:cond delay="0"/>
                                          </p:stCondLst>
                                        </p:cTn>
                                        <p:tgtEl>
                                          <p:spTgt spid="1032"/>
                                        </p:tgtEl>
                                        <p:attrNameLst>
                                          <p:attrName>style.visibility</p:attrName>
                                        </p:attrNameLst>
                                      </p:cBhvr>
                                      <p:to>
                                        <p:strVal val="visible"/>
                                      </p:to>
                                    </p:set>
                                    <p:anim calcmode="lin" valueType="num">
                                      <p:cBhvr>
                                        <p:cTn id="12" dur="500" fill="hold"/>
                                        <p:tgtEl>
                                          <p:spTgt spid="1032"/>
                                        </p:tgtEl>
                                        <p:attrNameLst>
                                          <p:attrName>ppt_w</p:attrName>
                                        </p:attrNameLst>
                                      </p:cBhvr>
                                      <p:tavLst>
                                        <p:tav tm="0">
                                          <p:val>
                                            <p:fltVal val="0"/>
                                          </p:val>
                                        </p:tav>
                                        <p:tav tm="100000">
                                          <p:val>
                                            <p:strVal val="#ppt_w"/>
                                          </p:val>
                                        </p:tav>
                                      </p:tavLst>
                                    </p:anim>
                                    <p:anim calcmode="lin" valueType="num">
                                      <p:cBhvr>
                                        <p:cTn id="13" dur="500" fill="hold"/>
                                        <p:tgtEl>
                                          <p:spTgt spid="1032"/>
                                        </p:tgtEl>
                                        <p:attrNameLst>
                                          <p:attrName>ppt_h</p:attrName>
                                        </p:attrNameLst>
                                      </p:cBhvr>
                                      <p:tavLst>
                                        <p:tav tm="0">
                                          <p:val>
                                            <p:fltVal val="0"/>
                                          </p:val>
                                        </p:tav>
                                        <p:tav tm="100000">
                                          <p:val>
                                            <p:strVal val="#ppt_h"/>
                                          </p:val>
                                        </p:tav>
                                      </p:tavLst>
                                    </p:anim>
                                    <p:animEffect transition="in" filter="fade">
                                      <p:cBhvr>
                                        <p:cTn id="14" dur="500"/>
                                        <p:tgtEl>
                                          <p:spTgt spid="1032"/>
                                        </p:tgtEl>
                                      </p:cBhvr>
                                    </p:animEffect>
                                  </p:childTnLst>
                                </p:cTn>
                              </p:par>
                              <p:par>
                                <p:cTn id="15" presetID="53" presetClass="entr" presetSubtype="16" fill="hold" nodeType="withEffect">
                                  <p:stCondLst>
                                    <p:cond delay="0"/>
                                  </p:stCondLst>
                                  <p:childTnLst>
                                    <p:set>
                                      <p:cBhvr>
                                        <p:cTn id="16" dur="1" fill="hold">
                                          <p:stCondLst>
                                            <p:cond delay="0"/>
                                          </p:stCondLst>
                                        </p:cTn>
                                        <p:tgtEl>
                                          <p:spTgt spid="1028"/>
                                        </p:tgtEl>
                                        <p:attrNameLst>
                                          <p:attrName>style.visibility</p:attrName>
                                        </p:attrNameLst>
                                      </p:cBhvr>
                                      <p:to>
                                        <p:strVal val="visible"/>
                                      </p:to>
                                    </p:set>
                                    <p:anim calcmode="lin" valueType="num">
                                      <p:cBhvr>
                                        <p:cTn id="17" dur="500" fill="hold"/>
                                        <p:tgtEl>
                                          <p:spTgt spid="1028"/>
                                        </p:tgtEl>
                                        <p:attrNameLst>
                                          <p:attrName>ppt_w</p:attrName>
                                        </p:attrNameLst>
                                      </p:cBhvr>
                                      <p:tavLst>
                                        <p:tav tm="0">
                                          <p:val>
                                            <p:fltVal val="0"/>
                                          </p:val>
                                        </p:tav>
                                        <p:tav tm="100000">
                                          <p:val>
                                            <p:strVal val="#ppt_w"/>
                                          </p:val>
                                        </p:tav>
                                      </p:tavLst>
                                    </p:anim>
                                    <p:anim calcmode="lin" valueType="num">
                                      <p:cBhvr>
                                        <p:cTn id="18" dur="500" fill="hold"/>
                                        <p:tgtEl>
                                          <p:spTgt spid="1028"/>
                                        </p:tgtEl>
                                        <p:attrNameLst>
                                          <p:attrName>ppt_h</p:attrName>
                                        </p:attrNameLst>
                                      </p:cBhvr>
                                      <p:tavLst>
                                        <p:tav tm="0">
                                          <p:val>
                                            <p:fltVal val="0"/>
                                          </p:val>
                                        </p:tav>
                                        <p:tav tm="100000">
                                          <p:val>
                                            <p:strVal val="#ppt_h"/>
                                          </p:val>
                                        </p:tav>
                                      </p:tavLst>
                                    </p:anim>
                                    <p:animEffect transition="in" filter="fade">
                                      <p:cBhvr>
                                        <p:cTn id="19" dur="500"/>
                                        <p:tgtEl>
                                          <p:spTgt spid="1028"/>
                                        </p:tgtEl>
                                      </p:cBhvr>
                                    </p:animEffect>
                                  </p:childTnLst>
                                </p:cTn>
                              </p:par>
                              <p:par>
                                <p:cTn id="20" presetID="53" presetClass="entr" presetSubtype="16" fill="hold" nodeType="withEffect">
                                  <p:stCondLst>
                                    <p:cond delay="0"/>
                                  </p:stCondLst>
                                  <p:childTnLst>
                                    <p:set>
                                      <p:cBhvr>
                                        <p:cTn id="21" dur="1" fill="hold">
                                          <p:stCondLst>
                                            <p:cond delay="0"/>
                                          </p:stCondLst>
                                        </p:cTn>
                                        <p:tgtEl>
                                          <p:spTgt spid="1038"/>
                                        </p:tgtEl>
                                        <p:attrNameLst>
                                          <p:attrName>style.visibility</p:attrName>
                                        </p:attrNameLst>
                                      </p:cBhvr>
                                      <p:to>
                                        <p:strVal val="visible"/>
                                      </p:to>
                                    </p:set>
                                    <p:anim calcmode="lin" valueType="num">
                                      <p:cBhvr>
                                        <p:cTn id="22" dur="500" fill="hold"/>
                                        <p:tgtEl>
                                          <p:spTgt spid="1038"/>
                                        </p:tgtEl>
                                        <p:attrNameLst>
                                          <p:attrName>ppt_w</p:attrName>
                                        </p:attrNameLst>
                                      </p:cBhvr>
                                      <p:tavLst>
                                        <p:tav tm="0">
                                          <p:val>
                                            <p:fltVal val="0"/>
                                          </p:val>
                                        </p:tav>
                                        <p:tav tm="100000">
                                          <p:val>
                                            <p:strVal val="#ppt_w"/>
                                          </p:val>
                                        </p:tav>
                                      </p:tavLst>
                                    </p:anim>
                                    <p:anim calcmode="lin" valueType="num">
                                      <p:cBhvr>
                                        <p:cTn id="23" dur="500" fill="hold"/>
                                        <p:tgtEl>
                                          <p:spTgt spid="1038"/>
                                        </p:tgtEl>
                                        <p:attrNameLst>
                                          <p:attrName>ppt_h</p:attrName>
                                        </p:attrNameLst>
                                      </p:cBhvr>
                                      <p:tavLst>
                                        <p:tav tm="0">
                                          <p:val>
                                            <p:fltVal val="0"/>
                                          </p:val>
                                        </p:tav>
                                        <p:tav tm="100000">
                                          <p:val>
                                            <p:strVal val="#ppt_h"/>
                                          </p:val>
                                        </p:tav>
                                      </p:tavLst>
                                    </p:anim>
                                    <p:animEffect transition="in" filter="fade">
                                      <p:cBhvr>
                                        <p:cTn id="24" dur="500"/>
                                        <p:tgtEl>
                                          <p:spTgt spid="103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3074"/>
                                        </p:tgtEl>
                                        <p:attrNameLst>
                                          <p:attrName>style.visibility</p:attrName>
                                        </p:attrNameLst>
                                      </p:cBhvr>
                                      <p:to>
                                        <p:strVal val="visible"/>
                                      </p:to>
                                    </p:set>
                                    <p:anim calcmode="lin" valueType="num">
                                      <p:cBhvr>
                                        <p:cTn id="29" dur="500" fill="hold"/>
                                        <p:tgtEl>
                                          <p:spTgt spid="3074"/>
                                        </p:tgtEl>
                                        <p:attrNameLst>
                                          <p:attrName>ppt_w</p:attrName>
                                        </p:attrNameLst>
                                      </p:cBhvr>
                                      <p:tavLst>
                                        <p:tav tm="0">
                                          <p:val>
                                            <p:fltVal val="0"/>
                                          </p:val>
                                        </p:tav>
                                        <p:tav tm="100000">
                                          <p:val>
                                            <p:strVal val="#ppt_w"/>
                                          </p:val>
                                        </p:tav>
                                      </p:tavLst>
                                    </p:anim>
                                    <p:anim calcmode="lin" valueType="num">
                                      <p:cBhvr>
                                        <p:cTn id="30" dur="500" fill="hold"/>
                                        <p:tgtEl>
                                          <p:spTgt spid="3074"/>
                                        </p:tgtEl>
                                        <p:attrNameLst>
                                          <p:attrName>ppt_h</p:attrName>
                                        </p:attrNameLst>
                                      </p:cBhvr>
                                      <p:tavLst>
                                        <p:tav tm="0">
                                          <p:val>
                                            <p:fltVal val="0"/>
                                          </p:val>
                                        </p:tav>
                                        <p:tav tm="100000">
                                          <p:val>
                                            <p:strVal val="#ppt_h"/>
                                          </p:val>
                                        </p:tav>
                                      </p:tavLst>
                                    </p:anim>
                                    <p:animEffect transition="in" filter="fade">
                                      <p:cBhvr>
                                        <p:cTn id="31" dur="500"/>
                                        <p:tgtEl>
                                          <p:spTgt spid="3074"/>
                                        </p:tgtEl>
                                      </p:cBhvr>
                                    </p:animEffect>
                                  </p:childTnLst>
                                </p:cTn>
                              </p:par>
                              <p:par>
                                <p:cTn id="32" presetID="53" presetClass="entr" presetSubtype="16" fill="hold" nodeType="withEffect">
                                  <p:stCondLst>
                                    <p:cond delay="0"/>
                                  </p:stCondLst>
                                  <p:childTnLst>
                                    <p:set>
                                      <p:cBhvr>
                                        <p:cTn id="33" dur="1" fill="hold">
                                          <p:stCondLst>
                                            <p:cond delay="0"/>
                                          </p:stCondLst>
                                        </p:cTn>
                                        <p:tgtEl>
                                          <p:spTgt spid="1034"/>
                                        </p:tgtEl>
                                        <p:attrNameLst>
                                          <p:attrName>style.visibility</p:attrName>
                                        </p:attrNameLst>
                                      </p:cBhvr>
                                      <p:to>
                                        <p:strVal val="visible"/>
                                      </p:to>
                                    </p:set>
                                    <p:anim calcmode="lin" valueType="num">
                                      <p:cBhvr>
                                        <p:cTn id="34" dur="500" fill="hold"/>
                                        <p:tgtEl>
                                          <p:spTgt spid="1034"/>
                                        </p:tgtEl>
                                        <p:attrNameLst>
                                          <p:attrName>ppt_w</p:attrName>
                                        </p:attrNameLst>
                                      </p:cBhvr>
                                      <p:tavLst>
                                        <p:tav tm="0">
                                          <p:val>
                                            <p:fltVal val="0"/>
                                          </p:val>
                                        </p:tav>
                                        <p:tav tm="100000">
                                          <p:val>
                                            <p:strVal val="#ppt_w"/>
                                          </p:val>
                                        </p:tav>
                                      </p:tavLst>
                                    </p:anim>
                                    <p:anim calcmode="lin" valueType="num">
                                      <p:cBhvr>
                                        <p:cTn id="35" dur="500" fill="hold"/>
                                        <p:tgtEl>
                                          <p:spTgt spid="1034"/>
                                        </p:tgtEl>
                                        <p:attrNameLst>
                                          <p:attrName>ppt_h</p:attrName>
                                        </p:attrNameLst>
                                      </p:cBhvr>
                                      <p:tavLst>
                                        <p:tav tm="0">
                                          <p:val>
                                            <p:fltVal val="0"/>
                                          </p:val>
                                        </p:tav>
                                        <p:tav tm="100000">
                                          <p:val>
                                            <p:strVal val="#ppt_h"/>
                                          </p:val>
                                        </p:tav>
                                      </p:tavLst>
                                    </p:anim>
                                    <p:animEffect transition="in" filter="fade">
                                      <p:cBhvr>
                                        <p:cTn id="36"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kieranmullin.co.uk/ntss/images/launch_page/touc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14400"/>
            <a:ext cx="7495822" cy="48768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14400" y="1736698"/>
            <a:ext cx="4800600" cy="1200329"/>
          </a:xfrm>
          <a:prstGeom prst="rect">
            <a:avLst/>
          </a:prstGeom>
          <a:noFill/>
        </p:spPr>
        <p:txBody>
          <a:bodyPr wrap="square" rtlCol="0">
            <a:spAutoFit/>
          </a:bodyPr>
          <a:lstStyle/>
          <a:p>
            <a:r>
              <a:rPr lang="en-US" sz="2400" dirty="0" smtClean="0"/>
              <a:t>Touch screen exhibits allow your visitors to do the one thing they want to do more than any other:</a:t>
            </a:r>
            <a:endParaRPr lang="en-US" sz="2400" dirty="0"/>
          </a:p>
        </p:txBody>
      </p:sp>
      <p:sp>
        <p:nvSpPr>
          <p:cNvPr id="2" name="Title 1"/>
          <p:cNvSpPr>
            <a:spLocks noGrp="1"/>
          </p:cNvSpPr>
          <p:nvPr>
            <p:ph type="title"/>
          </p:nvPr>
        </p:nvSpPr>
        <p:spPr/>
        <p:txBody>
          <a:bodyPr>
            <a:normAutofit fontScale="90000"/>
          </a:bodyPr>
          <a:lstStyle/>
          <a:p>
            <a:r>
              <a:rPr lang="en-US" dirty="0" smtClean="0"/>
              <a:t>What’s so great about touchscreens??</a:t>
            </a:r>
            <a:endParaRPr lang="en-US" dirty="0"/>
          </a:p>
        </p:txBody>
      </p:sp>
    </p:spTree>
    <p:extLst>
      <p:ext uri="{BB962C8B-B14F-4D97-AF65-F5344CB8AC3E}">
        <p14:creationId xmlns:p14="http://schemas.microsoft.com/office/powerpoint/2010/main" val="19430281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wipe(down)">
                                      <p:cBhvr>
                                        <p:cTn id="11"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609600"/>
            <a:ext cx="7086600" cy="1447800"/>
          </a:xfrm>
        </p:spPr>
        <p:txBody>
          <a:bodyPr/>
          <a:lstStyle/>
          <a:p>
            <a:r>
              <a:rPr lang="en-US" dirty="0" smtClean="0"/>
              <a:t>Oral History on Display</a:t>
            </a:r>
            <a:endParaRPr lang="en-US" dirty="0"/>
          </a:p>
        </p:txBody>
      </p:sp>
      <p:pic>
        <p:nvPicPr>
          <p:cNvPr id="3074" name="Picture 2" descr="http://1.bp.blogspot.com/_HSBslzPbipk/TDPtgbnG8LI/AAAAAAAAAFw/eWRMOBGL3yo/s1600/10_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438400"/>
            <a:ext cx="5448300" cy="4161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119904"/>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is your target audience</a:t>
            </a:r>
            <a:endParaRPr lang="en-US" dirty="0"/>
          </a:p>
        </p:txBody>
      </p:sp>
      <p:sp>
        <p:nvSpPr>
          <p:cNvPr id="3" name="Content Placeholder 2"/>
          <p:cNvSpPr>
            <a:spLocks noGrp="1"/>
          </p:cNvSpPr>
          <p:nvPr>
            <p:ph idx="1"/>
          </p:nvPr>
        </p:nvSpPr>
        <p:spPr/>
        <p:txBody>
          <a:bodyPr/>
          <a:lstStyle/>
          <a:p>
            <a:r>
              <a:rPr lang="en-US" dirty="0" smtClean="0"/>
              <a:t>Consider your demographics</a:t>
            </a:r>
          </a:p>
          <a:p>
            <a:pPr lvl="1"/>
            <a:r>
              <a:rPr lang="en-US" dirty="0" smtClean="0"/>
              <a:t>Touchscreens appeal to younger generations, but not exclusively</a:t>
            </a:r>
          </a:p>
          <a:p>
            <a:pPr lvl="2"/>
            <a:r>
              <a:rPr lang="en-US" dirty="0" smtClean="0"/>
              <a:t>Smartphones, tablets, e-readers—the people who use these will use your kiosk</a:t>
            </a:r>
          </a:p>
          <a:p>
            <a:r>
              <a:rPr lang="en-US" dirty="0" smtClean="0"/>
              <a:t>SOLs?</a:t>
            </a:r>
          </a:p>
          <a:p>
            <a:pPr lvl="1"/>
            <a:r>
              <a:rPr lang="en-US" dirty="0" smtClean="0"/>
              <a:t>Does the content meet or assist Standards of Learning requirements</a:t>
            </a:r>
          </a:p>
          <a:p>
            <a:pPr lvl="2"/>
            <a:r>
              <a:rPr lang="en-US" dirty="0" smtClean="0"/>
              <a:t>Work with your Education department</a:t>
            </a:r>
          </a:p>
          <a:p>
            <a:endParaRPr lang="en-US" dirty="0" smtClean="0"/>
          </a:p>
        </p:txBody>
      </p:sp>
      <p:pic>
        <p:nvPicPr>
          <p:cNvPr id="4100" name="Picture 4" descr="C:\Users\Deena Sasser\AppData\Local\Microsoft\Windows\INetCache\IE\1F4WF7OK\erlandh-Smartphone-Excitement[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057400"/>
            <a:ext cx="685800" cy="164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729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1496</TotalTime>
  <Words>688</Words>
  <Application>Microsoft Office PowerPoint</Application>
  <PresentationFormat>On-screen Show (4:3)</PresentationFormat>
  <Paragraphs>93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The Interactive Experience: Exploring Technologies for Creating Touchscreen Exhibits</vt:lpstr>
      <vt:lpstr>Who are we?</vt:lpstr>
      <vt:lpstr>To put it simply…</vt:lpstr>
      <vt:lpstr>What is a Touchscreen Exhibit?</vt:lpstr>
      <vt:lpstr>What is a touchscreen exhibit?</vt:lpstr>
      <vt:lpstr>PowerPoint Presentation</vt:lpstr>
      <vt:lpstr>What’s so great about touchscreens??</vt:lpstr>
      <vt:lpstr>Oral History on Display</vt:lpstr>
      <vt:lpstr>Who is your target audience</vt:lpstr>
      <vt:lpstr>What do you want them to learn?</vt:lpstr>
      <vt:lpstr>Where do you put the kiosks?</vt:lpstr>
      <vt:lpstr>PowerPoint Presentation</vt:lpstr>
      <vt:lpstr>Aesthetics</vt:lpstr>
      <vt:lpstr>Aviation theme </vt:lpstr>
      <vt:lpstr>Why should you incorporate interactive kiosks into your exhibit?</vt:lpstr>
      <vt:lpstr>Technology</vt:lpstr>
      <vt:lpstr>Statistical data</vt:lpstr>
      <vt:lpstr>PowerPoint Presentation</vt:lpstr>
      <vt:lpstr>PowerPoint Presentation</vt:lpstr>
      <vt:lpstr>PowerPoint Presentation</vt:lpstr>
      <vt:lpstr>What does this data tell us?</vt:lpstr>
      <vt:lpstr>Longevity and security</vt:lpstr>
      <vt:lpstr>Does this work for your institution?</vt:lpstr>
      <vt:lpstr>PowerPoint Presentation</vt:lpstr>
      <vt:lpstr>Cost factor</vt:lpstr>
      <vt:lpstr>Questions?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Interactive Experience: Exploring Technologies for Creating Touchscreen Exhibits</dc:title>
  <dc:creator>Deena Sasser</dc:creator>
  <cp:lastModifiedBy>jarcher</cp:lastModifiedBy>
  <cp:revision>60</cp:revision>
  <dcterms:created xsi:type="dcterms:W3CDTF">2015-09-01T19:49:21Z</dcterms:created>
  <dcterms:modified xsi:type="dcterms:W3CDTF">2016-04-18T16:04:13Z</dcterms:modified>
</cp:coreProperties>
</file>