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9" r:id="rId1"/>
  </p:sldMasterIdLst>
  <p:notesMasterIdLst>
    <p:notesMasterId r:id="rId23"/>
  </p:notesMasterIdLst>
  <p:sldIdLst>
    <p:sldId id="256" r:id="rId2"/>
    <p:sldId id="257" r:id="rId3"/>
    <p:sldId id="258" r:id="rId4"/>
    <p:sldId id="260" r:id="rId5"/>
    <p:sldId id="261" r:id="rId6"/>
    <p:sldId id="262" r:id="rId7"/>
    <p:sldId id="263" r:id="rId8"/>
    <p:sldId id="259" r:id="rId9"/>
    <p:sldId id="264" r:id="rId10"/>
    <p:sldId id="266" r:id="rId11"/>
    <p:sldId id="268" r:id="rId12"/>
    <p:sldId id="269" r:id="rId13"/>
    <p:sldId id="270" r:id="rId14"/>
    <p:sldId id="271" r:id="rId15"/>
    <p:sldId id="272" r:id="rId16"/>
    <p:sldId id="265" r:id="rId17"/>
    <p:sldId id="275" r:id="rId18"/>
    <p:sldId id="273" r:id="rId19"/>
    <p:sldId id="274" r:id="rId20"/>
    <p:sldId id="276"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2598" autoAdjust="0"/>
  </p:normalViewPr>
  <p:slideViewPr>
    <p:cSldViewPr snapToGrid="0">
      <p:cViewPr varScale="1">
        <p:scale>
          <a:sx n="85" d="100"/>
          <a:sy n="85" d="100"/>
        </p:scale>
        <p:origin x="678" y="90"/>
      </p:cViewPr>
      <p:guideLst>
        <p:guide orient="horz" pos="2160"/>
        <p:guide pos="3840"/>
      </p:guideLst>
    </p:cSldViewPr>
  </p:slideViewPr>
  <p:notesTextViewPr>
    <p:cViewPr>
      <p:scale>
        <a:sx n="1" d="1"/>
        <a:sy n="1" d="1"/>
      </p:scale>
      <p:origin x="0" y="0"/>
    </p:cViewPr>
  </p:notesTextViewPr>
  <p:sorterViewPr>
    <p:cViewPr>
      <p:scale>
        <a:sx n="100" d="100"/>
        <a:sy n="100" d="100"/>
      </p:scale>
      <p:origin x="0" y="21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82BA36-A2AB-41C2-B1BC-39FCAD4C93A0}" type="datetimeFigureOut">
              <a:rPr lang="en-US" smtClean="0"/>
              <a:t>4/26/2017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14102-DC43-446E-97B8-A0EF1B3786C7}" type="slidenum">
              <a:rPr lang="en-US" smtClean="0"/>
              <a:t>‹#›</a:t>
            </a:fld>
            <a:endParaRPr lang="en-US"/>
          </a:p>
        </p:txBody>
      </p:sp>
    </p:spTree>
    <p:extLst>
      <p:ext uri="{BB962C8B-B14F-4D97-AF65-F5344CB8AC3E}">
        <p14:creationId xmlns:p14="http://schemas.microsoft.com/office/powerpoint/2010/main" val="236350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Today I’m going to talk a bit about the Chemical Heritage Foundation’s social media presence, with a specific focus on the library’s use of Tumblr. But before I get to social media, I’m going to talk about context and institutional organization a bit. And because you’re all archivists you’re going to love it.</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a:t>
            </a:fld>
            <a:endParaRPr lang="en-US"/>
          </a:p>
        </p:txBody>
      </p:sp>
    </p:spTree>
    <p:extLst>
      <p:ext uri="{BB962C8B-B14F-4D97-AF65-F5344CB8AC3E}">
        <p14:creationId xmlns:p14="http://schemas.microsoft.com/office/powerpoint/2010/main" val="270711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 voice of the posts tends to be a bit breezy--they’re supposed to be fun and accessible. (I tend to be a bit wordy, and my posts are rarely more than a couple paragraphs.) There’s no editing for style or attempt at uniformity. We have a short list of consistently used hashtags and beyond that we try to pick things that may be useful search or classification terms. We don’t typically include full citation information, but will link to a volume, journal, or collection in the </a:t>
            </a:r>
            <a:r>
              <a:rPr lang="en-US" sz="1200" b="0" i="0" u="none" strike="noStrike" kern="1200" dirty="0" err="1" smtClean="0">
                <a:solidFill>
                  <a:schemeClr val="tx1"/>
                </a:solidFill>
                <a:effectLst/>
                <a:latin typeface="+mn-lt"/>
                <a:ea typeface="+mn-ea"/>
                <a:cs typeface="+mn-cs"/>
              </a:rPr>
              <a:t>Othmer</a:t>
            </a:r>
            <a:r>
              <a:rPr lang="en-US" sz="1200" b="0" i="0" u="none" strike="noStrike" kern="1200" dirty="0" smtClean="0">
                <a:solidFill>
                  <a:schemeClr val="tx1"/>
                </a:solidFill>
                <a:effectLst/>
                <a:latin typeface="+mn-lt"/>
                <a:ea typeface="+mn-ea"/>
                <a:cs typeface="+mn-cs"/>
              </a:rPr>
              <a:t> Library’s catalog. When our digital repository launches, we’ll be able to link to that resource as well.</a:t>
            </a:r>
            <a:endParaRPr lang="en-US" b="0" dirty="0" smtClean="0">
              <a:effectLst/>
            </a:endParaRPr>
          </a:p>
        </p:txBody>
      </p:sp>
      <p:sp>
        <p:nvSpPr>
          <p:cNvPr id="4" name="Slide Number Placeholder 3"/>
          <p:cNvSpPr>
            <a:spLocks noGrp="1"/>
          </p:cNvSpPr>
          <p:nvPr>
            <p:ph type="sldNum" sz="quarter" idx="10"/>
          </p:nvPr>
        </p:nvSpPr>
        <p:spPr/>
        <p:txBody>
          <a:bodyPr/>
          <a:lstStyle/>
          <a:p>
            <a:fld id="{D9214102-DC43-446E-97B8-A0EF1B3786C7}" type="slidenum">
              <a:rPr lang="en-US" smtClean="0"/>
              <a:t>10</a:t>
            </a:fld>
            <a:endParaRPr lang="en-US"/>
          </a:p>
        </p:txBody>
      </p:sp>
    </p:spTree>
    <p:extLst>
      <p:ext uri="{BB962C8B-B14F-4D97-AF65-F5344CB8AC3E}">
        <p14:creationId xmlns:p14="http://schemas.microsoft.com/office/powerpoint/2010/main" val="2997168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The type and quality of the images varies. Some photos were taken with a DSLR camera.</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11</a:t>
            </a:fld>
            <a:endParaRPr lang="en-US"/>
          </a:p>
        </p:txBody>
      </p:sp>
    </p:spTree>
    <p:extLst>
      <p:ext uri="{BB962C8B-B14F-4D97-AF65-F5344CB8AC3E}">
        <p14:creationId xmlns:p14="http://schemas.microsoft.com/office/powerpoint/2010/main" val="4262095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Some were taken with smartphones.</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12</a:t>
            </a:fld>
            <a:endParaRPr lang="en-US"/>
          </a:p>
        </p:txBody>
      </p:sp>
    </p:spTree>
    <p:extLst>
      <p:ext uri="{BB962C8B-B14F-4D97-AF65-F5344CB8AC3E}">
        <p14:creationId xmlns:p14="http://schemas.microsoft.com/office/powerpoint/2010/main" val="2627645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Some were shot with an 80 megapixel digital back and are downsized JPG versions of a TIFF that will be part of our digital repository.</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13</a:t>
            </a:fld>
            <a:endParaRPr lang="en-US"/>
          </a:p>
        </p:txBody>
      </p:sp>
    </p:spTree>
    <p:extLst>
      <p:ext uri="{BB962C8B-B14F-4D97-AF65-F5344CB8AC3E}">
        <p14:creationId xmlns:p14="http://schemas.microsoft.com/office/powerpoint/2010/main" val="683272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We have quotations mocked up in a visually pleasing manner using </a:t>
            </a:r>
            <a:r>
              <a:rPr lang="en-US" sz="1200" b="0" i="0" u="none" strike="noStrike" kern="1200" dirty="0" err="1" smtClean="0">
                <a:solidFill>
                  <a:schemeClr val="tx1"/>
                </a:solidFill>
                <a:effectLst/>
                <a:latin typeface="+mn-lt"/>
                <a:ea typeface="+mn-ea"/>
                <a:cs typeface="+mn-cs"/>
              </a:rPr>
              <a:t>Canva</a:t>
            </a:r>
            <a:r>
              <a:rPr lang="en-US" sz="1200" b="0" i="0" u="none" strike="noStrike"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14</a:t>
            </a:fld>
            <a:endParaRPr lang="en-US"/>
          </a:p>
        </p:txBody>
      </p:sp>
    </p:spTree>
    <p:extLst>
      <p:ext uri="{BB962C8B-B14F-4D97-AF65-F5344CB8AC3E}">
        <p14:creationId xmlns:p14="http://schemas.microsoft.com/office/powerpoint/2010/main" val="639410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We have animated GIFs, because what is the point of having rare alchemical books if you can’t add light sabers?</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15</a:t>
            </a:fld>
            <a:endParaRPr lang="en-US"/>
          </a:p>
        </p:txBody>
      </p:sp>
    </p:spTree>
    <p:extLst>
      <p:ext uri="{BB962C8B-B14F-4D97-AF65-F5344CB8AC3E}">
        <p14:creationId xmlns:p14="http://schemas.microsoft.com/office/powerpoint/2010/main" val="28652576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Now that I’ve shown you some fun visuals from an image-intensive Tumblr, I </a:t>
            </a:r>
            <a:r>
              <a:rPr lang="en-US" sz="1200" b="0" i="0" u="none" strike="noStrike" kern="1200" dirty="0" smtClean="0">
                <a:solidFill>
                  <a:schemeClr val="tx1"/>
                </a:solidFill>
                <a:effectLst/>
                <a:latin typeface="+mn-lt"/>
                <a:ea typeface="+mn-ea"/>
                <a:cs typeface="+mn-cs"/>
              </a:rPr>
              <a:t>need </a:t>
            </a:r>
            <a:r>
              <a:rPr lang="en-US" sz="1200" b="0" i="0" u="none" strike="noStrike" kern="1200" dirty="0" smtClean="0">
                <a:solidFill>
                  <a:schemeClr val="tx1"/>
                </a:solidFill>
                <a:effectLst/>
                <a:latin typeface="+mn-lt"/>
                <a:ea typeface="+mn-ea"/>
                <a:cs typeface="+mn-cs"/>
              </a:rPr>
              <a:t>to talk about accessibility, or lack thereof,</a:t>
            </a:r>
            <a:r>
              <a:rPr lang="en-US" sz="1200" b="0" i="0" u="none" strike="noStrike" kern="1200" baseline="0" dirty="0" smtClean="0">
                <a:solidFill>
                  <a:schemeClr val="tx1"/>
                </a:solidFill>
                <a:effectLst/>
                <a:latin typeface="+mn-lt"/>
                <a:ea typeface="+mn-ea"/>
                <a:cs typeface="+mn-cs"/>
              </a:rPr>
              <a:t> based on my admittedly limited experience</a:t>
            </a:r>
            <a:r>
              <a:rPr lang="en-US" sz="1200" b="0" i="0" u="none" strike="noStrike"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Do </a:t>
            </a:r>
            <a:r>
              <a:rPr lang="en-US" sz="1200" b="0" i="0" u="none" strike="noStrike" kern="1200" dirty="0" smtClean="0">
                <a:solidFill>
                  <a:schemeClr val="tx1"/>
                </a:solidFill>
                <a:effectLst/>
                <a:latin typeface="+mn-lt"/>
                <a:ea typeface="+mn-ea"/>
                <a:cs typeface="+mn-cs"/>
              </a:rPr>
              <a:t>you want to make posts more accessible to visually impaired users by including descriptions of images in alt tags that have been around since the mid-90s? As far as I can tell</a:t>
            </a:r>
            <a:r>
              <a:rPr lang="en-US" sz="1200" b="0" i="0" u="none" strike="noStrike" kern="1200" dirty="0" smtClean="0">
                <a:solidFill>
                  <a:schemeClr val="tx1"/>
                </a:solidFill>
                <a:effectLst/>
                <a:latin typeface="+mn-lt"/>
                <a:ea typeface="+mn-ea"/>
                <a:cs typeface="+mn-cs"/>
              </a:rPr>
              <a:t>, with Tumblr </a:t>
            </a:r>
            <a:r>
              <a:rPr lang="en-US" sz="1200" b="0" i="0" u="none" strike="noStrike" kern="1200" dirty="0" smtClean="0">
                <a:solidFill>
                  <a:schemeClr val="tx1"/>
                </a:solidFill>
                <a:effectLst/>
                <a:latin typeface="+mn-lt"/>
                <a:ea typeface="+mn-ea"/>
                <a:cs typeface="+mn-cs"/>
              </a:rPr>
              <a:t>you’re out of </a:t>
            </a:r>
            <a:r>
              <a:rPr lang="en-US" sz="1200" b="0" i="0" u="none" strike="noStrike" kern="1200" dirty="0" smtClean="0">
                <a:solidFill>
                  <a:schemeClr val="tx1"/>
                </a:solidFill>
                <a:effectLst/>
                <a:latin typeface="+mn-lt"/>
                <a:ea typeface="+mn-ea"/>
                <a:cs typeface="+mn-cs"/>
              </a:rPr>
              <a:t>luck. </a:t>
            </a:r>
            <a:r>
              <a:rPr lang="en-US" sz="1200" b="0" i="0" u="none" strike="noStrike" kern="1200" dirty="0" smtClean="0">
                <a:solidFill>
                  <a:schemeClr val="tx1"/>
                </a:solidFill>
                <a:effectLst/>
                <a:latin typeface="+mn-lt"/>
                <a:ea typeface="+mn-ea"/>
                <a:cs typeface="+mn-cs"/>
              </a:rPr>
              <a:t>Other platforms do better there: Twitter recently implemented an image description option, and Instagram at least doesn’t do the Tumblr trick of indiscriminately plunking the first chunk of your text into the image’s alt attribute. </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There </a:t>
            </a:r>
            <a:r>
              <a:rPr lang="en-US" sz="1200" b="0" i="0" u="none" strike="noStrike" kern="1200" dirty="0" smtClean="0">
                <a:solidFill>
                  <a:schemeClr val="tx1"/>
                </a:solidFill>
                <a:effectLst/>
                <a:latin typeface="+mn-lt"/>
                <a:ea typeface="+mn-ea"/>
                <a:cs typeface="+mn-cs"/>
              </a:rPr>
              <a:t>is a </a:t>
            </a:r>
            <a:r>
              <a:rPr lang="en-US" sz="1200" b="0" i="0" u="none" strike="noStrike" kern="1200" dirty="0" smtClean="0">
                <a:solidFill>
                  <a:schemeClr val="tx1"/>
                </a:solidFill>
                <a:effectLst/>
                <a:latin typeface="+mn-lt"/>
                <a:ea typeface="+mn-ea"/>
                <a:cs typeface="+mn-cs"/>
              </a:rPr>
              <a:t>tension between meeting users where they are and working around the limitations of those platforms. Using multiple platforms is one way to mitigate accessibility problems, even if it’s not a particularly satisfying solution.</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16</a:t>
            </a:fld>
            <a:endParaRPr lang="en-US"/>
          </a:p>
        </p:txBody>
      </p:sp>
    </p:spTree>
    <p:extLst>
      <p:ext uri="{BB962C8B-B14F-4D97-AF65-F5344CB8AC3E}">
        <p14:creationId xmlns:p14="http://schemas.microsoft.com/office/powerpoint/2010/main" val="667826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I’ve mostly talked about outreach that targets audiences outside the organization. But </a:t>
            </a:r>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content has been a way to do internal outreach, highlighting collections material to other people in the organization and encouraging creative re-use.</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17</a:t>
            </a:fld>
            <a:endParaRPr lang="en-US"/>
          </a:p>
        </p:txBody>
      </p:sp>
    </p:spTree>
    <p:extLst>
      <p:ext uri="{BB962C8B-B14F-4D97-AF65-F5344CB8AC3E}">
        <p14:creationId xmlns:p14="http://schemas.microsoft.com/office/powerpoint/2010/main" val="3910988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Sarah has done a series of “Great Moments in Tiny Science” posts, highlighting photographs of electronic components juxtaposed with small objects. These are fantastic images, and the mouse is a particular in-house favorite. Some of you may remember it from last summer’s Animals in the Archives</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contest (in round three, the mouse was eliminated by an admittedly adorable fawn). It’s possible that the mouse will be one of the images to adorn our lobby in a forthcoming redesign. </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The library Tumblr isn’t driving interior design, but does help raise awareness of material in the collection, including images that are cute, striking, unusual...</a:t>
            </a:r>
          </a:p>
          <a:p>
            <a:pPr rtl="0"/>
            <a:endParaRPr lang="en-US" sz="1200" b="0" i="0" u="none" strike="noStrike" kern="1200" dirty="0" smtClean="0">
              <a:solidFill>
                <a:schemeClr val="tx1"/>
              </a:solidFill>
              <a:effectLst/>
              <a:latin typeface="+mn-lt"/>
              <a:ea typeface="+mn-ea"/>
              <a:cs typeface="+mn-cs"/>
            </a:endParaRPr>
          </a:p>
          <a:p>
            <a:pPr rtl="0"/>
            <a:r>
              <a:rPr lang="en-US" sz="1200" b="0" i="0" u="none" strike="noStrike" kern="1200" dirty="0" smtClean="0">
                <a:solidFill>
                  <a:schemeClr val="tx1"/>
                </a:solidFill>
                <a:effectLst/>
                <a:latin typeface="+mn-lt"/>
                <a:ea typeface="+mn-ea"/>
                <a:cs typeface="+mn-cs"/>
              </a:rPr>
              <a:t>[See http://archivesnext.com/?cat=76 for Animals in the Archives.]</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18</a:t>
            </a:fld>
            <a:endParaRPr lang="en-US"/>
          </a:p>
        </p:txBody>
      </p:sp>
    </p:spTree>
    <p:extLst>
      <p:ext uri="{BB962C8B-B14F-4D97-AF65-F5344CB8AC3E}">
        <p14:creationId xmlns:p14="http://schemas.microsoft.com/office/powerpoint/2010/main" val="9121012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...and, sometimes, horrifying. The print is tiny and this is not a very good shot, but the ad’s text begins “No birth pains…” So, yes, that is supposed to be a doctor delivering a missile. Having seen Missile Baby, I’m on a mission to share </a:t>
            </a:r>
            <a:r>
              <a:rPr lang="en-US" sz="1200" b="0" i="0" u="none" strike="noStrike" kern="1200" dirty="0" smtClean="0">
                <a:solidFill>
                  <a:schemeClr val="tx1"/>
                </a:solidFill>
                <a:effectLst/>
                <a:latin typeface="+mn-lt"/>
                <a:ea typeface="+mn-ea"/>
                <a:cs typeface="+mn-cs"/>
              </a:rPr>
              <a:t>the</a:t>
            </a:r>
            <a:r>
              <a:rPr lang="en-US" sz="1200" b="0" i="0" u="none" strike="noStrike" kern="1200" baseline="0" dirty="0" smtClean="0">
                <a:solidFill>
                  <a:schemeClr val="tx1"/>
                </a:solidFill>
                <a:effectLst/>
                <a:latin typeface="+mn-lt"/>
                <a:ea typeface="+mn-ea"/>
                <a:cs typeface="+mn-cs"/>
              </a:rPr>
              <a:t> image</a:t>
            </a:r>
            <a:r>
              <a:rPr lang="en-US" sz="1200" b="0" i="0" u="none" strike="noStrike"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and spread the </a:t>
            </a:r>
            <a:r>
              <a:rPr lang="en-US" sz="1200" b="0" i="0" u="none" strike="noStrike" kern="1200" dirty="0" smtClean="0">
                <a:solidFill>
                  <a:schemeClr val="tx1"/>
                </a:solidFill>
                <a:effectLst/>
                <a:latin typeface="+mn-lt"/>
                <a:ea typeface="+mn-ea"/>
                <a:cs typeface="+mn-cs"/>
              </a:rPr>
              <a:t>horror. (It’s </a:t>
            </a:r>
            <a:r>
              <a:rPr lang="en-US" sz="1200" b="0" i="0" u="none" strike="noStrike" kern="1200" dirty="0" smtClean="0">
                <a:solidFill>
                  <a:schemeClr val="tx1"/>
                </a:solidFill>
                <a:effectLst/>
                <a:latin typeface="+mn-lt"/>
                <a:ea typeface="+mn-ea"/>
                <a:cs typeface="+mn-cs"/>
              </a:rPr>
              <a:t>kind of like </a:t>
            </a:r>
            <a:r>
              <a:rPr lang="en-US" sz="1200" b="0" i="1" u="none" strike="noStrike" kern="1200" dirty="0" smtClean="0">
                <a:solidFill>
                  <a:schemeClr val="tx1"/>
                </a:solidFill>
                <a:effectLst/>
                <a:latin typeface="+mn-lt"/>
                <a:ea typeface="+mn-ea"/>
                <a:cs typeface="+mn-cs"/>
              </a:rPr>
              <a:t>Mad Men</a:t>
            </a:r>
            <a:r>
              <a:rPr lang="en-US" sz="1200" b="0" i="0" u="none" strike="noStrike" kern="1200" dirty="0" smtClean="0">
                <a:solidFill>
                  <a:schemeClr val="tx1"/>
                </a:solidFill>
                <a:effectLst/>
                <a:latin typeface="+mn-lt"/>
                <a:ea typeface="+mn-ea"/>
                <a:cs typeface="+mn-cs"/>
              </a:rPr>
              <a:t> meets </a:t>
            </a:r>
            <a:r>
              <a:rPr lang="en-US" sz="1200" b="0" i="1" u="none" strike="noStrike" kern="1200" dirty="0" smtClean="0">
                <a:solidFill>
                  <a:schemeClr val="tx1"/>
                </a:solidFill>
                <a:effectLst/>
                <a:latin typeface="+mn-lt"/>
                <a:ea typeface="+mn-ea"/>
                <a:cs typeface="+mn-cs"/>
              </a:rPr>
              <a:t>The </a:t>
            </a:r>
            <a:r>
              <a:rPr lang="en-US" sz="1200" b="0" i="1" u="none" strike="noStrike" kern="1200" dirty="0" smtClean="0">
                <a:solidFill>
                  <a:schemeClr val="tx1"/>
                </a:solidFill>
                <a:effectLst/>
                <a:latin typeface="+mn-lt"/>
                <a:ea typeface="+mn-ea"/>
                <a:cs typeface="+mn-cs"/>
              </a:rPr>
              <a:t>Ring</a:t>
            </a:r>
            <a:r>
              <a:rPr lang="en-US" sz="1200" b="0" i="0" u="none" strike="noStrike"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 research fellow made a comment on Twitter about military language used to discuss birth control, so naturally I tweeted a link to this post. She was suitably horrified--and expressed interest in writing about the image at length. So Missile Baby might soon be horrifying readers of </a:t>
            </a:r>
            <a:r>
              <a:rPr lang="en-US" sz="1200" b="0" i="1" u="none" strike="noStrike" kern="1200" dirty="0" smtClean="0">
                <a:solidFill>
                  <a:schemeClr val="tx1"/>
                </a:solidFill>
                <a:effectLst/>
                <a:latin typeface="+mn-lt"/>
                <a:ea typeface="+mn-ea"/>
                <a:cs typeface="+mn-cs"/>
              </a:rPr>
              <a:t>Distillations</a:t>
            </a:r>
            <a:r>
              <a:rPr lang="en-US" sz="1200" b="0" i="0" u="none" strike="noStrike" kern="1200" dirty="0" smtClean="0">
                <a:solidFill>
                  <a:schemeClr val="tx1"/>
                </a:solidFill>
                <a:effectLst/>
                <a:latin typeface="+mn-lt"/>
                <a:ea typeface="+mn-ea"/>
                <a:cs typeface="+mn-cs"/>
              </a:rPr>
              <a:t>. Best of all, her interest gave me an excuse to put Missile Baby in our digitization queue, and I’m going to have a lot of fun with subject headings.</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Neither the mouse nor Missile Baby were “hidden.” But formal and informal social media use increased the discoverability of both images.</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19</a:t>
            </a:fld>
            <a:endParaRPr lang="en-US"/>
          </a:p>
        </p:txBody>
      </p:sp>
    </p:spTree>
    <p:extLst>
      <p:ext uri="{BB962C8B-B14F-4D97-AF65-F5344CB8AC3E}">
        <p14:creationId xmlns:p14="http://schemas.microsoft.com/office/powerpoint/2010/main" val="25293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To quote from the website, the Chemical Heritage Foundation “is a library, a center for scholars, and a museum and an archives. We preserve, study, and interpret the history of chemistry, chemical engineering, and the life sciences. Our staff and fellows study the past in order to understand the present and inform the future.”</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2</a:t>
            </a:fld>
            <a:endParaRPr lang="en-US"/>
          </a:p>
        </p:txBody>
      </p:sp>
    </p:spTree>
    <p:extLst>
      <p:ext uri="{BB962C8B-B14F-4D97-AF65-F5344CB8AC3E}">
        <p14:creationId xmlns:p14="http://schemas.microsoft.com/office/powerpoint/2010/main" val="1872361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It’s important to note that this presentation is </a:t>
            </a:r>
            <a:r>
              <a:rPr lang="en-US" sz="1200" b="0" i="0" u="none" strike="noStrike" kern="1200" dirty="0" smtClean="0">
                <a:solidFill>
                  <a:schemeClr val="tx1"/>
                </a:solidFill>
                <a:effectLst/>
                <a:latin typeface="+mn-lt"/>
                <a:ea typeface="+mn-ea"/>
                <a:cs typeface="+mn-cs"/>
              </a:rPr>
              <a:t>a </a:t>
            </a:r>
            <a:r>
              <a:rPr lang="en-US" sz="1200" b="0" i="0" u="none" strike="noStrike" kern="1200" dirty="0" smtClean="0">
                <a:solidFill>
                  <a:schemeClr val="tx1"/>
                </a:solidFill>
                <a:effectLst/>
                <a:latin typeface="+mn-lt"/>
                <a:ea typeface="+mn-ea"/>
                <a:cs typeface="+mn-cs"/>
              </a:rPr>
              <a:t>case study </a:t>
            </a:r>
            <a:r>
              <a:rPr lang="en-US" sz="1200" b="0" i="0" u="none" strike="noStrike" kern="1200" dirty="0" smtClean="0">
                <a:solidFill>
                  <a:schemeClr val="tx1"/>
                </a:solidFill>
                <a:effectLst/>
                <a:latin typeface="+mn-lt"/>
                <a:ea typeface="+mn-ea"/>
                <a:cs typeface="+mn-cs"/>
              </a:rPr>
              <a:t>rather than </a:t>
            </a:r>
            <a:r>
              <a:rPr lang="en-US" sz="1200" b="0" i="0" u="none" strike="noStrike" kern="1200" dirty="0" smtClean="0">
                <a:solidFill>
                  <a:schemeClr val="tx1"/>
                </a:solidFill>
                <a:effectLst/>
                <a:latin typeface="+mn-lt"/>
                <a:ea typeface="+mn-ea"/>
                <a:cs typeface="+mn-cs"/>
              </a:rPr>
              <a:t>a set of concrete instructions. Outreach strategies will differ from one organization to another. Sometimes it’s appropriate to widely share and publicize collection materials, sometimes it’s legally and ethically inappropriate. Management may offer support or pushback. My anecdata comes from one institution which was already using various social media strategies before I started my job a little more than a year ago. </a:t>
            </a:r>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was an established, departmentally supported effort with a competent team already in place, and it was easy to jump in.</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20</a:t>
            </a:fld>
            <a:endParaRPr lang="en-US"/>
          </a:p>
        </p:txBody>
      </p:sp>
    </p:spTree>
    <p:extLst>
      <p:ext uri="{BB962C8B-B14F-4D97-AF65-F5344CB8AC3E}">
        <p14:creationId xmlns:p14="http://schemas.microsoft.com/office/powerpoint/2010/main" val="635665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And this is where I sign off. If you’d like more information about CHF’s varied social media platforms and efforts, feel free to check them out. You’re welcome to get in touch with me later on, too. Thank you all very much.</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21</a:t>
            </a:fld>
            <a:endParaRPr lang="en-US"/>
          </a:p>
        </p:txBody>
      </p:sp>
    </p:spTree>
    <p:extLst>
      <p:ext uri="{BB962C8B-B14F-4D97-AF65-F5344CB8AC3E}">
        <p14:creationId xmlns:p14="http://schemas.microsoft.com/office/powerpoint/2010/main" val="330106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CHF has been around since 1982. In 2015, it merged with the Life Sciences Foundation. Rebranding, in conjunction with the merger, has been an ongoing project. CHF has also expanded recently and one of the new positions is that of Social Media Specialist. There has also been a lot of internal discussion about </a:t>
            </a:r>
            <a:r>
              <a:rPr lang="en-US" sz="1200" b="0" i="0" u="none" strike="noStrike" kern="1200" dirty="0" err="1" smtClean="0">
                <a:solidFill>
                  <a:schemeClr val="tx1"/>
                </a:solidFill>
                <a:effectLst/>
                <a:latin typeface="+mn-lt"/>
                <a:ea typeface="+mn-ea"/>
                <a:cs typeface="+mn-cs"/>
              </a:rPr>
              <a:t>siloing</a:t>
            </a:r>
            <a:r>
              <a:rPr lang="en-US" sz="1200" b="0" i="0" u="none" strike="noStrike" kern="1200" dirty="0" smtClean="0">
                <a:solidFill>
                  <a:schemeClr val="tx1"/>
                </a:solidFill>
                <a:effectLst/>
                <a:latin typeface="+mn-lt"/>
                <a:ea typeface="+mn-ea"/>
                <a:cs typeface="+mn-cs"/>
              </a:rPr>
              <a:t> and means of encouraging cross-departmental communication and collaboration.</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So what we have is an organization serving many constituencies with multiple public-facing departments, all of which have their own particular identities, messages, and needs. </a:t>
            </a:r>
            <a:endParaRPr lang="en-US" b="0" dirty="0" smtClean="0">
              <a:effectLst/>
            </a:endParaRPr>
          </a:p>
        </p:txBody>
      </p:sp>
      <p:sp>
        <p:nvSpPr>
          <p:cNvPr id="4" name="Slide Number Placeholder 3"/>
          <p:cNvSpPr>
            <a:spLocks noGrp="1"/>
          </p:cNvSpPr>
          <p:nvPr>
            <p:ph type="sldNum" sz="quarter" idx="10"/>
          </p:nvPr>
        </p:nvSpPr>
        <p:spPr/>
        <p:txBody>
          <a:bodyPr/>
          <a:lstStyle/>
          <a:p>
            <a:fld id="{D9214102-DC43-446E-97B8-A0EF1B3786C7}" type="slidenum">
              <a:rPr lang="en-US" smtClean="0"/>
              <a:t>3</a:t>
            </a:fld>
            <a:endParaRPr lang="en-US"/>
          </a:p>
        </p:txBody>
      </p:sp>
    </p:spTree>
    <p:extLst>
      <p:ext uri="{BB962C8B-B14F-4D97-AF65-F5344CB8AC3E}">
        <p14:creationId xmlns:p14="http://schemas.microsoft.com/office/powerpoint/2010/main" val="3550881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 Social Media Specialist, Hillary Mohaupt, </a:t>
            </a:r>
            <a:r>
              <a:rPr lang="en-US" sz="1200" b="0" i="0" u="none" strike="noStrike" kern="1200" dirty="0" smtClean="0">
                <a:solidFill>
                  <a:schemeClr val="tx1"/>
                </a:solidFill>
                <a:effectLst/>
                <a:latin typeface="+mn-lt"/>
                <a:ea typeface="+mn-ea"/>
                <a:cs typeface="+mn-cs"/>
              </a:rPr>
              <a:t>has </a:t>
            </a:r>
            <a:r>
              <a:rPr lang="en-US" sz="1200" b="0" i="0" u="none" strike="noStrike" kern="1200" dirty="0" smtClean="0">
                <a:solidFill>
                  <a:schemeClr val="tx1"/>
                </a:solidFill>
                <a:effectLst/>
                <a:latin typeface="+mn-lt"/>
                <a:ea typeface="+mn-ea"/>
                <a:cs typeface="+mn-cs"/>
              </a:rPr>
              <a:t>to balance different institutional needs. Sometimes </a:t>
            </a:r>
            <a:r>
              <a:rPr lang="en-US" sz="1200" b="0" i="0" u="none" strike="noStrike" kern="1200" dirty="0" smtClean="0">
                <a:solidFill>
                  <a:schemeClr val="tx1"/>
                </a:solidFill>
                <a:effectLst/>
                <a:latin typeface="+mn-lt"/>
                <a:ea typeface="+mn-ea"/>
                <a:cs typeface="+mn-cs"/>
              </a:rPr>
              <a:t>that </a:t>
            </a:r>
            <a:r>
              <a:rPr lang="en-US" sz="1200" b="0" i="0" u="none" strike="noStrike" kern="1200" dirty="0" smtClean="0">
                <a:solidFill>
                  <a:schemeClr val="tx1"/>
                </a:solidFill>
                <a:effectLst/>
                <a:latin typeface="+mn-lt"/>
                <a:ea typeface="+mn-ea"/>
                <a:cs typeface="+mn-cs"/>
              </a:rPr>
              <a:t>means soliciting content from different departments, or repurposing material that has already been used. Sometimes that means sending out promotional tweets that won’t do anything to help her engagement numbers, creating Facebook ads for an upcoming event, or writing a promotional plan for CHF’s Museum Dance-Off video. There’s some effort to take advantage of events and themes--the release of the film </a:t>
            </a:r>
            <a:r>
              <a:rPr lang="en-US" sz="1200" b="0" i="1" u="none" strike="noStrike" kern="1200" dirty="0" smtClean="0">
                <a:solidFill>
                  <a:schemeClr val="tx1"/>
                </a:solidFill>
                <a:effectLst/>
                <a:latin typeface="+mn-lt"/>
                <a:ea typeface="+mn-ea"/>
                <a:cs typeface="+mn-cs"/>
              </a:rPr>
              <a:t>Hidden Figures</a:t>
            </a:r>
            <a:r>
              <a:rPr lang="en-US" sz="1200" b="0" i="0" u="none" strike="noStrike" kern="1200" dirty="0" smtClean="0">
                <a:solidFill>
                  <a:schemeClr val="tx1"/>
                </a:solidFill>
                <a:effectLst/>
                <a:latin typeface="+mn-lt"/>
                <a:ea typeface="+mn-ea"/>
                <a:cs typeface="+mn-cs"/>
              </a:rPr>
              <a:t>, recurring “Museum Mondays,” or highlighting one scientific instrument per month. </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Takeovers of CHF social media accounts have proven popular. They allow people across the organization to talk about what they </a:t>
            </a:r>
            <a:r>
              <a:rPr lang="en-US" sz="1200" b="0" i="0" u="none" strike="noStrike" kern="1200" dirty="0" smtClean="0">
                <a:solidFill>
                  <a:schemeClr val="tx1"/>
                </a:solidFill>
                <a:effectLst/>
                <a:latin typeface="+mn-lt"/>
                <a:ea typeface="+mn-ea"/>
                <a:cs typeface="+mn-cs"/>
              </a:rPr>
              <a:t>do. </a:t>
            </a:r>
            <a:r>
              <a:rPr lang="en-US" sz="1200" b="0" i="0" u="none" strike="noStrike" kern="1200" dirty="0" smtClean="0">
                <a:solidFill>
                  <a:schemeClr val="tx1"/>
                </a:solidFill>
                <a:effectLst/>
                <a:latin typeface="+mn-lt"/>
                <a:ea typeface="+mn-ea"/>
                <a:cs typeface="+mn-cs"/>
              </a:rPr>
              <a:t>Fellows have discussed their research, museum staff highlighted some pieces in our art collection, conference center staff wrote about the facilities and hospitality, the Editor in Chief of </a:t>
            </a:r>
            <a:r>
              <a:rPr lang="en-US" sz="1200" b="0" i="1" u="none" strike="noStrike" kern="1200" dirty="0" smtClean="0">
                <a:solidFill>
                  <a:schemeClr val="tx1"/>
                </a:solidFill>
                <a:effectLst/>
                <a:latin typeface="+mn-lt"/>
                <a:ea typeface="+mn-ea"/>
                <a:cs typeface="+mn-cs"/>
              </a:rPr>
              <a:t>Distillations</a:t>
            </a:r>
            <a:r>
              <a:rPr lang="en-US" sz="1200" b="0" i="0" u="none" strike="noStrike" kern="1200" dirty="0" smtClean="0">
                <a:solidFill>
                  <a:schemeClr val="tx1"/>
                </a:solidFill>
                <a:effectLst/>
                <a:latin typeface="+mn-lt"/>
                <a:ea typeface="+mn-ea"/>
                <a:cs typeface="+mn-cs"/>
              </a:rPr>
              <a:t> wrote about the process of putting together the magazine, and last summer I wrote about digitization.</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Last week was National Library Week and librarians took over CHF’s Twitter and Instagram. The Twitter takeover highlighted CHF’s World War I materials. The Instagram takeover was mostly rare books and advertisements--subject matter that is visually appealing, generally popular, and not quite as heavy as chemical warfare.</a:t>
            </a:r>
            <a:endParaRPr lang="en-US" b="0" dirty="0" smtClean="0">
              <a:effectLst/>
            </a:endParaRPr>
          </a:p>
        </p:txBody>
      </p:sp>
      <p:sp>
        <p:nvSpPr>
          <p:cNvPr id="4" name="Slide Number Placeholder 3"/>
          <p:cNvSpPr>
            <a:spLocks noGrp="1"/>
          </p:cNvSpPr>
          <p:nvPr>
            <p:ph type="sldNum" sz="quarter" idx="10"/>
          </p:nvPr>
        </p:nvSpPr>
        <p:spPr/>
        <p:txBody>
          <a:bodyPr/>
          <a:lstStyle/>
          <a:p>
            <a:fld id="{D9214102-DC43-446E-97B8-A0EF1B3786C7}" type="slidenum">
              <a:rPr lang="en-US" smtClean="0"/>
              <a:t>4</a:t>
            </a:fld>
            <a:endParaRPr lang="en-US"/>
          </a:p>
        </p:txBody>
      </p:sp>
    </p:spTree>
    <p:extLst>
      <p:ext uri="{BB962C8B-B14F-4D97-AF65-F5344CB8AC3E}">
        <p14:creationId xmlns:p14="http://schemas.microsoft.com/office/powerpoint/2010/main" val="1111995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Social media use predates the Social Media Specialist position and newly drafted requirements for creating </a:t>
            </a:r>
            <a:r>
              <a:rPr lang="en-US" sz="1200" b="0" i="0" u="none" strike="noStrike" kern="1200" dirty="0" smtClean="0">
                <a:solidFill>
                  <a:schemeClr val="tx1"/>
                </a:solidFill>
                <a:effectLst/>
                <a:latin typeface="+mn-lt"/>
                <a:ea typeface="+mn-ea"/>
                <a:cs typeface="+mn-cs"/>
              </a:rPr>
              <a:t>new institutional</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accounts </a:t>
            </a:r>
            <a:r>
              <a:rPr lang="en-US" sz="1200" b="0" i="0" u="none" strike="noStrike" kern="1200" dirty="0" smtClean="0">
                <a:solidFill>
                  <a:schemeClr val="tx1"/>
                </a:solidFill>
                <a:effectLst/>
                <a:latin typeface="+mn-lt"/>
                <a:ea typeface="+mn-ea"/>
                <a:cs typeface="+mn-cs"/>
              </a:rPr>
              <a:t>on </a:t>
            </a:r>
            <a:r>
              <a:rPr lang="en-US" sz="1200" b="0" i="0" u="none" strike="noStrike" kern="1200" dirty="0" smtClean="0">
                <a:solidFill>
                  <a:schemeClr val="tx1"/>
                </a:solidFill>
                <a:effectLst/>
                <a:latin typeface="+mn-lt"/>
                <a:ea typeface="+mn-ea"/>
                <a:cs typeface="+mn-cs"/>
              </a:rPr>
              <a:t>social </a:t>
            </a:r>
            <a:r>
              <a:rPr lang="en-US" sz="1200" b="0" i="0" u="none" strike="noStrike" kern="1200" dirty="0" smtClean="0">
                <a:solidFill>
                  <a:schemeClr val="tx1"/>
                </a:solidFill>
                <a:effectLst/>
                <a:latin typeface="+mn-lt"/>
                <a:ea typeface="+mn-ea"/>
                <a:cs typeface="+mn-cs"/>
              </a:rPr>
              <a:t>media </a:t>
            </a:r>
            <a:r>
              <a:rPr lang="en-US" sz="1200" b="0" i="0" u="none" strike="noStrike" kern="1200" dirty="0" smtClean="0">
                <a:solidFill>
                  <a:schemeClr val="tx1"/>
                </a:solidFill>
                <a:effectLst/>
                <a:latin typeface="+mn-lt"/>
                <a:ea typeface="+mn-ea"/>
                <a:cs typeface="+mn-cs"/>
              </a:rPr>
              <a:t>platforms. </a:t>
            </a:r>
            <a:r>
              <a:rPr lang="en-US" sz="1200" b="0" i="0" u="none" strike="noStrike" kern="1200" dirty="0" smtClean="0">
                <a:solidFill>
                  <a:schemeClr val="tx1"/>
                </a:solidFill>
                <a:effectLst/>
                <a:latin typeface="+mn-lt"/>
                <a:ea typeface="+mn-ea"/>
                <a:cs typeface="+mn-cs"/>
              </a:rPr>
              <a:t>Top-down messaging does happen, but a chunk of social media outreach has developed organically out of existing relationships and internal departmental efforts. </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CHF encourages staff to use social media to talk about work and share collection materials. Since we have a rotating crop of Research Fellows, we also have a number of former fellows who are now at different institutions but still engaged with CHF.</a:t>
            </a:r>
            <a:endParaRPr lang="en-US" b="0" dirty="0" smtClean="0">
              <a:effectLst/>
            </a:endParaRPr>
          </a:p>
        </p:txBody>
      </p:sp>
      <p:sp>
        <p:nvSpPr>
          <p:cNvPr id="4" name="Slide Number Placeholder 3"/>
          <p:cNvSpPr>
            <a:spLocks noGrp="1"/>
          </p:cNvSpPr>
          <p:nvPr>
            <p:ph type="sldNum" sz="quarter" idx="10"/>
          </p:nvPr>
        </p:nvSpPr>
        <p:spPr/>
        <p:txBody>
          <a:bodyPr/>
          <a:lstStyle/>
          <a:p>
            <a:fld id="{D9214102-DC43-446E-97B8-A0EF1B3786C7}" type="slidenum">
              <a:rPr lang="en-US" smtClean="0"/>
              <a:t>5</a:t>
            </a:fld>
            <a:endParaRPr lang="en-US"/>
          </a:p>
        </p:txBody>
      </p:sp>
    </p:spTree>
    <p:extLst>
      <p:ext uri="{BB962C8B-B14F-4D97-AF65-F5344CB8AC3E}">
        <p14:creationId xmlns:p14="http://schemas.microsoft.com/office/powerpoint/2010/main" val="146477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 want to spend most of my time talking about </a:t>
            </a:r>
            <a:r>
              <a:rPr lang="en-US" sz="1200" b="0" i="0" u="none" strike="noStrike" kern="1200" dirty="0" smtClean="0">
                <a:solidFill>
                  <a:schemeClr val="tx1"/>
                </a:solidFill>
                <a:effectLst/>
                <a:latin typeface="+mn-lt"/>
                <a:ea typeface="+mn-ea"/>
                <a:cs typeface="+mn-cs"/>
              </a:rPr>
              <a:t>the library </a:t>
            </a:r>
            <a:r>
              <a:rPr lang="en-US" sz="1200" b="0" i="0" u="none" strike="noStrike" kern="1200" dirty="0" smtClean="0">
                <a:solidFill>
                  <a:schemeClr val="tx1"/>
                </a:solidFill>
                <a:effectLst/>
                <a:latin typeface="+mn-lt"/>
                <a:ea typeface="+mn-ea"/>
                <a:cs typeface="+mn-cs"/>
              </a:rPr>
              <a:t>Tumblr and its workflow. </a:t>
            </a:r>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highlights “intriguing, quirky and often fun images and items in our books and archives.” It’s a collaborative effort. Tumblr-worthy materials are selected by a team of librarians and archivists.</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6</a:t>
            </a:fld>
            <a:endParaRPr lang="en-US"/>
          </a:p>
        </p:txBody>
      </p:sp>
    </p:spTree>
    <p:extLst>
      <p:ext uri="{BB962C8B-B14F-4D97-AF65-F5344CB8AC3E}">
        <p14:creationId xmlns:p14="http://schemas.microsoft.com/office/powerpoint/2010/main" val="3299270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has been around since January 2014 and we’ve posted almost 2,500 times. We have over 14,000 followers and nearly 300 of them are other institutions. The most popular post has collected more than 6,000 notes.</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7</a:t>
            </a:fld>
            <a:endParaRPr lang="en-US"/>
          </a:p>
        </p:txBody>
      </p:sp>
    </p:spTree>
    <p:extLst>
      <p:ext uri="{BB962C8B-B14F-4D97-AF65-F5344CB8AC3E}">
        <p14:creationId xmlns:p14="http://schemas.microsoft.com/office/powerpoint/2010/main" val="3586206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And here’s the image that appears in our most popular post.</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8</a:t>
            </a:fld>
            <a:endParaRPr lang="en-US"/>
          </a:p>
        </p:txBody>
      </p:sp>
    </p:spTree>
    <p:extLst>
      <p:ext uri="{BB962C8B-B14F-4D97-AF65-F5344CB8AC3E}">
        <p14:creationId xmlns:p14="http://schemas.microsoft.com/office/powerpoint/2010/main" val="4148922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I think it’s important to emphasize that social media work is work. It takes time and effort to do well. Having departmental buy-in facilitates the consistency and quality of the product. So does having a Victoria, who took on a project management role.</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How does </a:t>
            </a:r>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work? Generally, there are two posts per day: original content at 10:00 AM, and a </a:t>
            </a:r>
            <a:r>
              <a:rPr lang="en-US" sz="1200" b="0" i="0" u="none" strike="noStrike" kern="1200" dirty="0" err="1" smtClean="0">
                <a:solidFill>
                  <a:schemeClr val="tx1"/>
                </a:solidFill>
                <a:effectLst/>
                <a:latin typeface="+mn-lt"/>
                <a:ea typeface="+mn-ea"/>
                <a:cs typeface="+mn-cs"/>
              </a:rPr>
              <a:t>reblog</a:t>
            </a:r>
            <a:r>
              <a:rPr lang="en-US" sz="1200" b="0" i="0" u="none" strike="noStrike" kern="1200" dirty="0" smtClean="0">
                <a:solidFill>
                  <a:schemeClr val="tx1"/>
                </a:solidFill>
                <a:effectLst/>
                <a:latin typeface="+mn-lt"/>
                <a:ea typeface="+mn-ea"/>
                <a:cs typeface="+mn-cs"/>
              </a:rPr>
              <a:t> at 10:00 PM. By </a:t>
            </a:r>
            <a:r>
              <a:rPr lang="en-US" sz="1200" b="0" i="0" u="none" strike="noStrike" kern="1200" dirty="0" err="1" smtClean="0">
                <a:solidFill>
                  <a:schemeClr val="tx1"/>
                </a:solidFill>
                <a:effectLst/>
                <a:latin typeface="+mn-lt"/>
                <a:ea typeface="+mn-ea"/>
                <a:cs typeface="+mn-cs"/>
              </a:rPr>
              <a:t>reblogging</a:t>
            </a:r>
            <a:r>
              <a:rPr lang="en-US" sz="1200" b="0" i="0" u="none" strike="noStrike" kern="1200" dirty="0" smtClean="0">
                <a:solidFill>
                  <a:schemeClr val="tx1"/>
                </a:solidFill>
                <a:effectLst/>
                <a:latin typeface="+mn-lt"/>
                <a:ea typeface="+mn-ea"/>
                <a:cs typeface="+mn-cs"/>
              </a:rPr>
              <a:t> material from other accounts, we reduce our own work, but also make other institutions’ work more visible and enmesh ourselves a little more in the Tumblr community. </a:t>
            </a:r>
            <a:r>
              <a:rPr lang="en-US" sz="1200" b="0" i="0" u="none" strike="noStrike" kern="1200" dirty="0" err="1" smtClean="0">
                <a:solidFill>
                  <a:schemeClr val="tx1"/>
                </a:solidFill>
                <a:effectLst/>
                <a:latin typeface="+mn-lt"/>
                <a:ea typeface="+mn-ea"/>
                <a:cs typeface="+mn-cs"/>
              </a:rPr>
              <a:t>Othmeralia</a:t>
            </a:r>
            <a:r>
              <a:rPr lang="en-US" sz="1200" b="0" i="0" u="none" strike="noStrike" kern="1200" dirty="0" smtClean="0">
                <a:solidFill>
                  <a:schemeClr val="tx1"/>
                </a:solidFill>
                <a:effectLst/>
                <a:latin typeface="+mn-lt"/>
                <a:ea typeface="+mn-ea"/>
                <a:cs typeface="+mn-cs"/>
              </a:rPr>
              <a:t> posts are not attributed and we all share one log-in. All the drafts are together, so everyone can see what’s being worked on. Posts that aren’t specific to a certain day can sit there for days or months before being dropped into the publication queue.</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For over a year, we’ve been using Trello to maintain a calendar, highlighting days that are historically significant, birthdays of influential chemists, or whimsical “fun </a:t>
            </a:r>
            <a:r>
              <a:rPr lang="en-US" sz="1200" b="0" i="0" u="none" strike="noStrike" kern="1200" dirty="0" smtClean="0">
                <a:solidFill>
                  <a:schemeClr val="tx1"/>
                </a:solidFill>
                <a:effectLst/>
                <a:latin typeface="+mn-lt"/>
                <a:ea typeface="+mn-ea"/>
                <a:cs typeface="+mn-cs"/>
              </a:rPr>
              <a:t>days,” like International Bagpipe Day or National Ice Cream Day. </a:t>
            </a:r>
            <a:r>
              <a:rPr lang="en-US" sz="1200" b="0" i="0" u="none" strike="noStrike" kern="1200" dirty="0" smtClean="0">
                <a:solidFill>
                  <a:schemeClr val="tx1"/>
                </a:solidFill>
                <a:effectLst/>
                <a:latin typeface="+mn-lt"/>
                <a:ea typeface="+mn-ea"/>
                <a:cs typeface="+mn-cs"/>
              </a:rPr>
              <a:t>This lets us assign posts to individuals, create cards for potential posts, and suggest collection materials appropriate to a certain theme. It also makes it easy to see what’s been done in previous years, so we have handy material to </a:t>
            </a:r>
            <a:r>
              <a:rPr lang="en-US" sz="1200" b="0" i="0" u="none" strike="noStrike" kern="1200" dirty="0" err="1" smtClean="0">
                <a:solidFill>
                  <a:schemeClr val="tx1"/>
                </a:solidFill>
                <a:effectLst/>
                <a:latin typeface="+mn-lt"/>
                <a:ea typeface="+mn-ea"/>
                <a:cs typeface="+mn-cs"/>
              </a:rPr>
              <a:t>reblog</a:t>
            </a:r>
            <a:r>
              <a:rPr lang="en-US" sz="1200" b="0" i="0" u="none" strike="noStrike" kern="1200" dirty="0" smtClean="0">
                <a:solidFill>
                  <a:schemeClr val="tx1"/>
                </a:solidFill>
                <a:effectLst/>
                <a:latin typeface="+mn-lt"/>
                <a:ea typeface="+mn-ea"/>
                <a:cs typeface="+mn-cs"/>
              </a:rPr>
              <a:t> and can avoid retreading the same ground.</a:t>
            </a:r>
            <a:endParaRPr lang="en-US" dirty="0"/>
          </a:p>
        </p:txBody>
      </p:sp>
      <p:sp>
        <p:nvSpPr>
          <p:cNvPr id="4" name="Slide Number Placeholder 3"/>
          <p:cNvSpPr>
            <a:spLocks noGrp="1"/>
          </p:cNvSpPr>
          <p:nvPr>
            <p:ph type="sldNum" sz="quarter" idx="10"/>
          </p:nvPr>
        </p:nvSpPr>
        <p:spPr/>
        <p:txBody>
          <a:bodyPr/>
          <a:lstStyle/>
          <a:p>
            <a:fld id="{D9214102-DC43-446E-97B8-A0EF1B3786C7}" type="slidenum">
              <a:rPr lang="en-US" smtClean="0"/>
              <a:t>9</a:t>
            </a:fld>
            <a:endParaRPr lang="en-US"/>
          </a:p>
        </p:txBody>
      </p:sp>
    </p:spTree>
    <p:extLst>
      <p:ext uri="{BB962C8B-B14F-4D97-AF65-F5344CB8AC3E}">
        <p14:creationId xmlns:p14="http://schemas.microsoft.com/office/powerpoint/2010/main" val="1796517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152298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F2610-9643-46A5-AB94-FC9F27B5BD96}"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611756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540189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217042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423858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928193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777319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50782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832501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154757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F2610-9643-46A5-AB94-FC9F27B5BD96}"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271991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1F2610-9643-46A5-AB94-FC9F27B5BD96}"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086121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D1F2610-9643-46A5-AB94-FC9F27B5BD96}" type="datetimeFigureOut">
              <a:rPr lang="en-US" smtClean="0"/>
              <a:t>4/26/2017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2129543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D1F2610-9643-46A5-AB94-FC9F27B5BD96}" type="datetimeFigureOut">
              <a:rPr lang="en-US" smtClean="0"/>
              <a:t>4/26/2017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670667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1F2610-9643-46A5-AB94-FC9F27B5BD96}" type="datetimeFigureOut">
              <a:rPr lang="en-US" smtClean="0"/>
              <a:t>4/26/2017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3793334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F2610-9643-46A5-AB94-FC9F27B5BD96}"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1148444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F2610-9643-46A5-AB94-FC9F27B5BD96}"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E2CAA-20D3-4CA1-A15E-A55D73F20AAD}" type="slidenum">
              <a:rPr lang="en-US" smtClean="0"/>
              <a:t>‹#›</a:t>
            </a:fld>
            <a:endParaRPr lang="en-US"/>
          </a:p>
        </p:txBody>
      </p:sp>
    </p:spTree>
    <p:extLst>
      <p:ext uri="{BB962C8B-B14F-4D97-AF65-F5344CB8AC3E}">
        <p14:creationId xmlns:p14="http://schemas.microsoft.com/office/powerpoint/2010/main" val="242026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D1F2610-9643-46A5-AB94-FC9F27B5BD96}" type="datetimeFigureOut">
              <a:rPr lang="en-US" smtClean="0"/>
              <a:t>4/26/2017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87E2CAA-20D3-4CA1-A15E-A55D73F20AAD}" type="slidenum">
              <a:rPr lang="en-US" smtClean="0"/>
              <a:t>‹#›</a:t>
            </a:fld>
            <a:endParaRPr lang="en-US"/>
          </a:p>
        </p:txBody>
      </p:sp>
    </p:spTree>
    <p:extLst>
      <p:ext uri="{BB962C8B-B14F-4D97-AF65-F5344CB8AC3E}">
        <p14:creationId xmlns:p14="http://schemas.microsoft.com/office/powerpoint/2010/main" val="593722920"/>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othmeralia.tumblr.com/post/154851421063/a-woolly-mammoths-work-is-never-done-with-th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othmeralia.tumblr.com/post/154288443100/years-before-the-bonsai-kitten-website-the-argu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3" Type="http://schemas.openxmlformats.org/officeDocument/2006/relationships/hyperlink" Target="http://othmeralia.tumblr.com/post/157062084147/check-out-the-1000th-image-we-digitized-for-the"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hyperlink" Target="http://othmeralia.tumblr.com/post/158812564475/from-dyestuffs-a-publication-of-the-national"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hyperlink" Target="http://othmeralia.tumblr.com/post/135187146811/long-lost-jedi-training-manual-nope-just-a"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othmeralia.tumblr.com/post/136834121825/today-in-great-moments-in-tiny-science-be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hyperlink" Target="http://othmeralia.tumblr.com/post/128108727337/today-in-great-moments-in-tiny-science-beckma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othmeralia.tumblr.com/post/148589389566/soyeah-that-happened-no-birth-pains-begins"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hyperlink" Target="https://www.chemheritage.org/who-we-are"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othmeralia.tumblr.com/post/142890168635/smithsonianlibraries-today-is-national-unicorn"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21.xml.rels><?xml version="1.0" encoding="UTF-8" standalone="yes"?>
<Relationships xmlns="http://schemas.openxmlformats.org/package/2006/relationships"><Relationship Id="rId8" Type="http://schemas.openxmlformats.org/officeDocument/2006/relationships/hyperlink" Target="https://storify.com/chemheritage" TargetMode="External"/><Relationship Id="rId3" Type="http://schemas.openxmlformats.org/officeDocument/2006/relationships/hyperlink" Target="http://guides.othmerlibrary.chemheritage.org/tumblr" TargetMode="External"/><Relationship Id="rId7" Type="http://schemas.openxmlformats.org/officeDocument/2006/relationships/hyperlink" Target="https://twitter.com/chemheritage"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s://www.instagram.com/chemheritage/" TargetMode="External"/><Relationship Id="rId11" Type="http://schemas.openxmlformats.org/officeDocument/2006/relationships/hyperlink" Target="https://twitter.com/mhpmiller" TargetMode="External"/><Relationship Id="rId5" Type="http://schemas.openxmlformats.org/officeDocument/2006/relationships/hyperlink" Target="mailto:othmeralia@chemheritage.org" TargetMode="External"/><Relationship Id="rId10" Type="http://schemas.openxmlformats.org/officeDocument/2006/relationships/hyperlink" Target="mailto:mmiller@chemheritage.org" TargetMode="External"/><Relationship Id="rId4" Type="http://schemas.openxmlformats.org/officeDocument/2006/relationships/hyperlink" Target="http://othmeralia.tumblr.com/" TargetMode="External"/><Relationship Id="rId9" Type="http://schemas.openxmlformats.org/officeDocument/2006/relationships/hyperlink" Target="https://www.chemheritage.org/follow-us-on-social-medi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othmeralia.tumblr.com/about"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othmeralia.tumblr.com/post/76958021356/on-this-day-in-1869-dmitrii-mendeleev-sketched-his" TargetMode="External"/><Relationship Id="rId5" Type="http://schemas.openxmlformats.org/officeDocument/2006/relationships/hyperlink" Target="http://othmeralia.tumblr.com/post/123031126620/summer-is-here-and-i-have-mojitos-on-my-mind-this" TargetMode="External"/><Relationship Id="rId4" Type="http://schemas.openxmlformats.org/officeDocument/2006/relationships/hyperlink" Target="http://othmeralia.tumblr.com/post/91453489071/from-edward-topsells-the-history-of-four-footed"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Alchemy of Tumblr Gold: </a:t>
            </a:r>
            <a:r>
              <a:rPr lang="en-US" sz="4900" dirty="0" smtClean="0"/>
              <a:t>Uses of Social </a:t>
            </a:r>
            <a:r>
              <a:rPr lang="en-US" sz="4900" dirty="0"/>
              <a:t>M</a:t>
            </a:r>
            <a:r>
              <a:rPr lang="en-US" sz="4900" dirty="0" smtClean="0"/>
              <a:t>edia at the Chemical Heritage Foundation</a:t>
            </a:r>
            <a:endParaRPr lang="en-US" sz="4900" dirty="0"/>
          </a:p>
        </p:txBody>
      </p:sp>
      <p:sp>
        <p:nvSpPr>
          <p:cNvPr id="3" name="Subtitle 2"/>
          <p:cNvSpPr>
            <a:spLocks noGrp="1"/>
          </p:cNvSpPr>
          <p:nvPr>
            <p:ph type="subTitle" idx="1"/>
          </p:nvPr>
        </p:nvSpPr>
        <p:spPr>
          <a:xfrm>
            <a:off x="4515377" y="3996266"/>
            <a:ext cx="6987645" cy="1818379"/>
          </a:xfrm>
        </p:spPr>
        <p:txBody>
          <a:bodyPr>
            <a:normAutofit fontScale="92500" lnSpcReduction="20000"/>
          </a:bodyPr>
          <a:lstStyle/>
          <a:p>
            <a:endParaRPr lang="en-US" dirty="0" smtClean="0"/>
          </a:p>
          <a:p>
            <a:r>
              <a:rPr lang="en-US" sz="1900" dirty="0" smtClean="0"/>
              <a:t>Megan Miller</a:t>
            </a:r>
          </a:p>
          <a:p>
            <a:r>
              <a:rPr lang="en-US" sz="1900" dirty="0" smtClean="0"/>
              <a:t>Chemical Heritage Foundation</a:t>
            </a:r>
          </a:p>
          <a:p>
            <a:r>
              <a:rPr lang="en-US" sz="1900" dirty="0" smtClean="0"/>
              <a:t>MARAC Newark Meeting</a:t>
            </a:r>
          </a:p>
          <a:p>
            <a:r>
              <a:rPr lang="en-US" sz="1900" dirty="0" smtClean="0"/>
              <a:t>April 21, 2017</a:t>
            </a:r>
            <a:endParaRPr lang="en-US" sz="1900" dirty="0"/>
          </a:p>
        </p:txBody>
      </p:sp>
    </p:spTree>
    <p:extLst>
      <p:ext uri="{BB962C8B-B14F-4D97-AF65-F5344CB8AC3E}">
        <p14:creationId xmlns:p14="http://schemas.microsoft.com/office/powerpoint/2010/main" val="864794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2"/>
            <a:ext cx="10355517" cy="6617196"/>
          </a:xfrm>
          <a:prstGeom prst="rect">
            <a:avLst/>
          </a:prstGeom>
          <a:noFill/>
        </p:spPr>
        <p:txBody>
          <a:bodyPr wrap="square" rtlCol="0">
            <a:spAutoFit/>
          </a:bodyPr>
          <a:lstStyle/>
          <a:p>
            <a:r>
              <a:rPr lang="en-US" sz="4000" b="1" dirty="0" smtClean="0"/>
              <a:t>What are the posts like?</a:t>
            </a:r>
          </a:p>
          <a:p>
            <a:endParaRPr lang="en-US" sz="2400" dirty="0" smtClean="0"/>
          </a:p>
          <a:p>
            <a:pPr marL="571500" indent="-571500">
              <a:buFont typeface="Arial" panose="020B0604020202020204" pitchFamily="34" charset="0"/>
              <a:buChar char="•"/>
            </a:pPr>
            <a:r>
              <a:rPr lang="en-US" sz="3600" dirty="0" smtClean="0"/>
              <a:t>Breezy, informal tone</a:t>
            </a:r>
          </a:p>
          <a:p>
            <a:pPr marL="571500" indent="-571500">
              <a:buFont typeface="Arial" panose="020B0604020202020204" pitchFamily="34" charset="0"/>
              <a:buChar char="•"/>
            </a:pPr>
            <a:r>
              <a:rPr lang="en-US" sz="3600" dirty="0" smtClean="0"/>
              <a:t>Links to library resources</a:t>
            </a:r>
          </a:p>
          <a:p>
            <a:pPr marL="571500" indent="-571500">
              <a:buFont typeface="Arial" panose="020B0604020202020204" pitchFamily="34" charset="0"/>
              <a:buChar char="•"/>
            </a:pPr>
            <a:r>
              <a:rPr lang="en-US" sz="3600" dirty="0" smtClean="0"/>
              <a:t>Hashtags</a:t>
            </a:r>
          </a:p>
          <a:p>
            <a:pPr marL="1028700" lvl="1" indent="-571500">
              <a:buFont typeface="Arial" panose="020B0604020202020204" pitchFamily="34" charset="0"/>
              <a:buChar char="•"/>
            </a:pPr>
            <a:r>
              <a:rPr lang="en-US" sz="3600" dirty="0" smtClean="0"/>
              <a:t>#</a:t>
            </a:r>
            <a:r>
              <a:rPr lang="en-US" sz="3600" dirty="0" err="1" smtClean="0"/>
              <a:t>othmeralia</a:t>
            </a:r>
            <a:r>
              <a:rPr lang="en-US" sz="3600" dirty="0" smtClean="0"/>
              <a:t> goes on everything</a:t>
            </a:r>
          </a:p>
          <a:p>
            <a:pPr marL="1028700" lvl="1" indent="-571500">
              <a:buFont typeface="Arial" panose="020B0604020202020204" pitchFamily="34" charset="0"/>
              <a:buChar char="•"/>
            </a:pPr>
            <a:r>
              <a:rPr lang="en-US" sz="3600" dirty="0" smtClean="0"/>
              <a:t>#</a:t>
            </a:r>
            <a:r>
              <a:rPr lang="en-US" sz="3600" dirty="0" err="1" smtClean="0"/>
              <a:t>reblog</a:t>
            </a:r>
            <a:r>
              <a:rPr lang="en-US" sz="3600" dirty="0" smtClean="0"/>
              <a:t>, #</a:t>
            </a:r>
            <a:r>
              <a:rPr lang="en-US" sz="3600" dirty="0" err="1" smtClean="0"/>
              <a:t>beckmanlegacy</a:t>
            </a:r>
            <a:r>
              <a:rPr lang="en-US" sz="3600" dirty="0" smtClean="0"/>
              <a:t>, #advertising, #OTD, #</a:t>
            </a:r>
            <a:r>
              <a:rPr lang="en-US" sz="3600" dirty="0" err="1" smtClean="0"/>
              <a:t>scientificillustration</a:t>
            </a:r>
            <a:r>
              <a:rPr lang="en-US" sz="3600" dirty="0" smtClean="0"/>
              <a:t> frequently appear</a:t>
            </a:r>
          </a:p>
          <a:p>
            <a:pPr marL="1028700" lvl="1" indent="-571500">
              <a:buFont typeface="Arial" panose="020B0604020202020204" pitchFamily="34" charset="0"/>
              <a:buChar char="•"/>
            </a:pPr>
            <a:r>
              <a:rPr lang="en-US" sz="3600" dirty="0" smtClean="0"/>
              <a:t>Some are whimsical, silly, one-use</a:t>
            </a:r>
          </a:p>
          <a:p>
            <a:pPr marL="571500" indent="-571500">
              <a:buFont typeface="Arial" panose="020B0604020202020204" pitchFamily="34" charset="0"/>
              <a:buChar char="•"/>
            </a:pPr>
            <a:r>
              <a:rPr lang="en-US" sz="3600" dirty="0" smtClean="0"/>
              <a:t>Posts usually highlight an image</a:t>
            </a:r>
          </a:p>
          <a:p>
            <a:pPr marL="1028700" lvl="1" indent="-571500">
              <a:buFont typeface="Arial" panose="020B0604020202020204" pitchFamily="34" charset="0"/>
              <a:buChar char="•"/>
            </a:pPr>
            <a:r>
              <a:rPr lang="en-US" sz="3600" dirty="0" smtClean="0"/>
              <a:t>Quality and type of photograph varies</a:t>
            </a:r>
          </a:p>
          <a:p>
            <a:pPr marL="571500" indent="-571500">
              <a:buFont typeface="Arial" panose="020B0604020202020204" pitchFamily="34" charset="0"/>
              <a:buChar char="•"/>
            </a:pPr>
            <a:endParaRPr lang="en-US" sz="3600" dirty="0" smtClean="0"/>
          </a:p>
        </p:txBody>
      </p:sp>
    </p:spTree>
    <p:extLst>
      <p:ext uri="{BB962C8B-B14F-4D97-AF65-F5344CB8AC3E}">
        <p14:creationId xmlns:p14="http://schemas.microsoft.com/office/powerpoint/2010/main" val="71532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1"/>
            <a:ext cx="4691824" cy="5324535"/>
          </a:xfrm>
          <a:prstGeom prst="rect">
            <a:avLst/>
          </a:prstGeom>
          <a:noFill/>
        </p:spPr>
        <p:txBody>
          <a:bodyPr wrap="square" rtlCol="0">
            <a:spAutoFit/>
          </a:bodyPr>
          <a:lstStyle/>
          <a:p>
            <a:r>
              <a:rPr lang="en-US" sz="4000" b="1" dirty="0" smtClean="0"/>
              <a:t>DSLR images</a:t>
            </a:r>
          </a:p>
          <a:p>
            <a:endParaRPr lang="en-US" sz="2400" b="1" dirty="0"/>
          </a:p>
          <a:p>
            <a:r>
              <a:rPr lang="en-US" sz="3600" dirty="0" smtClean="0"/>
              <a:t>This photograph of </a:t>
            </a:r>
            <a:r>
              <a:rPr lang="en-US" sz="3600" dirty="0" err="1" smtClean="0"/>
              <a:t>Oloch</a:t>
            </a:r>
            <a:r>
              <a:rPr lang="en-US" sz="3600" dirty="0" smtClean="0"/>
              <a:t>, our woolly mammoth library cart, is very relevant because Victoria took it using </a:t>
            </a:r>
            <a:r>
              <a:rPr lang="en-US" sz="3600" dirty="0"/>
              <a:t>a</a:t>
            </a:r>
            <a:r>
              <a:rPr lang="en-US" sz="3600" dirty="0" smtClean="0"/>
              <a:t> Canon </a:t>
            </a:r>
            <a:r>
              <a:rPr lang="en-US" sz="3600" dirty="0" err="1" smtClean="0"/>
              <a:t>PowerShot</a:t>
            </a:r>
            <a:r>
              <a:rPr lang="en-US" sz="3600" dirty="0" smtClean="0"/>
              <a:t> SXS530 HS.</a:t>
            </a:r>
          </a:p>
          <a:p>
            <a:endParaRPr lang="en-US" sz="2400" b="1" dirty="0"/>
          </a:p>
        </p:txBody>
      </p:sp>
      <p:pic>
        <p:nvPicPr>
          <p:cNvPr id="4" name="Picture 3" descr="A photograph of a library cart decorated as a woolly mammoth, wearing a cheerful hat and elf ears, carrying a box in the archives." title="Oloch the library car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5086" y="210311"/>
            <a:ext cx="4318000" cy="5751576"/>
          </a:xfrm>
          <a:prstGeom prst="rect">
            <a:avLst/>
          </a:prstGeom>
        </p:spPr>
      </p:pic>
      <p:sp>
        <p:nvSpPr>
          <p:cNvPr id="5" name="Footer Placeholder 4"/>
          <p:cNvSpPr>
            <a:spLocks noGrp="1"/>
          </p:cNvSpPr>
          <p:nvPr>
            <p:ph type="ftr" sz="quarter" idx="11"/>
          </p:nvPr>
        </p:nvSpPr>
        <p:spPr>
          <a:xfrm>
            <a:off x="2631655" y="6365884"/>
            <a:ext cx="9172417" cy="365125"/>
          </a:xfrm>
        </p:spPr>
        <p:txBody>
          <a:bodyPr anchor="t" anchorCtr="0"/>
          <a:lstStyle/>
          <a:p>
            <a:r>
              <a:rPr lang="en-US" sz="1600" dirty="0" smtClean="0">
                <a:hlinkClick r:id="rId4"/>
              </a:rPr>
              <a:t>http://othmeralia.tumblr.com/post/154851421063/a-woolly-mammoths-work-is-never-done-with-the</a:t>
            </a:r>
            <a:endParaRPr lang="en-US" sz="1600" dirty="0"/>
          </a:p>
        </p:txBody>
      </p:sp>
    </p:spTree>
    <p:extLst>
      <p:ext uri="{BB962C8B-B14F-4D97-AF65-F5344CB8AC3E}">
        <p14:creationId xmlns:p14="http://schemas.microsoft.com/office/powerpoint/2010/main" val="15428558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1"/>
            <a:ext cx="5273714" cy="6432530"/>
          </a:xfrm>
          <a:prstGeom prst="rect">
            <a:avLst/>
          </a:prstGeom>
          <a:noFill/>
        </p:spPr>
        <p:txBody>
          <a:bodyPr wrap="square" rtlCol="0">
            <a:spAutoFit/>
          </a:bodyPr>
          <a:lstStyle/>
          <a:p>
            <a:r>
              <a:rPr lang="en-US" sz="4000" b="1" dirty="0" smtClean="0"/>
              <a:t>Smartphone images</a:t>
            </a:r>
          </a:p>
          <a:p>
            <a:endParaRPr lang="en-US" sz="2400" b="1" dirty="0"/>
          </a:p>
          <a:p>
            <a:r>
              <a:rPr lang="en-US" sz="3600" dirty="0" smtClean="0"/>
              <a:t>Because the best camera is the one you have in your pocket.</a:t>
            </a:r>
          </a:p>
          <a:p>
            <a:endParaRPr lang="en-US" sz="3600" dirty="0"/>
          </a:p>
          <a:p>
            <a:r>
              <a:rPr lang="en-US" sz="3600" dirty="0" smtClean="0"/>
              <a:t>(Don’t worry. Cats were an ongoing theme in Argus advertising. I’m sure they didn’t actually let a cat suffocate.)</a:t>
            </a:r>
          </a:p>
          <a:p>
            <a:endParaRPr lang="en-US" sz="2400" b="1"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http://othmeralia.tumblr.com/post/154288443100/years-before-the-bonsai-kitten-website-the-argus</a:t>
            </a:r>
            <a:endParaRPr lang="en-US" sz="1600" dirty="0"/>
          </a:p>
        </p:txBody>
      </p:sp>
      <p:pic>
        <p:nvPicPr>
          <p:cNvPr id="2" name="Picture 1" descr="An adorable Siamese kitten sits in a plastic bag beneath advertising text beginning &quot;We're in, pussycat.&quot;" title="Argus Chemical Corporation advertisemen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8444" y="210311"/>
            <a:ext cx="4445000" cy="5991860"/>
          </a:xfrm>
          <a:prstGeom prst="rect">
            <a:avLst/>
          </a:prstGeom>
        </p:spPr>
      </p:pic>
    </p:spTree>
    <p:extLst>
      <p:ext uri="{BB962C8B-B14F-4D97-AF65-F5344CB8AC3E}">
        <p14:creationId xmlns:p14="http://schemas.microsoft.com/office/powerpoint/2010/main" val="626483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1"/>
            <a:ext cx="5855605" cy="5878532"/>
          </a:xfrm>
          <a:prstGeom prst="rect">
            <a:avLst/>
          </a:prstGeom>
          <a:noFill/>
        </p:spPr>
        <p:txBody>
          <a:bodyPr wrap="square" rtlCol="0">
            <a:spAutoFit/>
          </a:bodyPr>
          <a:lstStyle/>
          <a:p>
            <a:r>
              <a:rPr lang="en-US" sz="4000" b="1" dirty="0" smtClean="0"/>
              <a:t>Digitization suite images</a:t>
            </a:r>
          </a:p>
          <a:p>
            <a:endParaRPr lang="en-US" sz="2400" b="1" dirty="0"/>
          </a:p>
          <a:p>
            <a:r>
              <a:rPr lang="en-US" sz="3600" dirty="0" smtClean="0"/>
              <a:t>These images were shot using an 80 megapixel </a:t>
            </a:r>
            <a:r>
              <a:rPr lang="en-US" sz="3600" dirty="0" err="1" smtClean="0"/>
              <a:t>PhaseOne</a:t>
            </a:r>
            <a:r>
              <a:rPr lang="en-US" sz="3600" dirty="0" smtClean="0"/>
              <a:t> IQ3 digital back.</a:t>
            </a:r>
          </a:p>
          <a:p>
            <a:endParaRPr lang="en-US" sz="3600" dirty="0"/>
          </a:p>
          <a:p>
            <a:r>
              <a:rPr lang="en-US" sz="3600" dirty="0" smtClean="0"/>
              <a:t>TIFFs will be part of our digital repository (coming soon!) but downsized JPGs are used on Tumblr.</a:t>
            </a:r>
          </a:p>
          <a:p>
            <a:endParaRPr lang="en-US" sz="2400" b="1"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http://othmeralia.tumblr.com/post/157062084147/check-out-the-1000th-image-we-digitized-for-the</a:t>
            </a:r>
            <a:endParaRPr lang="en-US" sz="1600" dirty="0"/>
          </a:p>
        </p:txBody>
      </p:sp>
      <p:pic>
        <p:nvPicPr>
          <p:cNvPr id="4" name="Picture 3" descr="An angry cartoon bird, wearing a Beckman-branded hardhat, commands &quot;Let's clean up our nest.&quot;" title="&quot;Let's clean up our nest&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415" y="210311"/>
            <a:ext cx="4040029" cy="6072188"/>
          </a:xfrm>
          <a:prstGeom prst="rect">
            <a:avLst/>
          </a:prstGeom>
        </p:spPr>
      </p:pic>
    </p:spTree>
    <p:extLst>
      <p:ext uri="{BB962C8B-B14F-4D97-AF65-F5344CB8AC3E}">
        <p14:creationId xmlns:p14="http://schemas.microsoft.com/office/powerpoint/2010/main" val="746512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1"/>
            <a:ext cx="4976831" cy="5878532"/>
          </a:xfrm>
          <a:prstGeom prst="rect">
            <a:avLst/>
          </a:prstGeom>
          <a:noFill/>
        </p:spPr>
        <p:txBody>
          <a:bodyPr wrap="square" rtlCol="0">
            <a:spAutoFit/>
          </a:bodyPr>
          <a:lstStyle/>
          <a:p>
            <a:r>
              <a:rPr lang="en-US" sz="4000" b="1" dirty="0" smtClean="0"/>
              <a:t>Quotations</a:t>
            </a:r>
          </a:p>
          <a:p>
            <a:endParaRPr lang="en-US" sz="2400" b="1" dirty="0"/>
          </a:p>
          <a:p>
            <a:r>
              <a:rPr lang="en-US" sz="3600" dirty="0" smtClean="0"/>
              <a:t>Quotations are mocked up in a visually pleasing manner using </a:t>
            </a:r>
            <a:r>
              <a:rPr lang="en-US" sz="3600" dirty="0" err="1" smtClean="0"/>
              <a:t>Canva</a:t>
            </a:r>
            <a:r>
              <a:rPr lang="en-US" sz="3600" dirty="0" smtClean="0"/>
              <a:t>. </a:t>
            </a:r>
          </a:p>
          <a:p>
            <a:endParaRPr lang="en-US" sz="3600" dirty="0"/>
          </a:p>
          <a:p>
            <a:r>
              <a:rPr lang="en-US" sz="3600" dirty="0" smtClean="0"/>
              <a:t>The same software </a:t>
            </a:r>
            <a:r>
              <a:rPr lang="en-US" sz="3600" dirty="0"/>
              <a:t>i</a:t>
            </a:r>
            <a:r>
              <a:rPr lang="en-US" sz="3600" dirty="0" smtClean="0"/>
              <a:t>s also used to produce promotional material, like recipe cards.</a:t>
            </a:r>
          </a:p>
          <a:p>
            <a:endParaRPr lang="en-US" sz="2400" b="1"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http://othmeralia.tumblr.com/post/158812564475/from-dyestuffs-a-publication-of-the-national</a:t>
            </a:r>
            <a:endParaRPr lang="en-US" sz="1600" dirty="0"/>
          </a:p>
        </p:txBody>
      </p:sp>
      <p:pic>
        <p:nvPicPr>
          <p:cNvPr id="2" name="Picture 1" descr="Colorful graphics frame the text: &quot;The interrelationship between chemistry and the graphic arts is exceedingly close, and, like the chicken and the egg, it is not easy to say which came first.&quot; - B. L. Woolley, &quot;Chemistry and the Graphic Arts,&quot; Dyestuffs, Vol. 41, No. 6 (June 1956)" title="B. L. Woolley quotati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0944" y="972314"/>
            <a:ext cx="4762500" cy="4762500"/>
          </a:xfrm>
          <a:prstGeom prst="rect">
            <a:avLst/>
          </a:prstGeom>
        </p:spPr>
      </p:pic>
    </p:spTree>
    <p:extLst>
      <p:ext uri="{BB962C8B-B14F-4D97-AF65-F5344CB8AC3E}">
        <p14:creationId xmlns:p14="http://schemas.microsoft.com/office/powerpoint/2010/main" val="17641793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1"/>
            <a:ext cx="4703698" cy="6063198"/>
          </a:xfrm>
          <a:prstGeom prst="rect">
            <a:avLst/>
          </a:prstGeom>
          <a:noFill/>
        </p:spPr>
        <p:txBody>
          <a:bodyPr wrap="square" rtlCol="0">
            <a:spAutoFit/>
          </a:bodyPr>
          <a:lstStyle/>
          <a:p>
            <a:r>
              <a:rPr lang="en-US" sz="4000" b="1" dirty="0" smtClean="0"/>
              <a:t>Animated GIFs</a:t>
            </a:r>
          </a:p>
          <a:p>
            <a:endParaRPr lang="en-US" sz="2400" b="1" dirty="0"/>
          </a:p>
          <a:p>
            <a:r>
              <a:rPr lang="en-US" sz="3600" dirty="0" smtClean="0"/>
              <a:t>Animation is an excellent way to present alchemical subject matter to an interested public. If the technology had been available to </a:t>
            </a:r>
            <a:r>
              <a:rPr lang="en-US" sz="3600" dirty="0"/>
              <a:t>Michael </a:t>
            </a:r>
            <a:r>
              <a:rPr lang="en-US" sz="3600" dirty="0" smtClean="0"/>
              <a:t>Maier (1568?-1622), I’m sure he’d have agreed.</a:t>
            </a:r>
            <a:endParaRPr lang="en-US" sz="3600"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http://othmeralia.tumblr.com/post/135187146811/long-lost-jedi-training-manual-nope-just-a</a:t>
            </a:r>
            <a:endParaRPr lang="en-US" sz="1600" dirty="0"/>
          </a:p>
        </p:txBody>
      </p:sp>
      <p:pic>
        <p:nvPicPr>
          <p:cNvPr id="4" name="Picture 3" descr="An illustration from Atalanta Fugiens (1618), modified to insert a small Death Star and animated blue light saber." title="Emblema VIII animati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9994" y="1138748"/>
            <a:ext cx="4743450" cy="4638675"/>
          </a:xfrm>
          <a:prstGeom prst="rect">
            <a:avLst/>
          </a:prstGeom>
        </p:spPr>
      </p:pic>
    </p:spTree>
    <p:extLst>
      <p:ext uri="{BB962C8B-B14F-4D97-AF65-F5344CB8AC3E}">
        <p14:creationId xmlns:p14="http://schemas.microsoft.com/office/powerpoint/2010/main" val="2286619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2"/>
            <a:ext cx="10355517" cy="6617196"/>
          </a:xfrm>
          <a:prstGeom prst="rect">
            <a:avLst/>
          </a:prstGeom>
          <a:noFill/>
        </p:spPr>
        <p:txBody>
          <a:bodyPr wrap="square" rtlCol="0">
            <a:spAutoFit/>
          </a:bodyPr>
          <a:lstStyle/>
          <a:p>
            <a:r>
              <a:rPr lang="en-US" sz="4000" b="1" dirty="0" smtClean="0"/>
              <a:t>Sidebar: accessibility</a:t>
            </a:r>
          </a:p>
          <a:p>
            <a:endParaRPr lang="en-US" sz="2400" dirty="0" smtClean="0"/>
          </a:p>
          <a:p>
            <a:pPr marL="571500" indent="-571500">
              <a:buFont typeface="Arial" panose="020B0604020202020204" pitchFamily="34" charset="0"/>
              <a:buChar char="•"/>
            </a:pPr>
            <a:r>
              <a:rPr lang="en-US" sz="3600" dirty="0" smtClean="0"/>
              <a:t>Deserves a full presentation, not just a sidebar</a:t>
            </a:r>
          </a:p>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r>
              <a:rPr lang="en-US" sz="3600" dirty="0" smtClean="0"/>
              <a:t>Accessibility issues should be considered when choosing a social media platform and evaluated periodically</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r>
              <a:rPr lang="en-US" sz="3600" dirty="0" smtClean="0"/>
              <a:t>Multiple social media platforms allow different entry points for different audiences, including those with particular accessibility issues</a:t>
            </a:r>
          </a:p>
          <a:p>
            <a:endParaRPr lang="en-US" sz="3600" dirty="0" smtClean="0"/>
          </a:p>
        </p:txBody>
      </p:sp>
    </p:spTree>
    <p:extLst>
      <p:ext uri="{BB962C8B-B14F-4D97-AF65-F5344CB8AC3E}">
        <p14:creationId xmlns:p14="http://schemas.microsoft.com/office/powerpoint/2010/main" val="3803989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2"/>
            <a:ext cx="10355517" cy="6063198"/>
          </a:xfrm>
          <a:prstGeom prst="rect">
            <a:avLst/>
          </a:prstGeom>
          <a:noFill/>
        </p:spPr>
        <p:txBody>
          <a:bodyPr wrap="square" rtlCol="0">
            <a:spAutoFit/>
          </a:bodyPr>
          <a:lstStyle/>
          <a:p>
            <a:r>
              <a:rPr lang="en-US" sz="4000" b="1" dirty="0" smtClean="0"/>
              <a:t>Starting conversations and sharing resources</a:t>
            </a:r>
          </a:p>
          <a:p>
            <a:endParaRPr lang="en-US" sz="2400" dirty="0" smtClean="0"/>
          </a:p>
          <a:p>
            <a:pPr marL="571500" indent="-571500">
              <a:buFont typeface="Arial" panose="020B0604020202020204" pitchFamily="34" charset="0"/>
              <a:buChar char="•"/>
            </a:pPr>
            <a:r>
              <a:rPr lang="en-US" sz="3600" dirty="0" smtClean="0"/>
              <a:t>Social media can be a good way to converse with colleagues</a:t>
            </a:r>
          </a:p>
          <a:p>
            <a:pPr marL="1028700" lvl="1" indent="-571500">
              <a:buFont typeface="Arial" panose="020B0604020202020204" pitchFamily="34" charset="0"/>
              <a:buChar char="•"/>
            </a:pPr>
            <a:r>
              <a:rPr lang="en-US" sz="3600" dirty="0" smtClean="0"/>
              <a:t>Including colleagues at the same institution, who may be geographically dispersed or organizationally separated</a:t>
            </a:r>
          </a:p>
          <a:p>
            <a:pPr marL="571500" indent="-571500">
              <a:buFont typeface="Arial" panose="020B0604020202020204" pitchFamily="34" charset="0"/>
              <a:buChar char="•"/>
            </a:pPr>
            <a:r>
              <a:rPr lang="en-US" sz="3600" dirty="0" err="1" smtClean="0"/>
              <a:t>Othmeralia</a:t>
            </a:r>
            <a:r>
              <a:rPr lang="en-US" sz="3600" dirty="0" smtClean="0"/>
              <a:t> posts have the potential to lead to increased visibility and use of materials</a:t>
            </a:r>
          </a:p>
          <a:p>
            <a:pPr marL="1028700" lvl="1" indent="-571500">
              <a:buFont typeface="Arial" panose="020B0604020202020204" pitchFamily="34" charset="0"/>
              <a:buChar char="•"/>
            </a:pPr>
            <a:r>
              <a:rPr lang="en-US" sz="3600" dirty="0" smtClean="0"/>
              <a:t>Tiny Science </a:t>
            </a:r>
          </a:p>
          <a:p>
            <a:pPr marL="1028700" lvl="1" indent="-571500">
              <a:buFont typeface="Arial" panose="020B0604020202020204" pitchFamily="34" charset="0"/>
              <a:buChar char="•"/>
            </a:pPr>
            <a:r>
              <a:rPr lang="en-US" sz="3600" dirty="0" smtClean="0"/>
              <a:t>Twitter crosstalk</a:t>
            </a:r>
          </a:p>
        </p:txBody>
      </p:sp>
    </p:spTree>
    <p:extLst>
      <p:ext uri="{BB962C8B-B14F-4D97-AF65-F5344CB8AC3E}">
        <p14:creationId xmlns:p14="http://schemas.microsoft.com/office/powerpoint/2010/main" val="7191799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1"/>
            <a:ext cx="10106972" cy="6617196"/>
          </a:xfrm>
          <a:prstGeom prst="rect">
            <a:avLst/>
          </a:prstGeom>
          <a:noFill/>
        </p:spPr>
        <p:txBody>
          <a:bodyPr wrap="square" rtlCol="0">
            <a:spAutoFit/>
          </a:bodyPr>
          <a:lstStyle/>
          <a:p>
            <a:r>
              <a:rPr lang="en-US" sz="4000" b="1" dirty="0" smtClean="0"/>
              <a:t>Great Moments in Tiny Science</a:t>
            </a:r>
          </a:p>
          <a:p>
            <a:endParaRPr lang="en-US" sz="2400" b="1" dirty="0"/>
          </a:p>
          <a:p>
            <a:r>
              <a:rPr lang="en-US" sz="3600" dirty="0" smtClean="0"/>
              <a:t>The bee garnered 675 notes. </a:t>
            </a:r>
          </a:p>
          <a:p>
            <a:r>
              <a:rPr lang="en-US" sz="3600" dirty="0" smtClean="0"/>
              <a:t>(Tumblr loves bugs.)</a:t>
            </a:r>
          </a:p>
          <a:p>
            <a:endParaRPr lang="en-US" dirty="0" smtClean="0"/>
          </a:p>
          <a:p>
            <a:endParaRPr lang="en-US" sz="2400" dirty="0"/>
          </a:p>
          <a:p>
            <a:endParaRPr lang="en-US" sz="3600" dirty="0" smtClean="0"/>
          </a:p>
          <a:p>
            <a:endParaRPr lang="en-US" sz="3600" dirty="0"/>
          </a:p>
          <a:p>
            <a:endParaRPr lang="en-US" sz="3600" dirty="0" smtClean="0"/>
          </a:p>
          <a:p>
            <a:endParaRPr lang="en-US" sz="2400" dirty="0"/>
          </a:p>
          <a:p>
            <a:r>
              <a:rPr lang="en-US" sz="3600" dirty="0" smtClean="0"/>
              <a:t>					      The mouse may become </a:t>
            </a:r>
          </a:p>
          <a:p>
            <a:r>
              <a:rPr lang="en-US" sz="3600" dirty="0" smtClean="0"/>
              <a:t>					      part of our décor.</a:t>
            </a:r>
          </a:p>
          <a:p>
            <a:endParaRPr lang="en-US" sz="3600" dirty="0"/>
          </a:p>
        </p:txBody>
      </p:sp>
      <p:sp>
        <p:nvSpPr>
          <p:cNvPr id="5" name="Footer Placeholder 4"/>
          <p:cNvSpPr>
            <a:spLocks noGrp="1"/>
          </p:cNvSpPr>
          <p:nvPr>
            <p:ph type="ftr" sz="quarter" idx="11"/>
          </p:nvPr>
        </p:nvSpPr>
        <p:spPr>
          <a:xfrm>
            <a:off x="2501027" y="6065439"/>
            <a:ext cx="9172417" cy="365125"/>
          </a:xfrm>
        </p:spPr>
        <p:txBody>
          <a:bodyPr anchor="t" anchorCtr="0"/>
          <a:lstStyle/>
          <a:p>
            <a:r>
              <a:rPr lang="en-US" sz="1600" dirty="0">
                <a:hlinkClick r:id="rId3"/>
              </a:rPr>
              <a:t>http://</a:t>
            </a:r>
            <a:r>
              <a:rPr lang="en-US" sz="1600" dirty="0" smtClean="0">
                <a:hlinkClick r:id="rId3"/>
              </a:rPr>
              <a:t>othmeralia.tumblr.com/post/136834121825/today-in-great-moments-in-tiny-science-bee</a:t>
            </a:r>
            <a:endParaRPr lang="en-US" sz="1600" dirty="0" smtClean="0"/>
          </a:p>
          <a:p>
            <a:r>
              <a:rPr lang="en-US" sz="1600" dirty="0">
                <a:hlinkClick r:id="rId4"/>
              </a:rPr>
              <a:t>http://othmeralia.tumblr.com/post/128108727337/today-in-great-moments-in-tiny-science-beckman</a:t>
            </a:r>
            <a:endParaRPr lang="en-US" sz="1600" dirty="0"/>
          </a:p>
        </p:txBody>
      </p:sp>
      <p:pic>
        <p:nvPicPr>
          <p:cNvPr id="2" name="Picture 1" descr="An electronic component, the Helitrim model 77P, with a bee. " title="Helitrim be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3350" y="2548039"/>
            <a:ext cx="4445000" cy="3298190"/>
          </a:xfrm>
          <a:prstGeom prst="rect">
            <a:avLst/>
          </a:prstGeom>
        </p:spPr>
      </p:pic>
      <p:pic>
        <p:nvPicPr>
          <p:cNvPr id="6" name="Picture 5" descr="A white mouse poses with a multi-turn potentiometer." title="Helipot mous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8902" y="999260"/>
            <a:ext cx="3175000" cy="3949700"/>
          </a:xfrm>
          <a:prstGeom prst="rect">
            <a:avLst/>
          </a:prstGeom>
        </p:spPr>
      </p:pic>
    </p:spTree>
    <p:extLst>
      <p:ext uri="{BB962C8B-B14F-4D97-AF65-F5344CB8AC3E}">
        <p14:creationId xmlns:p14="http://schemas.microsoft.com/office/powerpoint/2010/main" val="4483954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1"/>
            <a:ext cx="5594957" cy="6063198"/>
          </a:xfrm>
          <a:prstGeom prst="rect">
            <a:avLst/>
          </a:prstGeom>
          <a:noFill/>
        </p:spPr>
        <p:txBody>
          <a:bodyPr wrap="square" rtlCol="0">
            <a:spAutoFit/>
          </a:bodyPr>
          <a:lstStyle/>
          <a:p>
            <a:r>
              <a:rPr lang="en-US" sz="4000" b="1" dirty="0" smtClean="0"/>
              <a:t>Sharing links</a:t>
            </a:r>
          </a:p>
          <a:p>
            <a:endParaRPr lang="en-US" sz="2400" b="1" dirty="0"/>
          </a:p>
          <a:p>
            <a:r>
              <a:rPr lang="en-US" sz="3600" dirty="0" smtClean="0"/>
              <a:t>Posts make material easy to share with colleagues. </a:t>
            </a:r>
          </a:p>
          <a:p>
            <a:endParaRPr lang="en-US" sz="3600" dirty="0"/>
          </a:p>
          <a:p>
            <a:r>
              <a:rPr lang="en-US" sz="3600" dirty="0" smtClean="0"/>
              <a:t>They may not always thank you for that. </a:t>
            </a:r>
          </a:p>
          <a:p>
            <a:endParaRPr lang="en-US" sz="3600" dirty="0" smtClean="0"/>
          </a:p>
          <a:p>
            <a:r>
              <a:rPr lang="en-US" sz="3600" dirty="0" smtClean="0"/>
              <a:t>(Why yes, that does appear to be a doctor delivering a missile.)</a:t>
            </a:r>
            <a:endParaRPr lang="en-US" sz="3600"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http://othmeralia.tumblr.com/post/148589389566/soyeah-that-happened-no-birth-pains-begins</a:t>
            </a:r>
            <a:endParaRPr lang="en-US" sz="1600" dirty="0"/>
          </a:p>
        </p:txBody>
      </p:sp>
      <p:pic>
        <p:nvPicPr>
          <p:cNvPr id="2" name="Picture 1" descr="A photograph of a Beckman advertising proof, with text beginning &quot;No birth pains...&quot; and an image depicting a doctor in the process of slapping a newborn US Air Force missile as an appalled nurse watches." title="No birth pain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7960" y="210311"/>
            <a:ext cx="4445000" cy="5991860"/>
          </a:xfrm>
          <a:prstGeom prst="rect">
            <a:avLst/>
          </a:prstGeom>
        </p:spPr>
      </p:pic>
    </p:spTree>
    <p:extLst>
      <p:ext uri="{BB962C8B-B14F-4D97-AF65-F5344CB8AC3E}">
        <p14:creationId xmlns:p14="http://schemas.microsoft.com/office/powerpoint/2010/main" val="2964670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2" name="TextBox 1" descr="“CHF is a library, a center for scholars, and a museum and an archives. We preserve, study, and interpret the history of chemistry, chemical engineering, and the life sciences. Our staff and fellows study the past in order to understand the present and inform the future.”" title="What is the Chemical Heritage Foundation?"/>
          <p:cNvSpPr txBox="1"/>
          <p:nvPr/>
        </p:nvSpPr>
        <p:spPr>
          <a:xfrm>
            <a:off x="1676401" y="213758"/>
            <a:ext cx="10282052" cy="4678204"/>
          </a:xfrm>
          <a:prstGeom prst="rect">
            <a:avLst/>
          </a:prstGeom>
          <a:noFill/>
        </p:spPr>
        <p:txBody>
          <a:bodyPr wrap="square" rtlCol="0">
            <a:spAutoFit/>
          </a:bodyPr>
          <a:lstStyle/>
          <a:p>
            <a:r>
              <a:rPr lang="en-US" sz="4000" b="1" dirty="0" smtClean="0"/>
              <a:t>What is the Chemical Heritage Foundation?</a:t>
            </a:r>
          </a:p>
          <a:p>
            <a:endParaRPr lang="en-US" sz="2400" dirty="0" smtClean="0"/>
          </a:p>
          <a:p>
            <a:r>
              <a:rPr lang="en-US" sz="3600" dirty="0" smtClean="0"/>
              <a:t>“CHF </a:t>
            </a:r>
            <a:r>
              <a:rPr lang="en-US" sz="3600" dirty="0"/>
              <a:t>is a library, a center for scholars, and a museum and an archives. We preserve, study, and interpret the history of chemistry, chemical engineering, and the life sciences. Our staff and fellows study the past in order to understand the present and inform the future</a:t>
            </a:r>
            <a:r>
              <a:rPr lang="en-US" sz="3600" dirty="0" smtClean="0"/>
              <a:t>.”</a:t>
            </a:r>
            <a:r>
              <a:rPr lang="en-US" sz="3600" dirty="0"/>
              <a:t> </a:t>
            </a:r>
          </a:p>
          <a:p>
            <a:endParaRPr lang="en-US" dirty="0"/>
          </a:p>
        </p:txBody>
      </p:sp>
      <p:sp>
        <p:nvSpPr>
          <p:cNvPr id="3" name="Footer Placeholder 2"/>
          <p:cNvSpPr>
            <a:spLocks noGrp="1"/>
          </p:cNvSpPr>
          <p:nvPr>
            <p:ph type="ftr" sz="quarter" idx="11"/>
          </p:nvPr>
        </p:nvSpPr>
        <p:spPr/>
        <p:txBody>
          <a:bodyPr anchor="t" anchorCtr="0"/>
          <a:lstStyle/>
          <a:p>
            <a:r>
              <a:rPr lang="en-US" sz="1600" dirty="0" smtClean="0">
                <a:hlinkClick r:id="rId3"/>
              </a:rPr>
              <a:t>https://www.chemheritage.org/who-we-are</a:t>
            </a:r>
            <a:endParaRPr lang="en-US" sz="1600" dirty="0" smtClean="0"/>
          </a:p>
          <a:p>
            <a:endParaRPr lang="en-US" sz="1600" dirty="0"/>
          </a:p>
        </p:txBody>
      </p:sp>
    </p:spTree>
    <p:extLst>
      <p:ext uri="{BB962C8B-B14F-4D97-AF65-F5344CB8AC3E}">
        <p14:creationId xmlns:p14="http://schemas.microsoft.com/office/powerpoint/2010/main" val="110119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1"/>
            <a:ext cx="5344966" cy="5570756"/>
          </a:xfrm>
          <a:prstGeom prst="rect">
            <a:avLst/>
          </a:prstGeom>
          <a:noFill/>
        </p:spPr>
        <p:txBody>
          <a:bodyPr wrap="square" rtlCol="0">
            <a:spAutoFit/>
          </a:bodyPr>
          <a:lstStyle/>
          <a:p>
            <a:r>
              <a:rPr lang="en-US" sz="4000" b="1" dirty="0" smtClean="0"/>
              <a:t>Sorry. Here’s a unicorn chaser.</a:t>
            </a:r>
          </a:p>
          <a:p>
            <a:endParaRPr lang="en-US" sz="2400" b="1" dirty="0"/>
          </a:p>
          <a:p>
            <a:r>
              <a:rPr lang="en-US" sz="3600" dirty="0" smtClean="0"/>
              <a:t>While there is disturbing material in our collection, and we sometimes discuss serious issues in our posts, we’ve never taken a post down or been asked to remove or edit anything.</a:t>
            </a:r>
            <a:endParaRPr lang="en-US" sz="3600" dirty="0"/>
          </a:p>
        </p:txBody>
      </p:sp>
      <p:sp>
        <p:nvSpPr>
          <p:cNvPr id="5" name="Footer Placeholder 4"/>
          <p:cNvSpPr>
            <a:spLocks noGrp="1"/>
          </p:cNvSpPr>
          <p:nvPr>
            <p:ph type="ftr" sz="quarter" idx="11"/>
          </p:nvPr>
        </p:nvSpPr>
        <p:spPr>
          <a:xfrm>
            <a:off x="2501027" y="6354009"/>
            <a:ext cx="9172417" cy="365125"/>
          </a:xfrm>
        </p:spPr>
        <p:txBody>
          <a:bodyPr anchor="t" anchorCtr="0"/>
          <a:lstStyle/>
          <a:p>
            <a:r>
              <a:rPr lang="en-US" sz="1600" dirty="0">
                <a:hlinkClick r:id="rId3"/>
              </a:rPr>
              <a:t>http://othmeralia.tumblr.com/post/142890168635/smithsonianlibraries-today-is-national-unicorn</a:t>
            </a:r>
            <a:endParaRPr lang="en-US" sz="1600" dirty="0"/>
          </a:p>
        </p:txBody>
      </p:sp>
      <p:pic>
        <p:nvPicPr>
          <p:cNvPr id="4" name="Picture 3" descr="An illustration of a unicorn from Historie of Foure-footed Beastes (1658 edition), animated so the beast paws the ground." title="Unicor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7077" y="210311"/>
            <a:ext cx="3659505" cy="6072188"/>
          </a:xfrm>
          <a:prstGeom prst="rect">
            <a:avLst/>
          </a:prstGeom>
        </p:spPr>
      </p:pic>
    </p:spTree>
    <p:extLst>
      <p:ext uri="{BB962C8B-B14F-4D97-AF65-F5344CB8AC3E}">
        <p14:creationId xmlns:p14="http://schemas.microsoft.com/office/powerpoint/2010/main" val="797393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0" y="210312"/>
            <a:ext cx="10355517" cy="6494085"/>
          </a:xfrm>
          <a:prstGeom prst="rect">
            <a:avLst/>
          </a:prstGeom>
          <a:noFill/>
        </p:spPr>
        <p:txBody>
          <a:bodyPr wrap="square" rtlCol="0">
            <a:spAutoFit/>
          </a:bodyPr>
          <a:lstStyle/>
          <a:p>
            <a:r>
              <a:rPr lang="en-US" sz="4000" b="1" dirty="0" smtClean="0"/>
              <a:t>Resources and links</a:t>
            </a:r>
          </a:p>
          <a:p>
            <a:endParaRPr lang="en-US" sz="3200" dirty="0" smtClean="0"/>
          </a:p>
          <a:p>
            <a:r>
              <a:rPr lang="en-US" sz="2800" dirty="0" err="1"/>
              <a:t>LibGuide</a:t>
            </a:r>
            <a:r>
              <a:rPr lang="en-US" sz="2800" dirty="0"/>
              <a:t>: </a:t>
            </a:r>
            <a:r>
              <a:rPr lang="en-US" sz="2800" dirty="0">
                <a:hlinkClick r:id="rId3"/>
              </a:rPr>
              <a:t>guides.othmerlibrary.chemheritage.org/</a:t>
            </a:r>
            <a:r>
              <a:rPr lang="en-US" sz="2800" dirty="0" err="1">
                <a:hlinkClick r:id="rId3"/>
              </a:rPr>
              <a:t>tumblr</a:t>
            </a:r>
            <a:endParaRPr lang="en-US" sz="2800" dirty="0"/>
          </a:p>
          <a:p>
            <a:r>
              <a:rPr lang="en-US" sz="2800" dirty="0" smtClean="0">
                <a:hlinkClick r:id="rId4"/>
              </a:rPr>
              <a:t>othmeralia.tumblr.com</a:t>
            </a:r>
            <a:endParaRPr lang="en-US" sz="2800" dirty="0" smtClean="0"/>
          </a:p>
          <a:p>
            <a:r>
              <a:rPr lang="en-US" sz="2800" dirty="0">
                <a:hlinkClick r:id="rId5"/>
              </a:rPr>
              <a:t>othmeralia@chemheritage.org</a:t>
            </a:r>
            <a:endParaRPr lang="en-US" sz="2800" dirty="0"/>
          </a:p>
          <a:p>
            <a:r>
              <a:rPr lang="en-US" sz="2800" dirty="0" smtClean="0">
                <a:hlinkClick r:id="rId6"/>
              </a:rPr>
              <a:t>instagram.com/</a:t>
            </a:r>
            <a:r>
              <a:rPr lang="en-US" sz="2800" dirty="0" err="1" smtClean="0">
                <a:hlinkClick r:id="rId6"/>
              </a:rPr>
              <a:t>chemheritage</a:t>
            </a:r>
            <a:r>
              <a:rPr lang="en-US" sz="2800" dirty="0" smtClean="0">
                <a:hlinkClick r:id="rId6"/>
              </a:rPr>
              <a:t>/</a:t>
            </a:r>
            <a:endParaRPr lang="en-US" sz="2800" dirty="0" smtClean="0"/>
          </a:p>
          <a:p>
            <a:r>
              <a:rPr lang="en-US" sz="2800" dirty="0" smtClean="0">
                <a:hlinkClick r:id="rId7"/>
              </a:rPr>
              <a:t>twitter.com/</a:t>
            </a:r>
            <a:r>
              <a:rPr lang="en-US" sz="2800" dirty="0" err="1" smtClean="0">
                <a:hlinkClick r:id="rId7"/>
              </a:rPr>
              <a:t>chemheritage</a:t>
            </a:r>
            <a:r>
              <a:rPr lang="en-US" sz="2800" dirty="0" smtClean="0">
                <a:hlinkClick r:id="rId4"/>
              </a:rPr>
              <a:t> </a:t>
            </a:r>
            <a:endParaRPr lang="en-US" sz="2800" dirty="0" smtClean="0"/>
          </a:p>
          <a:p>
            <a:r>
              <a:rPr lang="en-US" sz="2800" dirty="0" smtClean="0">
                <a:hlinkClick r:id="rId8"/>
              </a:rPr>
              <a:t>storify.com/</a:t>
            </a:r>
            <a:r>
              <a:rPr lang="en-US" sz="2800" dirty="0" err="1" smtClean="0">
                <a:hlinkClick r:id="rId8"/>
              </a:rPr>
              <a:t>chemheritage</a:t>
            </a:r>
            <a:endParaRPr lang="en-US" sz="2800" dirty="0" smtClean="0"/>
          </a:p>
          <a:p>
            <a:r>
              <a:rPr lang="en-US" sz="2800" dirty="0" smtClean="0"/>
              <a:t>More CHF social media:</a:t>
            </a:r>
          </a:p>
          <a:p>
            <a:r>
              <a:rPr lang="en-US" sz="2800" dirty="0" smtClean="0">
                <a:hlinkClick r:id="rId9"/>
              </a:rPr>
              <a:t>chemheritage.org/follow-us-on-social-media</a:t>
            </a:r>
            <a:endParaRPr lang="en-US" sz="2800" dirty="0" smtClean="0"/>
          </a:p>
          <a:p>
            <a:endParaRPr lang="en-US" sz="2800" dirty="0" smtClean="0">
              <a:hlinkClick r:id="rId4"/>
            </a:endParaRPr>
          </a:p>
          <a:p>
            <a:r>
              <a:rPr lang="en-US" sz="2800" dirty="0" smtClean="0"/>
              <a:t>Contact me:</a:t>
            </a:r>
            <a:endParaRPr lang="en-US" sz="2800" dirty="0" smtClean="0">
              <a:hlinkClick r:id="rId4"/>
            </a:endParaRPr>
          </a:p>
          <a:p>
            <a:r>
              <a:rPr lang="en-US" sz="2800" dirty="0" smtClean="0">
                <a:hlinkClick r:id="rId10"/>
              </a:rPr>
              <a:t>mmiller@chemheritage.org</a:t>
            </a:r>
            <a:r>
              <a:rPr lang="en-US" sz="2800" dirty="0" smtClean="0"/>
              <a:t> or </a:t>
            </a:r>
            <a:r>
              <a:rPr lang="en-US" sz="2800" dirty="0" smtClean="0">
                <a:hlinkClick r:id="rId11"/>
              </a:rPr>
              <a:t>@</a:t>
            </a:r>
            <a:r>
              <a:rPr lang="en-US" sz="2800" dirty="0" err="1" smtClean="0">
                <a:hlinkClick r:id="rId11"/>
              </a:rPr>
              <a:t>mhpmiller</a:t>
            </a:r>
            <a:endParaRPr lang="en-US" sz="2800" dirty="0" smtClean="0"/>
          </a:p>
          <a:p>
            <a:pPr marL="1028700" lvl="1" indent="-571500">
              <a:buFont typeface="Arial" panose="020B0604020202020204" pitchFamily="34" charset="0"/>
              <a:buChar char="•"/>
            </a:pPr>
            <a:endParaRPr lang="en-US" sz="3600" dirty="0" smtClean="0"/>
          </a:p>
        </p:txBody>
      </p:sp>
    </p:spTree>
    <p:extLst>
      <p:ext uri="{BB962C8B-B14F-4D97-AF65-F5344CB8AC3E}">
        <p14:creationId xmlns:p14="http://schemas.microsoft.com/office/powerpoint/2010/main" val="1362984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2" y="210312"/>
            <a:ext cx="10176697" cy="5139869"/>
          </a:xfrm>
          <a:prstGeom prst="rect">
            <a:avLst/>
          </a:prstGeom>
          <a:noFill/>
        </p:spPr>
        <p:txBody>
          <a:bodyPr wrap="none" rtlCol="0">
            <a:spAutoFit/>
          </a:bodyPr>
          <a:lstStyle/>
          <a:p>
            <a:r>
              <a:rPr lang="en-US" sz="4000" b="1" dirty="0" smtClean="0"/>
              <a:t>Fascinating! Tell me more about CHF.</a:t>
            </a:r>
          </a:p>
          <a:p>
            <a:endParaRPr lang="en-US" sz="3600" dirty="0" smtClean="0"/>
          </a:p>
          <a:p>
            <a:pPr marL="571500" indent="-571500">
              <a:buFont typeface="Arial" panose="020B0604020202020204" pitchFamily="34" charset="0"/>
              <a:buChar char="•"/>
            </a:pPr>
            <a:r>
              <a:rPr lang="en-US" sz="3600" dirty="0" smtClean="0"/>
              <a:t>Founded in 1982</a:t>
            </a:r>
          </a:p>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r>
              <a:rPr lang="en-US" sz="3600" dirty="0" smtClean="0"/>
              <a:t>Merged with the Life Sciences Foundation in 2015</a:t>
            </a:r>
          </a:p>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r>
              <a:rPr lang="en-US" sz="3600" dirty="0" smtClean="0"/>
              <a:t>In the process of rebranding</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r>
              <a:rPr lang="en-US" sz="3600" dirty="0" smtClean="0"/>
              <a:t>Recently expanded staff positions</a:t>
            </a:r>
          </a:p>
        </p:txBody>
      </p:sp>
    </p:spTree>
    <p:extLst>
      <p:ext uri="{BB962C8B-B14F-4D97-AF65-F5344CB8AC3E}">
        <p14:creationId xmlns:p14="http://schemas.microsoft.com/office/powerpoint/2010/main" val="3120021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2"/>
            <a:ext cx="10287000" cy="6678751"/>
          </a:xfrm>
          <a:prstGeom prst="rect">
            <a:avLst/>
          </a:prstGeom>
          <a:noFill/>
        </p:spPr>
        <p:txBody>
          <a:bodyPr wrap="square" rtlCol="0">
            <a:spAutoFit/>
          </a:bodyPr>
          <a:lstStyle/>
          <a:p>
            <a:r>
              <a:rPr lang="en-US" sz="4000" b="1" dirty="0" smtClean="0"/>
              <a:t>I take it by your presence on this panel that </a:t>
            </a:r>
          </a:p>
          <a:p>
            <a:r>
              <a:rPr lang="en-US" sz="4000" b="1" dirty="0" smtClean="0"/>
              <a:t>CHF has a social media presence…?</a:t>
            </a:r>
          </a:p>
          <a:p>
            <a:endParaRPr lang="en-US" sz="2400" dirty="0" smtClean="0"/>
          </a:p>
          <a:p>
            <a:pPr marL="571500" indent="-571500">
              <a:buFont typeface="Arial" panose="020B0604020202020204" pitchFamily="34" charset="0"/>
              <a:buChar char="•"/>
            </a:pPr>
            <a:r>
              <a:rPr lang="en-US" sz="3600" dirty="0" smtClean="0"/>
              <a:t>Institutional accounts on various platforms</a:t>
            </a:r>
          </a:p>
          <a:p>
            <a:r>
              <a:rPr lang="en-US" sz="3600" dirty="0" smtClean="0"/>
              <a:t>	</a:t>
            </a:r>
          </a:p>
          <a:p>
            <a:pPr marL="571500" indent="-571500">
              <a:buFont typeface="Arial" panose="020B0604020202020204" pitchFamily="34" charset="0"/>
              <a:buChar char="•"/>
            </a:pPr>
            <a:r>
              <a:rPr lang="en-US" sz="3600" dirty="0" smtClean="0"/>
              <a:t>Recently hired Social Media Specialist</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r>
              <a:rPr lang="en-US" sz="3600" dirty="0" smtClean="0"/>
              <a:t>Efforts to coordinate messages, encourage outside engagement, and offer staff a platform to talk about their work</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smtClean="0"/>
          </a:p>
        </p:txBody>
      </p:sp>
    </p:spTree>
    <p:extLst>
      <p:ext uri="{BB962C8B-B14F-4D97-AF65-F5344CB8AC3E}">
        <p14:creationId xmlns:p14="http://schemas.microsoft.com/office/powerpoint/2010/main" val="13285346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2"/>
            <a:ext cx="10287000" cy="6678751"/>
          </a:xfrm>
          <a:prstGeom prst="rect">
            <a:avLst/>
          </a:prstGeom>
          <a:noFill/>
        </p:spPr>
        <p:txBody>
          <a:bodyPr wrap="square" rtlCol="0">
            <a:spAutoFit/>
          </a:bodyPr>
          <a:lstStyle/>
          <a:p>
            <a:r>
              <a:rPr lang="en-US" sz="4000" b="1" dirty="0" smtClean="0"/>
              <a:t>So does CHF really have a top-down social media strategy?</a:t>
            </a:r>
          </a:p>
          <a:p>
            <a:endParaRPr lang="en-US" sz="2400" dirty="0" smtClean="0"/>
          </a:p>
          <a:p>
            <a:pPr marL="571500" indent="-571500">
              <a:buFont typeface="Arial" panose="020B0604020202020204" pitchFamily="34" charset="0"/>
              <a:buChar char="•"/>
            </a:pPr>
            <a:r>
              <a:rPr lang="en-US" sz="3600" dirty="0" smtClean="0"/>
              <a:t>Social media use predates the Specialist position</a:t>
            </a:r>
          </a:p>
          <a:p>
            <a:r>
              <a:rPr lang="en-US" sz="3600" dirty="0" smtClean="0"/>
              <a:t>	</a:t>
            </a:r>
          </a:p>
          <a:p>
            <a:pPr marL="571500" indent="-571500">
              <a:buFont typeface="Arial" panose="020B0604020202020204" pitchFamily="34" charset="0"/>
              <a:buChar char="•"/>
            </a:pPr>
            <a:r>
              <a:rPr lang="en-US" sz="3600" dirty="0" smtClean="0"/>
              <a:t>Departmental support for social media use</a:t>
            </a:r>
          </a:p>
          <a:p>
            <a:pPr marL="1028700" lvl="1" indent="-571500">
              <a:buFont typeface="Arial" panose="020B0604020202020204" pitchFamily="34" charset="0"/>
              <a:buChar char="•"/>
            </a:pPr>
            <a:r>
              <a:rPr lang="en-US" sz="3600" dirty="0" smtClean="0"/>
              <a:t>Moral, scheduling, and financial support</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r>
              <a:rPr lang="en-US" sz="3600" dirty="0" smtClean="0"/>
              <a:t>Current and former staff and fellows encouraged to use their personal accounts</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smtClean="0"/>
          </a:p>
        </p:txBody>
      </p:sp>
    </p:spTree>
    <p:extLst>
      <p:ext uri="{BB962C8B-B14F-4D97-AF65-F5344CB8AC3E}">
        <p14:creationId xmlns:p14="http://schemas.microsoft.com/office/powerpoint/2010/main" val="2209636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2"/>
            <a:ext cx="10002834" cy="5509200"/>
          </a:xfrm>
          <a:prstGeom prst="rect">
            <a:avLst/>
          </a:prstGeom>
          <a:noFill/>
        </p:spPr>
        <p:txBody>
          <a:bodyPr wrap="square" rtlCol="0">
            <a:spAutoFit/>
          </a:bodyPr>
          <a:lstStyle/>
          <a:p>
            <a:r>
              <a:rPr lang="en-US" sz="4000" b="1" dirty="0" smtClean="0"/>
              <a:t>So what is this Tumblr of which you speak?</a:t>
            </a:r>
          </a:p>
          <a:p>
            <a:endParaRPr lang="en-US" sz="2400" dirty="0" smtClean="0"/>
          </a:p>
          <a:p>
            <a:pPr marL="571500" indent="-571500">
              <a:buFont typeface="Arial" panose="020B0604020202020204" pitchFamily="34" charset="0"/>
              <a:buChar char="•"/>
            </a:pPr>
            <a:r>
              <a:rPr lang="en-US" sz="3600" dirty="0" smtClean="0"/>
              <a:t>Highlights “intriguing</a:t>
            </a:r>
            <a:r>
              <a:rPr lang="en-US" sz="3600" dirty="0"/>
              <a:t>, quirky and often fun images and items in our books and </a:t>
            </a:r>
            <a:r>
              <a:rPr lang="en-US" sz="3600" dirty="0" smtClean="0"/>
              <a:t>archives”</a:t>
            </a:r>
          </a:p>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r>
              <a:rPr lang="en-US" sz="3600" dirty="0" smtClean="0"/>
              <a:t>Collaborative work of librarians and archivists: </a:t>
            </a:r>
            <a:r>
              <a:rPr lang="en-US" sz="3600" dirty="0"/>
              <a:t>Elsa Atson, Ashley Augustyniak, Hillary S. Kativa, Andrew </a:t>
            </a:r>
            <a:r>
              <a:rPr lang="en-US" sz="3600" dirty="0" err="1"/>
              <a:t>Mangravite</a:t>
            </a:r>
            <a:r>
              <a:rPr lang="en-US" sz="3600" dirty="0"/>
              <a:t>, </a:t>
            </a:r>
            <a:r>
              <a:rPr lang="en-US" sz="3600" dirty="0" smtClean="0"/>
              <a:t>Megan Miller, Sarah </a:t>
            </a:r>
            <a:r>
              <a:rPr lang="en-US" sz="3600" dirty="0"/>
              <a:t>Newhouse, Victoria Orzechowski, </a:t>
            </a:r>
            <a:r>
              <a:rPr lang="en-US" sz="3600" dirty="0" smtClean="0"/>
              <a:t>and Andrea Tomlinson</a:t>
            </a:r>
          </a:p>
        </p:txBody>
      </p:sp>
      <p:sp>
        <p:nvSpPr>
          <p:cNvPr id="2" name="Footer Placeholder 1"/>
          <p:cNvSpPr>
            <a:spLocks noGrp="1"/>
          </p:cNvSpPr>
          <p:nvPr>
            <p:ph type="ftr" sz="quarter" idx="11"/>
          </p:nvPr>
        </p:nvSpPr>
        <p:spPr/>
        <p:txBody>
          <a:bodyPr anchor="t" anchorCtr="0"/>
          <a:lstStyle/>
          <a:p>
            <a:r>
              <a:rPr lang="en-US" sz="1600" dirty="0" smtClean="0">
                <a:hlinkClick r:id="rId3"/>
              </a:rPr>
              <a:t>http://othmeralia.tumblr.com/about</a:t>
            </a:r>
            <a:endParaRPr lang="en-US" sz="1600" dirty="0" smtClean="0"/>
          </a:p>
          <a:p>
            <a:endParaRPr lang="en-US" sz="1600" dirty="0"/>
          </a:p>
        </p:txBody>
      </p:sp>
    </p:spTree>
    <p:extLst>
      <p:ext uri="{BB962C8B-B14F-4D97-AF65-F5344CB8AC3E}">
        <p14:creationId xmlns:p14="http://schemas.microsoft.com/office/powerpoint/2010/main" val="284495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2"/>
            <a:ext cx="10287000" cy="6617196"/>
          </a:xfrm>
          <a:prstGeom prst="rect">
            <a:avLst/>
          </a:prstGeom>
          <a:noFill/>
        </p:spPr>
        <p:txBody>
          <a:bodyPr wrap="square" rtlCol="0">
            <a:spAutoFit/>
          </a:bodyPr>
          <a:lstStyle/>
          <a:p>
            <a:r>
              <a:rPr lang="en-US" sz="4000" b="1" dirty="0" err="1" smtClean="0"/>
              <a:t>Othmeralia</a:t>
            </a:r>
            <a:r>
              <a:rPr lang="en-US" sz="4000" b="1" dirty="0" smtClean="0"/>
              <a:t> by the numbers</a:t>
            </a:r>
          </a:p>
          <a:p>
            <a:endParaRPr lang="en-US" sz="2400" dirty="0" smtClean="0"/>
          </a:p>
          <a:p>
            <a:pPr marL="571500" indent="-571500">
              <a:buFont typeface="Arial" panose="020B0604020202020204" pitchFamily="34" charset="0"/>
              <a:buChar char="•"/>
            </a:pPr>
            <a:r>
              <a:rPr lang="en-US" sz="3600" dirty="0" smtClean="0"/>
              <a:t>First post January 22, 2014</a:t>
            </a:r>
          </a:p>
          <a:p>
            <a:pPr marL="571500" indent="-571500">
              <a:buFont typeface="Arial" panose="020B0604020202020204" pitchFamily="34" charset="0"/>
              <a:buChar char="•"/>
            </a:pPr>
            <a:r>
              <a:rPr lang="en-US" sz="3600" dirty="0" smtClean="0"/>
              <a:t>2,480 posts</a:t>
            </a:r>
          </a:p>
          <a:p>
            <a:pPr marL="571500" indent="-571500">
              <a:buFont typeface="Arial" panose="020B0604020202020204" pitchFamily="34" charset="0"/>
              <a:buChar char="•"/>
            </a:pPr>
            <a:r>
              <a:rPr lang="en-US" sz="3600" dirty="0" smtClean="0"/>
              <a:t>14,461 followers</a:t>
            </a:r>
          </a:p>
          <a:p>
            <a:pPr marL="1028700" lvl="1" indent="-571500">
              <a:buFont typeface="Arial" panose="020B0604020202020204" pitchFamily="34" charset="0"/>
              <a:buChar char="•"/>
            </a:pPr>
            <a:r>
              <a:rPr lang="en-US" sz="3600" dirty="0" smtClean="0"/>
              <a:t>Includes 289 institutions</a:t>
            </a:r>
          </a:p>
          <a:p>
            <a:pPr marL="571500" indent="-571500">
              <a:buFont typeface="Arial" panose="020B0604020202020204" pitchFamily="34" charset="0"/>
              <a:buChar char="•"/>
            </a:pPr>
            <a:r>
              <a:rPr lang="en-US" sz="3600" dirty="0" smtClean="0"/>
              <a:t>Average of 20-30 notes per post</a:t>
            </a:r>
          </a:p>
          <a:p>
            <a:pPr marL="1028700" lvl="1" indent="-571500">
              <a:buFont typeface="Arial" panose="020B0604020202020204" pitchFamily="34" charset="0"/>
              <a:buChar char="•"/>
            </a:pPr>
            <a:r>
              <a:rPr lang="en-US" sz="3600" dirty="0" smtClean="0"/>
              <a:t>Most popular post: 6,302 notes</a:t>
            </a:r>
          </a:p>
          <a:p>
            <a:pPr marL="571500" indent="-571500">
              <a:buFont typeface="Arial" panose="020B0604020202020204" pitchFamily="34" charset="0"/>
              <a:buChar char="•"/>
            </a:pPr>
            <a:r>
              <a:rPr lang="en-US" sz="3600" dirty="0" smtClean="0"/>
              <a:t>Following 1,891 </a:t>
            </a:r>
            <a:r>
              <a:rPr lang="en-US" sz="3600" dirty="0" err="1" smtClean="0"/>
              <a:t>Tumblrs</a:t>
            </a:r>
            <a:endParaRPr lang="en-US" sz="3600" dirty="0" smtClean="0"/>
          </a:p>
          <a:p>
            <a:pPr marL="571500" indent="-571500">
              <a:buFont typeface="Arial" panose="020B0604020202020204" pitchFamily="34" charset="0"/>
              <a:buChar char="•"/>
            </a:pPr>
            <a:r>
              <a:rPr lang="en-US" sz="3600" dirty="0" smtClean="0"/>
              <a:t>Liked 63,786 posts</a:t>
            </a:r>
          </a:p>
          <a:p>
            <a:endParaRPr lang="en-US" sz="3600" dirty="0"/>
          </a:p>
          <a:p>
            <a:pPr marL="571500" indent="-571500">
              <a:buFont typeface="Arial" panose="020B0604020202020204" pitchFamily="34" charset="0"/>
              <a:buChar char="•"/>
            </a:pPr>
            <a:endParaRPr lang="en-US" sz="3600" dirty="0" smtClean="0"/>
          </a:p>
        </p:txBody>
      </p:sp>
    </p:spTree>
    <p:extLst>
      <p:ext uri="{BB962C8B-B14F-4D97-AF65-F5344CB8AC3E}">
        <p14:creationId xmlns:p14="http://schemas.microsoft.com/office/powerpoint/2010/main" val="12227960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pic>
        <p:nvPicPr>
          <p:cNvPr id="2" name="Picture 1" descr="Scientific illustration depicting six viwes of an insect, with one animated to crawl out of frame." title="Edward Topsell's History of Four Footed Beasts and Serpen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214" y="1290387"/>
            <a:ext cx="6472238" cy="4429125"/>
          </a:xfrm>
          <a:prstGeom prst="rect">
            <a:avLst/>
          </a:prstGeom>
        </p:spPr>
      </p:pic>
      <p:sp>
        <p:nvSpPr>
          <p:cNvPr id="3" name="Footer Placeholder 2"/>
          <p:cNvSpPr>
            <a:spLocks noGrp="1"/>
          </p:cNvSpPr>
          <p:nvPr>
            <p:ph type="ftr" sz="quarter" idx="11"/>
          </p:nvPr>
        </p:nvSpPr>
        <p:spPr>
          <a:xfrm>
            <a:off x="2572279" y="5883275"/>
            <a:ext cx="9386173" cy="861909"/>
          </a:xfrm>
        </p:spPr>
        <p:txBody>
          <a:bodyPr anchor="t" anchorCtr="0"/>
          <a:lstStyle/>
          <a:p>
            <a:r>
              <a:rPr lang="en-US" sz="1600" dirty="0" smtClean="0">
                <a:hlinkClick r:id="rId4"/>
              </a:rPr>
              <a:t>http://othmeralia.tumblr.com/post/91453489071/from-edward-topsells-the-history-of-four-footed</a:t>
            </a:r>
            <a:endParaRPr lang="en-US" sz="1600" dirty="0" smtClean="0"/>
          </a:p>
          <a:p>
            <a:r>
              <a:rPr lang="en-US" sz="1600" dirty="0">
                <a:hlinkClick r:id="rId5"/>
              </a:rPr>
              <a:t>http://</a:t>
            </a:r>
            <a:r>
              <a:rPr lang="en-US" sz="1600" dirty="0" smtClean="0">
                <a:hlinkClick r:id="rId5"/>
              </a:rPr>
              <a:t>othmeralia.tumblr.com/post/123031126620/summer-is-here-and-i-have-mojitos-on-my-mind-this</a:t>
            </a:r>
            <a:endParaRPr lang="en-US" sz="1600" dirty="0" smtClean="0"/>
          </a:p>
          <a:p>
            <a:r>
              <a:rPr lang="en-US" sz="1600" dirty="0">
                <a:hlinkClick r:id="rId6"/>
              </a:rPr>
              <a:t>http://</a:t>
            </a:r>
            <a:r>
              <a:rPr lang="en-US" sz="1600" dirty="0" smtClean="0">
                <a:hlinkClick r:id="rId6"/>
              </a:rPr>
              <a:t>othmeralia.tumblr.com/post/76958021356/on-this-day-in-1869-dmitrii-mendeleev-sketched-his</a:t>
            </a:r>
            <a:endParaRPr lang="en-US" sz="1600" dirty="0" smtClean="0"/>
          </a:p>
          <a:p>
            <a:endParaRPr lang="en-US" sz="1600" dirty="0" smtClean="0"/>
          </a:p>
        </p:txBody>
      </p:sp>
      <p:sp>
        <p:nvSpPr>
          <p:cNvPr id="4" name="TextBox 3"/>
          <p:cNvSpPr txBox="1"/>
          <p:nvPr/>
        </p:nvSpPr>
        <p:spPr>
          <a:xfrm>
            <a:off x="1673352" y="210312"/>
            <a:ext cx="9317038" cy="5509200"/>
          </a:xfrm>
          <a:prstGeom prst="rect">
            <a:avLst/>
          </a:prstGeom>
          <a:noFill/>
        </p:spPr>
        <p:txBody>
          <a:bodyPr wrap="none" rtlCol="0">
            <a:spAutoFit/>
          </a:bodyPr>
          <a:lstStyle/>
          <a:p>
            <a:r>
              <a:rPr lang="en-US" sz="4000" b="1" dirty="0" smtClean="0"/>
              <a:t>What is “Tumblr gold”? Bugs, apparently.</a:t>
            </a:r>
          </a:p>
          <a:p>
            <a:endParaRPr lang="en-US" sz="2400" b="1" dirty="0"/>
          </a:p>
          <a:p>
            <a:r>
              <a:rPr lang="en-US" sz="3600" dirty="0" smtClean="0"/>
              <a:t>Yep, Tumblr </a:t>
            </a:r>
          </a:p>
          <a:p>
            <a:r>
              <a:rPr lang="en-US" sz="3600" dirty="0" smtClean="0"/>
              <a:t>loves bugs.</a:t>
            </a:r>
          </a:p>
          <a:p>
            <a:endParaRPr lang="en-US" sz="3600" dirty="0"/>
          </a:p>
          <a:p>
            <a:r>
              <a:rPr lang="en-US" sz="3600" dirty="0" smtClean="0"/>
              <a:t>(Also mint and </a:t>
            </a:r>
          </a:p>
          <a:p>
            <a:r>
              <a:rPr lang="en-US" sz="3600" dirty="0" smtClean="0"/>
              <a:t>the periodic table, </a:t>
            </a:r>
          </a:p>
          <a:p>
            <a:r>
              <a:rPr lang="en-US" sz="3600" dirty="0" smtClean="0"/>
              <a:t>our second and </a:t>
            </a:r>
          </a:p>
          <a:p>
            <a:r>
              <a:rPr lang="en-US" sz="3600" dirty="0" smtClean="0"/>
              <a:t>third most liked</a:t>
            </a:r>
          </a:p>
          <a:p>
            <a:r>
              <a:rPr lang="en-US" sz="3600" dirty="0" smtClean="0"/>
              <a:t>posts.)</a:t>
            </a:r>
            <a:endParaRPr lang="en-US" sz="3600" dirty="0"/>
          </a:p>
        </p:txBody>
      </p:sp>
    </p:spTree>
    <p:extLst>
      <p:ext uri="{BB962C8B-B14F-4D97-AF65-F5344CB8AC3E}">
        <p14:creationId xmlns:p14="http://schemas.microsoft.com/office/powerpoint/2010/main" val="3032716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alpha val="2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673351" y="210312"/>
            <a:ext cx="10287000" cy="6063198"/>
          </a:xfrm>
          <a:prstGeom prst="rect">
            <a:avLst/>
          </a:prstGeom>
          <a:noFill/>
        </p:spPr>
        <p:txBody>
          <a:bodyPr wrap="square" rtlCol="0">
            <a:spAutoFit/>
          </a:bodyPr>
          <a:lstStyle/>
          <a:p>
            <a:r>
              <a:rPr lang="en-US" sz="4000" b="1" dirty="0" smtClean="0"/>
              <a:t>What happens behind the scenes?</a:t>
            </a:r>
          </a:p>
          <a:p>
            <a:endParaRPr lang="en-US" sz="2400" dirty="0" smtClean="0"/>
          </a:p>
          <a:p>
            <a:pPr marL="571500" indent="-571500">
              <a:buFont typeface="Arial" panose="020B0604020202020204" pitchFamily="34" charset="0"/>
              <a:buChar char="•"/>
            </a:pPr>
            <a:r>
              <a:rPr lang="en-US" sz="3600" dirty="0" smtClean="0"/>
              <a:t>Monthly status/planning meetings</a:t>
            </a:r>
          </a:p>
          <a:p>
            <a:pPr marL="571500" indent="-571500">
              <a:buFont typeface="Arial" panose="020B0604020202020204" pitchFamily="34" charset="0"/>
              <a:buChar char="•"/>
            </a:pPr>
            <a:r>
              <a:rPr lang="en-US" sz="3600" dirty="0" smtClean="0"/>
              <a:t>Trello board to manage the workflow</a:t>
            </a:r>
          </a:p>
          <a:p>
            <a:pPr marL="571500" indent="-571500">
              <a:buFont typeface="Arial" panose="020B0604020202020204" pitchFamily="34" charset="0"/>
              <a:buChar char="•"/>
            </a:pPr>
            <a:r>
              <a:rPr lang="en-US" sz="3600" dirty="0" smtClean="0"/>
              <a:t>Drafts and queue visible to all</a:t>
            </a:r>
          </a:p>
          <a:p>
            <a:pPr marL="571500" indent="-571500">
              <a:buFont typeface="Arial" panose="020B0604020202020204" pitchFamily="34" charset="0"/>
              <a:buChar char="•"/>
            </a:pPr>
            <a:r>
              <a:rPr lang="en-US" sz="3600" dirty="0" smtClean="0"/>
              <a:t>Statistics tracked with Tumblr’s dashboard and Google Analytics</a:t>
            </a:r>
          </a:p>
          <a:p>
            <a:pPr marL="571500" indent="-571500">
              <a:buFont typeface="Arial" panose="020B0604020202020204" pitchFamily="34" charset="0"/>
              <a:buChar char="•"/>
            </a:pPr>
            <a:r>
              <a:rPr lang="en-US" sz="3600" dirty="0" smtClean="0"/>
              <a:t>Coordination with other CHF social media efforts</a:t>
            </a:r>
          </a:p>
          <a:p>
            <a:pPr marL="571500" indent="-571500">
              <a:buFont typeface="Arial" panose="020B0604020202020204" pitchFamily="34" charset="0"/>
              <a:buChar char="•"/>
            </a:pPr>
            <a:r>
              <a:rPr lang="en-US" sz="3600" dirty="0" smtClean="0"/>
              <a:t>Promotion, outreach, professional presentations</a:t>
            </a:r>
          </a:p>
          <a:p>
            <a:pPr marL="571500" indent="-571500">
              <a:buFont typeface="Arial" panose="020B0604020202020204" pitchFamily="34" charset="0"/>
              <a:buChar char="•"/>
            </a:pPr>
            <a:r>
              <a:rPr lang="en-US" sz="3600" dirty="0" smtClean="0"/>
              <a:t>Victoria does a lot</a:t>
            </a:r>
          </a:p>
          <a:p>
            <a:pPr marL="1028700" lvl="1" indent="-571500">
              <a:buFont typeface="Arial" panose="020B0604020202020204" pitchFamily="34" charset="0"/>
              <a:buChar char="•"/>
            </a:pPr>
            <a:r>
              <a:rPr lang="en-US" sz="3600" dirty="0" smtClean="0"/>
              <a:t>No, really, that part is super important</a:t>
            </a:r>
          </a:p>
        </p:txBody>
      </p:sp>
    </p:spTree>
    <p:extLst>
      <p:ext uri="{BB962C8B-B14F-4D97-AF65-F5344CB8AC3E}">
        <p14:creationId xmlns:p14="http://schemas.microsoft.com/office/powerpoint/2010/main" val="29737082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419</TotalTime>
  <Words>2033</Words>
  <Application>Microsoft Office PowerPoint</Application>
  <PresentationFormat>Widescreen</PresentationFormat>
  <Paragraphs>217</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Corbel</vt:lpstr>
      <vt:lpstr>Parallax</vt:lpstr>
      <vt:lpstr>The Alchemy of Tumblr Gold: Uses of Social Media at the Chemical Heritage Foundation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Chemical Heritage Foundation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Miller, Megan</dc:creator>
  <cp:lastModifiedBy>Miller, Megan</cp:lastModifiedBy>
  <cp:revision>20</cp:revision>
  <dcterms:created xsi:type="dcterms:W3CDTF">2017-04-19T17:27:19Z</dcterms:created>
  <dcterms:modified xsi:type="dcterms:W3CDTF">2017-04-26T19:00:28Z</dcterms:modified>
</cp:coreProperties>
</file>