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950075"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58" autoAdjust="0"/>
  </p:normalViewPr>
  <p:slideViewPr>
    <p:cSldViewPr snapToGrid="0">
      <p:cViewPr varScale="1">
        <p:scale>
          <a:sx n="91" d="100"/>
          <a:sy n="91" d="100"/>
        </p:scale>
        <p:origin x="123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t" anchorCtr="0"/>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a:endParaRPr/>
          </a:p>
        </p:txBody>
      </p:sp>
    </p:spTree>
    <p:extLst>
      <p:ext uri="{BB962C8B-B14F-4D97-AF65-F5344CB8AC3E}">
        <p14:creationId xmlns:p14="http://schemas.microsoft.com/office/powerpoint/2010/main" val="4456952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1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ags" Target="../tags/tag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dirty="0"/>
              <a:t>TH</a:t>
            </a:r>
          </a:p>
          <a:p>
            <a:pPr>
              <a:buNone/>
            </a:pPr>
            <a:r>
              <a:rPr lang="en-US" dirty="0"/>
              <a:t>Welcome and thank you for attending! Introductions - names and </a:t>
            </a:r>
            <a:r>
              <a:rPr lang="en-US" dirty="0" smtClean="0"/>
              <a:t>titles</a:t>
            </a:r>
            <a:endParaRPr lang="en-US" dirty="0"/>
          </a:p>
        </p:txBody>
      </p:sp>
      <p:sp>
        <p:nvSpPr>
          <p:cNvPr id="82" name="Shape 82"/>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1912101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95008" y="4387136"/>
            <a:ext cx="5560060" cy="4156234"/>
          </a:xfrm>
          <a:prstGeom prst="rect">
            <a:avLst/>
          </a:prstGeom>
        </p:spPr>
        <p:txBody>
          <a:bodyPr wrap="square" lIns="92476" tIns="92476" rIns="92476" bIns="92476" anchor="t" anchorCtr="0">
            <a:noAutofit/>
          </a:bodyPr>
          <a:lstStyle/>
          <a:p>
            <a:pPr indent="-70653">
              <a:lnSpc>
                <a:spcPct val="115000"/>
              </a:lnSpc>
              <a:buClr>
                <a:schemeClr val="dk1"/>
              </a:buClr>
              <a:buNone/>
            </a:pPr>
            <a:r>
              <a:rPr lang="en-US" b="1" dirty="0">
                <a:solidFill>
                  <a:schemeClr val="dk1"/>
                </a:solidFill>
              </a:rPr>
              <a:t>YL</a:t>
            </a:r>
          </a:p>
          <a:p>
            <a:pPr indent="-70653">
              <a:lnSpc>
                <a:spcPct val="115000"/>
              </a:lnSpc>
              <a:buClr>
                <a:schemeClr val="dk1"/>
              </a:buClr>
              <a:buNone/>
            </a:pPr>
            <a:r>
              <a:rPr lang="en-US" dirty="0" smtClean="0">
                <a:solidFill>
                  <a:schemeClr val="dk1"/>
                </a:solidFill>
              </a:rPr>
              <a:t>●  We feel that we</a:t>
            </a:r>
            <a:r>
              <a:rPr lang="en-US" baseline="0" dirty="0" smtClean="0">
                <a:solidFill>
                  <a:schemeClr val="dk1"/>
                </a:solidFill>
              </a:rPr>
              <a:t> are in step with the profession.  Many of traditional library functions are evolving, merging, changing, and new are coming in.  In this environment functions blurry and often require multiple people with multiple skills. </a:t>
            </a:r>
            <a:endParaRPr lang="en-US" dirty="0" smtClean="0">
              <a:solidFill>
                <a:schemeClr val="dk1"/>
              </a:solidFill>
            </a:endParaRPr>
          </a:p>
          <a:p>
            <a:pPr marL="100797" indent="-171450">
              <a:lnSpc>
                <a:spcPct val="115000"/>
              </a:lnSpc>
              <a:buClr>
                <a:schemeClr val="dk1"/>
              </a:buClr>
            </a:pPr>
            <a:r>
              <a:rPr lang="en-US" dirty="0" smtClean="0">
                <a:solidFill>
                  <a:schemeClr val="dk1"/>
                </a:solidFill>
              </a:rPr>
              <a:t>In </a:t>
            </a:r>
            <a:r>
              <a:rPr lang="en-US" dirty="0">
                <a:solidFill>
                  <a:schemeClr val="dk1"/>
                </a:solidFill>
              </a:rPr>
              <a:t>doing this work we found   </a:t>
            </a:r>
          </a:p>
          <a:p>
            <a:pPr marL="462458" indent="-70653">
              <a:lnSpc>
                <a:spcPct val="115000"/>
              </a:lnSpc>
              <a:buClr>
                <a:schemeClr val="dk1"/>
              </a:buClr>
              <a:buNone/>
            </a:pPr>
            <a:r>
              <a:rPr lang="en-US" dirty="0">
                <a:solidFill>
                  <a:schemeClr val="dk1"/>
                </a:solidFill>
              </a:rPr>
              <a:t>○Overall better services with more flexibility and holistic approach</a:t>
            </a:r>
          </a:p>
          <a:p>
            <a:pPr marL="462458" indent="-70653">
              <a:lnSpc>
                <a:spcPct val="115000"/>
              </a:lnSpc>
              <a:buClr>
                <a:schemeClr val="dk1"/>
              </a:buClr>
              <a:buNone/>
            </a:pPr>
            <a:r>
              <a:rPr lang="en-US" dirty="0">
                <a:solidFill>
                  <a:schemeClr val="dk1"/>
                </a:solidFill>
              </a:rPr>
              <a:t>○more comradery and teamwork; </a:t>
            </a:r>
          </a:p>
          <a:p>
            <a:pPr marL="462458" indent="-70653">
              <a:lnSpc>
                <a:spcPct val="115000"/>
              </a:lnSpc>
              <a:buClr>
                <a:schemeClr val="dk1"/>
              </a:buClr>
              <a:buNone/>
            </a:pPr>
            <a:r>
              <a:rPr lang="en-US" dirty="0">
                <a:solidFill>
                  <a:schemeClr val="dk1"/>
                </a:solidFill>
              </a:rPr>
              <a:t>○better understanding of what others do and less of “what do </a:t>
            </a:r>
            <a:r>
              <a:rPr lang="en-US" dirty="0" smtClean="0">
                <a:solidFill>
                  <a:schemeClr val="dk1"/>
                </a:solidFill>
              </a:rPr>
              <a:t>they do all day?”</a:t>
            </a:r>
            <a:endParaRPr lang="en-US" dirty="0">
              <a:solidFill>
                <a:schemeClr val="dk1"/>
              </a:solidFill>
            </a:endParaRPr>
          </a:p>
          <a:p>
            <a:pPr marL="462458" indent="-70653">
              <a:lnSpc>
                <a:spcPct val="115000"/>
              </a:lnSpc>
              <a:buClr>
                <a:schemeClr val="dk1"/>
              </a:buClr>
              <a:buNone/>
            </a:pPr>
            <a:r>
              <a:rPr lang="en-US" dirty="0">
                <a:solidFill>
                  <a:schemeClr val="dk1"/>
                </a:solidFill>
              </a:rPr>
              <a:t>○personal and professional growth for staff, librarians and ourselves</a:t>
            </a:r>
          </a:p>
          <a:p>
            <a:pPr indent="-70653">
              <a:lnSpc>
                <a:spcPct val="115000"/>
              </a:lnSpc>
              <a:buClr>
                <a:schemeClr val="dk1"/>
              </a:buClr>
              <a:buNone/>
            </a:pPr>
            <a:endParaRPr dirty="0">
              <a:solidFill>
                <a:schemeClr val="dk1"/>
              </a:solidFill>
            </a:endParaRPr>
          </a:p>
          <a:p>
            <a:pPr indent="-70653">
              <a:lnSpc>
                <a:spcPct val="115000"/>
              </a:lnSpc>
              <a:buClr>
                <a:schemeClr val="dk1"/>
              </a:buClr>
              <a:buNone/>
            </a:pPr>
            <a:r>
              <a:rPr lang="en-US" dirty="0">
                <a:solidFill>
                  <a:schemeClr val="dk1"/>
                </a:solidFill>
              </a:rPr>
              <a:t>●Challenges: </a:t>
            </a:r>
          </a:p>
          <a:p>
            <a:pPr marL="462458" indent="-70653">
              <a:lnSpc>
                <a:spcPct val="115000"/>
              </a:lnSpc>
              <a:buClr>
                <a:schemeClr val="dk1"/>
              </a:buClr>
              <a:buNone/>
            </a:pPr>
            <a:r>
              <a:rPr lang="en-US" dirty="0">
                <a:solidFill>
                  <a:schemeClr val="dk1"/>
                </a:solidFill>
              </a:rPr>
              <a:t>○We, as organization, have to work at this all the time</a:t>
            </a:r>
          </a:p>
          <a:p>
            <a:pPr marL="462458" indent="-70653">
              <a:lnSpc>
                <a:spcPct val="115000"/>
              </a:lnSpc>
              <a:buClr>
                <a:schemeClr val="dk1"/>
              </a:buClr>
              <a:buNone/>
            </a:pPr>
            <a:r>
              <a:rPr lang="en-US" dirty="0" smtClean="0">
                <a:solidFill>
                  <a:schemeClr val="dk1"/>
                </a:solidFill>
              </a:rPr>
              <a:t>○Making </a:t>
            </a:r>
            <a:r>
              <a:rPr lang="en-US" dirty="0">
                <a:solidFill>
                  <a:schemeClr val="dk1"/>
                </a:solidFill>
              </a:rPr>
              <a:t>sure that everyone is always on the same page </a:t>
            </a:r>
            <a:r>
              <a:rPr lang="en-US" dirty="0" smtClean="0">
                <a:solidFill>
                  <a:schemeClr val="dk1"/>
                </a:solidFill>
              </a:rPr>
              <a:t>is</a:t>
            </a:r>
            <a:r>
              <a:rPr lang="en-US" baseline="0" dirty="0" smtClean="0">
                <a:solidFill>
                  <a:schemeClr val="dk1"/>
                </a:solidFill>
              </a:rPr>
              <a:t> time and energy consuming and require consistency and constant work at it</a:t>
            </a:r>
            <a:endParaRPr lang="en-US" dirty="0">
              <a:solidFill>
                <a:schemeClr val="dk1"/>
              </a:solidFill>
            </a:endParaRPr>
          </a:p>
          <a:p>
            <a:pPr marL="462458" indent="-70653">
              <a:lnSpc>
                <a:spcPct val="115000"/>
              </a:lnSpc>
              <a:buClr>
                <a:schemeClr val="dk1"/>
              </a:buClr>
              <a:buNone/>
            </a:pPr>
            <a:r>
              <a:rPr lang="en-US" dirty="0" smtClean="0">
                <a:solidFill>
                  <a:schemeClr val="dk1"/>
                </a:solidFill>
              </a:rPr>
              <a:t>○It requires a high level of engagement on everyone’s part, and Tim and I push for it</a:t>
            </a:r>
          </a:p>
          <a:p>
            <a:pPr marL="462458" indent="-70653">
              <a:lnSpc>
                <a:spcPct val="115000"/>
              </a:lnSpc>
              <a:buClr>
                <a:schemeClr val="dk1"/>
              </a:buClr>
              <a:buNone/>
            </a:pPr>
            <a:r>
              <a:rPr lang="en-US" dirty="0" smtClean="0">
                <a:solidFill>
                  <a:schemeClr val="dk1"/>
                </a:solidFill>
              </a:rPr>
              <a:t>○Importance of</a:t>
            </a:r>
            <a:r>
              <a:rPr lang="en-US" baseline="0" dirty="0" smtClean="0">
                <a:solidFill>
                  <a:schemeClr val="dk1"/>
                </a:solidFill>
              </a:rPr>
              <a:t> l</a:t>
            </a:r>
            <a:r>
              <a:rPr lang="en-US" dirty="0" smtClean="0">
                <a:solidFill>
                  <a:schemeClr val="dk1"/>
                </a:solidFill>
              </a:rPr>
              <a:t>earning to see things as “ours” and not as “mine.”  That is true for staff, librarians, but more importantly for Tim and I.</a:t>
            </a:r>
          </a:p>
          <a:p>
            <a:pPr indent="-70653">
              <a:lnSpc>
                <a:spcPct val="115000"/>
              </a:lnSpc>
              <a:buClr>
                <a:schemeClr val="dk1"/>
              </a:buClr>
              <a:buNone/>
            </a:pPr>
            <a:endParaRPr dirty="0">
              <a:solidFill>
                <a:schemeClr val="dk1"/>
              </a:solidFill>
            </a:endParaRPr>
          </a:p>
          <a:p>
            <a:pPr indent="-70653">
              <a:lnSpc>
                <a:spcPct val="115000"/>
              </a:lnSpc>
              <a:buClr>
                <a:schemeClr val="dk1"/>
              </a:buClr>
              <a:buNone/>
            </a:pPr>
            <a:r>
              <a:rPr lang="en-US" dirty="0">
                <a:solidFill>
                  <a:schemeClr val="dk1"/>
                </a:solidFill>
              </a:rPr>
              <a:t>●What </a:t>
            </a:r>
            <a:r>
              <a:rPr lang="en-US" dirty="0" smtClean="0">
                <a:solidFill>
                  <a:schemeClr val="dk1"/>
                </a:solidFill>
              </a:rPr>
              <a:t>helps us:</a:t>
            </a:r>
            <a:endParaRPr lang="en-US" dirty="0">
              <a:solidFill>
                <a:schemeClr val="dk1"/>
              </a:solidFill>
            </a:endParaRPr>
          </a:p>
          <a:p>
            <a:pPr marL="462458" indent="-70653">
              <a:lnSpc>
                <a:spcPct val="115000"/>
              </a:lnSpc>
              <a:buClr>
                <a:schemeClr val="dk1"/>
              </a:buClr>
              <a:buNone/>
            </a:pPr>
            <a:r>
              <a:rPr lang="en-US" dirty="0">
                <a:solidFill>
                  <a:schemeClr val="dk1"/>
                </a:solidFill>
              </a:rPr>
              <a:t>○Personal friendship</a:t>
            </a:r>
          </a:p>
          <a:p>
            <a:pPr marL="462458" indent="-70653">
              <a:lnSpc>
                <a:spcPct val="115000"/>
              </a:lnSpc>
              <a:buClr>
                <a:schemeClr val="dk1"/>
              </a:buClr>
              <a:buNone/>
            </a:pPr>
            <a:r>
              <a:rPr lang="en-US" dirty="0">
                <a:solidFill>
                  <a:schemeClr val="dk1"/>
                </a:solidFill>
              </a:rPr>
              <a:t>○Deep respect and concern for each other and our careers</a:t>
            </a:r>
          </a:p>
          <a:p>
            <a:pPr marL="462458" indent="-70653">
              <a:lnSpc>
                <a:spcPct val="115000"/>
              </a:lnSpc>
              <a:buClr>
                <a:schemeClr val="dk1"/>
              </a:buClr>
              <a:buNone/>
            </a:pPr>
            <a:r>
              <a:rPr lang="en-US" dirty="0">
                <a:solidFill>
                  <a:schemeClr val="dk1"/>
                </a:solidFill>
              </a:rPr>
              <a:t>○Weekly lunches and outings with families</a:t>
            </a:r>
          </a:p>
          <a:p>
            <a:pPr marL="462458" indent="-70653">
              <a:lnSpc>
                <a:spcPct val="115000"/>
              </a:lnSpc>
              <a:buClr>
                <a:schemeClr val="dk1"/>
              </a:buClr>
              <a:buNone/>
            </a:pPr>
            <a:r>
              <a:rPr lang="en-US" dirty="0">
                <a:solidFill>
                  <a:schemeClr val="dk1"/>
                </a:solidFill>
              </a:rPr>
              <a:t>○Love for dogs</a:t>
            </a:r>
          </a:p>
          <a:p>
            <a:pPr>
              <a:buNone/>
            </a:pPr>
            <a:endParaRPr dirty="0"/>
          </a:p>
        </p:txBody>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2054131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b="1" dirty="0" smtClean="0"/>
              <a:t>TH</a:t>
            </a:r>
            <a:endParaRPr lang="en-US" b="1" dirty="0" smtClean="0"/>
          </a:p>
          <a:p>
            <a:pPr>
              <a:buNone/>
            </a:pPr>
            <a:endParaRPr lang="en-US" dirty="0" smtClean="0"/>
          </a:p>
          <a:p>
            <a:pPr>
              <a:buNone/>
            </a:pPr>
            <a:r>
              <a:rPr lang="en-US" dirty="0" smtClean="0"/>
              <a:t>Questions</a:t>
            </a:r>
            <a:r>
              <a:rPr lang="en-US" dirty="0"/>
              <a:t>?</a:t>
            </a:r>
          </a:p>
        </p:txBody>
      </p:sp>
      <p:sp>
        <p:nvSpPr>
          <p:cNvPr id="143" name="Shape 143"/>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3137682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a:t>TH</a:t>
            </a:r>
          </a:p>
          <a:p>
            <a:pPr>
              <a:buNone/>
            </a:pPr>
            <a:r>
              <a:rPr lang="en-US"/>
              <a:t>Just to briefly outline what we’ll discuss today...</a:t>
            </a:r>
          </a:p>
        </p:txBody>
      </p:sp>
      <p:sp>
        <p:nvSpPr>
          <p:cNvPr id="88" name="Shape 88"/>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3411661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dirty="0"/>
              <a:t>TH</a:t>
            </a:r>
          </a:p>
          <a:p>
            <a:pPr marL="462458" indent="-321151">
              <a:buSzPts val="1400"/>
            </a:pPr>
            <a:r>
              <a:rPr lang="en-US" dirty="0"/>
              <a:t>PSD is one of 4 major divisions in the UMD Libraries, reporting to Associate Dean (AUL), Gary White</a:t>
            </a:r>
          </a:p>
          <a:p>
            <a:pPr marL="462458" indent="-321151">
              <a:buSzPts val="1400"/>
            </a:pPr>
            <a:r>
              <a:rPr lang="en-US" dirty="0"/>
              <a:t>Stated mission is to </a:t>
            </a:r>
            <a:r>
              <a:rPr lang="en-US" i="1" dirty="0"/>
              <a:t>“provide exceptional research, teaching, and collection services to support the research, teaching, and outreach needs of all students and faculty of the University and other members of the University community.” </a:t>
            </a:r>
            <a:r>
              <a:rPr lang="en-US" dirty="0"/>
              <a:t>Read more about our vision, values, and strategic priorities at the website.</a:t>
            </a:r>
          </a:p>
          <a:p>
            <a:pPr marL="462458" indent="-321151">
              <a:buSzPts val="1400"/>
            </a:pPr>
            <a:r>
              <a:rPr lang="en-US" dirty="0"/>
              <a:t>PSD is organized into 4 departments</a:t>
            </a:r>
          </a:p>
          <a:p>
            <a:pPr marL="924916" lvl="1" indent="-321151">
              <a:buSzPts val="1400"/>
            </a:pPr>
            <a:r>
              <a:rPr lang="en-US" dirty="0"/>
              <a:t>User Services &amp; Resource Sharing</a:t>
            </a:r>
          </a:p>
          <a:p>
            <a:pPr marL="924916" lvl="1" indent="-321151">
              <a:buSzPts val="1400"/>
            </a:pPr>
            <a:r>
              <a:rPr lang="en-US" dirty="0"/>
              <a:t>Research &amp; Learning Services</a:t>
            </a:r>
          </a:p>
          <a:p>
            <a:pPr marL="924916" lvl="1" indent="-321151">
              <a:buSzPts val="1400"/>
            </a:pPr>
            <a:r>
              <a:rPr lang="en-US" dirty="0"/>
              <a:t>Library Media Services (formerly </a:t>
            </a:r>
            <a:r>
              <a:rPr lang="en-US" dirty="0" err="1"/>
              <a:t>Nonprint</a:t>
            </a:r>
            <a:r>
              <a:rPr lang="en-US" dirty="0"/>
              <a:t>)</a:t>
            </a:r>
          </a:p>
          <a:p>
            <a:pPr marL="924916" lvl="1" indent="-321151">
              <a:buSzPts val="1400"/>
            </a:pPr>
            <a:r>
              <a:rPr lang="en-US" dirty="0"/>
              <a:t>Universities at Shady Grove Library (unique service </a:t>
            </a:r>
            <a:r>
              <a:rPr lang="en-US" dirty="0" smtClean="0"/>
              <a:t>center for</a:t>
            </a:r>
            <a:r>
              <a:rPr lang="en-US" baseline="0" dirty="0" smtClean="0"/>
              <a:t> 8 consortium sites</a:t>
            </a:r>
            <a:r>
              <a:rPr lang="en-US" dirty="0" smtClean="0"/>
              <a:t>)</a:t>
            </a:r>
            <a:endParaRPr lang="en-US" dirty="0"/>
          </a:p>
          <a:p>
            <a:pPr marL="462458" indent="-321151">
              <a:buSzPts val="1400"/>
            </a:pPr>
            <a:r>
              <a:rPr lang="en-US" dirty="0"/>
              <a:t># staff</a:t>
            </a:r>
          </a:p>
          <a:p>
            <a:pPr marL="924916" lvl="1" indent="-321151">
              <a:buSzPts val="1400"/>
            </a:pPr>
            <a:r>
              <a:rPr lang="en-US" dirty="0"/>
              <a:t>USRS: 3 faculty librarians, 30 staff, 1 GA</a:t>
            </a:r>
          </a:p>
          <a:p>
            <a:pPr marL="924916" lvl="1" indent="-321151">
              <a:buSzPts val="1400"/>
            </a:pPr>
            <a:r>
              <a:rPr lang="en-US" dirty="0"/>
              <a:t>R&amp;L: 43 permanent (27 faculty librarians, 12 staff, and 4 GAs)</a:t>
            </a:r>
          </a:p>
          <a:p>
            <a:pPr marL="462458" indent="-321151">
              <a:buSzPts val="1400"/>
            </a:pPr>
            <a:r>
              <a:rPr lang="en-US" dirty="0"/>
              <a:t>Some of the services we manage include...</a:t>
            </a:r>
          </a:p>
          <a:p>
            <a:pPr>
              <a:buNone/>
            </a:pPr>
            <a:endParaRPr lang="en-US" dirty="0" smtClean="0"/>
          </a:p>
          <a:p>
            <a:pPr>
              <a:buNone/>
            </a:pPr>
            <a:r>
              <a:rPr lang="en-US" dirty="0" smtClean="0"/>
              <a:t>Toss to Yelena to talk about changes in our services</a:t>
            </a:r>
            <a:r>
              <a:rPr lang="en-US" baseline="0" dirty="0" smtClean="0"/>
              <a:t> and spaces…</a:t>
            </a:r>
            <a:endParaRPr dirty="0"/>
          </a:p>
        </p:txBody>
      </p:sp>
      <p:sp>
        <p:nvSpPr>
          <p:cNvPr id="94" name="Shape 94"/>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1877247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indent="-70653">
              <a:lnSpc>
                <a:spcPct val="90000"/>
              </a:lnSpc>
              <a:spcBef>
                <a:spcPts val="1012"/>
              </a:spcBef>
              <a:buClr>
                <a:schemeClr val="dk1"/>
              </a:buClr>
              <a:buNone/>
            </a:pPr>
            <a:r>
              <a:rPr lang="en-US" b="1" dirty="0">
                <a:solidFill>
                  <a:schemeClr val="dk1"/>
                </a:solidFill>
                <a:latin typeface="Calibri"/>
                <a:ea typeface="Calibri"/>
                <a:cs typeface="Calibri"/>
                <a:sym typeface="Calibri"/>
              </a:rPr>
              <a:t>YL</a:t>
            </a:r>
          </a:p>
          <a:p>
            <a:pPr indent="-70653">
              <a:lnSpc>
                <a:spcPct val="90000"/>
              </a:lnSpc>
              <a:spcBef>
                <a:spcPts val="1012"/>
              </a:spcBef>
              <a:buClr>
                <a:schemeClr val="dk1"/>
              </a:buClr>
              <a:buNone/>
            </a:pPr>
            <a:r>
              <a:rPr lang="en-US" dirty="0">
                <a:solidFill>
                  <a:schemeClr val="dk1"/>
                </a:solidFill>
                <a:latin typeface="Calibri"/>
                <a:ea typeface="Calibri"/>
                <a:cs typeface="Calibri"/>
                <a:sym typeface="Calibri"/>
              </a:rPr>
              <a:t>●Since 2013 we moved from a reference/subject librarian model to Liaison Librarians model.</a:t>
            </a:r>
          </a:p>
          <a:p>
            <a:pPr indent="-70653">
              <a:lnSpc>
                <a:spcPct val="90000"/>
              </a:lnSpc>
              <a:spcBef>
                <a:spcPts val="1012"/>
              </a:spcBef>
              <a:buClr>
                <a:schemeClr val="dk1"/>
              </a:buClr>
              <a:buNone/>
            </a:pPr>
            <a:r>
              <a:rPr lang="en-US" dirty="0">
                <a:solidFill>
                  <a:schemeClr val="dk1"/>
                </a:solidFill>
                <a:latin typeface="Calibri"/>
                <a:ea typeface="Calibri"/>
                <a:cs typeface="Calibri"/>
                <a:sym typeface="Calibri"/>
              </a:rPr>
              <a:t> </a:t>
            </a:r>
          </a:p>
          <a:p>
            <a:pPr indent="-70653">
              <a:lnSpc>
                <a:spcPct val="90000"/>
              </a:lnSpc>
              <a:spcBef>
                <a:spcPts val="1012"/>
              </a:spcBef>
              <a:buClr>
                <a:schemeClr val="dk1"/>
              </a:buClr>
              <a:buNone/>
            </a:pPr>
            <a:r>
              <a:rPr lang="en-US" dirty="0">
                <a:solidFill>
                  <a:schemeClr val="dk1"/>
                </a:solidFill>
                <a:latin typeface="Calibri"/>
                <a:ea typeface="Calibri"/>
                <a:cs typeface="Calibri"/>
                <a:sym typeface="Calibri"/>
              </a:rPr>
              <a:t>●Changes in daily duties of librarians created some work power deficit in providing some of our core Libraries functions and services.  Thus non-librarian staff had to step in to perform duties traditionally designated as professional librarianship.</a:t>
            </a:r>
          </a:p>
          <a:p>
            <a:pPr>
              <a:lnSpc>
                <a:spcPct val="90000"/>
              </a:lnSpc>
              <a:spcBef>
                <a:spcPts val="1012"/>
              </a:spcBef>
              <a:buNone/>
            </a:pPr>
            <a:endParaRPr dirty="0">
              <a:solidFill>
                <a:schemeClr val="dk1"/>
              </a:solidFill>
              <a:latin typeface="Calibri"/>
              <a:ea typeface="Calibri"/>
              <a:cs typeface="Calibri"/>
              <a:sym typeface="Calibri"/>
            </a:endParaRPr>
          </a:p>
          <a:p>
            <a:pPr indent="-70653">
              <a:lnSpc>
                <a:spcPct val="90000"/>
              </a:lnSpc>
              <a:spcBef>
                <a:spcPts val="1012"/>
              </a:spcBef>
              <a:buClr>
                <a:schemeClr val="dk1"/>
              </a:buClr>
              <a:buNone/>
            </a:pPr>
            <a:r>
              <a:rPr lang="en-US" dirty="0">
                <a:solidFill>
                  <a:schemeClr val="dk1"/>
                </a:solidFill>
                <a:latin typeface="Calibri"/>
                <a:ea typeface="Calibri"/>
                <a:cs typeface="Calibri"/>
                <a:sym typeface="Calibri"/>
              </a:rPr>
              <a:t>●Collections</a:t>
            </a:r>
          </a:p>
          <a:p>
            <a:pPr marL="462458" indent="-70653">
              <a:lnSpc>
                <a:spcPct val="90000"/>
              </a:lnSpc>
              <a:spcBef>
                <a:spcPts val="1012"/>
              </a:spcBef>
              <a:buClr>
                <a:schemeClr val="dk1"/>
              </a:buClr>
              <a:buNone/>
            </a:pPr>
            <a:r>
              <a:rPr lang="en-US" dirty="0">
                <a:solidFill>
                  <a:schemeClr val="dk1"/>
                </a:solidFill>
                <a:latin typeface="Calibri"/>
                <a:ea typeface="Calibri"/>
                <a:cs typeface="Calibri"/>
                <a:sym typeface="Calibri"/>
              </a:rPr>
              <a:t>○   Like all other institutions we are re-considering how we do collection development and management, to e-formats when possible, removing duplicates and sometimes superseded materials, moving things to storage. </a:t>
            </a:r>
          </a:p>
          <a:p>
            <a:pPr marL="462458" indent="-70653">
              <a:lnSpc>
                <a:spcPct val="90000"/>
              </a:lnSpc>
              <a:spcBef>
                <a:spcPts val="1012"/>
              </a:spcBef>
              <a:buClr>
                <a:schemeClr val="dk1"/>
              </a:buClr>
              <a:buNone/>
            </a:pPr>
            <a:r>
              <a:rPr lang="en-US" dirty="0">
                <a:solidFill>
                  <a:schemeClr val="dk1"/>
                </a:solidFill>
                <a:latin typeface="Calibri"/>
                <a:ea typeface="Calibri"/>
                <a:cs typeface="Calibri"/>
                <a:sym typeface="Calibri"/>
              </a:rPr>
              <a:t>○   Our budget shortfalls are pushing us to cancel lesser used journals and databases. </a:t>
            </a:r>
          </a:p>
          <a:p>
            <a:pPr marL="462458" indent="-70653">
              <a:lnSpc>
                <a:spcPct val="90000"/>
              </a:lnSpc>
              <a:spcBef>
                <a:spcPts val="1012"/>
              </a:spcBef>
              <a:buClr>
                <a:schemeClr val="dk1"/>
              </a:buClr>
              <a:buNone/>
            </a:pPr>
            <a:r>
              <a:rPr lang="en-US" dirty="0">
                <a:solidFill>
                  <a:schemeClr val="dk1"/>
                </a:solidFill>
                <a:latin typeface="Calibri"/>
                <a:ea typeface="Calibri"/>
                <a:cs typeface="Calibri"/>
                <a:sym typeface="Calibri"/>
              </a:rPr>
              <a:t>○   We are moving towards access vs ownership, and reliance on </a:t>
            </a:r>
            <a:r>
              <a:rPr lang="en-US" dirty="0" err="1">
                <a:solidFill>
                  <a:schemeClr val="dk1"/>
                </a:solidFill>
                <a:latin typeface="Calibri"/>
                <a:ea typeface="Calibri"/>
                <a:cs typeface="Calibri"/>
                <a:sym typeface="Calibri"/>
              </a:rPr>
              <a:t>consortial</a:t>
            </a:r>
            <a:r>
              <a:rPr lang="en-US" dirty="0">
                <a:solidFill>
                  <a:schemeClr val="dk1"/>
                </a:solidFill>
                <a:latin typeface="Calibri"/>
                <a:ea typeface="Calibri"/>
                <a:cs typeface="Calibri"/>
                <a:sym typeface="Calibri"/>
              </a:rPr>
              <a:t> agreements and ILL.</a:t>
            </a:r>
          </a:p>
          <a:p>
            <a:pPr>
              <a:lnSpc>
                <a:spcPct val="90000"/>
              </a:lnSpc>
              <a:spcBef>
                <a:spcPts val="1012"/>
              </a:spcBef>
              <a:buNone/>
            </a:pPr>
            <a:endParaRPr dirty="0">
              <a:solidFill>
                <a:schemeClr val="dk1"/>
              </a:solidFill>
              <a:latin typeface="Calibri"/>
              <a:ea typeface="Calibri"/>
              <a:cs typeface="Calibri"/>
              <a:sym typeface="Calibri"/>
            </a:endParaRPr>
          </a:p>
          <a:p>
            <a:pPr indent="-70653">
              <a:lnSpc>
                <a:spcPct val="90000"/>
              </a:lnSpc>
              <a:spcBef>
                <a:spcPts val="1012"/>
              </a:spcBef>
              <a:buClr>
                <a:schemeClr val="dk1"/>
              </a:buClr>
              <a:buNone/>
            </a:pPr>
            <a:r>
              <a:rPr lang="en-US" dirty="0">
                <a:solidFill>
                  <a:schemeClr val="dk1"/>
                </a:solidFill>
                <a:latin typeface="Calibri"/>
                <a:ea typeface="Calibri"/>
                <a:cs typeface="Calibri"/>
                <a:sym typeface="Calibri"/>
              </a:rPr>
              <a:t>●Changes in how we develop and manage </a:t>
            </a:r>
            <a:r>
              <a:rPr lang="en-US" dirty="0" smtClean="0">
                <a:solidFill>
                  <a:schemeClr val="dk1"/>
                </a:solidFill>
                <a:latin typeface="Calibri"/>
                <a:ea typeface="Calibri"/>
                <a:cs typeface="Calibri"/>
                <a:sym typeface="Calibri"/>
              </a:rPr>
              <a:t>collections provide</a:t>
            </a:r>
            <a:r>
              <a:rPr lang="en-US" baseline="0" dirty="0" smtClean="0">
                <a:solidFill>
                  <a:schemeClr val="dk1"/>
                </a:solidFill>
                <a:latin typeface="Calibri"/>
                <a:ea typeface="Calibri"/>
                <a:cs typeface="Calibri"/>
                <a:sym typeface="Calibri"/>
              </a:rPr>
              <a:t> us with opportunities and</a:t>
            </a:r>
            <a:r>
              <a:rPr lang="en-US" dirty="0" smtClean="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lead to changes how we use our spaces</a:t>
            </a:r>
          </a:p>
          <a:p>
            <a:pPr>
              <a:lnSpc>
                <a:spcPct val="90000"/>
              </a:lnSpc>
              <a:spcBef>
                <a:spcPts val="1012"/>
              </a:spcBef>
              <a:buNone/>
            </a:pPr>
            <a:endParaRPr dirty="0">
              <a:solidFill>
                <a:schemeClr val="dk1"/>
              </a:solidFill>
              <a:latin typeface="Calibri"/>
              <a:ea typeface="Calibri"/>
              <a:cs typeface="Calibri"/>
              <a:sym typeface="Calibri"/>
            </a:endParaRPr>
          </a:p>
        </p:txBody>
      </p:sp>
      <p:sp>
        <p:nvSpPr>
          <p:cNvPr id="100" name="Shape 100"/>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485396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marL="462458">
              <a:lnSpc>
                <a:spcPct val="115000"/>
              </a:lnSpc>
              <a:buNone/>
            </a:pPr>
            <a:r>
              <a:rPr lang="en-US" b="1" dirty="0">
                <a:solidFill>
                  <a:schemeClr val="dk1"/>
                </a:solidFill>
                <a:latin typeface="Calibri"/>
                <a:ea typeface="Calibri"/>
                <a:cs typeface="Calibri"/>
                <a:sym typeface="Calibri"/>
              </a:rPr>
              <a:t>YL</a:t>
            </a:r>
          </a:p>
          <a:p>
            <a:pPr marL="462458" indent="-301882">
              <a:lnSpc>
                <a:spcPct val="90000"/>
              </a:lnSpc>
              <a:spcBef>
                <a:spcPts val="1012"/>
              </a:spcBef>
              <a:buClr>
                <a:schemeClr val="dk1"/>
              </a:buClr>
              <a:buFont typeface="Calibri"/>
              <a:buChar char="●"/>
            </a:pPr>
            <a:r>
              <a:rPr lang="en-US" dirty="0">
                <a:solidFill>
                  <a:schemeClr val="dk1"/>
                </a:solidFill>
                <a:latin typeface="Calibri"/>
                <a:ea typeface="Calibri"/>
                <a:cs typeface="Calibri"/>
                <a:sym typeface="Calibri"/>
              </a:rPr>
              <a:t>To become liaison librarians we had to: </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Create a vision of what liaison librarianship means to us, (Liaison Report came out in 2013), which changed expectations for librarians who work with academic departments </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Collectively created CORE competences</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Developed new Annual Review processes with emphasis on impact and personal/professional development</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Re-thought daily activities for librarians</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Developed new strategic goals</a:t>
            </a:r>
          </a:p>
          <a:p>
            <a:pPr marL="924916" indent="-301882">
              <a:lnSpc>
                <a:spcPct val="90000"/>
              </a:lnSpc>
              <a:buClr>
                <a:schemeClr val="dk1"/>
              </a:buClr>
              <a:buFont typeface="Calibri"/>
              <a:buChar char="●"/>
            </a:pPr>
            <a:r>
              <a:rPr lang="en-US" dirty="0">
                <a:solidFill>
                  <a:schemeClr val="dk1"/>
                </a:solidFill>
                <a:latin typeface="Calibri"/>
                <a:ea typeface="Calibri"/>
                <a:cs typeface="Calibri"/>
                <a:sym typeface="Calibri"/>
              </a:rPr>
              <a:t>So what are the new expectations of librarians and where is the give and take?: </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more emphasis on outreach and engagement with their departments and </a:t>
            </a:r>
            <a:r>
              <a:rPr lang="en-US" dirty="0" err="1" smtClean="0">
                <a:solidFill>
                  <a:schemeClr val="dk1"/>
                </a:solidFill>
                <a:latin typeface="Calibri"/>
                <a:ea typeface="Calibri"/>
                <a:cs typeface="Calibri"/>
                <a:sym typeface="Calibri"/>
              </a:rPr>
              <a:t>embeddedment</a:t>
            </a:r>
            <a:r>
              <a:rPr lang="en-US" dirty="0" smtClean="0">
                <a:solidFill>
                  <a:schemeClr val="dk1"/>
                </a:solidFill>
                <a:latin typeface="Calibri"/>
                <a:ea typeface="Calibri"/>
                <a:cs typeface="Calibri"/>
                <a:sym typeface="Calibri"/>
              </a:rPr>
              <a:t>, not necessarily physical</a:t>
            </a:r>
            <a:endParaRPr lang="en-US" dirty="0">
              <a:solidFill>
                <a:schemeClr val="dk1"/>
              </a:solidFill>
              <a:latin typeface="Calibri"/>
              <a:ea typeface="Calibri"/>
              <a:cs typeface="Calibri"/>
              <a:sym typeface="Calibri"/>
            </a:endParaRP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Increased emphasis on instruction, including a newly developed LOA program and Peer Observation program</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Emphasis on partnerships with faculty and departments</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Holistic approach to patrons’ needs, including non-traditional services – copyright, statistics, bibliographic management software,  data research</a:t>
            </a:r>
          </a:p>
          <a:p>
            <a:pPr marL="930173" lvl="0" indent="-301882">
              <a:lnSpc>
                <a:spcPct val="90000"/>
              </a:lnSpc>
              <a:buClr>
                <a:schemeClr val="dk1"/>
              </a:buClr>
              <a:buFont typeface="Calibri"/>
              <a:buChar char="○"/>
            </a:pPr>
            <a:r>
              <a:rPr lang="en-US" dirty="0">
                <a:solidFill>
                  <a:schemeClr val="dk1"/>
                </a:solidFill>
                <a:latin typeface="Calibri"/>
                <a:ea typeface="Calibri"/>
                <a:cs typeface="Calibri"/>
                <a:sym typeface="Calibri"/>
              </a:rPr>
              <a:t>Some things we stopped doing:  reference shifts at a physical service desks,  more automation in collection </a:t>
            </a:r>
            <a:r>
              <a:rPr lang="en-US" dirty="0" smtClean="0">
                <a:solidFill>
                  <a:schemeClr val="dk1"/>
                </a:solidFill>
                <a:latin typeface="Calibri"/>
                <a:ea typeface="Calibri"/>
                <a:cs typeface="Calibri"/>
                <a:sym typeface="Calibri"/>
              </a:rPr>
              <a:t>development,</a:t>
            </a:r>
            <a:r>
              <a:rPr lang="en-US" baseline="0" dirty="0" smtClean="0">
                <a:solidFill>
                  <a:schemeClr val="dk1"/>
                </a:solidFill>
                <a:latin typeface="Calibri"/>
                <a:ea typeface="Calibri"/>
                <a:cs typeface="Calibri"/>
                <a:sym typeface="Calibri"/>
              </a:rPr>
              <a:t> re-scaling instructional programs moving some large programs to online environment</a:t>
            </a:r>
            <a:endParaRPr lang="en-US" dirty="0">
              <a:solidFill>
                <a:schemeClr val="dk1"/>
              </a:solidFill>
              <a:latin typeface="Calibri"/>
              <a:ea typeface="Calibri"/>
              <a:cs typeface="Calibri"/>
              <a:sym typeface="Calibri"/>
            </a:endParaRPr>
          </a:p>
          <a:p>
            <a:pPr marL="924916" indent="-301882">
              <a:lnSpc>
                <a:spcPct val="90000"/>
              </a:lnSpc>
              <a:buClr>
                <a:schemeClr val="dk1"/>
              </a:buClr>
              <a:buFont typeface="Calibri"/>
              <a:buChar char="●"/>
            </a:pPr>
            <a:r>
              <a:rPr lang="en-US" dirty="0">
                <a:solidFill>
                  <a:schemeClr val="dk1"/>
                </a:solidFill>
                <a:latin typeface="Calibri"/>
                <a:ea typeface="Calibri"/>
                <a:cs typeface="Calibri"/>
                <a:sym typeface="Calibri"/>
              </a:rPr>
              <a:t>We spend a lot of time and energy on training</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Internal Training</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Checklist for new librarians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R&amp;L Forums (day to day work sharing</a:t>
            </a:r>
            <a:r>
              <a:rPr lang="en-US" dirty="0" smtClean="0">
                <a:solidFill>
                  <a:schemeClr val="dk1"/>
                </a:solidFill>
                <a:latin typeface="Calibri"/>
                <a:ea typeface="Calibri"/>
                <a:cs typeface="Calibri"/>
                <a:sym typeface="Calibri"/>
              </a:rPr>
              <a:t>)</a:t>
            </a:r>
          </a:p>
          <a:p>
            <a:pPr marL="1849831" marR="0" lvl="2" indent="-301882" algn="l" defTabSz="914400" rtl="0" eaLnBrk="1" fontAlgn="auto" latinLnBrk="0" hangingPunct="1">
              <a:lnSpc>
                <a:spcPct val="90000"/>
              </a:lnSpc>
              <a:spcBef>
                <a:spcPts val="0"/>
              </a:spcBef>
              <a:spcAft>
                <a:spcPts val="0"/>
              </a:spcAft>
              <a:buClr>
                <a:schemeClr val="dk1"/>
              </a:buClr>
              <a:buSzPts val="1100"/>
              <a:buFont typeface="Calibri"/>
              <a:buChar char="■"/>
              <a:tabLst/>
              <a:defRPr/>
            </a:pPr>
            <a:r>
              <a:rPr lang="en-US" dirty="0" smtClean="0">
                <a:solidFill>
                  <a:schemeClr val="dk1"/>
                </a:solidFill>
                <a:latin typeface="Calibri"/>
                <a:ea typeface="Calibri"/>
                <a:cs typeface="Calibri"/>
                <a:sym typeface="Calibri"/>
              </a:rPr>
              <a:t>Multigenerational Workplace</a:t>
            </a:r>
            <a:endParaRPr lang="en-US" dirty="0">
              <a:solidFill>
                <a:schemeClr val="dk1"/>
              </a:solidFill>
              <a:latin typeface="Calibri"/>
              <a:ea typeface="Calibri"/>
              <a:cs typeface="Calibri"/>
              <a:sym typeface="Calibri"/>
            </a:endParaRP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Kick Ass workshop (</a:t>
            </a:r>
            <a:r>
              <a:rPr lang="en-US" dirty="0" err="1">
                <a:solidFill>
                  <a:schemeClr val="dk1"/>
                </a:solidFill>
                <a:latin typeface="Calibri"/>
                <a:ea typeface="Calibri"/>
                <a:cs typeface="Calibri"/>
                <a:sym typeface="Calibri"/>
              </a:rPr>
              <a:t>improv</a:t>
            </a:r>
            <a:r>
              <a:rPr lang="en-US" dirty="0">
                <a:solidFill>
                  <a:schemeClr val="dk1"/>
                </a:solidFill>
                <a:latin typeface="Calibri"/>
                <a:ea typeface="Calibri"/>
                <a:cs typeface="Calibri"/>
                <a:sym typeface="Calibri"/>
              </a:rPr>
              <a:t>)</a:t>
            </a:r>
          </a:p>
          <a:p>
            <a:pPr marL="1849831" lvl="2" indent="-301882">
              <a:lnSpc>
                <a:spcPct val="90000"/>
              </a:lnSpc>
              <a:buClr>
                <a:schemeClr val="dk1"/>
              </a:buClr>
              <a:buFont typeface="Calibri"/>
              <a:buChar char="■"/>
            </a:pPr>
            <a:r>
              <a:rPr lang="en-US" dirty="0" smtClean="0">
                <a:solidFill>
                  <a:schemeClr val="dk1"/>
                </a:solidFill>
                <a:latin typeface="Calibri"/>
                <a:ea typeface="Calibri"/>
                <a:cs typeface="Calibri"/>
                <a:sym typeface="Calibri"/>
              </a:rPr>
              <a:t>Library </a:t>
            </a:r>
            <a:r>
              <a:rPr lang="en-US" dirty="0">
                <a:solidFill>
                  <a:schemeClr val="dk1"/>
                </a:solidFill>
                <a:latin typeface="Calibri"/>
                <a:ea typeface="Calibri"/>
                <a:cs typeface="Calibri"/>
                <a:sym typeface="Calibri"/>
              </a:rPr>
              <a:t>groups like Emerging Technologies, Coding workshops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Very supportive learning environment, where people help each other</a:t>
            </a:r>
          </a:p>
          <a:p>
            <a:pPr marL="1387373" lvl="1" indent="-301882">
              <a:lnSpc>
                <a:spcPct val="90000"/>
              </a:lnSpc>
              <a:buClr>
                <a:schemeClr val="dk1"/>
              </a:buClr>
              <a:buFont typeface="Calibri"/>
              <a:buChar char="○"/>
            </a:pPr>
            <a:r>
              <a:rPr lang="en-US" dirty="0">
                <a:solidFill>
                  <a:schemeClr val="dk1"/>
                </a:solidFill>
                <a:latin typeface="Calibri"/>
                <a:ea typeface="Calibri"/>
                <a:cs typeface="Calibri"/>
                <a:sym typeface="Calibri"/>
              </a:rPr>
              <a:t>Library supports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conference attendances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Sending out to classes (computer languages, visualization, instructional activities)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Internal and external leadership programs</a:t>
            </a:r>
          </a:p>
          <a:p>
            <a:pPr marL="1849831" lvl="2" indent="-301882">
              <a:lnSpc>
                <a:spcPct val="90000"/>
              </a:lnSpc>
              <a:buClr>
                <a:schemeClr val="dk1"/>
              </a:buClr>
              <a:buFont typeface="Calibri"/>
              <a:buChar char="■"/>
            </a:pPr>
            <a:r>
              <a:rPr lang="en-US" dirty="0">
                <a:solidFill>
                  <a:schemeClr val="dk1"/>
                </a:solidFill>
                <a:latin typeface="Calibri"/>
                <a:ea typeface="Calibri"/>
                <a:cs typeface="Calibri"/>
                <a:sym typeface="Calibri"/>
              </a:rPr>
              <a:t>Webinars</a:t>
            </a:r>
          </a:p>
          <a:p>
            <a:pPr marL="924916" indent="-301882">
              <a:lnSpc>
                <a:spcPct val="90000"/>
              </a:lnSpc>
              <a:buClr>
                <a:schemeClr val="dk1"/>
              </a:buClr>
              <a:buFont typeface="Calibri"/>
              <a:buChar char="●"/>
            </a:pPr>
            <a:r>
              <a:rPr lang="en-US" dirty="0">
                <a:solidFill>
                  <a:schemeClr val="dk1"/>
                </a:solidFill>
                <a:latin typeface="Calibri"/>
                <a:ea typeface="Calibri"/>
                <a:cs typeface="Calibri"/>
                <a:sym typeface="Calibri"/>
              </a:rPr>
              <a:t>We allow for experimentation, and do not frown on failures, creating a truly learning organization</a:t>
            </a:r>
          </a:p>
          <a:p>
            <a:pPr marL="924916" indent="-301882">
              <a:lnSpc>
                <a:spcPct val="90000"/>
              </a:lnSpc>
              <a:buClr>
                <a:schemeClr val="dk1"/>
              </a:buClr>
              <a:buFont typeface="Calibri"/>
              <a:buChar char="●"/>
            </a:pPr>
            <a:r>
              <a:rPr lang="en-US" dirty="0">
                <a:solidFill>
                  <a:schemeClr val="dk1"/>
                </a:solidFill>
                <a:latin typeface="Calibri"/>
                <a:ea typeface="Calibri"/>
                <a:cs typeface="Calibri"/>
                <a:sym typeface="Calibri"/>
              </a:rPr>
              <a:t>But we can’t do it without support and re-deployment of our staff</a:t>
            </a:r>
          </a:p>
        </p:txBody>
      </p:sp>
      <p:sp>
        <p:nvSpPr>
          <p:cNvPr id="106" name="Shape 106"/>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999898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a:t>TH</a:t>
            </a:r>
          </a:p>
          <a:p>
            <a:pPr marL="462458" indent="-321151">
              <a:buSzPts val="1400"/>
              <a:buChar char="-"/>
            </a:pPr>
            <a:r>
              <a:rPr lang="en-US"/>
              <a:t>As we reshape our services, the expectations for all staff have evolved. My department differs from Yelena’s in that I have mostly exempt and non-exempt staff while she has mostly faculty. </a:t>
            </a:r>
          </a:p>
          <a:p>
            <a:pPr marL="462458" indent="-321151">
              <a:buSzPts val="1400"/>
              <a:buChar char="-"/>
            </a:pPr>
            <a:r>
              <a:rPr lang="en-US"/>
              <a:t>Depending on your environment, you may have more or less leeway to adjust staff and faculty duties BUT the key is building a culture of trust, where employees know you’re making changes for the greater good, not just to make their lives difficult. </a:t>
            </a:r>
          </a:p>
          <a:p>
            <a:pPr marL="462458" indent="-321151">
              <a:buSzPts val="1400"/>
              <a:buChar char="-"/>
            </a:pPr>
            <a:r>
              <a:rPr lang="en-US"/>
              <a:t>Tying changes to the larger mission of the Division and of the Libraries is one way to accomplish this. My department has created 2 Strategic Plans since I started in 2012; each time we’ve started with the larger Library goals and worked as a group to find the ways we can contribute</a:t>
            </a:r>
          </a:p>
          <a:p>
            <a:pPr marL="462458" indent="-321151">
              <a:buSzPts val="1400"/>
              <a:buChar char="-"/>
            </a:pPr>
            <a:r>
              <a:rPr lang="en-US"/>
              <a:t>Successful example: merger of reference and circulation desks, summer 2014, into one shared Library Services Desk. Required an enormous amount of coordination. We created cross-department teams to figure out issues related to space, technology, communication, services, and training. </a:t>
            </a:r>
          </a:p>
          <a:p>
            <a:pPr marL="462458" indent="-321151">
              <a:buSzPts val="1400"/>
              <a:buChar char="-"/>
            </a:pPr>
            <a:r>
              <a:rPr lang="en-US"/>
              <a:t>The training group in particular came up with a model that we’ve used every subsequent summer: start with a list of tasks we need done at the desk; survey staff on how comfortable they are with each; look at the results and recruit staff and librarian experts to design and deliver training wherever the gaps are; use staff feedback to improve the training each time</a:t>
            </a:r>
          </a:p>
          <a:p>
            <a:pPr marL="462458" indent="-321151">
              <a:buSzPts val="1400"/>
              <a:buChar char="-"/>
            </a:pPr>
            <a:r>
              <a:rPr lang="en-US"/>
              <a:t>As part of the merger we moved to all on-call shifts for librarians, so they no longer have regular desk hours. This was an adjustment for some of the librarians, who viewed their professional identity as bound up with the reference desk, as well as for the staff, who needed serious training on when to refer questions to on-call librarians. [Data re: on-call referrals?]  </a:t>
            </a:r>
          </a:p>
          <a:p>
            <a:pPr marL="462458" indent="-321151">
              <a:buSzPts val="1400"/>
              <a:buChar char="-"/>
            </a:pPr>
            <a:r>
              <a:rPr lang="en-US"/>
              <a:t>Another successful example is the co-management of virtual reference services (“chat”) This was originally a librarian task, with 40 assigned hours each week. By looking at data we realized the vast majority are informational, not reference questions, and could be answered by staff (or even, in some cases, students.) The service is now managed by a staff member from USRS and a librarian from R&amp;L, who share the responsibility for the technology, scheduling, follow up on questions, maintaining the knowledge base, and more. We have established a schedule whereby each branch is responsible for a certain number of hours each day, based on the branches’ busy and slow times. [avg completed chat transactions per month]</a:t>
            </a:r>
          </a:p>
        </p:txBody>
      </p:sp>
      <p:sp>
        <p:nvSpPr>
          <p:cNvPr id="112" name="Shape 112"/>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226676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a:t>TH</a:t>
            </a:r>
          </a:p>
          <a:p>
            <a:pPr marL="462458" indent="-321151">
              <a:buSzPts val="1400"/>
              <a:buChar char="-"/>
            </a:pPr>
            <a:r>
              <a:rPr lang="en-US"/>
              <a:t>Another area where we have significant collaboration, cooperation, and coordination is in the huge task of weeding collections to make room for new learning spaces and services. Whether you call this “right sizing” or “realignment” of collections, there’s a tremendous amount of intellectual and physical work to do.</a:t>
            </a:r>
          </a:p>
          <a:p>
            <a:pPr marL="462458" indent="-321151">
              <a:buSzPts val="1400"/>
              <a:buChar char="-"/>
            </a:pPr>
            <a:r>
              <a:rPr lang="en-US"/>
              <a:t>In our case, Yelena’s unit includes the subject librarians who purchase and manage collections for specific disciplines, while my group includes the collection maintenance staff who take care of the physical books day to day. In addition, two different divisions also need to be involved -- Collection Strategies and Services includes the staff and librarians who manage electronic resources and maintain catalog data, while Digital Systems &amp; Stewardship create any reports we need on holdings, loans, etc.</a:t>
            </a:r>
          </a:p>
          <a:p>
            <a:pPr marL="462458" indent="-321151">
              <a:buSzPts val="1400"/>
              <a:buChar char="-"/>
            </a:pPr>
            <a:r>
              <a:rPr lang="en-US"/>
              <a:t>Two major projects in the past year: weeding the reference collection by 75% and relocating it from the 1st to the 4th floor; weeding the EPSL and Chemistry libraries and merging them into a combined STEM library</a:t>
            </a:r>
          </a:p>
          <a:p>
            <a:pPr marL="462458" indent="-321151">
              <a:buSzPts val="1400"/>
              <a:buChar char="-"/>
            </a:pPr>
            <a:r>
              <a:rPr lang="en-US"/>
              <a:t>How did we do it? </a:t>
            </a:r>
          </a:p>
          <a:p>
            <a:pPr marL="924916" lvl="1" indent="-321151">
              <a:buSzPts val="1400"/>
              <a:buChar char="-"/>
            </a:pPr>
            <a:r>
              <a:rPr lang="en-US"/>
              <a:t>USRS works with IT to get data, shelf lists, loan counts, etc.</a:t>
            </a:r>
          </a:p>
          <a:p>
            <a:pPr marL="924916" lvl="1" indent="-321151">
              <a:buSzPts val="1400"/>
              <a:buChar char="-"/>
            </a:pPr>
            <a:r>
              <a:rPr lang="en-US"/>
              <a:t>R&amp;L librarians do the intellectual work of making decisions on individual volumes - withdrawal, transfer, keep</a:t>
            </a:r>
          </a:p>
          <a:p>
            <a:pPr marL="924916" lvl="1" indent="-321151">
              <a:buSzPts val="1400"/>
              <a:buChar char="-"/>
            </a:pPr>
            <a:r>
              <a:rPr lang="en-US"/>
              <a:t>USRS works with CSS and IT to change catalog records as needed</a:t>
            </a:r>
          </a:p>
          <a:p>
            <a:pPr marL="924916" lvl="1" indent="-321151">
              <a:buSzPts val="1400"/>
              <a:buChar char="-"/>
            </a:pPr>
            <a:r>
              <a:rPr lang="en-US"/>
              <a:t>USRS does physical work of relocating collections to 4th floor, updating signage, etc. </a:t>
            </a:r>
          </a:p>
        </p:txBody>
      </p:sp>
      <p:sp>
        <p:nvSpPr>
          <p:cNvPr id="118" name="Shape 118"/>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1108848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indent="-70653">
              <a:lnSpc>
                <a:spcPct val="115000"/>
              </a:lnSpc>
              <a:buClr>
                <a:schemeClr val="dk1"/>
              </a:buClr>
              <a:buNone/>
            </a:pPr>
            <a:r>
              <a:rPr lang="en-US" b="1" dirty="0">
                <a:solidFill>
                  <a:schemeClr val="dk1"/>
                </a:solidFill>
                <a:latin typeface="Calibri"/>
                <a:ea typeface="Calibri"/>
                <a:cs typeface="Calibri"/>
                <a:sym typeface="Calibri"/>
              </a:rPr>
              <a:t>YL</a:t>
            </a:r>
          </a:p>
          <a:p>
            <a:pPr>
              <a:lnSpc>
                <a:spcPct val="115000"/>
              </a:lnSpc>
              <a:buNone/>
            </a:pPr>
            <a:r>
              <a:rPr lang="en-US" dirty="0">
                <a:solidFill>
                  <a:schemeClr val="dk1"/>
                </a:solidFill>
                <a:latin typeface="Calibri"/>
                <a:ea typeface="Calibri"/>
                <a:cs typeface="Calibri"/>
                <a:sym typeface="Calibri"/>
              </a:rPr>
              <a:t>As we remove collections from the libraries, we open up space for study, collaboration, partnerships, and more.  Over just few years, we created designated spaces for undergraduate and graduate students, adjunct faculty, maker spaces, new labs and events venues that can be easily converted to multifunctional spaces and serve many purposes.  As in the previous slide, we take a collaborative approach, in which we share decision-making and co-manage projects as they evolve. Examples:</a:t>
            </a:r>
          </a:p>
          <a:p>
            <a:pPr indent="-70653">
              <a:lnSpc>
                <a:spcPct val="115000"/>
              </a:lnSpc>
              <a:buClr>
                <a:schemeClr val="dk1"/>
              </a:buClr>
              <a:buNone/>
            </a:pPr>
            <a:endParaRPr dirty="0">
              <a:solidFill>
                <a:schemeClr val="dk1"/>
              </a:solidFill>
              <a:latin typeface="Calibri"/>
              <a:ea typeface="Calibri"/>
              <a:cs typeface="Calibri"/>
              <a:sym typeface="Calibri"/>
            </a:endParaRPr>
          </a:p>
          <a:p>
            <a:pPr indent="-70653">
              <a:lnSpc>
                <a:spcPct val="115000"/>
              </a:lnSpc>
              <a:buClr>
                <a:schemeClr val="dk1"/>
              </a:buClr>
              <a:buNone/>
            </a:pPr>
            <a:r>
              <a:rPr lang="en-US" b="1" dirty="0">
                <a:solidFill>
                  <a:schemeClr val="dk1"/>
                </a:solidFill>
                <a:latin typeface="Calibri"/>
                <a:ea typeface="Calibri"/>
                <a:cs typeface="Calibri"/>
                <a:sym typeface="Calibri"/>
              </a:rPr>
              <a:t>YL</a:t>
            </a:r>
            <a:r>
              <a:rPr lang="en-US" dirty="0">
                <a:solidFill>
                  <a:schemeClr val="dk1"/>
                </a:solidFill>
                <a:latin typeface="Calibri"/>
                <a:ea typeface="Calibri"/>
                <a:cs typeface="Calibri"/>
                <a:sym typeface="Calibri"/>
              </a:rPr>
              <a:t>:</a:t>
            </a:r>
          </a:p>
          <a:p>
            <a:pPr indent="-70653">
              <a:lnSpc>
                <a:spcPct val="115000"/>
              </a:lnSpc>
              <a:buClr>
                <a:schemeClr val="dk1"/>
              </a:buClr>
              <a:buNone/>
            </a:pPr>
            <a:r>
              <a:rPr lang="en-US" dirty="0">
                <a:solidFill>
                  <a:schemeClr val="dk1"/>
                </a:solidFill>
                <a:latin typeface="Calibri"/>
                <a:ea typeface="Calibri"/>
                <a:cs typeface="Calibri"/>
                <a:sym typeface="Calibri"/>
              </a:rPr>
              <a:t>The second floor of the Main, McKeldin, Library, has long been designated as a Terrapin Learning Commons, an expansive and very popular space for the undergraduate commons.  And in 2014 we began working on developing our Research Commons, both physical and virtual space to address needs of those who are involved in research process, from upper levels of undergraduates to faculty and visiting scholars. 4</a:t>
            </a:r>
            <a:r>
              <a:rPr lang="en-US" baseline="30000" dirty="0">
                <a:solidFill>
                  <a:schemeClr val="dk1"/>
                </a:solidFill>
                <a:latin typeface="Calibri"/>
                <a:ea typeface="Calibri"/>
                <a:cs typeface="Calibri"/>
                <a:sym typeface="Calibri"/>
              </a:rPr>
              <a:t>th</a:t>
            </a:r>
            <a:r>
              <a:rPr lang="en-US" dirty="0">
                <a:solidFill>
                  <a:schemeClr val="dk1"/>
                </a:solidFill>
                <a:latin typeface="Calibri"/>
                <a:ea typeface="Calibri"/>
                <a:cs typeface="Calibri"/>
                <a:sym typeface="Calibri"/>
              </a:rPr>
              <a:t> floor of McKeldin was designated as the physical space for Research Commons, to house a grand reading room, Reference collections, silent reading room, GeoSpecial Lab, Statistical help, Research Commons staff and some of our subject librarians.  Both Tim’s and my department have been deeply involved in the remodel of the fourth floor. </a:t>
            </a:r>
          </a:p>
          <a:p>
            <a:pPr marL="462458" indent="-70653">
              <a:lnSpc>
                <a:spcPct val="115000"/>
              </a:lnSpc>
              <a:buClr>
                <a:schemeClr val="dk1"/>
              </a:buClr>
              <a:buNone/>
            </a:pPr>
            <a:r>
              <a:rPr lang="en-US" dirty="0">
                <a:solidFill>
                  <a:schemeClr val="dk1"/>
                </a:solidFill>
                <a:latin typeface="Calibri"/>
                <a:ea typeface="Calibri"/>
                <a:cs typeface="Calibri"/>
                <a:sym typeface="Calibri"/>
              </a:rPr>
              <a:t>●Most vivid example of our cooperation:   moving or our reference collection from the 1</a:t>
            </a:r>
            <a:r>
              <a:rPr lang="en-US" baseline="30000" dirty="0">
                <a:solidFill>
                  <a:schemeClr val="dk1"/>
                </a:solidFill>
                <a:latin typeface="Calibri"/>
                <a:ea typeface="Calibri"/>
                <a:cs typeface="Calibri"/>
                <a:sym typeface="Calibri"/>
              </a:rPr>
              <a:t>st</a:t>
            </a:r>
            <a:r>
              <a:rPr lang="en-US" dirty="0">
                <a:solidFill>
                  <a:schemeClr val="dk1"/>
                </a:solidFill>
                <a:latin typeface="Calibri"/>
                <a:ea typeface="Calibri"/>
                <a:cs typeface="Calibri"/>
                <a:sym typeface="Calibri"/>
              </a:rPr>
              <a:t> floor of McKeldin to the 4</a:t>
            </a:r>
            <a:r>
              <a:rPr lang="en-US" baseline="30000" dirty="0">
                <a:solidFill>
                  <a:schemeClr val="dk1"/>
                </a:solidFill>
                <a:latin typeface="Calibri"/>
                <a:ea typeface="Calibri"/>
                <a:cs typeface="Calibri"/>
                <a:sym typeface="Calibri"/>
              </a:rPr>
              <a:t>th</a:t>
            </a:r>
            <a:r>
              <a:rPr lang="en-US" dirty="0">
                <a:solidFill>
                  <a:schemeClr val="dk1"/>
                </a:solidFill>
                <a:latin typeface="Calibri"/>
                <a:ea typeface="Calibri"/>
                <a:cs typeface="Calibri"/>
                <a:sym typeface="Calibri"/>
              </a:rPr>
              <a:t> floor, from a huge space into a much smaller one. </a:t>
            </a:r>
          </a:p>
          <a:p>
            <a:pPr marL="924916" indent="-70653">
              <a:lnSpc>
                <a:spcPct val="115000"/>
              </a:lnSpc>
              <a:buClr>
                <a:schemeClr val="dk1"/>
              </a:buClr>
              <a:buNone/>
            </a:pPr>
            <a:r>
              <a:rPr lang="en-US" dirty="0">
                <a:solidFill>
                  <a:schemeClr val="dk1"/>
                </a:solidFill>
                <a:latin typeface="Calibri"/>
                <a:ea typeface="Calibri"/>
                <a:cs typeface="Calibri"/>
                <a:sym typeface="Calibri"/>
              </a:rPr>
              <a:t>○   Tim and I jointly agreed on the new location for it, designed it, agreed on carpets, paints and furniture. </a:t>
            </a:r>
          </a:p>
          <a:p>
            <a:pPr marL="924916" indent="-70653">
              <a:lnSpc>
                <a:spcPct val="115000"/>
              </a:lnSpc>
              <a:buClr>
                <a:schemeClr val="dk1"/>
              </a:buClr>
              <a:buNone/>
            </a:pPr>
            <a:r>
              <a:rPr lang="en-US" dirty="0">
                <a:solidFill>
                  <a:schemeClr val="dk1"/>
                </a:solidFill>
                <a:latin typeface="Calibri"/>
                <a:ea typeface="Calibri"/>
                <a:cs typeface="Calibri"/>
                <a:sym typeface="Calibri"/>
              </a:rPr>
              <a:t>○   We had downsize the moved collection from about 50,000 volumes to about 3,000 to fit the space.  Subject librarians were doing all the intellectual work of what should stay in reference, be moved to the circulating stacks, or to stacks in other branches, or be withdrawn</a:t>
            </a:r>
          </a:p>
          <a:p>
            <a:pPr marL="924916" indent="-70653">
              <a:lnSpc>
                <a:spcPct val="115000"/>
              </a:lnSpc>
              <a:buClr>
                <a:schemeClr val="dk1"/>
              </a:buClr>
              <a:buNone/>
            </a:pPr>
            <a:r>
              <a:rPr lang="en-US" dirty="0">
                <a:solidFill>
                  <a:schemeClr val="dk1"/>
                </a:solidFill>
                <a:latin typeface="Calibri"/>
                <a:ea typeface="Calibri"/>
                <a:cs typeface="Calibri"/>
                <a:sym typeface="Calibri"/>
              </a:rPr>
              <a:t>○   Tim’s staff took care of actual move of materials to the new location, stacks, storage or out. </a:t>
            </a:r>
          </a:p>
          <a:p>
            <a:pPr marL="924916" indent="-70653">
              <a:lnSpc>
                <a:spcPct val="115000"/>
              </a:lnSpc>
              <a:buClr>
                <a:schemeClr val="dk1"/>
              </a:buClr>
              <a:buNone/>
            </a:pPr>
            <a:r>
              <a:rPr lang="en-US" dirty="0">
                <a:solidFill>
                  <a:schemeClr val="dk1"/>
                </a:solidFill>
                <a:latin typeface="Calibri"/>
                <a:ea typeface="Calibri"/>
                <a:cs typeface="Calibri"/>
                <a:sym typeface="Calibri"/>
              </a:rPr>
              <a:t>○    The librarians still purchase materials for reference (although now mostly in e-format), but Tim’s staff maintains shelves, re-shelving books, moving furniture displaced by students.</a:t>
            </a:r>
          </a:p>
          <a:p>
            <a:pPr marL="924916" indent="-70653">
              <a:lnSpc>
                <a:spcPct val="115000"/>
              </a:lnSpc>
              <a:buClr>
                <a:schemeClr val="dk1"/>
              </a:buClr>
              <a:buNone/>
            </a:pPr>
            <a:r>
              <a:rPr lang="en-US" dirty="0">
                <a:solidFill>
                  <a:schemeClr val="dk1"/>
                </a:solidFill>
                <a:latin typeface="Calibri"/>
                <a:ea typeface="Calibri"/>
                <a:cs typeface="Calibri"/>
                <a:sym typeface="Calibri"/>
              </a:rPr>
              <a:t>○    At the same time I help with re-envisioning  of the former Reference Collection space and of the entire 1</a:t>
            </a:r>
            <a:r>
              <a:rPr lang="en-US" baseline="30000" dirty="0">
                <a:solidFill>
                  <a:schemeClr val="dk1"/>
                </a:solidFill>
                <a:latin typeface="Calibri"/>
                <a:ea typeface="Calibri"/>
                <a:cs typeface="Calibri"/>
                <a:sym typeface="Calibri"/>
              </a:rPr>
              <a:t>st</a:t>
            </a:r>
            <a:r>
              <a:rPr lang="en-US" dirty="0">
                <a:solidFill>
                  <a:schemeClr val="dk1"/>
                </a:solidFill>
                <a:latin typeface="Calibri"/>
                <a:ea typeface="Calibri"/>
                <a:cs typeface="Calibri"/>
                <a:sym typeface="Calibri"/>
              </a:rPr>
              <a:t> floor.</a:t>
            </a:r>
          </a:p>
          <a:p>
            <a:pPr indent="-70653">
              <a:lnSpc>
                <a:spcPct val="115000"/>
              </a:lnSpc>
              <a:buClr>
                <a:schemeClr val="dk1"/>
              </a:buClr>
              <a:buNone/>
            </a:pPr>
            <a:r>
              <a:rPr lang="en-US" b="1" dirty="0">
                <a:solidFill>
                  <a:schemeClr val="dk1"/>
                </a:solidFill>
                <a:latin typeface="Calibri"/>
                <a:ea typeface="Calibri"/>
                <a:cs typeface="Calibri"/>
                <a:sym typeface="Calibri"/>
              </a:rPr>
              <a:t>TH:</a:t>
            </a:r>
          </a:p>
          <a:p>
            <a:pPr indent="-70653">
              <a:lnSpc>
                <a:spcPct val="115000"/>
              </a:lnSpc>
              <a:buClr>
                <a:schemeClr val="dk1"/>
              </a:buClr>
              <a:buNone/>
            </a:pPr>
            <a:r>
              <a:rPr lang="en-US" dirty="0">
                <a:solidFill>
                  <a:schemeClr val="dk1"/>
                </a:solidFill>
                <a:latin typeface="Calibri"/>
                <a:ea typeface="Calibri"/>
                <a:cs typeface="Calibri"/>
                <a:sym typeface="Calibri"/>
              </a:rPr>
              <a:t>McKeldin Library’s 1st floor is a busy hub most hours of the day. Students come and go for the public computers and printers, to visit the technology store and help desk run by the central Division of IT, to find their way to group or quiet study spaces, and of course to pick up course reserves, interlibrary loan,  and book holds. Since 2013 Yelena and I have been working with architects, campus facilities, and others in the library to redesign the space. It’s an ongoing, iterative process, constantly beset by budget delays, and the lack of progress can be frustrating. Instead of despairing, though, we have collaborated to transform the floor bit by bit. Together we created a popular reading nook in the main entrance, relocated hold shelves and made the hold process self-service, added </a:t>
            </a:r>
            <a:r>
              <a:rPr lang="en-US" dirty="0" err="1">
                <a:solidFill>
                  <a:schemeClr val="dk1"/>
                </a:solidFill>
                <a:latin typeface="Calibri"/>
                <a:ea typeface="Calibri"/>
                <a:cs typeface="Calibri"/>
                <a:sym typeface="Calibri"/>
              </a:rPr>
              <a:t>bookeye</a:t>
            </a:r>
            <a:r>
              <a:rPr lang="en-US" dirty="0">
                <a:solidFill>
                  <a:schemeClr val="dk1"/>
                </a:solidFill>
                <a:latin typeface="Calibri"/>
                <a:ea typeface="Calibri"/>
                <a:cs typeface="Calibri"/>
                <a:sym typeface="Calibri"/>
              </a:rPr>
              <a:t> scanners, relocated reference collection and put group study tables in its place, and, as mentioned, combined the reference and circulation service points into a combined library services desk, turning the old reference desk into a laptop bar. We don’t know when or if the larger renovation of the 1st floor will ever happen, but we can say that, by working together on one piece at a time,, we’ve made it a more attractive, useful space for our users.</a:t>
            </a:r>
          </a:p>
          <a:p>
            <a:pPr>
              <a:buNone/>
            </a:pPr>
            <a:endParaRPr dirty="0">
              <a:latin typeface="Calibri"/>
              <a:ea typeface="Calibri"/>
              <a:cs typeface="Calibri"/>
              <a:sym typeface="Calibri"/>
            </a:endParaRPr>
          </a:p>
        </p:txBody>
      </p:sp>
      <p:sp>
        <p:nvSpPr>
          <p:cNvPr id="124" name="Shape 124"/>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3364818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95008" y="4387136"/>
            <a:ext cx="5560060" cy="4156234"/>
          </a:xfrm>
          <a:prstGeom prst="rect">
            <a:avLst/>
          </a:prstGeom>
          <a:noFill/>
          <a:ln>
            <a:noFill/>
          </a:ln>
        </p:spPr>
        <p:txBody>
          <a:bodyPr wrap="square" lIns="92476" tIns="92476" rIns="92476" bIns="92476" anchor="ctr" anchorCtr="0">
            <a:noAutofit/>
          </a:bodyPr>
          <a:lstStyle/>
          <a:p>
            <a:pPr>
              <a:buNone/>
            </a:pPr>
            <a:r>
              <a:rPr lang="en-US" dirty="0"/>
              <a:t>TH</a:t>
            </a:r>
          </a:p>
          <a:p>
            <a:pPr marL="462458" indent="-321151">
              <a:buSzPts val="1400"/>
              <a:buChar char="-"/>
            </a:pPr>
            <a:r>
              <a:rPr lang="en-US" dirty="0"/>
              <a:t>As you might expect, constant and honest communication is key to how we work together well. We have scheduled weekly lunch meetings but have drop in, phone, or chat conversations more often.</a:t>
            </a:r>
          </a:p>
          <a:p>
            <a:pPr marL="462458" indent="-321151">
              <a:buSzPts val="1400"/>
              <a:buChar char="-"/>
            </a:pPr>
            <a:r>
              <a:rPr lang="en-US" dirty="0"/>
              <a:t>Above all I think we’ve been able to put aside our egos and work together toward the Libraries’ goals, as defined by the PSD Strategic Plan. That’s not to say that we always agree, or that the process is always 100% ego-free, but overall we think about what’s best for the Libraries rather than what’s most convenient, what’s more or less work for me, etc. Key is keeping common goals in mind and working towards them</a:t>
            </a:r>
          </a:p>
          <a:p>
            <a:pPr marL="462458" indent="-321151">
              <a:buSzPts val="1400"/>
              <a:buChar char="-"/>
            </a:pPr>
            <a:r>
              <a:rPr lang="en-US" dirty="0"/>
              <a:t>Example: TLC Head Departure. Originally 3 heads -- Learning Commons and User Instruction under a colleague, head of Teaching &amp; Learning. When she left for another university, we took a good look at her portfolio and divided it among ourselves. Not because we couldn’t have asked for her position to be replaced, but because we thought we could handle the extra work and that salary would do more good dispersed to hire staff in some key areas, including a Teaching &amp; Learning Services librarian in Yelena’s group; the move also led to better management of TLC operations by moving a librarian in from another unit to provide planning and oversight</a:t>
            </a:r>
          </a:p>
          <a:p>
            <a:pPr marL="462458" indent="-321151">
              <a:buSzPts val="1400"/>
              <a:buChar char="-"/>
            </a:pPr>
            <a:r>
              <a:rPr lang="en-US" dirty="0"/>
              <a:t>Example: Yelena has already discussed our collaboration on the Research Commons. My head of Learning Commons coordinates with the head of Research commons and heads of developing commons in the branch libraries</a:t>
            </a:r>
          </a:p>
          <a:p>
            <a:pPr marL="462458" indent="-321151">
              <a:buSzPts val="1400"/>
              <a:buChar char="-"/>
            </a:pPr>
            <a:r>
              <a:rPr lang="en-US" dirty="0"/>
              <a:t>We both embrace ethics of assessment, continuous improvement, and staff engagement, and work to instill those ethics in our departments -- no service or program is a finished project or the property of just 1 person. There are lots of pilot projects, and lots of openings for staff and user feedback. Example: for desk merger already mentioned we formed cross-department teams to come up with solutions to issues of communications, space planning, training, etc. Librarians and staff worked together; everyone had an equal voice and was part of the process, THEY are responsible for coming up with solutions, which others can evaluate and help improve</a:t>
            </a:r>
          </a:p>
          <a:p>
            <a:pPr marL="462458" indent="-321151">
              <a:buSzPts val="1400"/>
              <a:buChar char="-"/>
            </a:pPr>
            <a:r>
              <a:rPr lang="en-US" dirty="0"/>
              <a:t>Communication and messaging is another area of frequent overlap. When we create or change services we rely on subject librarians, who have those liaison contacts with the departments. We provide information content they can share, and count on them to share it.</a:t>
            </a:r>
          </a:p>
        </p:txBody>
      </p:sp>
      <p:sp>
        <p:nvSpPr>
          <p:cNvPr id="130" name="Shape 130"/>
          <p:cNvSpPr>
            <a:spLocks noGrp="1" noRot="1" noChangeAspect="1"/>
          </p:cNvSpPr>
          <p:nvPr>
            <p:ph type="sldImg" idx="2"/>
          </p:nvPr>
        </p:nvSpPr>
        <p:spPr>
          <a:xfrm>
            <a:off x="396875" y="692150"/>
            <a:ext cx="6157913" cy="3463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 name="TextBox 1"/>
          <p:cNvSpPr txBox="1"/>
          <p:nvPr>
            <p:custDataLst>
              <p:tags r:id="rId1"/>
            </p:custDataLst>
          </p:nvPr>
        </p:nvSpPr>
        <p:spPr>
          <a:xfrm>
            <a:off x="0" y="0"/>
            <a:ext cx="3861153" cy="308839"/>
          </a:xfrm>
          <a:prstGeom prst="rect">
            <a:avLst/>
          </a:prstGeom>
          <a:noFill/>
        </p:spPr>
        <p:txBody>
          <a:bodyPr vert="horz" lIns="92492" tIns="46246" rIns="92492" bIns="46246" rtlCol="0">
            <a:spAutoFit/>
          </a:bodyPr>
          <a:lstStyle/>
          <a:p>
            <a:endParaRPr lang="en-US"/>
          </a:p>
        </p:txBody>
      </p:sp>
    </p:spTree>
    <p:extLst>
      <p:ext uri="{BB962C8B-B14F-4D97-AF65-F5344CB8AC3E}">
        <p14:creationId xmlns:p14="http://schemas.microsoft.com/office/powerpoint/2010/main" val="4235492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endParaRPr lang="en-US"/>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48406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50932955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2151286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6659197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11405048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12326544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85598230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0147653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074649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371905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77614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754711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83286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081802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869533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621099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583574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endParaRPr 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pPr marL="0" marR="0" lvl="0" indent="0" algn="r" rtl="0">
              <a:spcBef>
                <a:spcPts val="0"/>
              </a:spcBef>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523541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thackman@umd.ed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hyperlink" Target="mailto:yluckert@umd.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lib.umd.edu/services/psdhom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rot="21420000">
            <a:off x="548450" y="925207"/>
            <a:ext cx="9755187" cy="2766528"/>
          </a:xfrm>
          <a:prstGeom prst="rect">
            <a:avLst/>
          </a:prstGeom>
          <a:noFill/>
          <a:ln>
            <a:noFill/>
          </a:ln>
        </p:spPr>
        <p:txBody>
          <a:bodyPr wrap="square" lIns="91425" tIns="45700" rIns="91425" bIns="45700" anchor="b" anchorCtr="0">
            <a:noAutofit/>
          </a:bodyPr>
          <a:lstStyle/>
          <a:p>
            <a:pPr marL="0" marR="0" lvl="0" indent="-342900" algn="ctr" rtl="0">
              <a:lnSpc>
                <a:spcPct val="90000"/>
              </a:lnSpc>
              <a:spcBef>
                <a:spcPts val="0"/>
              </a:spcBef>
              <a:buClr>
                <a:schemeClr val="dk1"/>
              </a:buClr>
              <a:buSzPts val="5400"/>
              <a:buFont typeface="Calibri"/>
              <a:buNone/>
            </a:pPr>
            <a:r>
              <a:rPr lang="en-US" sz="5400" b="0" i="0" u="none" strike="noStrike" cap="none" dirty="0">
                <a:solidFill>
                  <a:schemeClr val="dk1"/>
                </a:solidFill>
                <a:latin typeface="Calibri"/>
                <a:ea typeface="Calibri"/>
                <a:cs typeface="Calibri"/>
                <a:sym typeface="Calibri"/>
              </a:rPr>
              <a:t>Breaking Down Barriers: </a:t>
            </a:r>
            <a:br>
              <a:rPr lang="en-US" sz="5400" b="0" i="0" u="none" strike="noStrike" cap="none" dirty="0">
                <a:solidFill>
                  <a:schemeClr val="dk1"/>
                </a:solidFill>
                <a:latin typeface="Calibri"/>
                <a:ea typeface="Calibri"/>
                <a:cs typeface="Calibri"/>
                <a:sym typeface="Calibri"/>
              </a:rPr>
            </a:br>
            <a:r>
              <a:rPr lang="en-US" sz="5400" b="0" i="0" u="none" strike="noStrike" cap="none" dirty="0">
                <a:solidFill>
                  <a:schemeClr val="dk1"/>
                </a:solidFill>
                <a:latin typeface="Calibri"/>
                <a:ea typeface="Calibri"/>
                <a:cs typeface="Calibri"/>
                <a:sym typeface="Calibri"/>
              </a:rPr>
              <a:t>Co-Managing and Transforming Public Services</a:t>
            </a:r>
          </a:p>
        </p:txBody>
      </p:sp>
      <p:sp>
        <p:nvSpPr>
          <p:cNvPr id="85" name="Shape 85"/>
          <p:cNvSpPr txBox="1">
            <a:spLocks noGrp="1"/>
          </p:cNvSpPr>
          <p:nvPr>
            <p:ph type="subTitle" idx="1"/>
          </p:nvPr>
        </p:nvSpPr>
        <p:spPr>
          <a:xfrm>
            <a:off x="5215836" y="4029196"/>
            <a:ext cx="6379675" cy="1655762"/>
          </a:xfrm>
          <a:prstGeom prst="rect">
            <a:avLst/>
          </a:prstGeom>
          <a:noFill/>
          <a:ln>
            <a:noFill/>
          </a:ln>
        </p:spPr>
        <p:txBody>
          <a:bodyPr wrap="square" lIns="91425" tIns="45700" rIns="91425" bIns="45700" anchor="t" anchorCtr="0">
            <a:noAutofit/>
          </a:bodyPr>
          <a:lstStyle/>
          <a:p>
            <a:pPr marL="0" marR="0" lvl="0" indent="-152400" algn="ctr" rtl="0">
              <a:lnSpc>
                <a:spcPct val="80000"/>
              </a:lnSpc>
              <a:spcBef>
                <a:spcPts val="0"/>
              </a:spcBef>
              <a:spcAft>
                <a:spcPts val="0"/>
              </a:spcAft>
              <a:buClr>
                <a:schemeClr val="dk1"/>
              </a:buClr>
              <a:buSzPts val="2400"/>
              <a:buFont typeface="Arial"/>
              <a:buNone/>
            </a:pPr>
            <a:r>
              <a:rPr lang="en-US" sz="2400" b="0" i="0" u="none" strike="noStrike" cap="none" dirty="0">
                <a:solidFill>
                  <a:schemeClr val="dk1"/>
                </a:solidFill>
                <a:latin typeface="Calibri"/>
                <a:ea typeface="Calibri"/>
                <a:cs typeface="Calibri"/>
                <a:sym typeface="Calibri"/>
              </a:rPr>
              <a:t>Timothy Hackman &amp; Yelena </a:t>
            </a:r>
            <a:r>
              <a:rPr lang="en-US" sz="2400" b="0" i="0" u="none" strike="noStrike" cap="none" dirty="0" err="1">
                <a:solidFill>
                  <a:schemeClr val="dk1"/>
                </a:solidFill>
                <a:latin typeface="Calibri"/>
                <a:ea typeface="Calibri"/>
                <a:cs typeface="Calibri"/>
                <a:sym typeface="Calibri"/>
              </a:rPr>
              <a:t>Luckert</a:t>
            </a:r>
            <a:endParaRPr lang="en-US" sz="2400" b="0" i="0" u="none" strike="noStrike" cap="none" dirty="0">
              <a:solidFill>
                <a:schemeClr val="dk1"/>
              </a:solidFill>
              <a:latin typeface="Calibri"/>
              <a:ea typeface="Calibri"/>
              <a:cs typeface="Calibri"/>
              <a:sym typeface="Calibri"/>
            </a:endParaRPr>
          </a:p>
          <a:p>
            <a:pPr marL="0" marR="0" lvl="0" indent="-152400" algn="ctr" rtl="0">
              <a:lnSpc>
                <a:spcPct val="80000"/>
              </a:lnSpc>
              <a:spcBef>
                <a:spcPts val="1000"/>
              </a:spcBef>
              <a:spcAft>
                <a:spcPts val="0"/>
              </a:spcAft>
              <a:buClr>
                <a:schemeClr val="dk1"/>
              </a:buClr>
              <a:buSzPts val="2400"/>
              <a:buFont typeface="Arial"/>
              <a:buNone/>
            </a:pPr>
            <a:r>
              <a:rPr lang="en-US" sz="2400" b="0" i="0" u="none" strike="noStrike" cap="none" dirty="0" smtClean="0">
                <a:solidFill>
                  <a:schemeClr val="bg1"/>
                </a:solidFill>
                <a:latin typeface="Calibri"/>
                <a:ea typeface="Calibri"/>
                <a:cs typeface="Calibri"/>
                <a:sym typeface="Calibri"/>
              </a:rPr>
              <a:t>University </a:t>
            </a:r>
            <a:r>
              <a:rPr lang="en-US" sz="2400" b="0" i="0" u="none" strike="noStrike" cap="none" dirty="0">
                <a:solidFill>
                  <a:schemeClr val="bg1"/>
                </a:solidFill>
                <a:latin typeface="Calibri"/>
                <a:ea typeface="Calibri"/>
                <a:cs typeface="Calibri"/>
                <a:sym typeface="Calibri"/>
              </a:rPr>
              <a:t>of Maryland Libraries</a:t>
            </a:r>
          </a:p>
          <a:p>
            <a:pPr marL="0" marR="0" lvl="0" indent="-152400" algn="ctr" rtl="0">
              <a:lnSpc>
                <a:spcPct val="80000"/>
              </a:lnSpc>
              <a:spcBef>
                <a:spcPts val="1000"/>
              </a:spcBef>
              <a:spcAft>
                <a:spcPts val="0"/>
              </a:spcAft>
              <a:buClr>
                <a:schemeClr val="dk1"/>
              </a:buClr>
              <a:buSzPts val="2400"/>
              <a:buFont typeface="Arial"/>
              <a:buNone/>
            </a:pPr>
            <a:r>
              <a:rPr lang="en-US" sz="2400" b="0" i="0" u="none" strike="noStrike" cap="none" dirty="0">
                <a:solidFill>
                  <a:schemeClr val="bg1"/>
                </a:solidFill>
                <a:latin typeface="Calibri"/>
                <a:ea typeface="Calibri"/>
                <a:cs typeface="Calibri"/>
                <a:sym typeface="Calibri"/>
              </a:rPr>
              <a:t>Re-Think It! 2018</a:t>
            </a:r>
          </a:p>
          <a:p>
            <a:pPr marL="0" marR="0" lvl="0" indent="-152400" algn="ctr" rtl="0">
              <a:lnSpc>
                <a:spcPct val="80000"/>
              </a:lnSpc>
              <a:spcBef>
                <a:spcPts val="1000"/>
              </a:spcBef>
              <a:buClr>
                <a:schemeClr val="dk1"/>
              </a:buClr>
              <a:buSzPts val="2400"/>
              <a:buFont typeface="Arial"/>
              <a:buNone/>
            </a:pPr>
            <a:r>
              <a:rPr lang="en-US" sz="2400" b="0" i="0" u="none" strike="noStrike" cap="none" dirty="0">
                <a:solidFill>
                  <a:schemeClr val="bg1"/>
                </a:solidFill>
                <a:latin typeface="Calibri"/>
                <a:ea typeface="Calibri"/>
                <a:cs typeface="Calibri"/>
                <a:sym typeface="Calibri"/>
              </a:rPr>
              <a:t>January </a:t>
            </a:r>
            <a:r>
              <a:rPr lang="en-US" sz="2400" b="0" i="0" u="none" strike="noStrike" cap="none" dirty="0" smtClean="0">
                <a:solidFill>
                  <a:schemeClr val="bg1"/>
                </a:solidFill>
                <a:latin typeface="Calibri"/>
                <a:ea typeface="Calibri"/>
                <a:cs typeface="Calibri"/>
                <a:sym typeface="Calibri"/>
              </a:rPr>
              <a:t>9, </a:t>
            </a:r>
            <a:r>
              <a:rPr lang="en-US" sz="2400" b="0" i="0" u="none" strike="noStrike" cap="none" dirty="0">
                <a:solidFill>
                  <a:schemeClr val="bg1"/>
                </a:solidFill>
                <a:latin typeface="Calibri"/>
                <a:ea typeface="Calibri"/>
                <a:cs typeface="Calibri"/>
                <a:sym typeface="Calibri"/>
              </a:rPr>
              <a:t>2018, Austin, </a:t>
            </a:r>
            <a:r>
              <a:rPr lang="en-US" sz="2400" b="0" i="0" u="none" strike="noStrike" cap="none" dirty="0" smtClean="0">
                <a:solidFill>
                  <a:schemeClr val="bg1"/>
                </a:solidFill>
                <a:latin typeface="Calibri"/>
                <a:ea typeface="Calibri"/>
                <a:cs typeface="Calibri"/>
                <a:sym typeface="Calibri"/>
              </a:rPr>
              <a:t>TX</a:t>
            </a:r>
            <a:endParaRPr lang="en-US" sz="2400" b="0" i="0" u="none" strike="noStrike" cap="none" dirty="0">
              <a:solidFill>
                <a:schemeClr val="bg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683625" y="693682"/>
            <a:ext cx="10396882" cy="1145627"/>
          </a:xfrm>
          <a:prstGeom prst="rect">
            <a:avLst/>
          </a:prstGeom>
        </p:spPr>
        <p:txBody>
          <a:bodyPr wrap="square" lIns="91425" tIns="91425" rIns="91425" bIns="91425" anchor="ctr" anchorCtr="0">
            <a:noAutofit/>
          </a:bodyPr>
          <a:lstStyle/>
          <a:p>
            <a:pPr marL="0" lvl="0" indent="0">
              <a:spcBef>
                <a:spcPts val="0"/>
              </a:spcBef>
              <a:buNone/>
            </a:pPr>
            <a:r>
              <a:rPr lang="en-US" sz="4400" cap="none" dirty="0"/>
              <a:t>Results</a:t>
            </a:r>
          </a:p>
        </p:txBody>
      </p:sp>
      <p:sp>
        <p:nvSpPr>
          <p:cNvPr id="139" name="Shape 139"/>
          <p:cNvSpPr txBox="1">
            <a:spLocks noGrp="1"/>
          </p:cNvSpPr>
          <p:nvPr>
            <p:ph sz="quarter" idx="13"/>
          </p:nvPr>
        </p:nvSpPr>
        <p:spPr>
          <a:xfrm>
            <a:off x="687975" y="1637075"/>
            <a:ext cx="10394707" cy="3311189"/>
          </a:xfrm>
          <a:prstGeom prst="rect">
            <a:avLst/>
          </a:prstGeom>
        </p:spPr>
        <p:txBody>
          <a:bodyPr wrap="square" lIns="91425" tIns="91425" rIns="91425" bIns="91425" anchor="t" anchorCtr="0">
            <a:noAutofit/>
          </a:bodyPr>
          <a:lstStyle/>
          <a:p>
            <a:pPr marL="457200" lvl="0" indent="-406400" rtl="0">
              <a:spcBef>
                <a:spcPts val="0"/>
              </a:spcBef>
              <a:buSzPts val="2800"/>
              <a:buChar char="•"/>
            </a:pPr>
            <a:r>
              <a:rPr lang="en-US" sz="2800" cap="none" dirty="0" smtClean="0">
                <a:latin typeface="Calibri" panose="020F0502020204030204" pitchFamily="34" charset="0"/>
              </a:rPr>
              <a:t>Benefits</a:t>
            </a:r>
          </a:p>
          <a:p>
            <a:pPr marL="914400" lvl="1" indent="-406400">
              <a:spcBef>
                <a:spcPts val="0"/>
              </a:spcBef>
              <a:buSzPts val="2800"/>
            </a:pPr>
            <a:r>
              <a:rPr lang="en-US" sz="2400" cap="none" dirty="0" smtClean="0">
                <a:latin typeface="Calibri" panose="020F0502020204030204" pitchFamily="34" charset="0"/>
              </a:rPr>
              <a:t>Teamwork and morale</a:t>
            </a:r>
          </a:p>
          <a:p>
            <a:pPr marL="914400" lvl="1" indent="-406400">
              <a:spcBef>
                <a:spcPts val="0"/>
              </a:spcBef>
              <a:buSzPts val="2800"/>
            </a:pPr>
            <a:r>
              <a:rPr lang="en-US" sz="2400" cap="none" dirty="0" smtClean="0">
                <a:latin typeface="Calibri" panose="020F0502020204030204" pitchFamily="34" charset="0"/>
              </a:rPr>
              <a:t>Greater integration, holistic approach</a:t>
            </a:r>
          </a:p>
          <a:p>
            <a:pPr marL="914400" lvl="1" indent="-406400">
              <a:spcBef>
                <a:spcPts val="0"/>
              </a:spcBef>
              <a:buSzPts val="2800"/>
            </a:pPr>
            <a:r>
              <a:rPr lang="en-US" sz="2400" cap="none" dirty="0" smtClean="0">
                <a:latin typeface="Calibri" panose="020F0502020204030204" pitchFamily="34" charset="0"/>
              </a:rPr>
              <a:t>Personal &amp; professional growth</a:t>
            </a:r>
            <a:endParaRPr lang="en-US" sz="2400" cap="none" dirty="0">
              <a:latin typeface="Calibri" panose="020F0502020204030204" pitchFamily="34" charset="0"/>
            </a:endParaRPr>
          </a:p>
          <a:p>
            <a:pPr marL="457200" lvl="0" indent="-406400" rtl="0">
              <a:spcBef>
                <a:spcPts val="0"/>
              </a:spcBef>
              <a:buSzPts val="2800"/>
              <a:buChar char="•"/>
            </a:pPr>
            <a:r>
              <a:rPr lang="en-US" sz="2800" cap="none" dirty="0" smtClean="0">
                <a:latin typeface="Calibri" panose="020F0502020204030204" pitchFamily="34" charset="0"/>
              </a:rPr>
              <a:t>Challenges</a:t>
            </a:r>
          </a:p>
          <a:p>
            <a:pPr marL="914400" lvl="1" indent="-406400">
              <a:spcBef>
                <a:spcPts val="0"/>
              </a:spcBef>
              <a:buSzPts val="2800"/>
            </a:pPr>
            <a:r>
              <a:rPr lang="en-US" sz="2400" cap="none" dirty="0" smtClean="0">
                <a:latin typeface="Calibri" panose="020F0502020204030204" pitchFamily="34" charset="0"/>
              </a:rPr>
              <a:t>Takes work, engagement</a:t>
            </a:r>
          </a:p>
          <a:p>
            <a:pPr marL="914400" lvl="1" indent="-406400">
              <a:spcBef>
                <a:spcPts val="0"/>
              </a:spcBef>
              <a:buSzPts val="2800"/>
            </a:pPr>
            <a:r>
              <a:rPr lang="en-US" sz="2400" cap="none" dirty="0" smtClean="0">
                <a:latin typeface="Calibri" panose="020F0502020204030204" pitchFamily="34" charset="0"/>
              </a:rPr>
              <a:t>“Ours” not “mine”</a:t>
            </a:r>
            <a:endParaRPr lang="en-US" sz="2400" cap="none" dirty="0">
              <a:latin typeface="Calibri" panose="020F0502020204030204" pitchFamily="34" charset="0"/>
            </a:endParaRPr>
          </a:p>
          <a:p>
            <a:pPr marL="457200" lvl="0" indent="-406400">
              <a:spcBef>
                <a:spcPts val="0"/>
              </a:spcBef>
              <a:buSzPts val="2800"/>
              <a:buChar char="•"/>
            </a:pPr>
            <a:r>
              <a:rPr lang="en-US" sz="2800" cap="none" dirty="0" smtClean="0">
                <a:latin typeface="Calibri" panose="020F0502020204030204" pitchFamily="34" charset="0"/>
              </a:rPr>
              <a:t>What </a:t>
            </a:r>
            <a:r>
              <a:rPr lang="en-US" sz="2800" cap="none" dirty="0" smtClean="0">
                <a:latin typeface="Calibri" panose="020F0502020204030204" pitchFamily="34" charset="0"/>
              </a:rPr>
              <a:t>Helps </a:t>
            </a:r>
            <a:endParaRPr lang="en-US" sz="2800" cap="none" dirty="0">
              <a:latin typeface="Calibri" panose="020F0502020204030204" pitchFamily="34" charset="0"/>
            </a:endParaRPr>
          </a:p>
          <a:p>
            <a:pPr marL="228600" lvl="0" indent="-50800">
              <a:spcBef>
                <a:spcPts val="0"/>
              </a:spcBef>
              <a:buNone/>
            </a:pPr>
            <a:endParaRPr dirty="0"/>
          </a:p>
          <a:p>
            <a:pPr marL="228600" lvl="0" indent="-50800" rtl="0">
              <a:spcBef>
                <a:spcPts val="0"/>
              </a:spcBef>
              <a:buNone/>
            </a:pPr>
            <a:endParaRPr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5809" y="2355910"/>
            <a:ext cx="4324698" cy="324352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6" name="Shape 146"/>
          <p:cNvSpPr txBox="1">
            <a:spLocks noGrp="1"/>
          </p:cNvSpPr>
          <p:nvPr>
            <p:ph sz="quarter" idx="13"/>
          </p:nvPr>
        </p:nvSpPr>
        <p:spPr>
          <a:xfrm>
            <a:off x="685801" y="1837765"/>
            <a:ext cx="10394707" cy="3549753"/>
          </a:xfrm>
          <a:prstGeom prst="rect">
            <a:avLst/>
          </a:prstGeom>
          <a:noFill/>
          <a:ln>
            <a:noFill/>
          </a:ln>
        </p:spPr>
        <p:txBody>
          <a:bodyPr wrap="square" lIns="91425" tIns="45700" rIns="91425" bIns="45700" anchor="t" anchorCtr="0">
            <a:noAutofit/>
          </a:bodyPr>
          <a:lstStyle/>
          <a:p>
            <a:pPr marL="0" marR="0" lvl="0" indent="-177800" algn="l" rtl="0">
              <a:lnSpc>
                <a:spcPct val="90000"/>
              </a:lnSpc>
              <a:spcBef>
                <a:spcPts val="1000"/>
              </a:spcBef>
              <a:spcAft>
                <a:spcPts val="0"/>
              </a:spcAft>
              <a:buClr>
                <a:schemeClr val="dk1"/>
              </a:buClr>
              <a:buSzPts val="2800"/>
              <a:buFont typeface="Arial"/>
              <a:buNone/>
            </a:pPr>
            <a:r>
              <a:rPr lang="en-US" sz="2800" b="0" i="0" u="none" strike="noStrike" cap="none" dirty="0">
                <a:solidFill>
                  <a:schemeClr val="dk1"/>
                </a:solidFill>
                <a:latin typeface="Calibri"/>
                <a:ea typeface="Calibri"/>
                <a:cs typeface="Calibri"/>
                <a:sym typeface="Calibri"/>
              </a:rPr>
              <a:t>Timothy Hackman</a:t>
            </a:r>
          </a:p>
          <a:p>
            <a:pPr marL="0" marR="0" lvl="0" indent="-177800" algn="l" rtl="0">
              <a:lnSpc>
                <a:spcPct val="90000"/>
              </a:lnSpc>
              <a:spcBef>
                <a:spcPts val="1000"/>
              </a:spcBef>
              <a:spcAft>
                <a:spcPts val="0"/>
              </a:spcAft>
              <a:buClr>
                <a:schemeClr val="dk1"/>
              </a:buClr>
              <a:buSzPts val="2800"/>
              <a:buFont typeface="Arial"/>
              <a:buNone/>
            </a:pPr>
            <a:r>
              <a:rPr lang="en-US" sz="2800" b="0" i="0" u="none" strike="noStrike" cap="none" dirty="0">
                <a:solidFill>
                  <a:schemeClr val="dk1"/>
                </a:solidFill>
                <a:latin typeface="Calibri"/>
                <a:ea typeface="Calibri"/>
                <a:cs typeface="Calibri"/>
                <a:sym typeface="Calibri"/>
              </a:rPr>
              <a:t>Director of User Services &amp; Resource Sharing</a:t>
            </a:r>
          </a:p>
          <a:p>
            <a:pPr marL="0" marR="0" lvl="0" indent="-177800" algn="l" rtl="0">
              <a:lnSpc>
                <a:spcPct val="90000"/>
              </a:lnSpc>
              <a:spcBef>
                <a:spcPts val="1000"/>
              </a:spcBef>
              <a:spcAft>
                <a:spcPts val="0"/>
              </a:spcAft>
              <a:buClr>
                <a:schemeClr val="dk1"/>
              </a:buClr>
              <a:buSzPts val="2800"/>
              <a:buFont typeface="Arial"/>
              <a:buNone/>
            </a:pPr>
            <a:r>
              <a:rPr lang="en-US" sz="2800" b="0" i="0" u="sng" strike="noStrike" cap="none" dirty="0">
                <a:solidFill>
                  <a:schemeClr val="hlink"/>
                </a:solidFill>
                <a:latin typeface="Calibri"/>
                <a:ea typeface="Calibri"/>
                <a:cs typeface="Calibri"/>
                <a:sym typeface="Calibri"/>
                <a:hlinkClick r:id="rId3"/>
              </a:rPr>
              <a:t>thackman@umd.edu</a:t>
            </a:r>
          </a:p>
          <a:p>
            <a:pPr marL="228600" marR="0" lvl="0" indent="-2286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a:p>
            <a:pPr marL="0" marR="0" lvl="0" indent="-177800" algn="l" rtl="0">
              <a:lnSpc>
                <a:spcPct val="90000"/>
              </a:lnSpc>
              <a:spcBef>
                <a:spcPts val="1000"/>
              </a:spcBef>
              <a:spcAft>
                <a:spcPts val="0"/>
              </a:spcAft>
              <a:buClr>
                <a:schemeClr val="dk1"/>
              </a:buClr>
              <a:buSzPts val="2800"/>
              <a:buFont typeface="Arial"/>
              <a:buNone/>
            </a:pPr>
            <a:r>
              <a:rPr lang="en-US" sz="2800" b="0" i="0" u="none" strike="noStrike" cap="none" dirty="0">
                <a:solidFill>
                  <a:schemeClr val="dk1"/>
                </a:solidFill>
                <a:latin typeface="Calibri"/>
                <a:ea typeface="Calibri"/>
                <a:cs typeface="Calibri"/>
                <a:sym typeface="Calibri"/>
              </a:rPr>
              <a:t>Yelena </a:t>
            </a:r>
            <a:r>
              <a:rPr lang="en-US" sz="2800" b="0" i="0" u="none" strike="noStrike" cap="none" dirty="0" err="1">
                <a:solidFill>
                  <a:schemeClr val="dk1"/>
                </a:solidFill>
                <a:latin typeface="Calibri"/>
                <a:ea typeface="Calibri"/>
                <a:cs typeface="Calibri"/>
                <a:sym typeface="Calibri"/>
              </a:rPr>
              <a:t>Luckert</a:t>
            </a:r>
            <a:endParaRPr lang="en-US" sz="2800" b="0" i="0" u="none" strike="noStrike" cap="none" dirty="0">
              <a:solidFill>
                <a:schemeClr val="dk1"/>
              </a:solidFill>
              <a:latin typeface="Calibri"/>
              <a:ea typeface="Calibri"/>
              <a:cs typeface="Calibri"/>
              <a:sym typeface="Calibri"/>
            </a:endParaRPr>
          </a:p>
          <a:p>
            <a:pPr marL="0" marR="0" lvl="0" indent="-177800" algn="l" rtl="0">
              <a:lnSpc>
                <a:spcPct val="90000"/>
              </a:lnSpc>
              <a:spcBef>
                <a:spcPts val="1000"/>
              </a:spcBef>
              <a:spcAft>
                <a:spcPts val="0"/>
              </a:spcAft>
              <a:buClr>
                <a:schemeClr val="dk1"/>
              </a:buClr>
              <a:buSzPts val="2800"/>
              <a:buFont typeface="Arial"/>
              <a:buNone/>
            </a:pPr>
            <a:r>
              <a:rPr lang="en-US" sz="2800" b="0" i="0" u="none" strike="noStrike" cap="none" dirty="0">
                <a:solidFill>
                  <a:schemeClr val="dk1"/>
                </a:solidFill>
                <a:latin typeface="Calibri"/>
                <a:ea typeface="Calibri"/>
                <a:cs typeface="Calibri"/>
                <a:sym typeface="Calibri"/>
              </a:rPr>
              <a:t>Director of Research &amp; Learning Services</a:t>
            </a:r>
          </a:p>
          <a:p>
            <a:pPr marL="0" marR="0" lvl="0" indent="-177800" algn="l" rtl="0">
              <a:lnSpc>
                <a:spcPct val="90000"/>
              </a:lnSpc>
              <a:spcBef>
                <a:spcPts val="1000"/>
              </a:spcBef>
              <a:buClr>
                <a:schemeClr val="dk1"/>
              </a:buClr>
              <a:buSzPts val="2800"/>
              <a:buFont typeface="Arial"/>
              <a:buNone/>
            </a:pPr>
            <a:r>
              <a:rPr lang="en-US" sz="2800" b="0" i="0" u="sng" strike="noStrike" cap="none" dirty="0">
                <a:solidFill>
                  <a:schemeClr val="hlink"/>
                </a:solidFill>
                <a:latin typeface="Calibri"/>
                <a:ea typeface="Calibri"/>
                <a:cs typeface="Calibri"/>
                <a:sym typeface="Calibri"/>
                <a:hlinkClick r:id="rId4"/>
              </a:rPr>
              <a:t>yluckert@umd.edu</a:t>
            </a:r>
            <a:r>
              <a:rPr lang="en-US" sz="2800" b="0" i="0" u="none" strike="noStrike" cap="none" dirty="0">
                <a:solidFill>
                  <a:schemeClr val="dk1"/>
                </a:solidFill>
                <a:latin typeface="Calibri"/>
                <a:ea typeface="Calibri"/>
                <a:cs typeface="Calibri"/>
                <a:sym typeface="Calibri"/>
              </a:rPr>
              <a:t> </a:t>
            </a:r>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r="28628"/>
          <a:stretch/>
        </p:blipFill>
        <p:spPr>
          <a:xfrm>
            <a:off x="8599136" y="3111068"/>
            <a:ext cx="2481372" cy="2481372"/>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99136" y="424774"/>
            <a:ext cx="2481372" cy="2481372"/>
          </a:xfrm>
          <a:prstGeom prst="rect">
            <a:avLst/>
          </a:prstGeom>
        </p:spPr>
      </p:pic>
      <p:sp>
        <p:nvSpPr>
          <p:cNvPr id="2" name="Title 1"/>
          <p:cNvSpPr>
            <a:spLocks noGrp="1"/>
          </p:cNvSpPr>
          <p:nvPr>
            <p:ph type="title"/>
          </p:nvPr>
        </p:nvSpPr>
        <p:spPr/>
        <p:txBody>
          <a:bodyPr/>
          <a:lstStyle/>
          <a:p>
            <a:r>
              <a:rPr lang="en-US" sz="4400" cap="none" dirty="0" smtClean="0"/>
              <a:t>Thank You!</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ea typeface="Calibri"/>
                <a:cs typeface="Calibri"/>
                <a:sym typeface="Calibri"/>
              </a:rPr>
              <a:t>Breaking Down </a:t>
            </a:r>
            <a:r>
              <a:rPr lang="en-US" sz="4400" b="0" i="0" u="none" strike="noStrike" cap="none" dirty="0" smtClean="0">
                <a:ea typeface="Calibri"/>
                <a:cs typeface="Calibri"/>
                <a:sym typeface="Calibri"/>
              </a:rPr>
              <a:t>Barriers:</a:t>
            </a:r>
            <a:r>
              <a:rPr lang="en-US" sz="4400" b="0" i="0" u="none" strike="noStrike" cap="none" dirty="0" smtClean="0">
                <a:solidFill>
                  <a:schemeClr val="dk1"/>
                </a:solidFill>
                <a:latin typeface="Calibri"/>
                <a:ea typeface="Calibri"/>
                <a:cs typeface="Calibri"/>
                <a:sym typeface="Calibri"/>
              </a:rPr>
              <a:t> </a:t>
            </a:r>
            <a:r>
              <a:rPr lang="en-US" sz="4400" b="0" i="0" u="none" strike="noStrike" cap="none" dirty="0">
                <a:solidFill>
                  <a:schemeClr val="dk1"/>
                </a:solidFill>
                <a:latin typeface="Calibri"/>
                <a:ea typeface="Calibri"/>
                <a:cs typeface="Calibri"/>
                <a:sym typeface="Calibri"/>
              </a:rPr>
              <a:t>Co-Managing and Transforming Public Services</a:t>
            </a:r>
          </a:p>
        </p:txBody>
      </p:sp>
      <p:sp>
        <p:nvSpPr>
          <p:cNvPr id="91" name="Shape 91"/>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0" marR="0" lvl="0" indent="0" algn="l" rtl="0">
              <a:lnSpc>
                <a:spcPct val="90000"/>
              </a:lnSpc>
              <a:spcBef>
                <a:spcPts val="0"/>
              </a:spcBef>
              <a:spcAft>
                <a:spcPts val="0"/>
              </a:spcAft>
              <a:buNone/>
            </a:pPr>
            <a:endParaRPr dirty="0"/>
          </a:p>
          <a:p>
            <a:pPr marL="228600" marR="0" lvl="0" indent="-228600" algn="l" rtl="0">
              <a:lnSpc>
                <a:spcPct val="90000"/>
              </a:lnSpc>
              <a:spcBef>
                <a:spcPts val="0"/>
              </a:spcBef>
              <a:spcAft>
                <a:spcPts val="0"/>
              </a:spcAft>
              <a:buSzPts val="2800"/>
              <a:buFont typeface="Arial"/>
              <a:buChar char="•"/>
            </a:pPr>
            <a:r>
              <a:rPr lang="en-US" sz="2800" cap="none" dirty="0">
                <a:latin typeface="Calibri" panose="020F0502020204030204" pitchFamily="34" charset="0"/>
              </a:rPr>
              <a:t>About UMD’s Public Services </a:t>
            </a:r>
            <a:r>
              <a:rPr lang="en-US" sz="2800" cap="none" dirty="0" smtClean="0">
                <a:latin typeface="Calibri" panose="020F0502020204030204" pitchFamily="34" charset="0"/>
              </a:rPr>
              <a:t>Division</a:t>
            </a:r>
          </a:p>
          <a:p>
            <a:pPr marL="228600" marR="0" lvl="0" indent="-228600" algn="l" rtl="0">
              <a:lnSpc>
                <a:spcPct val="90000"/>
              </a:lnSpc>
              <a:spcBef>
                <a:spcPts val="0"/>
              </a:spcBef>
              <a:spcAft>
                <a:spcPts val="0"/>
              </a:spcAft>
              <a:buSzPts val="2800"/>
              <a:buFont typeface="Arial"/>
              <a:buChar char="•"/>
            </a:pPr>
            <a:r>
              <a:rPr lang="en-US" sz="2800" cap="none" dirty="0" smtClean="0">
                <a:latin typeface="Calibri" panose="020F0502020204030204" pitchFamily="34" charset="0"/>
              </a:rPr>
              <a:t>Reorganization </a:t>
            </a:r>
            <a:r>
              <a:rPr lang="en-US" sz="2800" cap="none" dirty="0">
                <a:latin typeface="Calibri" panose="020F0502020204030204" pitchFamily="34" charset="0"/>
              </a:rPr>
              <a:t>of staffing and </a:t>
            </a:r>
            <a:r>
              <a:rPr lang="en-US" sz="2800" cap="none" dirty="0" smtClean="0">
                <a:latin typeface="Calibri" panose="020F0502020204030204" pitchFamily="34" charset="0"/>
              </a:rPr>
              <a:t>services</a:t>
            </a:r>
          </a:p>
          <a:p>
            <a:pPr marL="228600" marR="0" lvl="0" indent="-228600" algn="l" rtl="0">
              <a:lnSpc>
                <a:spcPct val="90000"/>
              </a:lnSpc>
              <a:spcBef>
                <a:spcPts val="0"/>
              </a:spcBef>
              <a:spcAft>
                <a:spcPts val="0"/>
              </a:spcAft>
              <a:buSzPts val="2800"/>
              <a:buFont typeface="Arial"/>
              <a:buChar char="•"/>
            </a:pPr>
            <a:r>
              <a:rPr lang="en-US" sz="2800" cap="none" dirty="0" smtClean="0">
                <a:latin typeface="Calibri" panose="020F0502020204030204" pitchFamily="34" charset="0"/>
              </a:rPr>
              <a:t>Staff support</a:t>
            </a:r>
          </a:p>
          <a:p>
            <a:pPr marL="228600" marR="0" lvl="0" indent="-228600" algn="l" rtl="0">
              <a:lnSpc>
                <a:spcPct val="90000"/>
              </a:lnSpc>
              <a:spcBef>
                <a:spcPts val="0"/>
              </a:spcBef>
              <a:spcAft>
                <a:spcPts val="0"/>
              </a:spcAft>
              <a:buSzPts val="2800"/>
              <a:buFont typeface="Arial"/>
              <a:buChar char="•"/>
            </a:pPr>
            <a:r>
              <a:rPr lang="en-US" sz="2800" cap="none" dirty="0" smtClean="0">
                <a:latin typeface="Calibri" panose="020F0502020204030204" pitchFamily="34" charset="0"/>
              </a:rPr>
              <a:t>Co-managing </a:t>
            </a:r>
            <a:r>
              <a:rPr lang="en-US" sz="2800" cap="none" dirty="0">
                <a:latin typeface="Calibri" panose="020F0502020204030204" pitchFamily="34" charset="0"/>
              </a:rPr>
              <a:t>staff and </a:t>
            </a:r>
            <a:r>
              <a:rPr lang="en-US" sz="2800" cap="none" dirty="0" smtClean="0">
                <a:latin typeface="Calibri" panose="020F0502020204030204" pitchFamily="34" charset="0"/>
              </a:rPr>
              <a:t>services</a:t>
            </a:r>
          </a:p>
          <a:p>
            <a:pPr marL="228600" marR="0" lvl="0" indent="-228600" algn="l" rtl="0">
              <a:lnSpc>
                <a:spcPct val="90000"/>
              </a:lnSpc>
              <a:spcBef>
                <a:spcPts val="0"/>
              </a:spcBef>
              <a:spcAft>
                <a:spcPts val="0"/>
              </a:spcAft>
              <a:buSzPts val="2800"/>
              <a:buFont typeface="Arial"/>
              <a:buChar char="•"/>
            </a:pPr>
            <a:r>
              <a:rPr lang="en-US" sz="2800" cap="none" dirty="0" smtClean="0">
                <a:latin typeface="Calibri" panose="020F0502020204030204" pitchFamily="34" charset="0"/>
              </a:rPr>
              <a:t>Outcomes</a:t>
            </a:r>
            <a:endParaRPr lang="en-US" sz="2800" cap="none" dirty="0">
              <a:latin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3740" y="3115705"/>
            <a:ext cx="3726767" cy="24845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0531" b="33122"/>
          <a:stretch/>
        </p:blipFill>
        <p:spPr>
          <a:xfrm>
            <a:off x="5739897" y="4498115"/>
            <a:ext cx="5342786" cy="1104523"/>
          </a:xfrm>
          <a:prstGeom prst="rect">
            <a:avLst/>
          </a:prstGeom>
        </p:spPr>
      </p:pic>
      <p:sp>
        <p:nvSpPr>
          <p:cNvPr id="96" name="Shape 96"/>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ea typeface="Calibri"/>
                <a:cs typeface="Calibri"/>
                <a:sym typeface="Calibri"/>
              </a:rPr>
              <a:t>Public Services </a:t>
            </a:r>
            <a:r>
              <a:rPr lang="en-US" sz="4400" b="0" i="0" u="none" strike="noStrike" cap="none" dirty="0" smtClean="0">
                <a:ea typeface="Calibri"/>
                <a:cs typeface="Calibri"/>
                <a:sym typeface="Calibri"/>
              </a:rPr>
              <a:t>Division,</a:t>
            </a:r>
            <a:r>
              <a:rPr lang="en-US" sz="4400" b="0" i="0" u="none" strike="noStrike" cap="none" dirty="0" smtClean="0">
                <a:solidFill>
                  <a:schemeClr val="dk1"/>
                </a:solidFill>
                <a:latin typeface="Calibri"/>
                <a:ea typeface="Calibri"/>
                <a:cs typeface="Calibri"/>
                <a:sym typeface="Calibri"/>
              </a:rPr>
              <a:t> </a:t>
            </a:r>
            <a:r>
              <a:rPr lang="en-US" sz="4400" b="0" i="0" u="none" strike="noStrike" cap="none" dirty="0">
                <a:solidFill>
                  <a:schemeClr val="dk1"/>
                </a:solidFill>
                <a:latin typeface="Calibri"/>
                <a:ea typeface="Calibri"/>
                <a:cs typeface="Calibri"/>
                <a:sym typeface="Calibri"/>
              </a:rPr>
              <a:t>UMD Libraries</a:t>
            </a:r>
          </a:p>
        </p:txBody>
      </p:sp>
      <p:sp>
        <p:nvSpPr>
          <p:cNvPr id="97" name="Shape 97"/>
          <p:cNvSpPr txBox="1">
            <a:spLocks noGrp="1"/>
          </p:cNvSpPr>
          <p:nvPr>
            <p:ph sz="quarter" idx="13"/>
          </p:nvPr>
        </p:nvSpPr>
        <p:spPr>
          <a:xfrm>
            <a:off x="687976" y="1837765"/>
            <a:ext cx="10394707" cy="3311189"/>
          </a:xfrm>
          <a:prstGeom prst="rect">
            <a:avLst/>
          </a:prstGeom>
          <a:noFill/>
          <a:ln>
            <a:noFill/>
          </a:ln>
        </p:spPr>
        <p:txBody>
          <a:bodyPr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cap="none" dirty="0" smtClean="0">
                <a:latin typeface="Calibri" panose="020F0502020204030204" pitchFamily="34" charset="0"/>
              </a:rPr>
              <a:t>About</a:t>
            </a:r>
            <a:r>
              <a:rPr lang="en-US" sz="2800" dirty="0" smtClean="0">
                <a:latin typeface="Calibri" panose="020F0502020204030204" pitchFamily="34" charset="0"/>
              </a:rPr>
              <a:t> </a:t>
            </a:r>
            <a:r>
              <a:rPr lang="en-US" sz="2800" dirty="0">
                <a:latin typeface="Calibri" panose="020F0502020204030204" pitchFamily="34" charset="0"/>
              </a:rPr>
              <a:t>PSD </a:t>
            </a:r>
            <a:r>
              <a:rPr lang="en-US" dirty="0">
                <a:latin typeface="Calibri" panose="020F0502020204030204" pitchFamily="34" charset="0"/>
              </a:rPr>
              <a:t>(</a:t>
            </a:r>
            <a:r>
              <a:rPr lang="en-US" u="sng" dirty="0">
                <a:solidFill>
                  <a:schemeClr val="hlink"/>
                </a:solidFill>
                <a:latin typeface="Calibri" panose="020F0502020204030204" pitchFamily="34" charset="0"/>
                <a:hlinkClick r:id="rId4"/>
              </a:rPr>
              <a:t>https://www.lib.umd.edu/services/psdhome</a:t>
            </a:r>
            <a:r>
              <a:rPr lang="en-US" dirty="0">
                <a:latin typeface="Calibri" panose="020F0502020204030204" pitchFamily="34" charset="0"/>
              </a:rPr>
              <a:t>) </a:t>
            </a:r>
          </a:p>
          <a:p>
            <a:pPr marL="685800" lvl="1" indent="-254000" rtl="0">
              <a:spcBef>
                <a:spcPts val="0"/>
              </a:spcBef>
              <a:buSzPts val="2800"/>
              <a:buChar char="•"/>
            </a:pPr>
            <a:r>
              <a:rPr lang="en-US" sz="2000" cap="none" dirty="0">
                <a:latin typeface="Calibri" panose="020F0502020204030204" pitchFamily="34" charset="0"/>
              </a:rPr>
              <a:t>Mission, Vision, Strategic </a:t>
            </a:r>
            <a:r>
              <a:rPr lang="en-US" sz="2000" cap="none" dirty="0" smtClean="0">
                <a:latin typeface="Calibri" panose="020F0502020204030204" pitchFamily="34" charset="0"/>
              </a:rPr>
              <a:t>Priorities</a:t>
            </a:r>
          </a:p>
          <a:p>
            <a:pPr marL="685800" lvl="1" indent="-254000" rtl="0">
              <a:spcBef>
                <a:spcPts val="0"/>
              </a:spcBef>
              <a:buSzPts val="2800"/>
              <a:buChar char="•"/>
            </a:pPr>
            <a:r>
              <a:rPr lang="en-US" sz="2000" cap="none" dirty="0" smtClean="0">
                <a:latin typeface="Calibri" panose="020F0502020204030204" pitchFamily="34" charset="0"/>
              </a:rPr>
              <a:t>4 </a:t>
            </a:r>
            <a:r>
              <a:rPr lang="en-US" sz="2000" cap="none" dirty="0">
                <a:latin typeface="Calibri" panose="020F0502020204030204" pitchFamily="34" charset="0"/>
              </a:rPr>
              <a:t>Units: USRS, R&amp;LS, LMS, USG</a:t>
            </a:r>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panose="020F0502020204030204" pitchFamily="34" charset="0"/>
                <a:ea typeface="Calibri"/>
                <a:cs typeface="Calibri"/>
                <a:sym typeface="Calibri"/>
              </a:rPr>
              <a:t>Major services/programs we manage</a:t>
            </a:r>
          </a:p>
          <a:p>
            <a:pPr marL="914400" marR="0" lvl="0" indent="0" algn="l" rtl="0">
              <a:lnSpc>
                <a:spcPct val="90000"/>
              </a:lnSpc>
              <a:spcBef>
                <a:spcPts val="1000"/>
              </a:spcBef>
              <a:buNone/>
            </a:pPr>
            <a:r>
              <a:rPr lang="en-US" cap="none" dirty="0">
                <a:latin typeface="Calibri" panose="020F0502020204030204" pitchFamily="34" charset="0"/>
              </a:rPr>
              <a:t>Billing &amp; Fines, Branch Libraries, Circulation, Collection Development, Collection Maintenance, Equipment Loan, Interlibrary Loan, Learning Commons, Makerspace, Offsite Storage, Reference (virtual and in-person), Research Commons, Reserves, User Accounts, and more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solidFill>
                  <a:schemeClr val="dk1"/>
                </a:solidFill>
                <a:latin typeface="Calibri"/>
                <a:ea typeface="Calibri"/>
                <a:cs typeface="Calibri"/>
                <a:sym typeface="Calibri"/>
              </a:rPr>
              <a:t>From Collection-Centric to </a:t>
            </a:r>
            <a:r>
              <a:rPr lang="en-US" sz="4400" b="0" i="0" u="none" strike="noStrike" cap="none" dirty="0">
                <a:ea typeface="Calibri"/>
                <a:cs typeface="Calibri"/>
                <a:sym typeface="Calibri"/>
              </a:rPr>
              <a:t>Service-Centric</a:t>
            </a:r>
          </a:p>
        </p:txBody>
      </p:sp>
      <p:sp>
        <p:nvSpPr>
          <p:cNvPr id="103" name="Shape 103"/>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685800" marR="0" lvl="1" indent="-254000" algn="l" rtl="0">
              <a:lnSpc>
                <a:spcPct val="90000"/>
              </a:lnSpc>
              <a:spcBef>
                <a:spcPts val="500"/>
              </a:spcBef>
              <a:spcAft>
                <a:spcPts val="0"/>
              </a:spcAft>
              <a:buClr>
                <a:schemeClr val="dk1"/>
              </a:buClr>
              <a:buSzPts val="2800"/>
              <a:buFont typeface="Arial"/>
              <a:buChar char="•"/>
            </a:pPr>
            <a:r>
              <a:rPr lang="en-US" sz="2800" cap="none" dirty="0">
                <a:latin typeface="Calibri" panose="020F0502020204030204" pitchFamily="34" charset="0"/>
              </a:rPr>
              <a:t>Public Services</a:t>
            </a:r>
            <a:r>
              <a:rPr lang="en-US" sz="2800" b="0" i="0" u="none" strike="noStrike" cap="none" dirty="0">
                <a:solidFill>
                  <a:schemeClr val="dk1"/>
                </a:solidFill>
                <a:latin typeface="Calibri" panose="020F0502020204030204" pitchFamily="34" charset="0"/>
                <a:ea typeface="Calibri"/>
                <a:cs typeface="Calibri"/>
                <a:sym typeface="Calibri"/>
              </a:rPr>
              <a:t> </a:t>
            </a:r>
            <a:r>
              <a:rPr lang="en-US" sz="2800" b="0" i="0" u="none" strike="noStrike" cap="none" dirty="0">
                <a:solidFill>
                  <a:schemeClr val="dk1"/>
                </a:solidFill>
                <a:latin typeface="Calibri"/>
                <a:ea typeface="Calibri"/>
                <a:cs typeface="Calibri"/>
                <a:sym typeface="Calibri"/>
              </a:rPr>
              <a:t>librarians</a:t>
            </a:r>
          </a:p>
          <a:p>
            <a:pPr marL="685800" marR="0" lvl="1" indent="-254000" algn="l" rtl="0">
              <a:lnSpc>
                <a:spcPct val="90000"/>
              </a:lnSpc>
              <a:spcBef>
                <a:spcPts val="5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Increasing staff responsibilities traditionally covered by librarians</a:t>
            </a:r>
          </a:p>
          <a:p>
            <a:pPr marL="685800" marR="0" lvl="1" indent="-254000" algn="l" rtl="0">
              <a:lnSpc>
                <a:spcPct val="90000"/>
              </a:lnSpc>
              <a:spcBef>
                <a:spcPts val="5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Collection realignment</a:t>
            </a:r>
          </a:p>
          <a:p>
            <a:pPr marL="685800" marR="0" lvl="1" indent="-254000" algn="l" rtl="0">
              <a:lnSpc>
                <a:spcPct val="90000"/>
              </a:lnSpc>
              <a:spcBef>
                <a:spcPts val="5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Reimagining spaces</a:t>
            </a:r>
          </a:p>
          <a:p>
            <a:pPr marL="457200" marR="0" lvl="1" indent="-152400" algn="l" rtl="0">
              <a:lnSpc>
                <a:spcPct val="90000"/>
              </a:lnSpc>
              <a:spcBef>
                <a:spcPts val="500"/>
              </a:spcBef>
              <a:buClr>
                <a:schemeClr val="dk1"/>
              </a:buClr>
              <a:buSzPts val="2400"/>
              <a:buFont typeface="Arial"/>
              <a:buNone/>
            </a:pPr>
            <a:endParaRPr sz="2400" b="0" i="0" u="none" strike="noStrike" cap="none" dirty="0">
              <a:solidFill>
                <a:schemeClr val="dk1"/>
              </a:solidFill>
              <a:latin typeface="Calibri"/>
              <a:ea typeface="Calibri"/>
              <a:cs typeface="Calibri"/>
              <a:sym typeface="Calibri"/>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4068" y="3113048"/>
            <a:ext cx="3736439" cy="248716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solidFill>
                  <a:schemeClr val="dk1"/>
                </a:solidFill>
                <a:latin typeface="Calibri"/>
                <a:ea typeface="Calibri"/>
                <a:cs typeface="Calibri"/>
                <a:sym typeface="Calibri"/>
              </a:rPr>
              <a:t>From </a:t>
            </a:r>
            <a:r>
              <a:rPr lang="en-US" sz="4400" cap="none" dirty="0">
                <a:solidFill>
                  <a:schemeClr val="tx1"/>
                </a:solidFill>
                <a:latin typeface="Calibri" panose="020F0502020204030204" pitchFamily="34" charset="0"/>
              </a:rPr>
              <a:t>Reference Librarians</a:t>
            </a:r>
            <a:r>
              <a:rPr lang="en-US" sz="4400" b="0" i="0" u="none" strike="noStrike" cap="none" dirty="0">
                <a:solidFill>
                  <a:schemeClr val="dk1"/>
                </a:solidFill>
                <a:latin typeface="Calibri"/>
                <a:ea typeface="Calibri"/>
                <a:cs typeface="Calibri"/>
                <a:sym typeface="Calibri"/>
              </a:rPr>
              <a:t> to </a:t>
            </a:r>
            <a:r>
              <a:rPr lang="en-US" sz="4400" b="0" i="0" u="none" strike="noStrike" cap="none" dirty="0">
                <a:ea typeface="Calibri"/>
                <a:cs typeface="Calibri"/>
                <a:sym typeface="Calibri"/>
              </a:rPr>
              <a:t>Liaisons</a:t>
            </a:r>
          </a:p>
        </p:txBody>
      </p:sp>
      <p:sp>
        <p:nvSpPr>
          <p:cNvPr id="109" name="Shape 109"/>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914400" lvl="0" indent="-406400" rtl="0">
              <a:spcBef>
                <a:spcPts val="0"/>
              </a:spcBef>
              <a:spcAft>
                <a:spcPts val="0"/>
              </a:spcAft>
              <a:buSzPts val="2800"/>
              <a:buChar char="•"/>
            </a:pPr>
            <a:r>
              <a:rPr lang="en-US" sz="2800" cap="none" dirty="0">
                <a:latin typeface="Calibri" panose="020F0502020204030204" pitchFamily="34" charset="0"/>
              </a:rPr>
              <a:t>Liaison Librarianship model</a:t>
            </a:r>
          </a:p>
          <a:p>
            <a:pPr marL="914400" lvl="0" indent="-406400" rtl="0">
              <a:spcBef>
                <a:spcPts val="0"/>
              </a:spcBef>
              <a:spcAft>
                <a:spcPts val="0"/>
              </a:spcAft>
              <a:buSzPts val="2800"/>
              <a:buChar char="•"/>
            </a:pPr>
            <a:r>
              <a:rPr lang="en-US" sz="2800" cap="none" dirty="0">
                <a:latin typeface="Calibri" panose="020F0502020204030204" pitchFamily="34" charset="0"/>
              </a:rPr>
              <a:t>New expectations</a:t>
            </a:r>
          </a:p>
          <a:p>
            <a:pPr marL="914400" lvl="0" indent="-406400" rtl="0">
              <a:spcBef>
                <a:spcPts val="0"/>
              </a:spcBef>
              <a:buSzPts val="2800"/>
              <a:buChar char="•"/>
            </a:pPr>
            <a:r>
              <a:rPr lang="en-US" sz="2800" cap="none" dirty="0">
                <a:latin typeface="Calibri" panose="020F0502020204030204" pitchFamily="34" charset="0"/>
              </a:rPr>
              <a:t>How do we train librarians to fill new roles?</a:t>
            </a:r>
          </a:p>
          <a:p>
            <a:pPr marL="0" marR="0" lvl="0" indent="0" algn="l" rtl="0">
              <a:lnSpc>
                <a:spcPct val="90000"/>
              </a:lnSpc>
              <a:spcBef>
                <a:spcPts val="0"/>
              </a:spcBef>
              <a:buNone/>
            </a:pPr>
            <a:endParaRPr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3372" b="9731"/>
          <a:stretch/>
        </p:blipFill>
        <p:spPr>
          <a:xfrm>
            <a:off x="8166538" y="1640460"/>
            <a:ext cx="2913969" cy="395975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solidFill>
                  <a:schemeClr val="dk1"/>
                </a:solidFill>
                <a:latin typeface="Calibri"/>
                <a:ea typeface="Calibri"/>
                <a:cs typeface="Calibri"/>
                <a:sym typeface="Calibri"/>
              </a:rPr>
              <a:t>Increasing </a:t>
            </a:r>
            <a:r>
              <a:rPr lang="en-US" sz="4400" b="0" i="0" u="none" strike="noStrike" cap="none" dirty="0">
                <a:ea typeface="Calibri"/>
                <a:cs typeface="Calibri"/>
                <a:sym typeface="Calibri"/>
              </a:rPr>
              <a:t>Staff</a:t>
            </a:r>
            <a:r>
              <a:rPr lang="en-US" sz="4400" b="0" i="0" u="none" strike="noStrike" cap="none" dirty="0">
                <a:solidFill>
                  <a:schemeClr val="dk1"/>
                </a:solidFill>
                <a:latin typeface="Calibri"/>
                <a:ea typeface="Calibri"/>
                <a:cs typeface="Calibri"/>
                <a:sym typeface="Calibri"/>
              </a:rPr>
              <a:t> Responsibilities</a:t>
            </a:r>
          </a:p>
        </p:txBody>
      </p:sp>
      <p:sp>
        <p:nvSpPr>
          <p:cNvPr id="115" name="Shape 115"/>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228600" marR="0" lvl="0" indent="-228600" algn="l" rtl="0">
              <a:lnSpc>
                <a:spcPct val="90000"/>
              </a:lnSpc>
              <a:spcBef>
                <a:spcPts val="0"/>
              </a:spcBef>
              <a:buSzPts val="2800"/>
              <a:buFont typeface="Arial"/>
              <a:buChar char="•"/>
            </a:pPr>
            <a:r>
              <a:rPr lang="en-US" sz="2800" cap="none" dirty="0">
                <a:latin typeface="Calibri" panose="020F0502020204030204" pitchFamily="34" charset="0"/>
              </a:rPr>
              <a:t>Evolving staf</a:t>
            </a:r>
            <a:r>
              <a:rPr lang="en-US" sz="2800" b="0" i="0" u="none" strike="noStrike" cap="none" dirty="0">
                <a:solidFill>
                  <a:schemeClr val="dk1"/>
                </a:solidFill>
                <a:latin typeface="Calibri" panose="020F0502020204030204" pitchFamily="34" charset="0"/>
                <a:ea typeface="Calibri"/>
                <a:cs typeface="Calibri"/>
                <a:sym typeface="Calibri"/>
              </a:rPr>
              <a:t>f roles as librarians mov</a:t>
            </a:r>
            <a:r>
              <a:rPr lang="en-US" sz="2800" cap="none" dirty="0">
                <a:latin typeface="Calibri" panose="020F0502020204030204" pitchFamily="34" charset="0"/>
              </a:rPr>
              <a:t>e</a:t>
            </a:r>
            <a:r>
              <a:rPr lang="en-US" sz="2800" b="0" i="0" u="none" strike="noStrike" cap="none" dirty="0">
                <a:solidFill>
                  <a:schemeClr val="dk1"/>
                </a:solidFill>
                <a:latin typeface="Calibri" panose="020F0502020204030204" pitchFamily="34" charset="0"/>
                <a:ea typeface="Calibri"/>
                <a:cs typeface="Calibri"/>
                <a:sym typeface="Calibri"/>
              </a:rPr>
              <a:t> to new </a:t>
            </a:r>
            <a:r>
              <a:rPr lang="en-US" sz="2800" b="0" i="0" u="none" strike="noStrike" cap="none" dirty="0" smtClean="0">
                <a:solidFill>
                  <a:schemeClr val="dk1"/>
                </a:solidFill>
                <a:latin typeface="Calibri" panose="020F0502020204030204" pitchFamily="34" charset="0"/>
                <a:ea typeface="Calibri"/>
                <a:cs typeface="Calibri"/>
                <a:sym typeface="Calibri"/>
              </a:rPr>
              <a:t>responsibilities</a:t>
            </a:r>
          </a:p>
          <a:p>
            <a:pPr marL="228600" marR="0" lvl="0" indent="-228600" algn="l" rtl="0">
              <a:lnSpc>
                <a:spcPct val="90000"/>
              </a:lnSpc>
              <a:spcBef>
                <a:spcPts val="0"/>
              </a:spcBef>
              <a:buSzPts val="2800"/>
              <a:buFont typeface="Arial"/>
              <a:buChar char="•"/>
            </a:pPr>
            <a:r>
              <a:rPr lang="en-US" sz="2800" b="0" i="0" u="none" strike="noStrike" cap="none" dirty="0" smtClean="0">
                <a:solidFill>
                  <a:schemeClr val="dk1"/>
                </a:solidFill>
                <a:latin typeface="Calibri" panose="020F0502020204030204" pitchFamily="34" charset="0"/>
                <a:ea typeface="Calibri"/>
                <a:cs typeface="Calibri"/>
                <a:sym typeface="Calibri"/>
              </a:rPr>
              <a:t>How </a:t>
            </a:r>
            <a:r>
              <a:rPr lang="en-US" sz="2800" b="0" i="0" u="none" strike="noStrike" cap="none" dirty="0">
                <a:solidFill>
                  <a:schemeClr val="dk1"/>
                </a:solidFill>
                <a:latin typeface="Calibri" panose="020F0502020204030204" pitchFamily="34" charset="0"/>
                <a:ea typeface="Calibri"/>
                <a:cs typeface="Calibri"/>
                <a:sym typeface="Calibri"/>
              </a:rPr>
              <a:t>do we train staff to fill new </a:t>
            </a:r>
            <a:r>
              <a:rPr lang="en-US" sz="2800" b="0" i="0" u="none" strike="noStrike" cap="none" dirty="0" smtClean="0">
                <a:solidFill>
                  <a:schemeClr val="dk1"/>
                </a:solidFill>
                <a:latin typeface="Calibri" panose="020F0502020204030204" pitchFamily="34" charset="0"/>
                <a:ea typeface="Calibri"/>
                <a:cs typeface="Calibri"/>
                <a:sym typeface="Calibri"/>
              </a:rPr>
              <a:t>roles?</a:t>
            </a:r>
          </a:p>
          <a:p>
            <a:pPr marL="228600" marR="0" lvl="0" indent="-228600" algn="l" rtl="0">
              <a:lnSpc>
                <a:spcPct val="90000"/>
              </a:lnSpc>
              <a:spcBef>
                <a:spcPts val="0"/>
              </a:spcBef>
              <a:buSzPts val="2800"/>
              <a:buFont typeface="Arial"/>
              <a:buChar char="•"/>
            </a:pPr>
            <a:r>
              <a:rPr lang="en-US" sz="2800" cap="none" dirty="0" smtClean="0">
                <a:latin typeface="Calibri" panose="020F0502020204030204" pitchFamily="34" charset="0"/>
              </a:rPr>
              <a:t>Examples</a:t>
            </a:r>
            <a:r>
              <a:rPr lang="en-US" sz="2800" cap="none" dirty="0">
                <a:latin typeface="Calibri" panose="020F0502020204030204" pitchFamily="34" charset="0"/>
              </a:rPr>
              <a:t>:</a:t>
            </a:r>
          </a:p>
          <a:p>
            <a:pPr marL="685800" lvl="1" indent="-228600" rtl="0">
              <a:spcBef>
                <a:spcPts val="0"/>
              </a:spcBef>
              <a:buSzPts val="2400"/>
              <a:buChar char="•"/>
            </a:pPr>
            <a:r>
              <a:rPr lang="en-US" sz="2400" cap="none" dirty="0">
                <a:latin typeface="Calibri" panose="020F0502020204030204" pitchFamily="34" charset="0"/>
              </a:rPr>
              <a:t>Reference/circulation merger</a:t>
            </a:r>
          </a:p>
          <a:p>
            <a:pPr marL="685800" lvl="1" indent="-228600" rtl="0">
              <a:spcBef>
                <a:spcPts val="0"/>
              </a:spcBef>
              <a:buSzPts val="2400"/>
              <a:buChar char="•"/>
            </a:pPr>
            <a:r>
              <a:rPr lang="en-US" sz="2400" cap="none" dirty="0">
                <a:latin typeface="Calibri" panose="020F0502020204030204" pitchFamily="34" charset="0"/>
              </a:rPr>
              <a:t>Co-managed virtual reference</a:t>
            </a:r>
            <a:r>
              <a:rPr lang="en-US" sz="2400" dirty="0"/>
              <a: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9755" y="3113048"/>
            <a:ext cx="3730752" cy="248716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solidFill>
                  <a:schemeClr val="tx1"/>
                </a:solidFill>
                <a:latin typeface="Calibri" panose="020F0502020204030204" pitchFamily="34" charset="0"/>
                <a:ea typeface="Calibri"/>
                <a:cs typeface="Calibri"/>
                <a:sym typeface="Calibri"/>
              </a:rPr>
              <a:t>Realign</a:t>
            </a:r>
            <a:r>
              <a:rPr lang="en-US" sz="4400" cap="none" dirty="0">
                <a:solidFill>
                  <a:schemeClr val="tx1"/>
                </a:solidFill>
                <a:latin typeface="Calibri" panose="020F0502020204030204" pitchFamily="34" charset="0"/>
              </a:rPr>
              <a:t>ing </a:t>
            </a:r>
            <a:r>
              <a:rPr lang="en-US" sz="4400" cap="none" dirty="0"/>
              <a:t>Collections</a:t>
            </a:r>
          </a:p>
        </p:txBody>
      </p:sp>
      <p:sp>
        <p:nvSpPr>
          <p:cNvPr id="121" name="Shape 121"/>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228600" marR="0" lvl="0" indent="-228600" algn="l" rtl="0">
              <a:lnSpc>
                <a:spcPct val="90000"/>
              </a:lnSpc>
              <a:spcBef>
                <a:spcPts val="0"/>
              </a:spcBef>
              <a:buSzPts val="2800"/>
              <a:buFont typeface="Arial"/>
              <a:buChar char="•"/>
            </a:pPr>
            <a:r>
              <a:rPr lang="en-US" sz="2800" dirty="0">
                <a:latin typeface="Calibri" panose="020F0502020204030204" pitchFamily="34" charset="0"/>
              </a:rPr>
              <a:t>S</a:t>
            </a:r>
            <a:r>
              <a:rPr lang="en-US" sz="2800" b="0" i="0" u="none" strike="noStrike" cap="none" dirty="0">
                <a:latin typeface="Calibri" panose="020F0502020204030204" pitchFamily="34" charset="0"/>
                <a:ea typeface="Calibri"/>
                <a:cs typeface="Calibri"/>
                <a:sym typeface="Calibri"/>
              </a:rPr>
              <a:t>haring decision-making and </a:t>
            </a:r>
            <a:r>
              <a:rPr lang="en-US" sz="2800" b="0" i="0" u="none" strike="noStrike" cap="none" dirty="0" smtClean="0">
                <a:latin typeface="Calibri" panose="020F0502020204030204" pitchFamily="34" charset="0"/>
                <a:ea typeface="Calibri"/>
                <a:cs typeface="Calibri"/>
                <a:sym typeface="Calibri"/>
              </a:rPr>
              <a:t>co-managing projects</a:t>
            </a:r>
          </a:p>
          <a:p>
            <a:pPr marL="228600" marR="0" lvl="0" indent="-228600" algn="l" rtl="0">
              <a:lnSpc>
                <a:spcPct val="90000"/>
              </a:lnSpc>
              <a:spcBef>
                <a:spcPts val="0"/>
              </a:spcBef>
              <a:buSzPts val="2800"/>
              <a:buFont typeface="Arial"/>
              <a:buChar char="•"/>
            </a:pPr>
            <a:r>
              <a:rPr lang="en-US" sz="2800" b="0" i="0" u="none" strike="noStrike" cap="none" dirty="0" smtClean="0">
                <a:latin typeface="Calibri" panose="020F0502020204030204" pitchFamily="34" charset="0"/>
                <a:ea typeface="Calibri"/>
                <a:cs typeface="Calibri"/>
                <a:sym typeface="Calibri"/>
              </a:rPr>
              <a:t>Examples:</a:t>
            </a:r>
          </a:p>
          <a:p>
            <a:pPr lvl="1">
              <a:lnSpc>
                <a:spcPct val="90000"/>
              </a:lnSpc>
              <a:spcBef>
                <a:spcPts val="0"/>
              </a:spcBef>
              <a:buSzPts val="2800"/>
              <a:buFont typeface="Arial"/>
              <a:buChar char="•"/>
            </a:pPr>
            <a:r>
              <a:rPr lang="en-US" sz="2400" b="0" i="0" u="none" strike="noStrike" cap="none" dirty="0" smtClean="0">
                <a:latin typeface="Calibri" panose="020F0502020204030204" pitchFamily="34" charset="0"/>
                <a:ea typeface="Calibri"/>
                <a:cs typeface="Calibri"/>
                <a:sym typeface="Calibri"/>
              </a:rPr>
              <a:t>Reference collection</a:t>
            </a:r>
          </a:p>
          <a:p>
            <a:pPr lvl="1">
              <a:lnSpc>
                <a:spcPct val="90000"/>
              </a:lnSpc>
              <a:spcBef>
                <a:spcPts val="0"/>
              </a:spcBef>
              <a:buSzPts val="2800"/>
              <a:buFont typeface="Arial"/>
              <a:buChar char="•"/>
            </a:pPr>
            <a:r>
              <a:rPr lang="en-US" sz="2400" b="0" i="0" u="none" strike="noStrike" cap="none" dirty="0" smtClean="0">
                <a:latin typeface="Calibri" panose="020F0502020204030204" pitchFamily="34" charset="0"/>
                <a:ea typeface="Calibri"/>
                <a:cs typeface="Calibri"/>
                <a:sym typeface="Calibri"/>
              </a:rPr>
              <a:t>STEM </a:t>
            </a:r>
            <a:r>
              <a:rPr lang="en-US" sz="2400" b="0" i="0" u="none" strike="noStrike" cap="none" dirty="0">
                <a:latin typeface="Calibri" panose="020F0502020204030204" pitchFamily="34" charset="0"/>
                <a:ea typeface="Calibri"/>
                <a:cs typeface="Calibri"/>
                <a:sym typeface="Calibri"/>
              </a:rPr>
              <a:t>Library merger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9755" y="3113048"/>
            <a:ext cx="3730752" cy="248716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b="0" i="0" u="none" strike="noStrike" cap="none" dirty="0">
                <a:solidFill>
                  <a:schemeClr val="dk1"/>
                </a:solidFill>
                <a:latin typeface="Calibri"/>
                <a:ea typeface="Calibri"/>
                <a:cs typeface="Calibri"/>
                <a:sym typeface="Calibri"/>
              </a:rPr>
              <a:t>Reimagining </a:t>
            </a:r>
            <a:r>
              <a:rPr lang="en-US" sz="4400" b="0" i="0" u="none" strike="noStrike" cap="none" dirty="0">
                <a:ea typeface="Calibri"/>
                <a:cs typeface="Calibri"/>
                <a:sym typeface="Calibri"/>
              </a:rPr>
              <a:t>Spaces</a:t>
            </a:r>
          </a:p>
        </p:txBody>
      </p:sp>
      <p:sp>
        <p:nvSpPr>
          <p:cNvPr id="127" name="Shape 127"/>
          <p:cNvSpPr txBox="1">
            <a:spLocks noGrp="1"/>
          </p:cNvSpPr>
          <p:nvPr>
            <p:ph sz="quarter" idx="13"/>
          </p:nvPr>
        </p:nvSpPr>
        <p:spPr>
          <a:prstGeom prst="rect">
            <a:avLst/>
          </a:prstGeom>
          <a:noFill/>
          <a:ln>
            <a:noFill/>
          </a:ln>
        </p:spPr>
        <p:txBody>
          <a:bodyPr wrap="square" lIns="91425" tIns="45700" rIns="91425" bIns="45700" anchor="t" anchorCtr="0">
            <a:noAutofit/>
          </a:bodyPr>
          <a:lstStyle/>
          <a:p>
            <a:pPr marL="228600" marR="0" lvl="0" indent="-228600" algn="l" rtl="0">
              <a:lnSpc>
                <a:spcPct val="90000"/>
              </a:lnSpc>
              <a:spcBef>
                <a:spcPts val="0"/>
              </a:spcBef>
              <a:buClr>
                <a:schemeClr val="dk1"/>
              </a:buClr>
              <a:buSzPts val="2800"/>
              <a:buFont typeface="Arial"/>
              <a:buChar char="•"/>
            </a:pPr>
            <a:r>
              <a:rPr lang="en-US" sz="2800" b="0" i="0" u="none" strike="noStrike" cap="none" dirty="0">
                <a:solidFill>
                  <a:schemeClr val="dk1"/>
                </a:solidFill>
                <a:latin typeface="Calibri" panose="020F0502020204030204" pitchFamily="34" charset="0"/>
                <a:ea typeface="Calibri"/>
                <a:cs typeface="Calibri"/>
                <a:sym typeface="Calibri"/>
              </a:rPr>
              <a:t>Realigning collections → Reimagining spaces</a:t>
            </a:r>
          </a:p>
          <a:p>
            <a:pPr marL="228600" marR="0" lvl="0" indent="-228600" algn="l" rtl="0">
              <a:lnSpc>
                <a:spcPct val="90000"/>
              </a:lnSpc>
              <a:spcBef>
                <a:spcPts val="0"/>
              </a:spcBef>
              <a:buClr>
                <a:schemeClr val="dk1"/>
              </a:buClr>
              <a:buSzPts val="2800"/>
              <a:buFont typeface="Arial"/>
              <a:buChar char="•"/>
            </a:pPr>
            <a:r>
              <a:rPr lang="en-US" sz="2800" b="0" i="0" u="none" strike="noStrike" cap="none" dirty="0">
                <a:solidFill>
                  <a:schemeClr val="dk1"/>
                </a:solidFill>
                <a:latin typeface="Calibri" panose="020F0502020204030204" pitchFamily="34" charset="0"/>
                <a:ea typeface="Calibri"/>
                <a:cs typeface="Calibri"/>
                <a:sym typeface="Calibri"/>
              </a:rPr>
              <a:t>Sharing decision-making and co-managing projects</a:t>
            </a:r>
          </a:p>
          <a:p>
            <a:pPr marL="228600" marR="0" lvl="0" indent="-228600" algn="l" rtl="0">
              <a:lnSpc>
                <a:spcPct val="90000"/>
              </a:lnSpc>
              <a:spcBef>
                <a:spcPts val="0"/>
              </a:spcBef>
              <a:buClr>
                <a:schemeClr val="dk1"/>
              </a:buClr>
              <a:buSzPts val="2800"/>
              <a:buFont typeface="Arial"/>
              <a:buChar char="•"/>
            </a:pPr>
            <a:r>
              <a:rPr lang="en-US" sz="2800" cap="none" dirty="0">
                <a:latin typeface="Calibri" panose="020F0502020204030204" pitchFamily="34" charset="0"/>
              </a:rPr>
              <a:t>Examples:</a:t>
            </a:r>
          </a:p>
          <a:p>
            <a:pPr marL="685800" marR="0" lvl="1" indent="-254000" algn="l" rtl="0">
              <a:lnSpc>
                <a:spcPct val="90000"/>
              </a:lnSpc>
              <a:spcBef>
                <a:spcPts val="0"/>
              </a:spcBef>
              <a:buClr>
                <a:schemeClr val="dk1"/>
              </a:buClr>
              <a:buSzPts val="2800"/>
              <a:buFont typeface="Arial"/>
              <a:buChar char="•"/>
            </a:pPr>
            <a:r>
              <a:rPr lang="en-US" sz="2400" cap="none" dirty="0" err="1" smtClean="0">
                <a:latin typeface="Calibri" panose="020F0502020204030204" pitchFamily="34" charset="0"/>
              </a:rPr>
              <a:t>McKeldin</a:t>
            </a:r>
            <a:r>
              <a:rPr lang="en-US" sz="2400" cap="none" dirty="0" smtClean="0">
                <a:latin typeface="Calibri" panose="020F0502020204030204" pitchFamily="34" charset="0"/>
              </a:rPr>
              <a:t> </a:t>
            </a:r>
            <a:r>
              <a:rPr lang="en-US" sz="2400" cap="none" dirty="0">
                <a:latin typeface="Calibri" panose="020F0502020204030204" pitchFamily="34" charset="0"/>
              </a:rPr>
              <a:t>Library </a:t>
            </a:r>
            <a:r>
              <a:rPr lang="en-US" sz="2400" b="0" i="0" u="none" strike="noStrike" cap="none" dirty="0">
                <a:solidFill>
                  <a:schemeClr val="dk1"/>
                </a:solidFill>
                <a:latin typeface="Calibri" panose="020F0502020204030204" pitchFamily="34" charset="0"/>
                <a:ea typeface="Calibri"/>
                <a:cs typeface="Calibri"/>
                <a:sym typeface="Calibri"/>
              </a:rPr>
              <a:t>Research </a:t>
            </a:r>
            <a:r>
              <a:rPr lang="en-US" sz="2400" b="0" i="0" u="none" strike="noStrike" cap="none" dirty="0" smtClean="0">
                <a:solidFill>
                  <a:schemeClr val="dk1"/>
                </a:solidFill>
                <a:latin typeface="Calibri" panose="020F0502020204030204" pitchFamily="34" charset="0"/>
                <a:ea typeface="Calibri"/>
                <a:cs typeface="Calibri"/>
                <a:sym typeface="Calibri"/>
              </a:rPr>
              <a:t>Commons</a:t>
            </a:r>
          </a:p>
          <a:p>
            <a:pPr lvl="1" indent="-254000">
              <a:lnSpc>
                <a:spcPct val="90000"/>
              </a:lnSpc>
              <a:spcBef>
                <a:spcPts val="0"/>
              </a:spcBef>
              <a:buClr>
                <a:schemeClr val="dk1"/>
              </a:buClr>
              <a:buSzPts val="2800"/>
              <a:buFont typeface="Arial"/>
              <a:buChar char="•"/>
            </a:pPr>
            <a:r>
              <a:rPr lang="en-US" sz="2400" cap="none" dirty="0" err="1">
                <a:solidFill>
                  <a:schemeClr val="dk1"/>
                </a:solidFill>
                <a:latin typeface="Calibri" panose="020F0502020204030204" pitchFamily="34" charset="0"/>
                <a:ea typeface="Calibri"/>
                <a:cs typeface="Calibri"/>
                <a:sym typeface="Calibri"/>
              </a:rPr>
              <a:t>McKeldi</a:t>
            </a:r>
            <a:r>
              <a:rPr lang="en-US" sz="2400" cap="none" dirty="0" err="1">
                <a:latin typeface="Calibri" panose="020F0502020204030204" pitchFamily="34" charset="0"/>
              </a:rPr>
              <a:t>n</a:t>
            </a:r>
            <a:r>
              <a:rPr lang="en-US" sz="2400" cap="none" dirty="0">
                <a:latin typeface="Calibri" panose="020F0502020204030204" pitchFamily="34" charset="0"/>
              </a:rPr>
              <a:t> Library</a:t>
            </a:r>
            <a:r>
              <a:rPr lang="en-US" sz="2400" cap="none" dirty="0">
                <a:solidFill>
                  <a:schemeClr val="dk1"/>
                </a:solidFill>
                <a:latin typeface="Calibri" panose="020F0502020204030204" pitchFamily="34" charset="0"/>
                <a:ea typeface="Calibri"/>
                <a:cs typeface="Calibri"/>
                <a:sym typeface="Calibri"/>
              </a:rPr>
              <a:t> 1st floor</a:t>
            </a:r>
          </a:p>
          <a:p>
            <a:pPr marL="431800" marR="0" lvl="1" indent="0" algn="l" rtl="0">
              <a:lnSpc>
                <a:spcPct val="90000"/>
              </a:lnSpc>
              <a:spcBef>
                <a:spcPts val="0"/>
              </a:spcBef>
              <a:buClr>
                <a:schemeClr val="dk1"/>
              </a:buClr>
              <a:buSzPts val="2800"/>
              <a:buNone/>
            </a:pPr>
            <a:endParaRPr lang="en-US" sz="2800" b="0" i="0" u="none" strike="noStrike" cap="none" dirty="0">
              <a:solidFill>
                <a:schemeClr val="dk1"/>
              </a:solidFill>
              <a:latin typeface="Calibri" panose="020F0502020204030204" pitchFamily="34" charset="0"/>
              <a:ea typeface="Calibri"/>
              <a:cs typeface="Calibri"/>
              <a:sym typeface="Calibri"/>
            </a:endParaRPr>
          </a:p>
          <a:p>
            <a:pPr marL="457200" marR="0" lvl="0" indent="0" algn="l" rtl="0">
              <a:lnSpc>
                <a:spcPct val="90000"/>
              </a:lnSpc>
              <a:spcBef>
                <a:spcPts val="0"/>
              </a:spcBef>
              <a:buNone/>
            </a:pP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4001" y="3113048"/>
            <a:ext cx="3736506" cy="248716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279400" algn="l" rtl="0">
              <a:lnSpc>
                <a:spcPct val="90000"/>
              </a:lnSpc>
              <a:spcBef>
                <a:spcPts val="0"/>
              </a:spcBef>
              <a:buClr>
                <a:schemeClr val="dk1"/>
              </a:buClr>
              <a:buSzPts val="4400"/>
              <a:buFont typeface="Calibri"/>
              <a:buNone/>
            </a:pPr>
            <a:r>
              <a:rPr lang="en-US" sz="4400" dirty="0"/>
              <a:t>C</a:t>
            </a:r>
            <a:r>
              <a:rPr lang="en-US" sz="4400" b="0" i="0" u="none" strike="noStrike" cap="none" dirty="0">
                <a:ea typeface="Calibri"/>
                <a:cs typeface="Calibri"/>
                <a:sym typeface="Calibri"/>
              </a:rPr>
              <a:t>o-managing</a:t>
            </a:r>
            <a:r>
              <a:rPr lang="en-US" sz="4400" b="0" i="0" u="none" strike="noStrike" cap="none" dirty="0">
                <a:solidFill>
                  <a:schemeClr val="dk1"/>
                </a:solidFill>
                <a:latin typeface="Calibri"/>
                <a:ea typeface="Calibri"/>
                <a:cs typeface="Calibri"/>
                <a:sym typeface="Calibri"/>
              </a:rPr>
              <a:t> </a:t>
            </a:r>
            <a:r>
              <a:rPr lang="en-US" sz="4400" cap="none" dirty="0">
                <a:solidFill>
                  <a:schemeClr val="tx1"/>
                </a:solidFill>
                <a:latin typeface="Calibri" panose="020F0502020204030204" pitchFamily="34" charset="0"/>
              </a:rPr>
              <a:t>Programs and Services</a:t>
            </a:r>
          </a:p>
        </p:txBody>
      </p:sp>
      <p:sp>
        <p:nvSpPr>
          <p:cNvPr id="133" name="Shape 133"/>
          <p:cNvSpPr txBox="1">
            <a:spLocks noGrp="1"/>
          </p:cNvSpPr>
          <p:nvPr>
            <p:ph sz="quarter" idx="13"/>
          </p:nvPr>
        </p:nvSpPr>
        <p:spPr>
          <a:xfrm>
            <a:off x="685801" y="1637883"/>
            <a:ext cx="10394707" cy="3311189"/>
          </a:xfrm>
          <a:prstGeom prst="rect">
            <a:avLst/>
          </a:prstGeom>
          <a:noFill/>
          <a:ln>
            <a:noFill/>
          </a:ln>
        </p:spPr>
        <p:txBody>
          <a:bodyPr wrap="square" lIns="91425" tIns="45700" rIns="91425" bIns="45700" anchor="t" anchorCtr="0">
            <a:noAutofit/>
          </a:bodyPr>
          <a:lstStyle/>
          <a:p>
            <a:pPr marL="685800" lvl="1" indent="-228600" rtl="0">
              <a:spcBef>
                <a:spcPts val="0"/>
              </a:spcBef>
              <a:buSzPts val="2400"/>
              <a:buFont typeface="Arial"/>
              <a:buChar char="•"/>
            </a:pPr>
            <a:r>
              <a:rPr lang="en-US" sz="2800" cap="none" dirty="0">
                <a:latin typeface="Calibri" panose="020F0502020204030204" pitchFamily="34" charset="0"/>
              </a:rPr>
              <a:t>Constant, open </a:t>
            </a:r>
            <a:r>
              <a:rPr lang="en-US" sz="2800" cap="none" dirty="0" smtClean="0">
                <a:latin typeface="Calibri" panose="020F0502020204030204" pitchFamily="34" charset="0"/>
              </a:rPr>
              <a:t>communication</a:t>
            </a:r>
          </a:p>
          <a:p>
            <a:pPr marL="685800" lvl="1" indent="-228600" rtl="0">
              <a:spcBef>
                <a:spcPts val="0"/>
              </a:spcBef>
              <a:buSzPts val="2400"/>
              <a:buFont typeface="Arial"/>
              <a:buChar char="•"/>
            </a:pPr>
            <a:r>
              <a:rPr lang="en-US" sz="2800" b="0" i="0" u="none" strike="noStrike" cap="none" dirty="0" smtClean="0">
                <a:solidFill>
                  <a:schemeClr val="dk1"/>
                </a:solidFill>
                <a:latin typeface="Calibri" panose="020F0502020204030204" pitchFamily="34" charset="0"/>
                <a:ea typeface="Calibri"/>
                <a:cs typeface="Calibri"/>
                <a:sym typeface="Calibri"/>
              </a:rPr>
              <a:t>Focus </a:t>
            </a:r>
            <a:r>
              <a:rPr lang="en-US" sz="2800" b="0" i="0" u="none" strike="noStrike" cap="none" dirty="0">
                <a:solidFill>
                  <a:schemeClr val="dk1"/>
                </a:solidFill>
                <a:latin typeface="Calibri" panose="020F0502020204030204" pitchFamily="34" charset="0"/>
                <a:ea typeface="Calibri"/>
                <a:cs typeface="Calibri"/>
                <a:sym typeface="Calibri"/>
              </a:rPr>
              <a:t>on </a:t>
            </a:r>
            <a:r>
              <a:rPr lang="en-US" sz="2800" b="0" i="0" u="none" strike="noStrike" cap="none" dirty="0" smtClean="0">
                <a:solidFill>
                  <a:schemeClr val="dk1"/>
                </a:solidFill>
                <a:latin typeface="Calibri" panose="020F0502020204030204" pitchFamily="34" charset="0"/>
                <a:ea typeface="Calibri"/>
                <a:cs typeface="Calibri"/>
                <a:sym typeface="Calibri"/>
              </a:rPr>
              <a:t>Libraries/user </a:t>
            </a:r>
            <a:r>
              <a:rPr lang="en-US" sz="2800" b="0" i="0" u="none" strike="noStrike" cap="none" dirty="0">
                <a:solidFill>
                  <a:schemeClr val="dk1"/>
                </a:solidFill>
                <a:latin typeface="Calibri" panose="020F0502020204030204" pitchFamily="34" charset="0"/>
                <a:ea typeface="Calibri"/>
                <a:cs typeface="Calibri"/>
                <a:sym typeface="Calibri"/>
              </a:rPr>
              <a:t>needs within </a:t>
            </a:r>
            <a:r>
              <a:rPr lang="en-US" sz="2800" b="0" i="0" u="none" strike="noStrike" cap="none" dirty="0" smtClean="0">
                <a:solidFill>
                  <a:schemeClr val="dk1"/>
                </a:solidFill>
                <a:latin typeface="Calibri" panose="020F0502020204030204" pitchFamily="34" charset="0"/>
                <a:ea typeface="Calibri"/>
                <a:cs typeface="Calibri"/>
                <a:sym typeface="Calibri"/>
              </a:rPr>
              <a:t>PSD SP context</a:t>
            </a:r>
            <a:endParaRPr lang="en-US" sz="2800" cap="none" dirty="0" smtClean="0">
              <a:latin typeface="Calibri" panose="020F0502020204030204" pitchFamily="34" charset="0"/>
            </a:endParaRPr>
          </a:p>
          <a:p>
            <a:pPr marL="685800" lvl="1" indent="-228600" rtl="0">
              <a:spcBef>
                <a:spcPts val="0"/>
              </a:spcBef>
              <a:buSzPts val="2400"/>
              <a:buFont typeface="Arial"/>
              <a:buChar char="•"/>
            </a:pPr>
            <a:r>
              <a:rPr lang="en-US" sz="2800" b="0" i="0" u="none" strike="noStrike" cap="none" dirty="0" smtClean="0">
                <a:solidFill>
                  <a:schemeClr val="dk1"/>
                </a:solidFill>
                <a:latin typeface="Calibri" panose="020F0502020204030204" pitchFamily="34" charset="0"/>
                <a:ea typeface="Calibri"/>
                <a:cs typeface="Calibri"/>
                <a:sym typeface="Calibri"/>
              </a:rPr>
              <a:t>Large </a:t>
            </a:r>
            <a:r>
              <a:rPr lang="en-US" sz="2800" b="0" i="0" u="none" strike="noStrike" cap="none" dirty="0">
                <a:solidFill>
                  <a:schemeClr val="dk1"/>
                </a:solidFill>
                <a:latin typeface="Calibri" panose="020F0502020204030204" pitchFamily="34" charset="0"/>
                <a:ea typeface="Calibri"/>
                <a:cs typeface="Calibri"/>
                <a:sym typeface="Calibri"/>
              </a:rPr>
              <a:t>changes are </a:t>
            </a:r>
            <a:r>
              <a:rPr lang="en-US" sz="2800" cap="none" dirty="0">
                <a:latin typeface="Calibri" panose="020F0502020204030204" pitchFamily="34" charset="0"/>
              </a:rPr>
              <a:t>i</a:t>
            </a:r>
            <a:r>
              <a:rPr lang="en-US" sz="2800" b="0" i="0" u="none" strike="noStrike" cap="none" dirty="0">
                <a:solidFill>
                  <a:schemeClr val="dk1"/>
                </a:solidFill>
                <a:latin typeface="Calibri" panose="020F0502020204030204" pitchFamily="34" charset="0"/>
                <a:ea typeface="Calibri"/>
                <a:cs typeface="Calibri"/>
                <a:sym typeface="Calibri"/>
              </a:rPr>
              <a:t>ncremental, within </a:t>
            </a:r>
            <a:r>
              <a:rPr lang="en-US" sz="2800" b="0" i="0" u="none" strike="noStrike" cap="none" dirty="0" smtClean="0">
                <a:solidFill>
                  <a:schemeClr val="dk1"/>
                </a:solidFill>
                <a:latin typeface="Calibri" panose="020F0502020204030204" pitchFamily="34" charset="0"/>
                <a:ea typeface="Calibri"/>
                <a:cs typeface="Calibri"/>
                <a:sym typeface="Calibri"/>
              </a:rPr>
              <a:t>environment of </a:t>
            </a:r>
            <a:r>
              <a:rPr lang="en-US" sz="2800" b="0" i="0" u="none" strike="noStrike" cap="none" dirty="0">
                <a:solidFill>
                  <a:schemeClr val="dk1"/>
                </a:solidFill>
                <a:latin typeface="Calibri" panose="020F0502020204030204" pitchFamily="34" charset="0"/>
                <a:ea typeface="Calibri"/>
                <a:cs typeface="Calibri"/>
                <a:sym typeface="Calibri"/>
              </a:rPr>
              <a:t>continuous assessment and improvement and staff </a:t>
            </a:r>
            <a:r>
              <a:rPr lang="en-US" sz="2800" b="0" i="0" u="none" strike="noStrike" cap="none" dirty="0" smtClean="0">
                <a:solidFill>
                  <a:schemeClr val="dk1"/>
                </a:solidFill>
                <a:latin typeface="Calibri" panose="020F0502020204030204" pitchFamily="34" charset="0"/>
                <a:ea typeface="Calibri"/>
                <a:cs typeface="Calibri"/>
                <a:sym typeface="Calibri"/>
              </a:rPr>
              <a:t>engagement</a:t>
            </a:r>
          </a:p>
          <a:p>
            <a:pPr marL="685800" lvl="1" indent="-228600" rtl="0">
              <a:spcBef>
                <a:spcPts val="0"/>
              </a:spcBef>
              <a:buSzPts val="2400"/>
              <a:buFont typeface="Arial"/>
              <a:buChar char="•"/>
            </a:pPr>
            <a:r>
              <a:rPr lang="en-US" sz="2800" b="0" i="0" u="none" strike="noStrike" cap="none" dirty="0" smtClean="0">
                <a:solidFill>
                  <a:schemeClr val="dk1"/>
                </a:solidFill>
                <a:latin typeface="Calibri" panose="020F0502020204030204" pitchFamily="34" charset="0"/>
                <a:ea typeface="Calibri"/>
                <a:cs typeface="Calibri"/>
                <a:sym typeface="Calibri"/>
              </a:rPr>
              <a:t>Examples:</a:t>
            </a:r>
          </a:p>
          <a:p>
            <a:pPr lvl="2">
              <a:spcBef>
                <a:spcPts val="0"/>
              </a:spcBef>
              <a:buSzPts val="2400"/>
              <a:buFont typeface="Arial"/>
              <a:buChar char="•"/>
            </a:pPr>
            <a:r>
              <a:rPr lang="en-US" sz="2000" cap="none" dirty="0" smtClean="0">
                <a:latin typeface="Calibri" panose="020F0502020204030204" pitchFamily="34" charset="0"/>
              </a:rPr>
              <a:t>Head </a:t>
            </a:r>
            <a:r>
              <a:rPr lang="en-US" sz="2000" cap="none" dirty="0">
                <a:latin typeface="Calibri" panose="020F0502020204030204" pitchFamily="34" charset="0"/>
              </a:rPr>
              <a:t>of Terrapin Learning Commons </a:t>
            </a:r>
            <a:r>
              <a:rPr lang="en-US" sz="2000" b="0" i="0" u="none" strike="noStrike" cap="none" dirty="0" smtClean="0">
                <a:solidFill>
                  <a:schemeClr val="dk1"/>
                </a:solidFill>
                <a:latin typeface="Calibri" panose="020F0502020204030204" pitchFamily="34" charset="0"/>
                <a:ea typeface="Calibri"/>
                <a:cs typeface="Calibri"/>
                <a:sym typeface="Calibri"/>
              </a:rPr>
              <a:t>departure</a:t>
            </a:r>
          </a:p>
          <a:p>
            <a:pPr lvl="2">
              <a:spcBef>
                <a:spcPts val="0"/>
              </a:spcBef>
              <a:buSzPts val="2400"/>
              <a:buFont typeface="Arial"/>
              <a:buChar char="•"/>
            </a:pPr>
            <a:r>
              <a:rPr lang="en-US" sz="2000" b="0" i="0" u="none" strike="noStrike" cap="none" dirty="0" smtClean="0">
                <a:solidFill>
                  <a:schemeClr val="dk1"/>
                </a:solidFill>
                <a:latin typeface="Calibri" panose="020F0502020204030204" pitchFamily="34" charset="0"/>
                <a:ea typeface="Calibri"/>
                <a:cs typeface="Calibri"/>
                <a:sym typeface="Calibri"/>
              </a:rPr>
              <a:t>Cross-divisional teams</a:t>
            </a:r>
          </a:p>
          <a:p>
            <a:pPr lvl="2">
              <a:spcBef>
                <a:spcPts val="0"/>
              </a:spcBef>
              <a:buSzPts val="2400"/>
              <a:buFont typeface="Arial"/>
              <a:buChar char="•"/>
            </a:pPr>
            <a:r>
              <a:rPr lang="en-US" sz="2000" cap="none" dirty="0" smtClean="0">
                <a:latin typeface="Calibri" panose="020F0502020204030204" pitchFamily="34" charset="0"/>
              </a:rPr>
              <a:t>Coordination </a:t>
            </a:r>
            <a:r>
              <a:rPr lang="en-US" sz="2000" cap="none" dirty="0">
                <a:latin typeface="Calibri" panose="020F0502020204030204" pitchFamily="34" charset="0"/>
              </a:rPr>
              <a:t>of messaging</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5538" b="8861"/>
          <a:stretch/>
        </p:blipFill>
        <p:spPr>
          <a:xfrm>
            <a:off x="9307599" y="3293477"/>
            <a:ext cx="1772909" cy="2280745"/>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TM04033927[[fn=Main Event]]</Template>
  <TotalTime>420</TotalTime>
  <Words>2955</Words>
  <Application>Microsoft Office PowerPoint</Application>
  <PresentationFormat>Widescreen</PresentationFormat>
  <Paragraphs>185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Impact</vt:lpstr>
      <vt:lpstr>Main Event</vt:lpstr>
      <vt:lpstr>Breaking Down Barriers:  Co-Managing and Transforming Public Services</vt:lpstr>
      <vt:lpstr>Breaking Down Barriers: Co-Managing and Transforming Public Services</vt:lpstr>
      <vt:lpstr>Public Services Division, UMD Libraries</vt:lpstr>
      <vt:lpstr>From Collection-Centric to Service-Centric</vt:lpstr>
      <vt:lpstr>From Reference Librarians to Liaisons</vt:lpstr>
      <vt:lpstr>Increasing Staff Responsibilities</vt:lpstr>
      <vt:lpstr>Realigning Collections</vt:lpstr>
      <vt:lpstr>Reimagining Spaces</vt:lpstr>
      <vt:lpstr>Co-managing Programs and Services</vt:lpstr>
      <vt:lpstr>Results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Breaking Down Barriers:  Co-Managing and Transforming Public Services</dc:title>
  <dc:creator>Yelena Luckert</dc:creator>
  <cp:lastModifiedBy>Timothy Hackman</cp:lastModifiedBy>
  <cp:revision>15</cp:revision>
  <cp:lastPrinted>2018-01-04T15:59:52Z</cp:lastPrinted>
  <dcterms:modified xsi:type="dcterms:W3CDTF">2018-01-04T19:56:02Z</dcterms:modified>
</cp:coreProperties>
</file>