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432" r:id="rId3"/>
    <p:sldId id="339" r:id="rId4"/>
    <p:sldId id="404" r:id="rId5"/>
    <p:sldId id="408" r:id="rId6"/>
    <p:sldId id="410" r:id="rId7"/>
    <p:sldId id="412" r:id="rId8"/>
    <p:sldId id="433" r:id="rId9"/>
    <p:sldId id="434" r:id="rId10"/>
    <p:sldId id="435" r:id="rId11"/>
    <p:sldId id="436" r:id="rId12"/>
    <p:sldId id="438" r:id="rId13"/>
    <p:sldId id="437" r:id="rId14"/>
    <p:sldId id="439" r:id="rId15"/>
    <p:sldId id="440" r:id="rId16"/>
  </p:sldIdLst>
  <p:sldSz cx="9144000" cy="6858000" type="screen4x3"/>
  <p:notesSz cx="6858000" cy="9144000"/>
  <p:defaultTextStyle>
    <a:defPPr>
      <a:defRPr lang="en-US"/>
    </a:defPPr>
    <a:lvl1pPr algn="ctr" rtl="0" eaLnBrk="0" fontAlgn="base" hangingPunct="0">
      <a:spcBef>
        <a:spcPct val="0"/>
      </a:spcBef>
      <a:spcAft>
        <a:spcPct val="0"/>
      </a:spcAft>
      <a:defRPr kern="1200">
        <a:solidFill>
          <a:schemeClr val="tx1"/>
        </a:solidFill>
        <a:latin typeface="Tahoma" pitchFamily="34" charset="0"/>
        <a:ea typeface="+mn-ea"/>
        <a:cs typeface="+mn-cs"/>
      </a:defRPr>
    </a:lvl1pPr>
    <a:lvl2pPr marL="457200" algn="ctr" rtl="0" eaLnBrk="0" fontAlgn="base" hangingPunct="0">
      <a:spcBef>
        <a:spcPct val="0"/>
      </a:spcBef>
      <a:spcAft>
        <a:spcPct val="0"/>
      </a:spcAft>
      <a:defRPr kern="1200">
        <a:solidFill>
          <a:schemeClr val="tx1"/>
        </a:solidFill>
        <a:latin typeface="Tahoma" pitchFamily="34" charset="0"/>
        <a:ea typeface="+mn-ea"/>
        <a:cs typeface="+mn-cs"/>
      </a:defRPr>
    </a:lvl2pPr>
    <a:lvl3pPr marL="914400" algn="ctr" rtl="0" eaLnBrk="0" fontAlgn="base" hangingPunct="0">
      <a:spcBef>
        <a:spcPct val="0"/>
      </a:spcBef>
      <a:spcAft>
        <a:spcPct val="0"/>
      </a:spcAft>
      <a:defRPr kern="1200">
        <a:solidFill>
          <a:schemeClr val="tx1"/>
        </a:solidFill>
        <a:latin typeface="Tahoma" pitchFamily="34" charset="0"/>
        <a:ea typeface="+mn-ea"/>
        <a:cs typeface="+mn-cs"/>
      </a:defRPr>
    </a:lvl3pPr>
    <a:lvl4pPr marL="1371600" algn="ctr" rtl="0" eaLnBrk="0" fontAlgn="base" hangingPunct="0">
      <a:spcBef>
        <a:spcPct val="0"/>
      </a:spcBef>
      <a:spcAft>
        <a:spcPct val="0"/>
      </a:spcAft>
      <a:defRPr kern="1200">
        <a:solidFill>
          <a:schemeClr val="tx1"/>
        </a:solidFill>
        <a:latin typeface="Tahoma" pitchFamily="34" charset="0"/>
        <a:ea typeface="+mn-ea"/>
        <a:cs typeface="+mn-cs"/>
      </a:defRPr>
    </a:lvl4pPr>
    <a:lvl5pPr marL="1828800" algn="ctr"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521415D9-36F7-43E2-AB2F-B90AF26B5E84}">
      <p14:sectionLst xmlns:p14="http://schemas.microsoft.com/office/powerpoint/2010/main">
        <p14:section name="Default Section" id="{95955A9C-5398-4C46-BBA1-81F3CC01AEB1}">
          <p14:sldIdLst>
            <p14:sldId id="256"/>
            <p14:sldId id="432"/>
            <p14:sldId id="339"/>
            <p14:sldId id="404"/>
            <p14:sldId id="408"/>
            <p14:sldId id="410"/>
            <p14:sldId id="412"/>
            <p14:sldId id="433"/>
            <p14:sldId id="434"/>
            <p14:sldId id="435"/>
            <p14:sldId id="436"/>
            <p14:sldId id="438"/>
            <p14:sldId id="437"/>
            <p14:sldId id="439"/>
            <p14:sldId id="44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C1C"/>
    <a:srgbClr val="CC6600"/>
    <a:srgbClr val="CC3300"/>
    <a:srgbClr val="FFCC00"/>
    <a:srgbClr val="990033"/>
    <a:srgbClr val="24486C"/>
    <a:srgbClr val="29292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14" autoAdjust="0"/>
    <p:restoredTop sz="75991" autoAdjust="0"/>
  </p:normalViewPr>
  <p:slideViewPr>
    <p:cSldViewPr>
      <p:cViewPr>
        <p:scale>
          <a:sx n="88" d="100"/>
          <a:sy n="88" d="100"/>
        </p:scale>
        <p:origin x="-23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DDBA73-9F1C-402B-8ACF-57D92AD6750A}" type="datetimeFigureOut">
              <a:rPr lang="en-US" smtClean="0"/>
              <a:t>9/28/2015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7631C0-52C8-452C-8595-54E2F8185C48}" type="slidenum">
              <a:rPr lang="en-US" smtClean="0"/>
              <a:t>‹#›</a:t>
            </a:fld>
            <a:endParaRPr lang="en-US"/>
          </a:p>
        </p:txBody>
      </p:sp>
    </p:spTree>
    <p:extLst>
      <p:ext uri="{BB962C8B-B14F-4D97-AF65-F5344CB8AC3E}">
        <p14:creationId xmlns:p14="http://schemas.microsoft.com/office/powerpoint/2010/main" val="1711100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ATHLETICS AT THE UNIVERSITY OF MARYLAND HAVE PROVIDED SOME OF THE INSTITUTION’S GREATEST TRIUMPHS, AND SOME OF ITS DARKEST MOMENTS.  FROM THE NUMEROUS NATIONAL CHAMPIONSHIPS, TO THE SCANDALS OF 1953 AND 1986, ATHLETICS HAS BEEN INTERWOVEN IRREPARABLY WITH THE HISTORY OF BOTH MAC AND MARYLAND.  TODAY WE’LL LOOK AT AN OVERVIEW OF THE SPORTS HISTORY OF THE UNIVERSITY, BOTH ON THE FIELD AND OFF.</a:t>
            </a:r>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1</a:t>
            </a:fld>
            <a:endParaRPr lang="en-US"/>
          </a:p>
        </p:txBody>
      </p:sp>
    </p:spTree>
    <p:extLst>
      <p:ext uri="{BB962C8B-B14F-4D97-AF65-F5344CB8AC3E}">
        <p14:creationId xmlns:p14="http://schemas.microsoft.com/office/powerpoint/2010/main" val="1627385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visibility</a:t>
            </a:r>
            <a:r>
              <a:rPr lang="en-US" baseline="0" dirty="0" smtClean="0"/>
              <a:t> with both Athletics and the larger population has increased over the years, but so has our workload.  Increased visibility means we get more materials, but more queries as well.  This is not a bad problem to have, but it often made us feel like we had little time for other projects.</a:t>
            </a:r>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11</a:t>
            </a:fld>
            <a:endParaRPr lang="en-US"/>
          </a:p>
        </p:txBody>
      </p:sp>
    </p:spTree>
    <p:extLst>
      <p:ext uri="{BB962C8B-B14F-4D97-AF65-F5344CB8AC3E}">
        <p14:creationId xmlns:p14="http://schemas.microsoft.com/office/powerpoint/2010/main" val="1730127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Betacam</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Betacam</a:t>
            </a:r>
            <a:r>
              <a:rPr lang="en-US" sz="1200" kern="1200" dirty="0" smtClean="0">
                <a:solidFill>
                  <a:schemeClr val="tx1"/>
                </a:solidFill>
                <a:effectLst/>
                <a:latin typeface="+mn-lt"/>
                <a:ea typeface="+mn-ea"/>
                <a:cs typeface="+mn-cs"/>
              </a:rPr>
              <a:t> SP</a:t>
            </a:r>
          </a:p>
          <a:p>
            <a:r>
              <a:rPr lang="en-US" sz="1200" kern="1200" dirty="0" smtClean="0">
                <a:solidFill>
                  <a:schemeClr val="tx1"/>
                </a:solidFill>
                <a:effectLst/>
                <a:latin typeface="+mn-lt"/>
                <a:ea typeface="+mn-ea"/>
                <a:cs typeface="+mn-cs"/>
              </a:rPr>
              <a:t>DVCAM</a:t>
            </a:r>
          </a:p>
          <a:p>
            <a:r>
              <a:rPr lang="en-US" sz="1200" kern="1200" dirty="0" smtClean="0">
                <a:solidFill>
                  <a:schemeClr val="tx1"/>
                </a:solidFill>
                <a:effectLst/>
                <a:latin typeface="+mn-lt"/>
                <a:ea typeface="+mn-ea"/>
                <a:cs typeface="+mn-cs"/>
              </a:rPr>
              <a:t>Mini DV</a:t>
            </a:r>
          </a:p>
          <a:p>
            <a:r>
              <a:rPr lang="en-US" sz="1200" kern="1200" smtClean="0">
                <a:solidFill>
                  <a:schemeClr val="tx1"/>
                </a:solidFill>
                <a:effectLst/>
                <a:latin typeface="+mn-lt"/>
                <a:ea typeface="+mn-ea"/>
                <a:cs typeface="+mn-cs"/>
              </a:rPr>
              <a:t>VHS (standard play, long play, extended play)</a:t>
            </a:r>
          </a:p>
          <a:p>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12</a:t>
            </a:fld>
            <a:endParaRPr lang="en-US"/>
          </a:p>
        </p:txBody>
      </p:sp>
    </p:spTree>
    <p:extLst>
      <p:ext uri="{BB962C8B-B14F-4D97-AF65-F5344CB8AC3E}">
        <p14:creationId xmlns:p14="http://schemas.microsoft.com/office/powerpoint/2010/main" val="1730127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As everyone knows, the front porch is not the most important part of the house. "But, because it's the front porch, it's the most visible part of the house," he said. And so it must be tended to.</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For</a:t>
            </a:r>
            <a:r>
              <a:rPr lang="en-US" sz="1200" b="0" i="0" kern="1200" baseline="0" dirty="0" smtClean="0">
                <a:solidFill>
                  <a:schemeClr val="tx1"/>
                </a:solidFill>
                <a:effectLst/>
                <a:latin typeface="+mn-lt"/>
                <a:ea typeface="+mn-ea"/>
                <a:cs typeface="+mn-cs"/>
              </a:rPr>
              <a:t> University Archives, athletics is also a front porch—it is not all that we are by a long shot, but it is one of our most highly visible collecting areas, one that often demands the most resources, and one that has the potential to raise our visibility almost like no other. </a:t>
            </a:r>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2</a:t>
            </a:fld>
            <a:endParaRPr lang="en-US"/>
          </a:p>
        </p:txBody>
      </p:sp>
    </p:spTree>
    <p:extLst>
      <p:ext uri="{BB962C8B-B14F-4D97-AF65-F5344CB8AC3E}">
        <p14:creationId xmlns:p14="http://schemas.microsoft.com/office/powerpoint/2010/main" val="1457193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THE EARLIEST DAYS OF THE CAMPUS, ATHLETICS WERE A RECREATIONAL ACTIVITY. ACCORDING TO MARYLAND HISTORIAN GEORGE CALLCOTT, BASEBALL PLAYED FOR FUN IN THE EARLY DAYS OF MAC WAS “A FRIVOLITY FROWNED UPON BY OFFICIALS.”  BASEBALL WOULD BECOME THE EARLIEST SPORT PLAYED INTERCOLLEGIATELY AT MARYLAND—WE RECENTLY UNCOVERED NEWSPAPER ACCOUNTS OF GAMES AS FAR BACK AS 1869.  UNFORTUNATELY MAC’S EARLY FORAYS INTO INTERCOLLEGIATE ATHLETICS WERE NOT TERRIBLY SUCCESSFUL.  THE BASEBALL TEAM LOST TO ST. JOHN’S COLLEGE IN 1869 BY THE INGLORIOUS SCORE OF 34-4. </a:t>
            </a:r>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3</a:t>
            </a:fld>
            <a:endParaRPr lang="en-US"/>
          </a:p>
        </p:txBody>
      </p:sp>
    </p:spTree>
    <p:extLst>
      <p:ext uri="{BB962C8B-B14F-4D97-AF65-F5344CB8AC3E}">
        <p14:creationId xmlns:p14="http://schemas.microsoft.com/office/powerpoint/2010/main" val="1476325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FOOTBALL TEAM, IN ITS FIRST ORGANIZED SEASON OF 1892, LOST ALL THREE OF ITS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GAMES BY A COMBINED SCORE OF 128-0, INCLUDING A SEASON-ENDING SHUTOUT LOSS TO EPISCOPAL HIGH SCHOOL.  THE FOOTBALL TEAM WOULD REBOUND IN 1893 BY GOING UNDEFEATED, ALTHOUGH IT WOULDN’T BE UNTIL A CERTAIN HARRY CLIFTON BYRD RETURNED TO COACH THE FOOTBALL TEAM IN 1912 THAT THEY WOULD BEGIN TO ACHIEVE CONSISTENT RESULTS ON THE FIELD.</a:t>
            </a:r>
          </a:p>
          <a:p>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4</a:t>
            </a:fld>
            <a:endParaRPr lang="en-US"/>
          </a:p>
        </p:txBody>
      </p:sp>
    </p:spTree>
    <p:extLst>
      <p:ext uri="{BB962C8B-B14F-4D97-AF65-F5344CB8AC3E}">
        <p14:creationId xmlns:p14="http://schemas.microsoft.com/office/powerpoint/2010/main" val="431987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MARYLAND’S TEAMS WOULD ACHIEVE SUCCESS IN SOME OF THESE EARLY 20</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-CENTURY SPORTS. LACROSSE FINISHED SECOND NATIONALLY IN 1929 AND WON ITS FIRST NATIONAL TITLE IN 1936.  WOMEN’S RIFLE WAS ONE OF THE EARLY POWERHOUSE TEAMS IN UMD ATHLETICS—THE LADIES WON INDIVIDUAL AND TEAM NATIONAL TITLES BETWEEN 1924 AND 1941, WITH STARS LIKE MARGARET MITCHELL, A BACK-TO-BACK INDIVIDUAL NATIONAL CHAMPION.  RIFLE TEAM MEMBERS WERE ALSO THE FIRST WOMEN WHO EARNED VARSITY LETTERS FROM THE NEWLY FORMED “M” CLUB, THE UNIVERSITY’S LETTER-WINNER’S CLUB, WHICH WAS CREATED IN 1923.  THESE FEMALE ATHLETES WOULD PAVE THE WAY FOR WOMEN’S SPORTS AT MARYLAND.</a:t>
            </a:r>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5</a:t>
            </a:fld>
            <a:endParaRPr lang="en-US"/>
          </a:p>
        </p:txBody>
      </p:sp>
    </p:spTree>
    <p:extLst>
      <p:ext uri="{BB962C8B-B14F-4D97-AF65-F5344CB8AC3E}">
        <p14:creationId xmlns:p14="http://schemas.microsoft.com/office/powerpoint/2010/main" val="507316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HARRY CLIFTON BYRD, ABOUT WHOM WE HAVE TALKED PREVIOUSLY, WAS A LARGER-THAN-LIFE FIGURE WHOSE LIFE WAS SHAPED IN PART BY HIS ATHLETIC ACHIEVEMENTS.  A STAR ATHLETE IN BASEBALL AND FOOTBALL WHILE A STUDENT AT MAC, HE PLAYED SEMI-PRO BASEBALL FOR A YEAR BEFORE RETURNING TO MARYLAND IN 1912 TO COACH THE FOOTBALL TEAM, ADDING THE POSITION OF DIRECTOR OF ATHLETICS IN 1915.  FROM THAT TIME UNTIL HE RELINQUISHED THE PRESIDENCY OF THE UNIVERSITY IN 1954, BYRD WOULD REMAIN HEAVILY INVOLVED IN INTERCOLLEGIATE ATHLETICS. </a:t>
            </a:r>
          </a:p>
          <a:p>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6</a:t>
            </a:fld>
            <a:endParaRPr lang="en-US"/>
          </a:p>
        </p:txBody>
      </p:sp>
    </p:spTree>
    <p:extLst>
      <p:ext uri="{BB962C8B-B14F-4D97-AF65-F5344CB8AC3E}">
        <p14:creationId xmlns:p14="http://schemas.microsoft.com/office/powerpoint/2010/main" val="632215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BYRD ALSO WAS A STRONG PROPONENT OF FINANCIAL AID FOR ATHLETES, REGARDLESS OF NEED.  IN THIS HE WAS AHEAD OF HIS TIME, BUT IN THE MINORITY.  MANY OF THE NCAA’S MEMBERS IN THE YEARS BYRD WAS PRESIDENT (PARTICULARLY THOSE IN THE MIDWEST AND EAST) ATTEMPTED TO UPHOLD THE ALREADY FADING IDEAL OF THE AMATEUR ATHLETE, LEADING TO THE PASSAGE OF BYLAWS IN THE LATE 1940S REQUIRING THAT AID TO ATHLETES BE NEED-BASED AND BASED ON JOBS PROVIDED BY THE SCHOOL, AS WELL AS SETTING LIMITS ON AID FOR TUITION AND SOME SMALL EXPENSES.  THE NCAA ATEMPTED TO REINFORCE THESE NEW BYLAWS BY CREATING ADDITIONAL REGULATIONS THAT WOULD EXPEL MEMBERS IN VIOLATION OF THESE RULES VIA A TWO-THIRDS VOTE.  MANY SOUTHERN SCHOOLS WERE NOT IN FAVOR OF THE NEW BYLAWS, WHETHER BECAUSE THEY ALREADY PRACTICED MORE LIBERAL AID PROGRAMS, OR THEY WERE LOCATED IN RURAL COMMUNITIES WHERE FINDING JOBS FOR ALL OF THE ATHLETES WASN’T FEASIBLE.  MILITARY ACADEMIES OBJECTED TO THE NEW CODE, BECAUSE THEIR MILITARY DRILL PRACTICES MEANT THAT HOLDING DOWN A JOB TO EARN FINANCIAL AID WAS SIMPLY IMPOSSIBLE.  SCHOOLS LIKE MARYLAND AND VIRGINIA, WHICH HAD ALREADY MADE THE NOW COMMONPLACE SHIFT TO ‘FULL RIDE’ SCHOLARSHIPS, OPENLY STATED THAT THEY HAD NO INTENTION OF COMPLYING WITH THE NEW BYLAWS, OPENLY DARING THE NCAA TO DO ITS WORST.  IN 1949-1950, BYRD LED A SMALL GROUP OF SCHOOLS, KNOWN AS THE ‘SINFUL SEVEN,’ TO CHALLENGE THE NCAA’S GUIDELINES, CALLING THEIR BLUFF ON WHETHER THEIR SUBSIDIZATION OF ATHLETES WOULD IN FACT GET THEM EXPELLED.  NEEDING A TWO-THIRDS VOTE, THE MOTION TO EXPEL THE SEVEN FAILED, 111-93, ONE OF THE FINAL NAILS IN THE COFFIN FOR RESTRICTING THE PRACTICE OF OPEN SUBSIDIZATION OF ATHLETES.</a:t>
            </a:r>
          </a:p>
          <a:p>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7</a:t>
            </a:fld>
            <a:endParaRPr lang="en-US"/>
          </a:p>
        </p:txBody>
      </p:sp>
    </p:spTree>
    <p:extLst>
      <p:ext uri="{BB962C8B-B14F-4D97-AF65-F5344CB8AC3E}">
        <p14:creationId xmlns:p14="http://schemas.microsoft.com/office/powerpoint/2010/main" val="2478524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Created</a:t>
            </a:r>
            <a:r>
              <a:rPr lang="en-US" baseline="0" dirty="0" smtClean="0"/>
              <a:t> in 1972.</a:t>
            </a:r>
          </a:p>
          <a:p>
            <a:r>
              <a:rPr lang="en-US" baseline="0" dirty="0" smtClean="0"/>
              <a:t>Early holdings contain athletics materials—mostly photos and documents, but very little is from athletics itself.  Much is from President’s Office, Campus Photo Services, etc.</a:t>
            </a:r>
          </a:p>
          <a:p>
            <a:r>
              <a:rPr lang="en-US" baseline="0" dirty="0" smtClean="0"/>
              <a:t>This changes when athletics begins moving from its longtime home, Cole Field House, and starts moving into what is now the </a:t>
            </a:r>
            <a:r>
              <a:rPr lang="en-US" baseline="0" dirty="0" err="1" smtClean="0"/>
              <a:t>Xfinity</a:t>
            </a:r>
            <a:r>
              <a:rPr lang="en-US" baseline="0" dirty="0" smtClean="0"/>
              <a:t> Center, in 2002.  The Univ. Archivist reaches out to the athletic director and offers the archives as a way to preserve and maintain the historical records of intercollegiate athletics.  As a result, the archives gets approx. 1000  linear feet of materials in an extremely compressed time frame.</a:t>
            </a:r>
          </a:p>
          <a:p>
            <a:endParaRPr lang="en-US" baseline="0" dirty="0" smtClean="0"/>
          </a:p>
          <a:p>
            <a:r>
              <a:rPr lang="en-US" baseline="0" dirty="0" smtClean="0"/>
              <a:t>Since then the Archives has been back to both Cole and </a:t>
            </a:r>
            <a:r>
              <a:rPr lang="en-US" baseline="0" dirty="0" err="1" smtClean="0"/>
              <a:t>Xfinity</a:t>
            </a:r>
            <a:r>
              <a:rPr lang="en-US" baseline="0" dirty="0" smtClean="0"/>
              <a:t> on numerous occasions to pick up even more materials that were held onto by athletics during and after the move.  We now get donations of materials from them (mostly film and video, but some documents and publications and memorabilia) as they run out of space.</a:t>
            </a:r>
          </a:p>
          <a:p>
            <a:endParaRPr lang="en-US" baseline="0" dirty="0" smtClean="0"/>
          </a:p>
          <a:p>
            <a:r>
              <a:rPr lang="en-US" baseline="0" dirty="0" smtClean="0"/>
              <a:t>Currently we have approximately 1,450 linear feet of athletics materials, and approximately 750 memorabilia items.  This is just accessions of materials directly from athletics.  It does not cover athletics photographs or documents in other collections, or memorabilia.  We also have yearbooks, </a:t>
            </a:r>
            <a:r>
              <a:rPr lang="en-US" baseline="0" dirty="0" err="1" smtClean="0"/>
              <a:t>gameday</a:t>
            </a:r>
            <a:r>
              <a:rPr lang="en-US" baseline="0" dirty="0" smtClean="0"/>
              <a:t> programs, media guides, trophies.  In terms of audiovisual materials, we have 16mm film for basketball and football going back to the 1940s, and every conceivable format of videotape known to man.     </a:t>
            </a:r>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9</a:t>
            </a:fld>
            <a:endParaRPr lang="en-US"/>
          </a:p>
        </p:txBody>
      </p:sp>
    </p:spTree>
    <p:extLst>
      <p:ext uri="{BB962C8B-B14F-4D97-AF65-F5344CB8AC3E}">
        <p14:creationId xmlns:p14="http://schemas.microsoft.com/office/powerpoint/2010/main" val="1081198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a:t>
            </a:r>
            <a:r>
              <a:rPr lang="en-US" baseline="0" dirty="0" smtClean="0"/>
              <a:t> volume of requests and time spent on them.</a:t>
            </a:r>
          </a:p>
          <a:p>
            <a:endParaRPr lang="en-US" baseline="0" dirty="0" smtClean="0"/>
          </a:p>
          <a:p>
            <a:r>
              <a:rPr lang="en-US" baseline="0" dirty="0" smtClean="0"/>
              <a:t>Since we began tracking stats, the highest number of requests to date was in 2005 (spent the equivalent of 13 person weeks on 399 queries). Lowest amount of time was 6 weeks.</a:t>
            </a:r>
            <a:endParaRPr lang="en-US" dirty="0"/>
          </a:p>
        </p:txBody>
      </p:sp>
      <p:sp>
        <p:nvSpPr>
          <p:cNvPr id="4" name="Slide Number Placeholder 3"/>
          <p:cNvSpPr>
            <a:spLocks noGrp="1"/>
          </p:cNvSpPr>
          <p:nvPr>
            <p:ph type="sldNum" sz="quarter" idx="10"/>
          </p:nvPr>
        </p:nvSpPr>
        <p:spPr/>
        <p:txBody>
          <a:bodyPr/>
          <a:lstStyle/>
          <a:p>
            <a:fld id="{557631C0-52C8-452C-8595-54E2F8185C48}" type="slidenum">
              <a:rPr lang="en-US" smtClean="0"/>
              <a:t>10</a:t>
            </a:fld>
            <a:endParaRPr lang="en-US"/>
          </a:p>
        </p:txBody>
      </p:sp>
    </p:spTree>
    <p:extLst>
      <p:ext uri="{BB962C8B-B14F-4D97-AF65-F5344CB8AC3E}">
        <p14:creationId xmlns:p14="http://schemas.microsoft.com/office/powerpoint/2010/main" val="42831091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0" y="3581400"/>
            <a:ext cx="8839200" cy="914400"/>
          </a:xfrm>
        </p:spPr>
        <p:txBody>
          <a:bodyPr/>
          <a:lstStyle>
            <a:lvl1pPr>
              <a:defRPr sz="4800"/>
            </a:lvl1pPr>
          </a:lstStyle>
          <a:p>
            <a:r>
              <a:rPr lang="en-US"/>
              <a:t>Click to edit Master title style</a:t>
            </a:r>
          </a:p>
        </p:txBody>
      </p:sp>
      <p:sp>
        <p:nvSpPr>
          <p:cNvPr id="11267" name="Rectangle 3"/>
          <p:cNvSpPr>
            <a:spLocks noGrp="1" noChangeArrowheads="1"/>
          </p:cNvSpPr>
          <p:nvPr>
            <p:ph type="subTitle" idx="1"/>
          </p:nvPr>
        </p:nvSpPr>
        <p:spPr>
          <a:xfrm>
            <a:off x="0" y="4495800"/>
            <a:ext cx="8839200" cy="685800"/>
          </a:xfrm>
        </p:spPr>
        <p:txBody>
          <a:bodyPr/>
          <a:lstStyle>
            <a:lvl1pPr marL="0" indent="0" algn="r">
              <a:buFontTx/>
              <a:buNone/>
              <a:defRPr sz="2800"/>
            </a:lvl1pPr>
          </a:lstStyle>
          <a:p>
            <a:r>
              <a:rPr lang="en-US"/>
              <a:t>Click to edit Master subtitle style</a:t>
            </a:r>
          </a:p>
        </p:txBody>
      </p:sp>
      <p:sp>
        <p:nvSpPr>
          <p:cNvPr id="11268" name="Rectangle 4"/>
          <p:cNvSpPr>
            <a:spLocks noGrp="1" noChangeArrowheads="1"/>
          </p:cNvSpPr>
          <p:nvPr>
            <p:ph type="dt" sz="half" idx="2"/>
          </p:nvPr>
        </p:nvSpPr>
        <p:spPr>
          <a:xfrm>
            <a:off x="0" y="6689725"/>
            <a:ext cx="2133600" cy="168275"/>
          </a:xfrm>
        </p:spPr>
        <p:txBody>
          <a:bodyPr/>
          <a:lstStyle>
            <a:lvl1pPr>
              <a:defRPr b="0">
                <a:latin typeface="Arial Black" pitchFamily="34" charset="0"/>
              </a:defRPr>
            </a:lvl1pPr>
          </a:lstStyle>
          <a:p>
            <a:endParaRPr lang="en-US"/>
          </a:p>
        </p:txBody>
      </p:sp>
      <p:sp>
        <p:nvSpPr>
          <p:cNvPr id="11269" name="Rectangle 5"/>
          <p:cNvSpPr>
            <a:spLocks noGrp="1" noChangeArrowheads="1"/>
          </p:cNvSpPr>
          <p:nvPr>
            <p:ph type="ftr" sz="quarter" idx="3"/>
          </p:nvPr>
        </p:nvSpPr>
        <p:spPr/>
        <p:txBody>
          <a:bodyPr/>
          <a:lstStyle>
            <a:lvl1pPr>
              <a:defRPr b="0">
                <a:latin typeface="Arial Black" pitchFamily="34" charset="0"/>
              </a:defRPr>
            </a:lvl1pPr>
          </a:lstStyle>
          <a:p>
            <a:endParaRPr lang="en-US"/>
          </a:p>
        </p:txBody>
      </p:sp>
      <p:sp>
        <p:nvSpPr>
          <p:cNvPr id="11270" name="Rectangle 6"/>
          <p:cNvSpPr>
            <a:spLocks noGrp="1" noChangeArrowheads="1"/>
          </p:cNvSpPr>
          <p:nvPr>
            <p:ph type="sldNum" sz="quarter" idx="4"/>
          </p:nvPr>
        </p:nvSpPr>
        <p:spPr>
          <a:xfrm>
            <a:off x="7010400" y="6689725"/>
            <a:ext cx="2133600" cy="168275"/>
          </a:xfrm>
        </p:spPr>
        <p:txBody>
          <a:bodyPr/>
          <a:lstStyle>
            <a:lvl1pPr>
              <a:defRPr b="0">
                <a:latin typeface="Arial Black" pitchFamily="34" charset="0"/>
              </a:defRPr>
            </a:lvl1pPr>
          </a:lstStyle>
          <a:p>
            <a:fld id="{78B7F6C0-1FCE-467E-BC18-D614A4236864}" type="slidenum">
              <a:rPr lang="en-US"/>
              <a:pPr/>
              <a:t>‹#›</a:t>
            </a:fld>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1AEF2B2-5FC0-48EA-84F3-59CBE585A068}" type="slidenum">
              <a:rPr lang="en-US"/>
              <a:pPr/>
              <a:t>‹#›</a:t>
            </a:fld>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89AE8BB-81C3-456F-AAE0-372D0EB789B0}" type="slidenum">
              <a:rPr lang="en-US"/>
              <a:pPr/>
              <a:t>‹#›</a:t>
            </a:fld>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7F15036-120B-470F-B474-FDDAF888D516}" type="slidenum">
              <a:rPr lang="en-US"/>
              <a:pPr/>
              <a:t>‹#›</a:t>
            </a:fld>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A3E618-B6E3-4A55-B96F-BA8B46CA9D2D}" type="slidenum">
              <a:rPr lang="en-US"/>
              <a:pPr/>
              <a:t>‹#›</a:t>
            </a:fld>
            <a:endParaRPr lang="en-US"/>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95400"/>
            <a:ext cx="43815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295400"/>
            <a:ext cx="43815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2278907-9D5B-43A9-A5A4-638675AC9132}" type="slidenum">
              <a:rPr lang="en-US"/>
              <a:pPr/>
              <a:t>‹#›</a:t>
            </a:fld>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3BD8869-BB42-48AD-B66E-94884773DA04}" type="slidenum">
              <a:rPr lang="en-US"/>
              <a:pPr/>
              <a:t>‹#›</a:t>
            </a:fld>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F674970-B6AE-4F04-A80B-EC27275F61E2}" type="slidenum">
              <a:rPr lang="en-US"/>
              <a:pPr/>
              <a:t>‹#›</a:t>
            </a:fld>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B58C56E-B70B-4880-B86E-7A50384BA4A5}" type="slidenum">
              <a:rPr lang="en-US"/>
              <a:pPr/>
              <a:t>‹#›</a:t>
            </a:fld>
            <a:endParaRPr lang="en-US"/>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62EBB40-1744-4F41-AC33-6171F1A4D1A9}" type="slidenum">
              <a:rPr lang="en-US"/>
              <a:pPr/>
              <a:t>‹#›</a:t>
            </a:fld>
            <a:endParaRPr lang="en-US"/>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F4B25CA-A00B-4C4B-A5D1-192B66DF876C}" type="slidenum">
              <a:rPr lang="en-US"/>
              <a:pPr/>
              <a:t>‹#›</a:t>
            </a:fld>
            <a:endParaRPr lang="en-US"/>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28600" y="1295400"/>
            <a:ext cx="8915400" cy="525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0" y="6661150"/>
            <a:ext cx="2133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000" b="1"/>
            </a:lvl1pPr>
          </a:lstStyle>
          <a:p>
            <a:endParaRPr lang="en-US"/>
          </a:p>
        </p:txBody>
      </p:sp>
      <p:sp>
        <p:nvSpPr>
          <p:cNvPr id="1029" name="Rectangle 5"/>
          <p:cNvSpPr>
            <a:spLocks noGrp="1" noChangeArrowheads="1"/>
          </p:cNvSpPr>
          <p:nvPr>
            <p:ph type="ftr" sz="quarter" idx="3"/>
          </p:nvPr>
        </p:nvSpPr>
        <p:spPr bwMode="auto">
          <a:xfrm>
            <a:off x="3124200" y="6689725"/>
            <a:ext cx="2895600" cy="168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a:lvl1pPr>
          </a:lstStyle>
          <a:p>
            <a:endParaRPr lang="en-US"/>
          </a:p>
        </p:txBody>
      </p:sp>
      <p:sp>
        <p:nvSpPr>
          <p:cNvPr id="1030" name="Rectangle 6"/>
          <p:cNvSpPr>
            <a:spLocks noGrp="1" noChangeArrowheads="1"/>
          </p:cNvSpPr>
          <p:nvPr>
            <p:ph type="sldNum" sz="quarter" idx="4"/>
          </p:nvPr>
        </p:nvSpPr>
        <p:spPr bwMode="auto">
          <a:xfrm>
            <a:off x="7010400" y="6689725"/>
            <a:ext cx="2133600" cy="136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1"/>
            </a:lvl1pPr>
          </a:lstStyle>
          <a:p>
            <a:fld id="{331A5439-9916-45F6-B4B5-C6F4C15ADDA3}"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r" rtl="0" fontAlgn="base">
        <a:spcBef>
          <a:spcPct val="0"/>
        </a:spcBef>
        <a:spcAft>
          <a:spcPct val="0"/>
        </a:spcAft>
        <a:defRPr sz="4000">
          <a:solidFill>
            <a:schemeClr val="tx2"/>
          </a:solidFill>
          <a:latin typeface="+mj-lt"/>
          <a:ea typeface="+mj-ea"/>
          <a:cs typeface="+mj-cs"/>
        </a:defRPr>
      </a:lvl1pPr>
      <a:lvl2pPr algn="r" rtl="0" fontAlgn="base">
        <a:spcBef>
          <a:spcPct val="0"/>
        </a:spcBef>
        <a:spcAft>
          <a:spcPct val="0"/>
        </a:spcAft>
        <a:defRPr sz="4000">
          <a:solidFill>
            <a:schemeClr val="tx2"/>
          </a:solidFill>
          <a:latin typeface="Impact" pitchFamily="34" charset="0"/>
        </a:defRPr>
      </a:lvl2pPr>
      <a:lvl3pPr algn="r" rtl="0" fontAlgn="base">
        <a:spcBef>
          <a:spcPct val="0"/>
        </a:spcBef>
        <a:spcAft>
          <a:spcPct val="0"/>
        </a:spcAft>
        <a:defRPr sz="4000">
          <a:solidFill>
            <a:schemeClr val="tx2"/>
          </a:solidFill>
          <a:latin typeface="Impact" pitchFamily="34" charset="0"/>
        </a:defRPr>
      </a:lvl3pPr>
      <a:lvl4pPr algn="r" rtl="0" fontAlgn="base">
        <a:spcBef>
          <a:spcPct val="0"/>
        </a:spcBef>
        <a:spcAft>
          <a:spcPct val="0"/>
        </a:spcAft>
        <a:defRPr sz="4000">
          <a:solidFill>
            <a:schemeClr val="tx2"/>
          </a:solidFill>
          <a:latin typeface="Impact" pitchFamily="34" charset="0"/>
        </a:defRPr>
      </a:lvl4pPr>
      <a:lvl5pPr algn="r" rtl="0" fontAlgn="base">
        <a:spcBef>
          <a:spcPct val="0"/>
        </a:spcBef>
        <a:spcAft>
          <a:spcPct val="0"/>
        </a:spcAft>
        <a:defRPr sz="4000">
          <a:solidFill>
            <a:schemeClr val="tx2"/>
          </a:solidFill>
          <a:latin typeface="Impact" pitchFamily="34" charset="0"/>
        </a:defRPr>
      </a:lvl5pPr>
      <a:lvl6pPr marL="457200" algn="r" rtl="0" fontAlgn="base">
        <a:spcBef>
          <a:spcPct val="0"/>
        </a:spcBef>
        <a:spcAft>
          <a:spcPct val="0"/>
        </a:spcAft>
        <a:defRPr sz="4000">
          <a:solidFill>
            <a:schemeClr val="tx2"/>
          </a:solidFill>
          <a:latin typeface="Impact" pitchFamily="34" charset="0"/>
        </a:defRPr>
      </a:lvl6pPr>
      <a:lvl7pPr marL="914400" algn="r" rtl="0" fontAlgn="base">
        <a:spcBef>
          <a:spcPct val="0"/>
        </a:spcBef>
        <a:spcAft>
          <a:spcPct val="0"/>
        </a:spcAft>
        <a:defRPr sz="4000">
          <a:solidFill>
            <a:schemeClr val="tx2"/>
          </a:solidFill>
          <a:latin typeface="Impact" pitchFamily="34" charset="0"/>
        </a:defRPr>
      </a:lvl7pPr>
      <a:lvl8pPr marL="1371600" algn="r" rtl="0" fontAlgn="base">
        <a:spcBef>
          <a:spcPct val="0"/>
        </a:spcBef>
        <a:spcAft>
          <a:spcPct val="0"/>
        </a:spcAft>
        <a:defRPr sz="4000">
          <a:solidFill>
            <a:schemeClr val="tx2"/>
          </a:solidFill>
          <a:latin typeface="Impact" pitchFamily="34" charset="0"/>
        </a:defRPr>
      </a:lvl8pPr>
      <a:lvl9pPr marL="1828800" algn="r" rtl="0" fontAlgn="base">
        <a:spcBef>
          <a:spcPct val="0"/>
        </a:spcBef>
        <a:spcAft>
          <a:spcPct val="0"/>
        </a:spcAft>
        <a:defRPr sz="4000">
          <a:solidFill>
            <a:schemeClr val="tx2"/>
          </a:solidFill>
          <a:latin typeface="Impact" pitchFamily="34" charset="0"/>
        </a:defRPr>
      </a:lvl9pPr>
    </p:titleStyle>
    <p:bodyStyle>
      <a:lvl1pPr marL="342900" indent="-342900" algn="l" rtl="0" fontAlgn="base">
        <a:spcBef>
          <a:spcPct val="20000"/>
        </a:spcBef>
        <a:spcAft>
          <a:spcPct val="0"/>
        </a:spcAft>
        <a:buChar char="•"/>
        <a:defRPr sz="3200" b="1">
          <a:solidFill>
            <a:schemeClr val="tx1"/>
          </a:solidFill>
          <a:latin typeface="+mn-lt"/>
          <a:ea typeface="+mn-ea"/>
          <a:cs typeface="+mn-cs"/>
        </a:defRPr>
      </a:lvl1pPr>
      <a:lvl2pPr marL="742950" indent="-285750" algn="l" rtl="0" fontAlgn="base">
        <a:spcBef>
          <a:spcPct val="20000"/>
        </a:spcBef>
        <a:spcAft>
          <a:spcPct val="0"/>
        </a:spcAft>
        <a:buChar char="–"/>
        <a:defRPr sz="2800" b="1">
          <a:solidFill>
            <a:schemeClr val="tx1"/>
          </a:solidFill>
          <a:latin typeface="+mn-lt"/>
        </a:defRPr>
      </a:lvl2pPr>
      <a:lvl3pPr marL="1143000" indent="-228600" algn="l" rtl="0" fontAlgn="base">
        <a:spcBef>
          <a:spcPct val="20000"/>
        </a:spcBef>
        <a:spcAft>
          <a:spcPct val="0"/>
        </a:spcAft>
        <a:buChar char="•"/>
        <a:defRPr sz="2000" b="1">
          <a:solidFill>
            <a:schemeClr val="tx1"/>
          </a:solidFill>
          <a:latin typeface="+mn-lt"/>
        </a:defRPr>
      </a:lvl3pPr>
      <a:lvl4pPr marL="1600200" indent="-228600" algn="l" rtl="0" fontAlgn="base">
        <a:spcBef>
          <a:spcPct val="20000"/>
        </a:spcBef>
        <a:spcAft>
          <a:spcPct val="0"/>
        </a:spcAft>
        <a:buChar char="–"/>
        <a:defRPr sz="2000" b="1">
          <a:solidFill>
            <a:schemeClr val="tx1"/>
          </a:solidFill>
          <a:latin typeface="+mn-lt"/>
        </a:defRPr>
      </a:lvl4pPr>
      <a:lvl5pPr marL="2057400" indent="-228600" algn="l" rtl="0" fontAlgn="base">
        <a:spcBef>
          <a:spcPct val="20000"/>
        </a:spcBef>
        <a:spcAft>
          <a:spcPct val="0"/>
        </a:spcAft>
        <a:buChar char="»"/>
        <a:defRPr sz="2000" b="1">
          <a:solidFill>
            <a:schemeClr val="tx1"/>
          </a:solidFill>
          <a:latin typeface="+mn-lt"/>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ctrTitle"/>
          </p:nvPr>
        </p:nvSpPr>
        <p:spPr>
          <a:xfrm>
            <a:off x="304800" y="2590800"/>
            <a:ext cx="8534400" cy="914400"/>
          </a:xfrm>
        </p:spPr>
        <p:txBody>
          <a:bodyPr/>
          <a:lstStyle/>
          <a:p>
            <a:pPr algn="ctr"/>
            <a:r>
              <a:rPr lang="en-US" sz="2400" dirty="0"/>
              <a:t>T</a:t>
            </a:r>
            <a:r>
              <a:rPr lang="en-US" sz="2400" dirty="0" smtClean="0"/>
              <a:t>ending The Front Porch: Athletics &amp; The University Archives</a:t>
            </a:r>
            <a:endParaRPr lang="en-US" sz="2400" dirty="0"/>
          </a:p>
        </p:txBody>
      </p:sp>
      <p:sp>
        <p:nvSpPr>
          <p:cNvPr id="96259" name="Rectangle 3"/>
          <p:cNvSpPr>
            <a:spLocks noGrp="1" noChangeArrowheads="1"/>
          </p:cNvSpPr>
          <p:nvPr>
            <p:ph type="subTitle" idx="1"/>
          </p:nvPr>
        </p:nvSpPr>
        <p:spPr>
          <a:xfrm>
            <a:off x="0" y="5867400"/>
            <a:ext cx="9144000" cy="533400"/>
          </a:xfrm>
        </p:spPr>
        <p:txBody>
          <a:bodyPr/>
          <a:lstStyle/>
          <a:p>
            <a:pPr algn="ctr"/>
            <a:r>
              <a:rPr lang="en-US" sz="1800" dirty="0" smtClean="0">
                <a:solidFill>
                  <a:schemeClr val="tx2"/>
                </a:solidFill>
              </a:rPr>
              <a:t>Jason G. Speck, Asst. University Archivist, University of Maryland</a:t>
            </a:r>
            <a:endParaRPr lang="en-US" sz="1800" dirty="0">
              <a:solidFill>
                <a:schemeClr val="tx2"/>
              </a:solidFill>
            </a:endParaRPr>
          </a:p>
        </p:txBody>
      </p:sp>
      <p:pic>
        <p:nvPicPr>
          <p:cNvPr id="96261" name="Picture 5" descr="corpsofcadets"/>
          <p:cNvPicPr>
            <a:picLocks noChangeAspect="1" noChangeArrowheads="1"/>
          </p:cNvPicPr>
          <p:nvPr/>
        </p:nvPicPr>
        <p:blipFill>
          <a:blip r:embed="rId3"/>
          <a:srcRect/>
          <a:stretch>
            <a:fillRect/>
          </a:stretch>
        </p:blipFill>
        <p:spPr bwMode="auto">
          <a:xfrm>
            <a:off x="3428999" y="304800"/>
            <a:ext cx="1965325" cy="2074863"/>
          </a:xfrm>
          <a:prstGeom prst="rect">
            <a:avLst/>
          </a:prstGeom>
          <a:noFill/>
        </p:spPr>
      </p:pic>
      <p:pic>
        <p:nvPicPr>
          <p:cNvPr id="96263" name="Picture 7" descr="cofcmaryland"/>
          <p:cNvPicPr>
            <a:picLocks noChangeAspect="1" noChangeArrowheads="1"/>
          </p:cNvPicPr>
          <p:nvPr/>
        </p:nvPicPr>
        <p:blipFill>
          <a:blip r:embed="rId4"/>
          <a:srcRect/>
          <a:stretch>
            <a:fillRect/>
          </a:stretch>
        </p:blipFill>
        <p:spPr bwMode="auto">
          <a:xfrm>
            <a:off x="2133600" y="3733800"/>
            <a:ext cx="4953000" cy="1752600"/>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lstStyle/>
          <a:p>
            <a:pPr algn="ctr"/>
            <a:r>
              <a:rPr lang="en-US" sz="3600" dirty="0" smtClean="0"/>
              <a:t>Whom Do We Serve?</a:t>
            </a:r>
            <a:endParaRPr lang="en-US" sz="3600" dirty="0"/>
          </a:p>
        </p:txBody>
      </p:sp>
      <p:sp>
        <p:nvSpPr>
          <p:cNvPr id="3" name="Content Placeholder 2"/>
          <p:cNvSpPr>
            <a:spLocks noGrp="1"/>
          </p:cNvSpPr>
          <p:nvPr>
            <p:ph idx="1"/>
          </p:nvPr>
        </p:nvSpPr>
        <p:spPr>
          <a:xfrm>
            <a:off x="228600" y="1295400"/>
            <a:ext cx="8915400" cy="5257800"/>
          </a:xfrm>
        </p:spPr>
        <p:txBody>
          <a:bodyPr/>
          <a:lstStyle/>
          <a:p>
            <a:r>
              <a:rPr lang="en-US" sz="2400" dirty="0" smtClean="0"/>
              <a:t>Athletics</a:t>
            </a:r>
          </a:p>
          <a:p>
            <a:r>
              <a:rPr lang="en-US" sz="2400" dirty="0" smtClean="0"/>
              <a:t>Media (Newspapers, ESPN, BTN, TT)</a:t>
            </a:r>
          </a:p>
          <a:p>
            <a:r>
              <a:rPr lang="en-US" sz="2400" dirty="0" smtClean="0"/>
              <a:t>Other schools, athletic conferences</a:t>
            </a:r>
          </a:p>
          <a:p>
            <a:r>
              <a:rPr lang="en-US" sz="2400" dirty="0" smtClean="0"/>
              <a:t>Former athletes &amp; their families</a:t>
            </a:r>
          </a:p>
          <a:p>
            <a:r>
              <a:rPr lang="en-US" sz="2400" dirty="0" smtClean="0"/>
              <a:t>Halls of Fame &amp; Museums</a:t>
            </a:r>
          </a:p>
          <a:p>
            <a:r>
              <a:rPr lang="en-US" sz="2400" dirty="0" smtClean="0"/>
              <a:t>Students</a:t>
            </a:r>
          </a:p>
          <a:p>
            <a:r>
              <a:rPr lang="en-US" sz="2400" dirty="0" smtClean="0"/>
              <a:t>Alumni</a:t>
            </a:r>
          </a:p>
          <a:p>
            <a:r>
              <a:rPr lang="en-US" sz="2400" dirty="0" smtClean="0"/>
              <a:t>General Public (including local businesses)</a:t>
            </a:r>
          </a:p>
          <a:p>
            <a:r>
              <a:rPr lang="en-US" sz="2400" dirty="0" smtClean="0"/>
              <a:t>Professional projects (books, movies) </a:t>
            </a:r>
          </a:p>
          <a:p>
            <a:r>
              <a:rPr lang="en-US" sz="2400" dirty="0" smtClean="0"/>
              <a:t>University Communications/Publications</a:t>
            </a:r>
          </a:p>
          <a:p>
            <a:r>
              <a:rPr lang="en-US" sz="2400" dirty="0" smtClean="0"/>
              <a:t>Ourselves (education &amp; outreach)</a:t>
            </a:r>
          </a:p>
          <a:p>
            <a:endParaRPr lang="en-US" sz="2400" dirty="0" smtClean="0"/>
          </a:p>
          <a:p>
            <a:endParaRPr lang="en-US" sz="2400" dirty="0"/>
          </a:p>
        </p:txBody>
      </p:sp>
    </p:spTree>
    <p:extLst>
      <p:ext uri="{BB962C8B-B14F-4D97-AF65-F5344CB8AC3E}">
        <p14:creationId xmlns:p14="http://schemas.microsoft.com/office/powerpoint/2010/main" val="1182607338"/>
      </p:ext>
    </p:extLst>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6" y="228600"/>
            <a:ext cx="9144000" cy="762000"/>
          </a:xfrm>
        </p:spPr>
        <p:txBody>
          <a:bodyPr/>
          <a:lstStyle/>
          <a:p>
            <a:pPr algn="ctr"/>
            <a:r>
              <a:rPr lang="en-US" sz="3600" dirty="0" smtClean="0"/>
              <a:t>Benefits and Challenges</a:t>
            </a:r>
            <a:endParaRPr lang="en-US" sz="3600" dirty="0"/>
          </a:p>
        </p:txBody>
      </p:sp>
      <p:sp>
        <p:nvSpPr>
          <p:cNvPr id="3" name="Content Placeholder 2"/>
          <p:cNvSpPr>
            <a:spLocks noGrp="1"/>
          </p:cNvSpPr>
          <p:nvPr>
            <p:ph idx="1"/>
          </p:nvPr>
        </p:nvSpPr>
        <p:spPr>
          <a:xfrm>
            <a:off x="228600" y="1143000"/>
            <a:ext cx="8915400" cy="5257800"/>
          </a:xfrm>
        </p:spPr>
        <p:txBody>
          <a:bodyPr/>
          <a:lstStyle/>
          <a:p>
            <a:r>
              <a:rPr lang="en-US" sz="2400" dirty="0" smtClean="0"/>
              <a:t>Increased visibility, but increased workload</a:t>
            </a:r>
          </a:p>
          <a:p>
            <a:endParaRPr lang="en-US" sz="2400" dirty="0" smtClean="0"/>
          </a:p>
          <a:p>
            <a:r>
              <a:rPr lang="en-US" sz="2400" dirty="0" smtClean="0"/>
              <a:t>Athletics hasn’t always recognized our value (and certainly hasn’t paid for it)</a:t>
            </a:r>
          </a:p>
          <a:p>
            <a:endParaRPr lang="en-US" sz="2400" dirty="0" smtClean="0"/>
          </a:p>
          <a:p>
            <a:r>
              <a:rPr lang="en-US" sz="2400" dirty="0" smtClean="0"/>
              <a:t>Getting Athletics to recognize the importance of our heritage</a:t>
            </a:r>
          </a:p>
          <a:p>
            <a:endParaRPr lang="en-US" sz="2400" dirty="0" smtClean="0"/>
          </a:p>
          <a:p>
            <a:r>
              <a:rPr lang="en-US" sz="2400" dirty="0" smtClean="0"/>
              <a:t>UMD Libraries often questioned our relationship with Athletics</a:t>
            </a:r>
          </a:p>
          <a:p>
            <a:endParaRPr lang="en-US" sz="2400" dirty="0" smtClean="0"/>
          </a:p>
          <a:p>
            <a:r>
              <a:rPr lang="en-US" sz="2400" dirty="0" smtClean="0"/>
              <a:t>Now a recognized authority by Athletics, as well as a place to send important materials</a:t>
            </a:r>
          </a:p>
          <a:p>
            <a:endParaRPr lang="en-US" sz="2400" dirty="0"/>
          </a:p>
        </p:txBody>
      </p:sp>
    </p:spTree>
    <p:extLst>
      <p:ext uri="{BB962C8B-B14F-4D97-AF65-F5344CB8AC3E}">
        <p14:creationId xmlns:p14="http://schemas.microsoft.com/office/powerpoint/2010/main" val="1406904170"/>
      </p:ext>
    </p:extLst>
  </p:cSld>
  <p:clrMapOvr>
    <a:masterClrMapping/>
  </p:clrMapOvr>
  <p:transition spd="med">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pPr algn="ctr"/>
            <a:r>
              <a:rPr lang="en-US" sz="3600" dirty="0" smtClean="0"/>
              <a:t>Benefits and Challenges. Cont’d.</a:t>
            </a:r>
            <a:endParaRPr lang="en-US" sz="3600" dirty="0"/>
          </a:p>
        </p:txBody>
      </p:sp>
      <p:sp>
        <p:nvSpPr>
          <p:cNvPr id="3" name="Content Placeholder 2"/>
          <p:cNvSpPr>
            <a:spLocks noGrp="1"/>
          </p:cNvSpPr>
          <p:nvPr>
            <p:ph idx="1"/>
          </p:nvPr>
        </p:nvSpPr>
        <p:spPr>
          <a:xfrm>
            <a:off x="228600" y="990600"/>
            <a:ext cx="8915400" cy="5257800"/>
          </a:xfrm>
        </p:spPr>
        <p:txBody>
          <a:bodyPr/>
          <a:lstStyle/>
          <a:p>
            <a:r>
              <a:rPr lang="en-US" sz="2400" dirty="0" smtClean="0"/>
              <a:t>Oh, the formats…</a:t>
            </a:r>
          </a:p>
          <a:p>
            <a:endParaRPr lang="en-US" sz="2400" dirty="0" smtClean="0"/>
          </a:p>
          <a:p>
            <a:r>
              <a:rPr lang="en-US" sz="2400" dirty="0" smtClean="0"/>
              <a:t>Significant re-organization &amp; re-housing issues still remain from 2002</a:t>
            </a:r>
          </a:p>
          <a:p>
            <a:endParaRPr lang="en-US" sz="2400" dirty="0" smtClean="0"/>
          </a:p>
          <a:p>
            <a:r>
              <a:rPr lang="en-US" sz="2400" dirty="0" smtClean="0"/>
              <a:t>Tracking materials borrowed by Athletics</a:t>
            </a:r>
          </a:p>
          <a:p>
            <a:endParaRPr lang="en-US" sz="2400" dirty="0" smtClean="0"/>
          </a:p>
          <a:p>
            <a:r>
              <a:rPr lang="en-US" sz="2400" dirty="0" smtClean="0"/>
              <a:t>The problems with digital materials (images, media guides, footage)</a:t>
            </a:r>
          </a:p>
          <a:p>
            <a:endParaRPr lang="en-US" sz="2400" dirty="0" smtClean="0"/>
          </a:p>
          <a:p>
            <a:r>
              <a:rPr lang="en-US" sz="2400" dirty="0"/>
              <a:t>Visibility has aided our desire to get certain materials digitized</a:t>
            </a:r>
            <a:endParaRPr lang="en-US" sz="2400" dirty="0" smtClean="0"/>
          </a:p>
        </p:txBody>
      </p:sp>
    </p:spTree>
    <p:extLst>
      <p:ext uri="{BB962C8B-B14F-4D97-AF65-F5344CB8AC3E}">
        <p14:creationId xmlns:p14="http://schemas.microsoft.com/office/powerpoint/2010/main" val="1816536826"/>
      </p:ext>
    </p:extLst>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26" y="152400"/>
            <a:ext cx="9144000" cy="762000"/>
          </a:xfrm>
        </p:spPr>
        <p:txBody>
          <a:bodyPr/>
          <a:lstStyle/>
          <a:p>
            <a:pPr algn="ctr"/>
            <a:r>
              <a:rPr lang="en-US" sz="3600" dirty="0" smtClean="0"/>
              <a:t>Recent Successes</a:t>
            </a:r>
            <a:endParaRPr lang="en-US" sz="3600" dirty="0"/>
          </a:p>
        </p:txBody>
      </p:sp>
      <p:pic>
        <p:nvPicPr>
          <p:cNvPr id="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143000"/>
            <a:ext cx="2825565" cy="220980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DB99A"/>
                  </a:outerShdw>
                </a:effectLst>
              </a14:hiddenEffects>
            </a:ext>
          </a:extLst>
        </p:spPr>
      </p:pic>
      <p:pic>
        <p:nvPicPr>
          <p:cNvPr id="5" name="Picture 4"/>
          <p:cNvPicPr>
            <a:picLocks noChangeAspect="1" noChangeArrowheads="1"/>
          </p:cNvPicPr>
          <p:nvPr/>
        </p:nvPicPr>
        <p:blipFill>
          <a:blip r:embed="rId3" cstate="print">
            <a:lum bright="20000"/>
            <a:extLst>
              <a:ext uri="{28A0092B-C50C-407E-A947-70E740481C1C}">
                <a14:useLocalDpi xmlns:a14="http://schemas.microsoft.com/office/drawing/2010/main" val="0"/>
              </a:ext>
            </a:extLst>
          </a:blip>
          <a:srcRect/>
          <a:stretch>
            <a:fillRect/>
          </a:stretch>
        </p:blipFill>
        <p:spPr bwMode="auto">
          <a:xfrm rot="339295">
            <a:off x="6553200" y="2982686"/>
            <a:ext cx="2743200" cy="407485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DB99A"/>
                  </a:outerShdw>
                </a:effectLst>
              </a14:hiddenEffects>
            </a:ext>
          </a:extLst>
        </p:spPr>
      </p:pic>
      <p:pic>
        <p:nvPicPr>
          <p:cNvPr id="1026" name="Picture 2" descr="Photo: Very cool moment for all of us at University of Maryland Archiv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91036">
            <a:off x="228599" y="1219200"/>
            <a:ext cx="3838575" cy="51149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M:\Coll Mgmt &amp; SPec Coll\Special Collections\Collection Areas\University of Maryland\PowerPoint Presentations\NEA presentation March 2013\Amand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57600" y="2062163"/>
            <a:ext cx="28985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2470968"/>
      </p:ext>
    </p:extLst>
  </p:cSld>
  <p:clrMapOvr>
    <a:masterClrMapping/>
  </p:clrMapOvr>
  <p:transition spd="med">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pPr algn="ctr"/>
            <a:r>
              <a:rPr lang="en-US" sz="3600" dirty="0" smtClean="0"/>
              <a:t>Future Challenges</a:t>
            </a:r>
            <a:endParaRPr lang="en-US" sz="3600" dirty="0"/>
          </a:p>
        </p:txBody>
      </p:sp>
      <p:sp>
        <p:nvSpPr>
          <p:cNvPr id="3" name="Content Placeholder 2"/>
          <p:cNvSpPr>
            <a:spLocks noGrp="1"/>
          </p:cNvSpPr>
          <p:nvPr>
            <p:ph idx="1"/>
          </p:nvPr>
        </p:nvSpPr>
        <p:spPr>
          <a:xfrm>
            <a:off x="217714" y="1066800"/>
            <a:ext cx="8915400" cy="5257800"/>
          </a:xfrm>
        </p:spPr>
        <p:txBody>
          <a:bodyPr/>
          <a:lstStyle/>
          <a:p>
            <a:r>
              <a:rPr lang="en-US" sz="2800" dirty="0" smtClean="0"/>
              <a:t>Maintaining &amp; strengthening relationships</a:t>
            </a:r>
          </a:p>
          <a:p>
            <a:endParaRPr lang="en-US" sz="2800" dirty="0" smtClean="0"/>
          </a:p>
          <a:p>
            <a:r>
              <a:rPr lang="en-US" sz="2800" dirty="0" smtClean="0"/>
              <a:t>Solving the digital problem—getting Athletics’ digital files</a:t>
            </a:r>
          </a:p>
          <a:p>
            <a:endParaRPr lang="en-US" sz="2800" dirty="0"/>
          </a:p>
          <a:p>
            <a:r>
              <a:rPr lang="en-US" sz="2800" dirty="0" smtClean="0"/>
              <a:t>Solving the format conundrum—can we use what we have?</a:t>
            </a:r>
          </a:p>
          <a:p>
            <a:endParaRPr lang="en-US" sz="2800" dirty="0"/>
          </a:p>
          <a:p>
            <a:r>
              <a:rPr lang="en-US" sz="2800" dirty="0" smtClean="0"/>
              <a:t>Digitizing basketball film</a:t>
            </a:r>
          </a:p>
          <a:p>
            <a:endParaRPr lang="en-US" sz="2800" dirty="0" smtClean="0"/>
          </a:p>
          <a:p>
            <a:r>
              <a:rPr lang="en-US" sz="2800" dirty="0" smtClean="0"/>
              <a:t>Keeping our Athletics Archivist</a:t>
            </a:r>
            <a:endParaRPr lang="en-US" sz="2800" dirty="0"/>
          </a:p>
        </p:txBody>
      </p:sp>
    </p:spTree>
    <p:extLst>
      <p:ext uri="{BB962C8B-B14F-4D97-AF65-F5344CB8AC3E}">
        <p14:creationId xmlns:p14="http://schemas.microsoft.com/office/powerpoint/2010/main" val="2913899407"/>
      </p:ext>
    </p:extLst>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pPr algn="ctr"/>
            <a:r>
              <a:rPr lang="en-US" sz="3600" dirty="0" smtClean="0"/>
              <a:t>Thank You!!</a:t>
            </a:r>
            <a:endParaRPr lang="en-US" sz="3600" dirty="0"/>
          </a:p>
        </p:txBody>
      </p:sp>
      <p:pic>
        <p:nvPicPr>
          <p:cNvPr id="2053" name="Picture 5" descr="M:\Coll Mgmt &amp; SPec Coll\Special Collections\Collection Areas\University of Maryland\Social Media\Posted Photos\ThinkBig - Adele Stamp.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rot="20899902">
            <a:off x="575171" y="1309045"/>
            <a:ext cx="2171700" cy="28956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M:\Coll Mgmt &amp; SPec Coll\Special Collections\Collection Areas\University of Maryland\Social Media\Posted Photos\ThinkBig - McKeldi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881871">
            <a:off x="6082109" y="1194745"/>
            <a:ext cx="2343150" cy="3124200"/>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M:\Coll Mgmt &amp; SPec Coll\Special Collections\Collection Areas\University of Maryland\Social Media\Posted Photos\testudo 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3200" y="981264"/>
            <a:ext cx="3484843" cy="495458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M:\Coll Mgmt &amp; SPec Coll\Special Collections\Collection Areas\University of Maryland\Social Media\Posted Photos\cheerleaders 195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 y="3962400"/>
            <a:ext cx="3396401" cy="2585527"/>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C:\Users\jgspeck\Desktop\Library Photos\univarch-018946-00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26912" y="4115975"/>
            <a:ext cx="3537951" cy="2431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0053227"/>
      </p:ext>
    </p:extLst>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9144000" cy="1143000"/>
          </a:xfrm>
        </p:spPr>
        <p:txBody>
          <a:bodyPr/>
          <a:lstStyle/>
          <a:p>
            <a:pPr algn="ctr"/>
            <a:r>
              <a:rPr lang="en-US" sz="3200" dirty="0" smtClean="0"/>
              <a:t>The Role of Intercollegiate Athletics at </a:t>
            </a:r>
            <a:r>
              <a:rPr lang="en-US" sz="3200" dirty="0"/>
              <a:t>M</a:t>
            </a:r>
            <a:r>
              <a:rPr lang="en-US" sz="3200" dirty="0" smtClean="0"/>
              <a:t>aryland</a:t>
            </a:r>
            <a:endParaRPr lang="en-US" sz="3200" dirty="0"/>
          </a:p>
        </p:txBody>
      </p:sp>
      <p:sp>
        <p:nvSpPr>
          <p:cNvPr id="7" name="Content Placeholder 6"/>
          <p:cNvSpPr>
            <a:spLocks noGrp="1"/>
          </p:cNvSpPr>
          <p:nvPr>
            <p:ph idx="1"/>
          </p:nvPr>
        </p:nvSpPr>
        <p:spPr/>
        <p:txBody>
          <a:bodyPr/>
          <a:lstStyle/>
          <a:p>
            <a:pPr marL="0" indent="0">
              <a:buNone/>
            </a:pPr>
            <a:r>
              <a:rPr lang="en-US" sz="2400" dirty="0" smtClean="0"/>
              <a:t>	“Intercollegiate </a:t>
            </a:r>
            <a:r>
              <a:rPr lang="en-US" sz="2400" dirty="0"/>
              <a:t>athletics is integral to the lives and education of our student-athletes. It is </a:t>
            </a:r>
            <a:r>
              <a:rPr lang="en-US" sz="2400" dirty="0" smtClean="0"/>
              <a:t>an integral </a:t>
            </a:r>
            <a:r>
              <a:rPr lang="en-US" sz="2400" dirty="0"/>
              <a:t>part of the mission of the University of Maryland to support our student-athletes so that </a:t>
            </a:r>
            <a:r>
              <a:rPr lang="en-US" sz="2400" dirty="0" smtClean="0"/>
              <a:t>they </a:t>
            </a:r>
            <a:r>
              <a:rPr lang="en-US" sz="2400" dirty="0"/>
              <a:t>succeed in the classroom, in their sport, and in the game of </a:t>
            </a:r>
            <a:r>
              <a:rPr lang="en-US" sz="2400" dirty="0" smtClean="0"/>
              <a:t>life…The </a:t>
            </a:r>
            <a:r>
              <a:rPr lang="en-US" sz="2400" dirty="0"/>
              <a:t>core of a university’s house </a:t>
            </a:r>
            <a:r>
              <a:rPr lang="en-US" sz="2400" dirty="0" smtClean="0"/>
              <a:t>is education</a:t>
            </a:r>
            <a:r>
              <a:rPr lang="en-US" sz="2400" dirty="0"/>
              <a:t>, research, and the arts, </a:t>
            </a:r>
            <a:r>
              <a:rPr lang="en-US" sz="2400" i="1" dirty="0"/>
              <a:t>and its front porch is intercollegiate athletics</a:t>
            </a:r>
            <a:r>
              <a:rPr lang="en-US" sz="2400" dirty="0" smtClean="0"/>
              <a:t>.”</a:t>
            </a:r>
          </a:p>
          <a:p>
            <a:pPr marL="0" indent="0">
              <a:buNone/>
            </a:pPr>
            <a:endParaRPr lang="en-US" sz="2400" dirty="0"/>
          </a:p>
          <a:p>
            <a:pPr marL="0" indent="0">
              <a:buNone/>
            </a:pPr>
            <a:r>
              <a:rPr lang="en-US" sz="2400" dirty="0" smtClean="0"/>
              <a:t>--UMD President Dr. Wallace </a:t>
            </a:r>
            <a:r>
              <a:rPr lang="en-US" sz="2400" dirty="0" err="1" smtClean="0"/>
              <a:t>Loh</a:t>
            </a:r>
            <a:r>
              <a:rPr lang="en-US" sz="2400" dirty="0" smtClean="0"/>
              <a:t>, November 21, 2011, “Response to the Report of the President’s Commission on Intercollegiate Athletics.” </a:t>
            </a:r>
            <a:endParaRPr lang="en-US" sz="2400" dirty="0"/>
          </a:p>
        </p:txBody>
      </p:sp>
    </p:spTree>
    <p:extLst>
      <p:ext uri="{BB962C8B-B14F-4D97-AF65-F5344CB8AC3E}">
        <p14:creationId xmlns:p14="http://schemas.microsoft.com/office/powerpoint/2010/main" val="728234284"/>
      </p:ext>
    </p:extLst>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lstStyle/>
          <a:p>
            <a:pPr algn="ctr"/>
            <a:r>
              <a:rPr lang="en-US" sz="3600" dirty="0" smtClean="0"/>
              <a:t>Athletic Origins--Baseball</a:t>
            </a:r>
            <a:endParaRPr lang="en-US" sz="3600" dirty="0"/>
          </a:p>
        </p:txBody>
      </p:sp>
      <p:pic>
        <p:nvPicPr>
          <p:cNvPr id="1026" name="Picture 2" descr="C:\Users\jgspeck\Desktop\Baseball c1890s.jpg"/>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l="17788" t="17455" r="18223" b="17668"/>
          <a:stretch/>
        </p:blipFill>
        <p:spPr bwMode="auto">
          <a:xfrm>
            <a:off x="1219200" y="1012027"/>
            <a:ext cx="6553200" cy="50077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175510" y="6019800"/>
            <a:ext cx="4953000" cy="646331"/>
          </a:xfrm>
          <a:prstGeom prst="rect">
            <a:avLst/>
          </a:prstGeom>
          <a:noFill/>
        </p:spPr>
        <p:txBody>
          <a:bodyPr wrap="square" rtlCol="0">
            <a:spAutoFit/>
          </a:bodyPr>
          <a:lstStyle/>
          <a:p>
            <a:r>
              <a:rPr lang="en-US" dirty="0" smtClean="0"/>
              <a:t>Maryland Agricultural College </a:t>
            </a:r>
            <a:r>
              <a:rPr lang="en-US" dirty="0"/>
              <a:t>b</a:t>
            </a:r>
            <a:r>
              <a:rPr lang="en-US" dirty="0" smtClean="0"/>
              <a:t>aseball </a:t>
            </a:r>
            <a:r>
              <a:rPr lang="en-US" dirty="0"/>
              <a:t>t</a:t>
            </a:r>
            <a:r>
              <a:rPr lang="en-US" dirty="0" smtClean="0"/>
              <a:t>eam, c.1890s</a:t>
            </a:r>
            <a:endParaRPr lang="en-US" dirty="0"/>
          </a:p>
        </p:txBody>
      </p:sp>
    </p:spTree>
    <p:extLst>
      <p:ext uri="{BB962C8B-B14F-4D97-AF65-F5344CB8AC3E}">
        <p14:creationId xmlns:p14="http://schemas.microsoft.com/office/powerpoint/2010/main" val="1735020982"/>
      </p:ext>
    </p:extLst>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Athletic Origins-Football</a:t>
            </a:r>
            <a:endParaRPr lang="en-US" sz="3600" dirty="0"/>
          </a:p>
        </p:txBody>
      </p:sp>
      <p:pic>
        <p:nvPicPr>
          <p:cNvPr id="2050" name="Picture 2" descr="C:\Users\jgspeck\Desktop\fb 1892.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838200"/>
            <a:ext cx="7324827" cy="5257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76400" y="6172200"/>
            <a:ext cx="6172200" cy="369332"/>
          </a:xfrm>
          <a:prstGeom prst="rect">
            <a:avLst/>
          </a:prstGeom>
          <a:noFill/>
        </p:spPr>
        <p:txBody>
          <a:bodyPr wrap="square" rtlCol="0">
            <a:spAutoFit/>
          </a:bodyPr>
          <a:lstStyle/>
          <a:p>
            <a:r>
              <a:rPr lang="en-US" dirty="0" smtClean="0"/>
              <a:t>First MAC football squad, 1892</a:t>
            </a:r>
            <a:endParaRPr lang="en-US" dirty="0"/>
          </a:p>
        </p:txBody>
      </p:sp>
    </p:spTree>
    <p:extLst>
      <p:ext uri="{BB962C8B-B14F-4D97-AF65-F5344CB8AC3E}">
        <p14:creationId xmlns:p14="http://schemas.microsoft.com/office/powerpoint/2010/main" val="3336413798"/>
      </p:ext>
    </p:extLst>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pPr algn="ctr"/>
            <a:r>
              <a:rPr lang="en-US" sz="3600" dirty="0" smtClean="0"/>
              <a:t>Early UMD Athletics—Women’s Rifle</a:t>
            </a:r>
            <a:endParaRPr lang="en-US" sz="3600" dirty="0"/>
          </a:p>
        </p:txBody>
      </p:sp>
      <p:pic>
        <p:nvPicPr>
          <p:cNvPr id="6146" name="Picture 2" descr="C:\Users\jgspeck\Desktop\rifle.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990600"/>
            <a:ext cx="7168501" cy="5257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86000" y="6284476"/>
            <a:ext cx="4953000" cy="369332"/>
          </a:xfrm>
          <a:prstGeom prst="rect">
            <a:avLst/>
          </a:prstGeom>
          <a:noFill/>
        </p:spPr>
        <p:txBody>
          <a:bodyPr wrap="square" rtlCol="0">
            <a:spAutoFit/>
          </a:bodyPr>
          <a:lstStyle/>
          <a:p>
            <a:r>
              <a:rPr lang="en-US" dirty="0" smtClean="0"/>
              <a:t>c.1920s</a:t>
            </a:r>
            <a:endParaRPr lang="en-US" dirty="0"/>
          </a:p>
        </p:txBody>
      </p:sp>
    </p:spTree>
    <p:extLst>
      <p:ext uri="{BB962C8B-B14F-4D97-AF65-F5344CB8AC3E}">
        <p14:creationId xmlns:p14="http://schemas.microsoft.com/office/powerpoint/2010/main" val="1077806932"/>
      </p:ext>
    </p:extLst>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pPr algn="ctr"/>
            <a:r>
              <a:rPr lang="en-US" sz="3600" dirty="0" smtClean="0"/>
              <a:t>The Rise of Curley Byrd</a:t>
            </a:r>
            <a:endParaRPr lang="en-US" sz="3600" dirty="0"/>
          </a:p>
        </p:txBody>
      </p:sp>
      <p:pic>
        <p:nvPicPr>
          <p:cNvPr id="8194" name="Picture 2" descr="C:\Users\jgspeck\Desktop\byrd.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 y="914400"/>
            <a:ext cx="8627931" cy="5257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14400" y="6324600"/>
            <a:ext cx="7391400" cy="369332"/>
          </a:xfrm>
          <a:prstGeom prst="rect">
            <a:avLst/>
          </a:prstGeom>
          <a:noFill/>
        </p:spPr>
        <p:txBody>
          <a:bodyPr wrap="square" rtlCol="0">
            <a:spAutoFit/>
          </a:bodyPr>
          <a:lstStyle/>
          <a:p>
            <a:r>
              <a:rPr lang="en-US" dirty="0" smtClean="0"/>
              <a:t>Harry Clifton Byrd (standing) and his players, c.1910s</a:t>
            </a:r>
            <a:endParaRPr lang="en-US" dirty="0"/>
          </a:p>
        </p:txBody>
      </p:sp>
    </p:spTree>
    <p:extLst>
      <p:ext uri="{BB962C8B-B14F-4D97-AF65-F5344CB8AC3E}">
        <p14:creationId xmlns:p14="http://schemas.microsoft.com/office/powerpoint/2010/main" val="502160480"/>
      </p:ext>
    </p:extLst>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pPr algn="ctr"/>
            <a:r>
              <a:rPr lang="en-US" sz="3600" dirty="0" smtClean="0"/>
              <a:t>The Impact of Curley Byrd</a:t>
            </a:r>
            <a:endParaRPr lang="en-US" sz="3600" dirty="0"/>
          </a:p>
        </p:txBody>
      </p:sp>
      <p:sp>
        <p:nvSpPr>
          <p:cNvPr id="3" name="Content Placeholder 2"/>
          <p:cNvSpPr>
            <a:spLocks noGrp="1"/>
          </p:cNvSpPr>
          <p:nvPr>
            <p:ph idx="1"/>
          </p:nvPr>
        </p:nvSpPr>
        <p:spPr/>
        <p:txBody>
          <a:bodyPr/>
          <a:lstStyle/>
          <a:p>
            <a:r>
              <a:rPr lang="en-US" sz="2400" dirty="0" smtClean="0"/>
              <a:t>Byrd openly bucked national trends on financial aid to student-athletes, preferring now-common ‘full ride’ scholarships</a:t>
            </a:r>
          </a:p>
          <a:p>
            <a:r>
              <a:rPr lang="en-US" sz="2400" dirty="0" smtClean="0"/>
              <a:t>Byrd funneled previously unheard of amounts of money into recruiting, financial aid, new arenas, etc.—often at the expense of academic needs</a:t>
            </a:r>
          </a:p>
          <a:p>
            <a:r>
              <a:rPr lang="en-US" sz="2400" dirty="0" smtClean="0"/>
              <a:t>Byrd micromanaged athletics and allowed little to no outside oversight</a:t>
            </a:r>
            <a:endParaRPr lang="en-US" sz="2400" dirty="0"/>
          </a:p>
          <a:p>
            <a:r>
              <a:rPr lang="en-US" sz="2400" dirty="0" smtClean="0"/>
              <a:t>Maryland and six other schools, including Virginia, narrowly miss getting expelled by the NCAA in 1950 for student aid violations</a:t>
            </a:r>
          </a:p>
          <a:p>
            <a:r>
              <a:rPr lang="en-US" sz="2400" dirty="0" smtClean="0"/>
              <a:t>By 1953, Maryland is at risk of losing its accreditation, just as it wins the national football title</a:t>
            </a:r>
            <a:endParaRPr lang="en-US" sz="2400" dirty="0"/>
          </a:p>
        </p:txBody>
      </p:sp>
    </p:spTree>
    <p:extLst>
      <p:ext uri="{BB962C8B-B14F-4D97-AF65-F5344CB8AC3E}">
        <p14:creationId xmlns:p14="http://schemas.microsoft.com/office/powerpoint/2010/main" val="978685338"/>
      </p:ext>
    </p:extLst>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pPr algn="ctr"/>
            <a:r>
              <a:rPr lang="en-US" sz="3600" dirty="0" smtClean="0"/>
              <a:t>The Rise and Fall of UMD Athletics After Byrd</a:t>
            </a:r>
            <a:endParaRPr lang="en-US" sz="3600" dirty="0"/>
          </a:p>
        </p:txBody>
      </p:sp>
      <p:sp>
        <p:nvSpPr>
          <p:cNvPr id="3" name="Content Placeholder 2"/>
          <p:cNvSpPr>
            <a:spLocks noGrp="1"/>
          </p:cNvSpPr>
          <p:nvPr>
            <p:ph idx="1"/>
          </p:nvPr>
        </p:nvSpPr>
        <p:spPr>
          <a:xfrm>
            <a:off x="228600" y="1066800"/>
            <a:ext cx="8915400" cy="5257800"/>
          </a:xfrm>
        </p:spPr>
        <p:txBody>
          <a:bodyPr/>
          <a:lstStyle/>
          <a:p>
            <a:r>
              <a:rPr lang="en-US" sz="2800" dirty="0" smtClean="0"/>
              <a:t>24 NCAA national </a:t>
            </a:r>
            <a:r>
              <a:rPr lang="en-US" sz="2800" dirty="0"/>
              <a:t>c</a:t>
            </a:r>
            <a:r>
              <a:rPr lang="en-US" sz="2800" dirty="0" smtClean="0"/>
              <a:t>hampionships, 13 other national titles (AIAW, USILA)</a:t>
            </a:r>
          </a:p>
          <a:p>
            <a:r>
              <a:rPr lang="en-US" sz="2800" dirty="0" smtClean="0"/>
              <a:t>Dozens of conference championships, athletic and academic All-Americans</a:t>
            </a:r>
          </a:p>
          <a:p>
            <a:r>
              <a:rPr lang="en-US" sz="2800" dirty="0" smtClean="0"/>
              <a:t>Integrating the ACC in 4 sports</a:t>
            </a:r>
          </a:p>
          <a:p>
            <a:r>
              <a:rPr lang="en-US" sz="2800" dirty="0" smtClean="0"/>
              <a:t>Long losing periods in football and basketball after significant scandals</a:t>
            </a:r>
          </a:p>
          <a:p>
            <a:r>
              <a:rPr lang="en-US" sz="2800" dirty="0" smtClean="0"/>
              <a:t>Len Bias’ death in 1986</a:t>
            </a:r>
          </a:p>
          <a:p>
            <a:r>
              <a:rPr lang="en-US" sz="2800" dirty="0" smtClean="0"/>
              <a:t>NCAA sanctions in 1990s</a:t>
            </a:r>
          </a:p>
          <a:p>
            <a:r>
              <a:rPr lang="en-US" sz="2800" dirty="0" smtClean="0"/>
              <a:t>Cutting seven varsity sports in 2012</a:t>
            </a:r>
          </a:p>
          <a:p>
            <a:r>
              <a:rPr lang="en-US" sz="2800" dirty="0" smtClean="0"/>
              <a:t>Joining the B1G Ten in 2014</a:t>
            </a:r>
            <a:endParaRPr lang="en-US" sz="2800" dirty="0"/>
          </a:p>
        </p:txBody>
      </p:sp>
    </p:spTree>
    <p:extLst>
      <p:ext uri="{BB962C8B-B14F-4D97-AF65-F5344CB8AC3E}">
        <p14:creationId xmlns:p14="http://schemas.microsoft.com/office/powerpoint/2010/main" val="1313887058"/>
      </p:ext>
    </p:extLst>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pPr algn="ctr"/>
            <a:r>
              <a:rPr lang="en-US" dirty="0" smtClean="0"/>
              <a:t>Enter…The University Archives!</a:t>
            </a:r>
            <a:endParaRPr lang="en-US"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1657" r="5281" b="10180"/>
          <a:stretch/>
        </p:blipFill>
        <p:spPr>
          <a:xfrm>
            <a:off x="384981" y="4114800"/>
            <a:ext cx="2971800" cy="2139616"/>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r="50000" b="51667"/>
          <a:stretch/>
        </p:blipFill>
        <p:spPr>
          <a:xfrm rot="21346599">
            <a:off x="3993131" y="3958284"/>
            <a:ext cx="1876773" cy="2452647"/>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00686">
            <a:off x="7315200" y="1557647"/>
            <a:ext cx="1533834" cy="1750144"/>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308466">
            <a:off x="384981" y="1366744"/>
            <a:ext cx="4263219" cy="213195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91634" y="3696865"/>
            <a:ext cx="2057400" cy="2758786"/>
          </a:xfrm>
          <a:prstGeom prst="rect">
            <a:avLst/>
          </a:prstGeom>
          <a:ln>
            <a:noFill/>
          </a:ln>
          <a:effectLst>
            <a:outerShdw blurRad="292100" dist="139700" dir="2700000" algn="tl" rotWithShape="0">
              <a:srgbClr val="333333">
                <a:alpha val="65000"/>
              </a:srgbClr>
            </a:outerShdw>
          </a:effectLst>
        </p:spPr>
      </p:pic>
      <p:pic>
        <p:nvPicPr>
          <p:cNvPr id="12" name="Content Placeholder 11"/>
          <p:cNvPicPr>
            <a:picLocks noGrp="1" noChangeAspect="1"/>
          </p:cNvPicPr>
          <p:nvPr>
            <p:ph idx="1"/>
          </p:nvPr>
        </p:nvPicPr>
        <p:blipFill rotWithShape="1">
          <a:blip r:embed="rId8" cstate="print">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val="0"/>
              </a:ext>
            </a:extLst>
          </a:blip>
          <a:srcRect l="3124" t="2595" r="2744" b="4137"/>
          <a:stretch/>
        </p:blipFill>
        <p:spPr>
          <a:xfrm>
            <a:off x="5026500" y="1294949"/>
            <a:ext cx="1862335" cy="227553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54379288"/>
      </p:ext>
    </p:extLst>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Crimson landscape design template">
  <a:themeElements>
    <a:clrScheme name="Crimson landscap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Crimson landscape design template">
      <a:majorFont>
        <a:latin typeface="Impact"/>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rimson landscape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rimson landscape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rimson landscape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rimson landscape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rimson landscape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rimson landscape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rimson landscap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rimson landscape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rimson landscape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rimson landscape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rimson landscape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rimson landscape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Crimson landscape design template</Template>
  <TotalTime>19279</TotalTime>
  <Words>1684</Words>
  <Application>Microsoft Office PowerPoint</Application>
  <PresentationFormat>On-screen Show (4:3)</PresentationFormat>
  <Paragraphs>110</Paragraphs>
  <Slides>15</Slides>
  <Notes>11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Crimson landscape design template</vt:lpstr>
      <vt:lpstr>Tending The Front Porch: Athletics &amp; The University Archives</vt:lpstr>
      <vt:lpstr>The Role of Intercollegiate Athletics at Maryland</vt:lpstr>
      <vt:lpstr>Athletic Origins--Baseball</vt:lpstr>
      <vt:lpstr>Athletic Origins-Football</vt:lpstr>
      <vt:lpstr>Early UMD Athletics—Women’s Rifle</vt:lpstr>
      <vt:lpstr>The Rise of Curley Byrd</vt:lpstr>
      <vt:lpstr>The Impact of Curley Byrd</vt:lpstr>
      <vt:lpstr>The Rise and Fall of UMD Athletics After Byrd</vt:lpstr>
      <vt:lpstr>Enter…The University Archives!</vt:lpstr>
      <vt:lpstr>Whom Do We Serve?</vt:lpstr>
      <vt:lpstr>Benefits and Challenges</vt:lpstr>
      <vt:lpstr>Benefits and Challenges. Cont’d.</vt:lpstr>
      <vt:lpstr>Recent Successes</vt:lpstr>
      <vt:lpstr>Future Challenges</vt:lpstr>
      <vt:lpstr>Thank You!!</vt:lpstr>
    </vt:vector>
  </TitlesOfParts>
  <Company>UMCP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Corps of Cadets to Testudo’s Troops: 150 Years of Student Life at</dc:title>
  <dc:creator>emcallister</dc:creator>
  <cp:lastModifiedBy>jarcher</cp:lastModifiedBy>
  <cp:revision>249</cp:revision>
  <cp:lastPrinted>1601-01-01T00:00:00Z</cp:lastPrinted>
  <dcterms:created xsi:type="dcterms:W3CDTF">2006-10-09T14:35:10Z</dcterms:created>
  <dcterms:modified xsi:type="dcterms:W3CDTF">2015-09-28T19:25:46Z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TC010900281033</vt:lpwstr>
  </property>
</Properties>
</file>