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301" r:id="rId3"/>
    <p:sldId id="302" r:id="rId4"/>
    <p:sldId id="306" r:id="rId5"/>
    <p:sldId id="305" r:id="rId6"/>
    <p:sldId id="310" r:id="rId7"/>
    <p:sldId id="307" r:id="rId8"/>
    <p:sldId id="308" r:id="rId9"/>
    <p:sldId id="30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817" autoAdjust="0"/>
  </p:normalViewPr>
  <p:slideViewPr>
    <p:cSldViewPr>
      <p:cViewPr varScale="1">
        <p:scale>
          <a:sx n="40" d="100"/>
          <a:sy n="4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BB637-EAEE-458C-844A-06EFA4924A3A}" type="datetimeFigureOut">
              <a:rPr lang="en-US" smtClean="0"/>
              <a:t>5/12/2015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4F827-9B4D-4B6A-89D9-0BBBA0B42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64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29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44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360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01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0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792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514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What’s your “camera”?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4F827-9B4D-4B6A-89D9-0BBBA0B420A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0E35AFF-262F-4B14-81E3-C59AC4BDA910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FB923D-1C06-49C2-9F6A-5D5B62E5E6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ixabay.com/en/scissors-isolated-white-background-21370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ommons.wikimedia.org/wiki/File:Video_Camera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horbal125/new-wine-in-old-bottles" TargetMode="External"/><Relationship Id="rId2" Type="http://schemas.openxmlformats.org/officeDocument/2006/relationships/hyperlink" Target="mailto:ahorbal@umd.ed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8390" y="1371600"/>
            <a:ext cx="651394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New </a:t>
            </a:r>
            <a:r>
              <a:rPr lang="en-US" sz="4400" dirty="0" smtClean="0"/>
              <a:t>Wine </a:t>
            </a:r>
            <a:r>
              <a:rPr lang="en-US" sz="4400" dirty="0"/>
              <a:t>in </a:t>
            </a:r>
            <a:r>
              <a:rPr lang="en-US" sz="4400" dirty="0" smtClean="0"/>
              <a:t>Old </a:t>
            </a:r>
            <a:r>
              <a:rPr lang="en-US" sz="4400" dirty="0"/>
              <a:t>B</a:t>
            </a:r>
            <a:r>
              <a:rPr lang="en-US" sz="4400" dirty="0" smtClean="0"/>
              <a:t>ottles</a:t>
            </a:r>
            <a:r>
              <a:rPr lang="en-US" sz="4400" dirty="0"/>
              <a:t>: “Films without </a:t>
            </a:r>
            <a:r>
              <a:rPr lang="en-US" sz="4400" dirty="0" smtClean="0"/>
              <a:t>Celluloid</a:t>
            </a:r>
            <a:r>
              <a:rPr lang="en-US" sz="4400" dirty="0"/>
              <a:t>” +</a:t>
            </a:r>
            <a:r>
              <a:rPr lang="en-US" sz="4400" dirty="0" smtClean="0"/>
              <a:t> </a:t>
            </a:r>
            <a:r>
              <a:rPr lang="en-US" sz="4400" dirty="0"/>
              <a:t>M</a:t>
            </a:r>
            <a:r>
              <a:rPr lang="en-US" sz="4400" dirty="0" smtClean="0"/>
              <a:t>aking </a:t>
            </a:r>
            <a:r>
              <a:rPr lang="en-US" sz="4400" dirty="0"/>
              <a:t>the </a:t>
            </a:r>
            <a:r>
              <a:rPr lang="en-US" sz="4400" dirty="0" smtClean="0"/>
              <a:t>Most </a:t>
            </a:r>
            <a:r>
              <a:rPr lang="en-US" sz="4400" dirty="0"/>
              <a:t>of the </a:t>
            </a:r>
            <a:r>
              <a:rPr lang="en-US" sz="4400" dirty="0" smtClean="0"/>
              <a:t>Spaces </a:t>
            </a:r>
            <a:r>
              <a:rPr lang="en-US" sz="4400" dirty="0"/>
              <a:t>Y</a:t>
            </a:r>
            <a:r>
              <a:rPr lang="en-US" sz="4400" dirty="0" smtClean="0"/>
              <a:t>ou’ve </a:t>
            </a:r>
            <a:r>
              <a:rPr lang="en-US" sz="4400" dirty="0"/>
              <a:t>G</a:t>
            </a:r>
            <a:r>
              <a:rPr lang="en-US" sz="4400" dirty="0" smtClean="0"/>
              <a:t>ot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738418" y="5082309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Andy Horbal</a:t>
            </a:r>
          </a:p>
          <a:p>
            <a:pPr algn="ctr"/>
            <a:r>
              <a:rPr lang="en-US" sz="2400" dirty="0" smtClean="0"/>
              <a:t>University of Maryland</a:t>
            </a:r>
          </a:p>
          <a:p>
            <a:pPr algn="ctr"/>
            <a:r>
              <a:rPr lang="en-US" sz="2400" dirty="0" smtClean="0"/>
              <a:t>The Innovative Library Classroom</a:t>
            </a:r>
            <a:endParaRPr lang="en-US" sz="2400" dirty="0"/>
          </a:p>
          <a:p>
            <a:pPr algn="ctr"/>
            <a:r>
              <a:rPr lang="en-US" sz="2400" dirty="0" smtClean="0"/>
              <a:t>May 12, 2015</a:t>
            </a:r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14" y="6185244"/>
            <a:ext cx="92392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4494192" cy="298494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" name="TextBox 1"/>
          <p:cNvSpPr txBox="1"/>
          <p:nvPr/>
        </p:nvSpPr>
        <p:spPr>
          <a:xfrm>
            <a:off x="457200" y="762000"/>
            <a:ext cx="65139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 Brief </a:t>
            </a:r>
            <a:r>
              <a:rPr lang="en-US" sz="4400" dirty="0" smtClean="0">
                <a:solidFill>
                  <a:srgbClr val="FF0000"/>
                </a:solidFill>
              </a:rPr>
              <a:t>History</a:t>
            </a:r>
            <a:r>
              <a:rPr lang="en-US" sz="4400" dirty="0" smtClean="0"/>
              <a:t> of Library Media Services</a:t>
            </a:r>
            <a:endParaRPr lang="en-US" sz="4400" dirty="0"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55100"/>
            <a:ext cx="4494193" cy="2984948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7934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 Problems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905000"/>
            <a:ext cx="7391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Current spaces not ideal for multimedia production instruction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Designed for media </a:t>
            </a:r>
            <a:r>
              <a:rPr lang="en-US" sz="2400" b="1" dirty="0" smtClean="0"/>
              <a:t>consumption</a:t>
            </a:r>
            <a:r>
              <a:rPr lang="en-US" sz="2400" dirty="0" smtClean="0"/>
              <a:t>, not production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No instruction lab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Not enough cameras to go around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N</a:t>
            </a:r>
            <a:r>
              <a:rPr lang="en-US" sz="3200" dirty="0" smtClean="0"/>
              <a:t>o </a:t>
            </a:r>
            <a:r>
              <a:rPr lang="en-US" sz="3200" dirty="0"/>
              <a:t>money for new </a:t>
            </a:r>
            <a:r>
              <a:rPr lang="en-US" sz="3200" dirty="0" smtClean="0"/>
              <a:t>equipment or construction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61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“Films without Celluloid”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2350" y="6192619"/>
            <a:ext cx="558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Movie poster for </a:t>
            </a:r>
            <a:r>
              <a:rPr lang="en-US" sz="900" i="1" dirty="0" smtClean="0"/>
              <a:t>Intolerance</a:t>
            </a:r>
            <a:r>
              <a:rPr lang="en-US" sz="900" dirty="0" smtClean="0"/>
              <a:t> (1916) in public domain. Picture of scissors </a:t>
            </a:r>
            <a:r>
              <a:rPr lang="en-US" sz="900" dirty="0"/>
              <a:t>retrieved from </a:t>
            </a:r>
            <a:r>
              <a:rPr lang="en-US" sz="900" dirty="0">
                <a:hlinkClick r:id="rId3"/>
              </a:rPr>
              <a:t>http://pixabay.com/en/scissors-isolated-white-background-213700</a:t>
            </a:r>
            <a:r>
              <a:rPr lang="en-US" sz="900" dirty="0" smtClean="0">
                <a:hlinkClick r:id="rId3"/>
              </a:rPr>
              <a:t>/</a:t>
            </a:r>
            <a:r>
              <a:rPr lang="en-US" sz="900" dirty="0" smtClean="0"/>
              <a:t> </a:t>
            </a:r>
            <a:r>
              <a:rPr lang="en-US" sz="900" dirty="0"/>
              <a:t>+ used according to the terms of a CC0 (public domain) </a:t>
            </a:r>
            <a:r>
              <a:rPr lang="en-US" sz="900" dirty="0" smtClean="0"/>
              <a:t>license. Picture of Lev </a:t>
            </a:r>
            <a:r>
              <a:rPr lang="en-US" sz="900" dirty="0" err="1" smtClean="0"/>
              <a:t>Kuleshov</a:t>
            </a:r>
            <a:r>
              <a:rPr lang="en-US" sz="900" dirty="0" smtClean="0"/>
              <a:t> (1925) found on p.81 of </a:t>
            </a:r>
            <a:r>
              <a:rPr lang="en-US" sz="900" i="1" dirty="0" smtClean="0"/>
              <a:t>Lev </a:t>
            </a:r>
            <a:r>
              <a:rPr lang="en-US" sz="900" i="1" dirty="0" err="1" smtClean="0"/>
              <a:t>Kuleshov</a:t>
            </a:r>
            <a:r>
              <a:rPr lang="en-US" sz="900" i="1" dirty="0" smtClean="0"/>
              <a:t>: Fifty Years in Film </a:t>
            </a:r>
            <a:r>
              <a:rPr lang="en-US" sz="900" dirty="0" smtClean="0"/>
              <a:t>(</a:t>
            </a:r>
            <a:r>
              <a:rPr lang="en-US" sz="900" dirty="0" err="1" smtClean="0"/>
              <a:t>Raduga</a:t>
            </a:r>
            <a:r>
              <a:rPr lang="en-US" sz="900" dirty="0" smtClean="0"/>
              <a:t> Publishers, 1987) + used according to 17 USC §</a:t>
            </a:r>
            <a:r>
              <a:rPr lang="en-US" sz="900" dirty="0"/>
              <a:t> </a:t>
            </a:r>
            <a:r>
              <a:rPr lang="en-US" sz="900" dirty="0" smtClean="0"/>
              <a:t>107.</a:t>
            </a:r>
            <a:endParaRPr lang="en-US" sz="900" dirty="0"/>
          </a:p>
        </p:txBody>
      </p:sp>
      <p:sp>
        <p:nvSpPr>
          <p:cNvPr id="5" name="Plus 4"/>
          <p:cNvSpPr/>
          <p:nvPr/>
        </p:nvSpPr>
        <p:spPr>
          <a:xfrm>
            <a:off x="2573231" y="3490936"/>
            <a:ext cx="762000" cy="704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045" y="3005370"/>
            <a:ext cx="2481557" cy="1752600"/>
          </a:xfrm>
          <a:prstGeom prst="rect">
            <a:avLst/>
          </a:prstGeom>
        </p:spPr>
      </p:pic>
      <p:sp>
        <p:nvSpPr>
          <p:cNvPr id="7" name="Plus 6"/>
          <p:cNvSpPr/>
          <p:nvPr/>
        </p:nvSpPr>
        <p:spPr>
          <a:xfrm>
            <a:off x="5322887" y="3481444"/>
            <a:ext cx="762000" cy="704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389" y="2696232"/>
            <a:ext cx="1589340" cy="2362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99980"/>
            <a:ext cx="191687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1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Lessons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905000"/>
            <a:ext cx="7391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You don’t need a camera to </a:t>
            </a:r>
            <a:r>
              <a:rPr lang="en-US" sz="3200" b="1" dirty="0" smtClean="0">
                <a:solidFill>
                  <a:srgbClr val="FF0000"/>
                </a:solidFill>
              </a:rPr>
              <a:t>plan</a:t>
            </a:r>
            <a:r>
              <a:rPr lang="en-US" sz="3200" dirty="0" smtClean="0"/>
              <a:t> a film shoot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You don’t need a camera to</a:t>
            </a:r>
            <a:r>
              <a:rPr lang="en-US" sz="3200" b="1" dirty="0" smtClean="0">
                <a:solidFill>
                  <a:srgbClr val="FF0000"/>
                </a:solidFill>
              </a:rPr>
              <a:t> experiment </a:t>
            </a:r>
            <a:r>
              <a:rPr lang="en-US" sz="3200" dirty="0" smtClean="0"/>
              <a:t>with filmmaking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Experimentation is the key to </a:t>
            </a:r>
            <a:r>
              <a:rPr lang="en-US" sz="3200" b="1" dirty="0" smtClean="0">
                <a:solidFill>
                  <a:srgbClr val="FF0000"/>
                </a:solidFill>
              </a:rPr>
              <a:t>media literacy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We Did</a:t>
            </a:r>
            <a:endParaRPr lang="en-US" sz="44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828800"/>
            <a:ext cx="2565711" cy="174515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26840" y="4800600"/>
            <a:ext cx="7912829" cy="1017674"/>
            <a:chOff x="457199" y="4800599"/>
            <a:chExt cx="7912829" cy="10176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9" y="4800600"/>
              <a:ext cx="1844397" cy="101767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600" y="4800599"/>
              <a:ext cx="1828800" cy="101767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6404" y="4800599"/>
              <a:ext cx="1791855" cy="9928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1263" y="4805989"/>
              <a:ext cx="1808765" cy="1002499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/>
          <p:nvPr/>
        </p:nvCxnSpPr>
        <p:spPr>
          <a:xfrm flipH="1">
            <a:off x="2145620" y="3698823"/>
            <a:ext cx="984041" cy="79697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714172" y="3733800"/>
            <a:ext cx="172028" cy="7620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29200" y="3733800"/>
            <a:ext cx="152400" cy="7620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66111" y="3733800"/>
            <a:ext cx="1205034" cy="7620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20438" y="601756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03365" y="6017567"/>
            <a:ext cx="60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12686" y="6017567"/>
            <a:ext cx="81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36758" y="6017567"/>
            <a:ext cx="59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494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Benefits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209800"/>
            <a:ext cx="7391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Active learning!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Shifts focus to core </a:t>
            </a:r>
            <a:r>
              <a:rPr lang="en-US" sz="3200" dirty="0" smtClean="0">
                <a:solidFill>
                  <a:srgbClr val="FF0000"/>
                </a:solidFill>
              </a:rPr>
              <a:t>media literacy </a:t>
            </a:r>
            <a:r>
              <a:rPr lang="en-US" sz="3200" dirty="0" smtClean="0"/>
              <a:t>concepts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Less pressure to produce a polished finished product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Production software = means to an end</a:t>
            </a:r>
          </a:p>
        </p:txBody>
      </p:sp>
    </p:spTree>
    <p:extLst>
      <p:ext uri="{BB962C8B-B14F-4D97-AF65-F5344CB8AC3E}">
        <p14:creationId xmlns:p14="http://schemas.microsoft.com/office/powerpoint/2010/main" val="27907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Applications</a:t>
            </a:r>
            <a:endParaRPr lang="en-US" sz="44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57400"/>
            <a:ext cx="5963412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399" y="6361093"/>
            <a:ext cx="5562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Imaged retrieved from </a:t>
            </a:r>
            <a:r>
              <a:rPr lang="en-US" sz="900" dirty="0">
                <a:hlinkClick r:id="rId4"/>
              </a:rPr>
              <a:t>http://</a:t>
            </a:r>
            <a:r>
              <a:rPr lang="en-US" sz="900" dirty="0" smtClean="0">
                <a:hlinkClick r:id="rId4"/>
              </a:rPr>
              <a:t>commons.wikimedia.org/wiki/File:Video_Camera.JPG</a:t>
            </a:r>
            <a:r>
              <a:rPr lang="en-US" sz="900" dirty="0" smtClean="0"/>
              <a:t> + used according to the terms of a CC0 (public domain) license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959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1445" y="762000"/>
            <a:ext cx="6513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alibri" pitchFamily="34" charset="0"/>
              </a:rPr>
              <a:t>Contact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170092"/>
            <a:ext cx="54985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Andy </a:t>
            </a:r>
            <a:r>
              <a:rPr lang="en-US" sz="2400" dirty="0"/>
              <a:t>Horbal</a:t>
            </a:r>
          </a:p>
          <a:p>
            <a:r>
              <a:rPr lang="en-US" sz="2400" dirty="0" smtClean="0"/>
              <a:t>Head of Learning Commons</a:t>
            </a:r>
          </a:p>
          <a:p>
            <a:r>
              <a:rPr lang="en-US" sz="2400" dirty="0" smtClean="0"/>
              <a:t>1101 McKeldin </a:t>
            </a:r>
            <a:r>
              <a:rPr lang="en-US" sz="2400" dirty="0"/>
              <a:t>Library</a:t>
            </a:r>
          </a:p>
          <a:p>
            <a:r>
              <a:rPr lang="en-US" sz="2400" dirty="0"/>
              <a:t>University of Maryland</a:t>
            </a:r>
          </a:p>
          <a:p>
            <a:r>
              <a:rPr lang="en-US" sz="2400" dirty="0"/>
              <a:t>College Park, MD 20742</a:t>
            </a:r>
          </a:p>
          <a:p>
            <a:r>
              <a:rPr lang="en-US" sz="2400" dirty="0"/>
              <a:t>(301) 405-9227</a:t>
            </a:r>
          </a:p>
          <a:p>
            <a:r>
              <a:rPr lang="en-US" sz="2400" dirty="0" smtClean="0">
                <a:hlinkClick r:id="rId2"/>
              </a:rPr>
              <a:t>ahorbal@umd.edu</a:t>
            </a:r>
            <a:r>
              <a:rPr lang="en-US" sz="2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1445" y="5486398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hlinkClick r:id="rId3"/>
              </a:rPr>
              <a:t>http://www.slideshare.net/horbal125/new-wine-in-old-bottles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874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5">
      <a:dk1>
        <a:sysClr val="windowText" lastClr="000000"/>
      </a:dk1>
      <a:lt1>
        <a:sysClr val="window" lastClr="FFFFFF"/>
      </a:lt1>
      <a:dk2>
        <a:srgbClr val="FF0000"/>
      </a:dk2>
      <a:lt2>
        <a:srgbClr val="FFC000"/>
      </a:lt2>
      <a:accent1>
        <a:srgbClr val="53548A"/>
      </a:accent1>
      <a:accent2>
        <a:srgbClr val="000000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5097</TotalTime>
  <Words>266</Words>
  <Application>Microsoft Office PowerPoint</Application>
  <PresentationFormat>On-screen Show (4:3)</PresentationFormat>
  <Paragraphs>52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Wingdings 2</vt:lpstr>
      <vt:lpstr>Urban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Horbal</dc:creator>
  <cp:lastModifiedBy>Andrew Horbal</cp:lastModifiedBy>
  <cp:revision>248</cp:revision>
  <cp:lastPrinted>2013-03-07T20:20:12Z</cp:lastPrinted>
  <dcterms:created xsi:type="dcterms:W3CDTF">2013-03-14T00:25:09Z</dcterms:created>
  <dcterms:modified xsi:type="dcterms:W3CDTF">2015-05-12T14:16:55Z</dcterms:modified>
</cp:coreProperties>
</file>