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30"/>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82" r:id="rId20"/>
    <p:sldId id="283" r:id="rId21"/>
    <p:sldId id="274" r:id="rId22"/>
    <p:sldId id="275" r:id="rId23"/>
    <p:sldId id="276" r:id="rId24"/>
    <p:sldId id="277" r:id="rId25"/>
    <p:sldId id="278" r:id="rId26"/>
    <p:sldId id="279" r:id="rId27"/>
    <p:sldId id="280" r:id="rId28"/>
    <p:sldId id="281" r:id="rId29"/>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9805" autoAdjust="0"/>
  </p:normalViewPr>
  <p:slideViewPr>
    <p:cSldViewPr snapToGrid="0">
      <p:cViewPr varScale="1">
        <p:scale>
          <a:sx n="106" d="100"/>
          <a:sy n="106" d="100"/>
        </p:scale>
        <p:origin x="1302"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g50f51aca76_0_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g50f51aca76_0_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dirty="0"/>
              <a:t>Today, I’ll be talking about my experiences in the Washington, DC punk rock community and how they have served me in creating relationships with donors who might not have normally considered institutional archives as a home for their materials. While the situations I’m talking about are unique to me, I hope that some of my experiences will be applicable to any archivist looking to build reciprocal relationships with donors from communities that are underrepresented in archives or are skeptical of working with traditional institutions.</a:t>
            </a:r>
            <a:endParaRPr dirty="0"/>
          </a:p>
          <a:p>
            <a:pPr marL="0" lvl="0" indent="0" algn="l" rtl="0">
              <a:lnSpc>
                <a:spcPct val="115000"/>
              </a:lnSpc>
              <a:spcBef>
                <a:spcPts val="0"/>
              </a:spcBef>
              <a:spcAft>
                <a:spcPts val="0"/>
              </a:spcAft>
              <a:buClr>
                <a:schemeClr val="dk1"/>
              </a:buClr>
              <a:buSzPts val="1100"/>
              <a:buFont typeface="Arial"/>
              <a:buNone/>
            </a:pPr>
            <a:r>
              <a:rPr lang="en" dirty="0">
                <a:solidFill>
                  <a:schemeClr val="dk1"/>
                </a:solidFill>
              </a:rPr>
              <a:t>I had the good fortune of growing up in the Washington, DC area, which has been the home of an influential punk rock scene since the genre emerged in the mid-1970s</a:t>
            </a:r>
            <a:endParaRPr dirty="0"/>
          </a:p>
          <a:p>
            <a:pPr marL="0" lvl="0" indent="0" algn="l" rtl="0">
              <a:spcBef>
                <a:spcPts val="0"/>
              </a:spcBef>
              <a:spcAft>
                <a:spcPts val="0"/>
              </a:spcAft>
              <a:buNone/>
            </a:pPr>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g563729f5cc_0_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8" name="Google Shape;108;g563729f5cc_0_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a:t>Others, like Ian MacKaye of Fugazi or Henry Rollins of Black Flag, were self-taught archivists, building extraordinary collections around their own materials without any institutional assistance. Just like their music had inspired me, those musicians helped to illuminate another world that I would become immersed in: Libraries and Archives.</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g563729f5cc_0_8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4" name="Google Shape;114;g563729f5cc_0_8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
                <a:solidFill>
                  <a:schemeClr val="dk1"/>
                </a:solidFill>
              </a:rPr>
              <a:t>By 2013, I had gotten my MLIS and was working at Special Collections in Performing Arts, also known as SCPA, at the University of Maryland. SCPA is located in UMD’s Michelle Smith Performing Arts Library (MSPAL), a branch library located in the Clarice Smith Performing Arts Center. SCPA’s mission is to collect, serve, and preserve performing arts materials that document performance practice, instruction, and scholarship.</a:t>
            </a:r>
            <a:endParaRPr>
              <a:solidFill>
                <a:schemeClr val="dk1"/>
              </a:solidFill>
            </a:endParaRPr>
          </a:p>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Google Shape;119;g563729f5cc_0_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0" name="Google Shape;120;g563729f5cc_0_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
                <a:solidFill>
                  <a:schemeClr val="dk1"/>
                </a:solidFill>
              </a:rPr>
              <a:t>Materials at SCPA include more than 65,000 scores, 35,000 recordings, 20,000 photographic items, a print collection of more than 15,000 titles, </a:t>
            </a:r>
            <a:endParaRPr>
              <a:solidFill>
                <a:schemeClr val="dk1"/>
              </a:solidFill>
            </a:endParaRPr>
          </a:p>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g563729f5cc_0_10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6" name="Google Shape;126;g563729f5cc_0_10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
                <a:solidFill>
                  <a:schemeClr val="dk1"/>
                </a:solidFill>
              </a:rPr>
              <a:t>and numerous collections related to dance, theatre, popular music, composers, bands, music education, and the official records of performing arts organizations.</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Google Shape;131;g563729f5cc_0_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2" name="Google Shape;132;g563729f5cc_0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 dirty="0">
                <a:solidFill>
                  <a:schemeClr val="dk1"/>
                </a:solidFill>
              </a:rPr>
              <a:t>Shortly after I joined the staff at SCPA, I proposed an idea to the curator, Vincent Novara. Vin is also a longtime participant in the DC punk scene—as seen in this 1995 photo </a:t>
            </a:r>
            <a:r>
              <a:rPr lang="en-US" dirty="0">
                <a:solidFill>
                  <a:schemeClr val="dk1"/>
                </a:solidFill>
              </a:rPr>
              <a:t>I took of his band, the </a:t>
            </a:r>
            <a:r>
              <a:rPr lang="en-US" dirty="0" err="1">
                <a:solidFill>
                  <a:schemeClr val="dk1"/>
                </a:solidFill>
              </a:rPr>
              <a:t>Crownhate</a:t>
            </a:r>
            <a:r>
              <a:rPr lang="en-US" dirty="0">
                <a:solidFill>
                  <a:schemeClr val="dk1"/>
                </a:solidFill>
              </a:rPr>
              <a:t> Ruin</a:t>
            </a:r>
            <a:r>
              <a:rPr lang="en" dirty="0">
                <a:solidFill>
                  <a:schemeClr val="dk1"/>
                </a:solidFill>
              </a:rPr>
              <a:t>—so I hoped he might be receptive to the idea of a punk collection coming to SCPA. I was inspired by punk collections like the Riot Grrrl Collection at New York University’s Fales Library and the University of Iowa’s Sarah and Jen Wolfe Collection of Riot Grrrl and Underground Zines. Also, around that same time, our colleagues at the DC Public Library launched the DC Punk Archive, a collection that broadly documented DC punk culture. With all of this in mind, I thought SCPA might start at a more granular level and initially build a collection that focused solely on punk fanzines created in the DC area</a:t>
            </a:r>
            <a:endParaRPr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36" name="Google Shape;136;g563729f5cc_0_9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7" name="Google Shape;137;g563729f5cc_0_9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
                <a:solidFill>
                  <a:schemeClr val="dk1"/>
                </a:solidFill>
              </a:rPr>
              <a:t>Vin agreed and SCPA’s first punk collection, the DC Punk and Indie Fanzine collection was born.</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Google Shape;141;g563729f5cc_0_10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2" name="Google Shape;142;g563729f5cc_0_10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 dirty="0"/>
              <a:t>If you’re wondering what fanzines are, </a:t>
            </a:r>
            <a:r>
              <a:rPr lang="en-US" dirty="0"/>
              <a:t>one definition could be: </a:t>
            </a:r>
            <a:r>
              <a:rPr lang="en-US" sz="1100" b="0" dirty="0">
                <a:solidFill>
                  <a:srgbClr val="191919"/>
                </a:solidFill>
                <a:latin typeface="Georgia"/>
                <a:ea typeface="Georgia"/>
                <a:cs typeface="Georgia"/>
                <a:sym typeface="Georgia"/>
              </a:rPr>
              <a:t>Fanzines</a:t>
            </a:r>
            <a:r>
              <a:rPr lang="en-US" sz="1100" b="1" dirty="0">
                <a:solidFill>
                  <a:srgbClr val="191919"/>
                </a:solidFill>
                <a:latin typeface="Georgia"/>
                <a:ea typeface="Georgia"/>
                <a:cs typeface="Georgia"/>
                <a:sym typeface="Georgia"/>
              </a:rPr>
              <a:t> </a:t>
            </a:r>
            <a:r>
              <a:rPr lang="en-US" sz="1100" dirty="0">
                <a:solidFill>
                  <a:srgbClr val="191919"/>
                </a:solidFill>
                <a:latin typeface="Georgia"/>
                <a:ea typeface="Georgia"/>
                <a:cs typeface="Georgia"/>
                <a:sym typeface="Georgia"/>
              </a:rPr>
              <a:t>are publications</a:t>
            </a:r>
            <a:r>
              <a:rPr lang="en-US" sz="1100" b="1" dirty="0">
                <a:solidFill>
                  <a:srgbClr val="191919"/>
                </a:solidFill>
                <a:latin typeface="Georgia"/>
                <a:ea typeface="Georgia"/>
                <a:cs typeface="Georgia"/>
                <a:sym typeface="Georgia"/>
              </a:rPr>
              <a:t> </a:t>
            </a:r>
            <a:r>
              <a:rPr lang="en-US" sz="1100" dirty="0">
                <a:solidFill>
                  <a:srgbClr val="191919"/>
                </a:solidFill>
                <a:latin typeface="Georgia"/>
                <a:ea typeface="Georgia"/>
                <a:cs typeface="Georgia"/>
                <a:sym typeface="Georgia"/>
              </a:rPr>
              <a:t>produced by enthusiasts of an aspect of popular culture, usually in small runs and geared toward fellow fans.</a:t>
            </a:r>
          </a:p>
          <a:p>
            <a:pPr marL="0" lvl="0" indent="0" algn="l" rtl="0">
              <a:spcBef>
                <a:spcPts val="0"/>
              </a:spcBef>
              <a:spcAft>
                <a:spcPts val="0"/>
              </a:spcAft>
              <a:buNone/>
            </a:pPr>
            <a:endParaRPr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Google Shape;146;g563729f5cc_0_1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7" name="Google Shape;147;g563729f5cc_0_1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 dirty="0">
                <a:solidFill>
                  <a:schemeClr val="dk1"/>
                </a:solidFill>
              </a:rPr>
              <a:t>I used the network of people that I knew from within the DC punk scene to build this collection in its entirety. Some donations came in through social media but nearly everything in the collection arrived through people I knew or through friends of people I knew. This was sort of the beginning of this idea that SCPA’s punk collections have tapped into, with donors within a subculture being gatekeepers to new materials and collections that might have been left to sit in a basement somewhere. It also introduced me to the skepticism that some members of the punk community held toward major institutions like the University of Maryland. As one potential donor said to me when I asked about his materials coming to SCPA:</a:t>
            </a:r>
            <a:endParaRPr dirty="0">
              <a:solidFill>
                <a:schemeClr val="dk1"/>
              </a:solidFill>
            </a:endParaRPr>
          </a:p>
          <a:p>
            <a:pPr marL="0" lvl="0" indent="0" algn="l" rtl="0">
              <a:spcBef>
                <a:spcPts val="0"/>
              </a:spcBef>
              <a:spcAft>
                <a:spcPts val="0"/>
              </a:spcAft>
              <a:buNone/>
            </a:pPr>
            <a:endParaRPr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
        <p:cNvGrpSpPr/>
        <p:nvPr/>
      </p:nvGrpSpPr>
      <p:grpSpPr>
        <a:xfrm>
          <a:off x="0" y="0"/>
          <a:ext cx="0" cy="0"/>
          <a:chOff x="0" y="0"/>
          <a:chExt cx="0" cy="0"/>
        </a:xfrm>
      </p:grpSpPr>
      <p:sp>
        <p:nvSpPr>
          <p:cNvPr id="151" name="Google Shape;151;g563729f5cc_0_1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2" name="Google Shape;152;g563729f5cc_0_1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dirty="0">
                <a:solidFill>
                  <a:schemeClr val="dk1"/>
                </a:solidFill>
              </a:rPr>
              <a:t>“Those institutions never cared about us before. Why should we trust them with what we’ve already taken care of for ourselves?" This is a fair question.</a:t>
            </a:r>
            <a:endParaRPr dirty="0">
              <a:solidFill>
                <a:schemeClr val="dk1"/>
              </a:solidFill>
            </a:endParaRPr>
          </a:p>
          <a:p>
            <a:pPr marL="0" lvl="0" indent="0" algn="l" rtl="0">
              <a:lnSpc>
                <a:spcPct val="115000"/>
              </a:lnSpc>
              <a:spcBef>
                <a:spcPts val="0"/>
              </a:spcBef>
              <a:spcAft>
                <a:spcPts val="0"/>
              </a:spcAft>
              <a:buNone/>
            </a:pPr>
            <a:r>
              <a:rPr lang="en" dirty="0">
                <a:solidFill>
                  <a:schemeClr val="dk1"/>
                </a:solidFill>
              </a:rPr>
              <a:t>Punk is a subculture and, like many groups of people outside of the majority, its members are often left out of the narrative—in this case, institutional archives--by either oversight or active rejection. Members of these groups long had to tell their own stories and preserve their own histories. It is natural, then, that when someone from a major academic institution comes and asks for them to donate their materials, that they might resist. For me, when communicating with potential donors of punk materials, it was important to establish that I had the same reverence for their materials as they did. Expressing passion and expertise in the subject has gone a long way toward building the necessary trust. I can</a:t>
            </a:r>
            <a:r>
              <a:rPr lang="en" baseline="0" dirty="0">
                <a:solidFill>
                  <a:schemeClr val="dk1"/>
                </a:solidFill>
              </a:rPr>
              <a:t> </a:t>
            </a:r>
            <a:r>
              <a:rPr lang="en" dirty="0">
                <a:solidFill>
                  <a:schemeClr val="dk1"/>
                </a:solidFill>
              </a:rPr>
              <a:t>offer potential donors a way to give these materials purpose again by helping to preserve them and by making them available to researchers, giving them a second life.</a:t>
            </a:r>
            <a:endParaRPr dirty="0">
              <a:solidFill>
                <a:schemeClr val="dk1"/>
              </a:solidFil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
        <p:cNvGrpSpPr/>
        <p:nvPr/>
      </p:nvGrpSpPr>
      <p:grpSpPr>
        <a:xfrm>
          <a:off x="0" y="0"/>
          <a:ext cx="0" cy="0"/>
          <a:chOff x="0" y="0"/>
          <a:chExt cx="0" cy="0"/>
        </a:xfrm>
      </p:grpSpPr>
      <p:sp>
        <p:nvSpPr>
          <p:cNvPr id="151" name="Google Shape;151;g563729f5cc_0_1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2" name="Google Shape;152;g563729f5cc_0_1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dirty="0">
                <a:solidFill>
                  <a:schemeClr val="dk1"/>
                </a:solidFill>
              </a:rPr>
              <a:t>People have deep emotional connections to these materials, both positive and negative, and part of successful donor relations can entail knowing how to be considerate of those emotions and helping potential donors to understand how their connections to the materials don’t end just because they aren’t sitting in their house anymore. Interestingly, several potential donors spoke of their materials with some resentment, describing their collections of zines, fliers, photographs, and other ephemera as fragments of the past that they drag from home to home, unsure of why they even keep them. </a:t>
            </a:r>
            <a:endParaRPr dirty="0">
              <a:solidFill>
                <a:schemeClr val="dk1"/>
              </a:solidFill>
            </a:endParaRPr>
          </a:p>
          <a:p>
            <a:pPr marL="0" lvl="0" indent="0" algn="l" rtl="0">
              <a:lnSpc>
                <a:spcPct val="115000"/>
              </a:lnSpc>
              <a:spcBef>
                <a:spcPts val="0"/>
              </a:spcBef>
              <a:spcAft>
                <a:spcPts val="0"/>
              </a:spcAft>
              <a:buNone/>
            </a:pPr>
            <a:r>
              <a:rPr lang="en" dirty="0">
                <a:solidFill>
                  <a:schemeClr val="dk1"/>
                </a:solidFill>
              </a:rPr>
              <a:t>There have been times where I felt like what I was doing was therapeutic for the donor, helping them see the value in their pasts and the materials they’ve collected and preserved for so many years or even reconnecting them with the long dormant emotions or aspirations that were inextricable from the items they had collected. These materials represent people’s lives and legacies, so it’s important that we convey our respect for the collections and make it clear that we will be capable stewards.</a:t>
            </a:r>
            <a:endParaRPr dirty="0">
              <a:solidFill>
                <a:schemeClr val="dk1"/>
              </a:solidFill>
            </a:endParaRPr>
          </a:p>
        </p:txBody>
      </p:sp>
    </p:spTree>
    <p:extLst>
      <p:ext uri="{BB962C8B-B14F-4D97-AF65-F5344CB8AC3E}">
        <p14:creationId xmlns:p14="http://schemas.microsoft.com/office/powerpoint/2010/main" val="42754494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g50f51aca76_1_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 name="Google Shape;59;g50f51aca76_1_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
                <a:solidFill>
                  <a:schemeClr val="dk1"/>
                </a:solidFill>
              </a:rPr>
              <a:t>Early DC punk bands like Bad Brains</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
        <p:cNvGrpSpPr/>
        <p:nvPr/>
      </p:nvGrpSpPr>
      <p:grpSpPr>
        <a:xfrm>
          <a:off x="0" y="0"/>
          <a:ext cx="0" cy="0"/>
          <a:chOff x="0" y="0"/>
          <a:chExt cx="0" cy="0"/>
        </a:xfrm>
      </p:grpSpPr>
      <p:sp>
        <p:nvSpPr>
          <p:cNvPr id="151" name="Google Shape;151;g563729f5cc_0_1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2" name="Google Shape;152;g563729f5cc_0_1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US" dirty="0">
                <a:solidFill>
                  <a:schemeClr val="dk1"/>
                </a:solidFill>
              </a:rPr>
              <a:t>As iconoclastic as some punks might be, all of the donors who have given materials to SCPA have expressed gratification and gratitude at the knowledge that their collection—which they have sometimes doubted the value and purpose of—was worthy of preservation and research. It can be enormously validating to people to know that the materials they made or protected are things that other people could find use in.</a:t>
            </a:r>
          </a:p>
        </p:txBody>
      </p:sp>
    </p:spTree>
    <p:extLst>
      <p:ext uri="{BB962C8B-B14F-4D97-AF65-F5344CB8AC3E}">
        <p14:creationId xmlns:p14="http://schemas.microsoft.com/office/powerpoint/2010/main" val="54993089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Google Shape;156;g563729f5cc_0_1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7" name="Google Shape;157;g563729f5cc_0_1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 dirty="0">
                <a:solidFill>
                  <a:schemeClr val="dk1"/>
                </a:solidFill>
              </a:rPr>
              <a:t>Just like I was brought into punk through the word of mouth network at my high school, one donor’s positive experience with us can lead to them sharing their experiences with others and bringing in new donors. If there’s a case study of this for SCPA, I’d say it’s Ian MacKaye. He and I had a friendship already from years of interaction in the DC punk scene, but I have definitely had to prove myself as an archivist to him. I proposed an idea of digitizing his personal fanzine collection--consisting of more than 1700 zines--to post online to UMD’s Digital Collections website for anyone to see, which he ultimately agreed to. That project is still in progress--the first part of it should be accessible later this year--but this new working relationship with Ian has been a good one and he wound up helping us bring another important punk collection to SCPA. </a:t>
            </a:r>
            <a:endParaRPr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Google Shape;162;g563729f5cc_0_1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3" name="Google Shape;163;g563729f5cc_0_1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
                <a:solidFill>
                  <a:schemeClr val="dk1"/>
                </a:solidFill>
              </a:rPr>
              <a:t>Skip Groff, one of the founding figures of the DC punk scene through his work as a record producer and record store owner, as well as an important mentor to Ian, wound up donating a collection of photographs, recordings and correspondence in 2017. Ian very much served as an agent for us, vouching for me, Vin, and SCPA and even helping me with some archival pre-processing on site at Skip’s house when we determined which materials would come to SCPA. Skip passed away earlier this year and I am so glad that we were able to establish this relationship while he was still alive and he could understand just how important his legacy to music is.</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
        <p:cNvGrpSpPr/>
        <p:nvPr/>
      </p:nvGrpSpPr>
      <p:grpSpPr>
        <a:xfrm>
          <a:off x="0" y="0"/>
          <a:ext cx="0" cy="0"/>
          <a:chOff x="0" y="0"/>
          <a:chExt cx="0" cy="0"/>
        </a:xfrm>
      </p:grpSpPr>
      <p:sp>
        <p:nvSpPr>
          <p:cNvPr id="167" name="Google Shape;167;g563729f5cc_0_13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8" name="Google Shape;168;g563729f5cc_0_13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 dirty="0">
                <a:solidFill>
                  <a:schemeClr val="dk1"/>
                </a:solidFill>
              </a:rPr>
              <a:t>There have been other similar gatekeeper situations with SCPA, too. Our positive donor relationship with longtime DC music journalist Richard Harrington led to the acquisition of the papers of his close friend Mike Schreibman, one of DC’s most influential music promoters from the late 1960s into the 21st century. When Mike was looking for</a:t>
            </a:r>
            <a:r>
              <a:rPr lang="en" baseline="0" dirty="0">
                <a:solidFill>
                  <a:schemeClr val="dk1"/>
                </a:solidFill>
              </a:rPr>
              <a:t> a place to donate some of his papers, Richard recommended SCPA as the right place for them based on the trust that had grown through the donations he had previously made.</a:t>
            </a:r>
            <a:endParaRPr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
        <p:cNvGrpSpPr/>
        <p:nvPr/>
      </p:nvGrpSpPr>
      <p:grpSpPr>
        <a:xfrm>
          <a:off x="0" y="0"/>
          <a:ext cx="0" cy="0"/>
          <a:chOff x="0" y="0"/>
          <a:chExt cx="0" cy="0"/>
        </a:xfrm>
      </p:grpSpPr>
      <p:sp>
        <p:nvSpPr>
          <p:cNvPr id="173" name="Google Shape;173;g563729f5cc_0_1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4" name="Google Shape;174;g563729f5cc_0_1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
                <a:solidFill>
                  <a:schemeClr val="dk1"/>
                </a:solidFill>
              </a:rPr>
              <a:t>Another example is the filmmaker Jeff Krulik, best known for his cult classic documentary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Google Shape;179;g563729f5cc_0_16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0" name="Google Shape;180;g563729f5cc_0_16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 dirty="0">
                <a:solidFill>
                  <a:schemeClr val="dk1"/>
                </a:solidFill>
              </a:rPr>
              <a:t>Heavy Metal Parking Lot. Jeff has collaborated with SCPA and was so pleased with his experience that he frequently advocat</a:t>
            </a:r>
            <a:r>
              <a:rPr lang="en-US" dirty="0">
                <a:solidFill>
                  <a:schemeClr val="dk1"/>
                </a:solidFill>
              </a:rPr>
              <a:t>es</a:t>
            </a:r>
            <a:r>
              <a:rPr lang="en" dirty="0">
                <a:solidFill>
                  <a:schemeClr val="dk1"/>
                </a:solidFill>
              </a:rPr>
              <a:t> on our behalf with friends of his from the DC music community to donate their materials to UMD. As a collecting area grows, you build momentum.</a:t>
            </a:r>
            <a:endParaRPr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Google Shape;184;g563729f5cc_0_14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5" name="Google Shape;185;g563729f5cc_0_14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 dirty="0">
                <a:solidFill>
                  <a:schemeClr val="dk1"/>
                </a:solidFill>
              </a:rPr>
              <a:t>When the DC musician Tommy Keene passed away unexpectedly in 2017, his brother Bobby came across an appreciation of Tommy that I had written for the Washington Post and he passed along his thanks to me. This led to us talking about the idea of a collection of Tommy’s materials coming to UMD, something that </a:t>
            </a:r>
            <a:r>
              <a:rPr lang="en-US" dirty="0">
                <a:solidFill>
                  <a:schemeClr val="dk1"/>
                </a:solidFill>
              </a:rPr>
              <a:t>might</a:t>
            </a:r>
            <a:r>
              <a:rPr lang="en" dirty="0">
                <a:solidFill>
                  <a:schemeClr val="dk1"/>
                </a:solidFill>
              </a:rPr>
              <a:t> never have crossed Bobby’s mind if we did n</a:t>
            </a:r>
            <a:r>
              <a:rPr lang="en-US" dirty="0">
                <a:solidFill>
                  <a:schemeClr val="dk1"/>
                </a:solidFill>
              </a:rPr>
              <a:t>o</a:t>
            </a:r>
            <a:r>
              <a:rPr lang="en" dirty="0">
                <a:solidFill>
                  <a:schemeClr val="dk1"/>
                </a:solidFill>
              </a:rPr>
              <a:t>t already have collections from Tommy’s peers like Skip Groff, Ian MacKaye, Sharon Cheslow, and others. In summer 2018, the Tommy Keene collection was established at SCPA.</a:t>
            </a:r>
            <a:endParaRPr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
        <p:cNvGrpSpPr/>
        <p:nvPr/>
      </p:nvGrpSpPr>
      <p:grpSpPr>
        <a:xfrm>
          <a:off x="0" y="0"/>
          <a:ext cx="0" cy="0"/>
          <a:chOff x="0" y="0"/>
          <a:chExt cx="0" cy="0"/>
        </a:xfrm>
      </p:grpSpPr>
      <p:sp>
        <p:nvSpPr>
          <p:cNvPr id="189" name="Google Shape;189;g563729f5cc_0_15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0" name="Google Shape;190;g563729f5cc_0_15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 dirty="0">
                <a:solidFill>
                  <a:schemeClr val="dk1"/>
                </a:solidFill>
              </a:rPr>
              <a:t>Donor relations within a subculture can be a challenge, for ideological, emotional, and practical reasons. I feel that, at SCPA, we’ve been able to build connections with these donors by showing that our relationship can be the latest link in the chain of their stories. When it comes to strong relations with donors, as Fugazi once sang, “there is a question of trust.” Punk has always been about building communities where people could come together to express themselves creatively, politically, aesthetically, and even physically while finding some form of acceptance. It’s about community and trust. It’s about relationships, to each other and to these materials. And it’s demonstrating that this is a passion for us, the archivists, just like it has been for them.</a:t>
            </a:r>
            <a:endParaRPr dirty="0">
              <a:solidFill>
                <a:schemeClr val="dk1"/>
              </a:solidFill>
            </a:endParaRPr>
          </a:p>
          <a:p>
            <a:pPr marL="0" lvl="0" indent="0" algn="l" rtl="0">
              <a:spcBef>
                <a:spcPts val="0"/>
              </a:spcBef>
              <a:spcAft>
                <a:spcPts val="0"/>
              </a:spcAft>
              <a:buNone/>
            </a:pPr>
            <a:endParaRPr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Google Shape;194;g563729f5cc_0_17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5" name="Google Shape;195;g563729f5cc_0_17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
        <p:cNvGrpSpPr/>
        <p:nvPr/>
      </p:nvGrpSpPr>
      <p:grpSpPr>
        <a:xfrm>
          <a:off x="0" y="0"/>
          <a:ext cx="0" cy="0"/>
          <a:chOff x="0" y="0"/>
          <a:chExt cx="0" cy="0"/>
        </a:xfrm>
      </p:grpSpPr>
      <p:sp>
        <p:nvSpPr>
          <p:cNvPr id="65" name="Google Shape;65;g50f51aca76_1_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6" name="Google Shape;66;g50f51aca76_1_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
                <a:solidFill>
                  <a:schemeClr val="dk1"/>
                </a:solidFill>
              </a:rPr>
              <a:t>and Minor Threat have become punk icons and helped lay the foundation for a community that is still going strong today.</a:t>
            </a:r>
            <a:endParaRPr/>
          </a:p>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
        <p:cNvGrpSpPr/>
        <p:nvPr/>
      </p:nvGrpSpPr>
      <p:grpSpPr>
        <a:xfrm>
          <a:off x="0" y="0"/>
          <a:ext cx="0" cy="0"/>
          <a:chOff x="0" y="0"/>
          <a:chExt cx="0" cy="0"/>
        </a:xfrm>
      </p:grpSpPr>
      <p:sp>
        <p:nvSpPr>
          <p:cNvPr id="73" name="Google Shape;73;g563729f5cc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4" name="Google Shape;74;g563729f5cc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a:solidFill>
                  <a:schemeClr val="dk1"/>
                </a:solidFill>
              </a:rPr>
              <a:t>Punk grabbed a hold of me as a young teenager, back in the early 1990s when bands like Fugazi were leading the scene. Punk fans at my high school traded mix tapes and sported homemade t-shirts emblazoned with band names like Bikini Kill and Nation of Ulysses. This is how I first knew that something was really happening. When I heard all of these bands for the first time, the music spoke to me in a way that I had long been waiting for. Here was this new thing that was immediate, energetic, confrontational, and righteous.</a:t>
            </a:r>
            <a:endParaRPr/>
          </a:p>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
        <p:cNvGrpSpPr/>
        <p:nvPr/>
      </p:nvGrpSpPr>
      <p:grpSpPr>
        <a:xfrm>
          <a:off x="0" y="0"/>
          <a:ext cx="0" cy="0"/>
          <a:chOff x="0" y="0"/>
          <a:chExt cx="0" cy="0"/>
        </a:xfrm>
      </p:grpSpPr>
      <p:sp>
        <p:nvSpPr>
          <p:cNvPr id="79" name="Google Shape;79;g50f51aca76_1_8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0" name="Google Shape;80;g50f51aca76_1_8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 dirty="0">
                <a:solidFill>
                  <a:schemeClr val="dk1"/>
                </a:solidFill>
              </a:rPr>
              <a:t>On April 4, 1992, I went to my first punk concert. As seen here, Fugazi played at the Sanctuary Theatre in Washington, D.C. The venue was packed and hot and smelled weird. I was genuinely afraid walking through the hallway that led to the performance space, as everything was so different and intimidating. Quickly, though, it felt like a place I knew I wanted to stay. The music was life-affirming and the merchandise tables were blanketed with activist literature that sought to make the world a better place, which was vastly different than the $50 t-shirts I was used to seeing for sale at the arena rock concerts I had previously attended.</a:t>
            </a:r>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g50f51aca76_1_6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6" name="Google Shape;86;g50f51aca76_1_6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 dirty="0">
                <a:solidFill>
                  <a:schemeClr val="dk1"/>
                </a:solidFill>
              </a:rPr>
              <a:t>I started going to see Fugazi and other D.C. punk bands play in unconventional venues like community centers, church halls, outdoor parks, basements, and anywhere else punks could set up a concert. Before punk, going to a concert, to me, used to mean that I’d be seated in some stadium about a mile away from the action. So, it was no wonder that seeing a band as powerful and exciting as Fugazi in person from just a few feet away had a major impact on me. This photo is from the summer of 1993 when</a:t>
            </a:r>
            <a:r>
              <a:rPr lang="en" baseline="0" dirty="0">
                <a:solidFill>
                  <a:schemeClr val="dk1"/>
                </a:solidFill>
              </a:rPr>
              <a:t> Fugazi played to thousands at the Washington Monument, one of their defining moments. </a:t>
            </a:r>
            <a:r>
              <a:rPr lang="en-US" baseline="0" dirty="0">
                <a:solidFill>
                  <a:schemeClr val="dk1"/>
                </a:solidFill>
              </a:rPr>
              <a:t>That’s me sitting cross-legged on the ground to the furthest right in the photograph.</a:t>
            </a:r>
            <a:endParaRPr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g50f51aca76_1_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 name="Google Shape;92;g50f51aca76_1_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dirty="0"/>
              <a:t>I saw them again,</a:t>
            </a:r>
            <a:r>
              <a:rPr lang="en" baseline="0" dirty="0"/>
              <a:t> two days later at Fort Reno P</a:t>
            </a:r>
            <a:r>
              <a:rPr lang="en-US" baseline="0" dirty="0"/>
              <a:t>a</a:t>
            </a:r>
            <a:r>
              <a:rPr lang="en" baseline="0" dirty="0"/>
              <a:t>rk in DC. That’s me hanging on the stage in the middle of the picture </a:t>
            </a:r>
            <a:r>
              <a:rPr lang="en-US" baseline="0" dirty="0"/>
              <a:t>with the green shirt</a:t>
            </a:r>
            <a:r>
              <a:rPr lang="en" baseline="0" dirty="0"/>
              <a:t>.</a:t>
            </a:r>
          </a:p>
          <a:p>
            <a:pPr marL="0" lvl="0" indent="0" algn="l" rtl="0">
              <a:lnSpc>
                <a:spcPct val="115000"/>
              </a:lnSpc>
              <a:spcBef>
                <a:spcPts val="0"/>
              </a:spcBef>
              <a:spcAft>
                <a:spcPts val="0"/>
              </a:spcAft>
              <a:buNone/>
            </a:pPr>
            <a:endParaRPr lang="en" dirty="0"/>
          </a:p>
          <a:p>
            <a:pPr marL="0" lvl="0" indent="0" algn="l" rtl="0">
              <a:lnSpc>
                <a:spcPct val="115000"/>
              </a:lnSpc>
              <a:spcBef>
                <a:spcPts val="0"/>
              </a:spcBef>
              <a:spcAft>
                <a:spcPts val="0"/>
              </a:spcAft>
              <a:buNone/>
            </a:pPr>
            <a:r>
              <a:rPr lang="en" dirty="0"/>
              <a:t>Before long, my own punk band was playing concerts in those same unconventional venues, I was putting out records on my own record label, I was taking photographs of bands at shows, and I was publishing my own punk fanzine.</a:t>
            </a:r>
            <a:endParaRPr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Google Shape;97;g563729f5cc_0_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8" name="Google Shape;98;g563729f5cc_0_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
                <a:solidFill>
                  <a:schemeClr val="dk1"/>
                </a:solidFill>
              </a:rPr>
              <a:t> I went on to play music in a bunch of bands over the years and was even able to make a living just putting out records and touring for a while. Eventually, though, it became clear that I couldn’t afford to live that way much longer, so I thought about what I could do next that might strike the same chord in me that playing music did.</a:t>
            </a:r>
            <a:endParaRPr/>
          </a:p>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Google Shape;102;g563729f5cc_0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3" name="Google Shape;103;g563729f5cc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a:t>Several punk musicians I’d met and respected were immersed in the world of libraries and archives. Kim Coletta of the DC band Jawbox had gone on to library school after her band broke up.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1600"/>
              </a:spcBef>
              <a:spcAft>
                <a:spcPts val="0"/>
              </a:spcAft>
              <a:buClr>
                <a:schemeClr val="dk2"/>
              </a:buClr>
              <a:buSzPts val="1400"/>
              <a:buChar char="○"/>
              <a:defRPr>
                <a:solidFill>
                  <a:schemeClr val="dk2"/>
                </a:solidFill>
              </a:defRPr>
            </a:lvl2pPr>
            <a:lvl3pPr marL="1371600" lvl="2" indent="-317500">
              <a:lnSpc>
                <a:spcPct val="115000"/>
              </a:lnSpc>
              <a:spcBef>
                <a:spcPts val="1600"/>
              </a:spcBef>
              <a:spcAft>
                <a:spcPts val="0"/>
              </a:spcAft>
              <a:buClr>
                <a:schemeClr val="dk2"/>
              </a:buClr>
              <a:buSzPts val="1400"/>
              <a:buChar char="■"/>
              <a:defRPr>
                <a:solidFill>
                  <a:schemeClr val="dk2"/>
                </a:solidFill>
              </a:defRPr>
            </a:lvl3pPr>
            <a:lvl4pPr marL="1828800" lvl="3" indent="-317500">
              <a:lnSpc>
                <a:spcPct val="115000"/>
              </a:lnSpc>
              <a:spcBef>
                <a:spcPts val="1600"/>
              </a:spcBef>
              <a:spcAft>
                <a:spcPts val="0"/>
              </a:spcAft>
              <a:buClr>
                <a:schemeClr val="dk2"/>
              </a:buClr>
              <a:buSzPts val="1400"/>
              <a:buChar char="●"/>
              <a:defRPr>
                <a:solidFill>
                  <a:schemeClr val="dk2"/>
                </a:solidFill>
              </a:defRPr>
            </a:lvl4pPr>
            <a:lvl5pPr marL="2286000" lvl="4" indent="-317500">
              <a:lnSpc>
                <a:spcPct val="115000"/>
              </a:lnSpc>
              <a:spcBef>
                <a:spcPts val="1600"/>
              </a:spcBef>
              <a:spcAft>
                <a:spcPts val="0"/>
              </a:spcAft>
              <a:buClr>
                <a:schemeClr val="dk2"/>
              </a:buClr>
              <a:buSzPts val="1400"/>
              <a:buChar char="○"/>
              <a:defRPr>
                <a:solidFill>
                  <a:schemeClr val="dk2"/>
                </a:solidFill>
              </a:defRPr>
            </a:lvl5pPr>
            <a:lvl6pPr marL="2743200" lvl="5" indent="-317500">
              <a:lnSpc>
                <a:spcPct val="115000"/>
              </a:lnSpc>
              <a:spcBef>
                <a:spcPts val="1600"/>
              </a:spcBef>
              <a:spcAft>
                <a:spcPts val="0"/>
              </a:spcAft>
              <a:buClr>
                <a:schemeClr val="dk2"/>
              </a:buClr>
              <a:buSzPts val="1400"/>
              <a:buChar char="■"/>
              <a:defRPr>
                <a:solidFill>
                  <a:schemeClr val="dk2"/>
                </a:solidFill>
              </a:defRPr>
            </a:lvl6pPr>
            <a:lvl7pPr marL="3200400" lvl="6" indent="-317500">
              <a:lnSpc>
                <a:spcPct val="115000"/>
              </a:lnSpc>
              <a:spcBef>
                <a:spcPts val="1600"/>
              </a:spcBef>
              <a:spcAft>
                <a:spcPts val="0"/>
              </a:spcAft>
              <a:buClr>
                <a:schemeClr val="dk2"/>
              </a:buClr>
              <a:buSzPts val="1400"/>
              <a:buChar char="●"/>
              <a:defRPr>
                <a:solidFill>
                  <a:schemeClr val="dk2"/>
                </a:solidFill>
              </a:defRPr>
            </a:lvl7pPr>
            <a:lvl8pPr marL="3657600" lvl="7" indent="-317500">
              <a:lnSpc>
                <a:spcPct val="115000"/>
              </a:lnSpc>
              <a:spcBef>
                <a:spcPts val="1600"/>
              </a:spcBef>
              <a:spcAft>
                <a:spcPts val="0"/>
              </a:spcAft>
              <a:buClr>
                <a:schemeClr val="dk2"/>
              </a:buClr>
              <a:buSzPts val="1400"/>
              <a:buChar char="○"/>
              <a:defRPr>
                <a:solidFill>
                  <a:schemeClr val="dk2"/>
                </a:solidFill>
              </a:defRPr>
            </a:lvl8pPr>
            <a:lvl9pPr marL="4114800" lvl="8" indent="-31750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p13"/>
          <p:cNvSpPr txBox="1">
            <a:spLocks noGrp="1"/>
          </p:cNvSpPr>
          <p:nvPr>
            <p:ph type="ctrTitle"/>
          </p:nvPr>
        </p:nvSpPr>
        <p:spPr>
          <a:xfrm>
            <a:off x="311700" y="1440300"/>
            <a:ext cx="8520600" cy="17820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7200" b="1" dirty="0">
                <a:latin typeface="Georgia"/>
                <a:ea typeface="Georgia"/>
                <a:cs typeface="Georgia"/>
                <a:sym typeface="Georgia"/>
              </a:rPr>
              <a:t>“</a:t>
            </a:r>
            <a:r>
              <a:rPr lang="en" sz="7200" dirty="0">
                <a:latin typeface="Georgia"/>
                <a:ea typeface="Georgia"/>
                <a:cs typeface="Georgia"/>
                <a:sym typeface="Georgia"/>
              </a:rPr>
              <a:t>There is a Question of </a:t>
            </a:r>
            <a:r>
              <a:rPr lang="en" sz="7200" b="1" dirty="0">
                <a:latin typeface="Georgia"/>
                <a:ea typeface="Georgia"/>
                <a:cs typeface="Georgia"/>
                <a:sym typeface="Georgia"/>
              </a:rPr>
              <a:t>trust</a:t>
            </a:r>
            <a:r>
              <a:rPr lang="en" sz="7200" dirty="0">
                <a:latin typeface="Georgia"/>
                <a:ea typeface="Georgia"/>
                <a:cs typeface="Georgia"/>
                <a:sym typeface="Georgia"/>
              </a:rPr>
              <a:t>:”</a:t>
            </a:r>
            <a:endParaRPr sz="7200" dirty="0">
              <a:latin typeface="Georgia"/>
              <a:ea typeface="Georgia"/>
              <a:cs typeface="Georgia"/>
              <a:sym typeface="Georgia"/>
            </a:endParaRPr>
          </a:p>
        </p:txBody>
      </p:sp>
      <p:sp>
        <p:nvSpPr>
          <p:cNvPr id="55" name="Google Shape;55;p13"/>
          <p:cNvSpPr txBox="1"/>
          <p:nvPr/>
        </p:nvSpPr>
        <p:spPr>
          <a:xfrm>
            <a:off x="276150" y="3321588"/>
            <a:ext cx="8591700" cy="8520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3000">
                <a:latin typeface="Georgia"/>
                <a:ea typeface="Georgia"/>
                <a:cs typeface="Georgia"/>
                <a:sym typeface="Georgia"/>
              </a:rPr>
              <a:t>Punk rock, word of mouth, and donor relations</a:t>
            </a:r>
            <a:endParaRPr sz="3000">
              <a:latin typeface="Georgia"/>
              <a:ea typeface="Georgia"/>
              <a:cs typeface="Georgia"/>
              <a:sym typeface="Georgia"/>
            </a:endParaRPr>
          </a:p>
        </p:txBody>
      </p:sp>
      <p:sp>
        <p:nvSpPr>
          <p:cNvPr id="56" name="Google Shape;56;p13"/>
          <p:cNvSpPr txBox="1"/>
          <p:nvPr/>
        </p:nvSpPr>
        <p:spPr>
          <a:xfrm>
            <a:off x="193075" y="4272875"/>
            <a:ext cx="8710200" cy="671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b="1">
                <a:latin typeface="Georgia"/>
                <a:ea typeface="Georgia"/>
                <a:cs typeface="Georgia"/>
                <a:sym typeface="Georgia"/>
              </a:rPr>
              <a:t>John Davis - Performing Arts Metadata Archivist - University of Maryland</a:t>
            </a:r>
            <a:endParaRPr b="1">
              <a:latin typeface="Georgia"/>
              <a:ea typeface="Georgia"/>
              <a:cs typeface="Georgia"/>
              <a:sym typeface="Georgia"/>
            </a:endParaRPr>
          </a:p>
          <a:p>
            <a:pPr marL="0" lvl="0" indent="0" algn="ctr" rtl="0">
              <a:spcBef>
                <a:spcPts val="0"/>
              </a:spcBef>
              <a:spcAft>
                <a:spcPts val="0"/>
              </a:spcAft>
              <a:buNone/>
            </a:pPr>
            <a:r>
              <a:rPr lang="en" b="1">
                <a:latin typeface="Georgia"/>
                <a:ea typeface="Georgia"/>
                <a:cs typeface="Georgia"/>
                <a:sym typeface="Georgia"/>
              </a:rPr>
              <a:t>April 12, 2019 - MARAC Spring Conference - Morgantown, WV. </a:t>
            </a:r>
            <a:endParaRPr b="1">
              <a:latin typeface="Georgia"/>
              <a:ea typeface="Georgia"/>
              <a:cs typeface="Georgia"/>
              <a:sym typeface="Georgia"/>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0" name="Google Shape;110;p22"/>
          <p:cNvPicPr preferRelativeResize="0"/>
          <p:nvPr/>
        </p:nvPicPr>
        <p:blipFill>
          <a:blip r:embed="rId3">
            <a:alphaModFix/>
          </a:blip>
          <a:stretch>
            <a:fillRect/>
          </a:stretch>
        </p:blipFill>
        <p:spPr>
          <a:xfrm>
            <a:off x="803225" y="0"/>
            <a:ext cx="7537575" cy="5143500"/>
          </a:xfrm>
          <a:prstGeom prst="rect">
            <a:avLst/>
          </a:prstGeom>
          <a:noFill/>
          <a:ln>
            <a:noFill/>
          </a:ln>
        </p:spPr>
      </p:pic>
      <p:sp>
        <p:nvSpPr>
          <p:cNvPr id="111" name="Google Shape;111;p22"/>
          <p:cNvSpPr txBox="1"/>
          <p:nvPr/>
        </p:nvSpPr>
        <p:spPr>
          <a:xfrm>
            <a:off x="803225" y="4715200"/>
            <a:ext cx="1342800" cy="348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900">
                <a:solidFill>
                  <a:srgbClr val="FFFFFF"/>
                </a:solidFill>
              </a:rPr>
              <a:t>Photo: KCRW</a:t>
            </a:r>
            <a:endParaRPr sz="900">
              <a:solidFill>
                <a:srgbClr val="FFFFFF"/>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116" name="Google Shape;116;p23"/>
          <p:cNvSpPr txBox="1"/>
          <p:nvPr/>
        </p:nvSpPr>
        <p:spPr>
          <a:xfrm>
            <a:off x="402950" y="1837850"/>
            <a:ext cx="8353500" cy="1688400"/>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600"/>
              </a:spcBef>
              <a:spcAft>
                <a:spcPts val="0"/>
              </a:spcAft>
              <a:buClr>
                <a:schemeClr val="dk1"/>
              </a:buClr>
              <a:buSzPts val="1100"/>
              <a:buFont typeface="Arial"/>
              <a:buNone/>
            </a:pPr>
            <a:r>
              <a:rPr lang="en" sz="2600">
                <a:solidFill>
                  <a:srgbClr val="191919"/>
                </a:solidFill>
              </a:rPr>
              <a:t>Located in the </a:t>
            </a:r>
            <a:r>
              <a:rPr lang="en" sz="2600" b="1">
                <a:solidFill>
                  <a:srgbClr val="191919"/>
                </a:solidFill>
              </a:rPr>
              <a:t>Michelle Smith Performing Arts Library </a:t>
            </a:r>
            <a:r>
              <a:rPr lang="en" sz="2600">
                <a:solidFill>
                  <a:srgbClr val="191919"/>
                </a:solidFill>
              </a:rPr>
              <a:t>at the </a:t>
            </a:r>
            <a:r>
              <a:rPr lang="en" sz="2600" b="1">
                <a:solidFill>
                  <a:srgbClr val="191919"/>
                </a:solidFill>
              </a:rPr>
              <a:t>University of Maryland, Special Collections in Performing Arts (SCPA) collects, serves, </a:t>
            </a:r>
            <a:r>
              <a:rPr lang="en" sz="2600">
                <a:solidFill>
                  <a:srgbClr val="191919"/>
                </a:solidFill>
              </a:rPr>
              <a:t>and</a:t>
            </a:r>
            <a:r>
              <a:rPr lang="en" sz="2600" b="1">
                <a:solidFill>
                  <a:srgbClr val="191919"/>
                </a:solidFill>
              </a:rPr>
              <a:t> preserves performing arts materials </a:t>
            </a:r>
            <a:r>
              <a:rPr lang="en" sz="2600">
                <a:solidFill>
                  <a:srgbClr val="191919"/>
                </a:solidFill>
              </a:rPr>
              <a:t>that document</a:t>
            </a:r>
            <a:r>
              <a:rPr lang="en" sz="2600" b="1">
                <a:solidFill>
                  <a:srgbClr val="191919"/>
                </a:solidFill>
              </a:rPr>
              <a:t> performance practice, instruction, </a:t>
            </a:r>
            <a:r>
              <a:rPr lang="en" sz="2600">
                <a:solidFill>
                  <a:srgbClr val="191919"/>
                </a:solidFill>
              </a:rPr>
              <a:t>and</a:t>
            </a:r>
            <a:r>
              <a:rPr lang="en" sz="2600" b="1">
                <a:solidFill>
                  <a:srgbClr val="191919"/>
                </a:solidFill>
              </a:rPr>
              <a:t> scholarship.</a:t>
            </a:r>
            <a:endParaRPr sz="2600" b="1">
              <a:solidFill>
                <a:srgbClr val="191919"/>
              </a:solidFill>
            </a:endParaRPr>
          </a:p>
          <a:p>
            <a:pPr marL="0" lvl="0" indent="0" algn="l" rtl="0">
              <a:spcBef>
                <a:spcPts val="0"/>
              </a:spcBef>
              <a:spcAft>
                <a:spcPts val="0"/>
              </a:spcAft>
              <a:buNone/>
            </a:pPr>
            <a:endParaRPr/>
          </a:p>
        </p:txBody>
      </p:sp>
      <p:pic>
        <p:nvPicPr>
          <p:cNvPr id="117" name="Google Shape;117;p23"/>
          <p:cNvPicPr preferRelativeResize="0"/>
          <p:nvPr/>
        </p:nvPicPr>
        <p:blipFill>
          <a:blip r:embed="rId3">
            <a:alphaModFix/>
          </a:blip>
          <a:stretch>
            <a:fillRect/>
          </a:stretch>
        </p:blipFill>
        <p:spPr>
          <a:xfrm>
            <a:off x="1703400" y="61875"/>
            <a:ext cx="5752599" cy="184585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sp>
        <p:nvSpPr>
          <p:cNvPr id="122" name="Google Shape;122;p24"/>
          <p:cNvSpPr txBox="1">
            <a:spLocks noGrp="1"/>
          </p:cNvSpPr>
          <p:nvPr>
            <p:ph type="title"/>
          </p:nvPr>
        </p:nvSpPr>
        <p:spPr>
          <a:xfrm>
            <a:off x="311700" y="292625"/>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b="1"/>
              <a:t>Special Collections in Performing Arts (SCPA)</a:t>
            </a:r>
            <a:endParaRPr b="1"/>
          </a:p>
        </p:txBody>
      </p:sp>
      <p:sp>
        <p:nvSpPr>
          <p:cNvPr id="123" name="Google Shape;123;p24"/>
          <p:cNvSpPr txBox="1">
            <a:spLocks noGrp="1"/>
          </p:cNvSpPr>
          <p:nvPr>
            <p:ph type="body" idx="1"/>
          </p:nvPr>
        </p:nvSpPr>
        <p:spPr>
          <a:xfrm>
            <a:off x="311700" y="1433950"/>
            <a:ext cx="8520600" cy="3054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000">
                <a:solidFill>
                  <a:srgbClr val="000000"/>
                </a:solidFill>
              </a:rPr>
              <a:t>Materials at SCPA include:</a:t>
            </a:r>
            <a:endParaRPr sz="3000">
              <a:solidFill>
                <a:srgbClr val="000000"/>
              </a:solidFill>
            </a:endParaRPr>
          </a:p>
          <a:p>
            <a:pPr marL="914400" lvl="1" indent="-419100" algn="l" rtl="0">
              <a:spcBef>
                <a:spcPts val="0"/>
              </a:spcBef>
              <a:spcAft>
                <a:spcPts val="0"/>
              </a:spcAft>
              <a:buClr>
                <a:srgbClr val="000000"/>
              </a:buClr>
              <a:buSzPts val="3000"/>
              <a:buAutoNum type="alphaUcPeriod"/>
            </a:pPr>
            <a:r>
              <a:rPr lang="en" sz="3000">
                <a:solidFill>
                  <a:srgbClr val="000000"/>
                </a:solidFill>
              </a:rPr>
              <a:t>65,000+ scores</a:t>
            </a:r>
            <a:endParaRPr sz="3000">
              <a:solidFill>
                <a:srgbClr val="000000"/>
              </a:solidFill>
            </a:endParaRPr>
          </a:p>
          <a:p>
            <a:pPr marL="914400" lvl="1" indent="-419100" algn="l" rtl="0">
              <a:spcBef>
                <a:spcPts val="0"/>
              </a:spcBef>
              <a:spcAft>
                <a:spcPts val="0"/>
              </a:spcAft>
              <a:buClr>
                <a:srgbClr val="000000"/>
              </a:buClr>
              <a:buSzPts val="3000"/>
              <a:buAutoNum type="alphaUcPeriod"/>
            </a:pPr>
            <a:r>
              <a:rPr lang="en" sz="3000">
                <a:solidFill>
                  <a:srgbClr val="000000"/>
                </a:solidFill>
              </a:rPr>
              <a:t>35,000 recordings</a:t>
            </a:r>
            <a:endParaRPr sz="3000">
              <a:solidFill>
                <a:srgbClr val="000000"/>
              </a:solidFill>
            </a:endParaRPr>
          </a:p>
          <a:p>
            <a:pPr marL="914400" lvl="1" indent="-419100" algn="l" rtl="0">
              <a:spcBef>
                <a:spcPts val="0"/>
              </a:spcBef>
              <a:spcAft>
                <a:spcPts val="0"/>
              </a:spcAft>
              <a:buClr>
                <a:srgbClr val="000000"/>
              </a:buClr>
              <a:buSzPts val="3000"/>
              <a:buAutoNum type="alphaUcPeriod"/>
            </a:pPr>
            <a:r>
              <a:rPr lang="en" sz="3000">
                <a:solidFill>
                  <a:srgbClr val="000000"/>
                </a:solidFill>
              </a:rPr>
              <a:t>20,000 photographic items </a:t>
            </a:r>
            <a:endParaRPr sz="3000">
              <a:solidFill>
                <a:srgbClr val="000000"/>
              </a:solidFill>
            </a:endParaRPr>
          </a:p>
          <a:p>
            <a:pPr marL="914400" lvl="1" indent="-419100" algn="l" rtl="0">
              <a:spcBef>
                <a:spcPts val="0"/>
              </a:spcBef>
              <a:spcAft>
                <a:spcPts val="0"/>
              </a:spcAft>
              <a:buClr>
                <a:srgbClr val="000000"/>
              </a:buClr>
              <a:buSzPts val="3000"/>
              <a:buAutoNum type="alphaUcPeriod"/>
            </a:pPr>
            <a:r>
              <a:rPr lang="en" sz="3000">
                <a:solidFill>
                  <a:srgbClr val="000000"/>
                </a:solidFill>
              </a:rPr>
              <a:t>A print collection of more than 15,000 titles</a:t>
            </a:r>
            <a:endParaRPr sz="3000">
              <a:solidFill>
                <a:srgbClr val="000000"/>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8" name="Google Shape;128;p2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n" b="1"/>
              <a:t>Special Collections in Performing Arts (SCPA)</a:t>
            </a:r>
            <a:endParaRPr b="1"/>
          </a:p>
          <a:p>
            <a:pPr marL="0" lvl="0" indent="0" algn="l" rtl="0">
              <a:spcBef>
                <a:spcPts val="0"/>
              </a:spcBef>
              <a:spcAft>
                <a:spcPts val="0"/>
              </a:spcAft>
              <a:buNone/>
            </a:pPr>
            <a:endParaRPr/>
          </a:p>
        </p:txBody>
      </p:sp>
      <p:sp>
        <p:nvSpPr>
          <p:cNvPr id="129" name="Google Shape;129;p25"/>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000">
                <a:solidFill>
                  <a:schemeClr val="dk1"/>
                </a:solidFill>
              </a:rPr>
              <a:t>E. Collections related to: </a:t>
            </a:r>
            <a:endParaRPr sz="3000">
              <a:solidFill>
                <a:schemeClr val="dk1"/>
              </a:solidFill>
            </a:endParaRPr>
          </a:p>
          <a:p>
            <a:pPr marL="1371600" lvl="2" indent="-381000" algn="l" rtl="0">
              <a:spcBef>
                <a:spcPts val="0"/>
              </a:spcBef>
              <a:spcAft>
                <a:spcPts val="0"/>
              </a:spcAft>
              <a:buClr>
                <a:schemeClr val="dk1"/>
              </a:buClr>
              <a:buSzPts val="2400"/>
              <a:buAutoNum type="arabicPeriod"/>
            </a:pPr>
            <a:r>
              <a:rPr lang="en" sz="2400">
                <a:solidFill>
                  <a:schemeClr val="dk1"/>
                </a:solidFill>
              </a:rPr>
              <a:t>Dance</a:t>
            </a:r>
            <a:endParaRPr sz="2400">
              <a:solidFill>
                <a:schemeClr val="dk1"/>
              </a:solidFill>
            </a:endParaRPr>
          </a:p>
          <a:p>
            <a:pPr marL="1371600" lvl="2" indent="-381000" algn="l" rtl="0">
              <a:spcBef>
                <a:spcPts val="0"/>
              </a:spcBef>
              <a:spcAft>
                <a:spcPts val="0"/>
              </a:spcAft>
              <a:buClr>
                <a:schemeClr val="dk1"/>
              </a:buClr>
              <a:buSzPts val="2400"/>
              <a:buAutoNum type="arabicPeriod"/>
            </a:pPr>
            <a:r>
              <a:rPr lang="en" sz="2400">
                <a:solidFill>
                  <a:schemeClr val="dk1"/>
                </a:solidFill>
              </a:rPr>
              <a:t>Theatre</a:t>
            </a:r>
            <a:endParaRPr sz="2400">
              <a:solidFill>
                <a:schemeClr val="dk1"/>
              </a:solidFill>
            </a:endParaRPr>
          </a:p>
          <a:p>
            <a:pPr marL="1371600" lvl="2" indent="-381000" algn="l" rtl="0">
              <a:spcBef>
                <a:spcPts val="0"/>
              </a:spcBef>
              <a:spcAft>
                <a:spcPts val="0"/>
              </a:spcAft>
              <a:buClr>
                <a:schemeClr val="dk1"/>
              </a:buClr>
              <a:buSzPts val="2400"/>
              <a:buAutoNum type="arabicPeriod"/>
            </a:pPr>
            <a:r>
              <a:rPr lang="en" sz="2400">
                <a:solidFill>
                  <a:schemeClr val="dk1"/>
                </a:solidFill>
              </a:rPr>
              <a:t>Popular music</a:t>
            </a:r>
            <a:endParaRPr sz="2400">
              <a:solidFill>
                <a:schemeClr val="dk1"/>
              </a:solidFill>
            </a:endParaRPr>
          </a:p>
          <a:p>
            <a:pPr marL="1371600" lvl="2" indent="-381000" algn="l" rtl="0">
              <a:spcBef>
                <a:spcPts val="0"/>
              </a:spcBef>
              <a:spcAft>
                <a:spcPts val="0"/>
              </a:spcAft>
              <a:buClr>
                <a:schemeClr val="dk1"/>
              </a:buClr>
              <a:buSzPts val="2400"/>
              <a:buAutoNum type="arabicPeriod"/>
            </a:pPr>
            <a:r>
              <a:rPr lang="en" sz="2400">
                <a:solidFill>
                  <a:schemeClr val="dk1"/>
                </a:solidFill>
              </a:rPr>
              <a:t>Composers</a:t>
            </a:r>
            <a:endParaRPr sz="2400">
              <a:solidFill>
                <a:schemeClr val="dk1"/>
              </a:solidFill>
            </a:endParaRPr>
          </a:p>
          <a:p>
            <a:pPr marL="1371600" lvl="2" indent="-381000" algn="l" rtl="0">
              <a:spcBef>
                <a:spcPts val="0"/>
              </a:spcBef>
              <a:spcAft>
                <a:spcPts val="0"/>
              </a:spcAft>
              <a:buClr>
                <a:schemeClr val="dk1"/>
              </a:buClr>
              <a:buSzPts val="2400"/>
              <a:buAutoNum type="arabicPeriod"/>
            </a:pPr>
            <a:r>
              <a:rPr lang="en" sz="2400">
                <a:solidFill>
                  <a:schemeClr val="dk1"/>
                </a:solidFill>
              </a:rPr>
              <a:t>Bands</a:t>
            </a:r>
            <a:endParaRPr sz="2400">
              <a:solidFill>
                <a:schemeClr val="dk1"/>
              </a:solidFill>
            </a:endParaRPr>
          </a:p>
          <a:p>
            <a:pPr marL="1371600" lvl="2" indent="-381000" algn="l" rtl="0">
              <a:spcBef>
                <a:spcPts val="0"/>
              </a:spcBef>
              <a:spcAft>
                <a:spcPts val="0"/>
              </a:spcAft>
              <a:buClr>
                <a:schemeClr val="dk1"/>
              </a:buClr>
              <a:buSzPts val="2400"/>
              <a:buAutoNum type="arabicPeriod"/>
            </a:pPr>
            <a:r>
              <a:rPr lang="en" sz="2400">
                <a:solidFill>
                  <a:schemeClr val="dk1"/>
                </a:solidFill>
              </a:rPr>
              <a:t>Music education</a:t>
            </a:r>
            <a:endParaRPr sz="2400">
              <a:solidFill>
                <a:schemeClr val="dk1"/>
              </a:solidFill>
            </a:endParaRPr>
          </a:p>
          <a:p>
            <a:pPr marL="1371600" lvl="2" indent="-381000" algn="l" rtl="0">
              <a:spcBef>
                <a:spcPts val="0"/>
              </a:spcBef>
              <a:spcAft>
                <a:spcPts val="0"/>
              </a:spcAft>
              <a:buClr>
                <a:schemeClr val="dk1"/>
              </a:buClr>
              <a:buSzPts val="2400"/>
              <a:buAutoNum type="arabicPeriod"/>
            </a:pPr>
            <a:r>
              <a:rPr lang="en" sz="2400">
                <a:solidFill>
                  <a:schemeClr val="dk1"/>
                </a:solidFill>
              </a:rPr>
              <a:t>Official records of performing arts organizations</a:t>
            </a:r>
            <a:endParaRPr sz="2400">
              <a:solidFill>
                <a:schemeClr val="dk1"/>
              </a:solidFill>
            </a:endParaRPr>
          </a:p>
          <a:p>
            <a:pPr marL="0" lvl="0" indent="0" algn="l" rtl="0">
              <a:spcBef>
                <a:spcPts val="0"/>
              </a:spcBef>
              <a:spcAft>
                <a:spcPts val="1600"/>
              </a:spcAft>
              <a:buNone/>
            </a:pPr>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pic>
        <p:nvPicPr>
          <p:cNvPr id="134" name="Google Shape;134;p26"/>
          <p:cNvPicPr preferRelativeResize="0"/>
          <p:nvPr/>
        </p:nvPicPr>
        <p:blipFill>
          <a:blip r:embed="rId3">
            <a:alphaModFix/>
          </a:blip>
          <a:stretch>
            <a:fillRect/>
          </a:stretch>
        </p:blipFill>
        <p:spPr>
          <a:xfrm>
            <a:off x="-44112" y="-1012175"/>
            <a:ext cx="9232226" cy="6745176"/>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38"/>
        <p:cNvGrpSpPr/>
        <p:nvPr/>
      </p:nvGrpSpPr>
      <p:grpSpPr>
        <a:xfrm>
          <a:off x="0" y="0"/>
          <a:ext cx="0" cy="0"/>
          <a:chOff x="0" y="0"/>
          <a:chExt cx="0" cy="0"/>
        </a:xfrm>
      </p:grpSpPr>
      <p:pic>
        <p:nvPicPr>
          <p:cNvPr id="139" name="Google Shape;139;p27"/>
          <p:cNvPicPr preferRelativeResize="0"/>
          <p:nvPr/>
        </p:nvPicPr>
        <p:blipFill>
          <a:blip r:embed="rId3">
            <a:alphaModFix/>
          </a:blip>
          <a:stretch>
            <a:fillRect/>
          </a:stretch>
        </p:blipFill>
        <p:spPr>
          <a:xfrm>
            <a:off x="409475" y="152400"/>
            <a:ext cx="8325043" cy="4838699"/>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sp>
        <p:nvSpPr>
          <p:cNvPr id="144" name="Google Shape;144;p28"/>
          <p:cNvSpPr txBox="1"/>
          <p:nvPr/>
        </p:nvSpPr>
        <p:spPr>
          <a:xfrm>
            <a:off x="379200" y="311725"/>
            <a:ext cx="8385600" cy="856800"/>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600"/>
              </a:spcBef>
              <a:spcAft>
                <a:spcPts val="0"/>
              </a:spcAft>
              <a:buClr>
                <a:schemeClr val="dk1"/>
              </a:buClr>
              <a:buSzPts val="1100"/>
              <a:buFont typeface="Arial"/>
              <a:buNone/>
            </a:pPr>
            <a:r>
              <a:rPr lang="en" sz="4800" b="1" dirty="0">
                <a:solidFill>
                  <a:srgbClr val="191919"/>
                </a:solidFill>
                <a:latin typeface="Georgia"/>
                <a:ea typeface="Georgia"/>
                <a:cs typeface="Georgia"/>
                <a:sym typeface="Georgia"/>
              </a:rPr>
              <a:t>Fanzines </a:t>
            </a:r>
            <a:r>
              <a:rPr lang="en" sz="4800" dirty="0">
                <a:solidFill>
                  <a:srgbClr val="191919"/>
                </a:solidFill>
                <a:latin typeface="Georgia"/>
                <a:ea typeface="Georgia"/>
                <a:cs typeface="Georgia"/>
                <a:sym typeface="Georgia"/>
              </a:rPr>
              <a:t>are publications</a:t>
            </a:r>
            <a:r>
              <a:rPr lang="en" sz="4800" b="1" dirty="0">
                <a:solidFill>
                  <a:srgbClr val="191919"/>
                </a:solidFill>
                <a:latin typeface="Georgia"/>
                <a:ea typeface="Georgia"/>
                <a:cs typeface="Georgia"/>
                <a:sym typeface="Georgia"/>
              </a:rPr>
              <a:t> </a:t>
            </a:r>
            <a:r>
              <a:rPr lang="en" sz="4800" dirty="0">
                <a:solidFill>
                  <a:srgbClr val="191919"/>
                </a:solidFill>
                <a:latin typeface="Georgia"/>
                <a:ea typeface="Georgia"/>
                <a:cs typeface="Georgia"/>
                <a:sym typeface="Georgia"/>
              </a:rPr>
              <a:t>produced by enthusiasts of an aspect of popular culture, usually in small runs and geared toward fellow fans.</a:t>
            </a:r>
            <a:endParaRPr sz="4800" dirty="0">
              <a:solidFill>
                <a:srgbClr val="191919"/>
              </a:solidFill>
              <a:latin typeface="Georgia"/>
              <a:ea typeface="Georgia"/>
              <a:cs typeface="Georgia"/>
              <a:sym typeface="Georgia"/>
            </a:endParaRPr>
          </a:p>
          <a:p>
            <a:pPr marL="0" lvl="0" indent="0" algn="l" rtl="0">
              <a:spcBef>
                <a:spcPts val="0"/>
              </a:spcBef>
              <a:spcAft>
                <a:spcPts val="0"/>
              </a:spcAft>
              <a:buNone/>
            </a:pPr>
            <a:endParaRPr dirty="0">
              <a:latin typeface="Georgia"/>
              <a:ea typeface="Georgia"/>
              <a:cs typeface="Georgia"/>
              <a:sym typeface="Georgia"/>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pic>
        <p:nvPicPr>
          <p:cNvPr id="149" name="Google Shape;149;p29"/>
          <p:cNvPicPr preferRelativeResize="0"/>
          <p:nvPr/>
        </p:nvPicPr>
        <p:blipFill>
          <a:blip r:embed="rId3">
            <a:alphaModFix/>
          </a:blip>
          <a:stretch>
            <a:fillRect/>
          </a:stretch>
        </p:blipFill>
        <p:spPr>
          <a:xfrm>
            <a:off x="409475" y="152400"/>
            <a:ext cx="8325043" cy="4838699"/>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53"/>
        <p:cNvGrpSpPr/>
        <p:nvPr/>
      </p:nvGrpSpPr>
      <p:grpSpPr>
        <a:xfrm>
          <a:off x="0" y="0"/>
          <a:ext cx="0" cy="0"/>
          <a:chOff x="0" y="0"/>
          <a:chExt cx="0" cy="0"/>
        </a:xfrm>
      </p:grpSpPr>
      <p:sp>
        <p:nvSpPr>
          <p:cNvPr id="154" name="Google Shape;154;p30"/>
          <p:cNvSpPr txBox="1"/>
          <p:nvPr/>
        </p:nvSpPr>
        <p:spPr>
          <a:xfrm>
            <a:off x="358475" y="264975"/>
            <a:ext cx="8463300" cy="4566900"/>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0"/>
              </a:spcAft>
              <a:buClr>
                <a:schemeClr val="dk1"/>
              </a:buClr>
              <a:buSzPts val="1100"/>
              <a:buFont typeface="Arial"/>
              <a:buNone/>
            </a:pPr>
            <a:r>
              <a:rPr lang="en" sz="4800">
                <a:solidFill>
                  <a:schemeClr val="dk1"/>
                </a:solidFill>
                <a:latin typeface="Georgia"/>
                <a:ea typeface="Georgia"/>
                <a:cs typeface="Georgia"/>
                <a:sym typeface="Georgia"/>
              </a:rPr>
              <a:t>“Those institutions </a:t>
            </a:r>
            <a:r>
              <a:rPr lang="en" sz="4800" b="1">
                <a:solidFill>
                  <a:schemeClr val="dk1"/>
                </a:solidFill>
                <a:latin typeface="Georgia"/>
                <a:ea typeface="Georgia"/>
                <a:cs typeface="Georgia"/>
                <a:sym typeface="Georgia"/>
              </a:rPr>
              <a:t>never cared</a:t>
            </a:r>
            <a:r>
              <a:rPr lang="en" sz="4800">
                <a:solidFill>
                  <a:schemeClr val="dk1"/>
                </a:solidFill>
                <a:latin typeface="Georgia"/>
                <a:ea typeface="Georgia"/>
                <a:cs typeface="Georgia"/>
                <a:sym typeface="Georgia"/>
              </a:rPr>
              <a:t> about us before. </a:t>
            </a:r>
            <a:r>
              <a:rPr lang="en" sz="4800" b="1">
                <a:solidFill>
                  <a:schemeClr val="dk1"/>
                </a:solidFill>
                <a:latin typeface="Georgia"/>
                <a:ea typeface="Georgia"/>
                <a:cs typeface="Georgia"/>
                <a:sym typeface="Georgia"/>
              </a:rPr>
              <a:t>Why </a:t>
            </a:r>
            <a:r>
              <a:rPr lang="en" sz="4800">
                <a:solidFill>
                  <a:schemeClr val="dk1"/>
                </a:solidFill>
                <a:latin typeface="Georgia"/>
                <a:ea typeface="Georgia"/>
                <a:cs typeface="Georgia"/>
                <a:sym typeface="Georgia"/>
              </a:rPr>
              <a:t>should we trust them with what </a:t>
            </a:r>
            <a:r>
              <a:rPr lang="en" sz="4800" b="1">
                <a:solidFill>
                  <a:schemeClr val="dk1"/>
                </a:solidFill>
                <a:latin typeface="Georgia"/>
                <a:ea typeface="Georgia"/>
                <a:cs typeface="Georgia"/>
                <a:sym typeface="Georgia"/>
              </a:rPr>
              <a:t>we’ve already taken care of for ourselves</a:t>
            </a:r>
            <a:r>
              <a:rPr lang="en" sz="4800">
                <a:solidFill>
                  <a:schemeClr val="dk1"/>
                </a:solidFill>
                <a:latin typeface="Georgia"/>
                <a:ea typeface="Georgia"/>
                <a:cs typeface="Georgia"/>
                <a:sym typeface="Georgia"/>
              </a:rPr>
              <a:t>?"</a:t>
            </a:r>
            <a:endParaRPr sz="4800">
              <a:latin typeface="Georgia"/>
              <a:ea typeface="Georgia"/>
              <a:cs typeface="Georgia"/>
              <a:sym typeface="Georgia"/>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53"/>
        <p:cNvGrpSpPr/>
        <p:nvPr/>
      </p:nvGrpSpPr>
      <p:grpSpPr>
        <a:xfrm>
          <a:off x="0" y="0"/>
          <a:ext cx="0" cy="0"/>
          <a:chOff x="0" y="0"/>
          <a:chExt cx="0" cy="0"/>
        </a:xfrm>
      </p:grpSpPr>
      <p:sp>
        <p:nvSpPr>
          <p:cNvPr id="154" name="Google Shape;154;p30"/>
          <p:cNvSpPr txBox="1"/>
          <p:nvPr/>
        </p:nvSpPr>
        <p:spPr>
          <a:xfrm>
            <a:off x="358475" y="264975"/>
            <a:ext cx="8463300" cy="4566900"/>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0"/>
              </a:spcAft>
              <a:buClr>
                <a:schemeClr val="dk1"/>
              </a:buClr>
              <a:buSzPts val="1100"/>
              <a:buFont typeface="Arial"/>
              <a:buNone/>
            </a:pPr>
            <a:r>
              <a:rPr lang="en" sz="4800">
                <a:solidFill>
                  <a:schemeClr val="dk1"/>
                </a:solidFill>
                <a:latin typeface="Georgia"/>
                <a:ea typeface="Georgia"/>
                <a:cs typeface="Georgia"/>
                <a:sym typeface="Georgia"/>
              </a:rPr>
              <a:t>“Those institutions </a:t>
            </a:r>
            <a:r>
              <a:rPr lang="en" sz="4800" b="1">
                <a:solidFill>
                  <a:schemeClr val="dk1"/>
                </a:solidFill>
                <a:latin typeface="Georgia"/>
                <a:ea typeface="Georgia"/>
                <a:cs typeface="Georgia"/>
                <a:sym typeface="Georgia"/>
              </a:rPr>
              <a:t>never cared</a:t>
            </a:r>
            <a:r>
              <a:rPr lang="en" sz="4800">
                <a:solidFill>
                  <a:schemeClr val="dk1"/>
                </a:solidFill>
                <a:latin typeface="Georgia"/>
                <a:ea typeface="Georgia"/>
                <a:cs typeface="Georgia"/>
                <a:sym typeface="Georgia"/>
              </a:rPr>
              <a:t> about us before. </a:t>
            </a:r>
            <a:r>
              <a:rPr lang="en" sz="4800" b="1">
                <a:solidFill>
                  <a:schemeClr val="dk1"/>
                </a:solidFill>
                <a:latin typeface="Georgia"/>
                <a:ea typeface="Georgia"/>
                <a:cs typeface="Georgia"/>
                <a:sym typeface="Georgia"/>
              </a:rPr>
              <a:t>Why </a:t>
            </a:r>
            <a:r>
              <a:rPr lang="en" sz="4800">
                <a:solidFill>
                  <a:schemeClr val="dk1"/>
                </a:solidFill>
                <a:latin typeface="Georgia"/>
                <a:ea typeface="Georgia"/>
                <a:cs typeface="Georgia"/>
                <a:sym typeface="Georgia"/>
              </a:rPr>
              <a:t>should we trust them with what </a:t>
            </a:r>
            <a:r>
              <a:rPr lang="en" sz="4800" b="1">
                <a:solidFill>
                  <a:schemeClr val="dk1"/>
                </a:solidFill>
                <a:latin typeface="Georgia"/>
                <a:ea typeface="Georgia"/>
                <a:cs typeface="Georgia"/>
                <a:sym typeface="Georgia"/>
              </a:rPr>
              <a:t>we’ve already taken care of for ourselves</a:t>
            </a:r>
            <a:r>
              <a:rPr lang="en" sz="4800">
                <a:solidFill>
                  <a:schemeClr val="dk1"/>
                </a:solidFill>
                <a:latin typeface="Georgia"/>
                <a:ea typeface="Georgia"/>
                <a:cs typeface="Georgia"/>
                <a:sym typeface="Georgia"/>
              </a:rPr>
              <a:t>?"</a:t>
            </a:r>
            <a:endParaRPr sz="4800">
              <a:latin typeface="Georgia"/>
              <a:ea typeface="Georgia"/>
              <a:cs typeface="Georgia"/>
              <a:sym typeface="Georgia"/>
            </a:endParaRPr>
          </a:p>
        </p:txBody>
      </p:sp>
    </p:spTree>
    <p:extLst>
      <p:ext uri="{BB962C8B-B14F-4D97-AF65-F5344CB8AC3E}">
        <p14:creationId xmlns:p14="http://schemas.microsoft.com/office/powerpoint/2010/main" val="137128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0"/>
        <p:cNvGrpSpPr/>
        <p:nvPr/>
      </p:nvGrpSpPr>
      <p:grpSpPr>
        <a:xfrm>
          <a:off x="0" y="0"/>
          <a:ext cx="0" cy="0"/>
          <a:chOff x="0" y="0"/>
          <a:chExt cx="0" cy="0"/>
        </a:xfrm>
      </p:grpSpPr>
      <p:pic>
        <p:nvPicPr>
          <p:cNvPr id="61" name="Google Shape;61;p14"/>
          <p:cNvPicPr preferRelativeResize="0"/>
          <p:nvPr/>
        </p:nvPicPr>
        <p:blipFill>
          <a:blip r:embed="rId3">
            <a:alphaModFix/>
          </a:blip>
          <a:stretch>
            <a:fillRect/>
          </a:stretch>
        </p:blipFill>
        <p:spPr>
          <a:xfrm>
            <a:off x="0" y="0"/>
            <a:ext cx="9144000" cy="5946674"/>
          </a:xfrm>
          <a:prstGeom prst="rect">
            <a:avLst/>
          </a:prstGeom>
          <a:noFill/>
          <a:ln>
            <a:noFill/>
          </a:ln>
        </p:spPr>
      </p:pic>
      <p:sp>
        <p:nvSpPr>
          <p:cNvPr id="62" name="Google Shape;62;p14"/>
          <p:cNvSpPr txBox="1"/>
          <p:nvPr/>
        </p:nvSpPr>
        <p:spPr>
          <a:xfrm>
            <a:off x="951325" y="4756575"/>
            <a:ext cx="7338000" cy="856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63" name="Google Shape;63;p14"/>
          <p:cNvSpPr txBox="1"/>
          <p:nvPr/>
        </p:nvSpPr>
        <p:spPr>
          <a:xfrm>
            <a:off x="178450" y="4794600"/>
            <a:ext cx="1342800" cy="348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900">
                <a:solidFill>
                  <a:srgbClr val="FFFFFF"/>
                </a:solidFill>
              </a:rPr>
              <a:t>Photo: Lucian Perkins</a:t>
            </a:r>
            <a:endParaRPr sz="900">
              <a:solidFill>
                <a:srgbClr val="FFFFFF"/>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53"/>
        <p:cNvGrpSpPr/>
        <p:nvPr/>
      </p:nvGrpSpPr>
      <p:grpSpPr>
        <a:xfrm>
          <a:off x="0" y="0"/>
          <a:ext cx="0" cy="0"/>
          <a:chOff x="0" y="0"/>
          <a:chExt cx="0" cy="0"/>
        </a:xfrm>
      </p:grpSpPr>
      <p:sp>
        <p:nvSpPr>
          <p:cNvPr id="154" name="Google Shape;154;p30"/>
          <p:cNvSpPr txBox="1"/>
          <p:nvPr/>
        </p:nvSpPr>
        <p:spPr>
          <a:xfrm>
            <a:off x="358475" y="264975"/>
            <a:ext cx="8463300" cy="4566900"/>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0"/>
              </a:spcAft>
              <a:buClr>
                <a:schemeClr val="dk1"/>
              </a:buClr>
              <a:buSzPts val="1100"/>
              <a:buFont typeface="Arial"/>
              <a:buNone/>
            </a:pPr>
            <a:r>
              <a:rPr lang="en" sz="4800">
                <a:solidFill>
                  <a:schemeClr val="dk1"/>
                </a:solidFill>
                <a:latin typeface="Georgia"/>
                <a:ea typeface="Georgia"/>
                <a:cs typeface="Georgia"/>
                <a:sym typeface="Georgia"/>
              </a:rPr>
              <a:t>“Those institutions </a:t>
            </a:r>
            <a:r>
              <a:rPr lang="en" sz="4800" b="1">
                <a:solidFill>
                  <a:schemeClr val="dk1"/>
                </a:solidFill>
                <a:latin typeface="Georgia"/>
                <a:ea typeface="Georgia"/>
                <a:cs typeface="Georgia"/>
                <a:sym typeface="Georgia"/>
              </a:rPr>
              <a:t>never cared</a:t>
            </a:r>
            <a:r>
              <a:rPr lang="en" sz="4800">
                <a:solidFill>
                  <a:schemeClr val="dk1"/>
                </a:solidFill>
                <a:latin typeface="Georgia"/>
                <a:ea typeface="Georgia"/>
                <a:cs typeface="Georgia"/>
                <a:sym typeface="Georgia"/>
              </a:rPr>
              <a:t> about us before. </a:t>
            </a:r>
            <a:r>
              <a:rPr lang="en" sz="4800" b="1">
                <a:solidFill>
                  <a:schemeClr val="dk1"/>
                </a:solidFill>
                <a:latin typeface="Georgia"/>
                <a:ea typeface="Georgia"/>
                <a:cs typeface="Georgia"/>
                <a:sym typeface="Georgia"/>
              </a:rPr>
              <a:t>Why </a:t>
            </a:r>
            <a:r>
              <a:rPr lang="en" sz="4800">
                <a:solidFill>
                  <a:schemeClr val="dk1"/>
                </a:solidFill>
                <a:latin typeface="Georgia"/>
                <a:ea typeface="Georgia"/>
                <a:cs typeface="Georgia"/>
                <a:sym typeface="Georgia"/>
              </a:rPr>
              <a:t>should we trust them with what </a:t>
            </a:r>
            <a:r>
              <a:rPr lang="en" sz="4800" b="1">
                <a:solidFill>
                  <a:schemeClr val="dk1"/>
                </a:solidFill>
                <a:latin typeface="Georgia"/>
                <a:ea typeface="Georgia"/>
                <a:cs typeface="Georgia"/>
                <a:sym typeface="Georgia"/>
              </a:rPr>
              <a:t>we’ve already taken care of for ourselves</a:t>
            </a:r>
            <a:r>
              <a:rPr lang="en" sz="4800">
                <a:solidFill>
                  <a:schemeClr val="dk1"/>
                </a:solidFill>
                <a:latin typeface="Georgia"/>
                <a:ea typeface="Georgia"/>
                <a:cs typeface="Georgia"/>
                <a:sym typeface="Georgia"/>
              </a:rPr>
              <a:t>?"</a:t>
            </a:r>
            <a:endParaRPr sz="4800">
              <a:latin typeface="Georgia"/>
              <a:ea typeface="Georgia"/>
              <a:cs typeface="Georgia"/>
              <a:sym typeface="Georgia"/>
            </a:endParaRPr>
          </a:p>
        </p:txBody>
      </p:sp>
    </p:spTree>
    <p:extLst>
      <p:ext uri="{BB962C8B-B14F-4D97-AF65-F5344CB8AC3E}">
        <p14:creationId xmlns:p14="http://schemas.microsoft.com/office/powerpoint/2010/main" val="6824252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58"/>
        <p:cNvGrpSpPr/>
        <p:nvPr/>
      </p:nvGrpSpPr>
      <p:grpSpPr>
        <a:xfrm>
          <a:off x="0" y="0"/>
          <a:ext cx="0" cy="0"/>
          <a:chOff x="0" y="0"/>
          <a:chExt cx="0" cy="0"/>
        </a:xfrm>
      </p:grpSpPr>
      <p:pic>
        <p:nvPicPr>
          <p:cNvPr id="159" name="Google Shape;159;p31"/>
          <p:cNvPicPr preferRelativeResize="0"/>
          <p:nvPr/>
        </p:nvPicPr>
        <p:blipFill>
          <a:blip r:embed="rId3">
            <a:alphaModFix/>
          </a:blip>
          <a:stretch>
            <a:fillRect/>
          </a:stretch>
        </p:blipFill>
        <p:spPr>
          <a:xfrm>
            <a:off x="0" y="0"/>
            <a:ext cx="9144000" cy="5210175"/>
          </a:xfrm>
          <a:prstGeom prst="rect">
            <a:avLst/>
          </a:prstGeom>
          <a:noFill/>
          <a:ln>
            <a:noFill/>
          </a:ln>
        </p:spPr>
      </p:pic>
      <p:sp>
        <p:nvSpPr>
          <p:cNvPr id="160" name="Google Shape;160;p31"/>
          <p:cNvSpPr txBox="1"/>
          <p:nvPr/>
        </p:nvSpPr>
        <p:spPr>
          <a:xfrm>
            <a:off x="207975" y="4700225"/>
            <a:ext cx="1342800" cy="348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900">
                <a:solidFill>
                  <a:srgbClr val="FFFFFF"/>
                </a:solidFill>
              </a:rPr>
              <a:t>Photo: Jim Saah</a:t>
            </a:r>
            <a:endParaRPr sz="900">
              <a:solidFill>
                <a:srgbClr val="FFFFFF"/>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64"/>
        <p:cNvGrpSpPr/>
        <p:nvPr/>
      </p:nvGrpSpPr>
      <p:grpSpPr>
        <a:xfrm>
          <a:off x="0" y="0"/>
          <a:ext cx="0" cy="0"/>
          <a:chOff x="0" y="0"/>
          <a:chExt cx="0" cy="0"/>
        </a:xfrm>
      </p:grpSpPr>
      <p:pic>
        <p:nvPicPr>
          <p:cNvPr id="165" name="Google Shape;165;p32"/>
          <p:cNvPicPr preferRelativeResize="0"/>
          <p:nvPr/>
        </p:nvPicPr>
        <p:blipFill>
          <a:blip r:embed="rId3">
            <a:alphaModFix/>
          </a:blip>
          <a:stretch>
            <a:fillRect/>
          </a:stretch>
        </p:blipFill>
        <p:spPr>
          <a:xfrm>
            <a:off x="2731703" y="0"/>
            <a:ext cx="3680597" cy="5143499"/>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69"/>
        <p:cNvGrpSpPr/>
        <p:nvPr/>
      </p:nvGrpSpPr>
      <p:grpSpPr>
        <a:xfrm>
          <a:off x="0" y="0"/>
          <a:ext cx="0" cy="0"/>
          <a:chOff x="0" y="0"/>
          <a:chExt cx="0" cy="0"/>
        </a:xfrm>
      </p:grpSpPr>
      <p:pic>
        <p:nvPicPr>
          <p:cNvPr id="170" name="Google Shape;170;p33"/>
          <p:cNvPicPr preferRelativeResize="0"/>
          <p:nvPr/>
        </p:nvPicPr>
        <p:blipFill>
          <a:blip r:embed="rId3">
            <a:alphaModFix/>
          </a:blip>
          <a:stretch>
            <a:fillRect/>
          </a:stretch>
        </p:blipFill>
        <p:spPr>
          <a:xfrm>
            <a:off x="668500" y="0"/>
            <a:ext cx="7807000" cy="5143500"/>
          </a:xfrm>
          <a:prstGeom prst="rect">
            <a:avLst/>
          </a:prstGeom>
          <a:noFill/>
          <a:ln>
            <a:noFill/>
          </a:ln>
        </p:spPr>
      </p:pic>
      <p:sp>
        <p:nvSpPr>
          <p:cNvPr id="171" name="Google Shape;171;p33"/>
          <p:cNvSpPr txBox="1"/>
          <p:nvPr/>
        </p:nvSpPr>
        <p:spPr>
          <a:xfrm>
            <a:off x="774225" y="4700225"/>
            <a:ext cx="2041200" cy="348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900">
                <a:solidFill>
                  <a:srgbClr val="FFFFFF"/>
                </a:solidFill>
              </a:rPr>
              <a:t>Photo via Washington Post</a:t>
            </a:r>
            <a:endParaRPr sz="900">
              <a:solidFill>
                <a:srgbClr val="FFFFFF"/>
              </a:solidFill>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75"/>
        <p:cNvGrpSpPr/>
        <p:nvPr/>
      </p:nvGrpSpPr>
      <p:grpSpPr>
        <a:xfrm>
          <a:off x="0" y="0"/>
          <a:ext cx="0" cy="0"/>
          <a:chOff x="0" y="0"/>
          <a:chExt cx="0" cy="0"/>
        </a:xfrm>
      </p:grpSpPr>
      <p:pic>
        <p:nvPicPr>
          <p:cNvPr id="176" name="Google Shape;176;p34"/>
          <p:cNvPicPr preferRelativeResize="0"/>
          <p:nvPr/>
        </p:nvPicPr>
        <p:blipFill>
          <a:blip r:embed="rId3">
            <a:alphaModFix/>
          </a:blip>
          <a:stretch>
            <a:fillRect/>
          </a:stretch>
        </p:blipFill>
        <p:spPr>
          <a:xfrm>
            <a:off x="1143000" y="0"/>
            <a:ext cx="6857999" cy="5143500"/>
          </a:xfrm>
          <a:prstGeom prst="rect">
            <a:avLst/>
          </a:prstGeom>
          <a:noFill/>
          <a:ln>
            <a:noFill/>
          </a:ln>
        </p:spPr>
      </p:pic>
      <p:sp>
        <p:nvSpPr>
          <p:cNvPr id="177" name="Google Shape;177;p34"/>
          <p:cNvSpPr txBox="1"/>
          <p:nvPr/>
        </p:nvSpPr>
        <p:spPr>
          <a:xfrm>
            <a:off x="1143000" y="4700225"/>
            <a:ext cx="2041200" cy="348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900">
                <a:solidFill>
                  <a:srgbClr val="FFFFFF"/>
                </a:solidFill>
              </a:rPr>
              <a:t>Photo via Capital Gazette</a:t>
            </a:r>
            <a:endParaRPr sz="900">
              <a:solidFill>
                <a:srgbClr val="FFFFFF"/>
              </a:solidFil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pic>
        <p:nvPicPr>
          <p:cNvPr id="182" name="Google Shape;182;p35"/>
          <p:cNvPicPr preferRelativeResize="0"/>
          <p:nvPr/>
        </p:nvPicPr>
        <p:blipFill>
          <a:blip r:embed="rId3">
            <a:alphaModFix/>
          </a:blip>
          <a:stretch>
            <a:fillRect/>
          </a:stretch>
        </p:blipFill>
        <p:spPr>
          <a:xfrm>
            <a:off x="1143000" y="0"/>
            <a:ext cx="6858000" cy="5143500"/>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86"/>
        <p:cNvGrpSpPr/>
        <p:nvPr/>
      </p:nvGrpSpPr>
      <p:grpSpPr>
        <a:xfrm>
          <a:off x="0" y="0"/>
          <a:ext cx="0" cy="0"/>
          <a:chOff x="0" y="0"/>
          <a:chExt cx="0" cy="0"/>
        </a:xfrm>
      </p:grpSpPr>
      <p:pic>
        <p:nvPicPr>
          <p:cNvPr id="187" name="Google Shape;187;p36"/>
          <p:cNvPicPr preferRelativeResize="0"/>
          <p:nvPr/>
        </p:nvPicPr>
        <p:blipFill>
          <a:blip r:embed="rId3">
            <a:alphaModFix/>
          </a:blip>
          <a:stretch>
            <a:fillRect/>
          </a:stretch>
        </p:blipFill>
        <p:spPr>
          <a:xfrm>
            <a:off x="959663" y="152400"/>
            <a:ext cx="7224685" cy="4838698"/>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191"/>
        <p:cNvGrpSpPr/>
        <p:nvPr/>
      </p:nvGrpSpPr>
      <p:grpSpPr>
        <a:xfrm>
          <a:off x="0" y="0"/>
          <a:ext cx="0" cy="0"/>
          <a:chOff x="0" y="0"/>
          <a:chExt cx="0" cy="0"/>
        </a:xfrm>
      </p:grpSpPr>
      <p:pic>
        <p:nvPicPr>
          <p:cNvPr id="192" name="Google Shape;192;p37"/>
          <p:cNvPicPr preferRelativeResize="0"/>
          <p:nvPr/>
        </p:nvPicPr>
        <p:blipFill>
          <a:blip r:embed="rId3">
            <a:alphaModFix/>
          </a:blip>
          <a:stretch>
            <a:fillRect/>
          </a:stretch>
        </p:blipFill>
        <p:spPr>
          <a:xfrm>
            <a:off x="-197275" y="-1020675"/>
            <a:ext cx="9401424" cy="6164176"/>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196"/>
        <p:cNvGrpSpPr/>
        <p:nvPr/>
      </p:nvGrpSpPr>
      <p:grpSpPr>
        <a:xfrm>
          <a:off x="0" y="0"/>
          <a:ext cx="0" cy="0"/>
          <a:chOff x="0" y="0"/>
          <a:chExt cx="0" cy="0"/>
        </a:xfrm>
      </p:grpSpPr>
      <p:sp>
        <p:nvSpPr>
          <p:cNvPr id="197" name="Google Shape;197;p38"/>
          <p:cNvSpPr txBox="1"/>
          <p:nvPr/>
        </p:nvSpPr>
        <p:spPr>
          <a:xfrm>
            <a:off x="379200" y="438575"/>
            <a:ext cx="8385600" cy="1603800"/>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600"/>
              </a:spcBef>
              <a:spcAft>
                <a:spcPts val="0"/>
              </a:spcAft>
              <a:buNone/>
            </a:pPr>
            <a:r>
              <a:rPr lang="en" sz="9600" b="1">
                <a:solidFill>
                  <a:srgbClr val="191919"/>
                </a:solidFill>
                <a:latin typeface="Georgia"/>
                <a:ea typeface="Georgia"/>
                <a:cs typeface="Georgia"/>
                <a:sym typeface="Georgia"/>
              </a:rPr>
              <a:t>THANK YOU</a:t>
            </a:r>
            <a:endParaRPr sz="9600">
              <a:solidFill>
                <a:srgbClr val="191919"/>
              </a:solidFill>
              <a:latin typeface="Georgia"/>
              <a:ea typeface="Georgia"/>
              <a:cs typeface="Georgia"/>
              <a:sym typeface="Georgia"/>
            </a:endParaRPr>
          </a:p>
          <a:p>
            <a:pPr marL="0" lvl="0" indent="0" algn="l" rtl="0">
              <a:spcBef>
                <a:spcPts val="0"/>
              </a:spcBef>
              <a:spcAft>
                <a:spcPts val="0"/>
              </a:spcAft>
              <a:buNone/>
            </a:pPr>
            <a:endParaRPr sz="9600">
              <a:latin typeface="Georgia"/>
              <a:ea typeface="Georgia"/>
              <a:cs typeface="Georgia"/>
              <a:sym typeface="Georgia"/>
            </a:endParaRPr>
          </a:p>
        </p:txBody>
      </p:sp>
      <p:pic>
        <p:nvPicPr>
          <p:cNvPr id="198" name="Google Shape;198;p38"/>
          <p:cNvPicPr preferRelativeResize="0"/>
          <p:nvPr/>
        </p:nvPicPr>
        <p:blipFill>
          <a:blip r:embed="rId3">
            <a:alphaModFix/>
          </a:blip>
          <a:stretch>
            <a:fillRect/>
          </a:stretch>
        </p:blipFill>
        <p:spPr>
          <a:xfrm>
            <a:off x="577775" y="2042375"/>
            <a:ext cx="8032300" cy="2577342"/>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sp>
        <p:nvSpPr>
          <p:cNvPr id="68" name="Google Shape;68;p15"/>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endParaRPr/>
          </a:p>
        </p:txBody>
      </p:sp>
      <p:sp>
        <p:nvSpPr>
          <p:cNvPr id="69" name="Google Shape;69;p15"/>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endParaRPr/>
          </a:p>
        </p:txBody>
      </p:sp>
      <p:pic>
        <p:nvPicPr>
          <p:cNvPr id="70" name="Google Shape;70;p15"/>
          <p:cNvPicPr preferRelativeResize="0"/>
          <p:nvPr/>
        </p:nvPicPr>
        <p:blipFill>
          <a:blip r:embed="rId3">
            <a:alphaModFix/>
          </a:blip>
          <a:stretch>
            <a:fillRect/>
          </a:stretch>
        </p:blipFill>
        <p:spPr>
          <a:xfrm>
            <a:off x="-52000" y="-440150"/>
            <a:ext cx="9195999" cy="5835676"/>
          </a:xfrm>
          <a:prstGeom prst="rect">
            <a:avLst/>
          </a:prstGeom>
          <a:noFill/>
          <a:ln>
            <a:noFill/>
          </a:ln>
        </p:spPr>
      </p:pic>
      <p:sp>
        <p:nvSpPr>
          <p:cNvPr id="71" name="Google Shape;71;p15"/>
          <p:cNvSpPr txBox="1"/>
          <p:nvPr/>
        </p:nvSpPr>
        <p:spPr>
          <a:xfrm>
            <a:off x="50675" y="4794600"/>
            <a:ext cx="1342800" cy="348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900">
                <a:solidFill>
                  <a:srgbClr val="FFFFFF"/>
                </a:solidFill>
              </a:rPr>
              <a:t>Photo: Jim Saah</a:t>
            </a:r>
            <a:endParaRPr sz="900">
              <a:solidFill>
                <a:srgbClr val="FFFFFF"/>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5"/>
        <p:cNvGrpSpPr/>
        <p:nvPr/>
      </p:nvGrpSpPr>
      <p:grpSpPr>
        <a:xfrm>
          <a:off x="0" y="0"/>
          <a:ext cx="0" cy="0"/>
          <a:chOff x="0" y="0"/>
          <a:chExt cx="0" cy="0"/>
        </a:xfrm>
      </p:grpSpPr>
      <p:pic>
        <p:nvPicPr>
          <p:cNvPr id="76" name="Google Shape;76;p16"/>
          <p:cNvPicPr preferRelativeResize="0"/>
          <p:nvPr/>
        </p:nvPicPr>
        <p:blipFill>
          <a:blip r:embed="rId3">
            <a:alphaModFix/>
          </a:blip>
          <a:stretch>
            <a:fillRect/>
          </a:stretch>
        </p:blipFill>
        <p:spPr>
          <a:xfrm>
            <a:off x="-197275" y="-1020675"/>
            <a:ext cx="9401424" cy="6164176"/>
          </a:xfrm>
          <a:prstGeom prst="rect">
            <a:avLst/>
          </a:prstGeom>
          <a:noFill/>
          <a:ln>
            <a:noFill/>
          </a:ln>
        </p:spPr>
      </p:pic>
      <p:sp>
        <p:nvSpPr>
          <p:cNvPr id="77" name="Google Shape;77;p16"/>
          <p:cNvSpPr txBox="1"/>
          <p:nvPr/>
        </p:nvSpPr>
        <p:spPr>
          <a:xfrm>
            <a:off x="0" y="4748700"/>
            <a:ext cx="1579200" cy="39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900" dirty="0">
                <a:solidFill>
                  <a:schemeClr val="bg1"/>
                </a:solidFill>
              </a:rPr>
              <a:t>Photo : Bert Queiroz</a:t>
            </a:r>
            <a:endParaRPr dirty="0">
              <a:solidFill>
                <a:schemeClr val="bg1"/>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1"/>
        <p:cNvGrpSpPr/>
        <p:nvPr/>
      </p:nvGrpSpPr>
      <p:grpSpPr>
        <a:xfrm>
          <a:off x="0" y="0"/>
          <a:ext cx="0" cy="0"/>
          <a:chOff x="0" y="0"/>
          <a:chExt cx="0" cy="0"/>
        </a:xfrm>
      </p:grpSpPr>
      <p:pic>
        <p:nvPicPr>
          <p:cNvPr id="82" name="Google Shape;82;p17"/>
          <p:cNvPicPr preferRelativeResize="0"/>
          <p:nvPr/>
        </p:nvPicPr>
        <p:blipFill>
          <a:blip r:embed="rId3">
            <a:alphaModFix/>
          </a:blip>
          <a:stretch>
            <a:fillRect/>
          </a:stretch>
        </p:blipFill>
        <p:spPr>
          <a:xfrm>
            <a:off x="2176176" y="0"/>
            <a:ext cx="5143500" cy="5143500"/>
          </a:xfrm>
          <a:prstGeom prst="rect">
            <a:avLst/>
          </a:prstGeom>
          <a:noFill/>
          <a:ln>
            <a:noFill/>
          </a:ln>
        </p:spPr>
      </p:pic>
      <p:sp>
        <p:nvSpPr>
          <p:cNvPr id="83" name="Google Shape;83;p17"/>
          <p:cNvSpPr txBox="1"/>
          <p:nvPr/>
        </p:nvSpPr>
        <p:spPr>
          <a:xfrm>
            <a:off x="156700" y="4787300"/>
            <a:ext cx="1342800" cy="348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900" dirty="0">
                <a:solidFill>
                  <a:schemeClr val="tx1"/>
                </a:solidFill>
              </a:rPr>
              <a:t>Photo: John Falls</a:t>
            </a:r>
            <a:endParaRPr sz="900" dirty="0">
              <a:solidFill>
                <a:schemeClr val="tx1"/>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pic>
        <p:nvPicPr>
          <p:cNvPr id="88" name="Google Shape;88;p18"/>
          <p:cNvPicPr preferRelativeResize="0"/>
          <p:nvPr/>
        </p:nvPicPr>
        <p:blipFill>
          <a:blip r:embed="rId3">
            <a:alphaModFix/>
          </a:blip>
          <a:stretch>
            <a:fillRect/>
          </a:stretch>
        </p:blipFill>
        <p:spPr>
          <a:xfrm>
            <a:off x="0" y="-67150"/>
            <a:ext cx="9144000" cy="5719199"/>
          </a:xfrm>
          <a:prstGeom prst="rect">
            <a:avLst/>
          </a:prstGeom>
          <a:noFill/>
          <a:ln>
            <a:noFill/>
          </a:ln>
        </p:spPr>
      </p:pic>
      <p:sp>
        <p:nvSpPr>
          <p:cNvPr id="89" name="Google Shape;89;p18"/>
          <p:cNvSpPr txBox="1"/>
          <p:nvPr/>
        </p:nvSpPr>
        <p:spPr>
          <a:xfrm>
            <a:off x="156700" y="4787300"/>
            <a:ext cx="1342800" cy="348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900">
                <a:solidFill>
                  <a:srgbClr val="FFFFFF"/>
                </a:solidFill>
              </a:rPr>
              <a:t>Photo: Bryan Whitson</a:t>
            </a:r>
            <a:endParaRPr sz="900">
              <a:solidFill>
                <a:srgbClr val="FFFFFF"/>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pic>
        <p:nvPicPr>
          <p:cNvPr id="94" name="Google Shape;94;p19"/>
          <p:cNvPicPr preferRelativeResize="0"/>
          <p:nvPr/>
        </p:nvPicPr>
        <p:blipFill>
          <a:blip r:embed="rId3">
            <a:alphaModFix/>
          </a:blip>
          <a:stretch>
            <a:fillRect/>
          </a:stretch>
        </p:blipFill>
        <p:spPr>
          <a:xfrm>
            <a:off x="0" y="-884200"/>
            <a:ext cx="9144000" cy="6401925"/>
          </a:xfrm>
          <a:prstGeom prst="rect">
            <a:avLst/>
          </a:prstGeom>
          <a:noFill/>
          <a:ln>
            <a:noFill/>
          </a:ln>
        </p:spPr>
      </p:pic>
      <p:sp>
        <p:nvSpPr>
          <p:cNvPr id="95" name="Google Shape;95;p19"/>
          <p:cNvSpPr txBox="1"/>
          <p:nvPr/>
        </p:nvSpPr>
        <p:spPr>
          <a:xfrm>
            <a:off x="156700" y="4787300"/>
            <a:ext cx="1342800" cy="348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900">
                <a:solidFill>
                  <a:srgbClr val="FFFFFF"/>
                </a:solidFill>
              </a:rPr>
              <a:t>Photo: Unknown</a:t>
            </a:r>
            <a:endParaRPr sz="900">
              <a:solidFill>
                <a:srgbClr val="FFFFFF"/>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pic>
        <p:nvPicPr>
          <p:cNvPr id="100" name="Google Shape;100;p20"/>
          <p:cNvPicPr preferRelativeResize="0"/>
          <p:nvPr/>
        </p:nvPicPr>
        <p:blipFill>
          <a:blip r:embed="rId3">
            <a:alphaModFix/>
          </a:blip>
          <a:stretch>
            <a:fillRect/>
          </a:stretch>
        </p:blipFill>
        <p:spPr>
          <a:xfrm>
            <a:off x="2629250" y="11430"/>
            <a:ext cx="3885499" cy="5599627"/>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pic>
        <p:nvPicPr>
          <p:cNvPr id="105" name="Google Shape;105;p21"/>
          <p:cNvPicPr preferRelativeResize="0"/>
          <p:nvPr/>
        </p:nvPicPr>
        <p:blipFill>
          <a:blip r:embed="rId3">
            <a:alphaModFix/>
          </a:blip>
          <a:stretch>
            <a:fillRect/>
          </a:stretch>
        </p:blipFill>
        <p:spPr>
          <a:xfrm>
            <a:off x="2533113" y="0"/>
            <a:ext cx="4077776" cy="5221925"/>
          </a:xfrm>
          <a:prstGeom prst="rect">
            <a:avLst/>
          </a:prstGeom>
          <a:noFill/>
          <a:ln>
            <a:noFill/>
          </a:ln>
        </p:spPr>
      </p:pic>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46</TotalTime>
  <Words>2677</Words>
  <Application>Microsoft Office PowerPoint</Application>
  <PresentationFormat>On-screen Show (16:9)</PresentationFormat>
  <Paragraphs>67</Paragraphs>
  <Slides>28</Slides>
  <Notes>28</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28</vt:i4>
      </vt:variant>
    </vt:vector>
  </HeadingPairs>
  <TitlesOfParts>
    <vt:vector size="31" baseType="lpstr">
      <vt:lpstr>Arial</vt:lpstr>
      <vt:lpstr>Georgia</vt:lpstr>
      <vt:lpstr>Simple Light</vt:lpstr>
      <vt:lpstr>“There is a Question of trust:”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Special Collections in Performing Arts (SCPA)</vt:lpstr>
      <vt:lpstr>Special Collections in Performing Arts (SCPA)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“There is a question of trust:”</dc:title>
  <cp:lastModifiedBy>John R Davis</cp:lastModifiedBy>
  <cp:revision>8</cp:revision>
  <dcterms:modified xsi:type="dcterms:W3CDTF">2022-03-30T14:38:10Z</dcterms:modified>
</cp:coreProperties>
</file>