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embeddedFontLst>
    <p:embeddedFont>
      <p:font typeface="Montserrat" panose="00000500000000000000" pitchFamily="2" charset="0"/>
      <p:regular r:id="rId38"/>
      <p:bold r:id="rId39"/>
      <p:italic r:id="rId40"/>
      <p:boldItalic r:id="rId41"/>
    </p:embeddedFont>
    <p:embeddedFont>
      <p:font typeface="Oswald" pitchFamily="2" charset="0"/>
      <p:regular r:id="rId42"/>
      <p:bold r:id="rId43"/>
    </p:embeddedFont>
    <p:embeddedFont>
      <p:font typeface="Playfair Display" panose="020B060402020202020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87e99d40e6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87e99d40e6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Users can interact with Project Academic Knowledge using REST API methods. What is most interesting here is that you can do so much more than just query their resources (which, admittedly, is most of what I’m interested in doing). You can also query the MA Graph to investigate how query strings are interpreted by their semantic evaluation algorithms, see distribution of resource attributes over time, and more. It’s quite powerful, actually.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87e99d40e6_0_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87e99d40e6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However, of primary interest to the general audience will be the evaluate method, which allows users to search Microsoft Academic resources based on query expressions that they have crafted. </a:t>
            </a:r>
            <a:endParaRPr/>
          </a:p>
          <a:p>
            <a:pPr marL="0" lvl="0" indent="0" algn="l" rtl="0">
              <a:spcBef>
                <a:spcPts val="0"/>
              </a:spcBef>
              <a:spcAft>
                <a:spcPts val="0"/>
              </a:spcAft>
              <a:buNone/>
            </a:pPr>
            <a:r>
              <a:rPr lang="en"/>
              <a:t>Think of it as search on steroids with the help of a computer. </a:t>
            </a:r>
            <a:endParaRPr/>
          </a:p>
          <a:p>
            <a:pPr marL="0" lvl="0" indent="0" algn="l" rtl="0">
              <a:spcBef>
                <a:spcPts val="0"/>
              </a:spcBef>
              <a:spcAft>
                <a:spcPts val="0"/>
              </a:spcAft>
              <a:buNone/>
            </a:pPr>
            <a:r>
              <a:rPr lang="en"/>
              <a:t>Computer steroids? Is this hacking? Insert johnny mnemonic gif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898c1d894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898c1d894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as awesome as all this sounds, there are limitations</a:t>
            </a:r>
            <a:endParaRPr/>
          </a:p>
          <a:p>
            <a:pPr marL="0" lvl="0" indent="0" algn="l" rtl="0">
              <a:spcBef>
                <a:spcPts val="0"/>
              </a:spcBef>
              <a:spcAft>
                <a:spcPts val="0"/>
              </a:spcAft>
              <a:buNone/>
            </a:pPr>
            <a:r>
              <a:rPr lang="en"/>
              <a:t>Not everything is indexed, so don’t be shocked it you look for something and it’s not there.</a:t>
            </a:r>
            <a:endParaRPr/>
          </a:p>
          <a:p>
            <a:pPr marL="0" lvl="0" indent="0" algn="l" rtl="0">
              <a:spcBef>
                <a:spcPts val="0"/>
              </a:spcBef>
              <a:spcAft>
                <a:spcPts val="0"/>
              </a:spcAft>
              <a:buNone/>
            </a:pPr>
            <a:r>
              <a:rPr lang="en"/>
              <a:t>It is still first and foremost a commercial tool. Microsoft is extracting value out of scholarly research and publication, so let your conscience be your guide on that one.</a:t>
            </a:r>
            <a:endParaRPr/>
          </a:p>
          <a:p>
            <a:pPr marL="0" lvl="0" indent="0" algn="l" rtl="0">
              <a:spcBef>
                <a:spcPts val="0"/>
              </a:spcBef>
              <a:spcAft>
                <a:spcPts val="0"/>
              </a:spcAft>
              <a:buNone/>
            </a:pPr>
            <a:r>
              <a:rPr lang="en"/>
              <a:t>Does require some technical skills. Their interface portal is very nice and does do some hand holding, but you need to be comfortable with working with data structures like JSON rather than human-readable plain text.</a:t>
            </a:r>
            <a:endParaRPr/>
          </a:p>
          <a:p>
            <a:pPr marL="0" lvl="0" indent="0" algn="l" rtl="0">
              <a:spcBef>
                <a:spcPts val="0"/>
              </a:spcBef>
              <a:spcAft>
                <a:spcPts val="0"/>
              </a:spcAft>
              <a:buNone/>
            </a:pPr>
            <a:r>
              <a:rPr lang="en"/>
              <a:t>Hug, Ochsner &amp; Brandle also note some other limitations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87e99d40e6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87e99d40e6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 search PAK, it is important to understand the search structure it is expecting. Your query can include a number of parameters, shown here. The interface that I will link to later in the presentation will provide you with a field for each of these parameters, but they are important to know about if you want to craft your own requests.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87e99d40e6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87e99d40e6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Your query -- the expression parameter from the previous slide -- will query different entities, including papers, authors, institutions, field of study, &amp;c. There is a great deal of documentation on the PAK website, so you can find out exactly what type of entity you would like to search and what attribute to use.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8a2c4a16b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8a2c4a16b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Sounds cool right? So what’s an example of its usefulness?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8a2c4a16b8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8a2c4a16b8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a part of the MD-SOAR renewal project, I wanted to collect as much statistical data about the platform to make a case for its continued support. It was suggested that citation counts would be especially impactful, but this data isn’t by default captured in DSpace. So, after crushing failure using Google Scholar, I decided to try MA.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88496cd9b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88496cd9b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Workflow was relatively simple, extract DOIs from MDSOAR, run them through a Python script that creates Project Academic Knowledge requests and extract the citation counts as a CSV</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88496cd9bd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88496cd9bd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Here’s the code I used. It is available on GitHub should you be interested.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87e99d40e6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87e99d40e6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Returned data comes in as JSON by default. You can see it here.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8a2c4a16b8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8a2c4a16b8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87e99d40e6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87e99d40e6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And, voila! After a little python trickery, you have an easy-to-use spreadsheet of citation counts per indexed title. Like I said, not everything is indexed, so it doesn’t capture everything, everything, but it does give you a good picture.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8a2c4a16b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8a2c4a16b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Results? MA has indexed 2,235 records based on MDSOAR generated DOIs (roughly 17%)</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8a2c4a16b8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8a2c4a16b8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And of those, there were 5,189 citations recorded on MA. Pretty substantial. Now, those aren’t evenly distributed, some are cited more than others, but from a sheer n-value perspective, it is worthwhile data to have.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87e99d40e6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87e99d40e6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87e99d40e6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87e99d40e6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First things first, you need to subscribe to Project Academic Knowledge. The link in this slide will take you to the site where you can elect to do so.</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8a2c4a16b8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8a2c4a16b8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Select the Project Academic Knowledge project</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898c1d894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898c1d894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You’ll be asked to login, so make an account if you don’t have one (super easy)</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8a1da0f43e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8a1da0f43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8a1da0f43e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8a1da0f43e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 email will be sent that includes a link to the subscription key. If you are going to use the web interface for experimenting, you won’t need to save it as the key will be associated with your login.</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8a1da0f43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8a1da0f43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Once you have an account and a subscription, you can navigate to the Academic Search API where you can try your hand at querying the MA graph.</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87e99d40e6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87e99d40e6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 begin, what is Microsoft Academic?</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8a1da0f43e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8a1da0f43e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And you’re all set! Go experiment. I do suggest starting out with the evaluate method as it will likely be what you’re most interested in.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8a2c4a16b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8a2c4a16b8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Don’t forget, your search really relies on two key parts: the expression and the attributes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8a2c4a16b8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8a2c4a16b8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Here’s an example of a search expression and the attributes you may want to include</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8a1da0f43e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8a1da0f43e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There is a lot of documentation available, so no need to worry!</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8a1da0f43e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8a1da0f43e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898c1d894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898c1d894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87e99d40e6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87e99d40e6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Microsoft Academic is a commercial discovery interface developed and maintained by Microsoft.</a:t>
            </a:r>
            <a:endParaRPr/>
          </a:p>
          <a:p>
            <a:pPr marL="0" lvl="0" indent="0" algn="l" rtl="0">
              <a:spcBef>
                <a:spcPts val="0"/>
              </a:spcBef>
              <a:spcAft>
                <a:spcPts val="0"/>
              </a:spcAft>
              <a:buNone/>
            </a:pPr>
            <a:r>
              <a:rPr lang="en"/>
              <a:t>It is publically accessible via the web and provides search and access (in some cases) to millions of research publications from around the world.</a:t>
            </a:r>
            <a:endParaRPr/>
          </a:p>
          <a:p>
            <a:pPr marL="0" lvl="0" indent="0" algn="l" rtl="0">
              <a:spcBef>
                <a:spcPts val="0"/>
              </a:spcBef>
              <a:spcAft>
                <a:spcPts val="0"/>
              </a:spcAft>
              <a:buNone/>
            </a:pPr>
            <a:r>
              <a:rPr lang="en"/>
              <a:t>Perhaps most notable is the fact that MA uses some fairly advanced semantic evaluation of search terms, going beyond basic keyword searching that can sometimes encounter issues with natural-language search behaviors</a:t>
            </a:r>
            <a:endParaRPr/>
          </a:p>
          <a:p>
            <a:pPr marL="0" lvl="0" indent="0" algn="l" rtl="0">
              <a:spcBef>
                <a:spcPts val="0"/>
              </a:spcBef>
              <a:spcAft>
                <a:spcPts val="0"/>
              </a:spcAft>
              <a:buNone/>
            </a:pPr>
            <a:r>
              <a:rPr lang="en"/>
              <a:t>But that’s not the focus of this talk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87e99d40e6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87e99d40e6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Also important to note what MA isn’t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7e99d40e6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7e99d40e6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*cough cough*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87e99d40e6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87e99d40e6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Microsoft Academic is a product of perhaps one of the most monolithic corporate entities in the history of the world, there is an argument that MA represents a challenge to the all-but-complete primacy of Google Scholar as the ‘not library discovery interface’ of choice. There are many issues wrapped up in this (scholarly communication, corporatization of knowledge, privacy, equity), the fact that another commercial publically available interface exists should be worth the looking at.</a:t>
            </a:r>
            <a:endParaRPr/>
          </a:p>
          <a:p>
            <a:pPr marL="0" lvl="0" indent="0" algn="l" rtl="0">
              <a:spcBef>
                <a:spcPts val="0"/>
              </a:spcBef>
              <a:spcAft>
                <a:spcPts val="0"/>
              </a:spcAft>
              <a:buNone/>
            </a:pPr>
            <a:endParaRPr/>
          </a:p>
          <a:p>
            <a:pPr marL="0" lvl="0" indent="0" algn="l" rtl="0">
              <a:spcBef>
                <a:spcPts val="0"/>
              </a:spcBef>
              <a:spcAft>
                <a:spcPts val="0"/>
              </a:spcAft>
              <a:buNone/>
            </a:pPr>
            <a:r>
              <a:rPr lang="en"/>
              <a:t>MA is not only limited to resources published by scholarly journal publishers and includes open access resources. While this isn’t exactly unique, it is important when viewed in the context of the next point…</a:t>
            </a:r>
            <a:endParaRPr/>
          </a:p>
          <a:p>
            <a:pPr marL="0" lvl="0" indent="0" algn="l" rtl="0">
              <a:spcBef>
                <a:spcPts val="0"/>
              </a:spcBef>
              <a:spcAft>
                <a:spcPts val="0"/>
              </a:spcAft>
              <a:buNone/>
            </a:pPr>
            <a:endParaRPr/>
          </a:p>
          <a:p>
            <a:pPr marL="0" lvl="0" indent="0" algn="l" rtl="0">
              <a:spcBef>
                <a:spcPts val="0"/>
              </a:spcBef>
              <a:spcAft>
                <a:spcPts val="0"/>
              </a:spcAft>
              <a:buNone/>
            </a:pPr>
            <a:r>
              <a:rPr lang="en"/>
              <a:t>MA provides pathways for systematic access and evaluation of their data. This is a HUGE improvement over Google Scholar, which does not allow you to harvest their data and, as I inadvertently found out earlier this year, will ban a whole institutional IP range from accessing GS if they find your traffic to be beyond their acceptable limits. (Ask me about it if you want a funny story).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87e99d40e6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87e99d40e6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there’s Microsoft Academic, but what is Project Academic Knowledge?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87e99d40e6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87e99d40e6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is a application programming interface that allows users to query the Microsoft Academic Graph -- the underlying data structure that drives the MA interface -- without having to go through the traditional GUI. This is an API if that sounds familiar to any of you. Access to this platform is freely available to any interested person and only requires that you sign up for an account and subscribe (not unique for APIs, serves to better administer use).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4358475" y="0"/>
            <a:ext cx="3853200" cy="5143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1600"/>
              </a:spcBef>
              <a:spcAft>
                <a:spcPts val="0"/>
              </a:spcAft>
              <a:buSzPts val="1400"/>
              <a:buChar char="○"/>
              <a:defRPr>
                <a:highlight>
                  <a:schemeClr val="dk1"/>
                </a:highlight>
              </a:defRPr>
            </a:lvl2pPr>
            <a:lvl3pPr marL="1371600" lvl="2" indent="-317500" algn="ctr">
              <a:spcBef>
                <a:spcPts val="1600"/>
              </a:spcBef>
              <a:spcAft>
                <a:spcPts val="0"/>
              </a:spcAft>
              <a:buSzPts val="1400"/>
              <a:buChar char="■"/>
              <a:defRPr>
                <a:highlight>
                  <a:schemeClr val="dk1"/>
                </a:highlight>
              </a:defRPr>
            </a:lvl3pPr>
            <a:lvl4pPr marL="1828800" lvl="3" indent="-317500" algn="ctr">
              <a:spcBef>
                <a:spcPts val="1600"/>
              </a:spcBef>
              <a:spcAft>
                <a:spcPts val="0"/>
              </a:spcAft>
              <a:buSzPts val="1400"/>
              <a:buChar char="●"/>
              <a:defRPr>
                <a:highlight>
                  <a:schemeClr val="dk1"/>
                </a:highlight>
              </a:defRPr>
            </a:lvl4pPr>
            <a:lvl5pPr marL="2286000" lvl="4" indent="-317500" algn="ctr">
              <a:spcBef>
                <a:spcPts val="1600"/>
              </a:spcBef>
              <a:spcAft>
                <a:spcPts val="0"/>
              </a:spcAft>
              <a:buSzPts val="1400"/>
              <a:buChar char="○"/>
              <a:defRPr>
                <a:highlight>
                  <a:schemeClr val="dk1"/>
                </a:highlight>
              </a:defRPr>
            </a:lvl5pPr>
            <a:lvl6pPr marL="2743200" lvl="5" indent="-317500" algn="ctr">
              <a:spcBef>
                <a:spcPts val="1600"/>
              </a:spcBef>
              <a:spcAft>
                <a:spcPts val="0"/>
              </a:spcAft>
              <a:buSzPts val="1400"/>
              <a:buChar char="■"/>
              <a:defRPr>
                <a:highlight>
                  <a:schemeClr val="dk1"/>
                </a:highlight>
              </a:defRPr>
            </a:lvl6pPr>
            <a:lvl7pPr marL="3200400" lvl="6" indent="-317500" algn="ctr">
              <a:spcBef>
                <a:spcPts val="1600"/>
              </a:spcBef>
              <a:spcAft>
                <a:spcPts val="0"/>
              </a:spcAft>
              <a:buSzPts val="1400"/>
              <a:buChar char="●"/>
              <a:defRPr>
                <a:highlight>
                  <a:schemeClr val="dk1"/>
                </a:highlight>
              </a:defRPr>
            </a:lvl7pPr>
            <a:lvl8pPr marL="3657600" lvl="7" indent="-317500" algn="ctr">
              <a:spcBef>
                <a:spcPts val="1600"/>
              </a:spcBef>
              <a:spcAft>
                <a:spcPts val="0"/>
              </a:spcAft>
              <a:buSzPts val="1400"/>
              <a:buChar char="○"/>
              <a:defRPr>
                <a:highlight>
                  <a:schemeClr val="dk1"/>
                </a:highlight>
              </a:defRPr>
            </a:lvl8pPr>
            <a:lvl9pPr marL="4114800" lvl="8" indent="-317500" algn="ctr">
              <a:spcBef>
                <a:spcPts val="1600"/>
              </a:spcBef>
              <a:spcAft>
                <a:spcPts val="160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highlight>
                  <a:schemeClr val="lt1"/>
                </a:highlight>
              </a:defRPr>
            </a:lvl1pPr>
            <a:lvl2pPr marL="914400" lvl="1" indent="-317500">
              <a:spcBef>
                <a:spcPts val="1600"/>
              </a:spcBef>
              <a:spcAft>
                <a:spcPts val="0"/>
              </a:spcAft>
              <a:buSzPts val="1400"/>
              <a:buChar char="○"/>
              <a:defRPr>
                <a:highlight>
                  <a:schemeClr val="lt1"/>
                </a:highlight>
              </a:defRPr>
            </a:lvl2pPr>
            <a:lvl3pPr marL="1371600" lvl="2" indent="-317500">
              <a:spcBef>
                <a:spcPts val="1600"/>
              </a:spcBef>
              <a:spcAft>
                <a:spcPts val="0"/>
              </a:spcAft>
              <a:buSzPts val="1400"/>
              <a:buChar char="■"/>
              <a:defRPr>
                <a:highlight>
                  <a:schemeClr val="lt1"/>
                </a:highlight>
              </a:defRPr>
            </a:lvl3pPr>
            <a:lvl4pPr marL="1828800" lvl="3" indent="-317500">
              <a:spcBef>
                <a:spcPts val="1600"/>
              </a:spcBef>
              <a:spcAft>
                <a:spcPts val="0"/>
              </a:spcAft>
              <a:buSzPts val="1400"/>
              <a:buChar char="●"/>
              <a:defRPr>
                <a:highlight>
                  <a:schemeClr val="lt1"/>
                </a:highlight>
              </a:defRPr>
            </a:lvl4pPr>
            <a:lvl5pPr marL="2286000" lvl="4" indent="-317500">
              <a:spcBef>
                <a:spcPts val="1600"/>
              </a:spcBef>
              <a:spcAft>
                <a:spcPts val="0"/>
              </a:spcAft>
              <a:buSzPts val="1400"/>
              <a:buChar char="○"/>
              <a:defRPr>
                <a:highlight>
                  <a:schemeClr val="lt1"/>
                </a:highlight>
              </a:defRPr>
            </a:lvl5pPr>
            <a:lvl6pPr marL="2743200" lvl="5" indent="-317500">
              <a:spcBef>
                <a:spcPts val="1600"/>
              </a:spcBef>
              <a:spcAft>
                <a:spcPts val="0"/>
              </a:spcAft>
              <a:buSzPts val="1400"/>
              <a:buChar char="■"/>
              <a:defRPr>
                <a:highlight>
                  <a:schemeClr val="lt1"/>
                </a:highlight>
              </a:defRPr>
            </a:lvl6pPr>
            <a:lvl7pPr marL="3200400" lvl="6" indent="-317500">
              <a:spcBef>
                <a:spcPts val="1600"/>
              </a:spcBef>
              <a:spcAft>
                <a:spcPts val="0"/>
              </a:spcAft>
              <a:buSzPts val="1400"/>
              <a:buChar char="●"/>
              <a:defRPr>
                <a:highlight>
                  <a:schemeClr val="lt1"/>
                </a:highlight>
              </a:defRPr>
            </a:lvl7pPr>
            <a:lvl8pPr marL="3657600" lvl="7" indent="-317500">
              <a:spcBef>
                <a:spcPts val="1600"/>
              </a:spcBef>
              <a:spcAft>
                <a:spcPts val="0"/>
              </a:spcAft>
              <a:buSzPts val="1400"/>
              <a:buChar char="○"/>
              <a:defRPr>
                <a:highlight>
                  <a:schemeClr val="lt1"/>
                </a:highlight>
              </a:defRPr>
            </a:lvl8pPr>
            <a:lvl9pPr marL="4114800" lvl="8" indent="-317500">
              <a:spcBef>
                <a:spcPts val="1600"/>
              </a:spcBef>
              <a:spcAft>
                <a:spcPts val="160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1600"/>
              </a:spcBef>
              <a:spcAft>
                <a:spcPts val="160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s://gist.github.com/23koivisto/994063d4c1d8f9d30a49797e5855393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microsoft.com/en-us/research/project/academic-knowledge/"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msr-apis.portal.azure-api.net/docs/services/academic-search-api"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docs.microsoft.com/en-us/academic-services/project-academic-knowledge/reference-evaluate-method"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academic.microsoft.com/faq" TargetMode="External"/><Relationship Id="rId7" Type="http://schemas.openxmlformats.org/officeDocument/2006/relationships/hyperlink" Target="https://docs.microsoft.com/en-us/academic-services/project-academic-knowledge/reference-paper-entity-attributes"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https://docs.microsoft.com/en-us/academic-services/project-academic-knowledge/reference-evaluate-method" TargetMode="External"/><Relationship Id="rId5" Type="http://schemas.openxmlformats.org/officeDocument/2006/relationships/hyperlink" Target="https://doi-org.proxy-um.researchport.umd.edu/10.1007/s11192-017-2247-8" TargetMode="External"/><Relationship Id="rId4" Type="http://schemas.openxmlformats.org/officeDocument/2006/relationships/hyperlink" Target="https://docs.microsoft.com/en-us/academic-services/project-academic-knowledge/introductio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344250" y="586613"/>
            <a:ext cx="8455500" cy="249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Project Academic Knowledge</a:t>
            </a:r>
            <a:endParaRPr/>
          </a:p>
        </p:txBody>
      </p:sp>
      <p:sp>
        <p:nvSpPr>
          <p:cNvPr id="59" name="Google Shape;59;p13"/>
          <p:cNvSpPr txBox="1">
            <a:spLocks noGrp="1"/>
          </p:cNvSpPr>
          <p:nvPr>
            <p:ph type="subTitle" idx="1"/>
          </p:nvPr>
        </p:nvSpPr>
        <p:spPr>
          <a:xfrm>
            <a:off x="344250" y="3084488"/>
            <a:ext cx="6413400" cy="1472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Using the Microsoft Academic API to evaluate institutional repository impact</a:t>
            </a:r>
            <a:endParaRPr/>
          </a:p>
        </p:txBody>
      </p:sp>
      <p:sp>
        <p:nvSpPr>
          <p:cNvPr id="60" name="Google Shape;60;p13"/>
          <p:cNvSpPr txBox="1">
            <a:spLocks noGrp="1"/>
          </p:cNvSpPr>
          <p:nvPr>
            <p:ph type="subTitle" idx="1"/>
          </p:nvPr>
        </p:nvSpPr>
        <p:spPr>
          <a:xfrm>
            <a:off x="6141125" y="4752475"/>
            <a:ext cx="3003000" cy="390900"/>
          </a:xfrm>
          <a:prstGeom prst="rect">
            <a:avLst/>
          </a:prstGeom>
          <a:solidFill>
            <a:srgbClr val="FFFFFF"/>
          </a:solidFill>
        </p:spPr>
        <p:txBody>
          <a:bodyPr spcFirstLastPara="1" wrap="square" lIns="91425" tIns="91425" rIns="91425" bIns="91425" anchor="ctr" anchorCtr="0">
            <a:noAutofit/>
          </a:bodyPr>
          <a:lstStyle/>
          <a:p>
            <a:pPr marL="0" lvl="0" indent="457200" algn="l" rtl="0">
              <a:spcBef>
                <a:spcPts val="0"/>
              </a:spcBef>
              <a:spcAft>
                <a:spcPts val="0"/>
              </a:spcAft>
              <a:buNone/>
            </a:pPr>
            <a:r>
              <a:rPr lang="en" sz="1700">
                <a:solidFill>
                  <a:srgbClr val="000000"/>
                </a:solidFill>
              </a:rPr>
              <a:t>Joseph Koivisto</a:t>
            </a:r>
            <a:endParaRPr sz="17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Project Academic Knowledge?</a:t>
            </a:r>
            <a:endParaRPr/>
          </a:p>
          <a:p>
            <a:pPr marL="0" lvl="0" indent="0" algn="l" rtl="0">
              <a:spcBef>
                <a:spcPts val="0"/>
              </a:spcBef>
              <a:spcAft>
                <a:spcPts val="0"/>
              </a:spcAft>
              <a:buNone/>
            </a:pPr>
            <a:endParaRPr/>
          </a:p>
        </p:txBody>
      </p:sp>
      <p:sp>
        <p:nvSpPr>
          <p:cNvPr id="111" name="Google Shape;111;p22"/>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Four related REST API methods:</a:t>
            </a:r>
            <a:endParaRPr/>
          </a:p>
          <a:p>
            <a:pPr marL="457200" lvl="0" indent="-342900" algn="l" rtl="0">
              <a:spcBef>
                <a:spcPts val="1600"/>
              </a:spcBef>
              <a:spcAft>
                <a:spcPts val="0"/>
              </a:spcAft>
              <a:buSzPts val="1800"/>
              <a:buChar char="●"/>
            </a:pPr>
            <a:r>
              <a:rPr lang="en" b="1"/>
              <a:t>Interpret: </a:t>
            </a:r>
            <a:r>
              <a:rPr lang="en"/>
              <a:t>Interprets a natural language user query string.</a:t>
            </a:r>
            <a:br>
              <a:rPr lang="en"/>
            </a:br>
            <a:endParaRPr/>
          </a:p>
          <a:p>
            <a:pPr marL="457200" lvl="0" indent="-342900" algn="l" rtl="0">
              <a:spcBef>
                <a:spcPts val="0"/>
              </a:spcBef>
              <a:spcAft>
                <a:spcPts val="0"/>
              </a:spcAft>
              <a:buSzPts val="1800"/>
              <a:buChar char="●"/>
            </a:pPr>
            <a:r>
              <a:rPr lang="en" b="1"/>
              <a:t>Evaluate: </a:t>
            </a:r>
            <a:r>
              <a:rPr lang="en"/>
              <a:t>Evaluates a query expression and returns Academic Knowledge entity results</a:t>
            </a:r>
            <a:br>
              <a:rPr lang="en"/>
            </a:br>
            <a:endParaRPr/>
          </a:p>
          <a:p>
            <a:pPr marL="457200" lvl="0" indent="-342900" algn="l" rtl="0">
              <a:spcBef>
                <a:spcPts val="0"/>
              </a:spcBef>
              <a:spcAft>
                <a:spcPts val="0"/>
              </a:spcAft>
              <a:buSzPts val="1800"/>
              <a:buChar char="●"/>
            </a:pPr>
            <a:r>
              <a:rPr lang="en" b="1"/>
              <a:t>Calchistogram: </a:t>
            </a:r>
            <a:r>
              <a:rPr lang="en"/>
              <a:t>Calculates a histogram of the distribution of attribute values for the academic entities returned by a query expression</a:t>
            </a:r>
            <a:br>
              <a:rPr lang="en"/>
            </a:br>
            <a:endParaRPr/>
          </a:p>
          <a:p>
            <a:pPr marL="457200" lvl="0" indent="-342900" algn="l" rtl="0">
              <a:spcBef>
                <a:spcPts val="0"/>
              </a:spcBef>
              <a:spcAft>
                <a:spcPts val="0"/>
              </a:spcAft>
              <a:buSzPts val="1800"/>
              <a:buChar char="●"/>
            </a:pPr>
            <a:r>
              <a:rPr lang="en" b="1"/>
              <a:t>Similarity: </a:t>
            </a:r>
            <a:r>
              <a:rPr lang="en"/>
              <a:t>Calculates the cosine similarity between two strings</a:t>
            </a:r>
            <a:endParaRPr/>
          </a:p>
          <a:p>
            <a:pPr marL="0" lvl="0" indent="0" algn="l" rtl="0">
              <a:spcBef>
                <a:spcPts val="1600"/>
              </a:spcBef>
              <a:spcAft>
                <a:spcPts val="0"/>
              </a:spcAft>
              <a:buClr>
                <a:schemeClr val="dk2"/>
              </a:buClr>
              <a:buSzPts val="1100"/>
              <a:buFont typeface="Arial"/>
              <a:buNone/>
            </a:pPr>
            <a:endParaRPr/>
          </a:p>
          <a:p>
            <a:pPr marL="0" lvl="0" indent="0" algn="l" rtl="0">
              <a:spcBef>
                <a:spcPts val="1600"/>
              </a:spcBef>
              <a:spcAft>
                <a:spcPts val="1600"/>
              </a:spcAft>
              <a:buNone/>
            </a:pPr>
            <a:endParaRPr/>
          </a:p>
        </p:txBody>
      </p:sp>
      <p:sp>
        <p:nvSpPr>
          <p:cNvPr id="112" name="Google Shape;112;p22"/>
          <p:cNvSpPr txBox="1"/>
          <p:nvPr/>
        </p:nvSpPr>
        <p:spPr>
          <a:xfrm>
            <a:off x="1554075" y="4724400"/>
            <a:ext cx="7590000" cy="444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t>https://docs.microsoft.com/en-us/academic-services/project-academic-knowledge/introduction</a:t>
            </a:r>
            <a:endParaRPr sz="1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Project Academic Knowledge?</a:t>
            </a:r>
            <a:endParaRPr/>
          </a:p>
          <a:p>
            <a:pPr marL="0" lvl="0" indent="0" algn="l" rtl="0">
              <a:spcBef>
                <a:spcPts val="0"/>
              </a:spcBef>
              <a:spcAft>
                <a:spcPts val="0"/>
              </a:spcAft>
              <a:buNone/>
            </a:pPr>
            <a:endParaRPr/>
          </a:p>
        </p:txBody>
      </p:sp>
      <p:sp>
        <p:nvSpPr>
          <p:cNvPr id="118" name="Google Shape;118;p23"/>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Four related REST API methods:</a:t>
            </a:r>
            <a:endParaRPr/>
          </a:p>
          <a:p>
            <a:pPr marL="457200" lvl="0" indent="-342900" algn="l" rtl="0">
              <a:spcBef>
                <a:spcPts val="1600"/>
              </a:spcBef>
              <a:spcAft>
                <a:spcPts val="0"/>
              </a:spcAft>
              <a:buSzPts val="1800"/>
              <a:buChar char="●"/>
            </a:pPr>
            <a:r>
              <a:rPr lang="en" b="1"/>
              <a:t>Interpret: </a:t>
            </a:r>
            <a:r>
              <a:rPr lang="en"/>
              <a:t>Interprets a natural language user query string.</a:t>
            </a:r>
            <a:br>
              <a:rPr lang="en"/>
            </a:br>
            <a:endParaRPr/>
          </a:p>
          <a:p>
            <a:pPr marL="457200" lvl="0" indent="-342900" algn="l" rtl="0">
              <a:spcBef>
                <a:spcPts val="0"/>
              </a:spcBef>
              <a:spcAft>
                <a:spcPts val="0"/>
              </a:spcAft>
              <a:buSzPts val="1800"/>
              <a:buChar char="●"/>
            </a:pPr>
            <a:r>
              <a:rPr lang="en" b="1">
                <a:highlight>
                  <a:srgbClr val="FFF2CC"/>
                </a:highlight>
              </a:rPr>
              <a:t>Evaluate: </a:t>
            </a:r>
            <a:r>
              <a:rPr lang="en">
                <a:highlight>
                  <a:srgbClr val="FFF2CC"/>
                </a:highlight>
              </a:rPr>
              <a:t>Evaluates a query expression and returns Academic Knowledge entity results</a:t>
            </a:r>
            <a:r>
              <a:rPr lang="en"/>
              <a:t/>
            </a:r>
            <a:br>
              <a:rPr lang="en"/>
            </a:br>
            <a:endParaRPr/>
          </a:p>
          <a:p>
            <a:pPr marL="457200" lvl="0" indent="-342900" algn="l" rtl="0">
              <a:spcBef>
                <a:spcPts val="0"/>
              </a:spcBef>
              <a:spcAft>
                <a:spcPts val="0"/>
              </a:spcAft>
              <a:buSzPts val="1800"/>
              <a:buChar char="●"/>
            </a:pPr>
            <a:r>
              <a:rPr lang="en" b="1"/>
              <a:t>Calchistogram: </a:t>
            </a:r>
            <a:r>
              <a:rPr lang="en"/>
              <a:t>Calculates a histogram of the distribution of attribute values for the academic entities returned by a query expression</a:t>
            </a:r>
            <a:br>
              <a:rPr lang="en"/>
            </a:br>
            <a:endParaRPr/>
          </a:p>
          <a:p>
            <a:pPr marL="457200" lvl="0" indent="-342900" algn="l" rtl="0">
              <a:spcBef>
                <a:spcPts val="0"/>
              </a:spcBef>
              <a:spcAft>
                <a:spcPts val="0"/>
              </a:spcAft>
              <a:buSzPts val="1800"/>
              <a:buChar char="●"/>
            </a:pPr>
            <a:r>
              <a:rPr lang="en" b="1"/>
              <a:t>Similarity: </a:t>
            </a:r>
            <a:r>
              <a:rPr lang="en"/>
              <a:t>Calculates the cosine similarity between two strings</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
        <p:nvSpPr>
          <p:cNvPr id="119" name="Google Shape;119;p23"/>
          <p:cNvSpPr txBox="1"/>
          <p:nvPr/>
        </p:nvSpPr>
        <p:spPr>
          <a:xfrm>
            <a:off x="1554075" y="4724400"/>
            <a:ext cx="7590000" cy="444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t>https://docs.microsoft.com/en-us/academic-services/project-academic-knowledge/introduction</a:t>
            </a:r>
            <a:endParaRPr sz="1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Limitations Project Academic Knowledge?</a:t>
            </a:r>
            <a:endParaRPr/>
          </a:p>
          <a:p>
            <a:pPr marL="0" lvl="0" indent="0" algn="l" rtl="0">
              <a:spcBef>
                <a:spcPts val="0"/>
              </a:spcBef>
              <a:spcAft>
                <a:spcPts val="0"/>
              </a:spcAft>
              <a:buNone/>
            </a:pPr>
            <a:endParaRPr/>
          </a:p>
        </p:txBody>
      </p:sp>
      <p:sp>
        <p:nvSpPr>
          <p:cNvPr id="125" name="Google Shape;125;p2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Not everything is indexed</a:t>
            </a:r>
            <a:br>
              <a:rPr lang="en"/>
            </a:br>
            <a:endParaRPr/>
          </a:p>
          <a:p>
            <a:pPr marL="457200" lvl="0" indent="-342900" algn="l" rtl="0">
              <a:spcBef>
                <a:spcPts val="0"/>
              </a:spcBef>
              <a:spcAft>
                <a:spcPts val="0"/>
              </a:spcAft>
              <a:buSzPts val="1800"/>
              <a:buChar char="●"/>
            </a:pPr>
            <a:r>
              <a:rPr lang="en"/>
              <a:t>Still a commercial scholarly portal</a:t>
            </a:r>
            <a:br>
              <a:rPr lang="en"/>
            </a:br>
            <a:endParaRPr/>
          </a:p>
          <a:p>
            <a:pPr marL="457200" lvl="0" indent="-342900" algn="l" rtl="0">
              <a:spcBef>
                <a:spcPts val="0"/>
              </a:spcBef>
              <a:spcAft>
                <a:spcPts val="0"/>
              </a:spcAft>
              <a:buSzPts val="1800"/>
              <a:buChar char="●"/>
            </a:pPr>
            <a:r>
              <a:rPr lang="en"/>
              <a:t>Requires some technical knowledge (not a lot, but more than zero)</a:t>
            </a:r>
            <a:br>
              <a:rPr lang="en"/>
            </a:br>
            <a:endParaRPr/>
          </a:p>
          <a:p>
            <a:pPr marL="457200" lvl="0" indent="-342900" algn="l" rtl="0">
              <a:spcBef>
                <a:spcPts val="0"/>
              </a:spcBef>
              <a:spcAft>
                <a:spcPts val="0"/>
              </a:spcAft>
              <a:buSzPts val="1800"/>
              <a:buChar char="●"/>
            </a:pPr>
            <a:r>
              <a:rPr lang="en"/>
              <a:t>Other limitations (Hug, Ochsner &amp; Brändle, 2017)</a:t>
            </a:r>
            <a:endParaRPr/>
          </a:p>
          <a:p>
            <a:pPr marL="914400" lvl="1" indent="-317500" algn="l" rtl="0">
              <a:spcBef>
                <a:spcPts val="0"/>
              </a:spcBef>
              <a:spcAft>
                <a:spcPts val="0"/>
              </a:spcAft>
              <a:buSzPts val="1400"/>
              <a:buChar char="○"/>
            </a:pPr>
            <a:r>
              <a:rPr lang="en"/>
              <a:t>Does not provide the publication document type</a:t>
            </a:r>
            <a:endParaRPr/>
          </a:p>
          <a:p>
            <a:pPr marL="914400" lvl="1" indent="-317500" algn="l" rtl="0">
              <a:spcBef>
                <a:spcPts val="0"/>
              </a:spcBef>
              <a:spcAft>
                <a:spcPts val="0"/>
              </a:spcAft>
              <a:buSzPts val="1400"/>
              <a:buChar char="○"/>
            </a:pPr>
            <a:r>
              <a:rPr lang="en"/>
              <a:t>“Fields of study” are dynamic, too specific &amp; field hierarchies incoherent</a:t>
            </a:r>
            <a:endParaRPr/>
          </a:p>
          <a:p>
            <a:pPr marL="914400" lvl="1" indent="-317500" algn="l" rtl="0">
              <a:spcBef>
                <a:spcPts val="0"/>
              </a:spcBef>
              <a:spcAft>
                <a:spcPts val="0"/>
              </a:spcAft>
              <a:buSzPts val="1400"/>
              <a:buChar char="○"/>
            </a:pPr>
            <a:r>
              <a:rPr lang="en"/>
              <a:t>Some publications assigned to incorrect years</a:t>
            </a:r>
            <a:endParaRPr/>
          </a:p>
          <a:p>
            <a:pPr marL="914400" lvl="1" indent="-317500" algn="l" rtl="0">
              <a:spcBef>
                <a:spcPts val="0"/>
              </a:spcBef>
              <a:spcAft>
                <a:spcPts val="0"/>
              </a:spcAft>
              <a:buSzPts val="1400"/>
              <a:buChar char="○"/>
            </a:pPr>
            <a:r>
              <a:rPr lang="en"/>
              <a:t>Metadata of some publications did not include all authors</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
        <p:nvSpPr>
          <p:cNvPr id="126" name="Google Shape;126;p24"/>
          <p:cNvSpPr txBox="1"/>
          <p:nvPr/>
        </p:nvSpPr>
        <p:spPr>
          <a:xfrm>
            <a:off x="1554075" y="4724400"/>
            <a:ext cx="7590000" cy="444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sz="1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 Evaluate</a:t>
            </a:r>
            <a:endParaRPr/>
          </a:p>
        </p:txBody>
      </p:sp>
      <p:pic>
        <p:nvPicPr>
          <p:cNvPr id="132" name="Google Shape;132;p25"/>
          <p:cNvPicPr preferRelativeResize="0"/>
          <p:nvPr/>
        </p:nvPicPr>
        <p:blipFill>
          <a:blip r:embed="rId3">
            <a:alphaModFix/>
          </a:blip>
          <a:stretch>
            <a:fillRect/>
          </a:stretch>
        </p:blipFill>
        <p:spPr>
          <a:xfrm>
            <a:off x="2168107" y="1017725"/>
            <a:ext cx="4807786" cy="3820974"/>
          </a:xfrm>
          <a:prstGeom prst="rect">
            <a:avLst/>
          </a:prstGeom>
          <a:noFill/>
          <a:ln>
            <a:noFill/>
          </a:ln>
        </p:spPr>
      </p:pic>
      <p:sp>
        <p:nvSpPr>
          <p:cNvPr id="133" name="Google Shape;133;p25"/>
          <p:cNvSpPr txBox="1"/>
          <p:nvPr/>
        </p:nvSpPr>
        <p:spPr>
          <a:xfrm>
            <a:off x="2168100" y="4876800"/>
            <a:ext cx="6975600" cy="44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https://docs.microsoft.com/en-us/academic-services/project-academic-knowledge/reference-evaluate-method</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 Evaluate</a:t>
            </a:r>
            <a:endParaRPr/>
          </a:p>
        </p:txBody>
      </p:sp>
      <p:sp>
        <p:nvSpPr>
          <p:cNvPr id="139" name="Google Shape;139;p26"/>
          <p:cNvSpPr txBox="1"/>
          <p:nvPr/>
        </p:nvSpPr>
        <p:spPr>
          <a:xfrm>
            <a:off x="1689425" y="4876800"/>
            <a:ext cx="7454400" cy="44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https://docs.microsoft.com/en-us/academic-services/project-academic-knowledge/reference-paper-entity-attributes</a:t>
            </a:r>
            <a:endParaRPr sz="1100"/>
          </a:p>
        </p:txBody>
      </p:sp>
      <p:pic>
        <p:nvPicPr>
          <p:cNvPr id="140" name="Google Shape;140;p26"/>
          <p:cNvPicPr preferRelativeResize="0"/>
          <p:nvPr/>
        </p:nvPicPr>
        <p:blipFill>
          <a:blip r:embed="rId3">
            <a:alphaModFix/>
          </a:blip>
          <a:stretch>
            <a:fillRect/>
          </a:stretch>
        </p:blipFill>
        <p:spPr>
          <a:xfrm>
            <a:off x="2196297" y="1170125"/>
            <a:ext cx="4751406" cy="355427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7"/>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Use Case Scenario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8"/>
          <p:cNvSpPr txBox="1">
            <a:spLocks noGrp="1"/>
          </p:cNvSpPr>
          <p:nvPr>
            <p:ph type="title"/>
          </p:nvPr>
        </p:nvSpPr>
        <p:spPr>
          <a:xfrm>
            <a:off x="311700" y="3133525"/>
            <a:ext cx="8520600" cy="214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a:t>How to get citation counts for 13,000+ records?</a:t>
            </a:r>
            <a:endParaRPr sz="6000"/>
          </a:p>
        </p:txBody>
      </p:sp>
      <p:pic>
        <p:nvPicPr>
          <p:cNvPr id="151" name="Google Shape;151;p28"/>
          <p:cNvPicPr preferRelativeResize="0"/>
          <p:nvPr/>
        </p:nvPicPr>
        <p:blipFill>
          <a:blip r:embed="rId3">
            <a:alphaModFix/>
          </a:blip>
          <a:stretch>
            <a:fillRect/>
          </a:stretch>
        </p:blipFill>
        <p:spPr>
          <a:xfrm>
            <a:off x="4000" y="-52326"/>
            <a:ext cx="9144000" cy="211995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 Evaluate</a:t>
            </a:r>
            <a:endParaRPr/>
          </a:p>
        </p:txBody>
      </p:sp>
      <p:sp>
        <p:nvSpPr>
          <p:cNvPr id="157" name="Google Shape;157;p29"/>
          <p:cNvSpPr/>
          <p:nvPr/>
        </p:nvSpPr>
        <p:spPr>
          <a:xfrm>
            <a:off x="649825" y="3434000"/>
            <a:ext cx="1199700" cy="1319700"/>
          </a:xfrm>
          <a:prstGeom prst="foldedCorner">
            <a:avLst>
              <a:gd name="adj" fmla="val 16667"/>
            </a:avLst>
          </a:prstGeom>
          <a:solidFill>
            <a:srgbClr val="D9D2E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List of DOIs from MD-SOAR</a:t>
            </a:r>
            <a:endParaRPr b="1"/>
          </a:p>
        </p:txBody>
      </p:sp>
      <p:sp>
        <p:nvSpPr>
          <p:cNvPr id="158" name="Google Shape;158;p29"/>
          <p:cNvSpPr/>
          <p:nvPr/>
        </p:nvSpPr>
        <p:spPr>
          <a:xfrm>
            <a:off x="3551463" y="1224775"/>
            <a:ext cx="1199700" cy="1319700"/>
          </a:xfrm>
          <a:prstGeom prst="can">
            <a:avLst>
              <a:gd name="adj" fmla="val 2500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Project Academic Knowledge</a:t>
            </a:r>
            <a:endParaRPr b="1"/>
          </a:p>
        </p:txBody>
      </p:sp>
      <p:sp>
        <p:nvSpPr>
          <p:cNvPr id="159" name="Google Shape;159;p29"/>
          <p:cNvSpPr/>
          <p:nvPr/>
        </p:nvSpPr>
        <p:spPr>
          <a:xfrm>
            <a:off x="3304077" y="3538963"/>
            <a:ext cx="1694475" cy="1109775"/>
          </a:xfrm>
          <a:prstGeom prst="flowChartProcess">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Python Script</a:t>
            </a:r>
            <a:endParaRPr b="1"/>
          </a:p>
        </p:txBody>
      </p:sp>
      <p:sp>
        <p:nvSpPr>
          <p:cNvPr id="160" name="Google Shape;160;p29"/>
          <p:cNvSpPr/>
          <p:nvPr/>
        </p:nvSpPr>
        <p:spPr>
          <a:xfrm>
            <a:off x="2164450" y="3808900"/>
            <a:ext cx="824700" cy="300000"/>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9"/>
          <p:cNvSpPr/>
          <p:nvPr/>
        </p:nvSpPr>
        <p:spPr>
          <a:xfrm>
            <a:off x="3956313" y="2651875"/>
            <a:ext cx="390000" cy="779700"/>
          </a:xfrm>
          <a:prstGeom prst="upDown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9"/>
          <p:cNvSpPr/>
          <p:nvPr/>
        </p:nvSpPr>
        <p:spPr>
          <a:xfrm>
            <a:off x="5226000" y="3808900"/>
            <a:ext cx="824700" cy="300000"/>
          </a:xfrm>
          <a:prstGeom prst="rightArrow">
            <a:avLst>
              <a:gd name="adj1" fmla="val 50000"/>
              <a:gd name="adj2" fmla="val 50000"/>
            </a:avLst>
          </a:prstGeom>
          <a:solidFill>
            <a:srgbClr val="CC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9"/>
          <p:cNvSpPr/>
          <p:nvPr/>
        </p:nvSpPr>
        <p:spPr>
          <a:xfrm>
            <a:off x="6364825" y="3434000"/>
            <a:ext cx="1199700" cy="1319700"/>
          </a:xfrm>
          <a:prstGeom prst="foldedCorner">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Extracted data per request</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 Evaluate</a:t>
            </a:r>
            <a:endParaRPr/>
          </a:p>
        </p:txBody>
      </p:sp>
      <p:pic>
        <p:nvPicPr>
          <p:cNvPr id="169" name="Google Shape;169;p30"/>
          <p:cNvPicPr preferRelativeResize="0"/>
          <p:nvPr/>
        </p:nvPicPr>
        <p:blipFill>
          <a:blip r:embed="rId3">
            <a:alphaModFix/>
          </a:blip>
          <a:stretch>
            <a:fillRect/>
          </a:stretch>
        </p:blipFill>
        <p:spPr>
          <a:xfrm>
            <a:off x="1381050" y="1110150"/>
            <a:ext cx="2876711" cy="3820975"/>
          </a:xfrm>
          <a:prstGeom prst="rect">
            <a:avLst/>
          </a:prstGeom>
          <a:noFill/>
          <a:ln>
            <a:noFill/>
          </a:ln>
        </p:spPr>
      </p:pic>
      <p:sp>
        <p:nvSpPr>
          <p:cNvPr id="170" name="Google Shape;170;p30"/>
          <p:cNvSpPr/>
          <p:nvPr/>
        </p:nvSpPr>
        <p:spPr>
          <a:xfrm>
            <a:off x="2901050" y="2609850"/>
            <a:ext cx="1196400" cy="109500"/>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500" i="1">
                <a:solidFill>
                  <a:schemeClr val="lt1"/>
                </a:solidFill>
              </a:rPr>
              <a:t>SECRET, SHHH!!!!!!!!</a:t>
            </a:r>
            <a:endParaRPr sz="100" i="1">
              <a:solidFill>
                <a:schemeClr val="lt1"/>
              </a:solidFill>
            </a:endParaRPr>
          </a:p>
        </p:txBody>
      </p:sp>
      <p:sp>
        <p:nvSpPr>
          <p:cNvPr id="171" name="Google Shape;171;p30"/>
          <p:cNvSpPr txBox="1"/>
          <p:nvPr/>
        </p:nvSpPr>
        <p:spPr>
          <a:xfrm>
            <a:off x="4653650" y="2143500"/>
            <a:ext cx="4408500" cy="201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t>See the code on GitHub at </a:t>
            </a:r>
            <a:r>
              <a:rPr lang="en" sz="1700" u="sng">
                <a:solidFill>
                  <a:schemeClr val="hlink"/>
                </a:solidFill>
                <a:hlinkClick r:id="rId4"/>
              </a:rPr>
              <a:t>https://gist.github.com/23koivisto/994063d4c1d8f9d30a49797e58553935</a:t>
            </a:r>
            <a:r>
              <a:rPr lang="en" sz="1700"/>
              <a:t> </a:t>
            </a:r>
            <a:endParaRPr sz="17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31"/>
          <p:cNvPicPr preferRelativeResize="0"/>
          <p:nvPr/>
        </p:nvPicPr>
        <p:blipFill>
          <a:blip r:embed="rId3">
            <a:alphaModFix/>
          </a:blip>
          <a:stretch>
            <a:fillRect/>
          </a:stretch>
        </p:blipFill>
        <p:spPr>
          <a:xfrm>
            <a:off x="921550" y="16093"/>
            <a:ext cx="7300899" cy="511131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600"/>
              <a:t>https://go.umd.edu/LRIPF-MA</a:t>
            </a:r>
            <a:endParaRPr sz="46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 Academic Knowledge - Evaluate</a:t>
            </a:r>
            <a:endParaRPr/>
          </a:p>
        </p:txBody>
      </p:sp>
      <p:pic>
        <p:nvPicPr>
          <p:cNvPr id="182" name="Google Shape;182;p32"/>
          <p:cNvPicPr preferRelativeResize="0"/>
          <p:nvPr/>
        </p:nvPicPr>
        <p:blipFill>
          <a:blip r:embed="rId3">
            <a:alphaModFix/>
          </a:blip>
          <a:stretch>
            <a:fillRect/>
          </a:stretch>
        </p:blipFill>
        <p:spPr>
          <a:xfrm>
            <a:off x="152400" y="1170125"/>
            <a:ext cx="8839200" cy="365413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xfrm>
            <a:off x="311700" y="999925"/>
            <a:ext cx="8520600" cy="214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a:t>2,235 records indexed</a:t>
            </a:r>
            <a:endParaRPr sz="6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4"/>
          <p:cNvSpPr txBox="1">
            <a:spLocks noGrp="1"/>
          </p:cNvSpPr>
          <p:nvPr>
            <p:ph type="title"/>
          </p:nvPr>
        </p:nvSpPr>
        <p:spPr>
          <a:xfrm>
            <a:off x="311700" y="999925"/>
            <a:ext cx="8520600" cy="214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a:t>5,189 citations recorded</a:t>
            </a:r>
            <a:endParaRPr sz="6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5"/>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How to get started</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03" name="Google Shape;203;p36"/>
          <p:cNvSpPr txBox="1">
            <a:spLocks noGrp="1"/>
          </p:cNvSpPr>
          <p:nvPr>
            <p:ph type="body" idx="1"/>
          </p:nvPr>
        </p:nvSpPr>
        <p:spPr>
          <a:xfrm>
            <a:off x="311700" y="10054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Visit </a:t>
            </a:r>
            <a:r>
              <a:rPr lang="en" u="sng">
                <a:solidFill>
                  <a:schemeClr val="hlink"/>
                </a:solidFill>
                <a:hlinkClick r:id="rId3"/>
              </a:rPr>
              <a:t>https://www.microsoft.com/en-us/research/project/academic-knowledge/</a:t>
            </a:r>
            <a:r>
              <a:rPr lang="en"/>
              <a:t> and subscribe</a:t>
            </a:r>
            <a:endParaRPr/>
          </a:p>
        </p:txBody>
      </p:sp>
      <p:pic>
        <p:nvPicPr>
          <p:cNvPr id="204" name="Google Shape;204;p36"/>
          <p:cNvPicPr preferRelativeResize="0"/>
          <p:nvPr/>
        </p:nvPicPr>
        <p:blipFill>
          <a:blip r:embed="rId4">
            <a:alphaModFix/>
          </a:blip>
          <a:stretch>
            <a:fillRect/>
          </a:stretch>
        </p:blipFill>
        <p:spPr>
          <a:xfrm>
            <a:off x="937962" y="1794727"/>
            <a:ext cx="7268076" cy="3120175"/>
          </a:xfrm>
          <a:prstGeom prst="rect">
            <a:avLst/>
          </a:prstGeom>
          <a:noFill/>
          <a:ln>
            <a:noFill/>
          </a:ln>
        </p:spPr>
      </p:pic>
      <p:sp>
        <p:nvSpPr>
          <p:cNvPr id="205" name="Google Shape;205;p36"/>
          <p:cNvSpPr/>
          <p:nvPr/>
        </p:nvSpPr>
        <p:spPr>
          <a:xfrm>
            <a:off x="1099679" y="4542450"/>
            <a:ext cx="989700" cy="3561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37"/>
          <p:cNvPicPr preferRelativeResize="0"/>
          <p:nvPr/>
        </p:nvPicPr>
        <p:blipFill>
          <a:blip r:embed="rId3">
            <a:alphaModFix/>
          </a:blip>
          <a:stretch>
            <a:fillRect/>
          </a:stretch>
        </p:blipFill>
        <p:spPr>
          <a:xfrm>
            <a:off x="152400" y="1170125"/>
            <a:ext cx="8839200" cy="2302029"/>
          </a:xfrm>
          <a:prstGeom prst="rect">
            <a:avLst/>
          </a:prstGeom>
          <a:noFill/>
          <a:ln>
            <a:noFill/>
          </a:ln>
        </p:spPr>
      </p:pic>
      <p:sp>
        <p:nvSpPr>
          <p:cNvPr id="211" name="Google Shape;211;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12" name="Google Shape;212;p37"/>
          <p:cNvSpPr/>
          <p:nvPr/>
        </p:nvSpPr>
        <p:spPr>
          <a:xfrm>
            <a:off x="233394" y="2719675"/>
            <a:ext cx="2299200" cy="3561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18" name="Google Shape;218;p38"/>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sz="2900"/>
              <a:t>Create a Microsoft API Management account if you don’t already have one </a:t>
            </a:r>
            <a:endParaRPr sz="29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24" name="Google Shape;224;p39"/>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sz="2900"/>
              <a:t>You’ll get a couple emails, be sure to check your spam folder if you don’t see them</a:t>
            </a:r>
            <a:endParaRPr sz="29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30" name="Google Shape;230;p40"/>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sz="2900"/>
              <a:t>You’ll receive a subscription key</a:t>
            </a:r>
            <a:endParaRPr sz="29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36" name="Google Shape;236;p41"/>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sz="2900"/>
              <a:t>Navigate to </a:t>
            </a:r>
            <a:r>
              <a:rPr lang="en" sz="2900" u="sng">
                <a:solidFill>
                  <a:schemeClr val="hlink"/>
                </a:solidFill>
                <a:hlinkClick r:id="rId3"/>
              </a:rPr>
              <a:t>https://msr-apis.portal.azure-api.net/docs/services/academic-search-api</a:t>
            </a:r>
            <a:r>
              <a:rPr lang="en" sz="2900"/>
              <a:t> </a:t>
            </a:r>
            <a:endParaRPr sz="29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is Microsoft Academic?</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42" name="Google Shape;242;p42"/>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900"/>
              <a:t>Experiment!</a:t>
            </a:r>
            <a:endParaRPr sz="2900"/>
          </a:p>
          <a:p>
            <a:pPr marL="0" lvl="0" indent="0" algn="ctr" rtl="0">
              <a:spcBef>
                <a:spcPts val="1600"/>
              </a:spcBef>
              <a:spcAft>
                <a:spcPts val="1600"/>
              </a:spcAft>
              <a:buNone/>
            </a:pPr>
            <a:r>
              <a:rPr lang="en" sz="2900"/>
              <a:t>(Suggest starting with </a:t>
            </a:r>
            <a:r>
              <a:rPr lang="en" sz="2900" b="1"/>
              <a:t>GET Evaluate</a:t>
            </a:r>
            <a:r>
              <a:rPr lang="en" sz="2900"/>
              <a:t>)</a:t>
            </a:r>
            <a:endParaRPr sz="29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48" name="Google Shape;248;p43"/>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900" u="sng"/>
              <a:t>Important note</a:t>
            </a:r>
            <a:endParaRPr sz="2900" u="sng"/>
          </a:p>
          <a:p>
            <a:pPr marL="457200" lvl="0" indent="-412750" algn="l" rtl="0">
              <a:spcBef>
                <a:spcPts val="1600"/>
              </a:spcBef>
              <a:spcAft>
                <a:spcPts val="0"/>
              </a:spcAft>
              <a:buSzPts val="2900"/>
              <a:buChar char="●"/>
            </a:pPr>
            <a:r>
              <a:rPr lang="en" sz="2900"/>
              <a:t>Expression (expr) is where you enter your search query</a:t>
            </a:r>
            <a:endParaRPr sz="2900"/>
          </a:p>
          <a:p>
            <a:pPr marL="457200" lvl="0" indent="-412750" algn="l" rtl="0">
              <a:spcBef>
                <a:spcPts val="0"/>
              </a:spcBef>
              <a:spcAft>
                <a:spcPts val="0"/>
              </a:spcAft>
              <a:buSzPts val="2900"/>
              <a:buChar char="●"/>
            </a:pPr>
            <a:r>
              <a:rPr lang="en" sz="2900"/>
              <a:t>Attributes is where you will specify what fields you would like returned</a:t>
            </a:r>
            <a:endParaRPr sz="29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54" name="Google Shape;254;p44"/>
          <p:cNvSpPr txBox="1">
            <a:spLocks noGrp="1"/>
          </p:cNvSpPr>
          <p:nvPr>
            <p:ph type="body" idx="1"/>
          </p:nvPr>
        </p:nvSpPr>
        <p:spPr>
          <a:xfrm>
            <a:off x="311700" y="1005475"/>
            <a:ext cx="8520600" cy="3334800"/>
          </a:xfrm>
          <a:prstGeom prst="rect">
            <a:avLst/>
          </a:prstGeom>
        </p:spPr>
        <p:txBody>
          <a:bodyPr spcFirstLastPara="1" wrap="square" lIns="91425" tIns="91425" rIns="91425" bIns="91425" anchor="t" anchorCtr="0">
            <a:noAutofit/>
          </a:bodyPr>
          <a:lstStyle/>
          <a:p>
            <a:pPr marL="457200" lvl="0" indent="-412750" algn="l" rtl="0">
              <a:spcBef>
                <a:spcPts val="0"/>
              </a:spcBef>
              <a:spcAft>
                <a:spcPts val="0"/>
              </a:spcAft>
              <a:buSzPts val="2900"/>
              <a:buChar char="●"/>
            </a:pPr>
            <a:r>
              <a:rPr lang="en" sz="2900"/>
              <a:t>Example</a:t>
            </a:r>
            <a:endParaRPr sz="2900"/>
          </a:p>
          <a:p>
            <a:pPr marL="0" lvl="0" indent="0" algn="l" rtl="0">
              <a:spcBef>
                <a:spcPts val="1600"/>
              </a:spcBef>
              <a:spcAft>
                <a:spcPts val="0"/>
              </a:spcAft>
              <a:buNone/>
            </a:pPr>
            <a:r>
              <a:rPr lang="en" sz="2900"/>
              <a:t>expr: DOI=’10.1145/2983270’</a:t>
            </a:r>
            <a:endParaRPr sz="2900"/>
          </a:p>
          <a:p>
            <a:pPr marL="457200" lvl="0" indent="-342900" algn="l" rtl="0">
              <a:spcBef>
                <a:spcPts val="1600"/>
              </a:spcBef>
              <a:spcAft>
                <a:spcPts val="0"/>
              </a:spcAft>
              <a:buSzPts val="1800"/>
              <a:buChar char="●"/>
            </a:pPr>
            <a:r>
              <a:rPr lang="en"/>
              <a:t>Searches for resources identified by this DOI</a:t>
            </a:r>
            <a:endParaRPr/>
          </a:p>
          <a:p>
            <a:pPr marL="0" lvl="0" indent="0" algn="l" rtl="0">
              <a:spcBef>
                <a:spcPts val="1600"/>
              </a:spcBef>
              <a:spcAft>
                <a:spcPts val="0"/>
              </a:spcAft>
              <a:buNone/>
            </a:pPr>
            <a:r>
              <a:rPr lang="en" sz="2900"/>
              <a:t>Attributes: Id, DN, CC, ECC,AA.AuN</a:t>
            </a:r>
            <a:endParaRPr sz="2900"/>
          </a:p>
          <a:p>
            <a:pPr marL="457200" lvl="0" indent="-342900" algn="l" rtl="0">
              <a:spcBef>
                <a:spcPts val="1600"/>
              </a:spcBef>
              <a:spcAft>
                <a:spcPts val="0"/>
              </a:spcAft>
              <a:buSzPts val="1800"/>
              <a:buChar char="●"/>
            </a:pPr>
            <a:r>
              <a:rPr lang="en"/>
              <a:t>Will return the resource ID, normalized name, citation count, estimated citation count, and normalized author’s name</a:t>
            </a:r>
            <a:endParaRPr/>
          </a:p>
          <a:p>
            <a:pPr marL="0" lvl="0" indent="0" algn="l" rtl="0">
              <a:spcBef>
                <a:spcPts val="1600"/>
              </a:spcBef>
              <a:spcAft>
                <a:spcPts val="1600"/>
              </a:spcAft>
              <a:buNone/>
            </a:pPr>
            <a:endParaRPr sz="29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to get started</a:t>
            </a:r>
            <a:endParaRPr/>
          </a:p>
        </p:txBody>
      </p:sp>
      <p:sp>
        <p:nvSpPr>
          <p:cNvPr id="260" name="Google Shape;260;p45"/>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sz="2900"/>
              <a:t>Documentation on the evaluate method is available at </a:t>
            </a:r>
            <a:r>
              <a:rPr lang="en" sz="2900" u="sng">
                <a:solidFill>
                  <a:schemeClr val="hlink"/>
                </a:solidFill>
                <a:hlinkClick r:id="rId3"/>
              </a:rPr>
              <a:t>https://docs.microsoft.com/en-us/academic-services/project-academic-knowledge/reference-evaluate-method</a:t>
            </a:r>
            <a:r>
              <a:rPr lang="en" sz="2900"/>
              <a:t> </a:t>
            </a:r>
            <a:endParaRPr sz="29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Keep in touch</a:t>
            </a:r>
            <a:endParaRPr/>
          </a:p>
        </p:txBody>
      </p:sp>
      <p:sp>
        <p:nvSpPr>
          <p:cNvPr id="266" name="Google Shape;266;p46"/>
          <p:cNvSpPr txBox="1">
            <a:spLocks noGrp="1"/>
          </p:cNvSpPr>
          <p:nvPr>
            <p:ph type="body" idx="1"/>
          </p:nvPr>
        </p:nvSpPr>
        <p:spPr>
          <a:xfrm>
            <a:off x="311700" y="1005475"/>
            <a:ext cx="8520600" cy="333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900"/>
              <a:t>Let me know what you’re working on</a:t>
            </a:r>
            <a:br>
              <a:rPr lang="en" sz="2900"/>
            </a:br>
            <a:endParaRPr sz="2900"/>
          </a:p>
          <a:p>
            <a:pPr marL="0" lvl="0" indent="0" algn="ctr" rtl="0">
              <a:spcBef>
                <a:spcPts val="1600"/>
              </a:spcBef>
              <a:spcAft>
                <a:spcPts val="0"/>
              </a:spcAft>
              <a:buNone/>
            </a:pPr>
            <a:r>
              <a:rPr lang="en" sz="2900"/>
              <a:t>Let me know if you need help on a problem</a:t>
            </a:r>
            <a:br>
              <a:rPr lang="en" sz="2900"/>
            </a:br>
            <a:endParaRPr sz="2900"/>
          </a:p>
          <a:p>
            <a:pPr marL="0" lvl="0" indent="0" algn="ctr" rtl="0">
              <a:spcBef>
                <a:spcPts val="1600"/>
              </a:spcBef>
              <a:spcAft>
                <a:spcPts val="1600"/>
              </a:spcAft>
              <a:buNone/>
            </a:pPr>
            <a:r>
              <a:rPr lang="en" sz="2900"/>
              <a:t>Come to UMD Libraries Coding Workshop</a:t>
            </a:r>
            <a:endParaRPr sz="29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Citations</a:t>
            </a:r>
            <a:endParaRPr/>
          </a:p>
        </p:txBody>
      </p:sp>
      <p:sp>
        <p:nvSpPr>
          <p:cNvPr id="272" name="Google Shape;272;p47"/>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 sz="1200"/>
              <a:t>How is MA different from other academic search engines? (ND). </a:t>
            </a:r>
            <a:r>
              <a:rPr lang="en" sz="1200" u="sng">
                <a:solidFill>
                  <a:schemeClr val="hlink"/>
                </a:solidFill>
                <a:hlinkClick r:id="rId3"/>
              </a:rPr>
              <a:t>https://academic.microsoft.com/faq</a:t>
            </a:r>
            <a:r>
              <a:rPr lang="en" sz="1200"/>
              <a:t> </a:t>
            </a:r>
            <a:endParaRPr sz="1200"/>
          </a:p>
          <a:p>
            <a:pPr marL="457200" lvl="0" indent="-304800" algn="l" rtl="0">
              <a:spcBef>
                <a:spcPts val="0"/>
              </a:spcBef>
              <a:spcAft>
                <a:spcPts val="0"/>
              </a:spcAft>
              <a:buSzPts val="1200"/>
              <a:buChar char="●"/>
            </a:pPr>
            <a:r>
              <a:rPr lang="en" sz="1200"/>
              <a:t>Project Academic Knowledge (2020). </a:t>
            </a:r>
            <a:r>
              <a:rPr lang="en" sz="1200" u="sng">
                <a:solidFill>
                  <a:schemeClr val="hlink"/>
                </a:solidFill>
                <a:hlinkClick r:id="rId4"/>
              </a:rPr>
              <a:t>https://docs.microsoft.com/en-us/academic-services/project-academic-knowledge/introduction</a:t>
            </a:r>
            <a:endParaRPr sz="1200"/>
          </a:p>
          <a:p>
            <a:pPr marL="457200" lvl="0" indent="-304800" algn="l" rtl="0">
              <a:spcBef>
                <a:spcPts val="0"/>
              </a:spcBef>
              <a:spcAft>
                <a:spcPts val="0"/>
              </a:spcAft>
              <a:buSzPts val="1200"/>
              <a:buChar char="●"/>
            </a:pPr>
            <a:r>
              <a:rPr lang="en" sz="1200"/>
              <a:t>Hug, S.E., Ochsner, M. &amp; Brändle, M.P. (2017). Citation analysis with microsoft academic. Scientometrics 111. </a:t>
            </a:r>
            <a:br>
              <a:rPr lang="en" sz="1200"/>
            </a:br>
            <a:r>
              <a:rPr lang="en" sz="1200"/>
              <a:t>P 371–378. </a:t>
            </a:r>
            <a:r>
              <a:rPr lang="en" sz="1200" u="sng">
                <a:solidFill>
                  <a:schemeClr val="hlink"/>
                </a:solidFill>
                <a:hlinkClick r:id="rId5"/>
              </a:rPr>
              <a:t>https://doi-org.proxy-um.researchport.umd.edu/10.1007/s11192-017-2247-8</a:t>
            </a:r>
            <a:endParaRPr sz="1200"/>
          </a:p>
          <a:p>
            <a:pPr marL="457200" lvl="0" indent="-304800" algn="l" rtl="0">
              <a:spcBef>
                <a:spcPts val="0"/>
              </a:spcBef>
              <a:spcAft>
                <a:spcPts val="0"/>
              </a:spcAft>
              <a:buSzPts val="1200"/>
              <a:buChar char="●"/>
            </a:pPr>
            <a:r>
              <a:rPr lang="en" sz="1200"/>
              <a:t>Evaluate method (2020). </a:t>
            </a:r>
            <a:r>
              <a:rPr lang="en" sz="1200" u="sng">
                <a:solidFill>
                  <a:schemeClr val="hlink"/>
                </a:solidFill>
                <a:hlinkClick r:id="rId6"/>
              </a:rPr>
              <a:t>https://docs.microsoft.com/en-us/academic-services/project-academic-knowledge/reference-evaluate-method</a:t>
            </a:r>
            <a:r>
              <a:rPr lang="en" sz="1200"/>
              <a:t> </a:t>
            </a:r>
            <a:endParaRPr sz="1200"/>
          </a:p>
          <a:p>
            <a:pPr marL="457200" lvl="0" indent="-304800" algn="l" rtl="0">
              <a:spcBef>
                <a:spcPts val="0"/>
              </a:spcBef>
              <a:spcAft>
                <a:spcPts val="0"/>
              </a:spcAft>
              <a:buSzPts val="1200"/>
              <a:buChar char="●"/>
            </a:pPr>
            <a:r>
              <a:rPr lang="en" sz="1200"/>
              <a:t>Paper entity (2020). </a:t>
            </a:r>
            <a:r>
              <a:rPr lang="en" sz="1200" u="sng">
                <a:solidFill>
                  <a:schemeClr val="hlink"/>
                </a:solidFill>
                <a:hlinkClick r:id="rId7"/>
              </a:rPr>
              <a:t>https://docs.microsoft.com/en-us/academic-services/project-academic-knowledge/reference-paper-entity-attributes</a:t>
            </a:r>
            <a:r>
              <a:rPr lang="en" sz="1200"/>
              <a:t> </a:t>
            </a:r>
            <a:endParaRPr sz="1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Microsoft Academic?</a:t>
            </a:r>
            <a:endParaRPr/>
          </a:p>
        </p:txBody>
      </p:sp>
      <p:sp>
        <p:nvSpPr>
          <p:cNvPr id="76" name="Google Shape;76;p16"/>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Commercial discovery interface</a:t>
            </a:r>
            <a:br>
              <a:rPr lang="en"/>
            </a:br>
            <a:endParaRPr/>
          </a:p>
          <a:p>
            <a:pPr marL="457200" lvl="0" indent="-342900" algn="l" rtl="0">
              <a:spcBef>
                <a:spcPts val="0"/>
              </a:spcBef>
              <a:spcAft>
                <a:spcPts val="0"/>
              </a:spcAft>
              <a:buSzPts val="1800"/>
              <a:buChar char="●"/>
            </a:pPr>
            <a:r>
              <a:rPr lang="en"/>
              <a:t>Publicly accessible</a:t>
            </a:r>
            <a:br>
              <a:rPr lang="en"/>
            </a:br>
            <a:endParaRPr/>
          </a:p>
          <a:p>
            <a:pPr marL="457200" lvl="0" indent="-342900" algn="l" rtl="0">
              <a:spcBef>
                <a:spcPts val="0"/>
              </a:spcBef>
              <a:spcAft>
                <a:spcPts val="0"/>
              </a:spcAft>
              <a:buSzPts val="1800"/>
              <a:buChar char="●"/>
            </a:pPr>
            <a:r>
              <a:rPr lang="en"/>
              <a:t>Semantic search vs. keyword search</a:t>
            </a:r>
            <a:br>
              <a:rPr lang="en"/>
            </a:br>
            <a:endParaRPr/>
          </a:p>
          <a:p>
            <a:pPr marL="914400" lvl="1" indent="-342900" algn="l" rtl="0">
              <a:spcBef>
                <a:spcPts val="0"/>
              </a:spcBef>
              <a:spcAft>
                <a:spcPts val="0"/>
              </a:spcAft>
              <a:buSzPts val="1800"/>
              <a:buChar char="○"/>
            </a:pPr>
            <a:r>
              <a:rPr lang="en" sz="1800"/>
              <a:t>“employs advances in machine learning, semantic inference and knowledge discovery”</a:t>
            </a:r>
            <a:br>
              <a:rPr lang="en" sz="1800"/>
            </a:br>
            <a:endParaRPr sz="1800"/>
          </a:p>
          <a:p>
            <a:pPr marL="45720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
        <p:nvSpPr>
          <p:cNvPr id="77" name="Google Shape;77;p16"/>
          <p:cNvSpPr txBox="1"/>
          <p:nvPr/>
        </p:nvSpPr>
        <p:spPr>
          <a:xfrm>
            <a:off x="1554075" y="4724400"/>
            <a:ext cx="7590000" cy="444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t>https://academic.microsoft.com/faq</a:t>
            </a:r>
            <a:endParaRPr sz="1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isn’t Microsoft Academic?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Google Shape;87;p18"/>
          <p:cNvPicPr preferRelativeResize="0"/>
          <p:nvPr/>
        </p:nvPicPr>
        <p:blipFill>
          <a:blip r:embed="rId3">
            <a:alphaModFix/>
          </a:blip>
          <a:stretch>
            <a:fillRect/>
          </a:stretch>
        </p:blipFill>
        <p:spPr>
          <a:xfrm>
            <a:off x="152400" y="1109281"/>
            <a:ext cx="8839199" cy="292493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it matters that it isn’t Google Scholar...</a:t>
            </a:r>
            <a:endParaRPr/>
          </a:p>
        </p:txBody>
      </p:sp>
      <p:sp>
        <p:nvSpPr>
          <p:cNvPr id="93" name="Google Shape;93;p19"/>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An alternative to Google hegemony</a:t>
            </a:r>
            <a:br>
              <a:rPr lang="en"/>
            </a:br>
            <a:endParaRPr/>
          </a:p>
          <a:p>
            <a:pPr marL="457200" lvl="0" indent="-342900" algn="l" rtl="0">
              <a:spcBef>
                <a:spcPts val="0"/>
              </a:spcBef>
              <a:spcAft>
                <a:spcPts val="0"/>
              </a:spcAft>
              <a:buSzPts val="1800"/>
              <a:buChar char="●"/>
            </a:pPr>
            <a:r>
              <a:rPr lang="en"/>
              <a:t>Discovery not limited to publisher outlets and interfaces (includes open access resources*)</a:t>
            </a:r>
            <a:br>
              <a:rPr lang="en"/>
            </a:br>
            <a:endParaRPr/>
          </a:p>
          <a:p>
            <a:pPr marL="457200" lvl="0" indent="-342900" algn="l" rtl="0">
              <a:spcBef>
                <a:spcPts val="0"/>
              </a:spcBef>
              <a:spcAft>
                <a:spcPts val="0"/>
              </a:spcAft>
              <a:buSzPts val="1800"/>
              <a:buChar char="●"/>
            </a:pPr>
            <a:r>
              <a:rPr lang="en"/>
              <a:t>Pathways for systematic access and reuse of data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0"/>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 is Project Academic Knowledge?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Project Academic Knowledge?</a:t>
            </a:r>
            <a:endParaRPr/>
          </a:p>
        </p:txBody>
      </p:sp>
      <p:sp>
        <p:nvSpPr>
          <p:cNvPr id="104" name="Google Shape;104;p21"/>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000">
                <a:solidFill>
                  <a:schemeClr val="accent1"/>
                </a:solidFill>
              </a:rPr>
              <a:t>“With [the </a:t>
            </a:r>
            <a:r>
              <a:rPr lang="en" sz="2000" b="1">
                <a:solidFill>
                  <a:schemeClr val="accent1"/>
                </a:solidFill>
              </a:rPr>
              <a:t>Project Academic Knowledge</a:t>
            </a:r>
            <a:r>
              <a:rPr lang="en" sz="2000">
                <a:solidFill>
                  <a:schemeClr val="accent1"/>
                </a:solidFill>
              </a:rPr>
              <a:t>] service, you will be able to interpret user queries for academic intent and retrieve rich information from the </a:t>
            </a:r>
            <a:r>
              <a:rPr lang="en" sz="2000" b="1">
                <a:solidFill>
                  <a:schemeClr val="accent1"/>
                </a:solidFill>
              </a:rPr>
              <a:t>Microsoft Academic Graph (MAG)</a:t>
            </a:r>
            <a:r>
              <a:rPr lang="en" sz="2000">
                <a:solidFill>
                  <a:schemeClr val="accent1"/>
                </a:solidFill>
              </a:rPr>
              <a:t>. The MAG knowledge base is a web-scale heterogeneous entity graph comprised of entities that model scholarly activities: field of study, author, institution, paper, venue, and event.”</a:t>
            </a:r>
            <a:endParaRPr sz="2000">
              <a:solidFill>
                <a:schemeClr val="accent1"/>
              </a:solidFill>
            </a:endParaRPr>
          </a:p>
        </p:txBody>
      </p:sp>
      <p:sp>
        <p:nvSpPr>
          <p:cNvPr id="105" name="Google Shape;105;p21"/>
          <p:cNvSpPr txBox="1"/>
          <p:nvPr/>
        </p:nvSpPr>
        <p:spPr>
          <a:xfrm>
            <a:off x="1478875" y="4705350"/>
            <a:ext cx="7665000" cy="428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t>https://docs.microsoft.com/en-us/academic-services/project-academic-knowledge/introduction</a:t>
            </a:r>
            <a:endParaRPr sz="1000"/>
          </a:p>
        </p:txBody>
      </p:sp>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1980</Words>
  <Application>Microsoft Office PowerPoint</Application>
  <PresentationFormat>On-screen Show (16:9)</PresentationFormat>
  <Paragraphs>140</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Montserrat</vt:lpstr>
      <vt:lpstr>Arial</vt:lpstr>
      <vt:lpstr>Oswald</vt:lpstr>
      <vt:lpstr>Playfair Display</vt:lpstr>
      <vt:lpstr>Pop</vt:lpstr>
      <vt:lpstr>Project Academic Knowledge</vt:lpstr>
      <vt:lpstr>https://go.umd.edu/LRIPF-MA</vt:lpstr>
      <vt:lpstr>What is Microsoft Academic?</vt:lpstr>
      <vt:lpstr>What is Microsoft Academic?</vt:lpstr>
      <vt:lpstr>What isn’t Microsoft Academic?</vt:lpstr>
      <vt:lpstr>PowerPoint Presentation</vt:lpstr>
      <vt:lpstr>Why it matters that it isn’t Google Scholar...</vt:lpstr>
      <vt:lpstr>What is Project Academic Knowledge?</vt:lpstr>
      <vt:lpstr>What is Project Academic Knowledge?</vt:lpstr>
      <vt:lpstr>What is Project Academic Knowledge? </vt:lpstr>
      <vt:lpstr>What is Project Academic Knowledge? </vt:lpstr>
      <vt:lpstr>Limitations Project Academic Knowledge? </vt:lpstr>
      <vt:lpstr>Project Academic Knowledge - Evaluate</vt:lpstr>
      <vt:lpstr>Project Academic Knowledge - Evaluate</vt:lpstr>
      <vt:lpstr>Use Case Scenario</vt:lpstr>
      <vt:lpstr>How to get citation counts for 13,000+ records?</vt:lpstr>
      <vt:lpstr>Project Academic Knowledge - Evaluate</vt:lpstr>
      <vt:lpstr>Project Academic Knowledge - Evaluate</vt:lpstr>
      <vt:lpstr>PowerPoint Presentation</vt:lpstr>
      <vt:lpstr>Project Academic Knowledge - Evaluate</vt:lpstr>
      <vt:lpstr>2,235 records indexed</vt:lpstr>
      <vt:lpstr>5,189 citations recorded</vt:lpstr>
      <vt:lpstr>How to get started</vt:lpstr>
      <vt:lpstr>How to get started</vt:lpstr>
      <vt:lpstr>How to get started</vt:lpstr>
      <vt:lpstr>How to get started</vt:lpstr>
      <vt:lpstr>How to get started</vt:lpstr>
      <vt:lpstr>How to get started</vt:lpstr>
      <vt:lpstr>How to get started</vt:lpstr>
      <vt:lpstr>How to get started</vt:lpstr>
      <vt:lpstr>How to get started</vt:lpstr>
      <vt:lpstr>How to get started</vt:lpstr>
      <vt:lpstr>How to get started</vt:lpstr>
      <vt:lpstr>Keep in touch</vt:lpstr>
      <vt:lpstr>Citations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Academic Knowledge</dc:title>
  <dc:creator>Joseph Andrew Koivisto</dc:creator>
  <cp:lastModifiedBy>Joseph Andrew Koivisto</cp:lastModifiedBy>
  <cp:revision>1</cp:revision>
  <dcterms:modified xsi:type="dcterms:W3CDTF">2020-07-01T14:53:43Z</dcterms:modified>
</cp:coreProperties>
</file>