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comment1.xml" ContentType="application/vnd.openxmlformats-officedocument.presentationml.comment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0"/>
  </p:notesMasterIdLst>
  <p:sldIdLst>
    <p:sldId id="272" r:id="rId2"/>
    <p:sldId id="376" r:id="rId3"/>
    <p:sldId id="378" r:id="rId4"/>
    <p:sldId id="379" r:id="rId5"/>
    <p:sldId id="436" r:id="rId6"/>
    <p:sldId id="381" r:id="rId7"/>
    <p:sldId id="273" r:id="rId8"/>
    <p:sldId id="274" r:id="rId9"/>
    <p:sldId id="283" r:id="rId10"/>
    <p:sldId id="414" r:id="rId11"/>
    <p:sldId id="388" r:id="rId12"/>
    <p:sldId id="399" r:id="rId13"/>
    <p:sldId id="400" r:id="rId14"/>
    <p:sldId id="401" r:id="rId15"/>
    <p:sldId id="390" r:id="rId16"/>
    <p:sldId id="391" r:id="rId17"/>
    <p:sldId id="402" r:id="rId18"/>
    <p:sldId id="384" r:id="rId19"/>
    <p:sldId id="385" r:id="rId20"/>
    <p:sldId id="386" r:id="rId21"/>
    <p:sldId id="406" r:id="rId22"/>
    <p:sldId id="410" r:id="rId23"/>
    <p:sldId id="419" r:id="rId24"/>
    <p:sldId id="405" r:id="rId25"/>
    <p:sldId id="257" r:id="rId26"/>
    <p:sldId id="258" r:id="rId27"/>
    <p:sldId id="260" r:id="rId28"/>
    <p:sldId id="426" r:id="rId29"/>
    <p:sldId id="428" r:id="rId30"/>
    <p:sldId id="429" r:id="rId31"/>
    <p:sldId id="432" r:id="rId32"/>
    <p:sldId id="433" r:id="rId33"/>
    <p:sldId id="434" r:id="rId34"/>
    <p:sldId id="435" r:id="rId35"/>
    <p:sldId id="397" r:id="rId36"/>
    <p:sldId id="438" r:id="rId37"/>
    <p:sldId id="421" r:id="rId38"/>
    <p:sldId id="437" r:id="rId39"/>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mith Hulikal Narayan" initials="AHN" lastIdx="52" clrIdx="0">
    <p:extLst>
      <p:ext uri="{19B8F6BF-5375-455C-9EA6-DF929625EA0E}">
        <p15:presenceInfo xmlns:p15="http://schemas.microsoft.com/office/powerpoint/2012/main" userId="S::amithhn@umd.edu::856731fe-66ff-4f73-bb03-0152ee91fdb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00F4"/>
    <a:srgbClr val="0446FE"/>
    <a:srgbClr val="00F301"/>
    <a:srgbClr val="00FD4B"/>
    <a:srgbClr val="339966"/>
    <a:srgbClr val="0F12EB"/>
    <a:srgbClr val="534F4C"/>
    <a:srgbClr val="10EE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8799B23B-EC83-4686-B30A-512413B5E67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244" autoAdjust="0"/>
    <p:restoredTop sz="80464" autoAdjust="0"/>
  </p:normalViewPr>
  <p:slideViewPr>
    <p:cSldViewPr snapToGrid="0">
      <p:cViewPr varScale="1">
        <p:scale>
          <a:sx n="92" d="100"/>
          <a:sy n="92" d="100"/>
        </p:scale>
        <p:origin x="1056" y="168"/>
      </p:cViewPr>
      <p:guideLst>
        <p:guide orient="horz" pos="2160"/>
        <p:guide pos="3840"/>
      </p:guideLst>
    </p:cSldViewPr>
  </p:slideViewPr>
  <p:notesTextViewPr>
    <p:cViewPr>
      <p:scale>
        <a:sx n="125" d="100"/>
        <a:sy n="125"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05-06T15:23:22.107" idx="21">
    <p:pos x="10" y="10"/>
    <p:text/>
    <p:extLst>
      <p:ext uri="{C676402C-5697-4E1C-873F-D02D1690AC5C}">
        <p15:threadingInfo xmlns:p15="http://schemas.microsoft.com/office/powerpoint/2012/main" timeZoneBias="240"/>
      </p:ext>
    </p:extLst>
  </p:cm>
  <p:cm authorId="1" dt="2020-05-06T15:23:28.929" idx="22">
    <p:pos x="106" y="106"/>
    <p:text>mark the region that we are operating in. </p:text>
    <p:extLst>
      <p:ext uri="{C676402C-5697-4E1C-873F-D02D1690AC5C}">
        <p15:threadingInfo xmlns:p15="http://schemas.microsoft.com/office/powerpoint/2012/main" timeZoneBias="24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4"/>
          </a:xfrm>
          <a:prstGeom prst="rect">
            <a:avLst/>
          </a:prstGeom>
        </p:spPr>
        <p:txBody>
          <a:bodyPr vert="horz" lIns="93167" tIns="46584" rIns="93167" bIns="46584" rtlCol="0"/>
          <a:lstStyle>
            <a:lvl1pPr algn="l">
              <a:defRPr sz="1200"/>
            </a:lvl1pPr>
          </a:lstStyle>
          <a:p>
            <a:endParaRPr lang="en-US"/>
          </a:p>
        </p:txBody>
      </p:sp>
      <p:sp>
        <p:nvSpPr>
          <p:cNvPr id="3" name="Date Placeholder 2"/>
          <p:cNvSpPr>
            <a:spLocks noGrp="1"/>
          </p:cNvSpPr>
          <p:nvPr>
            <p:ph type="dt" idx="1"/>
          </p:nvPr>
        </p:nvSpPr>
        <p:spPr>
          <a:xfrm>
            <a:off x="3970939" y="1"/>
            <a:ext cx="3037840" cy="466434"/>
          </a:xfrm>
          <a:prstGeom prst="rect">
            <a:avLst/>
          </a:prstGeom>
        </p:spPr>
        <p:txBody>
          <a:bodyPr vert="horz" lIns="93167" tIns="46584" rIns="93167" bIns="46584" rtlCol="0"/>
          <a:lstStyle>
            <a:lvl1pPr algn="r">
              <a:defRPr sz="1200"/>
            </a:lvl1pPr>
          </a:lstStyle>
          <a:p>
            <a:fld id="{71BD4573-58E7-4156-A133-2731F5F8D1A6}" type="datetimeFigureOut">
              <a:rPr lang="en-US" smtClean="0"/>
              <a:t>5/22/20</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67" tIns="46584" rIns="93167" bIns="46584"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67" tIns="46584" rIns="93167" bIns="4658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8"/>
            <a:ext cx="3037840" cy="466433"/>
          </a:xfrm>
          <a:prstGeom prst="rect">
            <a:avLst/>
          </a:prstGeom>
        </p:spPr>
        <p:txBody>
          <a:bodyPr vert="horz" lIns="93167" tIns="46584" rIns="93167" bIns="46584" rtlCol="0" anchor="b"/>
          <a:lstStyle>
            <a:lvl1pPr algn="l">
              <a:defRPr sz="1200"/>
            </a:lvl1pPr>
          </a:lstStyle>
          <a:p>
            <a:endParaRPr lang="en-US"/>
          </a:p>
        </p:txBody>
      </p:sp>
      <p:sp>
        <p:nvSpPr>
          <p:cNvPr id="7" name="Slide Number Placeholder 6"/>
          <p:cNvSpPr>
            <a:spLocks noGrp="1"/>
          </p:cNvSpPr>
          <p:nvPr>
            <p:ph type="sldNum" sz="quarter" idx="5"/>
          </p:nvPr>
        </p:nvSpPr>
        <p:spPr>
          <a:xfrm>
            <a:off x="3970939" y="8829968"/>
            <a:ext cx="3037840" cy="466433"/>
          </a:xfrm>
          <a:prstGeom prst="rect">
            <a:avLst/>
          </a:prstGeom>
        </p:spPr>
        <p:txBody>
          <a:bodyPr vert="horz" lIns="93167" tIns="46584" rIns="93167" bIns="46584" rtlCol="0" anchor="b"/>
          <a:lstStyle>
            <a:lvl1pPr algn="r">
              <a:defRPr sz="1200"/>
            </a:lvl1pPr>
          </a:lstStyle>
          <a:p>
            <a:fld id="{893B0CF2-7F87-4E02-A248-870047730F99}" type="slidenum">
              <a:rPr lang="en-US" smtClean="0"/>
              <a:t>‹#›</a:t>
            </a:fld>
            <a:endParaRPr lang="en-US"/>
          </a:p>
        </p:txBody>
      </p:sp>
    </p:spTree>
    <p:extLst>
      <p:ext uri="{BB962C8B-B14F-4D97-AF65-F5344CB8AC3E}">
        <p14:creationId xmlns:p14="http://schemas.microsoft.com/office/powerpoint/2010/main" val="36149813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agupubs.onlinelibrary.wiley.com/doi/full/10.1002/2016RS005988#rds20472-bib-0030" TargetMode="External"/><Relationship Id="rId7" Type="http://schemas.openxmlformats.org/officeDocument/2006/relationships/hyperlink" Target="https://en.wikipedia.org/wiki/Ionosphere#cite_note-2" TargetMode="External"/><Relationship Id="rId2" Type="http://schemas.openxmlformats.org/officeDocument/2006/relationships/slide" Target="../slides/slide2.xml"/><Relationship Id="rId1" Type="http://schemas.openxmlformats.org/officeDocument/2006/relationships/notesMaster" Target="../notesMasters/notesMaster1.xml"/><Relationship Id="rId6" Type="http://schemas.openxmlformats.org/officeDocument/2006/relationships/hyperlink" Target="https://en.wikipedia.org/wiki/Ionosphere#cite_note-1" TargetMode="External"/><Relationship Id="rId5" Type="http://schemas.openxmlformats.org/officeDocument/2006/relationships/hyperlink" Target="https://en.wikipedia.org/wiki/Help:IPA/English" TargetMode="External"/><Relationship Id="rId4" Type="http://schemas.openxmlformats.org/officeDocument/2006/relationships/hyperlink" Target="https://agupubs.onlinelibrary.wiley.com/doi/full/10.1002/2016RS005988#rds20472-bib-0036" TargetMode="Externa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s://en.wikipedia.org/wiki/Arecibo,_Puerto_Rico" TargetMode="External"/><Relationship Id="rId3" Type="http://schemas.openxmlformats.org/officeDocument/2006/relationships/hyperlink" Target="https://en.wikipedia.org/wiki/Power_(physics)" TargetMode="External"/><Relationship Id="rId7" Type="http://schemas.openxmlformats.org/officeDocument/2006/relationships/hyperlink" Target="https://en.wikipedia.org/wiki/Platteville,_Colorado" TargetMode="External"/><Relationship Id="rId2" Type="http://schemas.openxmlformats.org/officeDocument/2006/relationships/slide" Target="../slides/slide3.xml"/><Relationship Id="rId1" Type="http://schemas.openxmlformats.org/officeDocument/2006/relationships/notesMaster" Target="../notesMasters/notesMaster1.xml"/><Relationship Id="rId6" Type="http://schemas.openxmlformats.org/officeDocument/2006/relationships/hyperlink" Target="https://en.wikipedia.org/wiki/Main_lobe" TargetMode="External"/><Relationship Id="rId11" Type="http://schemas.openxmlformats.org/officeDocument/2006/relationships/hyperlink" Target="https://en.wikipedia.org/wiki/Norway" TargetMode="External"/><Relationship Id="rId5" Type="http://schemas.openxmlformats.org/officeDocument/2006/relationships/hyperlink" Target="https://en.wikipedia.org/wiki/Dipole_antenna" TargetMode="External"/><Relationship Id="rId10" Type="http://schemas.openxmlformats.org/officeDocument/2006/relationships/hyperlink" Target="https://en.wikipedia.org/wiki/Troms%C3%B8" TargetMode="External"/><Relationship Id="rId4" Type="http://schemas.openxmlformats.org/officeDocument/2006/relationships/hyperlink" Target="https://en.wikipedia.org/wiki/Watt_(unit)" TargetMode="External"/><Relationship Id="rId9" Type="http://schemas.openxmlformats.org/officeDocument/2006/relationships/hyperlink" Target="https://en.wikipedia.org/wiki/Puerto_Rico"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3B0CF2-7F87-4E02-A248-870047730F99}" type="slidenum">
              <a:rPr lang="en-US" smtClean="0"/>
              <a:t>1</a:t>
            </a:fld>
            <a:endParaRPr lang="en-US"/>
          </a:p>
        </p:txBody>
      </p:sp>
    </p:spTree>
    <p:extLst>
      <p:ext uri="{BB962C8B-B14F-4D97-AF65-F5344CB8AC3E}">
        <p14:creationId xmlns:p14="http://schemas.microsoft.com/office/powerpoint/2010/main" val="1495133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03">
              <a:defRPr/>
            </a:pPr>
            <a:r>
              <a:rPr lang="en-US" sz="1200" b="0" i="0" kern="1200" dirty="0">
                <a:solidFill>
                  <a:schemeClr val="tx1"/>
                </a:solidFill>
                <a:effectLst/>
                <a:latin typeface="+mn-lt"/>
                <a:ea typeface="+mn-ea"/>
                <a:cs typeface="+mn-cs"/>
              </a:rPr>
              <a:t>The MOSC experiment was designed to provide an opportunity for the first comprehensive diagnosis of an artificially plasma cloud generated by the release of </a:t>
            </a:r>
            <a:r>
              <a:rPr lang="en-US" sz="1200" b="0" i="0" kern="1200" dirty="0" err="1">
                <a:solidFill>
                  <a:schemeClr val="tx1"/>
                </a:solidFill>
                <a:effectLst/>
                <a:latin typeface="+mn-lt"/>
                <a:ea typeface="+mn-ea"/>
                <a:cs typeface="+mn-cs"/>
              </a:rPr>
              <a:t>Sm</a:t>
            </a:r>
            <a:r>
              <a:rPr lang="en-US" sz="1200" b="0" i="0" kern="1200" dirty="0">
                <a:solidFill>
                  <a:schemeClr val="tx1"/>
                </a:solidFill>
                <a:effectLst/>
                <a:latin typeface="+mn-lt"/>
                <a:ea typeface="+mn-ea"/>
                <a:cs typeface="+mn-cs"/>
              </a:rPr>
              <a:t> vapor in the upper atmosphere. Of primary interest was an examination of the extent to which a tailored radio frequency (RF) propagation environment could be generated through artificial ionospheric modification. This included an investigation into the potential use of this technology for suppression of scintillation caused by ionospheric irregularities driven by the Rayleigh‐Taylor instability (RTI) in the nighttime equatorial region [</a:t>
            </a:r>
            <a:r>
              <a:rPr lang="en-US" sz="1200" b="0" i="1" kern="1200" dirty="0">
                <a:solidFill>
                  <a:schemeClr val="tx1"/>
                </a:solidFill>
                <a:effectLst/>
                <a:latin typeface="+mn-lt"/>
                <a:ea typeface="+mn-ea"/>
                <a:cs typeface="+mn-cs"/>
              </a:rPr>
              <a:t>Kelley et al</a:t>
            </a:r>
            <a:r>
              <a:rPr lang="en-US" sz="1200" b="0" i="0" kern="1200" dirty="0">
                <a:solidFill>
                  <a:schemeClr val="tx1"/>
                </a:solidFill>
                <a:effectLst/>
                <a:latin typeface="+mn-lt"/>
                <a:ea typeface="+mn-ea"/>
                <a:cs typeface="+mn-cs"/>
              </a:rPr>
              <a:t>., </a:t>
            </a:r>
            <a:r>
              <a:rPr lang="en-US" sz="1200" b="1" i="0" u="sng" kern="1200" dirty="0">
                <a:solidFill>
                  <a:schemeClr val="tx1"/>
                </a:solidFill>
                <a:effectLst/>
                <a:latin typeface="+mn-lt"/>
                <a:ea typeface="+mn-ea"/>
                <a:cs typeface="+mn-cs"/>
                <a:hlinkClick r:id="rId3"/>
              </a:rPr>
              <a:t>2011</a:t>
            </a:r>
            <a:r>
              <a:rPr lang="en-US" sz="1200" b="0" i="0" kern="1200" dirty="0">
                <a:solidFill>
                  <a:schemeClr val="tx1"/>
                </a:solidFill>
                <a:effectLst/>
                <a:latin typeface="+mn-lt"/>
                <a:ea typeface="+mn-ea"/>
                <a:cs typeface="+mn-cs"/>
              </a:rPr>
              <a:t>; </a:t>
            </a:r>
            <a:r>
              <a:rPr lang="en-US" sz="1200" b="0" i="1" kern="1200" dirty="0" err="1">
                <a:solidFill>
                  <a:schemeClr val="tx1"/>
                </a:solidFill>
                <a:effectLst/>
                <a:latin typeface="+mn-lt"/>
                <a:ea typeface="+mn-ea"/>
                <a:cs typeface="+mn-cs"/>
              </a:rPr>
              <a:t>Makela</a:t>
            </a:r>
            <a:r>
              <a:rPr lang="en-US" sz="1200" b="0" i="1" kern="1200" dirty="0">
                <a:solidFill>
                  <a:schemeClr val="tx1"/>
                </a:solidFill>
                <a:effectLst/>
                <a:latin typeface="+mn-lt"/>
                <a:ea typeface="+mn-ea"/>
                <a:cs typeface="+mn-cs"/>
              </a:rPr>
              <a:t> et al</a:t>
            </a:r>
            <a:r>
              <a:rPr lang="en-US" sz="1200" b="0" i="0" kern="1200" dirty="0">
                <a:solidFill>
                  <a:schemeClr val="tx1"/>
                </a:solidFill>
                <a:effectLst/>
                <a:latin typeface="+mn-lt"/>
                <a:ea typeface="+mn-ea"/>
                <a:cs typeface="+mn-cs"/>
              </a:rPr>
              <a:t>., </a:t>
            </a:r>
            <a:r>
              <a:rPr lang="en-US" sz="1200" b="1" i="0" u="sng" kern="1200" dirty="0">
                <a:solidFill>
                  <a:schemeClr val="tx1"/>
                </a:solidFill>
                <a:effectLst/>
                <a:latin typeface="+mn-lt"/>
                <a:ea typeface="+mn-ea"/>
                <a:cs typeface="+mn-cs"/>
                <a:hlinkClick r:id="rId4"/>
              </a:rPr>
              <a:t>2006</a:t>
            </a:r>
            <a:r>
              <a:rPr lang="en-US" sz="1200" b="0" i="0" kern="1200" dirty="0">
                <a:solidFill>
                  <a:schemeClr val="tx1"/>
                </a:solidFill>
                <a:effectLst/>
                <a:latin typeface="+mn-lt"/>
                <a:ea typeface="+mn-ea"/>
                <a:cs typeface="+mn-cs"/>
              </a:rPr>
              <a:t>]. Amongst other requirements, site selection called for a low‐latitude release close to an incoherent scatter radar facility capable of tracking the resulting plasma clouds.</a:t>
            </a:r>
          </a:p>
          <a:p>
            <a:pPr defTabSz="914303">
              <a:defRPr/>
            </a:pPr>
            <a:endParaRPr lang="en-US" sz="1200" b="0" i="0" kern="1200" dirty="0">
              <a:solidFill>
                <a:schemeClr val="tx1"/>
              </a:solidFill>
              <a:effectLst/>
              <a:latin typeface="+mn-lt"/>
              <a:ea typeface="+mn-ea"/>
              <a:cs typeface="+mn-cs"/>
            </a:endParaRPr>
          </a:p>
          <a:p>
            <a:pPr defTabSz="914303">
              <a:defRPr/>
            </a:pPr>
            <a:r>
              <a:rPr lang="en-US" sz="1200" b="0" i="0" kern="1200" dirty="0">
                <a:solidFill>
                  <a:schemeClr val="tx1"/>
                </a:solidFill>
                <a:effectLst/>
                <a:latin typeface="+mn-lt"/>
                <a:ea typeface="+mn-ea"/>
                <a:cs typeface="+mn-cs"/>
              </a:rPr>
              <a:t>The </a:t>
            </a:r>
            <a:r>
              <a:rPr lang="en-US" sz="1200" b="1" i="0" kern="1200" dirty="0">
                <a:solidFill>
                  <a:schemeClr val="tx1"/>
                </a:solidFill>
                <a:effectLst/>
                <a:latin typeface="+mn-lt"/>
                <a:ea typeface="+mn-ea"/>
                <a:cs typeface="+mn-cs"/>
              </a:rPr>
              <a:t>ionosphere</a:t>
            </a:r>
            <a:r>
              <a:rPr lang="en-US" sz="1200" b="0" i="0" kern="1200" dirty="0">
                <a:solidFill>
                  <a:schemeClr val="tx1"/>
                </a:solidFill>
                <a:effectLst/>
                <a:latin typeface="+mn-lt"/>
                <a:ea typeface="+mn-ea"/>
                <a:cs typeface="+mn-cs"/>
              </a:rPr>
              <a:t> (</a:t>
            </a:r>
            <a:r>
              <a:rPr lang="en-US" sz="1200" b="0" i="0" u="none" strike="noStrike" kern="1200" dirty="0">
                <a:solidFill>
                  <a:schemeClr val="tx1"/>
                </a:solidFill>
                <a:effectLst/>
                <a:latin typeface="+mn-lt"/>
                <a:ea typeface="+mn-ea"/>
                <a:cs typeface="+mn-cs"/>
                <a:hlinkClick r:id="rId5" tooltip="Help:IPA/English"/>
              </a:rPr>
              <a:t>/aɪˈɒnəˌsfɪər/</a:t>
            </a:r>
            <a:r>
              <a:rPr lang="en-US" sz="1200" b="0" i="0" u="none" strike="noStrike" kern="1200" baseline="30000" dirty="0">
                <a:solidFill>
                  <a:schemeClr val="tx1"/>
                </a:solidFill>
                <a:effectLst/>
                <a:latin typeface="+mn-lt"/>
                <a:ea typeface="+mn-ea"/>
                <a:cs typeface="+mn-cs"/>
                <a:hlinkClick r:id="rId6"/>
              </a:rPr>
              <a:t>[1]</a:t>
            </a:r>
            <a:r>
              <a:rPr lang="en-US" sz="1200" b="0" i="0" u="none" strike="noStrike" kern="1200" baseline="30000" dirty="0">
                <a:solidFill>
                  <a:schemeClr val="tx1"/>
                </a:solidFill>
                <a:effectLst/>
                <a:latin typeface="+mn-lt"/>
                <a:ea typeface="+mn-ea"/>
                <a:cs typeface="+mn-cs"/>
                <a:hlinkClick r:id="rId7"/>
              </a:rPr>
              <a:t>[2]</a:t>
            </a:r>
            <a:r>
              <a:rPr lang="en-US" sz="1200" b="0" i="0" kern="1200" dirty="0">
                <a:solidFill>
                  <a:schemeClr val="tx1"/>
                </a:solidFill>
                <a:effectLst/>
                <a:latin typeface="+mn-lt"/>
                <a:ea typeface="+mn-ea"/>
                <a:cs typeface="+mn-cs"/>
              </a:rPr>
              <a:t>) is the ionized part of Earth's upper atmosphere, from about 60 km (37 mi) to 1,000 km (620 mi) altitude. It is above the Troposphere, Stratosphere, Mesosphere,</a:t>
            </a:r>
          </a:p>
          <a:p>
            <a:pPr defTabSz="914303">
              <a:defRPr/>
            </a:pPr>
            <a:endParaRPr lang="en-US" sz="1200" b="0" i="0" kern="1200" dirty="0">
              <a:solidFill>
                <a:schemeClr val="tx1"/>
              </a:solidFill>
              <a:effectLst/>
              <a:latin typeface="+mn-lt"/>
              <a:ea typeface="+mn-ea"/>
              <a:cs typeface="+mn-cs"/>
            </a:endParaRPr>
          </a:p>
          <a:p>
            <a:pPr defTabSz="914303">
              <a:defRPr/>
            </a:pPr>
            <a:r>
              <a:rPr lang="en-US" dirty="0"/>
              <a:t>Navigation Satellites are at about 20,000 kms.</a:t>
            </a:r>
          </a:p>
          <a:p>
            <a:pPr defTabSz="914303">
              <a:defRPr/>
            </a:pPr>
            <a:endParaRPr lang="en-US" dirty="0"/>
          </a:p>
          <a:p>
            <a:pPr defTabSz="914303">
              <a:defRPr/>
            </a:pPr>
            <a:r>
              <a:rPr lang="en-US" dirty="0"/>
              <a:t>Ionospheric modification refers to changes in the ambient properties of the ionosphere that are produced by humans. Ionospheric Heaters broadcast high power radio waves typically in the RF band to modify the ionosphere in a controlled manner.</a:t>
            </a:r>
            <a:endParaRPr lang="en-US" dirty="0">
              <a:latin typeface="Calibri" charset="0"/>
              <a:ea typeface="MS PGothic" pitchFamily="34" charset="-128"/>
              <a:cs typeface="Times New Roman"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893B0CF2-7F87-4E02-A248-870047730F99}" type="slidenum">
              <a:rPr lang="en-US" smtClean="0"/>
              <a:t>2</a:t>
            </a:fld>
            <a:endParaRPr lang="en-US"/>
          </a:p>
        </p:txBody>
      </p:sp>
    </p:spTree>
    <p:extLst>
      <p:ext uri="{BB962C8B-B14F-4D97-AF65-F5344CB8AC3E}">
        <p14:creationId xmlns:p14="http://schemas.microsoft.com/office/powerpoint/2010/main" val="1377054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Effective Radiated Power is the total </a:t>
            </a:r>
            <a:r>
              <a:rPr lang="en-US" sz="1200" b="0" i="0" u="none" strike="noStrike" kern="1200" dirty="0">
                <a:solidFill>
                  <a:schemeClr val="tx1"/>
                </a:solidFill>
                <a:effectLst/>
                <a:latin typeface="+mn-lt"/>
                <a:ea typeface="+mn-ea"/>
                <a:cs typeface="+mn-cs"/>
                <a:hlinkClick r:id="rId3" tooltip="Power (physics)"/>
              </a:rPr>
              <a:t>power</a:t>
            </a:r>
            <a:r>
              <a:rPr lang="en-US" sz="1200" b="0" i="0" kern="1200" dirty="0">
                <a:solidFill>
                  <a:schemeClr val="tx1"/>
                </a:solidFill>
                <a:effectLst/>
                <a:latin typeface="+mn-lt"/>
                <a:ea typeface="+mn-ea"/>
                <a:cs typeface="+mn-cs"/>
              </a:rPr>
              <a:t> in </a:t>
            </a:r>
            <a:r>
              <a:rPr lang="en-US" sz="1200" b="0" i="0" u="none" strike="noStrike" kern="1200" dirty="0">
                <a:solidFill>
                  <a:schemeClr val="tx1"/>
                </a:solidFill>
                <a:effectLst/>
                <a:latin typeface="+mn-lt"/>
                <a:ea typeface="+mn-ea"/>
                <a:cs typeface="+mn-cs"/>
                <a:hlinkClick r:id="rId4" tooltip="Watt (unit)"/>
              </a:rPr>
              <a:t>watts</a:t>
            </a:r>
            <a:r>
              <a:rPr lang="en-US" sz="1200" b="0" i="0" kern="1200" dirty="0">
                <a:solidFill>
                  <a:schemeClr val="tx1"/>
                </a:solidFill>
                <a:effectLst/>
                <a:latin typeface="+mn-lt"/>
                <a:ea typeface="+mn-ea"/>
                <a:cs typeface="+mn-cs"/>
              </a:rPr>
              <a:t> that would have to be radiated by a </a:t>
            </a:r>
            <a:r>
              <a:rPr lang="en-US" sz="1200" b="0" i="0" u="none" strike="noStrike" kern="1200" dirty="0">
                <a:solidFill>
                  <a:schemeClr val="tx1"/>
                </a:solidFill>
                <a:effectLst/>
                <a:latin typeface="+mn-lt"/>
                <a:ea typeface="+mn-ea"/>
                <a:cs typeface="+mn-cs"/>
                <a:hlinkClick r:id="rId5" tooltip="Dipole antenna"/>
              </a:rPr>
              <a:t>half-wave dipole antenna</a:t>
            </a:r>
            <a:r>
              <a:rPr lang="en-US" sz="1200" b="0" i="0" kern="1200" dirty="0">
                <a:solidFill>
                  <a:schemeClr val="tx1"/>
                </a:solidFill>
                <a:effectLst/>
                <a:latin typeface="+mn-lt"/>
                <a:ea typeface="+mn-ea"/>
                <a:cs typeface="+mn-cs"/>
              </a:rPr>
              <a:t> to give the same radiation intensity (signal strength in watts per square meter) as the actual source at a distant receiver located in the direction of the antenna's strongest beam (</a:t>
            </a:r>
            <a:r>
              <a:rPr lang="en-US" sz="1200" b="0" i="0" u="none" strike="noStrike" kern="1200" dirty="0">
                <a:solidFill>
                  <a:schemeClr val="tx1"/>
                </a:solidFill>
                <a:effectLst/>
                <a:latin typeface="+mn-lt"/>
                <a:ea typeface="+mn-ea"/>
                <a:cs typeface="+mn-cs"/>
                <a:hlinkClick r:id="rId6" tooltip="Main lobe"/>
              </a:rPr>
              <a:t>main lobe</a:t>
            </a:r>
            <a:r>
              <a:rPr lang="en-US" sz="1200" b="0" i="0" kern="1200" dirty="0">
                <a:solidFill>
                  <a:schemeClr val="tx1"/>
                </a:solidFill>
                <a:effectLst/>
                <a:latin typeface="+mn-lt"/>
                <a:ea typeface="+mn-ea"/>
                <a:cs typeface="+mn-cs"/>
              </a:rPr>
              <a:t>).</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 </a:t>
            </a:r>
            <a:r>
              <a:rPr lang="en-US" sz="1200" b="1" i="0" kern="1200" dirty="0" err="1">
                <a:solidFill>
                  <a:schemeClr val="tx1"/>
                </a:solidFill>
                <a:effectLst/>
                <a:latin typeface="+mn-lt"/>
                <a:ea typeface="+mn-ea"/>
                <a:cs typeface="+mn-cs"/>
              </a:rPr>
              <a:t>Jicamarca</a:t>
            </a:r>
            <a:r>
              <a:rPr lang="en-US" sz="1200" b="1" i="0" kern="1200" dirty="0">
                <a:solidFill>
                  <a:schemeClr val="tx1"/>
                </a:solidFill>
                <a:effectLst/>
                <a:latin typeface="+mn-lt"/>
                <a:ea typeface="+mn-ea"/>
                <a:cs typeface="+mn-cs"/>
              </a:rPr>
              <a:t> Radio Observatory – Lima, Peru.</a:t>
            </a:r>
          </a:p>
          <a:p>
            <a:r>
              <a:rPr lang="en-US" sz="1200" b="1" i="0" kern="1200" dirty="0">
                <a:solidFill>
                  <a:schemeClr val="tx1"/>
                </a:solidFill>
                <a:effectLst/>
                <a:latin typeface="+mn-lt"/>
                <a:ea typeface="+mn-ea"/>
                <a:cs typeface="+mn-cs"/>
              </a:rPr>
              <a:t>Platteville Atmospheric Observatory</a:t>
            </a:r>
            <a:r>
              <a:rPr lang="en-US" sz="1200" b="0" i="0" kern="1200" dirty="0">
                <a:solidFill>
                  <a:schemeClr val="tx1"/>
                </a:solidFill>
                <a:effectLst/>
                <a:latin typeface="+mn-lt"/>
                <a:ea typeface="+mn-ea"/>
                <a:cs typeface="+mn-cs"/>
              </a:rPr>
              <a:t> -  </a:t>
            </a:r>
            <a:r>
              <a:rPr lang="en-US" sz="1200" b="1" i="0" u="none" strike="noStrike" kern="1200" dirty="0">
                <a:solidFill>
                  <a:schemeClr val="tx1"/>
                </a:solidFill>
                <a:effectLst/>
                <a:latin typeface="+mn-lt"/>
                <a:ea typeface="+mn-ea"/>
                <a:cs typeface="+mn-cs"/>
                <a:hlinkClick r:id="rId7" tooltip="Platteville, Colorado">
                  <a:extLst>
                    <a:ext uri="{A12FA001-AC4F-418D-AE19-62706E023703}">
                      <ahyp:hlinkClr xmlns:ahyp="http://schemas.microsoft.com/office/drawing/2018/hyperlinkcolor" val="tx"/>
                    </a:ext>
                  </a:extLst>
                </a:hlinkClick>
              </a:rPr>
              <a:t>Platteville, Colorado</a:t>
            </a:r>
            <a:r>
              <a:rPr lang="en-US" sz="1200" b="1" i="0" kern="1200" dirty="0">
                <a:solidFill>
                  <a:schemeClr val="tx1"/>
                </a:solidFill>
                <a:effectLst/>
                <a:latin typeface="+mn-lt"/>
                <a:ea typeface="+mn-ea"/>
                <a:cs typeface="+mn-cs"/>
              </a:rPr>
              <a:t> </a:t>
            </a:r>
          </a:p>
          <a:p>
            <a:r>
              <a:rPr lang="en-US" sz="1200" b="1" i="0" kern="1200" dirty="0">
                <a:solidFill>
                  <a:schemeClr val="tx1"/>
                </a:solidFill>
                <a:effectLst/>
                <a:latin typeface="+mn-lt"/>
                <a:ea typeface="+mn-ea"/>
                <a:cs typeface="+mn-cs"/>
              </a:rPr>
              <a:t>Arecibo Observatory</a:t>
            </a:r>
            <a:r>
              <a:rPr lang="en-US" sz="1200" b="0" i="0" kern="1200" dirty="0">
                <a:solidFill>
                  <a:schemeClr val="tx1"/>
                </a:solidFill>
                <a:effectLst/>
                <a:latin typeface="+mn-lt"/>
                <a:ea typeface="+mn-ea"/>
                <a:cs typeface="+mn-cs"/>
              </a:rPr>
              <a:t> - </a:t>
            </a:r>
            <a:r>
              <a:rPr lang="en-US" sz="1200" b="1" i="0" u="none" strike="noStrike" kern="1200" dirty="0">
                <a:solidFill>
                  <a:schemeClr val="tx1"/>
                </a:solidFill>
                <a:effectLst/>
                <a:latin typeface="+mn-lt"/>
                <a:ea typeface="+mn-ea"/>
                <a:cs typeface="+mn-cs"/>
                <a:hlinkClick r:id="rId8" tooltip="Arecibo, Puerto Rico">
                  <a:extLst>
                    <a:ext uri="{A12FA001-AC4F-418D-AE19-62706E023703}">
                      <ahyp:hlinkClr xmlns:ahyp="http://schemas.microsoft.com/office/drawing/2018/hyperlinkcolor" val="tx"/>
                    </a:ext>
                  </a:extLst>
                </a:hlinkClick>
              </a:rPr>
              <a:t>Arecibo</a:t>
            </a:r>
            <a:r>
              <a:rPr lang="en-US" sz="1200" b="1" i="0" kern="1200" dirty="0">
                <a:solidFill>
                  <a:schemeClr val="tx1"/>
                </a:solidFill>
                <a:effectLst/>
                <a:latin typeface="+mn-lt"/>
                <a:ea typeface="+mn-ea"/>
                <a:cs typeface="+mn-cs"/>
              </a:rPr>
              <a:t>, </a:t>
            </a:r>
            <a:r>
              <a:rPr lang="en-US" sz="1200" b="1" i="0" u="none" strike="noStrike" kern="1200" dirty="0">
                <a:solidFill>
                  <a:schemeClr val="tx1"/>
                </a:solidFill>
                <a:effectLst/>
                <a:latin typeface="+mn-lt"/>
                <a:ea typeface="+mn-ea"/>
                <a:cs typeface="+mn-cs"/>
                <a:hlinkClick r:id="rId9" tooltip="Puerto Rico">
                  <a:extLst>
                    <a:ext uri="{A12FA001-AC4F-418D-AE19-62706E023703}">
                      <ahyp:hlinkClr xmlns:ahyp="http://schemas.microsoft.com/office/drawing/2018/hyperlinkcolor" val="tx"/>
                    </a:ext>
                  </a:extLst>
                </a:hlinkClick>
              </a:rPr>
              <a:t>Puerto Rico</a:t>
            </a:r>
            <a:r>
              <a:rPr lang="en-US" sz="1200" b="1" i="0" u="none" strike="noStrike" kern="1200" dirty="0">
                <a:solidFill>
                  <a:schemeClr val="tx1"/>
                </a:solidFill>
                <a:effectLst/>
                <a:latin typeface="+mn-lt"/>
                <a:ea typeface="+mn-ea"/>
                <a:cs typeface="+mn-cs"/>
              </a:rPr>
              <a:t> was the largest telescope until 2016</a:t>
            </a:r>
          </a:p>
          <a:p>
            <a:r>
              <a:rPr lang="en-US" sz="1200" b="1" i="0" u="none" strike="noStrike" kern="1200" dirty="0">
                <a:solidFill>
                  <a:schemeClr val="tx1"/>
                </a:solidFill>
                <a:effectLst/>
                <a:latin typeface="+mn-lt"/>
                <a:ea typeface="+mn-ea"/>
                <a:cs typeface="+mn-cs"/>
              </a:rPr>
              <a:t>EISCAT - </a:t>
            </a:r>
            <a:r>
              <a:rPr lang="en-US" sz="1200" b="0" i="0" kern="1200" dirty="0">
                <a:solidFill>
                  <a:schemeClr val="tx1"/>
                </a:solidFill>
                <a:effectLst/>
                <a:latin typeface="+mn-lt"/>
                <a:ea typeface="+mn-ea"/>
                <a:cs typeface="+mn-cs"/>
              </a:rPr>
              <a:t> </a:t>
            </a:r>
            <a:r>
              <a:rPr lang="en-US" sz="1200" b="1" i="0" u="none" strike="noStrike" kern="1200" dirty="0" err="1">
                <a:solidFill>
                  <a:schemeClr val="tx1"/>
                </a:solidFill>
                <a:effectLst/>
                <a:latin typeface="+mn-lt"/>
                <a:ea typeface="+mn-ea"/>
                <a:cs typeface="+mn-cs"/>
                <a:hlinkClick r:id="rId10" tooltip="Tromsø">
                  <a:extLst>
                    <a:ext uri="{A12FA001-AC4F-418D-AE19-62706E023703}">
                      <ahyp:hlinkClr xmlns:ahyp="http://schemas.microsoft.com/office/drawing/2018/hyperlinkcolor" val="tx"/>
                    </a:ext>
                  </a:extLst>
                </a:hlinkClick>
              </a:rPr>
              <a:t>Tromsø</a:t>
            </a:r>
            <a:r>
              <a:rPr lang="en-US" sz="1200" b="1" i="0" kern="1200" dirty="0">
                <a:solidFill>
                  <a:schemeClr val="tx1"/>
                </a:solidFill>
                <a:effectLst/>
                <a:latin typeface="+mn-lt"/>
                <a:ea typeface="+mn-ea"/>
                <a:cs typeface="+mn-cs"/>
              </a:rPr>
              <a:t>, </a:t>
            </a:r>
            <a:r>
              <a:rPr lang="en-US" sz="1200" b="1" i="0" u="none" strike="noStrike" kern="1200" dirty="0">
                <a:solidFill>
                  <a:schemeClr val="tx1"/>
                </a:solidFill>
                <a:effectLst/>
                <a:latin typeface="+mn-lt"/>
                <a:ea typeface="+mn-ea"/>
                <a:cs typeface="+mn-cs"/>
                <a:hlinkClick r:id="rId11" tooltip="Norway">
                  <a:extLst>
                    <a:ext uri="{A12FA001-AC4F-418D-AE19-62706E023703}">
                      <ahyp:hlinkClr xmlns:ahyp="http://schemas.microsoft.com/office/drawing/2018/hyperlinkcolor" val="tx"/>
                    </a:ext>
                  </a:extLst>
                </a:hlinkClick>
              </a:rPr>
              <a:t>Norway</a:t>
            </a:r>
            <a:endParaRPr lang="en-US" b="1" dirty="0">
              <a:solidFill>
                <a:schemeClr val="tx1"/>
              </a:solidFill>
            </a:endParaRPr>
          </a:p>
        </p:txBody>
      </p:sp>
      <p:sp>
        <p:nvSpPr>
          <p:cNvPr id="4" name="Slide Number Placeholder 3"/>
          <p:cNvSpPr>
            <a:spLocks noGrp="1"/>
          </p:cNvSpPr>
          <p:nvPr>
            <p:ph type="sldNum" sz="quarter" idx="5"/>
          </p:nvPr>
        </p:nvSpPr>
        <p:spPr/>
        <p:txBody>
          <a:bodyPr/>
          <a:lstStyle/>
          <a:p>
            <a:fld id="{893B0CF2-7F87-4E02-A248-870047730F99}" type="slidenum">
              <a:rPr lang="en-US" smtClean="0"/>
              <a:t>3</a:t>
            </a:fld>
            <a:endParaRPr lang="en-US"/>
          </a:p>
        </p:txBody>
      </p:sp>
    </p:spTree>
    <p:extLst>
      <p:ext uri="{BB962C8B-B14F-4D97-AF65-F5344CB8AC3E}">
        <p14:creationId xmlns:p14="http://schemas.microsoft.com/office/powerpoint/2010/main" val="31302989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93B0CF2-7F87-4E02-A248-870047730F99}" type="slidenum">
              <a:rPr lang="en-US" smtClean="0"/>
              <a:t>4</a:t>
            </a:fld>
            <a:endParaRPr lang="en-US"/>
          </a:p>
        </p:txBody>
      </p:sp>
    </p:spTree>
    <p:extLst>
      <p:ext uri="{BB962C8B-B14F-4D97-AF65-F5344CB8AC3E}">
        <p14:creationId xmlns:p14="http://schemas.microsoft.com/office/powerpoint/2010/main" val="2425527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Electrons pass through a decelerating gap (RF field), collected at collector, returns to ground through the power extraction circuit</a:t>
            </a:r>
          </a:p>
          <a:p>
            <a:pPr defTabSz="931676">
              <a:defRPr/>
            </a:pPr>
            <a:endParaRPr lang="en-US" dirty="0"/>
          </a:p>
          <a:p>
            <a:pPr defTabSz="931676">
              <a:defRPr/>
            </a:pPr>
            <a:r>
              <a:rPr lang="en-US" dirty="0"/>
              <a:t>Electrons emitted from a cathode held at a potential –V</a:t>
            </a:r>
            <a:r>
              <a:rPr lang="en-US" baseline="-25000" dirty="0"/>
              <a:t>AK</a:t>
            </a:r>
            <a:r>
              <a:rPr lang="en-US" dirty="0"/>
              <a:t> and accelerated towards a grounded anode.</a:t>
            </a:r>
          </a:p>
          <a:p>
            <a:endParaRPr lang="en-US" dirty="0"/>
          </a:p>
        </p:txBody>
      </p:sp>
      <p:sp>
        <p:nvSpPr>
          <p:cNvPr id="4" name="Slide Number Placeholder 3"/>
          <p:cNvSpPr>
            <a:spLocks noGrp="1"/>
          </p:cNvSpPr>
          <p:nvPr>
            <p:ph type="sldNum" sz="quarter" idx="10"/>
          </p:nvPr>
        </p:nvSpPr>
        <p:spPr/>
        <p:txBody>
          <a:bodyPr/>
          <a:lstStyle/>
          <a:p>
            <a:fld id="{893B0CF2-7F87-4E02-A248-870047730F99}" type="slidenum">
              <a:rPr lang="en-US" smtClean="0"/>
              <a:t>7</a:t>
            </a:fld>
            <a:endParaRPr lang="en-US"/>
          </a:p>
        </p:txBody>
      </p:sp>
    </p:spTree>
    <p:extLst>
      <p:ext uri="{BB962C8B-B14F-4D97-AF65-F5344CB8AC3E}">
        <p14:creationId xmlns:p14="http://schemas.microsoft.com/office/powerpoint/2010/main" val="30916260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kV</a:t>
            </a:r>
          </a:p>
        </p:txBody>
      </p:sp>
      <p:sp>
        <p:nvSpPr>
          <p:cNvPr id="4" name="Slide Number Placeholder 3"/>
          <p:cNvSpPr>
            <a:spLocks noGrp="1"/>
          </p:cNvSpPr>
          <p:nvPr>
            <p:ph type="sldNum" sz="quarter" idx="10"/>
          </p:nvPr>
        </p:nvSpPr>
        <p:spPr/>
        <p:txBody>
          <a:bodyPr/>
          <a:lstStyle/>
          <a:p>
            <a:fld id="{893B0CF2-7F87-4E02-A248-870047730F99}" type="slidenum">
              <a:rPr lang="en-US" smtClean="0"/>
              <a:t>8</a:t>
            </a:fld>
            <a:endParaRPr lang="en-US"/>
          </a:p>
        </p:txBody>
      </p:sp>
    </p:spTree>
    <p:extLst>
      <p:ext uri="{BB962C8B-B14F-4D97-AF65-F5344CB8AC3E}">
        <p14:creationId xmlns:p14="http://schemas.microsoft.com/office/powerpoint/2010/main" val="10932872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Tangential magnetic field strength is maximum at the outer edges of the surface when current flows  in same direction. </a:t>
            </a:r>
          </a:p>
        </p:txBody>
      </p:sp>
      <p:sp>
        <p:nvSpPr>
          <p:cNvPr id="4" name="Slide Number Placeholder 3"/>
          <p:cNvSpPr>
            <a:spLocks noGrp="1"/>
          </p:cNvSpPr>
          <p:nvPr>
            <p:ph type="sldNum" sz="quarter" idx="5"/>
          </p:nvPr>
        </p:nvSpPr>
        <p:spPr/>
        <p:txBody>
          <a:bodyPr/>
          <a:lstStyle/>
          <a:p>
            <a:fld id="{893B0CF2-7F87-4E02-A248-870047730F99}" type="slidenum">
              <a:rPr lang="en-US" smtClean="0"/>
              <a:t>13</a:t>
            </a:fld>
            <a:endParaRPr lang="en-US"/>
          </a:p>
        </p:txBody>
      </p:sp>
    </p:spTree>
    <p:extLst>
      <p:ext uri="{BB962C8B-B14F-4D97-AF65-F5344CB8AC3E}">
        <p14:creationId xmlns:p14="http://schemas.microsoft.com/office/powerpoint/2010/main" val="24541508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Don’t use the word much when describing the current distribution. Just say current distribution is uniform compared to edge conductors.</a:t>
            </a:r>
          </a:p>
        </p:txBody>
      </p:sp>
      <p:sp>
        <p:nvSpPr>
          <p:cNvPr id="4" name="Slide Number Placeholder 3"/>
          <p:cNvSpPr>
            <a:spLocks noGrp="1"/>
          </p:cNvSpPr>
          <p:nvPr>
            <p:ph type="sldNum" sz="quarter" idx="5"/>
          </p:nvPr>
        </p:nvSpPr>
        <p:spPr/>
        <p:txBody>
          <a:bodyPr/>
          <a:lstStyle/>
          <a:p>
            <a:fld id="{893B0CF2-7F87-4E02-A248-870047730F99}" type="slidenum">
              <a:rPr lang="en-US" smtClean="0"/>
              <a:t>16</a:t>
            </a:fld>
            <a:endParaRPr lang="en-US"/>
          </a:p>
        </p:txBody>
      </p:sp>
    </p:spTree>
    <p:extLst>
      <p:ext uri="{BB962C8B-B14F-4D97-AF65-F5344CB8AC3E}">
        <p14:creationId xmlns:p14="http://schemas.microsoft.com/office/powerpoint/2010/main" val="513051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93B0CF2-7F87-4E02-A248-870047730F99}" type="slidenum">
              <a:rPr lang="en-US" smtClean="0"/>
              <a:t>28</a:t>
            </a:fld>
            <a:endParaRPr lang="en-US"/>
          </a:p>
        </p:txBody>
      </p:sp>
    </p:spTree>
    <p:extLst>
      <p:ext uri="{BB962C8B-B14F-4D97-AF65-F5344CB8AC3E}">
        <p14:creationId xmlns:p14="http://schemas.microsoft.com/office/powerpoint/2010/main" val="32096419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0" name="Group 9"/>
          <p:cNvGrpSpPr/>
          <p:nvPr/>
        </p:nvGrpSpPr>
        <p:grpSpPr>
          <a:xfrm>
            <a:off x="0" y="6208894"/>
            <a:ext cx="12192000" cy="649106"/>
            <a:chOff x="0" y="6208894"/>
            <a:chExt cx="12192000" cy="649106"/>
          </a:xfrm>
        </p:grpSpPr>
        <p:sp>
          <p:nvSpPr>
            <p:cNvPr id="2" name="Rectangle 1"/>
            <p:cNvSpPr/>
            <p:nvPr/>
          </p:nvSpPr>
          <p:spPr>
            <a:xfrm>
              <a:off x="3048" y="6220178"/>
              <a:ext cx="12188952" cy="637822"/>
            </a:xfrm>
            <a:prstGeom prst="rect">
              <a:avLst/>
            </a:prstGeom>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cxnSp>
          <p:nvCxnSpPr>
            <p:cNvPr id="7" name="Straight Connector 6"/>
            <p:cNvCxnSpPr/>
            <p:nvPr/>
          </p:nvCxnSpPr>
          <p:spPr>
            <a:xfrm>
              <a:off x="0" y="6208894"/>
              <a:ext cx="12192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cxnSp>
        <p:nvCxnSpPr>
          <p:cNvPr id="5" name="Straight Connector 4"/>
          <p:cNvCxnSpPr/>
          <p:nvPr userDrawn="1"/>
        </p:nvCxnSpPr>
        <p:spPr>
          <a:xfrm flipV="1">
            <a:off x="3048" y="5937956"/>
            <a:ext cx="8241" cy="56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V="1">
            <a:off x="3048" y="5937956"/>
            <a:ext cx="8241" cy="5644"/>
          </a:xfrm>
          <a:prstGeom prst="line">
            <a:avLst/>
          </a:prstGeom>
        </p:spPr>
        <p:style>
          <a:lnRef idx="1">
            <a:schemeClr val="accent1"/>
          </a:lnRef>
          <a:fillRef idx="0">
            <a:schemeClr val="accent1"/>
          </a:fillRef>
          <a:effectRef idx="0">
            <a:schemeClr val="accent1"/>
          </a:effectRef>
          <a:fontRef idx="minor">
            <a:schemeClr val="tx1"/>
          </a:fontRef>
        </p:style>
      </p:cxnSp>
      <p:sp>
        <p:nvSpPr>
          <p:cNvPr id="9" name="Title 8"/>
          <p:cNvSpPr>
            <a:spLocks noGrp="1"/>
          </p:cNvSpPr>
          <p:nvPr>
            <p:ph type="ctrTitle"/>
          </p:nvPr>
        </p:nvSpPr>
        <p:spPr>
          <a:xfrm>
            <a:off x="711200" y="1371600"/>
            <a:ext cx="10468864"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tx2"/>
                </a:solidFill>
                <a:effectLst/>
                <a:latin typeface="+mj-lt"/>
                <a:ea typeface="+mj-ea"/>
                <a:cs typeface="+mj-cs"/>
              </a:defRPr>
            </a:lvl1pPr>
          </a:lstStyle>
          <a:p>
            <a:r>
              <a:rPr kumimoji="0" lang="en-US"/>
              <a:t>Click to edit Master title style</a:t>
            </a:r>
            <a:endParaRPr kumimoji="0" lang="en-US" dirty="0"/>
          </a:p>
        </p:txBody>
      </p:sp>
      <p:sp>
        <p:nvSpPr>
          <p:cNvPr id="17" name="Subtitle 16"/>
          <p:cNvSpPr>
            <a:spLocks noGrp="1"/>
          </p:cNvSpPr>
          <p:nvPr>
            <p:ph type="subTitle" idx="1"/>
          </p:nvPr>
        </p:nvSpPr>
        <p:spPr>
          <a:xfrm>
            <a:off x="711200" y="3228536"/>
            <a:ext cx="1047292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r>
              <a:rPr lang="en-US"/>
              <a:t>06/22/18</a:t>
            </a:r>
          </a:p>
        </p:txBody>
      </p:sp>
      <p:sp>
        <p:nvSpPr>
          <p:cNvPr id="19" name="Footer Placeholder 18"/>
          <p:cNvSpPr>
            <a:spLocks noGrp="1"/>
          </p:cNvSpPr>
          <p:nvPr>
            <p:ph type="ftr" sz="quarter" idx="11"/>
          </p:nvPr>
        </p:nvSpPr>
        <p:spPr/>
        <p:txBody>
          <a:bodyPr/>
          <a:lstStyle/>
          <a:p>
            <a:r>
              <a:rPr lang="en-US" dirty="0"/>
              <a:t>Add a footer</a:t>
            </a:r>
          </a:p>
        </p:txBody>
      </p:sp>
      <p:sp>
        <p:nvSpPr>
          <p:cNvPr id="27" name="Slide Number Placeholder 26"/>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29808200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r>
              <a:rPr lang="en-US"/>
              <a:t>06/22/18</a:t>
            </a:r>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877777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914402"/>
            <a:ext cx="2743200" cy="52117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914402"/>
            <a:ext cx="8026400" cy="5211763"/>
          </a:xfrm>
        </p:spPr>
        <p:txBody>
          <a:bodyPr vert="eaVert"/>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r>
              <a:rPr lang="en-US"/>
              <a:t>06/22/18</a:t>
            </a:r>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3369754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r>
              <a:rPr lang="en-US"/>
              <a:t>06/22/18</a:t>
            </a:r>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1481682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7136" y="1316736"/>
            <a:ext cx="103632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tx2"/>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707136" y="2704664"/>
            <a:ext cx="103632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Edit Master text styles</a:t>
            </a:r>
          </a:p>
        </p:txBody>
      </p:sp>
      <p:sp>
        <p:nvSpPr>
          <p:cNvPr id="4" name="Date Placeholder 3"/>
          <p:cNvSpPr>
            <a:spLocks noGrp="1"/>
          </p:cNvSpPr>
          <p:nvPr>
            <p:ph type="dt" sz="half" idx="10"/>
          </p:nvPr>
        </p:nvSpPr>
        <p:spPr/>
        <p:txBody>
          <a:bodyPr/>
          <a:lstStyle/>
          <a:p>
            <a:r>
              <a:rPr lang="en-US"/>
              <a:t>06/22/18</a:t>
            </a:r>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353193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a:lstStyle/>
          <a:p>
            <a:r>
              <a:rPr kumimoji="0" lang="en-US"/>
              <a:t>Click to edit Master title style</a:t>
            </a:r>
          </a:p>
        </p:txBody>
      </p:sp>
      <p:sp>
        <p:nvSpPr>
          <p:cNvPr id="3" name="Content Placeholder 2"/>
          <p:cNvSpPr>
            <a:spLocks noGrp="1"/>
          </p:cNvSpPr>
          <p:nvPr>
            <p:ph sz="half" idx="1"/>
          </p:nvPr>
        </p:nvSpPr>
        <p:spPr>
          <a:xfrm>
            <a:off x="609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6197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r>
              <a:rPr lang="en-US"/>
              <a:t>06/22/18</a:t>
            </a:r>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109018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tIns="45720" anchor="b"/>
          <a:lstStyle>
            <a:lvl1pPr>
              <a:defRPr/>
            </a:lvl1pPr>
          </a:lstStyle>
          <a:p>
            <a:r>
              <a:rPr kumimoji="0" lang="en-US"/>
              <a:t>Click to edit Master title style</a:t>
            </a:r>
          </a:p>
        </p:txBody>
      </p:sp>
      <p:sp>
        <p:nvSpPr>
          <p:cNvPr id="3" name="Text Placeholder 2"/>
          <p:cNvSpPr>
            <a:spLocks noGrp="1"/>
          </p:cNvSpPr>
          <p:nvPr>
            <p:ph type="body" idx="1"/>
          </p:nvPr>
        </p:nvSpPr>
        <p:spPr>
          <a:xfrm>
            <a:off x="609600" y="1855248"/>
            <a:ext cx="5386917" cy="659352"/>
          </a:xfrm>
        </p:spPr>
        <p:txBody>
          <a:bodyPr lIns="45720" tIns="0" rIns="45720" bIns="0" anchor="ctr">
            <a:noAutofit/>
          </a:bodyPr>
          <a:lstStyle>
            <a:lvl1pPr marL="0" indent="0">
              <a:buNone/>
              <a:defRPr sz="2400" b="1" cap="none" baseline="0">
                <a:solidFill>
                  <a:schemeClr val="tx1"/>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5" name="Content Placeholder 4"/>
          <p:cNvSpPr>
            <a:spLocks noGrp="1"/>
          </p:cNvSpPr>
          <p:nvPr>
            <p:ph sz="quarter" idx="2"/>
          </p:nvPr>
        </p:nvSpPr>
        <p:spPr>
          <a:xfrm>
            <a:off x="609600" y="2514600"/>
            <a:ext cx="5386917"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Text Placeholder 3"/>
          <p:cNvSpPr>
            <a:spLocks noGrp="1"/>
          </p:cNvSpPr>
          <p:nvPr>
            <p:ph type="body" sz="half" idx="3"/>
          </p:nvPr>
        </p:nvSpPr>
        <p:spPr>
          <a:xfrm>
            <a:off x="6193368" y="1859758"/>
            <a:ext cx="5389033" cy="654843"/>
          </a:xfrm>
        </p:spPr>
        <p:txBody>
          <a:bodyPr lIns="45720" tIns="0" rIns="45720" bIns="0" anchor="ctr"/>
          <a:lstStyle>
            <a:lvl1pPr marL="0" indent="0">
              <a:buNone/>
              <a:defRPr sz="2400" b="1" cap="none" baseline="0">
                <a:solidFill>
                  <a:schemeClr val="tx1"/>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6" name="Content Placeholder 5"/>
          <p:cNvSpPr>
            <a:spLocks noGrp="1"/>
          </p:cNvSpPr>
          <p:nvPr>
            <p:ph sz="quarter" idx="4"/>
          </p:nvPr>
        </p:nvSpPr>
        <p:spPr>
          <a:xfrm>
            <a:off x="6193368" y="2514600"/>
            <a:ext cx="5389033"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r>
              <a:rPr lang="en-US"/>
              <a:t>06/22/18</a:t>
            </a:r>
          </a:p>
        </p:txBody>
      </p:sp>
      <p:sp>
        <p:nvSpPr>
          <p:cNvPr id="8" name="Footer Placeholder 7"/>
          <p:cNvSpPr>
            <a:spLocks noGrp="1"/>
          </p:cNvSpPr>
          <p:nvPr>
            <p:ph type="ftr" sz="quarter" idx="11"/>
          </p:nvPr>
        </p:nvSpPr>
        <p:spPr/>
        <p:txBody>
          <a:bodyPr/>
          <a:lstStyle/>
          <a:p>
            <a:r>
              <a:rPr lang="en-US" dirty="0"/>
              <a:t>Add a footer</a:t>
            </a:r>
          </a:p>
        </p:txBody>
      </p:sp>
      <p:sp>
        <p:nvSpPr>
          <p:cNvPr id="9" name="Slide Number Placeholder 8"/>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1250188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10744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a:t>Click to edit Master title style</a:t>
            </a:r>
          </a:p>
        </p:txBody>
      </p:sp>
      <p:sp>
        <p:nvSpPr>
          <p:cNvPr id="3" name="Date Placeholder 2"/>
          <p:cNvSpPr>
            <a:spLocks noGrp="1"/>
          </p:cNvSpPr>
          <p:nvPr>
            <p:ph type="dt" sz="half" idx="10"/>
          </p:nvPr>
        </p:nvSpPr>
        <p:spPr/>
        <p:txBody>
          <a:bodyPr/>
          <a:lstStyle/>
          <a:p>
            <a:r>
              <a:rPr lang="en-US"/>
              <a:t>06/22/18</a:t>
            </a:r>
          </a:p>
        </p:txBody>
      </p:sp>
      <p:sp>
        <p:nvSpPr>
          <p:cNvPr id="4" name="Footer Placeholder 3"/>
          <p:cNvSpPr>
            <a:spLocks noGrp="1"/>
          </p:cNvSpPr>
          <p:nvPr>
            <p:ph type="ftr" sz="quarter" idx="11"/>
          </p:nvPr>
        </p:nvSpPr>
        <p:spPr/>
        <p:txBody>
          <a:bodyPr/>
          <a:lstStyle/>
          <a:p>
            <a:r>
              <a:rPr lang="en-US" dirty="0"/>
              <a:t>Add a footer</a:t>
            </a:r>
          </a:p>
        </p:txBody>
      </p:sp>
      <p:sp>
        <p:nvSpPr>
          <p:cNvPr id="5" name="Slide Number Placeholder 4"/>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3071814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06/22/18</a:t>
            </a:r>
          </a:p>
        </p:txBody>
      </p:sp>
      <p:sp>
        <p:nvSpPr>
          <p:cNvPr id="3" name="Footer Placeholder 2"/>
          <p:cNvSpPr>
            <a:spLocks noGrp="1"/>
          </p:cNvSpPr>
          <p:nvPr>
            <p:ph type="ftr" sz="quarter" idx="11"/>
          </p:nvPr>
        </p:nvSpPr>
        <p:spPr/>
        <p:txBody>
          <a:bodyPr/>
          <a:lstStyle/>
          <a:p>
            <a:r>
              <a:rPr lang="en-US" dirty="0"/>
              <a:t>Add a footer</a:t>
            </a:r>
          </a:p>
        </p:txBody>
      </p:sp>
      <p:sp>
        <p:nvSpPr>
          <p:cNvPr id="4" name="Slide Number Placeholder 3"/>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252882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14352"/>
            <a:ext cx="36576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a:t>Click to edit Master title style</a:t>
            </a:r>
          </a:p>
        </p:txBody>
      </p:sp>
      <p:sp>
        <p:nvSpPr>
          <p:cNvPr id="4" name="Content Placeholder 3"/>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 name="Text Placeholder 2"/>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t>Edit Master text styles</a:t>
            </a:r>
          </a:p>
        </p:txBody>
      </p:sp>
      <p:sp>
        <p:nvSpPr>
          <p:cNvPr id="5" name="Date Placeholder 4"/>
          <p:cNvSpPr>
            <a:spLocks noGrp="1"/>
          </p:cNvSpPr>
          <p:nvPr>
            <p:ph type="dt" sz="half" idx="10"/>
          </p:nvPr>
        </p:nvSpPr>
        <p:spPr/>
        <p:txBody>
          <a:bodyPr/>
          <a:lstStyle/>
          <a:p>
            <a:r>
              <a:rPr lang="en-US"/>
              <a:t>06/22/18</a:t>
            </a:r>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1991926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4221004" y="1108077"/>
            <a:ext cx="70104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12" name="Right Triangle 11"/>
          <p:cNvSpPr/>
          <p:nvPr/>
        </p:nvSpPr>
        <p:spPr>
          <a:xfrm rot="420000" flipV="1">
            <a:off x="10672179" y="5359769"/>
            <a:ext cx="207264"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2" name="Title 1"/>
          <p:cNvSpPr>
            <a:spLocks noGrp="1"/>
          </p:cNvSpPr>
          <p:nvPr>
            <p:ph type="title"/>
          </p:nvPr>
        </p:nvSpPr>
        <p:spPr>
          <a:xfrm>
            <a:off x="812800" y="1176997"/>
            <a:ext cx="2950464" cy="1582621"/>
          </a:xfrm>
        </p:spPr>
        <p:txBody>
          <a:bodyPr vert="horz" lIns="45720" tIns="45720" rIns="45720" bIns="45720" anchor="b"/>
          <a:lstStyle>
            <a:lvl1pPr algn="l">
              <a:buNone/>
              <a:defRPr sz="2000" b="1">
                <a:solidFill>
                  <a:schemeClr val="tx2"/>
                </a:solidFill>
              </a:defRPr>
            </a:lvl1pPr>
          </a:lstStyle>
          <a:p>
            <a:r>
              <a:rPr kumimoji="0" lang="en-US"/>
              <a:t>Click to edit Master title style</a:t>
            </a:r>
          </a:p>
        </p:txBody>
      </p:sp>
      <p:sp>
        <p:nvSpPr>
          <p:cNvPr id="3" name="Picture Placeholder 2" descr="An empty placeholder to add an image. Click on the placeholder and select the image that you wish to add"/>
          <p:cNvSpPr>
            <a:spLocks noGrp="1"/>
          </p:cNvSpPr>
          <p:nvPr>
            <p:ph type="pic" idx="1"/>
          </p:nvPr>
        </p:nvSpPr>
        <p:spPr>
          <a:xfrm rot="420000">
            <a:off x="4647724" y="1199517"/>
            <a:ext cx="615696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812800" y="2828785"/>
            <a:ext cx="29464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a:t>Edit Master text styles</a:t>
            </a:r>
          </a:p>
        </p:txBody>
      </p:sp>
      <p:sp>
        <p:nvSpPr>
          <p:cNvPr id="5" name="Date Placeholder 4"/>
          <p:cNvSpPr>
            <a:spLocks noGrp="1"/>
          </p:cNvSpPr>
          <p:nvPr>
            <p:ph type="dt" sz="half" idx="10"/>
          </p:nvPr>
        </p:nvSpPr>
        <p:spPr/>
        <p:txBody>
          <a:bodyPr/>
          <a:lstStyle/>
          <a:p>
            <a:r>
              <a:rPr lang="en-US"/>
              <a:t>06/22/18</a:t>
            </a:r>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a:xfrm>
            <a:off x="10769600" y="6356351"/>
            <a:ext cx="812800" cy="365125"/>
          </a:xfrm>
        </p:spPr>
        <p:txBody>
          <a:bodyPr/>
          <a:lstStyle/>
          <a:p>
            <a:fld id="{401CF334-2D5C-4859-84A6-CA7E6E43FAEB}" type="slidenum">
              <a:rPr lang="en-US" smtClean="0"/>
              <a:t>‹#›</a:t>
            </a:fld>
            <a:endParaRPr lang="en-US"/>
          </a:p>
        </p:txBody>
      </p:sp>
      <p:sp>
        <p:nvSpPr>
          <p:cNvPr id="10" name="Freeform 9"/>
          <p:cNvSpPr>
            <a:spLocks/>
          </p:cNvSpPr>
          <p:nvPr/>
        </p:nvSpPr>
        <p:spPr bwMode="auto">
          <a:xfrm flipV="1">
            <a:off x="-12700" y="5816600"/>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
        <p:nvSpPr>
          <p:cNvPr id="11" name="Freeform 10"/>
          <p:cNvSpPr>
            <a:spLocks/>
          </p:cNvSpPr>
          <p:nvPr/>
        </p:nvSpPr>
        <p:spPr bwMode="auto">
          <a:xfrm flipV="1">
            <a:off x="5842000" y="6219826"/>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Tree>
    <p:extLst>
      <p:ext uri="{BB962C8B-B14F-4D97-AF65-F5344CB8AC3E}">
        <p14:creationId xmlns:p14="http://schemas.microsoft.com/office/powerpoint/2010/main" val="2519624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bg1"/>
          </a:fgClr>
          <a:bgClr>
            <a:schemeClr val="bg1"/>
          </a:bgClr>
        </a:pattFill>
        <a:effectLst/>
      </p:bgPr>
    </p:bg>
    <p:spTree>
      <p:nvGrpSpPr>
        <p:cNvPr id="1" name=""/>
        <p:cNvGrpSpPr/>
        <p:nvPr/>
      </p:nvGrpSpPr>
      <p:grpSpPr>
        <a:xfrm>
          <a:off x="0" y="0"/>
          <a:ext cx="0" cy="0"/>
          <a:chOff x="0" y="0"/>
          <a:chExt cx="0" cy="0"/>
        </a:xfrm>
      </p:grpSpPr>
      <p:grpSp>
        <p:nvGrpSpPr>
          <p:cNvPr id="25" name="Group 24"/>
          <p:cNvGrpSpPr/>
          <p:nvPr/>
        </p:nvGrpSpPr>
        <p:grpSpPr>
          <a:xfrm>
            <a:off x="-29028" y="-7144"/>
            <a:ext cx="12240731" cy="6879658"/>
            <a:chOff x="0" y="-21658"/>
            <a:chExt cx="12240731" cy="6879658"/>
          </a:xfrm>
        </p:grpSpPr>
        <p:sp>
          <p:nvSpPr>
            <p:cNvPr id="26" name="Rectangle 25"/>
            <p:cNvSpPr/>
            <p:nvPr/>
          </p:nvSpPr>
          <p:spPr>
            <a:xfrm>
              <a:off x="31633" y="0"/>
              <a:ext cx="1218895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p:cNvGrpSpPr/>
            <p:nvPr/>
          </p:nvGrpSpPr>
          <p:grpSpPr>
            <a:xfrm>
              <a:off x="0" y="-21658"/>
              <a:ext cx="12240731" cy="1041400"/>
              <a:chOff x="-25356" y="-7144"/>
              <a:chExt cx="12240731" cy="1041400"/>
            </a:xfrm>
          </p:grpSpPr>
          <p:sp>
            <p:nvSpPr>
              <p:cNvPr id="28" name="Freeform 27"/>
              <p:cNvSpPr>
                <a:spLocks/>
              </p:cNvSpPr>
              <p:nvPr/>
            </p:nvSpPr>
            <p:spPr bwMode="auto">
              <a:xfrm>
                <a:off x="-12700" y="-7144"/>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
            <p:nvSpPr>
              <p:cNvPr id="29" name="Freeform 28"/>
              <p:cNvSpPr>
                <a:spLocks/>
              </p:cNvSpPr>
              <p:nvPr/>
            </p:nvSpPr>
            <p:spPr bwMode="auto">
              <a:xfrm>
                <a:off x="5842000" y="-7144"/>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grpSp>
            <p:nvGrpSpPr>
              <p:cNvPr id="31" name="Group 30"/>
              <p:cNvGrpSpPr/>
              <p:nvPr/>
            </p:nvGrpSpPr>
            <p:grpSpPr>
              <a:xfrm>
                <a:off x="-25356" y="202408"/>
                <a:ext cx="12240731" cy="649224"/>
                <a:chOff x="-19045" y="216550"/>
                <a:chExt cx="9180548" cy="649224"/>
              </a:xfrm>
            </p:grpSpPr>
            <p:sp>
              <p:nvSpPr>
                <p:cNvPr id="32" name="Freeform 3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33" name="Freeform 3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grpSp>
        </p:grpSp>
      </p:grpSp>
      <p:sp>
        <p:nvSpPr>
          <p:cNvPr id="9" name="Title Placeholder 8"/>
          <p:cNvSpPr>
            <a:spLocks noGrp="1"/>
          </p:cNvSpPr>
          <p:nvPr>
            <p:ph type="title"/>
          </p:nvPr>
        </p:nvSpPr>
        <p:spPr>
          <a:xfrm>
            <a:off x="609600" y="704088"/>
            <a:ext cx="10972800" cy="1143000"/>
          </a:xfrm>
          <a:prstGeom prst="rect">
            <a:avLst/>
          </a:prstGeom>
        </p:spPr>
        <p:txBody>
          <a:bodyPr vert="horz" lIns="0" rIns="0" bIns="0" anchor="b">
            <a:normAutofit/>
          </a:bodyPr>
          <a:lstStyle/>
          <a:p>
            <a:r>
              <a:rPr kumimoji="0" lang="en-US"/>
              <a:t>Click to edit Master title style</a:t>
            </a:r>
            <a:endParaRPr kumimoji="0" lang="en-US" dirty="0"/>
          </a:p>
        </p:txBody>
      </p:sp>
      <p:sp>
        <p:nvSpPr>
          <p:cNvPr id="30" name="Text Placeholder 29"/>
          <p:cNvSpPr>
            <a:spLocks noGrp="1"/>
          </p:cNvSpPr>
          <p:nvPr>
            <p:ph type="body" idx="1"/>
          </p:nvPr>
        </p:nvSpPr>
        <p:spPr>
          <a:xfrm>
            <a:off x="609600" y="1935480"/>
            <a:ext cx="10972800" cy="4389120"/>
          </a:xfrm>
          <a:prstGeom prst="rect">
            <a:avLst/>
          </a:prstGeom>
        </p:spPr>
        <p:txBody>
          <a:bodyPr vert="horz">
            <a:normAutofit/>
          </a:bodyPr>
          <a:lstStyle/>
          <a:p>
            <a:pPr lvl="0" eaLnBrk="1" latinLnBrk="0" hangingPunct="1"/>
            <a:r>
              <a:rPr kumimoji="0" lang="en-US"/>
              <a:t>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endParaRPr kumimoji="0" lang="en-US" dirty="0"/>
          </a:p>
        </p:txBody>
      </p:sp>
      <p:sp>
        <p:nvSpPr>
          <p:cNvPr id="10" name="Date Placeholder 9"/>
          <p:cNvSpPr>
            <a:spLocks noGrp="1"/>
          </p:cNvSpPr>
          <p:nvPr>
            <p:ph type="dt" sz="half" idx="2"/>
          </p:nvPr>
        </p:nvSpPr>
        <p:spPr>
          <a:xfrm>
            <a:off x="609600" y="6356351"/>
            <a:ext cx="2844800" cy="365125"/>
          </a:xfrm>
          <a:prstGeom prst="rect">
            <a:avLst/>
          </a:prstGeom>
        </p:spPr>
        <p:txBody>
          <a:bodyPr vert="horz" lIns="0" tIns="0" rIns="0" bIns="0" anchor="b"/>
          <a:lstStyle>
            <a:lvl1pPr algn="l" eaLnBrk="1" latinLnBrk="0" hangingPunct="1">
              <a:defRPr kumimoji="0" sz="1100">
                <a:solidFill>
                  <a:schemeClr val="tx1"/>
                </a:solidFill>
              </a:defRPr>
            </a:lvl1pPr>
          </a:lstStyle>
          <a:p>
            <a:r>
              <a:rPr lang="en-US"/>
              <a:t>06/22/18</a:t>
            </a:r>
            <a:endParaRPr lang="en-US" dirty="0"/>
          </a:p>
        </p:txBody>
      </p:sp>
      <p:sp>
        <p:nvSpPr>
          <p:cNvPr id="22" name="Footer Placeholder 21"/>
          <p:cNvSpPr>
            <a:spLocks noGrp="1"/>
          </p:cNvSpPr>
          <p:nvPr>
            <p:ph type="ftr" sz="quarter" idx="3"/>
          </p:nvPr>
        </p:nvSpPr>
        <p:spPr>
          <a:xfrm>
            <a:off x="3556000" y="6356351"/>
            <a:ext cx="4470400" cy="365125"/>
          </a:xfrm>
          <a:prstGeom prst="rect">
            <a:avLst/>
          </a:prstGeom>
        </p:spPr>
        <p:txBody>
          <a:bodyPr vert="horz" lIns="0" tIns="0" rIns="0" bIns="0" anchor="b"/>
          <a:lstStyle>
            <a:lvl1pPr algn="l" eaLnBrk="1" latinLnBrk="0" hangingPunct="1">
              <a:defRPr kumimoji="0" sz="1100">
                <a:solidFill>
                  <a:schemeClr val="tx1"/>
                </a:solidFill>
              </a:defRPr>
            </a:lvl1pPr>
          </a:lstStyle>
          <a:p>
            <a:r>
              <a:rPr lang="en-US" dirty="0"/>
              <a:t>Add a footer</a:t>
            </a:r>
          </a:p>
        </p:txBody>
      </p:sp>
      <p:sp>
        <p:nvSpPr>
          <p:cNvPr id="18" name="Slide Number Placeholder 17"/>
          <p:cNvSpPr>
            <a:spLocks noGrp="1"/>
          </p:cNvSpPr>
          <p:nvPr>
            <p:ph type="sldNum" sz="quarter" idx="4"/>
          </p:nvPr>
        </p:nvSpPr>
        <p:spPr>
          <a:xfrm>
            <a:off x="10566400" y="6356351"/>
            <a:ext cx="1016000" cy="365125"/>
          </a:xfrm>
          <a:prstGeom prst="rect">
            <a:avLst/>
          </a:prstGeom>
        </p:spPr>
        <p:txBody>
          <a:bodyPr vert="horz" lIns="0" tIns="0" rIns="0" bIns="0" anchor="b"/>
          <a:lstStyle>
            <a:lvl1pPr algn="r" eaLnBrk="1" latinLnBrk="0" hangingPunct="1">
              <a:defRPr kumimoji="0" sz="1100">
                <a:solidFill>
                  <a:schemeClr val="tx1"/>
                </a:solidFill>
              </a:defRPr>
            </a:lvl1pPr>
          </a:lstStyle>
          <a:p>
            <a:fld id="{401CF334-2D5C-4859-84A6-CA7E6E43FAEB}" type="slidenum">
              <a:rPr lang="en-US" smtClean="0"/>
              <a:pPr/>
              <a:t>‹#›</a:t>
            </a:fld>
            <a:endParaRPr lang="en-US"/>
          </a:p>
        </p:txBody>
      </p:sp>
    </p:spTree>
    <p:extLst>
      <p:ext uri="{BB962C8B-B14F-4D97-AF65-F5344CB8AC3E}">
        <p14:creationId xmlns:p14="http://schemas.microsoft.com/office/powerpoint/2010/main" val="9428528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7.JPG"/><Relationship Id="rId1" Type="http://schemas.openxmlformats.org/officeDocument/2006/relationships/slideLayout" Target="../slideLayouts/slideLayout5.xml"/><Relationship Id="rId6" Type="http://schemas.openxmlformats.org/officeDocument/2006/relationships/image" Target="../media/image27.png"/><Relationship Id="rId5" Type="http://schemas.openxmlformats.org/officeDocument/2006/relationships/image" Target="../media/image18.JP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0.JPG"/><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5.JPG"/></Relationships>
</file>

<file path=ppt/slides/_rels/slide17.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9.jp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0.jp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1.jp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7.png"/><Relationship Id="rId1" Type="http://schemas.openxmlformats.org/officeDocument/2006/relationships/slideLayout" Target="../slideLayouts/slideLayout4.xml"/><Relationship Id="rId5" Type="http://schemas.openxmlformats.org/officeDocument/2006/relationships/image" Target="../media/image43.png"/><Relationship Id="rId4" Type="http://schemas.openxmlformats.org/officeDocument/2006/relationships/image" Target="../media/image38.jpg"/></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4.xml"/><Relationship Id="rId4" Type="http://schemas.openxmlformats.org/officeDocument/2006/relationships/comments" Target="../comments/comment1.xml"/></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2.png"/><Relationship Id="rId1" Type="http://schemas.openxmlformats.org/officeDocument/2006/relationships/slideLayout" Target="../slideLayouts/slideLayout4.xml"/><Relationship Id="rId5" Type="http://schemas.openxmlformats.org/officeDocument/2006/relationships/image" Target="../media/image44.jpg"/><Relationship Id="rId4" Type="http://schemas.openxmlformats.org/officeDocument/2006/relationships/image" Target="../media/image43.jpg"/></Relationships>
</file>

<file path=ppt/slides/_rels/slide24.xml.rels><?xml version="1.0" encoding="UTF-8" standalone="yes"?>
<Relationships xmlns="http://schemas.openxmlformats.org/package/2006/relationships"><Relationship Id="rId3" Type="http://schemas.openxmlformats.org/officeDocument/2006/relationships/image" Target="../media/image54.png"/><Relationship Id="rId1" Type="http://schemas.openxmlformats.org/officeDocument/2006/relationships/slideLayout" Target="../slideLayouts/slideLayout4.xml"/><Relationship Id="rId5" Type="http://schemas.openxmlformats.org/officeDocument/2006/relationships/image" Target="../media/image47.jpg"/><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49.jpg"/><Relationship Id="rId1" Type="http://schemas.openxmlformats.org/officeDocument/2006/relationships/slideLayout" Target="../slideLayouts/slideLayout4.xml"/><Relationship Id="rId5" Type="http://schemas.openxmlformats.org/officeDocument/2006/relationships/image" Target="../media/image56.png"/><Relationship Id="rId4" Type="http://schemas.openxmlformats.org/officeDocument/2006/relationships/image" Target="../media/image55.png"/></Relationships>
</file>

<file path=ppt/slides/_rels/slide27.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image" Target="../media/image51.jp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55.tiff"/><Relationship Id="rId4" Type="http://schemas.openxmlformats.org/officeDocument/2006/relationships/image" Target="../media/image54.jpg"/></Relationships>
</file>

<file path=ppt/slides/_rels/slide29.xml.rels><?xml version="1.0" encoding="UTF-8" standalone="yes"?>
<Relationships xmlns="http://schemas.openxmlformats.org/package/2006/relationships"><Relationship Id="rId2" Type="http://schemas.openxmlformats.org/officeDocument/2006/relationships/image" Target="../media/image56.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image" Target="../media/image59.png"/><Relationship Id="rId1" Type="http://schemas.openxmlformats.org/officeDocument/2006/relationships/slideLayout" Target="../slideLayouts/slideLayout4.xml"/><Relationship Id="rId4" Type="http://schemas.openxmlformats.org/officeDocument/2006/relationships/image" Target="../media/image66.png"/></Relationships>
</file>

<file path=ppt/slides/_rels/slide33.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image" Target="../media/image59.jpg"/><Relationship Id="rId1" Type="http://schemas.openxmlformats.org/officeDocument/2006/relationships/slideLayout" Target="../slideLayouts/slideLayout4.xml"/><Relationship Id="rId4" Type="http://schemas.openxmlformats.org/officeDocument/2006/relationships/image" Target="../media/image57.png"/></Relationships>
</file>

<file path=ppt/slides/_rels/slide34.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image" Target="../media/image61.jpg"/><Relationship Id="rId1" Type="http://schemas.openxmlformats.org/officeDocument/2006/relationships/slideLayout" Target="../slideLayouts/slideLayout4.xml"/><Relationship Id="rId4" Type="http://schemas.openxmlformats.org/officeDocument/2006/relationships/image" Target="../media/image5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8.jp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ctrTitle"/>
          </p:nvPr>
        </p:nvSpPr>
        <p:spPr>
          <a:xfrm>
            <a:off x="711200" y="525534"/>
            <a:ext cx="10468864" cy="2257863"/>
          </a:xfrm>
        </p:spPr>
        <p:txBody>
          <a:bodyPr>
            <a:noAutofit/>
          </a:bodyPr>
          <a:lstStyle/>
          <a:p>
            <a:pPr algn="ctr"/>
            <a:r>
              <a:rPr lang="en-US" sz="3600" u="sng" dirty="0"/>
              <a:t>Thesis Defense</a:t>
            </a:r>
            <a:br>
              <a:rPr lang="en-US" sz="3600" dirty="0"/>
            </a:br>
            <a:r>
              <a:rPr lang="en-US" sz="3600" dirty="0"/>
              <a:t>High Efficiency Megawatt Class Constant Impedance Tunable Power Extraction Circuits for Mobile Ionospheric Heaters</a:t>
            </a:r>
          </a:p>
        </p:txBody>
      </p:sp>
      <p:sp>
        <p:nvSpPr>
          <p:cNvPr id="5" name="Subtitle 4"/>
          <p:cNvSpPr>
            <a:spLocks noGrp="1"/>
          </p:cNvSpPr>
          <p:nvPr>
            <p:ph type="subTitle" idx="1"/>
          </p:nvPr>
        </p:nvSpPr>
        <p:spPr>
          <a:xfrm>
            <a:off x="138545" y="2847700"/>
            <a:ext cx="11873346" cy="3873776"/>
          </a:xfrm>
        </p:spPr>
        <p:txBody>
          <a:bodyPr>
            <a:normAutofit fontScale="62500" lnSpcReduction="20000"/>
          </a:bodyPr>
          <a:lstStyle/>
          <a:p>
            <a:pPr algn="ctr"/>
            <a:r>
              <a:rPr lang="en-US" u="sng" dirty="0"/>
              <a:t>Amith Hulikal Narayan</a:t>
            </a:r>
          </a:p>
          <a:p>
            <a:pPr algn="ctr"/>
            <a:r>
              <a:rPr lang="en-US" altLang="en-US" dirty="0"/>
              <a:t>Department of Electrical &amp; Computer Engineering,</a:t>
            </a:r>
          </a:p>
          <a:p>
            <a:pPr algn="ctr"/>
            <a:r>
              <a:rPr lang="en-US" altLang="en-US" dirty="0"/>
              <a:t>University of Maryland</a:t>
            </a:r>
          </a:p>
          <a:p>
            <a:pPr algn="ctr"/>
            <a:endParaRPr lang="en-US" altLang="en-US" dirty="0"/>
          </a:p>
          <a:p>
            <a:pPr algn="ctr"/>
            <a:r>
              <a:rPr lang="en-US" altLang="en-US" u="sng" dirty="0"/>
              <a:t>Advisor:</a:t>
            </a:r>
          </a:p>
          <a:p>
            <a:pPr algn="ctr"/>
            <a:r>
              <a:rPr lang="en-US" altLang="en-US" dirty="0"/>
              <a:t> </a:t>
            </a:r>
            <a:r>
              <a:rPr lang="en-US" dirty="0"/>
              <a:t>Professor Thomas M Antonsen Jr.</a:t>
            </a:r>
          </a:p>
          <a:p>
            <a:pPr algn="ctr"/>
            <a:r>
              <a:rPr lang="en-US" dirty="0"/>
              <a:t>, </a:t>
            </a:r>
          </a:p>
          <a:p>
            <a:pPr algn="ctr"/>
            <a:endParaRPr lang="en-US" dirty="0"/>
          </a:p>
          <a:p>
            <a:pPr algn="ctr"/>
            <a:r>
              <a:rPr lang="en-US" u="sng" dirty="0"/>
              <a:t>Thesis Defense Committee: </a:t>
            </a:r>
          </a:p>
          <a:p>
            <a:pPr algn="ctr"/>
            <a:r>
              <a:rPr lang="en-US" altLang="en-US" dirty="0"/>
              <a:t> </a:t>
            </a:r>
            <a:r>
              <a:rPr lang="en-US" dirty="0"/>
              <a:t>Professor Thomas M Antonsen Jr. (Chair)</a:t>
            </a:r>
          </a:p>
          <a:p>
            <a:pPr algn="ctr"/>
            <a:r>
              <a:rPr lang="en-US" dirty="0"/>
              <a:t>Professor Edward Ott </a:t>
            </a:r>
          </a:p>
          <a:p>
            <a:pPr algn="ctr"/>
            <a:r>
              <a:rPr lang="en-US" dirty="0"/>
              <a:t>Professor Neil </a:t>
            </a:r>
            <a:r>
              <a:rPr lang="en-US" dirty="0" err="1"/>
              <a:t>Goldsman</a:t>
            </a:r>
            <a:endParaRPr lang="en-US" dirty="0"/>
          </a:p>
          <a:p>
            <a:pPr algn="ctr"/>
            <a:r>
              <a:rPr lang="en-US" dirty="0"/>
              <a:t>Professor Adil Hassam</a:t>
            </a:r>
          </a:p>
          <a:p>
            <a:pPr algn="ctr"/>
            <a:r>
              <a:rPr lang="en-US" dirty="0"/>
              <a:t>Dr. Brian L Beaudoin, Dr. Antonio C Ting &amp; Dr. Gregory S </a:t>
            </a:r>
            <a:r>
              <a:rPr lang="en-US" dirty="0" err="1"/>
              <a:t>Nusinovich</a:t>
            </a:r>
            <a:endParaRPr lang="en-US" dirty="0"/>
          </a:p>
          <a:p>
            <a:endParaRPr lang="en-US" dirty="0"/>
          </a:p>
          <a:p>
            <a:endParaRPr lang="en-US" dirty="0"/>
          </a:p>
        </p:txBody>
      </p:sp>
      <p:pic>
        <p:nvPicPr>
          <p:cNvPr id="7" name="Picture 9">
            <a:extLst>
              <a:ext uri="{FF2B5EF4-FFF2-40B4-BE49-F238E27FC236}">
                <a16:creationId xmlns:a16="http://schemas.microsoft.com/office/drawing/2014/main" id="{31B15426-5D4F-4C13-BA7C-361C303592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10890341" y="0"/>
            <a:ext cx="1301659" cy="1301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548A2BAB-8CC8-4BD7-B10D-ACD6A6E3A03B}"/>
              </a:ext>
            </a:extLst>
          </p:cNvPr>
          <p:cNvSpPr/>
          <p:nvPr/>
        </p:nvSpPr>
        <p:spPr>
          <a:xfrm>
            <a:off x="7202078" y="6292048"/>
            <a:ext cx="4989921" cy="400110"/>
          </a:xfrm>
          <a:prstGeom prst="rect">
            <a:avLst/>
          </a:prstGeom>
        </p:spPr>
        <p:txBody>
          <a:bodyPr wrap="square">
            <a:spAutoFit/>
          </a:bodyPr>
          <a:lstStyle/>
          <a:p>
            <a:pPr algn="ctr"/>
            <a:r>
              <a:rPr lang="en-US" sz="2000" b="1" dirty="0"/>
              <a:t>AFOSR GRANT NO - FA9550-14-1-0019  </a:t>
            </a:r>
          </a:p>
        </p:txBody>
      </p:sp>
      <p:sp>
        <p:nvSpPr>
          <p:cNvPr id="8" name="Slide Number Placeholder 7">
            <a:extLst>
              <a:ext uri="{FF2B5EF4-FFF2-40B4-BE49-F238E27FC236}">
                <a16:creationId xmlns:a16="http://schemas.microsoft.com/office/drawing/2014/main" id="{9A6BD71C-470F-4C28-BC89-4CB4BD926680}"/>
              </a:ext>
            </a:extLst>
          </p:cNvPr>
          <p:cNvSpPr>
            <a:spLocks noGrp="1"/>
          </p:cNvSpPr>
          <p:nvPr>
            <p:ph type="sldNum" sz="quarter" idx="12"/>
          </p:nvPr>
        </p:nvSpPr>
        <p:spPr/>
        <p:txBody>
          <a:bodyPr/>
          <a:lstStyle/>
          <a:p>
            <a:fld id="{401CF334-2D5C-4859-84A6-CA7E6E43FAEB}" type="slidenum">
              <a:rPr lang="en-US" smtClean="0"/>
              <a:t>1</a:t>
            </a:fld>
            <a:endParaRPr lang="en-US"/>
          </a:p>
        </p:txBody>
      </p:sp>
      <p:pic>
        <p:nvPicPr>
          <p:cNvPr id="11" name="Picture 5">
            <a:extLst>
              <a:ext uri="{FF2B5EF4-FFF2-40B4-BE49-F238E27FC236}">
                <a16:creationId xmlns:a16="http://schemas.microsoft.com/office/drawing/2014/main" id="{3E6BED07-169F-4F2E-B850-48AF067A163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324166" cy="130165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spTree>
    <p:extLst>
      <p:ext uri="{BB962C8B-B14F-4D97-AF65-F5344CB8AC3E}">
        <p14:creationId xmlns:p14="http://schemas.microsoft.com/office/powerpoint/2010/main" val="3549628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6EA3F8-ED2D-4735-AA41-6EDB6BB6CC97}"/>
              </a:ext>
            </a:extLst>
          </p:cNvPr>
          <p:cNvSpPr>
            <a:spLocks noGrp="1"/>
          </p:cNvSpPr>
          <p:nvPr>
            <p:ph type="title"/>
          </p:nvPr>
        </p:nvSpPr>
        <p:spPr>
          <a:xfrm>
            <a:off x="311972" y="173638"/>
            <a:ext cx="11521440" cy="1143000"/>
          </a:xfrm>
        </p:spPr>
        <p:txBody>
          <a:bodyPr>
            <a:noAutofit/>
          </a:bodyPr>
          <a:lstStyle/>
          <a:p>
            <a:pPr algn="ctr"/>
            <a:r>
              <a:rPr lang="en-US" sz="4400" dirty="0"/>
              <a:t>Tuned </a:t>
            </a:r>
            <a:r>
              <a:rPr lang="el-GR" sz="4400" dirty="0"/>
              <a:t>π-</a:t>
            </a:r>
            <a:r>
              <a:rPr lang="en-US" sz="4400" dirty="0"/>
              <a:t>Circuits: Impedance plots for Initial Design</a:t>
            </a:r>
            <a:endParaRPr lang="en-US" sz="4000" dirty="0"/>
          </a:p>
        </p:txBody>
      </p:sp>
      <p:sp>
        <p:nvSpPr>
          <p:cNvPr id="3" name="Content Placeholder 2">
            <a:extLst>
              <a:ext uri="{FF2B5EF4-FFF2-40B4-BE49-F238E27FC236}">
                <a16:creationId xmlns:a16="http://schemas.microsoft.com/office/drawing/2014/main" id="{01406F38-17C1-4DE9-B896-D3547517277B}"/>
              </a:ext>
            </a:extLst>
          </p:cNvPr>
          <p:cNvSpPr>
            <a:spLocks noGrp="1"/>
          </p:cNvSpPr>
          <p:nvPr>
            <p:ph sz="half" idx="1"/>
          </p:nvPr>
        </p:nvSpPr>
        <p:spPr>
          <a:xfrm>
            <a:off x="1" y="1830272"/>
            <a:ext cx="4740536" cy="4891204"/>
          </a:xfrm>
        </p:spPr>
        <p:txBody>
          <a:bodyPr>
            <a:normAutofit/>
          </a:bodyPr>
          <a:lstStyle/>
          <a:p>
            <a:pPr marL="285750" indent="-285750" algn="just">
              <a:buFont typeface="Arial" panose="020B0604020202020204" pitchFamily="34" charset="0"/>
              <a:buChar char="•"/>
            </a:pPr>
            <a:r>
              <a:rPr lang="en-US" sz="1800" dirty="0"/>
              <a:t>Resonant Gap Impedance: Z</a:t>
            </a:r>
            <a:r>
              <a:rPr lang="en-US" sz="1800" baseline="-25000" dirty="0"/>
              <a:t>gap</a:t>
            </a:r>
            <a:r>
              <a:rPr lang="en-US" sz="1800" dirty="0"/>
              <a:t> = 5.18 k</a:t>
            </a:r>
            <a:r>
              <a:rPr lang="el-GR" sz="1800" dirty="0"/>
              <a:t>Ω</a:t>
            </a:r>
            <a:r>
              <a:rPr lang="en-US" sz="1800" dirty="0"/>
              <a:t>.</a:t>
            </a:r>
          </a:p>
          <a:p>
            <a:pPr marL="285750" indent="-285750" algn="just">
              <a:buFont typeface="Arial" panose="020B0604020202020204" pitchFamily="34" charset="0"/>
              <a:buChar char="•"/>
            </a:pPr>
            <a:endParaRPr lang="en-US" sz="1800" dirty="0"/>
          </a:p>
          <a:p>
            <a:pPr marL="285750" indent="-285750" algn="just">
              <a:buFont typeface="Arial" panose="020B0604020202020204" pitchFamily="34" charset="0"/>
              <a:buChar char="•"/>
            </a:pPr>
            <a:r>
              <a:rPr lang="en-US" sz="1800" dirty="0"/>
              <a:t> C</a:t>
            </a:r>
            <a:r>
              <a:rPr lang="en-US" sz="1800" baseline="-25000" dirty="0"/>
              <a:t>1</a:t>
            </a:r>
            <a:r>
              <a:rPr lang="en-US" sz="1800" dirty="0"/>
              <a:t> &amp; C</a:t>
            </a:r>
            <a:r>
              <a:rPr lang="en-US" sz="1800" baseline="-25000" dirty="0"/>
              <a:t>2</a:t>
            </a:r>
            <a:r>
              <a:rPr lang="en-US" sz="1800" dirty="0"/>
              <a:t> are varied to achieve the requisite peak gap impedance at a given resonant frequency.</a:t>
            </a:r>
          </a:p>
          <a:p>
            <a:pPr marL="285750" indent="-285750" algn="just">
              <a:buFont typeface="Arial" panose="020B0604020202020204" pitchFamily="34" charset="0"/>
              <a:buChar char="•"/>
            </a:pPr>
            <a:endParaRPr lang="en-US" sz="1800" dirty="0"/>
          </a:p>
          <a:p>
            <a:pPr marL="285750" indent="-285750" algn="just">
              <a:buFont typeface="Arial" panose="020B0604020202020204" pitchFamily="34" charset="0"/>
              <a:buChar char="•"/>
            </a:pPr>
            <a:r>
              <a:rPr lang="en-US" sz="1800" dirty="0"/>
              <a:t>Same Gap Impedances for varying resonant frequencies.</a:t>
            </a:r>
          </a:p>
          <a:p>
            <a:pPr marL="285750" indent="-285750" algn="just">
              <a:buFont typeface="Arial" panose="020B0604020202020204" pitchFamily="34" charset="0"/>
              <a:buChar char="•"/>
            </a:pPr>
            <a:endParaRPr lang="en-US" sz="1800" dirty="0"/>
          </a:p>
          <a:p>
            <a:pPr marL="285750" indent="-285750" algn="just">
              <a:buFont typeface="Arial" panose="020B0604020202020204" pitchFamily="34" charset="0"/>
              <a:buChar char="•"/>
            </a:pPr>
            <a:r>
              <a:rPr lang="en-US" sz="1800" dirty="0"/>
              <a:t>Quality Factor decreases as Frequency increases.</a:t>
            </a:r>
          </a:p>
          <a:p>
            <a:pPr marL="285750" indent="-285750" algn="just">
              <a:buFont typeface="Arial" panose="020B0604020202020204" pitchFamily="34" charset="0"/>
              <a:buChar char="•"/>
            </a:pPr>
            <a:endParaRPr lang="en-US" sz="1800" dirty="0"/>
          </a:p>
          <a:p>
            <a:pPr marL="285750" indent="-285750" algn="just">
              <a:buFont typeface="Arial" panose="020B0604020202020204" pitchFamily="34" charset="0"/>
              <a:buChar char="•"/>
            </a:pPr>
            <a:r>
              <a:rPr lang="en-US" sz="1800" dirty="0"/>
              <a:t>In reality, the device parasitics prevent such ideal behavior. </a:t>
            </a:r>
          </a:p>
          <a:p>
            <a:pPr marL="285750" indent="-285750">
              <a:buFont typeface="Arial" panose="020B0604020202020204" pitchFamily="34" charset="0"/>
              <a:buChar char="•"/>
            </a:pPr>
            <a:endParaRPr lang="en-US" sz="1800" dirty="0"/>
          </a:p>
        </p:txBody>
      </p:sp>
      <p:pic>
        <p:nvPicPr>
          <p:cNvPr id="7" name="Content Placeholder 6" descr="A picture containing text&#10;&#10;Description automatically generated">
            <a:extLst>
              <a:ext uri="{FF2B5EF4-FFF2-40B4-BE49-F238E27FC236}">
                <a16:creationId xmlns:a16="http://schemas.microsoft.com/office/drawing/2014/main" id="{1D6CBF11-4599-4B99-98CC-DB462DBAF2C4}"/>
              </a:ext>
            </a:extLst>
          </p:cNvPr>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l="6312" r="7387"/>
          <a:stretch/>
        </p:blipFill>
        <p:spPr>
          <a:xfrm>
            <a:off x="4762053" y="1436904"/>
            <a:ext cx="7315200" cy="4858688"/>
          </a:xfrm>
          <a:ln w="19050">
            <a:solidFill>
              <a:schemeClr val="tx1"/>
            </a:solidFill>
          </a:ln>
        </p:spPr>
      </p:pic>
      <p:sp>
        <p:nvSpPr>
          <p:cNvPr id="5" name="Slide Number Placeholder 4">
            <a:extLst>
              <a:ext uri="{FF2B5EF4-FFF2-40B4-BE49-F238E27FC236}">
                <a16:creationId xmlns:a16="http://schemas.microsoft.com/office/drawing/2014/main" id="{55AF9A26-C23C-4FC0-918B-32EC0FAA3319}"/>
              </a:ext>
            </a:extLst>
          </p:cNvPr>
          <p:cNvSpPr>
            <a:spLocks noGrp="1"/>
          </p:cNvSpPr>
          <p:nvPr>
            <p:ph type="sldNum" sz="quarter" idx="12"/>
          </p:nvPr>
        </p:nvSpPr>
        <p:spPr/>
        <p:txBody>
          <a:bodyPr/>
          <a:lstStyle/>
          <a:p>
            <a:fld id="{401CF334-2D5C-4859-84A6-CA7E6E43FAEB}" type="slidenum">
              <a:rPr lang="en-US" smtClean="0"/>
              <a:t>10</a:t>
            </a:fld>
            <a:endParaRPr lang="en-US"/>
          </a:p>
        </p:txBody>
      </p:sp>
      <p:sp>
        <p:nvSpPr>
          <p:cNvPr id="8" name="Rectangle 7">
            <a:extLst>
              <a:ext uri="{FF2B5EF4-FFF2-40B4-BE49-F238E27FC236}">
                <a16:creationId xmlns:a16="http://schemas.microsoft.com/office/drawing/2014/main" id="{960A1C14-02A0-4186-A175-47C4492D8BB3}"/>
              </a:ext>
            </a:extLst>
          </p:cNvPr>
          <p:cNvSpPr/>
          <p:nvPr/>
        </p:nvSpPr>
        <p:spPr>
          <a:xfrm>
            <a:off x="136263" y="1206072"/>
            <a:ext cx="3994673" cy="461665"/>
          </a:xfrm>
          <a:prstGeom prst="rect">
            <a:avLst/>
          </a:prstGeom>
        </p:spPr>
        <p:txBody>
          <a:bodyPr wrap="square">
            <a:spAutoFit/>
          </a:bodyPr>
          <a:lstStyle/>
          <a:p>
            <a:pPr algn="ctr"/>
            <a:r>
              <a:rPr lang="en-US" sz="2400" dirty="0"/>
              <a:t>70 kV - 30 A Configuration </a:t>
            </a:r>
          </a:p>
        </p:txBody>
      </p:sp>
    </p:spTree>
    <p:extLst>
      <p:ext uri="{BB962C8B-B14F-4D97-AF65-F5344CB8AC3E}">
        <p14:creationId xmlns:p14="http://schemas.microsoft.com/office/powerpoint/2010/main" val="4118757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7A1E017-CD3E-40A8-8694-B1EC8CA19097}"/>
              </a:ext>
            </a:extLst>
          </p:cNvPr>
          <p:cNvSpPr>
            <a:spLocks noGrp="1"/>
          </p:cNvSpPr>
          <p:nvPr>
            <p:ph type="title"/>
          </p:nvPr>
        </p:nvSpPr>
        <p:spPr>
          <a:xfrm>
            <a:off x="609600" y="219994"/>
            <a:ext cx="10972800" cy="683648"/>
          </a:xfrm>
        </p:spPr>
        <p:txBody>
          <a:bodyPr>
            <a:noAutofit/>
          </a:bodyPr>
          <a:lstStyle/>
          <a:p>
            <a:pPr algn="ctr"/>
            <a:r>
              <a:rPr lang="el-GR" sz="3900" dirty="0"/>
              <a:t>π</a:t>
            </a:r>
            <a:r>
              <a:rPr lang="en-US" sz="3900" dirty="0"/>
              <a:t>-Circuit Design Problems: Inductor Parasitics</a:t>
            </a:r>
          </a:p>
        </p:txBody>
      </p:sp>
      <p:sp>
        <p:nvSpPr>
          <p:cNvPr id="6" name="Content Placeholder 5">
            <a:extLst>
              <a:ext uri="{FF2B5EF4-FFF2-40B4-BE49-F238E27FC236}">
                <a16:creationId xmlns:a16="http://schemas.microsoft.com/office/drawing/2014/main" id="{477272BF-77F2-42DB-9194-EA2E65B3A1E2}"/>
              </a:ext>
            </a:extLst>
          </p:cNvPr>
          <p:cNvSpPr>
            <a:spLocks noGrp="1"/>
          </p:cNvSpPr>
          <p:nvPr>
            <p:ph sz="half" idx="1"/>
          </p:nvPr>
        </p:nvSpPr>
        <p:spPr>
          <a:xfrm>
            <a:off x="355001" y="1161826"/>
            <a:ext cx="6245824" cy="5476180"/>
          </a:xfrm>
        </p:spPr>
        <p:txBody>
          <a:bodyPr>
            <a:normAutofit/>
          </a:bodyPr>
          <a:lstStyle/>
          <a:p>
            <a:pPr marL="0" indent="0" algn="just">
              <a:buNone/>
            </a:pPr>
            <a:endParaRPr lang="en-US" sz="2000" dirty="0"/>
          </a:p>
          <a:p>
            <a:pPr algn="just"/>
            <a:r>
              <a:rPr lang="en-US" sz="2000" dirty="0"/>
              <a:t>Inductor </a:t>
            </a:r>
            <a:r>
              <a:rPr lang="en-US" sz="2000" dirty="0" err="1"/>
              <a:t>parasitics</a:t>
            </a:r>
            <a:r>
              <a:rPr lang="en-US" sz="2000" dirty="0"/>
              <a:t> harm highly efficient circuit design: Winding resistance &amp; Shunt Capacitance</a:t>
            </a:r>
          </a:p>
          <a:p>
            <a:pPr algn="just"/>
            <a:endParaRPr lang="en-US" sz="2000" dirty="0"/>
          </a:p>
          <a:p>
            <a:pPr algn="just"/>
            <a:r>
              <a:rPr lang="en-US" sz="2000" dirty="0"/>
              <a:t>Skin Effect- Current density is largest near the surface of the conductor and decreases with greater depths in the conductor. </a:t>
            </a:r>
          </a:p>
          <a:p>
            <a:pPr algn="just"/>
            <a:endParaRPr lang="en-US" sz="2000" dirty="0"/>
          </a:p>
          <a:p>
            <a:pPr algn="just"/>
            <a:r>
              <a:rPr lang="en-US" sz="2000" dirty="0"/>
              <a:t>Proximity Effect - Current distribution is further constrained by the presence of adjacent current carrying conductors, further enhancing the resistance.</a:t>
            </a:r>
          </a:p>
          <a:p>
            <a:pPr algn="just"/>
            <a:endParaRPr lang="en-US" sz="2000" dirty="0"/>
          </a:p>
          <a:p>
            <a:pPr algn="just"/>
            <a:r>
              <a:rPr lang="en-US" sz="2000" dirty="0"/>
              <a:t>Self Resonance -  Inductors self resonate due to its self-capacitance at high frequencies.</a:t>
            </a:r>
          </a:p>
          <a:p>
            <a:pPr marL="0" indent="0" algn="just">
              <a:buNone/>
            </a:pPr>
            <a:endParaRPr lang="en-US" sz="2000" dirty="0"/>
          </a:p>
        </p:txBody>
      </p:sp>
      <p:pic>
        <p:nvPicPr>
          <p:cNvPr id="9" name="Content Placeholder 8">
            <a:extLst>
              <a:ext uri="{FF2B5EF4-FFF2-40B4-BE49-F238E27FC236}">
                <a16:creationId xmlns:a16="http://schemas.microsoft.com/office/drawing/2014/main" id="{8C599C3B-0927-4285-83FF-3C24229FD8C6}"/>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954978" y="1362169"/>
            <a:ext cx="4596782" cy="1658256"/>
          </a:xfrm>
        </p:spPr>
      </p:pic>
      <p:sp>
        <p:nvSpPr>
          <p:cNvPr id="4" name="Slide Number Placeholder 3">
            <a:extLst>
              <a:ext uri="{FF2B5EF4-FFF2-40B4-BE49-F238E27FC236}">
                <a16:creationId xmlns:a16="http://schemas.microsoft.com/office/drawing/2014/main" id="{61E1E17B-2C8D-4343-904B-5AAD35A8639A}"/>
              </a:ext>
            </a:extLst>
          </p:cNvPr>
          <p:cNvSpPr>
            <a:spLocks noGrp="1"/>
          </p:cNvSpPr>
          <p:nvPr>
            <p:ph type="sldNum" sz="quarter" idx="12"/>
          </p:nvPr>
        </p:nvSpPr>
        <p:spPr/>
        <p:txBody>
          <a:bodyPr/>
          <a:lstStyle/>
          <a:p>
            <a:fld id="{401CF334-2D5C-4859-84A6-CA7E6E43FAEB}" type="slidenum">
              <a:rPr lang="en-US" smtClean="0"/>
              <a:t>11</a:t>
            </a:fld>
            <a:endParaRPr lang="en-US"/>
          </a:p>
        </p:txBody>
      </p:sp>
      <p:sp>
        <p:nvSpPr>
          <p:cNvPr id="10" name="Rectangle 9">
            <a:extLst>
              <a:ext uri="{FF2B5EF4-FFF2-40B4-BE49-F238E27FC236}">
                <a16:creationId xmlns:a16="http://schemas.microsoft.com/office/drawing/2014/main" id="{0948C976-4069-4C46-99FA-2771152ABB11}"/>
              </a:ext>
            </a:extLst>
          </p:cNvPr>
          <p:cNvSpPr/>
          <p:nvPr/>
        </p:nvSpPr>
        <p:spPr>
          <a:xfrm>
            <a:off x="6985618" y="3217029"/>
            <a:ext cx="4596782" cy="923330"/>
          </a:xfrm>
          <a:prstGeom prst="rect">
            <a:avLst/>
          </a:prstGeom>
        </p:spPr>
        <p:txBody>
          <a:bodyPr wrap="square">
            <a:spAutoFit/>
          </a:bodyPr>
          <a:lstStyle/>
          <a:p>
            <a:pPr algn="ctr"/>
            <a:r>
              <a:rPr lang="en-US" b="1" dirty="0"/>
              <a:t>L</a:t>
            </a:r>
            <a:r>
              <a:rPr lang="en-US" b="1" baseline="-25000" dirty="0"/>
              <a:t>12</a:t>
            </a:r>
            <a:r>
              <a:rPr lang="en-US" b="1" dirty="0"/>
              <a:t>, Inductor</a:t>
            </a:r>
            <a:endParaRPr lang="en-US" b="1" baseline="-25000" dirty="0"/>
          </a:p>
          <a:p>
            <a:pPr algn="ctr"/>
            <a:r>
              <a:rPr lang="en-US" b="1" dirty="0"/>
              <a:t>R</a:t>
            </a:r>
            <a:r>
              <a:rPr lang="en-US" b="1" baseline="-25000" dirty="0"/>
              <a:t>12</a:t>
            </a:r>
            <a:r>
              <a:rPr lang="en-US" b="1" dirty="0"/>
              <a:t>, Intrinsic Resistance of the Inductor</a:t>
            </a:r>
          </a:p>
          <a:p>
            <a:pPr algn="ctr"/>
            <a:r>
              <a:rPr lang="en-US" b="1" dirty="0"/>
              <a:t>C</a:t>
            </a:r>
            <a:r>
              <a:rPr lang="en-US" b="1" baseline="-25000" dirty="0"/>
              <a:t>12</a:t>
            </a:r>
            <a:r>
              <a:rPr lang="en-US" b="1" dirty="0"/>
              <a:t>, Self–Capacitance  of the Inductor</a:t>
            </a:r>
          </a:p>
        </p:txBody>
      </p:sp>
      <p:sp>
        <p:nvSpPr>
          <p:cNvPr id="3" name="TextBox 2">
            <a:extLst>
              <a:ext uri="{FF2B5EF4-FFF2-40B4-BE49-F238E27FC236}">
                <a16:creationId xmlns:a16="http://schemas.microsoft.com/office/drawing/2014/main" id="{55B09B71-B347-5B48-8044-3979C5090448}"/>
              </a:ext>
            </a:extLst>
          </p:cNvPr>
          <p:cNvSpPr txBox="1"/>
          <p:nvPr/>
        </p:nvSpPr>
        <p:spPr>
          <a:xfrm>
            <a:off x="6729414" y="4336963"/>
            <a:ext cx="5257800" cy="1292662"/>
          </a:xfrm>
          <a:prstGeom prst="rect">
            <a:avLst/>
          </a:prstGeom>
          <a:noFill/>
          <a:ln>
            <a:noFill/>
          </a:ln>
        </p:spPr>
        <p:txBody>
          <a:bodyPr wrap="square" rtlCol="0">
            <a:spAutoFit/>
          </a:bodyPr>
          <a:lstStyle/>
          <a:p>
            <a:pPr algn="just"/>
            <a:r>
              <a:rPr lang="en-US" sz="2000" dirty="0"/>
              <a:t>For a given resonant frequency, gap impedance &amp; load – Set Upper limit on the winding resistance of coil.</a:t>
            </a:r>
          </a:p>
          <a:p>
            <a:endParaRPr lang="en-US" dirty="0" err="1"/>
          </a:p>
        </p:txBody>
      </p:sp>
    </p:spTree>
    <p:extLst>
      <p:ext uri="{BB962C8B-B14F-4D97-AF65-F5344CB8AC3E}">
        <p14:creationId xmlns:p14="http://schemas.microsoft.com/office/powerpoint/2010/main" val="3638622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5CC33-57EB-481C-8346-B84FA286CC26}"/>
              </a:ext>
            </a:extLst>
          </p:cNvPr>
          <p:cNvSpPr>
            <a:spLocks noGrp="1"/>
          </p:cNvSpPr>
          <p:nvPr>
            <p:ph type="title"/>
          </p:nvPr>
        </p:nvSpPr>
        <p:spPr>
          <a:xfrm>
            <a:off x="0" y="74789"/>
            <a:ext cx="12192000" cy="728101"/>
          </a:xfrm>
        </p:spPr>
        <p:txBody>
          <a:bodyPr>
            <a:normAutofit/>
          </a:bodyPr>
          <a:lstStyle/>
          <a:p>
            <a:pPr algn="ctr"/>
            <a:r>
              <a:rPr lang="en-US" sz="4000" dirty="0"/>
              <a:t>Skin Effect Enhances Resistance in Conductors</a:t>
            </a:r>
          </a:p>
        </p:txBody>
      </p:sp>
      <p:sp>
        <p:nvSpPr>
          <p:cNvPr id="26" name="Text Placeholder 25">
            <a:extLst>
              <a:ext uri="{FF2B5EF4-FFF2-40B4-BE49-F238E27FC236}">
                <a16:creationId xmlns:a16="http://schemas.microsoft.com/office/drawing/2014/main" id="{6E692B96-153C-4707-9074-172B5695654A}"/>
              </a:ext>
            </a:extLst>
          </p:cNvPr>
          <p:cNvSpPr>
            <a:spLocks noGrp="1"/>
          </p:cNvSpPr>
          <p:nvPr>
            <p:ph type="body" idx="1"/>
          </p:nvPr>
        </p:nvSpPr>
        <p:spPr>
          <a:xfrm>
            <a:off x="526051" y="793497"/>
            <a:ext cx="5386917" cy="400110"/>
          </a:xfrm>
        </p:spPr>
        <p:txBody>
          <a:bodyPr/>
          <a:lstStyle/>
          <a:p>
            <a:pPr algn="ctr"/>
            <a:r>
              <a:rPr lang="en-US" dirty="0"/>
              <a:t>Direct Current</a:t>
            </a:r>
          </a:p>
        </p:txBody>
      </p:sp>
      <p:sp>
        <p:nvSpPr>
          <p:cNvPr id="27" name="Text Placeholder 26">
            <a:extLst>
              <a:ext uri="{FF2B5EF4-FFF2-40B4-BE49-F238E27FC236}">
                <a16:creationId xmlns:a16="http://schemas.microsoft.com/office/drawing/2014/main" id="{3FF1DD9F-0E84-4E50-B446-B35F0A053FD5}"/>
              </a:ext>
            </a:extLst>
          </p:cNvPr>
          <p:cNvSpPr>
            <a:spLocks noGrp="1"/>
          </p:cNvSpPr>
          <p:nvPr>
            <p:ph type="body" sz="half" idx="3"/>
          </p:nvPr>
        </p:nvSpPr>
        <p:spPr>
          <a:xfrm>
            <a:off x="6109819" y="798008"/>
            <a:ext cx="5389033" cy="395600"/>
          </a:xfrm>
        </p:spPr>
        <p:txBody>
          <a:bodyPr/>
          <a:lstStyle/>
          <a:p>
            <a:pPr algn="ctr"/>
            <a:r>
              <a:rPr lang="en-US" dirty="0"/>
              <a:t>Alternating Current (Skin Effect)</a:t>
            </a:r>
          </a:p>
        </p:txBody>
      </p:sp>
      <p:pic>
        <p:nvPicPr>
          <p:cNvPr id="9" name="Content Placeholder 8" descr="A close up of a logo&#10;&#10;Description automatically generated">
            <a:extLst>
              <a:ext uri="{FF2B5EF4-FFF2-40B4-BE49-F238E27FC236}">
                <a16:creationId xmlns:a16="http://schemas.microsoft.com/office/drawing/2014/main" id="{F9D6FDE2-B9B9-488C-BAEA-7CA9F9C81831}"/>
              </a:ext>
            </a:extLst>
          </p:cNvPr>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6483414" y="1193607"/>
            <a:ext cx="4846427" cy="3846514"/>
          </a:xfrm>
          <a:ln>
            <a:solidFill>
              <a:schemeClr val="tx1"/>
            </a:solidFill>
          </a:ln>
        </p:spPr>
      </p:pic>
      <p:sp>
        <p:nvSpPr>
          <p:cNvPr id="5" name="Slide Number Placeholder 4">
            <a:extLst>
              <a:ext uri="{FF2B5EF4-FFF2-40B4-BE49-F238E27FC236}">
                <a16:creationId xmlns:a16="http://schemas.microsoft.com/office/drawing/2014/main" id="{F4493704-D3C5-4101-A52D-0E83745E9E2C}"/>
              </a:ext>
            </a:extLst>
          </p:cNvPr>
          <p:cNvSpPr>
            <a:spLocks noGrp="1"/>
          </p:cNvSpPr>
          <p:nvPr>
            <p:ph type="sldNum" sz="quarter" idx="12"/>
          </p:nvPr>
        </p:nvSpPr>
        <p:spPr/>
        <p:txBody>
          <a:bodyPr/>
          <a:lstStyle/>
          <a:p>
            <a:fld id="{401CF334-2D5C-4859-84A6-CA7E6E43FAEB}" type="slidenum">
              <a:rPr lang="en-US" smtClean="0"/>
              <a:t>12</a:t>
            </a:fld>
            <a:endParaRPr lang="en-US"/>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735C46AB-2A65-4045-9048-22B4C734FD8B}"/>
                  </a:ext>
                </a:extLst>
              </p:cNvPr>
              <p:cNvSpPr txBox="1"/>
              <p:nvPr/>
            </p:nvSpPr>
            <p:spPr>
              <a:xfrm>
                <a:off x="476907" y="5040120"/>
                <a:ext cx="5062466" cy="1320811"/>
              </a:xfrm>
              <a:prstGeom prst="rect">
                <a:avLst/>
              </a:prstGeom>
              <a:noFill/>
              <a:ln>
                <a:noFill/>
              </a:ln>
            </p:spPr>
            <p:txBody>
              <a:bodyPr wrap="square" rtlCol="0">
                <a:spAutoFit/>
              </a:bodyPr>
              <a:lstStyle/>
              <a:p>
                <a:pPr algn="just"/>
                <a:r>
                  <a:rPr lang="en-US" dirty="0"/>
                  <a:t>At DC, current flows through the entire cross section of a circular conductor. The resistance is measured as</a:t>
                </a:r>
                <a14:m>
                  <m:oMath xmlns:m="http://schemas.openxmlformats.org/officeDocument/2006/math">
                    <m:r>
                      <a:rPr lang="en-US" b="0" i="0" smtClean="0">
                        <a:latin typeface="Cambria Math" panose="02040503050406030204" pitchFamily="18" charset="0"/>
                      </a:rPr>
                      <m:t> </m:t>
                    </m:r>
                    <m:r>
                      <a:rPr lang="en-US" i="1">
                        <a:latin typeface="Cambria Math" panose="02040503050406030204" pitchFamily="18" charset="0"/>
                      </a:rPr>
                      <m:t>𝑅</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𝜌</m:t>
                        </m:r>
                        <m:r>
                          <a:rPr lang="en-US" i="1">
                            <a:latin typeface="Cambria Math" panose="02040503050406030204" pitchFamily="18" charset="0"/>
                          </a:rPr>
                          <m:t>𝑙</m:t>
                        </m:r>
                      </m:num>
                      <m:den>
                        <m:r>
                          <a:rPr lang="en-US" i="1">
                            <a:latin typeface="Cambria Math" panose="02040503050406030204" pitchFamily="18" charset="0"/>
                          </a:rPr>
                          <m:t>𝐴</m:t>
                        </m:r>
                      </m:den>
                    </m:f>
                    <m:r>
                      <a:rPr lang="en-US" b="0" i="1" smtClean="0">
                        <a:latin typeface="Cambria Math" panose="02040503050406030204" pitchFamily="18" charset="0"/>
                      </a:rPr>
                      <m:t> </m:t>
                    </m:r>
                    <m:r>
                      <a:rPr lang="en-US" b="0" i="1" smtClean="0">
                        <a:latin typeface="Cambria Math" panose="02040503050406030204" pitchFamily="18" charset="0"/>
                      </a:rPr>
                      <m:t>𝑤h𝑒𝑟𝑒</m:t>
                    </m:r>
                    <m:r>
                      <a:rPr lang="en-US" b="0" i="1" smtClean="0">
                        <a:latin typeface="Cambria Math" panose="02040503050406030204" pitchFamily="18" charset="0"/>
                      </a:rPr>
                      <m:t> </m:t>
                    </m:r>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𝜋</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𝑎</m:t>
                        </m:r>
                      </m:e>
                      <m:sup>
                        <m:r>
                          <a:rPr lang="en-US" b="0" i="1" smtClean="0">
                            <a:latin typeface="Cambria Math" panose="02040503050406030204" pitchFamily="18" charset="0"/>
                          </a:rPr>
                          <m:t>2</m:t>
                        </m:r>
                      </m:sup>
                    </m:sSup>
                    <m:r>
                      <a:rPr lang="en-US" b="0" i="0" smtClean="0">
                        <a:latin typeface="Cambria Math" panose="02040503050406030204" pitchFamily="18" charset="0"/>
                      </a:rPr>
                      <m:t>, </m:t>
                    </m:r>
                    <m:r>
                      <a:rPr lang="en-US" b="0" i="1" smtClean="0">
                        <a:latin typeface="Cambria Math" panose="02040503050406030204" pitchFamily="18" charset="0"/>
                      </a:rPr>
                      <m:t>𝜌</m:t>
                    </m:r>
                    <m:r>
                      <a:rPr lang="en-US" b="0" i="1" smtClean="0">
                        <a:latin typeface="Cambria Math" panose="02040503050406030204" pitchFamily="18" charset="0"/>
                      </a:rPr>
                      <m:t>−</m:t>
                    </m:r>
                    <m:r>
                      <a:rPr lang="en-US" b="0" i="1" smtClean="0">
                        <a:latin typeface="Cambria Math" panose="02040503050406030204" pitchFamily="18" charset="0"/>
                      </a:rPr>
                      <m:t>𝑅𝑒𝑠𝑖𝑠𝑡𝑖𝑣𝑖𝑡𝑦</m:t>
                    </m:r>
                    <m:r>
                      <a:rPr lang="en-US" b="0" i="1" smtClean="0">
                        <a:latin typeface="Cambria Math" panose="02040503050406030204" pitchFamily="18" charset="0"/>
                      </a:rPr>
                      <m:t> </m:t>
                    </m:r>
                    <m:r>
                      <a:rPr lang="en-US" b="0" i="1" smtClean="0">
                        <a:latin typeface="Cambria Math" panose="02040503050406030204" pitchFamily="18" charset="0"/>
                      </a:rPr>
                      <m:t>𝑜𝑓</m:t>
                    </m:r>
                    <m:r>
                      <a:rPr lang="en-US" b="0" i="1" smtClean="0">
                        <a:latin typeface="Cambria Math" panose="02040503050406030204" pitchFamily="18" charset="0"/>
                      </a:rPr>
                      <m:t> </m:t>
                    </m:r>
                    <m:r>
                      <a:rPr lang="en-US" b="0" i="1" smtClean="0">
                        <a:latin typeface="Cambria Math" panose="02040503050406030204" pitchFamily="18" charset="0"/>
                      </a:rPr>
                      <m:t>𝑡h𝑒</m:t>
                    </m:r>
                    <m:r>
                      <a:rPr lang="en-US" b="0" i="1" smtClean="0">
                        <a:latin typeface="Cambria Math" panose="02040503050406030204" pitchFamily="18" charset="0"/>
                      </a:rPr>
                      <m:t> </m:t>
                    </m:r>
                    <m:r>
                      <a:rPr lang="en-US" b="0" i="1" smtClean="0">
                        <a:latin typeface="Cambria Math" panose="02040503050406030204" pitchFamily="18" charset="0"/>
                      </a:rPr>
                      <m:t>𝑐𝑜𝑛𝑑𝑢𝑐𝑡𝑖𝑛𝑔</m:t>
                    </m:r>
                    <m:r>
                      <a:rPr lang="en-US" b="0" i="1" smtClean="0">
                        <a:latin typeface="Cambria Math" panose="02040503050406030204" pitchFamily="18" charset="0"/>
                      </a:rPr>
                      <m:t> </m:t>
                    </m:r>
                    <m:r>
                      <a:rPr lang="en-US" b="0" i="1" smtClean="0">
                        <a:latin typeface="Cambria Math" panose="02040503050406030204" pitchFamily="18" charset="0"/>
                      </a:rPr>
                      <m:t>𝑚𝑎𝑡𝑒𝑟𝑖𝑎𝑙</m:t>
                    </m:r>
                    <m:r>
                      <a:rPr lang="en-US" b="0" i="1" smtClean="0">
                        <a:latin typeface="Cambria Math" panose="02040503050406030204" pitchFamily="18" charset="0"/>
                      </a:rPr>
                      <m:t>.</m:t>
                    </m:r>
                  </m:oMath>
                </a14:m>
                <a:endParaRPr lang="en-US" dirty="0"/>
              </a:p>
            </p:txBody>
          </p:sp>
        </mc:Choice>
        <mc:Fallback xmlns="">
          <p:sp>
            <p:nvSpPr>
              <p:cNvPr id="16" name="TextBox 15">
                <a:extLst>
                  <a:ext uri="{FF2B5EF4-FFF2-40B4-BE49-F238E27FC236}">
                    <a16:creationId xmlns:a16="http://schemas.microsoft.com/office/drawing/2014/main" id="{735C46AB-2A65-4045-9048-22B4C734FD8B}"/>
                  </a:ext>
                </a:extLst>
              </p:cNvPr>
              <p:cNvSpPr txBox="1">
                <a:spLocks noRot="1" noChangeAspect="1" noMove="1" noResize="1" noEditPoints="1" noAdjustHandles="1" noChangeArrowheads="1" noChangeShapeType="1" noTextEdit="1"/>
              </p:cNvSpPr>
              <p:nvPr/>
            </p:nvSpPr>
            <p:spPr>
              <a:xfrm>
                <a:off x="476907" y="5040120"/>
                <a:ext cx="5062466" cy="1320811"/>
              </a:xfrm>
              <a:prstGeom prst="rect">
                <a:avLst/>
              </a:prstGeom>
              <a:blipFill>
                <a:blip r:embed="rId3"/>
                <a:stretch>
                  <a:fillRect l="-963" t="-2778" r="-963" b="-3241"/>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E2D9DBAA-C596-42DE-B11A-957341342036}"/>
                  </a:ext>
                </a:extLst>
              </p:cNvPr>
              <p:cNvSpPr txBox="1"/>
              <p:nvPr/>
            </p:nvSpPr>
            <p:spPr>
              <a:xfrm>
                <a:off x="6456999" y="5040120"/>
                <a:ext cx="4953989" cy="1822935"/>
              </a:xfrm>
              <a:prstGeom prst="rect">
                <a:avLst/>
              </a:prstGeom>
              <a:noFill/>
              <a:ln>
                <a:noFill/>
              </a:ln>
            </p:spPr>
            <p:txBody>
              <a:bodyPr wrap="square" rtlCol="0">
                <a:spAutoFit/>
              </a:bodyPr>
              <a:lstStyle/>
              <a:p>
                <a:r>
                  <a:rPr lang="en-US" dirty="0"/>
                  <a:t>Current flows along the surface under AC conditions. Resistance,</a:t>
                </a:r>
                <a14:m>
                  <m:oMath xmlns:m="http://schemas.openxmlformats.org/officeDocument/2006/math">
                    <m:r>
                      <a:rPr lang="en-US" b="0" i="1" smtClean="0">
                        <a:latin typeface="Cambria Math" panose="02040503050406030204" pitchFamily="18" charset="0"/>
                      </a:rPr>
                      <m:t>𝑅</m:t>
                    </m:r>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𝜌</m:t>
                        </m:r>
                        <m:r>
                          <a:rPr lang="en-US" i="1">
                            <a:latin typeface="Cambria Math" panose="02040503050406030204" pitchFamily="18" charset="0"/>
                          </a:rPr>
                          <m:t>𝑙</m:t>
                        </m:r>
                      </m:num>
                      <m:den>
                        <m:r>
                          <a:rPr lang="en-US" b="0" i="1" smtClean="0">
                            <a:latin typeface="Cambria Math" panose="02040503050406030204" pitchFamily="18" charset="0"/>
                          </a:rPr>
                          <m:t>𝐴</m:t>
                        </m:r>
                      </m:den>
                    </m:f>
                    <m:r>
                      <a:rPr lang="en-US" b="0" i="1" smtClean="0">
                        <a:latin typeface="Cambria Math" panose="02040503050406030204" pitchFamily="18" charset="0"/>
                      </a:rPr>
                      <m:t>, </m:t>
                    </m:r>
                    <m:r>
                      <a:rPr lang="en-US" b="0" i="1" smtClean="0">
                        <a:latin typeface="Cambria Math" panose="02040503050406030204" pitchFamily="18" charset="0"/>
                      </a:rPr>
                      <m:t>𝑤h𝑒𝑟𝑒</m:t>
                    </m:r>
                    <m:r>
                      <a:rPr lang="en-US" b="0" i="1" smtClean="0">
                        <a:latin typeface="Cambria Math" panose="02040503050406030204" pitchFamily="18" charset="0"/>
                      </a:rPr>
                      <m:t> </m:t>
                    </m:r>
                    <m:r>
                      <a:rPr lang="en-US" b="0" i="1" smtClean="0">
                        <a:latin typeface="Cambria Math" panose="02040503050406030204" pitchFamily="18" charset="0"/>
                      </a:rPr>
                      <m:t>𝐴</m:t>
                    </m:r>
                    <m:r>
                      <a:rPr lang="en-US" b="0" i="1" smtClean="0">
                        <a:latin typeface="Cambria Math" panose="02040503050406030204" pitchFamily="18" charset="0"/>
                      </a:rPr>
                      <m:t>=2</m:t>
                    </m:r>
                    <m:r>
                      <a:rPr lang="en-US" i="1">
                        <a:latin typeface="Cambria Math" panose="02040503050406030204" pitchFamily="18" charset="0"/>
                      </a:rPr>
                      <m:t>𝜋</m:t>
                    </m:r>
                    <m:r>
                      <a:rPr lang="en-US" b="0" i="1" smtClean="0">
                        <a:latin typeface="Cambria Math" panose="02040503050406030204" pitchFamily="18" charset="0"/>
                      </a:rPr>
                      <m:t>𝑎</m:t>
                    </m:r>
                    <m:r>
                      <a:rPr lang="en-US" i="1">
                        <a:latin typeface="Cambria Math" panose="02040503050406030204" pitchFamily="18" charset="0"/>
                      </a:rPr>
                      <m:t>𝛿</m:t>
                    </m:r>
                    <m:r>
                      <a:rPr lang="en-US" b="0" i="1" smtClean="0">
                        <a:latin typeface="Cambria Math" panose="02040503050406030204" pitchFamily="18" charset="0"/>
                      </a:rPr>
                      <m:t>,  </m:t>
                    </m:r>
                    <m:r>
                      <a:rPr lang="en-US" b="0" i="1" smtClean="0">
                        <a:latin typeface="Cambria Math" panose="02040503050406030204" pitchFamily="18" charset="0"/>
                      </a:rPr>
                      <m:t>𝛿</m:t>
                    </m:r>
                    <m:r>
                      <a:rPr lang="en-US" b="0" i="1" smtClean="0">
                        <a:latin typeface="Cambria Math" panose="02040503050406030204" pitchFamily="18" charset="0"/>
                      </a:rPr>
                      <m:t>(</m:t>
                    </m:r>
                    <m:r>
                      <a:rPr lang="en-US" b="0" i="1" smtClean="0">
                        <a:latin typeface="Cambria Math" panose="02040503050406030204" pitchFamily="18" charset="0"/>
                      </a:rPr>
                      <m:t>𝑠𝑘𝑖𝑛</m:t>
                    </m:r>
                    <m:r>
                      <a:rPr lang="en-US" b="0" i="1" smtClean="0">
                        <a:latin typeface="Cambria Math" panose="02040503050406030204" pitchFamily="18" charset="0"/>
                      </a:rPr>
                      <m:t> </m:t>
                    </m:r>
                    <m:r>
                      <a:rPr lang="en-US" b="0" i="1" smtClean="0">
                        <a:latin typeface="Cambria Math" panose="02040503050406030204" pitchFamily="18" charset="0"/>
                      </a:rPr>
                      <m:t>𝑑𝑒𝑝𝑡h</m:t>
                    </m:r>
                    <m:r>
                      <a:rPr lang="en-US" b="0" i="1" smtClean="0">
                        <a:latin typeface="Cambria Math" panose="02040503050406030204" pitchFamily="18" charset="0"/>
                      </a:rPr>
                      <m:t>)=</m:t>
                    </m:r>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r>
                              <a:rPr lang="en-US" i="1">
                                <a:latin typeface="Cambria Math" panose="02040503050406030204" pitchFamily="18" charset="0"/>
                              </a:rPr>
                              <m:t>2</m:t>
                            </m:r>
                            <m:r>
                              <a:rPr lang="en-US" i="1">
                                <a:latin typeface="Cambria Math" panose="02040503050406030204" pitchFamily="18" charset="0"/>
                              </a:rPr>
                              <m:t>𝜌</m:t>
                            </m:r>
                          </m:num>
                          <m:den>
                            <m:r>
                              <a:rPr lang="en-US" i="1">
                                <a:latin typeface="Cambria Math" panose="02040503050406030204" pitchFamily="18" charset="0"/>
                              </a:rPr>
                              <m:t>𝜔𝜇</m:t>
                            </m:r>
                          </m:den>
                        </m:f>
                      </m:e>
                    </m:rad>
                  </m:oMath>
                </a14:m>
                <a:r>
                  <a:rPr lang="en-US" dirty="0"/>
                  <a:t>.  This is the </a:t>
                </a:r>
                <a:r>
                  <a:rPr lang="en-US" b="1" dirty="0"/>
                  <a:t>Skin Effect</a:t>
                </a:r>
                <a:r>
                  <a:rPr lang="en-US" dirty="0"/>
                  <a:t>.</a:t>
                </a:r>
                <a:endParaRPr lang="en-US" b="1" dirty="0"/>
              </a:p>
              <a:p>
                <a:r>
                  <a:rPr lang="el-GR" sz="1600" dirty="0"/>
                  <a:t>ω</a:t>
                </a:r>
                <a:r>
                  <a:rPr lang="en-US" sz="1600" dirty="0"/>
                  <a:t> – Angular Frequency, </a:t>
                </a:r>
                <a:r>
                  <a:rPr lang="el-GR" sz="1600" dirty="0"/>
                  <a:t>µ</a:t>
                </a:r>
                <a:r>
                  <a:rPr lang="en-US" sz="1600" dirty="0"/>
                  <a:t> - Magnetic Permeability of the Material</a:t>
                </a:r>
              </a:p>
            </p:txBody>
          </p:sp>
        </mc:Choice>
        <mc:Fallback xmlns="">
          <p:sp>
            <p:nvSpPr>
              <p:cNvPr id="18" name="TextBox 17">
                <a:extLst>
                  <a:ext uri="{FF2B5EF4-FFF2-40B4-BE49-F238E27FC236}">
                    <a16:creationId xmlns:a16="http://schemas.microsoft.com/office/drawing/2014/main" id="{E2D9DBAA-C596-42DE-B11A-957341342036}"/>
                  </a:ext>
                </a:extLst>
              </p:cNvPr>
              <p:cNvSpPr txBox="1">
                <a:spLocks noRot="1" noChangeAspect="1" noMove="1" noResize="1" noEditPoints="1" noAdjustHandles="1" noChangeArrowheads="1" noChangeShapeType="1" noTextEdit="1"/>
              </p:cNvSpPr>
              <p:nvPr/>
            </p:nvSpPr>
            <p:spPr>
              <a:xfrm>
                <a:off x="6456999" y="5040120"/>
                <a:ext cx="4953989" cy="1822935"/>
              </a:xfrm>
              <a:prstGeom prst="rect">
                <a:avLst/>
              </a:prstGeom>
              <a:blipFill>
                <a:blip r:embed="rId4"/>
                <a:stretch>
                  <a:fillRect l="-984" t="-2007" r="-984" b="-3344"/>
                </a:stretch>
              </a:blipFill>
              <a:ln>
                <a:noFill/>
              </a:ln>
            </p:spPr>
            <p:txBody>
              <a:bodyPr/>
              <a:lstStyle/>
              <a:p>
                <a:r>
                  <a:rPr lang="en-US">
                    <a:noFill/>
                  </a:rPr>
                  <a:t> </a:t>
                </a:r>
              </a:p>
            </p:txBody>
          </p:sp>
        </mc:Fallback>
      </mc:AlternateContent>
      <p:pic>
        <p:nvPicPr>
          <p:cNvPr id="8" name="Content Placeholder 7" descr="A screenshot of a cell phone&#10;&#10;Description automatically generated">
            <a:extLst>
              <a:ext uri="{FF2B5EF4-FFF2-40B4-BE49-F238E27FC236}">
                <a16:creationId xmlns:a16="http://schemas.microsoft.com/office/drawing/2014/main" id="{D17D3CD7-66E6-4B72-8CBA-B65FFD1C5B6F}"/>
              </a:ext>
            </a:extLst>
          </p:cNvPr>
          <p:cNvPicPr>
            <a:picLocks noGrp="1" noChangeAspect="1"/>
          </p:cNvPicPr>
          <p:nvPr>
            <p:ph sz="quarter" idx="2"/>
          </p:nvPr>
        </p:nvPicPr>
        <p:blipFill>
          <a:blip r:embed="rId5">
            <a:extLst>
              <a:ext uri="{28A0092B-C50C-407E-A947-70E740481C1C}">
                <a14:useLocalDpi xmlns:a14="http://schemas.microsoft.com/office/drawing/2010/main" val="0"/>
              </a:ext>
            </a:extLst>
          </a:blip>
          <a:stretch>
            <a:fillRect/>
          </a:stretch>
        </p:blipFill>
        <p:spPr>
          <a:xfrm>
            <a:off x="526051" y="1193607"/>
            <a:ext cx="5013322" cy="3846513"/>
          </a:xfrm>
          <a:ln>
            <a:solidFill>
              <a:schemeClr val="tx1"/>
            </a:solidFill>
          </a:ln>
        </p:spPr>
      </p:pic>
      <p:sp>
        <p:nvSpPr>
          <p:cNvPr id="10" name="Oval 9">
            <a:extLst>
              <a:ext uri="{FF2B5EF4-FFF2-40B4-BE49-F238E27FC236}">
                <a16:creationId xmlns:a16="http://schemas.microsoft.com/office/drawing/2014/main" id="{B995F3A4-491F-45A3-99B2-9649960369F7}"/>
              </a:ext>
            </a:extLst>
          </p:cNvPr>
          <p:cNvSpPr/>
          <p:nvPr/>
        </p:nvSpPr>
        <p:spPr>
          <a:xfrm>
            <a:off x="3566160" y="3657600"/>
            <a:ext cx="306911" cy="274320"/>
          </a:xfrm>
          <a:prstGeom prst="ellipse">
            <a:avLst/>
          </a:prstGeom>
          <a:solidFill>
            <a:srgbClr val="00F301"/>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11" name="Oval 10">
            <a:extLst>
              <a:ext uri="{FF2B5EF4-FFF2-40B4-BE49-F238E27FC236}">
                <a16:creationId xmlns:a16="http://schemas.microsoft.com/office/drawing/2014/main" id="{E0606417-4DB5-480A-B8A0-B092E32582E6}"/>
              </a:ext>
            </a:extLst>
          </p:cNvPr>
          <p:cNvSpPr/>
          <p:nvPr/>
        </p:nvSpPr>
        <p:spPr>
          <a:xfrm>
            <a:off x="9185564" y="3599411"/>
            <a:ext cx="315883" cy="332509"/>
          </a:xfrm>
          <a:prstGeom prst="ellipse">
            <a:avLst/>
          </a:prstGeom>
          <a:solidFill>
            <a:srgbClr val="0F12EB"/>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3" name="TextBox 2">
            <a:extLst>
              <a:ext uri="{FF2B5EF4-FFF2-40B4-BE49-F238E27FC236}">
                <a16:creationId xmlns:a16="http://schemas.microsoft.com/office/drawing/2014/main" id="{D3CF9510-90E8-42E5-BD78-A919A1CF383E}"/>
              </a:ext>
            </a:extLst>
          </p:cNvPr>
          <p:cNvSpPr txBox="1"/>
          <p:nvPr/>
        </p:nvSpPr>
        <p:spPr>
          <a:xfrm>
            <a:off x="3556395" y="1209911"/>
            <a:ext cx="2067483" cy="707886"/>
          </a:xfrm>
          <a:prstGeom prst="rect">
            <a:avLst/>
          </a:prstGeom>
          <a:noFill/>
          <a:ln>
            <a:noFill/>
          </a:ln>
        </p:spPr>
        <p:txBody>
          <a:bodyPr wrap="square" rtlCol="0">
            <a:spAutoFit/>
          </a:bodyPr>
          <a:lstStyle/>
          <a:p>
            <a:pPr algn="r"/>
            <a:r>
              <a:rPr lang="en-US" sz="2000" b="1" dirty="0"/>
              <a:t>a</a:t>
            </a:r>
            <a:r>
              <a:rPr lang="en-US" sz="2000" dirty="0"/>
              <a:t> – Wire Radius = 1 mm</a:t>
            </a:r>
          </a:p>
        </p:txBody>
      </p:sp>
      <p:sp>
        <p:nvSpPr>
          <p:cNvPr id="13" name="TextBox 12">
            <a:extLst>
              <a:ext uri="{FF2B5EF4-FFF2-40B4-BE49-F238E27FC236}">
                <a16:creationId xmlns:a16="http://schemas.microsoft.com/office/drawing/2014/main" id="{893BD418-B611-4BCF-821E-19FB01A5A999}"/>
              </a:ext>
            </a:extLst>
          </p:cNvPr>
          <p:cNvSpPr txBox="1"/>
          <p:nvPr/>
        </p:nvSpPr>
        <p:spPr>
          <a:xfrm>
            <a:off x="9346863" y="1208941"/>
            <a:ext cx="2067483" cy="707886"/>
          </a:xfrm>
          <a:prstGeom prst="rect">
            <a:avLst/>
          </a:prstGeom>
          <a:noFill/>
          <a:ln>
            <a:noFill/>
          </a:ln>
        </p:spPr>
        <p:txBody>
          <a:bodyPr wrap="square" rtlCol="0">
            <a:spAutoFit/>
          </a:bodyPr>
          <a:lstStyle/>
          <a:p>
            <a:pPr algn="r"/>
            <a:r>
              <a:rPr lang="en-US" sz="2000" b="1" dirty="0"/>
              <a:t>a</a:t>
            </a:r>
            <a:r>
              <a:rPr lang="en-US" sz="2000" dirty="0"/>
              <a:t> – Wire Radius = 1 mm</a:t>
            </a:r>
          </a:p>
        </p:txBody>
      </p:sp>
      <p:sp>
        <p:nvSpPr>
          <p:cNvPr id="14" name="TextBox 13">
            <a:extLst>
              <a:ext uri="{FF2B5EF4-FFF2-40B4-BE49-F238E27FC236}">
                <a16:creationId xmlns:a16="http://schemas.microsoft.com/office/drawing/2014/main" id="{B9A1F855-00FA-4E26-BFE8-5DD0B72ADAE7}"/>
              </a:ext>
            </a:extLst>
          </p:cNvPr>
          <p:cNvSpPr txBox="1"/>
          <p:nvPr/>
        </p:nvSpPr>
        <p:spPr>
          <a:xfrm>
            <a:off x="722867" y="4623706"/>
            <a:ext cx="2067483" cy="400110"/>
          </a:xfrm>
          <a:prstGeom prst="rect">
            <a:avLst/>
          </a:prstGeom>
          <a:noFill/>
          <a:ln>
            <a:noFill/>
          </a:ln>
        </p:spPr>
        <p:txBody>
          <a:bodyPr wrap="square" rtlCol="0">
            <a:spAutoFit/>
          </a:bodyPr>
          <a:lstStyle/>
          <a:p>
            <a:r>
              <a:rPr lang="en-US" sz="2000" b="1" i="1" dirty="0"/>
              <a:t>R</a:t>
            </a:r>
            <a:r>
              <a:rPr lang="en-US" sz="2000" b="1" dirty="0"/>
              <a:t> = 5.49 m</a:t>
            </a:r>
            <a:r>
              <a:rPr lang="el-GR" sz="2000" b="1" dirty="0"/>
              <a:t>Ω</a:t>
            </a:r>
            <a:r>
              <a:rPr lang="en-US" sz="2000" b="1" dirty="0"/>
              <a:t>/m</a:t>
            </a:r>
            <a:endParaRPr lang="en-US" sz="2000" dirty="0"/>
          </a:p>
        </p:txBody>
      </p:sp>
      <p:sp>
        <p:nvSpPr>
          <p:cNvPr id="15" name="TextBox 14">
            <a:extLst>
              <a:ext uri="{FF2B5EF4-FFF2-40B4-BE49-F238E27FC236}">
                <a16:creationId xmlns:a16="http://schemas.microsoft.com/office/drawing/2014/main" id="{5923252E-6556-4EB1-B995-CAB054CC0AC3}"/>
              </a:ext>
            </a:extLst>
          </p:cNvPr>
          <p:cNvSpPr txBox="1"/>
          <p:nvPr/>
        </p:nvSpPr>
        <p:spPr>
          <a:xfrm>
            <a:off x="6565463" y="4336699"/>
            <a:ext cx="2067483" cy="400110"/>
          </a:xfrm>
          <a:prstGeom prst="rect">
            <a:avLst/>
          </a:prstGeom>
          <a:noFill/>
          <a:ln>
            <a:noFill/>
          </a:ln>
        </p:spPr>
        <p:txBody>
          <a:bodyPr wrap="square" rtlCol="0">
            <a:spAutoFit/>
          </a:bodyPr>
          <a:lstStyle/>
          <a:p>
            <a:r>
              <a:rPr lang="en-US" sz="2000" b="1" i="1" dirty="0"/>
              <a:t>R</a:t>
            </a:r>
            <a:r>
              <a:rPr lang="en-US" sz="2000" b="1" dirty="0"/>
              <a:t> = 84.5 m</a:t>
            </a:r>
            <a:r>
              <a:rPr lang="el-GR" sz="2000" b="1" dirty="0"/>
              <a:t>Ω</a:t>
            </a:r>
            <a:r>
              <a:rPr lang="en-US" sz="2000" b="1" dirty="0"/>
              <a:t>/m</a:t>
            </a:r>
            <a:endParaRPr lang="en-US" sz="2000" dirty="0"/>
          </a:p>
        </p:txBody>
      </p:sp>
      <p:sp>
        <p:nvSpPr>
          <p:cNvPr id="4" name="Rectangle 3">
            <a:extLst>
              <a:ext uri="{FF2B5EF4-FFF2-40B4-BE49-F238E27FC236}">
                <a16:creationId xmlns:a16="http://schemas.microsoft.com/office/drawing/2014/main" id="{C7EBEDFC-7B76-4554-B19C-76FA619FF05C}"/>
              </a:ext>
            </a:extLst>
          </p:cNvPr>
          <p:cNvSpPr/>
          <p:nvPr/>
        </p:nvSpPr>
        <p:spPr>
          <a:xfrm>
            <a:off x="3367144" y="3141233"/>
            <a:ext cx="408790" cy="400110"/>
          </a:xfrm>
          <a:prstGeom prst="rect">
            <a:avLst/>
          </a:prstGeom>
          <a:solidFill>
            <a:srgbClr val="00F301"/>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6" name="Rectangle 5">
            <a:extLst>
              <a:ext uri="{FF2B5EF4-FFF2-40B4-BE49-F238E27FC236}">
                <a16:creationId xmlns:a16="http://schemas.microsoft.com/office/drawing/2014/main" id="{F409CA85-B660-4EB3-B4D3-5B1F8C211F3D}"/>
              </a:ext>
            </a:extLst>
          </p:cNvPr>
          <p:cNvSpPr/>
          <p:nvPr/>
        </p:nvSpPr>
        <p:spPr>
          <a:xfrm>
            <a:off x="9262358" y="3217186"/>
            <a:ext cx="315883" cy="324157"/>
          </a:xfrm>
          <a:prstGeom prst="rect">
            <a:avLst/>
          </a:prstGeom>
          <a:solidFill>
            <a:srgbClr val="0F12EB"/>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018DFD9-1465-4798-A728-86CAD33385FF}"/>
                  </a:ext>
                </a:extLst>
              </p:cNvPr>
              <p:cNvSpPr txBox="1"/>
              <p:nvPr/>
            </p:nvSpPr>
            <p:spPr>
              <a:xfrm>
                <a:off x="6563035" y="4727417"/>
                <a:ext cx="2029338" cy="276999"/>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𝜹</m:t>
                          </m:r>
                        </m:e>
                        <m:sub>
                          <m:r>
                            <a:rPr lang="en-US" b="1" i="1" smtClean="0">
                              <a:latin typeface="Cambria Math" panose="02040503050406030204" pitchFamily="18" charset="0"/>
                            </a:rPr>
                            <m:t>𝟒</m:t>
                          </m:r>
                          <m:r>
                            <a:rPr lang="en-US" b="1" i="1" smtClean="0">
                              <a:latin typeface="Cambria Math" panose="02040503050406030204" pitchFamily="18" charset="0"/>
                            </a:rPr>
                            <m:t>𝑴𝑯𝒛</m:t>
                          </m:r>
                        </m:sub>
                      </m:sSub>
                      <m:r>
                        <a:rPr lang="en-US" b="1" i="1" smtClean="0">
                          <a:latin typeface="Cambria Math" panose="02040503050406030204" pitchFamily="18" charset="0"/>
                        </a:rPr>
                        <m:t>=</m:t>
                      </m:r>
                      <m:r>
                        <a:rPr lang="en-US" b="1" i="1" smtClean="0">
                          <a:latin typeface="Cambria Math" panose="02040503050406030204" pitchFamily="18" charset="0"/>
                        </a:rPr>
                        <m:t>𝟑𝟑</m:t>
                      </m:r>
                      <m:r>
                        <a:rPr lang="en-US" b="1" i="1" smtClean="0">
                          <a:latin typeface="Cambria Math" panose="02040503050406030204" pitchFamily="18" charset="0"/>
                        </a:rPr>
                        <m:t>.</m:t>
                      </m:r>
                      <m:r>
                        <a:rPr lang="en-US" b="1" i="1" smtClean="0">
                          <a:latin typeface="Cambria Math" panose="02040503050406030204" pitchFamily="18" charset="0"/>
                        </a:rPr>
                        <m:t>𝟎𝟒</m:t>
                      </m:r>
                      <m:r>
                        <a:rPr lang="en-US" b="1" i="1" smtClean="0">
                          <a:latin typeface="Cambria Math" panose="02040503050406030204" pitchFamily="18" charset="0"/>
                        </a:rPr>
                        <m:t> </m:t>
                      </m:r>
                      <m:r>
                        <a:rPr lang="en-US" b="1" i="1" smtClean="0">
                          <a:latin typeface="Cambria Math" panose="02040503050406030204" pitchFamily="18" charset="0"/>
                        </a:rPr>
                        <m:t>𝝁</m:t>
                      </m:r>
                      <m:r>
                        <a:rPr lang="en-US" b="1" i="1" smtClean="0">
                          <a:latin typeface="Cambria Math" panose="02040503050406030204" pitchFamily="18" charset="0"/>
                        </a:rPr>
                        <m:t>𝒎</m:t>
                      </m:r>
                    </m:oMath>
                  </m:oMathPara>
                </a14:m>
                <a:endParaRPr lang="en-US" b="1" dirty="0" err="1"/>
              </a:p>
            </p:txBody>
          </p:sp>
        </mc:Choice>
        <mc:Fallback xmlns="">
          <p:sp>
            <p:nvSpPr>
              <p:cNvPr id="7" name="TextBox 6">
                <a:extLst>
                  <a:ext uri="{FF2B5EF4-FFF2-40B4-BE49-F238E27FC236}">
                    <a16:creationId xmlns:a16="http://schemas.microsoft.com/office/drawing/2014/main" id="{2018DFD9-1465-4798-A728-86CAD33385FF}"/>
                  </a:ext>
                </a:extLst>
              </p:cNvPr>
              <p:cNvSpPr txBox="1">
                <a:spLocks noRot="1" noChangeAspect="1" noMove="1" noResize="1" noEditPoints="1" noAdjustHandles="1" noChangeArrowheads="1" noChangeShapeType="1" noTextEdit="1"/>
              </p:cNvSpPr>
              <p:nvPr/>
            </p:nvSpPr>
            <p:spPr>
              <a:xfrm>
                <a:off x="6563035" y="4727417"/>
                <a:ext cx="2029338" cy="276999"/>
              </a:xfrm>
              <a:prstGeom prst="rect">
                <a:avLst/>
              </a:prstGeom>
              <a:blipFill>
                <a:blip r:embed="rId6"/>
                <a:stretch>
                  <a:fillRect l="-2402" r="-2102" b="-21739"/>
                </a:stretch>
              </a:blipFill>
              <a:ln>
                <a:noFill/>
              </a:ln>
            </p:spPr>
            <p:txBody>
              <a:bodyPr/>
              <a:lstStyle/>
              <a:p>
                <a:r>
                  <a:rPr lang="en-US">
                    <a:noFill/>
                  </a:rPr>
                  <a:t> </a:t>
                </a:r>
              </a:p>
            </p:txBody>
          </p:sp>
        </mc:Fallback>
      </mc:AlternateContent>
    </p:spTree>
    <p:extLst>
      <p:ext uri="{BB962C8B-B14F-4D97-AF65-F5344CB8AC3E}">
        <p14:creationId xmlns:p14="http://schemas.microsoft.com/office/powerpoint/2010/main" val="2202537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25">
            <a:extLst>
              <a:ext uri="{FF2B5EF4-FFF2-40B4-BE49-F238E27FC236}">
                <a16:creationId xmlns:a16="http://schemas.microsoft.com/office/drawing/2014/main" id="{0FD154D7-A617-4048-8277-0B8325F25890}"/>
              </a:ext>
            </a:extLst>
          </p:cNvPr>
          <p:cNvSpPr>
            <a:spLocks noGrp="1"/>
          </p:cNvSpPr>
          <p:nvPr>
            <p:ph type="title"/>
          </p:nvPr>
        </p:nvSpPr>
        <p:spPr>
          <a:xfrm>
            <a:off x="0" y="21986"/>
            <a:ext cx="12191998" cy="765225"/>
          </a:xfrm>
        </p:spPr>
        <p:txBody>
          <a:bodyPr>
            <a:noAutofit/>
          </a:bodyPr>
          <a:lstStyle/>
          <a:p>
            <a:pPr algn="ctr"/>
            <a:r>
              <a:rPr lang="en-US" sz="3800" dirty="0"/>
              <a:t>Proximity Effect Enhances Skin Resistance</a:t>
            </a:r>
          </a:p>
        </p:txBody>
      </p:sp>
      <p:pic>
        <p:nvPicPr>
          <p:cNvPr id="23" name="Content Placeholder 22">
            <a:extLst>
              <a:ext uri="{FF2B5EF4-FFF2-40B4-BE49-F238E27FC236}">
                <a16:creationId xmlns:a16="http://schemas.microsoft.com/office/drawing/2014/main" id="{1A106A52-4C1D-403A-92FB-9B07E4099521}"/>
              </a:ext>
            </a:extLst>
          </p:cNvPr>
          <p:cNvPicPr>
            <a:picLocks noGrp="1" noChangeAspect="1"/>
          </p:cNvPicPr>
          <p:nvPr>
            <p:ph sz="quarter" idx="2"/>
          </p:nvPr>
        </p:nvPicPr>
        <p:blipFill>
          <a:blip r:embed="rId3">
            <a:extLst>
              <a:ext uri="{28A0092B-C50C-407E-A947-70E740481C1C}">
                <a14:useLocalDpi xmlns:a14="http://schemas.microsoft.com/office/drawing/2010/main" val="0"/>
              </a:ext>
            </a:extLst>
          </a:blip>
          <a:stretch>
            <a:fillRect/>
          </a:stretch>
        </p:blipFill>
        <p:spPr>
          <a:xfrm>
            <a:off x="5229821" y="900114"/>
            <a:ext cx="6646554" cy="3226192"/>
          </a:xfrm>
          <a:ln>
            <a:solidFill>
              <a:schemeClr val="tx1"/>
            </a:solidFill>
          </a:ln>
        </p:spPr>
      </p:pic>
      <p:sp>
        <p:nvSpPr>
          <p:cNvPr id="5" name="Slide Number Placeholder 4">
            <a:extLst>
              <a:ext uri="{FF2B5EF4-FFF2-40B4-BE49-F238E27FC236}">
                <a16:creationId xmlns:a16="http://schemas.microsoft.com/office/drawing/2014/main" id="{300197E6-B4C3-46A5-AD8F-51B57FA08977}"/>
              </a:ext>
            </a:extLst>
          </p:cNvPr>
          <p:cNvSpPr>
            <a:spLocks noGrp="1"/>
          </p:cNvSpPr>
          <p:nvPr>
            <p:ph type="sldNum" sz="quarter" idx="12"/>
          </p:nvPr>
        </p:nvSpPr>
        <p:spPr/>
        <p:txBody>
          <a:bodyPr/>
          <a:lstStyle/>
          <a:p>
            <a:fld id="{401CF334-2D5C-4859-84A6-CA7E6E43FAEB}" type="slidenum">
              <a:rPr lang="en-US" smtClean="0"/>
              <a:t>13</a:t>
            </a:fld>
            <a:endParaRPr lang="en-US"/>
          </a:p>
        </p:txBody>
      </p:sp>
      <p:sp>
        <p:nvSpPr>
          <p:cNvPr id="2" name="Oval 1">
            <a:extLst>
              <a:ext uri="{FF2B5EF4-FFF2-40B4-BE49-F238E27FC236}">
                <a16:creationId xmlns:a16="http://schemas.microsoft.com/office/drawing/2014/main" id="{71EDDD72-0B38-43D4-B830-69EB675FEED2}"/>
              </a:ext>
            </a:extLst>
          </p:cNvPr>
          <p:cNvSpPr/>
          <p:nvPr/>
        </p:nvSpPr>
        <p:spPr>
          <a:xfrm>
            <a:off x="8175057" y="2621359"/>
            <a:ext cx="207818" cy="290946"/>
          </a:xfrm>
          <a:prstGeom prst="ellipse">
            <a:avLst/>
          </a:prstGeom>
          <a:solidFill>
            <a:srgbClr val="0F12EB"/>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13" name="TextBox 12">
            <a:extLst>
              <a:ext uri="{FF2B5EF4-FFF2-40B4-BE49-F238E27FC236}">
                <a16:creationId xmlns:a16="http://schemas.microsoft.com/office/drawing/2014/main" id="{1BC0C5A9-5701-41FD-95A8-C3ED77A8A052}"/>
              </a:ext>
            </a:extLst>
          </p:cNvPr>
          <p:cNvSpPr txBox="1"/>
          <p:nvPr/>
        </p:nvSpPr>
        <p:spPr>
          <a:xfrm>
            <a:off x="6182076" y="3699958"/>
            <a:ext cx="2067483" cy="400110"/>
          </a:xfrm>
          <a:prstGeom prst="rect">
            <a:avLst/>
          </a:prstGeom>
          <a:noFill/>
          <a:ln>
            <a:noFill/>
          </a:ln>
        </p:spPr>
        <p:txBody>
          <a:bodyPr wrap="square" rtlCol="0">
            <a:spAutoFit/>
          </a:bodyPr>
          <a:lstStyle/>
          <a:p>
            <a:r>
              <a:rPr lang="en-US" sz="2000" b="1" i="1" dirty="0"/>
              <a:t>R</a:t>
            </a:r>
            <a:r>
              <a:rPr lang="en-US" sz="2000" b="1" dirty="0"/>
              <a:t> = 110.6 m</a:t>
            </a:r>
            <a:r>
              <a:rPr lang="el-GR" sz="2000" b="1" dirty="0"/>
              <a:t>Ω</a:t>
            </a:r>
            <a:r>
              <a:rPr lang="en-US" sz="2000" b="1" dirty="0"/>
              <a:t>/m</a:t>
            </a:r>
          </a:p>
        </p:txBody>
      </p:sp>
      <p:sp>
        <p:nvSpPr>
          <p:cNvPr id="14" name="TextBox 13">
            <a:extLst>
              <a:ext uri="{FF2B5EF4-FFF2-40B4-BE49-F238E27FC236}">
                <a16:creationId xmlns:a16="http://schemas.microsoft.com/office/drawing/2014/main" id="{E77061A2-5EE8-4359-AA18-C6D22FA58548}"/>
              </a:ext>
            </a:extLst>
          </p:cNvPr>
          <p:cNvSpPr txBox="1"/>
          <p:nvPr/>
        </p:nvSpPr>
        <p:spPr>
          <a:xfrm>
            <a:off x="10040658" y="859625"/>
            <a:ext cx="2067483" cy="400110"/>
          </a:xfrm>
          <a:prstGeom prst="rect">
            <a:avLst/>
          </a:prstGeom>
          <a:noFill/>
          <a:ln>
            <a:noFill/>
          </a:ln>
        </p:spPr>
        <p:txBody>
          <a:bodyPr wrap="square" rtlCol="0">
            <a:spAutoFit/>
          </a:bodyPr>
          <a:lstStyle/>
          <a:p>
            <a:r>
              <a:rPr lang="en-US" sz="2000" b="1" i="1" dirty="0"/>
              <a:t>R</a:t>
            </a:r>
            <a:r>
              <a:rPr lang="en-US" sz="2000" b="1" dirty="0"/>
              <a:t> = 110.6 m</a:t>
            </a:r>
            <a:r>
              <a:rPr lang="el-GR" sz="2000" b="1" dirty="0"/>
              <a:t>Ω</a:t>
            </a:r>
            <a:r>
              <a:rPr lang="en-US" sz="2000" b="1" dirty="0"/>
              <a:t>/m</a:t>
            </a:r>
            <a:endParaRPr lang="en-US" sz="2000" dirty="0"/>
          </a:p>
        </p:txBody>
      </p:sp>
      <p:sp>
        <p:nvSpPr>
          <p:cNvPr id="8" name="Content Placeholder 7">
            <a:extLst>
              <a:ext uri="{FF2B5EF4-FFF2-40B4-BE49-F238E27FC236}">
                <a16:creationId xmlns:a16="http://schemas.microsoft.com/office/drawing/2014/main" id="{9D720FE0-B2F0-D94C-AEA3-5E3EEEF5C8FB}"/>
              </a:ext>
            </a:extLst>
          </p:cNvPr>
          <p:cNvSpPr>
            <a:spLocks noGrp="1"/>
          </p:cNvSpPr>
          <p:nvPr>
            <p:ph sz="quarter" idx="4"/>
          </p:nvPr>
        </p:nvSpPr>
        <p:spPr>
          <a:xfrm>
            <a:off x="308756" y="1152748"/>
            <a:ext cx="4744630" cy="5499883"/>
          </a:xfrm>
        </p:spPr>
        <p:txBody>
          <a:bodyPr>
            <a:normAutofit/>
          </a:bodyPr>
          <a:lstStyle/>
          <a:p>
            <a:pPr algn="just"/>
            <a:r>
              <a:rPr lang="en-US" dirty="0"/>
              <a:t>Current flows along the surface under AC conditions. It redistributes  based on the adjacent conductors.</a:t>
            </a:r>
          </a:p>
          <a:p>
            <a:pPr algn="just"/>
            <a:endParaRPr lang="en-US" dirty="0"/>
          </a:p>
          <a:p>
            <a:pPr algn="just"/>
            <a:r>
              <a:rPr lang="en-US" dirty="0"/>
              <a:t>Current is the same within a conductor. Hence, </a:t>
            </a:r>
            <a:r>
              <a:rPr lang="en-US" b="1" dirty="0"/>
              <a:t>current densities change</a:t>
            </a:r>
            <a:r>
              <a:rPr lang="en-US" dirty="0"/>
              <a:t>.</a:t>
            </a:r>
          </a:p>
          <a:p>
            <a:pPr algn="just"/>
            <a:endParaRPr lang="en-US" dirty="0"/>
          </a:p>
          <a:p>
            <a:pPr algn="just"/>
            <a:r>
              <a:rPr lang="en-US" dirty="0"/>
              <a:t>Concentration of current occurs in the more remote parts of the conductors. </a:t>
            </a:r>
          </a:p>
          <a:p>
            <a:pPr algn="just"/>
            <a:endParaRPr lang="en-US" dirty="0"/>
          </a:p>
          <a:p>
            <a:pPr algn="just"/>
            <a:r>
              <a:rPr lang="en-US" dirty="0"/>
              <a:t>This is Proximity Effect.</a:t>
            </a:r>
          </a:p>
          <a:p>
            <a:pPr algn="just"/>
            <a:endParaRPr lang="en-US" dirty="0"/>
          </a:p>
          <a:p>
            <a:pPr algn="just"/>
            <a:endParaRPr lang="en-US" dirty="0"/>
          </a:p>
          <a:p>
            <a:pPr algn="just"/>
            <a:endParaRPr lang="en-US" dirty="0"/>
          </a:p>
          <a:p>
            <a:endParaRPr lang="en-US" dirty="0"/>
          </a:p>
          <a:p>
            <a:endParaRPr lang="en-US" dirty="0"/>
          </a:p>
          <a:p>
            <a:endParaRPr lang="en-US" dirty="0"/>
          </a:p>
          <a:p>
            <a:pPr marL="0" indent="0">
              <a:buNone/>
            </a:pPr>
            <a:endParaRPr lang="en-US" dirty="0"/>
          </a:p>
          <a:p>
            <a:endParaRPr lang="en-US" dirty="0"/>
          </a:p>
          <a:p>
            <a:endParaRPr lang="en-US" dirty="0"/>
          </a:p>
        </p:txBody>
      </p:sp>
      <p:cxnSp>
        <p:nvCxnSpPr>
          <p:cNvPr id="12" name="Straight Connector 11">
            <a:extLst>
              <a:ext uri="{FF2B5EF4-FFF2-40B4-BE49-F238E27FC236}">
                <a16:creationId xmlns:a16="http://schemas.microsoft.com/office/drawing/2014/main" id="{CB5FEC15-FE80-A047-90CB-91F5F3238F2C}"/>
              </a:ext>
            </a:extLst>
          </p:cNvPr>
          <p:cNvCxnSpPr>
            <a:cxnSpLocks/>
          </p:cNvCxnSpPr>
          <p:nvPr/>
        </p:nvCxnSpPr>
        <p:spPr>
          <a:xfrm>
            <a:off x="8915406" y="2571746"/>
            <a:ext cx="0" cy="134258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AA768D59-C7C2-1B40-A6D0-02BF40F24E3B}"/>
              </a:ext>
            </a:extLst>
          </p:cNvPr>
          <p:cNvCxnSpPr>
            <a:cxnSpLocks/>
          </p:cNvCxnSpPr>
          <p:nvPr/>
        </p:nvCxnSpPr>
        <p:spPr>
          <a:xfrm>
            <a:off x="8329618" y="3700458"/>
            <a:ext cx="585788"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D04CE26A-0F3C-BF40-BCFE-ADEF90742CEC}"/>
              </a:ext>
            </a:extLst>
          </p:cNvPr>
          <p:cNvCxnSpPr>
            <a:cxnSpLocks/>
          </p:cNvCxnSpPr>
          <p:nvPr/>
        </p:nvCxnSpPr>
        <p:spPr>
          <a:xfrm flipH="1">
            <a:off x="9043993" y="3695695"/>
            <a:ext cx="542409"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4C794BF8-21BA-2C40-B139-40D91B385F52}"/>
              </a:ext>
            </a:extLst>
          </p:cNvPr>
          <p:cNvSpPr/>
          <p:nvPr/>
        </p:nvSpPr>
        <p:spPr>
          <a:xfrm>
            <a:off x="9030553" y="3699694"/>
            <a:ext cx="941283" cy="369332"/>
          </a:xfrm>
          <a:prstGeom prst="rect">
            <a:avLst/>
          </a:prstGeom>
        </p:spPr>
        <p:txBody>
          <a:bodyPr wrap="none">
            <a:spAutoFit/>
          </a:bodyPr>
          <a:lstStyle/>
          <a:p>
            <a:r>
              <a:rPr lang="en-US" b="1" dirty="0"/>
              <a:t>0.1 mm</a:t>
            </a:r>
            <a:endParaRPr lang="en-US" dirty="0"/>
          </a:p>
        </p:txBody>
      </p:sp>
      <p:cxnSp>
        <p:nvCxnSpPr>
          <p:cNvPr id="28" name="Straight Connector 27">
            <a:extLst>
              <a:ext uri="{FF2B5EF4-FFF2-40B4-BE49-F238E27FC236}">
                <a16:creationId xmlns:a16="http://schemas.microsoft.com/office/drawing/2014/main" id="{7690E375-6729-1F44-B0A5-697492E078FC}"/>
              </a:ext>
            </a:extLst>
          </p:cNvPr>
          <p:cNvCxnSpPr/>
          <p:nvPr/>
        </p:nvCxnSpPr>
        <p:spPr>
          <a:xfrm>
            <a:off x="7616144" y="1278779"/>
            <a:ext cx="0" cy="134258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FC149CEA-E695-3D4B-B291-ECC88A615CE6}"/>
              </a:ext>
            </a:extLst>
          </p:cNvPr>
          <p:cNvCxnSpPr>
            <a:cxnSpLocks/>
          </p:cNvCxnSpPr>
          <p:nvPr/>
        </p:nvCxnSpPr>
        <p:spPr>
          <a:xfrm>
            <a:off x="8915406" y="1152748"/>
            <a:ext cx="0" cy="134258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9C33E397-1065-7941-8156-ED195DC1D9CA}"/>
              </a:ext>
            </a:extLst>
          </p:cNvPr>
          <p:cNvCxnSpPr>
            <a:cxnSpLocks/>
          </p:cNvCxnSpPr>
          <p:nvPr/>
        </p:nvCxnSpPr>
        <p:spPr>
          <a:xfrm>
            <a:off x="9053518" y="2569407"/>
            <a:ext cx="0" cy="134258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B6CF1866-8EBC-7C4E-91D7-82ACF295C035}"/>
              </a:ext>
            </a:extLst>
          </p:cNvPr>
          <p:cNvCxnSpPr>
            <a:cxnSpLocks/>
          </p:cNvCxnSpPr>
          <p:nvPr/>
        </p:nvCxnSpPr>
        <p:spPr>
          <a:xfrm>
            <a:off x="7641871" y="1311070"/>
            <a:ext cx="1273535"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DBA4C11-E59E-364D-9C08-F951EFB98720}"/>
              </a:ext>
            </a:extLst>
          </p:cNvPr>
          <p:cNvSpPr txBox="1"/>
          <p:nvPr/>
        </p:nvSpPr>
        <p:spPr>
          <a:xfrm>
            <a:off x="7792580" y="941738"/>
            <a:ext cx="764953" cy="369332"/>
          </a:xfrm>
          <a:prstGeom prst="rect">
            <a:avLst/>
          </a:prstGeom>
          <a:noFill/>
          <a:ln>
            <a:solidFill>
              <a:schemeClr val="bg2"/>
            </a:solidFill>
          </a:ln>
        </p:spPr>
        <p:txBody>
          <a:bodyPr wrap="square" rtlCol="0">
            <a:spAutoFit/>
          </a:bodyPr>
          <a:lstStyle/>
          <a:p>
            <a:r>
              <a:rPr lang="en-US" dirty="0"/>
              <a:t>1 mm</a:t>
            </a:r>
          </a:p>
        </p:txBody>
      </p:sp>
      <p:sp>
        <p:nvSpPr>
          <p:cNvPr id="36" name="Rectangle 35">
            <a:extLst>
              <a:ext uri="{FF2B5EF4-FFF2-40B4-BE49-F238E27FC236}">
                <a16:creationId xmlns:a16="http://schemas.microsoft.com/office/drawing/2014/main" id="{6FA477DC-E642-4C41-90C5-0BDC4A9B384F}"/>
              </a:ext>
            </a:extLst>
          </p:cNvPr>
          <p:cNvSpPr/>
          <p:nvPr/>
        </p:nvSpPr>
        <p:spPr>
          <a:xfrm>
            <a:off x="6261710" y="902667"/>
            <a:ext cx="954107" cy="369332"/>
          </a:xfrm>
          <a:prstGeom prst="rect">
            <a:avLst/>
          </a:prstGeom>
        </p:spPr>
        <p:txBody>
          <a:bodyPr wrap="square">
            <a:spAutoFit/>
          </a:bodyPr>
          <a:lstStyle/>
          <a:p>
            <a:r>
              <a:rPr lang="en-US" b="1" dirty="0"/>
              <a:t> 4 MHz</a:t>
            </a:r>
            <a:endParaRPr lang="en-US" dirty="0"/>
          </a:p>
        </p:txBody>
      </p:sp>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CC22F7AC-4F58-3740-9060-094BDB945C25}"/>
                  </a:ext>
                </a:extLst>
              </p:cNvPr>
              <p:cNvSpPr txBox="1"/>
              <p:nvPr/>
            </p:nvSpPr>
            <p:spPr>
              <a:xfrm>
                <a:off x="5236690" y="4378939"/>
                <a:ext cx="6646554" cy="1996124"/>
              </a:xfrm>
              <a:prstGeom prst="rect">
                <a:avLst/>
              </a:prstGeom>
              <a:noFill/>
              <a:ln>
                <a:solidFill>
                  <a:schemeClr val="bg2"/>
                </a:solidFill>
              </a:ln>
            </p:spPr>
            <p:txBody>
              <a:bodyPr wrap="square" rtlCol="0">
                <a:spAutoFit/>
              </a:bodyPr>
              <a:lstStyle/>
              <a:p>
                <a:r>
                  <a:rPr lang="en-US" sz="2200" b="1" dirty="0"/>
                  <a:t>R</a:t>
                </a:r>
                <a:r>
                  <a:rPr lang="en-US" sz="2200" b="1" baseline="-25000" dirty="0" err="1"/>
                  <a:t>skin</a:t>
                </a:r>
                <a:r>
                  <a:rPr lang="en-US" sz="2200" b="1" dirty="0"/>
                  <a:t> = 84.5 m</a:t>
                </a:r>
                <a:r>
                  <a:rPr lang="el-GR" sz="2200" b="1" dirty="0" err="1"/>
                  <a:t>Ω</a:t>
                </a:r>
                <a:r>
                  <a:rPr lang="en-US" sz="2200" b="1" dirty="0"/>
                  <a:t>/m</a:t>
                </a:r>
              </a:p>
              <a:p>
                <a:endParaRPr lang="en-US" sz="2200" b="1" dirty="0"/>
              </a:p>
              <a:p>
                <a:r>
                  <a:rPr lang="en-US" sz="2200" b="1" dirty="0" err="1"/>
                  <a:t>R</a:t>
                </a:r>
                <a:r>
                  <a:rPr lang="en-US" sz="2200" b="1" baseline="-25000" dirty="0" err="1"/>
                  <a:t>prox</a:t>
                </a:r>
                <a:r>
                  <a:rPr lang="en-US" sz="2200" b="1" dirty="0"/>
                  <a:t> = 110.6 m</a:t>
                </a:r>
                <a:r>
                  <a:rPr lang="el-GR" sz="2200" b="1" dirty="0" err="1"/>
                  <a:t>Ω</a:t>
                </a:r>
                <a:r>
                  <a:rPr lang="en-US" sz="2200" b="1" dirty="0"/>
                  <a:t>/m</a:t>
                </a:r>
              </a:p>
              <a:p>
                <a:endParaRPr lang="en-US" sz="2200" b="1" dirty="0"/>
              </a:p>
              <a:p>
                <a:r>
                  <a:rPr lang="en-US" sz="2200" b="1" dirty="0"/>
                  <a:t>Enhancement Factor, </a:t>
                </a:r>
                <a14:m>
                  <m:oMath xmlns:m="http://schemas.openxmlformats.org/officeDocument/2006/math">
                    <m:r>
                      <a:rPr lang="en-US" sz="2200" b="1" i="1" smtClean="0">
                        <a:latin typeface="Cambria Math" panose="02040503050406030204" pitchFamily="18" charset="0"/>
                      </a:rPr>
                      <m:t>𝑬</m:t>
                    </m:r>
                    <m:r>
                      <a:rPr lang="en-US" sz="2200" b="1" i="1" smtClean="0">
                        <a:latin typeface="Cambria Math" panose="02040503050406030204" pitchFamily="18" charset="0"/>
                      </a:rPr>
                      <m:t>=</m:t>
                    </m:r>
                    <m:f>
                      <m:fPr>
                        <m:ctrlPr>
                          <a:rPr lang="en-US" sz="2200" b="1" i="1" smtClean="0">
                            <a:latin typeface="Cambria Math" panose="02040503050406030204" pitchFamily="18" charset="0"/>
                          </a:rPr>
                        </m:ctrlPr>
                      </m:fPr>
                      <m:num>
                        <m:sSub>
                          <m:sSubPr>
                            <m:ctrlPr>
                              <a:rPr lang="en-US" sz="2200" b="1" i="1" smtClean="0">
                                <a:latin typeface="Cambria Math" panose="02040503050406030204" pitchFamily="18" charset="0"/>
                              </a:rPr>
                            </m:ctrlPr>
                          </m:sSubPr>
                          <m:e>
                            <m:r>
                              <a:rPr lang="en-US" sz="2200" b="1" i="1" smtClean="0">
                                <a:latin typeface="Cambria Math" panose="02040503050406030204" pitchFamily="18" charset="0"/>
                              </a:rPr>
                              <m:t>𝑹</m:t>
                            </m:r>
                          </m:e>
                          <m:sub>
                            <m:r>
                              <a:rPr lang="en-US" sz="2200" b="1" i="1" smtClean="0">
                                <a:latin typeface="Cambria Math" panose="02040503050406030204" pitchFamily="18" charset="0"/>
                              </a:rPr>
                              <m:t>𝒑𝒓𝒐𝒙</m:t>
                            </m:r>
                          </m:sub>
                        </m:sSub>
                      </m:num>
                      <m:den>
                        <m:sSub>
                          <m:sSubPr>
                            <m:ctrlPr>
                              <a:rPr lang="en-US" sz="2200" b="1" i="1" smtClean="0">
                                <a:latin typeface="Cambria Math" panose="02040503050406030204" pitchFamily="18" charset="0"/>
                              </a:rPr>
                            </m:ctrlPr>
                          </m:sSubPr>
                          <m:e>
                            <m:r>
                              <a:rPr lang="en-US" sz="2200" b="1" i="1" smtClean="0">
                                <a:latin typeface="Cambria Math" panose="02040503050406030204" pitchFamily="18" charset="0"/>
                              </a:rPr>
                              <m:t>𝑹</m:t>
                            </m:r>
                          </m:e>
                          <m:sub>
                            <m:r>
                              <a:rPr lang="en-US" sz="2200" b="1" i="1" smtClean="0">
                                <a:latin typeface="Cambria Math" panose="02040503050406030204" pitchFamily="18" charset="0"/>
                              </a:rPr>
                              <m:t>𝒔𝒌𝒊𝒏</m:t>
                            </m:r>
                          </m:sub>
                        </m:sSub>
                      </m:den>
                    </m:f>
                    <m:r>
                      <a:rPr lang="en-US" sz="2200" b="1" i="1" smtClean="0">
                        <a:latin typeface="Cambria Math" panose="02040503050406030204" pitchFamily="18" charset="0"/>
                      </a:rPr>
                      <m:t>=</m:t>
                    </m:r>
                    <m:r>
                      <a:rPr lang="en-US" sz="2200" b="1" i="1" smtClean="0">
                        <a:latin typeface="Cambria Math" panose="02040503050406030204" pitchFamily="18" charset="0"/>
                      </a:rPr>
                      <m:t>𝟏</m:t>
                    </m:r>
                    <m:r>
                      <a:rPr lang="en-US" sz="2200" b="1" i="1" smtClean="0">
                        <a:latin typeface="Cambria Math" panose="02040503050406030204" pitchFamily="18" charset="0"/>
                      </a:rPr>
                      <m:t>.</m:t>
                    </m:r>
                    <m:r>
                      <a:rPr lang="en-US" sz="2200" b="1" i="1" smtClean="0">
                        <a:latin typeface="Cambria Math" panose="02040503050406030204" pitchFamily="18" charset="0"/>
                      </a:rPr>
                      <m:t>𝟑</m:t>
                    </m:r>
                  </m:oMath>
                </a14:m>
                <a:endParaRPr lang="en-US" sz="2200" b="1" i="1" dirty="0"/>
              </a:p>
            </p:txBody>
          </p:sp>
        </mc:Choice>
        <mc:Fallback xmlns="">
          <p:sp>
            <p:nvSpPr>
              <p:cNvPr id="45" name="TextBox 44">
                <a:extLst>
                  <a:ext uri="{FF2B5EF4-FFF2-40B4-BE49-F238E27FC236}">
                    <a16:creationId xmlns:a16="http://schemas.microsoft.com/office/drawing/2014/main" id="{CC22F7AC-4F58-3740-9060-094BDB945C25}"/>
                  </a:ext>
                </a:extLst>
              </p:cNvPr>
              <p:cNvSpPr txBox="1">
                <a:spLocks noRot="1" noChangeAspect="1" noMove="1" noResize="1" noEditPoints="1" noAdjustHandles="1" noChangeArrowheads="1" noChangeShapeType="1" noTextEdit="1"/>
              </p:cNvSpPr>
              <p:nvPr/>
            </p:nvSpPr>
            <p:spPr>
              <a:xfrm>
                <a:off x="5236690" y="4378939"/>
                <a:ext cx="6646554" cy="1996124"/>
              </a:xfrm>
              <a:prstGeom prst="rect">
                <a:avLst/>
              </a:prstGeom>
              <a:blipFill>
                <a:blip r:embed="rId4"/>
                <a:stretch>
                  <a:fillRect l="-951" t="-1887"/>
                </a:stretch>
              </a:blipFill>
              <a:ln>
                <a:solidFill>
                  <a:schemeClr val="bg2"/>
                </a:solidFill>
              </a:ln>
            </p:spPr>
            <p:txBody>
              <a:bodyPr/>
              <a:lstStyle/>
              <a:p>
                <a:r>
                  <a:rPr lang="en-US">
                    <a:noFill/>
                  </a:rPr>
                  <a:t> </a:t>
                </a:r>
              </a:p>
            </p:txBody>
          </p:sp>
        </mc:Fallback>
      </mc:AlternateContent>
    </p:spTree>
    <p:extLst>
      <p:ext uri="{BB962C8B-B14F-4D97-AF65-F5344CB8AC3E}">
        <p14:creationId xmlns:p14="http://schemas.microsoft.com/office/powerpoint/2010/main" val="2142232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B5BB62C-6E26-4F92-A891-35E175E705A6}"/>
              </a:ext>
            </a:extLst>
          </p:cNvPr>
          <p:cNvSpPr>
            <a:spLocks noGrp="1"/>
          </p:cNvSpPr>
          <p:nvPr>
            <p:ph type="title"/>
          </p:nvPr>
        </p:nvSpPr>
        <p:spPr>
          <a:xfrm>
            <a:off x="646733" y="175481"/>
            <a:ext cx="10972800" cy="1143000"/>
          </a:xfrm>
        </p:spPr>
        <p:txBody>
          <a:bodyPr>
            <a:normAutofit/>
          </a:bodyPr>
          <a:lstStyle/>
          <a:p>
            <a:pPr algn="ctr"/>
            <a:r>
              <a:rPr lang="en-US" sz="4600" dirty="0"/>
              <a:t>Modelling Proximity Effect in Inductors</a:t>
            </a:r>
          </a:p>
        </p:txBody>
      </p:sp>
      <p:pic>
        <p:nvPicPr>
          <p:cNvPr id="12" name="Content Placeholder 11" descr="A close up of a screen&#10;&#10;Description automatically generated">
            <a:extLst>
              <a:ext uri="{FF2B5EF4-FFF2-40B4-BE49-F238E27FC236}">
                <a16:creationId xmlns:a16="http://schemas.microsoft.com/office/drawing/2014/main" id="{2B570EBE-CFD8-4FED-9854-B0D16603B08B}"/>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rot="16200000">
            <a:off x="1757504" y="160121"/>
            <a:ext cx="2569134" cy="5384802"/>
          </a:xfrm>
          <a:ln>
            <a:solidFill>
              <a:schemeClr val="tx1"/>
            </a:solidFill>
          </a:ln>
        </p:spPr>
      </p:pic>
      <mc:AlternateContent xmlns:mc="http://schemas.openxmlformats.org/markup-compatibility/2006" xmlns:a14="http://schemas.microsoft.com/office/drawing/2010/main">
        <mc:Choice Requires="a14">
          <p:sp>
            <p:nvSpPr>
              <p:cNvPr id="10" name="Content Placeholder 9">
                <a:extLst>
                  <a:ext uri="{FF2B5EF4-FFF2-40B4-BE49-F238E27FC236}">
                    <a16:creationId xmlns:a16="http://schemas.microsoft.com/office/drawing/2014/main" id="{B8727F6D-8252-41DC-AE5C-5DBA52DCA2D9}"/>
                  </a:ext>
                </a:extLst>
              </p:cNvPr>
              <p:cNvSpPr>
                <a:spLocks noGrp="1"/>
              </p:cNvSpPr>
              <p:nvPr>
                <p:ph sz="half" idx="2"/>
              </p:nvPr>
            </p:nvSpPr>
            <p:spPr>
              <a:xfrm>
                <a:off x="6181905" y="1567953"/>
                <a:ext cx="5384800" cy="5114565"/>
              </a:xfrm>
            </p:spPr>
            <p:txBody>
              <a:bodyPr>
                <a:normAutofit/>
              </a:bodyPr>
              <a:lstStyle/>
              <a:p>
                <a:pPr algn="just"/>
                <a:r>
                  <a:rPr lang="en-US" sz="1800" dirty="0"/>
                  <a:t>A 2D Ansys Maxwell simulation as shown in the picture helps us understand the proximity effect.</a:t>
                </a:r>
              </a:p>
              <a:p>
                <a:pPr marL="0" indent="0" algn="just">
                  <a:buNone/>
                </a:pPr>
                <a:endParaRPr lang="en-US" sz="1800" dirty="0"/>
              </a:p>
              <a:p>
                <a:pPr algn="just"/>
                <a:r>
                  <a:rPr lang="en-US" sz="1800" dirty="0"/>
                  <a:t>The helical structure is approximated to closely spaced circular turns in the 2D simulation. </a:t>
                </a:r>
              </a:p>
              <a:p>
                <a:pPr algn="just"/>
                <a:endParaRPr lang="en-US" sz="1800" dirty="0"/>
              </a:p>
              <a:p>
                <a:pPr marL="0" indent="0" algn="just">
                  <a:buNone/>
                </a:pPr>
                <a:endParaRPr lang="en-US" sz="1800" dirty="0"/>
              </a:p>
              <a:p>
                <a:pPr algn="just"/>
                <a:r>
                  <a:rPr lang="en-US" sz="1800" dirty="0"/>
                  <a:t>Measure the resistance as shown below.</a:t>
                </a:r>
              </a:p>
              <a:p>
                <a:pPr algn="just"/>
                <a:endParaRPr lang="en-US" sz="1800" dirty="0"/>
              </a:p>
              <a:p>
                <a:pPr algn="just"/>
                <a:endParaRPr lang="en-US" sz="1800" dirty="0"/>
              </a:p>
              <a:p>
                <a:pPr algn="just"/>
                <a:r>
                  <a:rPr lang="en-US" sz="1800" dirty="0"/>
                  <a:t>Compare the resistance to skin effect. We obtain the level of enhancement. </a:t>
                </a:r>
              </a:p>
              <a:p>
                <a:pPr algn="just"/>
                <a:endParaRPr lang="en-US" sz="1800" b="1" dirty="0"/>
              </a:p>
              <a:p>
                <a:pPr algn="just"/>
                <a:r>
                  <a:rPr lang="en-US" sz="1800" b="1" dirty="0"/>
                  <a:t>Enhancement Factor, </a:t>
                </a:r>
                <a14:m>
                  <m:oMath xmlns:m="http://schemas.openxmlformats.org/officeDocument/2006/math">
                    <m:r>
                      <a:rPr lang="en-US" sz="1800" b="1" i="1">
                        <a:latin typeface="Cambria Math" panose="02040503050406030204" pitchFamily="18" charset="0"/>
                      </a:rPr>
                      <m:t>𝑬</m:t>
                    </m:r>
                    <m:r>
                      <a:rPr lang="en-US" sz="1800" b="1" i="1">
                        <a:latin typeface="Cambria Math" panose="02040503050406030204" pitchFamily="18" charset="0"/>
                      </a:rPr>
                      <m:t>=</m:t>
                    </m:r>
                    <m:f>
                      <m:fPr>
                        <m:ctrlPr>
                          <a:rPr lang="en-US" sz="1800" b="1" i="1">
                            <a:latin typeface="Cambria Math" panose="02040503050406030204" pitchFamily="18" charset="0"/>
                          </a:rPr>
                        </m:ctrlPr>
                      </m:fPr>
                      <m:num>
                        <m:sSub>
                          <m:sSubPr>
                            <m:ctrlPr>
                              <a:rPr lang="en-US" sz="1800" b="1" i="1">
                                <a:latin typeface="Cambria Math" panose="02040503050406030204" pitchFamily="18" charset="0"/>
                              </a:rPr>
                            </m:ctrlPr>
                          </m:sSubPr>
                          <m:e>
                            <m:r>
                              <a:rPr lang="en-US" sz="1800" b="1" i="1">
                                <a:latin typeface="Cambria Math" panose="02040503050406030204" pitchFamily="18" charset="0"/>
                              </a:rPr>
                              <m:t>𝑹</m:t>
                            </m:r>
                          </m:e>
                          <m:sub>
                            <m:r>
                              <a:rPr lang="en-US" sz="1800" b="1" i="1">
                                <a:latin typeface="Cambria Math" panose="02040503050406030204" pitchFamily="18" charset="0"/>
                              </a:rPr>
                              <m:t>𝒑𝒓𝒐𝒙</m:t>
                            </m:r>
                          </m:sub>
                        </m:sSub>
                      </m:num>
                      <m:den>
                        <m:sSub>
                          <m:sSubPr>
                            <m:ctrlPr>
                              <a:rPr lang="en-US" sz="1800" b="1" i="1">
                                <a:latin typeface="Cambria Math" panose="02040503050406030204" pitchFamily="18" charset="0"/>
                              </a:rPr>
                            </m:ctrlPr>
                          </m:sSubPr>
                          <m:e>
                            <m:r>
                              <a:rPr lang="en-US" sz="1800" b="1" i="1">
                                <a:latin typeface="Cambria Math" panose="02040503050406030204" pitchFamily="18" charset="0"/>
                              </a:rPr>
                              <m:t>𝑹</m:t>
                            </m:r>
                          </m:e>
                          <m:sub>
                            <m:r>
                              <a:rPr lang="en-US" sz="1800" b="1" i="1">
                                <a:latin typeface="Cambria Math" panose="02040503050406030204" pitchFamily="18" charset="0"/>
                              </a:rPr>
                              <m:t>𝒔𝒌𝒊𝒏</m:t>
                            </m:r>
                          </m:sub>
                        </m:sSub>
                      </m:den>
                    </m:f>
                  </m:oMath>
                </a14:m>
                <a:endParaRPr lang="en-US" sz="1800" dirty="0"/>
              </a:p>
              <a:p>
                <a:pPr algn="just"/>
                <a:endParaRPr lang="en-US" sz="1800" dirty="0"/>
              </a:p>
              <a:p>
                <a:pPr marL="0" indent="0" algn="just">
                  <a:buNone/>
                </a:pPr>
                <a:endParaRPr lang="en-US" sz="1800" dirty="0"/>
              </a:p>
            </p:txBody>
          </p:sp>
        </mc:Choice>
        <mc:Fallback xmlns="">
          <p:sp>
            <p:nvSpPr>
              <p:cNvPr id="10" name="Content Placeholder 9">
                <a:extLst>
                  <a:ext uri="{FF2B5EF4-FFF2-40B4-BE49-F238E27FC236}">
                    <a16:creationId xmlns:a16="http://schemas.microsoft.com/office/drawing/2014/main" id="{B8727F6D-8252-41DC-AE5C-5DBA52DCA2D9}"/>
                  </a:ext>
                </a:extLst>
              </p:cNvPr>
              <p:cNvSpPr>
                <a:spLocks noGrp="1" noRot="1" noChangeAspect="1" noMove="1" noResize="1" noEditPoints="1" noAdjustHandles="1" noChangeArrowheads="1" noChangeShapeType="1" noTextEdit="1"/>
              </p:cNvSpPr>
              <p:nvPr>
                <p:ph sz="half" idx="2"/>
              </p:nvPr>
            </p:nvSpPr>
            <p:spPr>
              <a:xfrm>
                <a:off x="6181905" y="1567953"/>
                <a:ext cx="5384800" cy="5114565"/>
              </a:xfrm>
              <a:blipFill>
                <a:blip r:embed="rId3"/>
                <a:stretch>
                  <a:fillRect l="-471" t="-248" r="-706"/>
                </a:stretch>
              </a:blipFill>
            </p:spPr>
            <p:txBody>
              <a:bodyPr/>
              <a:lstStyle/>
              <a:p>
                <a:r>
                  <a:rPr lang="en-US">
                    <a:noFill/>
                  </a:rPr>
                  <a:t> </a:t>
                </a:r>
              </a:p>
            </p:txBody>
          </p:sp>
        </mc:Fallback>
      </mc:AlternateContent>
      <p:sp>
        <p:nvSpPr>
          <p:cNvPr id="7" name="Slide Number Placeholder 6">
            <a:extLst>
              <a:ext uri="{FF2B5EF4-FFF2-40B4-BE49-F238E27FC236}">
                <a16:creationId xmlns:a16="http://schemas.microsoft.com/office/drawing/2014/main" id="{400CF008-91EA-4C58-930E-8E957A69DEA4}"/>
              </a:ext>
            </a:extLst>
          </p:cNvPr>
          <p:cNvSpPr>
            <a:spLocks noGrp="1"/>
          </p:cNvSpPr>
          <p:nvPr>
            <p:ph type="sldNum" sz="quarter" idx="12"/>
          </p:nvPr>
        </p:nvSpPr>
        <p:spPr/>
        <p:txBody>
          <a:bodyPr/>
          <a:lstStyle/>
          <a:p>
            <a:fld id="{401CF334-2D5C-4859-84A6-CA7E6E43FAEB}" type="slidenum">
              <a:rPr lang="en-US" smtClean="0"/>
              <a:t>14</a:t>
            </a:fld>
            <a:endParaRPr lang="en-US"/>
          </a:p>
        </p:txBody>
      </p:sp>
      <p:cxnSp>
        <p:nvCxnSpPr>
          <p:cNvPr id="14" name="Straight Arrow Connector 13">
            <a:extLst>
              <a:ext uri="{FF2B5EF4-FFF2-40B4-BE49-F238E27FC236}">
                <a16:creationId xmlns:a16="http://schemas.microsoft.com/office/drawing/2014/main" id="{F2E6A793-D306-4BD3-B3AF-A7F536812B74}"/>
              </a:ext>
            </a:extLst>
          </p:cNvPr>
          <p:cNvCxnSpPr/>
          <p:nvPr/>
        </p:nvCxnSpPr>
        <p:spPr>
          <a:xfrm>
            <a:off x="2296460" y="2320812"/>
            <a:ext cx="0" cy="1420337"/>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16" name="Straight Arrow Connector 15">
            <a:extLst>
              <a:ext uri="{FF2B5EF4-FFF2-40B4-BE49-F238E27FC236}">
                <a16:creationId xmlns:a16="http://schemas.microsoft.com/office/drawing/2014/main" id="{86EC27DB-B7AB-4D66-BE6A-C4B62088D177}"/>
              </a:ext>
            </a:extLst>
          </p:cNvPr>
          <p:cNvCxnSpPr/>
          <p:nvPr/>
        </p:nvCxnSpPr>
        <p:spPr>
          <a:xfrm>
            <a:off x="1015371" y="1680268"/>
            <a:ext cx="4298144" cy="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18" name="Straight Connector 17">
            <a:extLst>
              <a:ext uri="{FF2B5EF4-FFF2-40B4-BE49-F238E27FC236}">
                <a16:creationId xmlns:a16="http://schemas.microsoft.com/office/drawing/2014/main" id="{7B85C9A2-4B6F-4486-9033-3B5A74E82C3D}"/>
              </a:ext>
            </a:extLst>
          </p:cNvPr>
          <p:cNvCxnSpPr/>
          <p:nvPr/>
        </p:nvCxnSpPr>
        <p:spPr>
          <a:xfrm flipV="1">
            <a:off x="5313515" y="1567954"/>
            <a:ext cx="0" cy="752858"/>
          </a:xfrm>
          <a:prstGeom prst="line">
            <a:avLst/>
          </a:prstGeom>
        </p:spPr>
        <p:style>
          <a:lnRef idx="3">
            <a:schemeClr val="dk1"/>
          </a:lnRef>
          <a:fillRef idx="0">
            <a:schemeClr val="dk1"/>
          </a:fillRef>
          <a:effectRef idx="2">
            <a:schemeClr val="dk1"/>
          </a:effectRef>
          <a:fontRef idx="minor">
            <a:schemeClr val="tx1"/>
          </a:fontRef>
        </p:style>
      </p:cxnSp>
      <p:cxnSp>
        <p:nvCxnSpPr>
          <p:cNvPr id="20" name="Straight Arrow Connector 19">
            <a:extLst>
              <a:ext uri="{FF2B5EF4-FFF2-40B4-BE49-F238E27FC236}">
                <a16:creationId xmlns:a16="http://schemas.microsoft.com/office/drawing/2014/main" id="{598E54F0-BF75-44FC-BD11-2D253AEA809B}"/>
              </a:ext>
            </a:extLst>
          </p:cNvPr>
          <p:cNvCxnSpPr/>
          <p:nvPr/>
        </p:nvCxnSpPr>
        <p:spPr>
          <a:xfrm>
            <a:off x="3150519" y="2743201"/>
            <a:ext cx="454879" cy="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22" name="Straight Connector 21">
            <a:extLst>
              <a:ext uri="{FF2B5EF4-FFF2-40B4-BE49-F238E27FC236}">
                <a16:creationId xmlns:a16="http://schemas.microsoft.com/office/drawing/2014/main" id="{BF5C0074-F392-45A2-B135-556B64F37F60}"/>
              </a:ext>
            </a:extLst>
          </p:cNvPr>
          <p:cNvCxnSpPr/>
          <p:nvPr/>
        </p:nvCxnSpPr>
        <p:spPr>
          <a:xfrm>
            <a:off x="3169085" y="2320812"/>
            <a:ext cx="0" cy="454879"/>
          </a:xfrm>
          <a:prstGeom prst="line">
            <a:avLst/>
          </a:prstGeom>
        </p:spPr>
        <p:style>
          <a:lnRef idx="3">
            <a:schemeClr val="dk1"/>
          </a:lnRef>
          <a:fillRef idx="0">
            <a:schemeClr val="dk1"/>
          </a:fillRef>
          <a:effectRef idx="2">
            <a:schemeClr val="dk1"/>
          </a:effectRef>
          <a:fontRef idx="minor">
            <a:schemeClr val="tx1"/>
          </a:fontRef>
        </p:style>
      </p:cxnSp>
      <p:cxnSp>
        <p:nvCxnSpPr>
          <p:cNvPr id="23" name="Straight Connector 22">
            <a:extLst>
              <a:ext uri="{FF2B5EF4-FFF2-40B4-BE49-F238E27FC236}">
                <a16:creationId xmlns:a16="http://schemas.microsoft.com/office/drawing/2014/main" id="{02C6884A-F954-4940-A2FD-CEBE1B578FE9}"/>
              </a:ext>
            </a:extLst>
          </p:cNvPr>
          <p:cNvCxnSpPr/>
          <p:nvPr/>
        </p:nvCxnSpPr>
        <p:spPr>
          <a:xfrm>
            <a:off x="3599983" y="2288322"/>
            <a:ext cx="0" cy="454879"/>
          </a:xfrm>
          <a:prstGeom prst="line">
            <a:avLst/>
          </a:prstGeom>
        </p:spPr>
        <p:style>
          <a:lnRef idx="3">
            <a:schemeClr val="dk1"/>
          </a:lnRef>
          <a:fillRef idx="0">
            <a:schemeClr val="dk1"/>
          </a:fillRef>
          <a:effectRef idx="2">
            <a:schemeClr val="dk1"/>
          </a:effectRef>
          <a:fontRef idx="minor">
            <a:schemeClr val="tx1"/>
          </a:fontRef>
        </p:style>
      </p:cxnSp>
      <p:sp>
        <p:nvSpPr>
          <p:cNvPr id="24" name="TextBox 23">
            <a:extLst>
              <a:ext uri="{FF2B5EF4-FFF2-40B4-BE49-F238E27FC236}">
                <a16:creationId xmlns:a16="http://schemas.microsoft.com/office/drawing/2014/main" id="{E2E7E945-B510-4DFD-A15D-9E4B92E1EF18}"/>
              </a:ext>
            </a:extLst>
          </p:cNvPr>
          <p:cNvSpPr txBox="1"/>
          <p:nvPr/>
        </p:nvSpPr>
        <p:spPr>
          <a:xfrm>
            <a:off x="1230695" y="2845802"/>
            <a:ext cx="1242146" cy="923330"/>
          </a:xfrm>
          <a:prstGeom prst="rect">
            <a:avLst/>
          </a:prstGeom>
          <a:noFill/>
          <a:ln>
            <a:noFill/>
          </a:ln>
        </p:spPr>
        <p:txBody>
          <a:bodyPr wrap="square" rtlCol="0">
            <a:spAutoFit/>
          </a:bodyPr>
          <a:lstStyle/>
          <a:p>
            <a:pPr algn="ctr"/>
            <a:r>
              <a:rPr lang="en-US" dirty="0"/>
              <a:t>Solenoid Radius (SR)</a:t>
            </a:r>
          </a:p>
        </p:txBody>
      </p:sp>
      <p:sp>
        <p:nvSpPr>
          <p:cNvPr id="26" name="TextBox 25">
            <a:extLst>
              <a:ext uri="{FF2B5EF4-FFF2-40B4-BE49-F238E27FC236}">
                <a16:creationId xmlns:a16="http://schemas.microsoft.com/office/drawing/2014/main" id="{68E5D2BF-AF23-49C4-ADE6-2F925186FB08}"/>
              </a:ext>
            </a:extLst>
          </p:cNvPr>
          <p:cNvSpPr txBox="1"/>
          <p:nvPr/>
        </p:nvSpPr>
        <p:spPr>
          <a:xfrm>
            <a:off x="3076253" y="2852521"/>
            <a:ext cx="731073" cy="369332"/>
          </a:xfrm>
          <a:prstGeom prst="rect">
            <a:avLst/>
          </a:prstGeom>
          <a:noFill/>
          <a:ln>
            <a:noFill/>
          </a:ln>
        </p:spPr>
        <p:txBody>
          <a:bodyPr wrap="square" rtlCol="0">
            <a:spAutoFit/>
          </a:bodyPr>
          <a:lstStyle/>
          <a:p>
            <a:pPr algn="ctr"/>
            <a:r>
              <a:rPr lang="en-US" dirty="0"/>
              <a:t>Pitch </a:t>
            </a:r>
          </a:p>
        </p:txBody>
      </p:sp>
      <p:sp>
        <p:nvSpPr>
          <p:cNvPr id="27" name="TextBox 26">
            <a:extLst>
              <a:ext uri="{FF2B5EF4-FFF2-40B4-BE49-F238E27FC236}">
                <a16:creationId xmlns:a16="http://schemas.microsoft.com/office/drawing/2014/main" id="{A10DB22F-CED1-4069-85F4-1EADE2010153}"/>
              </a:ext>
            </a:extLst>
          </p:cNvPr>
          <p:cNvSpPr txBox="1"/>
          <p:nvPr/>
        </p:nvSpPr>
        <p:spPr>
          <a:xfrm>
            <a:off x="1413782" y="1614964"/>
            <a:ext cx="3184151" cy="369332"/>
          </a:xfrm>
          <a:prstGeom prst="rect">
            <a:avLst/>
          </a:prstGeom>
          <a:noFill/>
          <a:ln>
            <a:noFill/>
          </a:ln>
        </p:spPr>
        <p:txBody>
          <a:bodyPr wrap="square" rtlCol="0">
            <a:spAutoFit/>
          </a:bodyPr>
          <a:lstStyle/>
          <a:p>
            <a:pPr algn="ctr"/>
            <a:r>
              <a:rPr lang="en-US" dirty="0"/>
              <a:t>Solenoid Length (SL)</a:t>
            </a:r>
          </a:p>
        </p:txBody>
      </p:sp>
      <p:cxnSp>
        <p:nvCxnSpPr>
          <p:cNvPr id="33" name="Straight Connector 32">
            <a:extLst>
              <a:ext uri="{FF2B5EF4-FFF2-40B4-BE49-F238E27FC236}">
                <a16:creationId xmlns:a16="http://schemas.microsoft.com/office/drawing/2014/main" id="{0D24912C-10DD-435A-BA70-60B7093B34D7}"/>
              </a:ext>
            </a:extLst>
          </p:cNvPr>
          <p:cNvCxnSpPr/>
          <p:nvPr/>
        </p:nvCxnSpPr>
        <p:spPr>
          <a:xfrm>
            <a:off x="4331865" y="2288322"/>
            <a:ext cx="0" cy="487369"/>
          </a:xfrm>
          <a:prstGeom prst="line">
            <a:avLst/>
          </a:prstGeom>
        </p:spPr>
        <p:style>
          <a:lnRef idx="3">
            <a:schemeClr val="dk1"/>
          </a:lnRef>
          <a:fillRef idx="0">
            <a:schemeClr val="dk1"/>
          </a:fillRef>
          <a:effectRef idx="2">
            <a:schemeClr val="dk1"/>
          </a:effectRef>
          <a:fontRef idx="minor">
            <a:schemeClr val="tx1"/>
          </a:fontRef>
        </p:style>
      </p:cxnSp>
      <p:cxnSp>
        <p:nvCxnSpPr>
          <p:cNvPr id="34" name="Straight Connector 33">
            <a:extLst>
              <a:ext uri="{FF2B5EF4-FFF2-40B4-BE49-F238E27FC236}">
                <a16:creationId xmlns:a16="http://schemas.microsoft.com/office/drawing/2014/main" id="{60EA8710-189F-4DD2-A232-59D1627B6B2B}"/>
              </a:ext>
            </a:extLst>
          </p:cNvPr>
          <p:cNvCxnSpPr>
            <a:cxnSpLocks/>
          </p:cNvCxnSpPr>
          <p:nvPr/>
        </p:nvCxnSpPr>
        <p:spPr>
          <a:xfrm>
            <a:off x="4454092" y="2288322"/>
            <a:ext cx="0" cy="487369"/>
          </a:xfrm>
          <a:prstGeom prst="line">
            <a:avLst/>
          </a:prstGeom>
        </p:spPr>
        <p:style>
          <a:lnRef idx="3">
            <a:schemeClr val="dk1"/>
          </a:lnRef>
          <a:fillRef idx="0">
            <a:schemeClr val="dk1"/>
          </a:fillRef>
          <a:effectRef idx="2">
            <a:schemeClr val="dk1"/>
          </a:effectRef>
          <a:fontRef idx="minor">
            <a:schemeClr val="tx1"/>
          </a:fontRef>
        </p:style>
      </p:cxnSp>
      <p:sp>
        <p:nvSpPr>
          <p:cNvPr id="38" name="TextBox 37">
            <a:extLst>
              <a:ext uri="{FF2B5EF4-FFF2-40B4-BE49-F238E27FC236}">
                <a16:creationId xmlns:a16="http://schemas.microsoft.com/office/drawing/2014/main" id="{EF9B87FE-7C81-4435-A79F-D6D5E5129D32}"/>
              </a:ext>
            </a:extLst>
          </p:cNvPr>
          <p:cNvSpPr txBox="1"/>
          <p:nvPr/>
        </p:nvSpPr>
        <p:spPr>
          <a:xfrm>
            <a:off x="4085340" y="2779025"/>
            <a:ext cx="1540253" cy="646331"/>
          </a:xfrm>
          <a:prstGeom prst="rect">
            <a:avLst/>
          </a:prstGeom>
          <a:noFill/>
          <a:ln>
            <a:noFill/>
          </a:ln>
        </p:spPr>
        <p:txBody>
          <a:bodyPr wrap="square" rtlCol="0">
            <a:spAutoFit/>
          </a:bodyPr>
          <a:lstStyle/>
          <a:p>
            <a:pPr algn="ctr"/>
            <a:r>
              <a:rPr lang="en-US" dirty="0"/>
              <a:t>Wire Radius (WR)</a:t>
            </a:r>
          </a:p>
        </p:txBody>
      </p:sp>
      <p:sp>
        <p:nvSpPr>
          <p:cNvPr id="39" name="TextBox 38">
            <a:extLst>
              <a:ext uri="{FF2B5EF4-FFF2-40B4-BE49-F238E27FC236}">
                <a16:creationId xmlns:a16="http://schemas.microsoft.com/office/drawing/2014/main" id="{38CD1CF6-EC89-432F-8035-2A81AA357D1A}"/>
              </a:ext>
            </a:extLst>
          </p:cNvPr>
          <p:cNvSpPr txBox="1"/>
          <p:nvPr/>
        </p:nvSpPr>
        <p:spPr>
          <a:xfrm>
            <a:off x="1933641" y="3724068"/>
            <a:ext cx="3332684" cy="369332"/>
          </a:xfrm>
          <a:prstGeom prst="rect">
            <a:avLst/>
          </a:prstGeom>
          <a:noFill/>
          <a:ln>
            <a:noFill/>
          </a:ln>
        </p:spPr>
        <p:txBody>
          <a:bodyPr wrap="square" rtlCol="0">
            <a:spAutoFit/>
          </a:bodyPr>
          <a:lstStyle/>
          <a:p>
            <a:pPr algn="ctr"/>
            <a:r>
              <a:rPr lang="en-US" dirty="0"/>
              <a:t>Axis of Symmetry</a:t>
            </a:r>
          </a:p>
        </p:txBody>
      </p:sp>
      <p:cxnSp>
        <p:nvCxnSpPr>
          <p:cNvPr id="6" name="Straight Arrow Connector 5">
            <a:extLst>
              <a:ext uri="{FF2B5EF4-FFF2-40B4-BE49-F238E27FC236}">
                <a16:creationId xmlns:a16="http://schemas.microsoft.com/office/drawing/2014/main" id="{8BB05F86-310B-462C-BD0A-6199C0BCD25F}"/>
              </a:ext>
            </a:extLst>
          </p:cNvPr>
          <p:cNvCxnSpPr/>
          <p:nvPr/>
        </p:nvCxnSpPr>
        <p:spPr>
          <a:xfrm>
            <a:off x="4172989" y="2743201"/>
            <a:ext cx="158876"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5" name="Straight Arrow Connector 24">
            <a:extLst>
              <a:ext uri="{FF2B5EF4-FFF2-40B4-BE49-F238E27FC236}">
                <a16:creationId xmlns:a16="http://schemas.microsoft.com/office/drawing/2014/main" id="{D796B547-DB90-4BDD-B7E8-2C6E9B71BECF}"/>
              </a:ext>
            </a:extLst>
          </p:cNvPr>
          <p:cNvCxnSpPr>
            <a:cxnSpLocks/>
          </p:cNvCxnSpPr>
          <p:nvPr/>
        </p:nvCxnSpPr>
        <p:spPr>
          <a:xfrm rot="10800000">
            <a:off x="4454092" y="2745974"/>
            <a:ext cx="158876"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E355B93B-6E1A-484F-8F15-6A88041893F9}"/>
                  </a:ext>
                </a:extLst>
              </p:cNvPr>
              <p:cNvSpPr txBox="1"/>
              <p:nvPr/>
            </p:nvSpPr>
            <p:spPr>
              <a:xfrm>
                <a:off x="407504" y="4412974"/>
                <a:ext cx="5384800" cy="1956369"/>
              </a:xfrm>
              <a:prstGeom prst="rect">
                <a:avLst/>
              </a:prstGeom>
              <a:noFill/>
              <a:ln>
                <a:solidFill>
                  <a:schemeClr val="bg2"/>
                </a:solid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𝑊𝑒</m:t>
                      </m:r>
                      <m:r>
                        <a:rPr lang="en-US" b="0" i="1" smtClean="0">
                          <a:latin typeface="Cambria Math" panose="02040503050406030204" pitchFamily="18" charset="0"/>
                        </a:rPr>
                        <m:t> </m:t>
                      </m:r>
                      <m:r>
                        <a:rPr lang="en-US" b="0" i="1" smtClean="0">
                          <a:latin typeface="Cambria Math" panose="02040503050406030204" pitchFamily="18" charset="0"/>
                        </a:rPr>
                        <m:t>𝑘𝑛𝑜𝑤</m:t>
                      </m:r>
                      <m:r>
                        <a:rPr lang="en-US" b="0" i="1" smtClean="0">
                          <a:latin typeface="Cambria Math" panose="02040503050406030204" pitchFamily="18" charset="0"/>
                        </a:rPr>
                        <m:t> </m:t>
                      </m:r>
                      <m:r>
                        <a:rPr lang="en-US" b="0" i="1" smtClean="0">
                          <a:latin typeface="Cambria Math" panose="02040503050406030204" pitchFamily="18" charset="0"/>
                        </a:rPr>
                        <m:t>𝑃𝑜𝑤𝑒𝑟</m:t>
                      </m:r>
                      <m:r>
                        <a:rPr lang="en-US" b="0" i="1" smtClean="0">
                          <a:latin typeface="Cambria Math" panose="02040503050406030204" pitchFamily="18" charset="0"/>
                        </a:rPr>
                        <m:t>, </m:t>
                      </m:r>
                      <m:r>
                        <a:rPr lang="en-US" b="1" i="1" smtClean="0">
                          <a:latin typeface="Cambria Math" panose="02040503050406030204" pitchFamily="18" charset="0"/>
                        </a:rPr>
                        <m:t>𝑷</m:t>
                      </m:r>
                      <m:r>
                        <a:rPr lang="en-US" b="1" i="1" smtClean="0">
                          <a:latin typeface="Cambria Math" panose="02040503050406030204" pitchFamily="18" charset="0"/>
                        </a:rPr>
                        <m:t>=</m:t>
                      </m:r>
                      <m:f>
                        <m:fPr>
                          <m:ctrlPr>
                            <a:rPr lang="en-US" b="1" i="1" smtClean="0">
                              <a:latin typeface="Cambria Math" panose="02040503050406030204" pitchFamily="18" charset="0"/>
                            </a:rPr>
                          </m:ctrlPr>
                        </m:fPr>
                        <m:num>
                          <m:r>
                            <a:rPr lang="en-US" b="1" i="1" smtClean="0">
                              <a:latin typeface="Cambria Math" panose="02040503050406030204" pitchFamily="18" charset="0"/>
                            </a:rPr>
                            <m:t>𝟏</m:t>
                          </m:r>
                        </m:num>
                        <m:den>
                          <m:r>
                            <a:rPr lang="en-US" b="1" i="1" smtClean="0">
                              <a:latin typeface="Cambria Math" panose="02040503050406030204" pitchFamily="18" charset="0"/>
                            </a:rPr>
                            <m:t>𝟐</m:t>
                          </m:r>
                        </m:den>
                      </m:f>
                      <m:nary>
                        <m:naryPr>
                          <m:chr m:val="∭"/>
                          <m:limLoc m:val="undOvr"/>
                          <m:subHide m:val="on"/>
                          <m:supHide m:val="on"/>
                          <m:ctrlPr>
                            <a:rPr lang="en-US" b="1" i="1" smtClean="0">
                              <a:latin typeface="Cambria Math" panose="02040503050406030204" pitchFamily="18" charset="0"/>
                            </a:rPr>
                          </m:ctrlPr>
                        </m:naryPr>
                        <m:sub/>
                        <m:sup/>
                        <m:e>
                          <m:r>
                            <a:rPr lang="en-US" b="1" i="1">
                              <a:latin typeface="Cambria Math" panose="02040503050406030204" pitchFamily="18" charset="0"/>
                            </a:rPr>
                            <m:t>(</m:t>
                          </m:r>
                          <m:r>
                            <a:rPr lang="en-US" b="1" i="1" smtClean="0">
                              <a:latin typeface="Cambria Math" panose="02040503050406030204" pitchFamily="18" charset="0"/>
                            </a:rPr>
                            <m:t>𝝆</m:t>
                          </m:r>
                          <m:r>
                            <a:rPr lang="en-US" b="1" i="1" smtClean="0">
                              <a:latin typeface="Cambria Math" panose="02040503050406030204" pitchFamily="18" charset="0"/>
                            </a:rPr>
                            <m:t> .</m:t>
                          </m:r>
                          <m:sSup>
                            <m:sSupPr>
                              <m:ctrlPr>
                                <a:rPr lang="en-US" b="1" i="1" smtClean="0">
                                  <a:latin typeface="Cambria Math" panose="02040503050406030204" pitchFamily="18" charset="0"/>
                                </a:rPr>
                              </m:ctrlPr>
                            </m:sSupPr>
                            <m:e>
                              <m:d>
                                <m:dPr>
                                  <m:begChr m:val="|"/>
                                  <m:endChr m:val="|"/>
                                  <m:ctrlPr>
                                    <a:rPr lang="en-US" b="1" i="1" smtClean="0">
                                      <a:latin typeface="Cambria Math" panose="02040503050406030204" pitchFamily="18" charset="0"/>
                                    </a:rPr>
                                  </m:ctrlPr>
                                </m:dPr>
                                <m:e>
                                  <m:r>
                                    <a:rPr lang="en-US" b="1" i="1" smtClean="0">
                                      <a:latin typeface="Cambria Math" panose="02040503050406030204" pitchFamily="18" charset="0"/>
                                    </a:rPr>
                                    <m:t>𝑱</m:t>
                                  </m:r>
                                </m:e>
                              </m:d>
                            </m:e>
                            <m:sup>
                              <m:r>
                                <a:rPr lang="en-US" b="1" i="1" smtClean="0">
                                  <a:latin typeface="Cambria Math" panose="02040503050406030204" pitchFamily="18" charset="0"/>
                                </a:rPr>
                                <m:t>𝟐</m:t>
                              </m:r>
                            </m:sup>
                          </m:sSup>
                          <m:r>
                            <a:rPr lang="en-US" b="1" i="1">
                              <a:latin typeface="Cambria Math" panose="02040503050406030204" pitchFamily="18" charset="0"/>
                            </a:rPr>
                            <m:t>)ⅆ(</m:t>
                          </m:r>
                          <m:r>
                            <a:rPr lang="en-US" b="1" i="1">
                              <a:latin typeface="Cambria Math" panose="02040503050406030204" pitchFamily="18" charset="0"/>
                            </a:rPr>
                            <m:t>𝑽𝒐𝒍</m:t>
                          </m:r>
                          <m:r>
                            <a:rPr lang="en-US" b="1" i="1">
                              <a:latin typeface="Cambria Math" panose="02040503050406030204" pitchFamily="18" charset="0"/>
                            </a:rPr>
                            <m:t>)</m:t>
                          </m:r>
                        </m:e>
                      </m:nary>
                    </m:oMath>
                  </m:oMathPara>
                </a14:m>
                <a:endParaRPr lang="en-US" b="1" dirty="0"/>
              </a:p>
              <a:p>
                <a:r>
                  <a:rPr lang="en-US" dirty="0"/>
                  <a:t>Where </a:t>
                </a:r>
                <a14:m>
                  <m:oMath xmlns:m="http://schemas.openxmlformats.org/officeDocument/2006/math">
                    <m:r>
                      <a:rPr lang="en-US" b="1" i="1">
                        <a:latin typeface="Cambria Math" panose="02040503050406030204" pitchFamily="18" charset="0"/>
                      </a:rPr>
                      <m:t>𝝆</m:t>
                    </m:r>
                  </m:oMath>
                </a14:m>
                <a:r>
                  <a:rPr lang="en-US" dirty="0"/>
                  <a:t>  is the Resistivity, </a:t>
                </a:r>
                <a:r>
                  <a:rPr lang="en-US" b="1" dirty="0"/>
                  <a:t>J</a:t>
                </a:r>
                <a:r>
                  <a:rPr lang="en-US" dirty="0"/>
                  <a:t> -  Current Density.</a:t>
                </a:r>
              </a:p>
              <a:p>
                <a:endParaRPr lang="en-US" dirty="0"/>
              </a:p>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𝑹</m:t>
                      </m:r>
                      <m:r>
                        <a:rPr lang="en-US" b="1" i="1" smtClean="0">
                          <a:latin typeface="Cambria Math" panose="02040503050406030204" pitchFamily="18" charset="0"/>
                        </a:rPr>
                        <m:t>=</m:t>
                      </m:r>
                      <m:f>
                        <m:fPr>
                          <m:ctrlPr>
                            <a:rPr lang="en-US" b="1" i="1" smtClean="0">
                              <a:latin typeface="Cambria Math" panose="02040503050406030204" pitchFamily="18" charset="0"/>
                            </a:rPr>
                          </m:ctrlPr>
                        </m:fPr>
                        <m:num>
                          <m:r>
                            <a:rPr lang="en-US" b="1" i="1" smtClean="0">
                              <a:latin typeface="Cambria Math" panose="02040503050406030204" pitchFamily="18" charset="0"/>
                            </a:rPr>
                            <m:t>𝑷</m:t>
                          </m:r>
                        </m:num>
                        <m:den>
                          <m:sSubSup>
                            <m:sSubSupPr>
                              <m:ctrlPr>
                                <a:rPr lang="en-US" b="1" i="1" smtClean="0">
                                  <a:latin typeface="Cambria Math" panose="02040503050406030204" pitchFamily="18" charset="0"/>
                                </a:rPr>
                              </m:ctrlPr>
                            </m:sSubSupPr>
                            <m:e>
                              <m:r>
                                <a:rPr lang="en-US" b="1" i="1" smtClean="0">
                                  <a:latin typeface="Cambria Math" panose="02040503050406030204" pitchFamily="18" charset="0"/>
                                </a:rPr>
                                <m:t>𝑰</m:t>
                              </m:r>
                            </m:e>
                            <m:sub>
                              <m:r>
                                <a:rPr lang="en-US" b="1" i="1" smtClean="0">
                                  <a:latin typeface="Cambria Math" panose="02040503050406030204" pitchFamily="18" charset="0"/>
                                </a:rPr>
                                <m:t>𝒓𝒎𝒔</m:t>
                              </m:r>
                            </m:sub>
                            <m:sup>
                              <m:r>
                                <a:rPr lang="en-US" b="1" i="1" smtClean="0">
                                  <a:latin typeface="Cambria Math" panose="02040503050406030204" pitchFamily="18" charset="0"/>
                                </a:rPr>
                                <m:t>𝟐</m:t>
                              </m:r>
                            </m:sup>
                          </m:sSubSup>
                        </m:den>
                      </m:f>
                      <m:r>
                        <a:rPr lang="en-US" b="1" i="1" smtClean="0">
                          <a:latin typeface="Cambria Math" panose="02040503050406030204" pitchFamily="18" charset="0"/>
                        </a:rPr>
                        <m:t>, </m:t>
                      </m:r>
                      <m:sSub>
                        <m:sSubPr>
                          <m:ctrlPr>
                            <a:rPr lang="en-US" b="1" i="1" smtClean="0">
                              <a:latin typeface="Cambria Math" panose="02040503050406030204" pitchFamily="18" charset="0"/>
                            </a:rPr>
                          </m:ctrlPr>
                        </m:sSubPr>
                        <m:e>
                          <m:r>
                            <a:rPr lang="en-US" b="1" i="1" smtClean="0">
                              <a:latin typeface="Cambria Math" panose="02040503050406030204" pitchFamily="18" charset="0"/>
                            </a:rPr>
                            <m:t>𝑰</m:t>
                          </m:r>
                        </m:e>
                        <m:sub>
                          <m:r>
                            <a:rPr lang="en-US" b="1" i="1" smtClean="0">
                              <a:latin typeface="Cambria Math" panose="02040503050406030204" pitchFamily="18" charset="0"/>
                            </a:rPr>
                            <m:t>𝒑𝒆𝒂𝒌</m:t>
                          </m:r>
                        </m:sub>
                      </m:sSub>
                      <m:r>
                        <a:rPr lang="en-US" b="1" i="1" smtClean="0">
                          <a:latin typeface="Cambria Math" panose="02040503050406030204" pitchFamily="18" charset="0"/>
                        </a:rPr>
                        <m:t>=</m:t>
                      </m:r>
                      <m:r>
                        <a:rPr lang="en-US" b="1" i="1" smtClean="0">
                          <a:latin typeface="Cambria Math" panose="02040503050406030204" pitchFamily="18" charset="0"/>
                        </a:rPr>
                        <m:t>𝟏</m:t>
                      </m:r>
                      <m:r>
                        <a:rPr lang="en-US" b="1" i="1" smtClean="0">
                          <a:latin typeface="Cambria Math" panose="02040503050406030204" pitchFamily="18" charset="0"/>
                        </a:rPr>
                        <m:t> </m:t>
                      </m:r>
                      <m:r>
                        <a:rPr lang="en-US" b="1" i="1" smtClean="0">
                          <a:latin typeface="Cambria Math" panose="02040503050406030204" pitchFamily="18" charset="0"/>
                        </a:rPr>
                        <m:t>𝑨</m:t>
                      </m:r>
                      <m:r>
                        <a:rPr lang="en-US" b="1" i="1" smtClean="0">
                          <a:latin typeface="Cambria Math" panose="02040503050406030204" pitchFamily="18" charset="0"/>
                        </a:rPr>
                        <m:t>, ⇒</m:t>
                      </m:r>
                      <m:sSub>
                        <m:sSubPr>
                          <m:ctrlPr>
                            <a:rPr lang="en-US" b="1" i="1" smtClean="0">
                              <a:latin typeface="Cambria Math" panose="02040503050406030204" pitchFamily="18" charset="0"/>
                            </a:rPr>
                          </m:ctrlPr>
                        </m:sSubPr>
                        <m:e>
                          <m:r>
                            <a:rPr lang="en-US" b="1" i="1" smtClean="0">
                              <a:latin typeface="Cambria Math" panose="02040503050406030204" pitchFamily="18" charset="0"/>
                            </a:rPr>
                            <m:t>𝑰</m:t>
                          </m:r>
                        </m:e>
                        <m:sub>
                          <m:r>
                            <a:rPr lang="en-US" b="1" i="1" smtClean="0">
                              <a:latin typeface="Cambria Math" panose="02040503050406030204" pitchFamily="18" charset="0"/>
                            </a:rPr>
                            <m:t>𝒓𝒎𝒔</m:t>
                          </m:r>
                        </m:sub>
                      </m:sSub>
                      <m:r>
                        <a:rPr lang="en-US" b="1" i="1" smtClean="0">
                          <a:latin typeface="Cambria Math" panose="02040503050406030204" pitchFamily="18" charset="0"/>
                        </a:rPr>
                        <m:t>=</m:t>
                      </m:r>
                      <m:f>
                        <m:fPr>
                          <m:ctrlPr>
                            <a:rPr lang="en-US" b="1" i="1" smtClean="0">
                              <a:latin typeface="Cambria Math" panose="02040503050406030204" pitchFamily="18" charset="0"/>
                            </a:rPr>
                          </m:ctrlPr>
                        </m:fPr>
                        <m:num>
                          <m:r>
                            <a:rPr lang="en-US" b="1" i="1" smtClean="0">
                              <a:latin typeface="Cambria Math" panose="02040503050406030204" pitchFamily="18" charset="0"/>
                            </a:rPr>
                            <m:t>𝟏</m:t>
                          </m:r>
                        </m:num>
                        <m:den>
                          <m:rad>
                            <m:radPr>
                              <m:degHide m:val="on"/>
                              <m:ctrlPr>
                                <a:rPr lang="en-US" b="1" i="1" smtClean="0">
                                  <a:latin typeface="Cambria Math" panose="02040503050406030204" pitchFamily="18" charset="0"/>
                                </a:rPr>
                              </m:ctrlPr>
                            </m:radPr>
                            <m:deg/>
                            <m:e>
                              <m:r>
                                <a:rPr lang="en-US" b="1" i="1" smtClean="0">
                                  <a:latin typeface="Cambria Math" panose="02040503050406030204" pitchFamily="18" charset="0"/>
                                </a:rPr>
                                <m:t>𝟐</m:t>
                              </m:r>
                            </m:e>
                          </m:rad>
                        </m:den>
                      </m:f>
                      <m:r>
                        <a:rPr lang="en-US" b="1" i="1" smtClean="0">
                          <a:latin typeface="Cambria Math" panose="02040503050406030204" pitchFamily="18" charset="0"/>
                        </a:rPr>
                        <m:t>. ⇒</m:t>
                      </m:r>
                      <m:r>
                        <a:rPr lang="en-US" b="1" i="1" smtClean="0">
                          <a:latin typeface="Cambria Math" panose="02040503050406030204" pitchFamily="18" charset="0"/>
                        </a:rPr>
                        <m:t>𝑹</m:t>
                      </m:r>
                      <m:r>
                        <a:rPr lang="en-US" b="1" i="1" smtClean="0">
                          <a:latin typeface="Cambria Math" panose="02040503050406030204" pitchFamily="18" charset="0"/>
                        </a:rPr>
                        <m:t>=</m:t>
                      </m:r>
                      <m:r>
                        <a:rPr lang="en-US" b="1" i="1" smtClean="0">
                          <a:latin typeface="Cambria Math" panose="02040503050406030204" pitchFamily="18" charset="0"/>
                        </a:rPr>
                        <m:t>𝟐</m:t>
                      </m:r>
                      <m:r>
                        <a:rPr lang="en-US" b="1" i="1" smtClean="0">
                          <a:latin typeface="Cambria Math" panose="02040503050406030204" pitchFamily="18" charset="0"/>
                        </a:rPr>
                        <m:t>∗</m:t>
                      </m:r>
                      <m:r>
                        <a:rPr lang="en-US" b="1" i="1" smtClean="0">
                          <a:latin typeface="Cambria Math" panose="02040503050406030204" pitchFamily="18" charset="0"/>
                        </a:rPr>
                        <m:t>𝑷</m:t>
                      </m:r>
                    </m:oMath>
                  </m:oMathPara>
                </a14:m>
                <a:endParaRPr lang="en-US" b="1" dirty="0" err="1"/>
              </a:p>
            </p:txBody>
          </p:sp>
        </mc:Choice>
        <mc:Fallback xmlns="">
          <p:sp>
            <p:nvSpPr>
              <p:cNvPr id="2" name="TextBox 1">
                <a:extLst>
                  <a:ext uri="{FF2B5EF4-FFF2-40B4-BE49-F238E27FC236}">
                    <a16:creationId xmlns:a16="http://schemas.microsoft.com/office/drawing/2014/main" id="{E355B93B-6E1A-484F-8F15-6A88041893F9}"/>
                  </a:ext>
                </a:extLst>
              </p:cNvPr>
              <p:cNvSpPr txBox="1">
                <a:spLocks noRot="1" noChangeAspect="1" noMove="1" noResize="1" noEditPoints="1" noAdjustHandles="1" noChangeArrowheads="1" noChangeShapeType="1" noTextEdit="1"/>
              </p:cNvSpPr>
              <p:nvPr/>
            </p:nvSpPr>
            <p:spPr>
              <a:xfrm>
                <a:off x="407504" y="4412974"/>
                <a:ext cx="5384800" cy="1956369"/>
              </a:xfrm>
              <a:prstGeom prst="rect">
                <a:avLst/>
              </a:prstGeom>
              <a:blipFill>
                <a:blip r:embed="rId4"/>
                <a:stretch>
                  <a:fillRect l="-939" t="-54140" b="-20382"/>
                </a:stretch>
              </a:blipFill>
              <a:ln>
                <a:solidFill>
                  <a:schemeClr val="bg2"/>
                </a:solidFill>
              </a:ln>
            </p:spPr>
            <p:txBody>
              <a:bodyPr/>
              <a:lstStyle/>
              <a:p>
                <a:r>
                  <a:rPr lang="en-US">
                    <a:noFill/>
                  </a:rPr>
                  <a:t> </a:t>
                </a:r>
              </a:p>
            </p:txBody>
          </p:sp>
        </mc:Fallback>
      </mc:AlternateContent>
    </p:spTree>
    <p:extLst>
      <p:ext uri="{BB962C8B-B14F-4D97-AF65-F5344CB8AC3E}">
        <p14:creationId xmlns:p14="http://schemas.microsoft.com/office/powerpoint/2010/main" val="2350626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picture containing food&#10;&#10;Description automatically generated">
            <a:extLst>
              <a:ext uri="{FF2B5EF4-FFF2-40B4-BE49-F238E27FC236}">
                <a16:creationId xmlns:a16="http://schemas.microsoft.com/office/drawing/2014/main" id="{93978349-EC2B-7045-91EC-427062A7C1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8935" y="1633951"/>
            <a:ext cx="3634375" cy="3508509"/>
          </a:xfrm>
          <a:prstGeom prst="rect">
            <a:avLst/>
          </a:prstGeom>
          <a:ln>
            <a:solidFill>
              <a:schemeClr val="tx1"/>
            </a:solidFill>
          </a:ln>
        </p:spPr>
      </p:pic>
      <p:pic>
        <p:nvPicPr>
          <p:cNvPr id="7" name="Picture 6" descr="A close up of a logo&#10;&#10;Description automatically generated">
            <a:extLst>
              <a:ext uri="{FF2B5EF4-FFF2-40B4-BE49-F238E27FC236}">
                <a16:creationId xmlns:a16="http://schemas.microsoft.com/office/drawing/2014/main" id="{474E5386-028A-4747-8654-5E7B7424B988}"/>
              </a:ext>
            </a:extLst>
          </p:cNvPr>
          <p:cNvPicPr>
            <a:picLocks noChangeAspect="1"/>
          </p:cNvPicPr>
          <p:nvPr/>
        </p:nvPicPr>
        <p:blipFill rotWithShape="1">
          <a:blip r:embed="rId3">
            <a:extLst>
              <a:ext uri="{28A0092B-C50C-407E-A947-70E740481C1C}">
                <a14:useLocalDpi xmlns:a14="http://schemas.microsoft.com/office/drawing/2010/main" val="0"/>
              </a:ext>
            </a:extLst>
          </a:blip>
          <a:srcRect l="11382" t="6444"/>
          <a:stretch/>
        </p:blipFill>
        <p:spPr>
          <a:xfrm>
            <a:off x="1771650" y="1610591"/>
            <a:ext cx="3789691" cy="4629851"/>
          </a:xfrm>
          <a:prstGeom prst="rect">
            <a:avLst/>
          </a:prstGeom>
        </p:spPr>
      </p:pic>
      <p:sp>
        <p:nvSpPr>
          <p:cNvPr id="6" name="Title 5">
            <a:extLst>
              <a:ext uri="{FF2B5EF4-FFF2-40B4-BE49-F238E27FC236}">
                <a16:creationId xmlns:a16="http://schemas.microsoft.com/office/drawing/2014/main" id="{D0CD044C-A11A-4C19-AAF7-B4454EF070EC}"/>
              </a:ext>
            </a:extLst>
          </p:cNvPr>
          <p:cNvSpPr>
            <a:spLocks noGrp="1"/>
          </p:cNvSpPr>
          <p:nvPr>
            <p:ph type="title"/>
          </p:nvPr>
        </p:nvSpPr>
        <p:spPr>
          <a:xfrm>
            <a:off x="100013" y="136524"/>
            <a:ext cx="11950637" cy="657850"/>
          </a:xfrm>
        </p:spPr>
        <p:txBody>
          <a:bodyPr>
            <a:noAutofit/>
          </a:bodyPr>
          <a:lstStyle/>
          <a:p>
            <a:pPr algn="ctr"/>
            <a:r>
              <a:rPr lang="en-US" sz="3600" dirty="0"/>
              <a:t>Current Density is Non-Uniform at the Edge of the Coil</a:t>
            </a:r>
          </a:p>
        </p:txBody>
      </p:sp>
      <p:sp>
        <p:nvSpPr>
          <p:cNvPr id="5" name="Slide Number Placeholder 4">
            <a:extLst>
              <a:ext uri="{FF2B5EF4-FFF2-40B4-BE49-F238E27FC236}">
                <a16:creationId xmlns:a16="http://schemas.microsoft.com/office/drawing/2014/main" id="{4DE15EA0-8295-412A-8BA9-4FA63BB717B5}"/>
              </a:ext>
            </a:extLst>
          </p:cNvPr>
          <p:cNvSpPr>
            <a:spLocks noGrp="1"/>
          </p:cNvSpPr>
          <p:nvPr>
            <p:ph type="sldNum" sz="quarter" idx="12"/>
          </p:nvPr>
        </p:nvSpPr>
        <p:spPr/>
        <p:txBody>
          <a:bodyPr/>
          <a:lstStyle/>
          <a:p>
            <a:fld id="{401CF334-2D5C-4859-84A6-CA7E6E43FAEB}" type="slidenum">
              <a:rPr lang="en-US" smtClean="0"/>
              <a:t>15</a:t>
            </a:fld>
            <a:endParaRPr lang="en-US"/>
          </a:p>
        </p:txBody>
      </p:sp>
      <p:pic>
        <p:nvPicPr>
          <p:cNvPr id="20" name="Content Placeholder 6">
            <a:extLst>
              <a:ext uri="{FF2B5EF4-FFF2-40B4-BE49-F238E27FC236}">
                <a16:creationId xmlns:a16="http://schemas.microsoft.com/office/drawing/2014/main" id="{9CF5274D-1490-46D5-9E05-E0BBF9E94961}"/>
              </a:ext>
            </a:extLst>
          </p:cNvPr>
          <p:cNvPicPr>
            <a:picLocks noGrp="1" noChangeAspect="1"/>
          </p:cNvPicPr>
          <p:nvPr>
            <p:ph sz="half" idx="1"/>
          </p:nvPr>
        </p:nvPicPr>
        <p:blipFill>
          <a:blip r:embed="rId4"/>
          <a:stretch>
            <a:fillRect/>
          </a:stretch>
        </p:blipFill>
        <p:spPr>
          <a:xfrm>
            <a:off x="261626" y="1942236"/>
            <a:ext cx="1381125" cy="3505200"/>
          </a:xfrm>
          <a:prstGeom prst="rect">
            <a:avLst/>
          </a:prstGeom>
          <a:ln>
            <a:solidFill>
              <a:schemeClr val="tx1"/>
            </a:solidFill>
          </a:ln>
        </p:spPr>
      </p:pic>
      <p:sp>
        <p:nvSpPr>
          <p:cNvPr id="25" name="TextBox 24">
            <a:extLst>
              <a:ext uri="{FF2B5EF4-FFF2-40B4-BE49-F238E27FC236}">
                <a16:creationId xmlns:a16="http://schemas.microsoft.com/office/drawing/2014/main" id="{2B3E5059-D30F-45A8-8EF1-DC6E94C26369}"/>
              </a:ext>
            </a:extLst>
          </p:cNvPr>
          <p:cNvSpPr txBox="1"/>
          <p:nvPr/>
        </p:nvSpPr>
        <p:spPr>
          <a:xfrm>
            <a:off x="1" y="869525"/>
            <a:ext cx="12192000" cy="1569660"/>
          </a:xfrm>
          <a:prstGeom prst="rect">
            <a:avLst/>
          </a:prstGeom>
          <a:noFill/>
          <a:ln>
            <a:noFill/>
          </a:ln>
        </p:spPr>
        <p:txBody>
          <a:bodyPr wrap="square" rtlCol="0">
            <a:spAutoFit/>
          </a:bodyPr>
          <a:lstStyle/>
          <a:p>
            <a:r>
              <a:rPr lang="en-US" sz="2400" dirty="0"/>
              <a:t>Solenoid Length, SL = 24 cm, Solenoid Radius, SR = 8 cm, Wire Radius, WR = 0.9 mm</a:t>
            </a:r>
          </a:p>
          <a:p>
            <a:r>
              <a:rPr lang="en-US" sz="2400" dirty="0"/>
              <a:t>Frequency, f = 4 MHz, Turns, N = 101, Pitch = 2.4 mm</a:t>
            </a:r>
          </a:p>
          <a:p>
            <a:endParaRPr lang="en-US" sz="2400" dirty="0"/>
          </a:p>
          <a:p>
            <a:endParaRPr lang="en-US" sz="2400" dirty="0"/>
          </a:p>
        </p:txBody>
      </p:sp>
      <p:cxnSp>
        <p:nvCxnSpPr>
          <p:cNvPr id="21" name="Straight Arrow Connector 20">
            <a:extLst>
              <a:ext uri="{FF2B5EF4-FFF2-40B4-BE49-F238E27FC236}">
                <a16:creationId xmlns:a16="http://schemas.microsoft.com/office/drawing/2014/main" id="{95430E7F-D56E-4844-82C2-C932D689D6F5}"/>
              </a:ext>
            </a:extLst>
          </p:cNvPr>
          <p:cNvCxnSpPr>
            <a:cxnSpLocks/>
          </p:cNvCxnSpPr>
          <p:nvPr/>
        </p:nvCxnSpPr>
        <p:spPr>
          <a:xfrm flipV="1">
            <a:off x="1042676" y="2040510"/>
            <a:ext cx="3457887" cy="712081"/>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2" name="Straight Arrow Connector 21">
            <a:extLst>
              <a:ext uri="{FF2B5EF4-FFF2-40B4-BE49-F238E27FC236}">
                <a16:creationId xmlns:a16="http://schemas.microsoft.com/office/drawing/2014/main" id="{8E2CCE6A-11BA-4270-8FB1-47CAA875AF1F}"/>
              </a:ext>
            </a:extLst>
          </p:cNvPr>
          <p:cNvCxnSpPr>
            <a:cxnSpLocks/>
          </p:cNvCxnSpPr>
          <p:nvPr/>
        </p:nvCxnSpPr>
        <p:spPr>
          <a:xfrm>
            <a:off x="1042676" y="2894488"/>
            <a:ext cx="3298371" cy="3093987"/>
          </a:xfrm>
          <a:prstGeom prst="straightConnector1">
            <a:avLst/>
          </a:prstGeom>
          <a:ln>
            <a:solidFill>
              <a:schemeClr val="tx1"/>
            </a:solidFill>
            <a:tailEnd type="triangle"/>
          </a:ln>
        </p:spPr>
        <p:style>
          <a:lnRef idx="3">
            <a:schemeClr val="accent1"/>
          </a:lnRef>
          <a:fillRef idx="0">
            <a:schemeClr val="accent1"/>
          </a:fillRef>
          <a:effectRef idx="2">
            <a:schemeClr val="accent1"/>
          </a:effectRef>
          <a:fontRef idx="minor">
            <a:schemeClr val="tx1"/>
          </a:fontRef>
        </p:style>
      </p:cxnSp>
      <p:sp>
        <p:nvSpPr>
          <p:cNvPr id="15" name="Arrow: Down 14">
            <a:extLst>
              <a:ext uri="{FF2B5EF4-FFF2-40B4-BE49-F238E27FC236}">
                <a16:creationId xmlns:a16="http://schemas.microsoft.com/office/drawing/2014/main" id="{3BA18B4D-1835-48BB-BE69-96CB97B99F02}"/>
              </a:ext>
            </a:extLst>
          </p:cNvPr>
          <p:cNvSpPr/>
          <p:nvPr/>
        </p:nvSpPr>
        <p:spPr>
          <a:xfrm rot="9834149">
            <a:off x="6714315" y="2442097"/>
            <a:ext cx="287973" cy="3079492"/>
          </a:xfrm>
          <a:prstGeom prst="downArrow">
            <a:avLst/>
          </a:prstGeom>
          <a:solidFill>
            <a:schemeClr val="tx1"/>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16" name="TextBox 15">
            <a:extLst>
              <a:ext uri="{FF2B5EF4-FFF2-40B4-BE49-F238E27FC236}">
                <a16:creationId xmlns:a16="http://schemas.microsoft.com/office/drawing/2014/main" id="{15F0ECF6-FA8B-483A-B4EF-FDE9317857CC}"/>
              </a:ext>
            </a:extLst>
          </p:cNvPr>
          <p:cNvSpPr txBox="1"/>
          <p:nvPr/>
        </p:nvSpPr>
        <p:spPr>
          <a:xfrm>
            <a:off x="5747221" y="5595744"/>
            <a:ext cx="3129449" cy="369332"/>
          </a:xfrm>
          <a:prstGeom prst="rect">
            <a:avLst/>
          </a:prstGeom>
          <a:noFill/>
          <a:ln>
            <a:noFill/>
          </a:ln>
        </p:spPr>
        <p:txBody>
          <a:bodyPr wrap="square" rtlCol="0">
            <a:spAutoFit/>
          </a:bodyPr>
          <a:lstStyle/>
          <a:p>
            <a:r>
              <a:rPr lang="en-US" dirty="0"/>
              <a:t>Uneven current distribution</a:t>
            </a:r>
          </a:p>
        </p:txBody>
      </p:sp>
      <p:sp>
        <p:nvSpPr>
          <p:cNvPr id="13" name="TextBox 12">
            <a:extLst>
              <a:ext uri="{FF2B5EF4-FFF2-40B4-BE49-F238E27FC236}">
                <a16:creationId xmlns:a16="http://schemas.microsoft.com/office/drawing/2014/main" id="{8180FD6E-0080-984F-AFC6-CE3514495AF3}"/>
              </a:ext>
            </a:extLst>
          </p:cNvPr>
          <p:cNvSpPr txBox="1"/>
          <p:nvPr/>
        </p:nvSpPr>
        <p:spPr>
          <a:xfrm>
            <a:off x="9298627" y="1851378"/>
            <a:ext cx="2752024" cy="2800767"/>
          </a:xfrm>
          <a:prstGeom prst="rect">
            <a:avLst/>
          </a:prstGeom>
          <a:noFill/>
          <a:ln>
            <a:solidFill>
              <a:schemeClr val="bg2"/>
            </a:solidFill>
          </a:ln>
        </p:spPr>
        <p:txBody>
          <a:bodyPr wrap="square" rtlCol="0">
            <a:spAutoFit/>
          </a:bodyPr>
          <a:lstStyle/>
          <a:p>
            <a:pPr marL="285750" indent="-285750" algn="just">
              <a:buFont typeface="Arial" panose="020B0604020202020204" pitchFamily="34" charset="0"/>
              <a:buChar char="•"/>
            </a:pPr>
            <a:r>
              <a:rPr lang="en-US" sz="1600" b="1" dirty="0"/>
              <a:t>Current density is high  </a:t>
            </a:r>
            <a:r>
              <a:rPr lang="en-US" sz="1600" dirty="0"/>
              <a:t>at the outer edge compared to elsewhere. </a:t>
            </a:r>
          </a:p>
          <a:p>
            <a:pPr marL="285750" indent="-285750" algn="just">
              <a:buFont typeface="Arial" panose="020B0604020202020204" pitchFamily="34" charset="0"/>
              <a:buChar char="•"/>
            </a:pPr>
            <a:endParaRPr lang="en-US" sz="1600" dirty="0"/>
          </a:p>
          <a:p>
            <a:pPr marL="285750" indent="-285750" algn="just">
              <a:buFont typeface="Arial" panose="020B0604020202020204" pitchFamily="34" charset="0"/>
              <a:buChar char="•"/>
            </a:pPr>
            <a:r>
              <a:rPr lang="en-US" sz="1600" dirty="0"/>
              <a:t>Current flows through a very small area. </a:t>
            </a:r>
          </a:p>
          <a:p>
            <a:pPr marL="285750" indent="-285750" algn="just">
              <a:buFont typeface="Arial" panose="020B0604020202020204" pitchFamily="34" charset="0"/>
              <a:buChar char="•"/>
            </a:pPr>
            <a:endParaRPr lang="en-US" sz="1600" dirty="0"/>
          </a:p>
          <a:p>
            <a:pPr marL="285750" indent="-285750" algn="just">
              <a:buFont typeface="Arial" panose="020B0604020202020204" pitchFamily="34" charset="0"/>
              <a:buChar char="•"/>
            </a:pPr>
            <a:r>
              <a:rPr lang="en-US" sz="1600" dirty="0"/>
              <a:t>Resistance increases in edge turns of solenoid coil.</a:t>
            </a:r>
          </a:p>
          <a:p>
            <a:pPr marL="285750" indent="-285750" algn="just">
              <a:buFont typeface="Arial" panose="020B0604020202020204" pitchFamily="34" charset="0"/>
              <a:buChar char="•"/>
            </a:pPr>
            <a:endParaRPr lang="en-US" sz="1600" dirty="0"/>
          </a:p>
        </p:txBody>
      </p:sp>
    </p:spTree>
    <p:extLst>
      <p:ext uri="{BB962C8B-B14F-4D97-AF65-F5344CB8AC3E}">
        <p14:creationId xmlns:p14="http://schemas.microsoft.com/office/powerpoint/2010/main" val="2772968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7" name="Picture 16" descr="A close up of a logo&#10;&#10;Description automatically generated">
            <a:extLst>
              <a:ext uri="{FF2B5EF4-FFF2-40B4-BE49-F238E27FC236}">
                <a16:creationId xmlns:a16="http://schemas.microsoft.com/office/drawing/2014/main" id="{1F428F0F-8640-5C4E-B9AD-2EC28F6A57CF}"/>
              </a:ext>
            </a:extLst>
          </p:cNvPr>
          <p:cNvPicPr>
            <a:picLocks noChangeAspect="1"/>
          </p:cNvPicPr>
          <p:nvPr/>
        </p:nvPicPr>
        <p:blipFill rotWithShape="1">
          <a:blip r:embed="rId3">
            <a:extLst>
              <a:ext uri="{28A0092B-C50C-407E-A947-70E740481C1C}">
                <a14:useLocalDpi xmlns:a14="http://schemas.microsoft.com/office/drawing/2010/main" val="0"/>
              </a:ext>
            </a:extLst>
          </a:blip>
          <a:srcRect l="9645" r="9192"/>
          <a:stretch/>
        </p:blipFill>
        <p:spPr>
          <a:xfrm>
            <a:off x="4286241" y="1968282"/>
            <a:ext cx="3762375" cy="4432300"/>
          </a:xfrm>
          <a:prstGeom prst="rect">
            <a:avLst/>
          </a:prstGeom>
          <a:ln>
            <a:solidFill>
              <a:schemeClr val="tx1"/>
            </a:solidFill>
          </a:ln>
        </p:spPr>
      </p:pic>
      <p:pic>
        <p:nvPicPr>
          <p:cNvPr id="5" name="Picture 4" descr="A picture containing game&#10;&#10;Description automatically generated">
            <a:extLst>
              <a:ext uri="{FF2B5EF4-FFF2-40B4-BE49-F238E27FC236}">
                <a16:creationId xmlns:a16="http://schemas.microsoft.com/office/drawing/2014/main" id="{D97D2DA6-2458-CD42-8A92-44779D96CC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6203" y="2076730"/>
            <a:ext cx="2333625" cy="4077703"/>
          </a:xfrm>
          <a:prstGeom prst="rect">
            <a:avLst/>
          </a:prstGeom>
          <a:ln>
            <a:solidFill>
              <a:schemeClr val="tx1"/>
            </a:solidFill>
          </a:ln>
        </p:spPr>
      </p:pic>
      <p:sp>
        <p:nvSpPr>
          <p:cNvPr id="2" name="Title 1">
            <a:extLst>
              <a:ext uri="{FF2B5EF4-FFF2-40B4-BE49-F238E27FC236}">
                <a16:creationId xmlns:a16="http://schemas.microsoft.com/office/drawing/2014/main" id="{55DF130A-28FE-4AAA-A379-CD268BBE2D13}"/>
              </a:ext>
            </a:extLst>
          </p:cNvPr>
          <p:cNvSpPr>
            <a:spLocks noGrp="1"/>
          </p:cNvSpPr>
          <p:nvPr>
            <p:ph type="title"/>
          </p:nvPr>
        </p:nvSpPr>
        <p:spPr>
          <a:xfrm>
            <a:off x="102029" y="225787"/>
            <a:ext cx="11939916" cy="749573"/>
          </a:xfrm>
        </p:spPr>
        <p:txBody>
          <a:bodyPr>
            <a:normAutofit fontScale="90000"/>
          </a:bodyPr>
          <a:lstStyle/>
          <a:p>
            <a:pPr algn="ctr"/>
            <a:r>
              <a:rPr lang="en-US" sz="4000" dirty="0"/>
              <a:t>Current Density is Relatively Uniform at the Center</a:t>
            </a:r>
            <a:endParaRPr lang="en-US" sz="3800" dirty="0"/>
          </a:p>
        </p:txBody>
      </p:sp>
      <p:sp>
        <p:nvSpPr>
          <p:cNvPr id="4" name="Slide Number Placeholder 3">
            <a:extLst>
              <a:ext uri="{FF2B5EF4-FFF2-40B4-BE49-F238E27FC236}">
                <a16:creationId xmlns:a16="http://schemas.microsoft.com/office/drawing/2014/main" id="{42BE779D-2E45-40B8-8F68-2F4518429D65}"/>
              </a:ext>
            </a:extLst>
          </p:cNvPr>
          <p:cNvSpPr>
            <a:spLocks noGrp="1"/>
          </p:cNvSpPr>
          <p:nvPr>
            <p:ph type="sldNum" sz="quarter" idx="12"/>
          </p:nvPr>
        </p:nvSpPr>
        <p:spPr/>
        <p:txBody>
          <a:bodyPr/>
          <a:lstStyle/>
          <a:p>
            <a:fld id="{401CF334-2D5C-4859-84A6-CA7E6E43FAEB}" type="slidenum">
              <a:rPr lang="en-US" smtClean="0"/>
              <a:t>16</a:t>
            </a:fld>
            <a:endParaRPr lang="en-US"/>
          </a:p>
        </p:txBody>
      </p:sp>
      <p:pic>
        <p:nvPicPr>
          <p:cNvPr id="6" name="Content Placeholder 6">
            <a:extLst>
              <a:ext uri="{FF2B5EF4-FFF2-40B4-BE49-F238E27FC236}">
                <a16:creationId xmlns:a16="http://schemas.microsoft.com/office/drawing/2014/main" id="{43FF1DED-98BD-43FC-8E03-2A01561CD05D}"/>
              </a:ext>
            </a:extLst>
          </p:cNvPr>
          <p:cNvPicPr>
            <a:picLocks noChangeAspect="1"/>
          </p:cNvPicPr>
          <p:nvPr/>
        </p:nvPicPr>
        <p:blipFill>
          <a:blip r:embed="rId5"/>
          <a:stretch>
            <a:fillRect/>
          </a:stretch>
        </p:blipFill>
        <p:spPr>
          <a:xfrm>
            <a:off x="102029" y="2260039"/>
            <a:ext cx="1381125" cy="3505200"/>
          </a:xfrm>
          <a:prstGeom prst="rect">
            <a:avLst/>
          </a:prstGeom>
          <a:ln>
            <a:solidFill>
              <a:schemeClr val="tx1"/>
            </a:solidFill>
          </a:ln>
        </p:spPr>
      </p:pic>
      <p:cxnSp>
        <p:nvCxnSpPr>
          <p:cNvPr id="7" name="Straight Arrow Connector 6">
            <a:extLst>
              <a:ext uri="{FF2B5EF4-FFF2-40B4-BE49-F238E27FC236}">
                <a16:creationId xmlns:a16="http://schemas.microsoft.com/office/drawing/2014/main" id="{E80EE0AF-47FE-474E-A4C2-55D7DF3911E6}"/>
              </a:ext>
            </a:extLst>
          </p:cNvPr>
          <p:cNvCxnSpPr>
            <a:cxnSpLocks/>
          </p:cNvCxnSpPr>
          <p:nvPr/>
        </p:nvCxnSpPr>
        <p:spPr>
          <a:xfrm flipV="1">
            <a:off x="901346" y="2165798"/>
            <a:ext cx="2501608" cy="1696826"/>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0" name="Rectangle 9">
            <a:extLst>
              <a:ext uri="{FF2B5EF4-FFF2-40B4-BE49-F238E27FC236}">
                <a16:creationId xmlns:a16="http://schemas.microsoft.com/office/drawing/2014/main" id="{B2776B7D-826A-4262-8431-B0293848C125}"/>
              </a:ext>
            </a:extLst>
          </p:cNvPr>
          <p:cNvSpPr/>
          <p:nvPr/>
        </p:nvSpPr>
        <p:spPr>
          <a:xfrm>
            <a:off x="102029" y="1137285"/>
            <a:ext cx="11939916" cy="830997"/>
          </a:xfrm>
          <a:prstGeom prst="rect">
            <a:avLst/>
          </a:prstGeom>
        </p:spPr>
        <p:txBody>
          <a:bodyPr wrap="square">
            <a:spAutoFit/>
          </a:bodyPr>
          <a:lstStyle/>
          <a:p>
            <a:r>
              <a:rPr lang="en-US" sz="2400" dirty="0"/>
              <a:t>Solenoid Length, SL = 24 cm, Solenoid Radius, SR = 8 cm, Wire Radius, WR = 0.9 mm, Frequency, f = 4 MHz, Turns, N = 101, Pitch = 2.4 mm</a:t>
            </a:r>
          </a:p>
        </p:txBody>
      </p:sp>
      <p:sp>
        <p:nvSpPr>
          <p:cNvPr id="16" name="TextBox 15">
            <a:extLst>
              <a:ext uri="{FF2B5EF4-FFF2-40B4-BE49-F238E27FC236}">
                <a16:creationId xmlns:a16="http://schemas.microsoft.com/office/drawing/2014/main" id="{B1D74256-9C6A-467D-8477-3AAE9C197AC9}"/>
              </a:ext>
            </a:extLst>
          </p:cNvPr>
          <p:cNvSpPr txBox="1"/>
          <p:nvPr/>
        </p:nvSpPr>
        <p:spPr>
          <a:xfrm>
            <a:off x="6209993" y="5908030"/>
            <a:ext cx="3762375" cy="369332"/>
          </a:xfrm>
          <a:prstGeom prst="rect">
            <a:avLst/>
          </a:prstGeom>
          <a:noFill/>
          <a:ln>
            <a:noFill/>
          </a:ln>
        </p:spPr>
        <p:txBody>
          <a:bodyPr wrap="square" rtlCol="0">
            <a:spAutoFit/>
          </a:bodyPr>
          <a:lstStyle/>
          <a:p>
            <a:r>
              <a:rPr lang="en-US" dirty="0"/>
              <a:t>Uniform Current Distribution</a:t>
            </a:r>
          </a:p>
        </p:txBody>
      </p:sp>
      <p:sp>
        <p:nvSpPr>
          <p:cNvPr id="18" name="Oval 17">
            <a:extLst>
              <a:ext uri="{FF2B5EF4-FFF2-40B4-BE49-F238E27FC236}">
                <a16:creationId xmlns:a16="http://schemas.microsoft.com/office/drawing/2014/main" id="{CD5E808D-8DC6-A14A-92C4-C9B85D6DB7D7}"/>
              </a:ext>
            </a:extLst>
          </p:cNvPr>
          <p:cNvSpPr/>
          <p:nvPr/>
        </p:nvSpPr>
        <p:spPr>
          <a:xfrm>
            <a:off x="4470199" y="2371725"/>
            <a:ext cx="3330759" cy="3382526"/>
          </a:xfrm>
          <a:prstGeom prst="ellipse">
            <a:avLst/>
          </a:prstGeom>
          <a:solidFill>
            <a:srgbClr val="0446FE"/>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20" name="Oval 19">
            <a:extLst>
              <a:ext uri="{FF2B5EF4-FFF2-40B4-BE49-F238E27FC236}">
                <a16:creationId xmlns:a16="http://schemas.microsoft.com/office/drawing/2014/main" id="{69957669-C621-1347-83D0-1E91BCB7DA73}"/>
              </a:ext>
            </a:extLst>
          </p:cNvPr>
          <p:cNvSpPr/>
          <p:nvPr/>
        </p:nvSpPr>
        <p:spPr>
          <a:xfrm>
            <a:off x="3248025" y="2197099"/>
            <a:ext cx="590551" cy="612775"/>
          </a:xfrm>
          <a:prstGeom prst="ellipse">
            <a:avLst/>
          </a:prstGeom>
          <a:solidFill>
            <a:srgbClr val="0446FE"/>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1" name="Oval 20">
            <a:extLst>
              <a:ext uri="{FF2B5EF4-FFF2-40B4-BE49-F238E27FC236}">
                <a16:creationId xmlns:a16="http://schemas.microsoft.com/office/drawing/2014/main" id="{E941D3C3-EE3F-2542-941B-F1FD663AB27C}"/>
              </a:ext>
            </a:extLst>
          </p:cNvPr>
          <p:cNvSpPr/>
          <p:nvPr/>
        </p:nvSpPr>
        <p:spPr>
          <a:xfrm>
            <a:off x="3235325" y="3018993"/>
            <a:ext cx="615950" cy="612775"/>
          </a:xfrm>
          <a:prstGeom prst="ellipse">
            <a:avLst/>
          </a:prstGeom>
          <a:solidFill>
            <a:srgbClr val="0446FE"/>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2" name="Oval 21">
            <a:extLst>
              <a:ext uri="{FF2B5EF4-FFF2-40B4-BE49-F238E27FC236}">
                <a16:creationId xmlns:a16="http://schemas.microsoft.com/office/drawing/2014/main" id="{D0B9F789-530F-DA41-9D27-16D604E0612A}"/>
              </a:ext>
            </a:extLst>
          </p:cNvPr>
          <p:cNvSpPr/>
          <p:nvPr/>
        </p:nvSpPr>
        <p:spPr>
          <a:xfrm>
            <a:off x="3235325" y="3840887"/>
            <a:ext cx="615950" cy="612775"/>
          </a:xfrm>
          <a:prstGeom prst="ellipse">
            <a:avLst/>
          </a:prstGeom>
          <a:solidFill>
            <a:srgbClr val="0446FE"/>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3" name="Oval 22">
            <a:extLst>
              <a:ext uri="{FF2B5EF4-FFF2-40B4-BE49-F238E27FC236}">
                <a16:creationId xmlns:a16="http://schemas.microsoft.com/office/drawing/2014/main" id="{D389E93C-9C04-0B42-ABD2-0C3CE89AD524}"/>
              </a:ext>
            </a:extLst>
          </p:cNvPr>
          <p:cNvSpPr/>
          <p:nvPr/>
        </p:nvSpPr>
        <p:spPr>
          <a:xfrm>
            <a:off x="3235325" y="4666059"/>
            <a:ext cx="615950" cy="612775"/>
          </a:xfrm>
          <a:prstGeom prst="ellipse">
            <a:avLst/>
          </a:prstGeom>
          <a:solidFill>
            <a:srgbClr val="0446FE"/>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4" name="Oval 23">
            <a:extLst>
              <a:ext uri="{FF2B5EF4-FFF2-40B4-BE49-F238E27FC236}">
                <a16:creationId xmlns:a16="http://schemas.microsoft.com/office/drawing/2014/main" id="{F041C291-C404-7443-90EF-C377FC0DB90A}"/>
              </a:ext>
            </a:extLst>
          </p:cNvPr>
          <p:cNvSpPr/>
          <p:nvPr/>
        </p:nvSpPr>
        <p:spPr>
          <a:xfrm>
            <a:off x="3238505" y="5486881"/>
            <a:ext cx="615950" cy="612775"/>
          </a:xfrm>
          <a:prstGeom prst="ellipse">
            <a:avLst/>
          </a:prstGeom>
          <a:solidFill>
            <a:srgbClr val="0446FE"/>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C57A63B5-5686-4051-8F29-6500DFB93EE0}"/>
              </a:ext>
            </a:extLst>
          </p:cNvPr>
          <p:cNvCxnSpPr>
            <a:cxnSpLocks/>
          </p:cNvCxnSpPr>
          <p:nvPr/>
        </p:nvCxnSpPr>
        <p:spPr>
          <a:xfrm>
            <a:off x="860137" y="4115581"/>
            <a:ext cx="2683163" cy="2077994"/>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25" name="TextBox 24">
            <a:extLst>
              <a:ext uri="{FF2B5EF4-FFF2-40B4-BE49-F238E27FC236}">
                <a16:creationId xmlns:a16="http://schemas.microsoft.com/office/drawing/2014/main" id="{FD71B132-F15B-EC41-AAE0-DDF3CB815EF3}"/>
              </a:ext>
            </a:extLst>
          </p:cNvPr>
          <p:cNvSpPr txBox="1"/>
          <p:nvPr/>
        </p:nvSpPr>
        <p:spPr>
          <a:xfrm>
            <a:off x="8145573" y="2708462"/>
            <a:ext cx="3990762" cy="2308324"/>
          </a:xfrm>
          <a:prstGeom prst="rect">
            <a:avLst/>
          </a:prstGeom>
          <a:noFill/>
          <a:ln>
            <a:solidFill>
              <a:schemeClr val="bg2"/>
            </a:solidFill>
          </a:ln>
        </p:spPr>
        <p:txBody>
          <a:bodyPr wrap="square" rtlCol="0">
            <a:spAutoFit/>
          </a:bodyPr>
          <a:lstStyle/>
          <a:p>
            <a:pPr marL="285750" indent="-285750" algn="just">
              <a:buFont typeface="Arial" panose="020B0604020202020204" pitchFamily="34" charset="0"/>
              <a:buChar char="•"/>
            </a:pPr>
            <a:r>
              <a:rPr lang="en-US" sz="1600" b="1" dirty="0"/>
              <a:t>Current density is relatively uniform   </a:t>
            </a:r>
            <a:r>
              <a:rPr lang="en-US" sz="1600" dirty="0"/>
              <a:t>at the center of the coil. </a:t>
            </a:r>
          </a:p>
          <a:p>
            <a:pPr marL="285750" indent="-285750" algn="just">
              <a:buFont typeface="Arial" panose="020B0604020202020204" pitchFamily="34" charset="0"/>
              <a:buChar char="•"/>
            </a:pPr>
            <a:endParaRPr lang="en-US" sz="1600" dirty="0"/>
          </a:p>
          <a:p>
            <a:pPr marL="285750" indent="-285750" algn="just">
              <a:buFont typeface="Arial" panose="020B0604020202020204" pitchFamily="34" charset="0"/>
              <a:buChar char="•"/>
            </a:pPr>
            <a:r>
              <a:rPr lang="en-US" sz="1600" dirty="0"/>
              <a:t>Current flows through a most of the outer surface. </a:t>
            </a:r>
          </a:p>
          <a:p>
            <a:pPr marL="285750" indent="-285750" algn="just">
              <a:buFont typeface="Arial" panose="020B0604020202020204" pitchFamily="34" charset="0"/>
              <a:buChar char="•"/>
            </a:pPr>
            <a:endParaRPr lang="en-US" sz="1600" dirty="0"/>
          </a:p>
          <a:p>
            <a:pPr marL="285750" indent="-285750" algn="just">
              <a:buFont typeface="Arial" panose="020B0604020202020204" pitchFamily="34" charset="0"/>
              <a:buChar char="•"/>
            </a:pPr>
            <a:r>
              <a:rPr lang="en-US" sz="1600" dirty="0"/>
              <a:t>Resistance decreases in center turns of solenoid coil.</a:t>
            </a:r>
          </a:p>
          <a:p>
            <a:pPr marL="285750" indent="-285750" algn="just">
              <a:buFont typeface="Arial" panose="020B0604020202020204" pitchFamily="34" charset="0"/>
              <a:buChar char="•"/>
            </a:pPr>
            <a:endParaRPr lang="en-US" sz="1600" dirty="0"/>
          </a:p>
        </p:txBody>
      </p:sp>
      <p:sp>
        <p:nvSpPr>
          <p:cNvPr id="26" name="Oval 25">
            <a:extLst>
              <a:ext uri="{FF2B5EF4-FFF2-40B4-BE49-F238E27FC236}">
                <a16:creationId xmlns:a16="http://schemas.microsoft.com/office/drawing/2014/main" id="{33BE01DB-0B0D-7943-8582-F0083F06F827}"/>
              </a:ext>
            </a:extLst>
          </p:cNvPr>
          <p:cNvSpPr/>
          <p:nvPr/>
        </p:nvSpPr>
        <p:spPr>
          <a:xfrm>
            <a:off x="4581517" y="2390509"/>
            <a:ext cx="3145995" cy="3338002"/>
          </a:xfrm>
          <a:prstGeom prst="ellipse">
            <a:avLst/>
          </a:prstGeom>
          <a:solidFill>
            <a:srgbClr val="1D00F4"/>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15" name="Arrow: Down 14">
            <a:extLst>
              <a:ext uri="{FF2B5EF4-FFF2-40B4-BE49-F238E27FC236}">
                <a16:creationId xmlns:a16="http://schemas.microsoft.com/office/drawing/2014/main" id="{A055F042-D8BB-45E4-822C-9D4E5A770024}"/>
              </a:ext>
            </a:extLst>
          </p:cNvPr>
          <p:cNvSpPr/>
          <p:nvPr/>
        </p:nvSpPr>
        <p:spPr>
          <a:xfrm rot="7331410">
            <a:off x="7383088" y="4359897"/>
            <a:ext cx="199248" cy="2007064"/>
          </a:xfrm>
          <a:prstGeom prst="downArrow">
            <a:avLst/>
          </a:prstGeom>
          <a:solidFill>
            <a:schemeClr val="tx1"/>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999051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D1F6409-BC8E-496E-9D4A-AD123C34531D}"/>
              </a:ext>
            </a:extLst>
          </p:cNvPr>
          <p:cNvSpPr>
            <a:spLocks noGrp="1"/>
          </p:cNvSpPr>
          <p:nvPr>
            <p:ph type="title"/>
          </p:nvPr>
        </p:nvSpPr>
        <p:spPr>
          <a:xfrm>
            <a:off x="609600" y="136524"/>
            <a:ext cx="10972800" cy="827752"/>
          </a:xfrm>
        </p:spPr>
        <p:txBody>
          <a:bodyPr/>
          <a:lstStyle/>
          <a:p>
            <a:pPr algn="ctr"/>
            <a:r>
              <a:rPr lang="en-US" dirty="0"/>
              <a:t>Resistance v/s Turn Number</a:t>
            </a:r>
          </a:p>
        </p:txBody>
      </p:sp>
      <p:sp>
        <p:nvSpPr>
          <p:cNvPr id="5" name="Slide Number Placeholder 4">
            <a:extLst>
              <a:ext uri="{FF2B5EF4-FFF2-40B4-BE49-F238E27FC236}">
                <a16:creationId xmlns:a16="http://schemas.microsoft.com/office/drawing/2014/main" id="{9EDE73AA-10FA-48E9-9E7A-F8802949966A}"/>
              </a:ext>
            </a:extLst>
          </p:cNvPr>
          <p:cNvSpPr>
            <a:spLocks noGrp="1"/>
          </p:cNvSpPr>
          <p:nvPr>
            <p:ph type="sldNum" sz="quarter" idx="12"/>
          </p:nvPr>
        </p:nvSpPr>
        <p:spPr/>
        <p:txBody>
          <a:bodyPr/>
          <a:lstStyle/>
          <a:p>
            <a:fld id="{401CF334-2D5C-4859-84A6-CA7E6E43FAEB}" type="slidenum">
              <a:rPr lang="en-US" smtClean="0"/>
              <a:t>17</a:t>
            </a:fld>
            <a:endParaRPr lang="en-US"/>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0BF8DC06-E04A-47D2-A68A-3AD4CDC57DF6}"/>
                  </a:ext>
                </a:extLst>
              </p:cNvPr>
              <p:cNvSpPr txBox="1"/>
              <p:nvPr/>
            </p:nvSpPr>
            <p:spPr>
              <a:xfrm>
                <a:off x="159743" y="4795039"/>
                <a:ext cx="4004754" cy="1231427"/>
              </a:xfrm>
              <a:prstGeom prst="rect">
                <a:avLst/>
              </a:prstGeom>
              <a:noFill/>
              <a:ln>
                <a:noFill/>
              </a:ln>
            </p:spPr>
            <p:txBody>
              <a:bodyPr wrap="square" rtlCol="0">
                <a:spAutoFit/>
              </a:bodyPr>
              <a:lstStyle/>
              <a:p>
                <a:r>
                  <a:rPr lang="en-US" dirty="0"/>
                  <a:t>Let the total resistance of all turns together be called </a:t>
                </a:r>
                <a:r>
                  <a:rPr lang="en-US" dirty="0" err="1"/>
                  <a:t>R</a:t>
                </a:r>
                <a:r>
                  <a:rPr lang="en-US" baseline="-25000" dirty="0" err="1"/>
                  <a:t>prox</a:t>
                </a:r>
                <a:r>
                  <a:rPr lang="en-US" dirty="0"/>
                  <a:t>, where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𝑝𝑟𝑜𝑥</m:t>
                        </m:r>
                      </m:sub>
                    </m:sSub>
                    <m:r>
                      <a:rPr lang="en-US" b="0" i="1" smtClean="0">
                        <a:latin typeface="Cambria Math" panose="02040503050406030204" pitchFamily="18" charset="0"/>
                      </a:rPr>
                      <m:t>=</m:t>
                    </m:r>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1</m:t>
                        </m:r>
                      </m:sub>
                      <m:sup>
                        <m:r>
                          <a:rPr lang="en-US" b="0" i="1" smtClean="0">
                            <a:latin typeface="Cambria Math" panose="02040503050406030204" pitchFamily="18" charset="0"/>
                          </a:rPr>
                          <m:t>𝑁</m:t>
                        </m:r>
                      </m:sup>
                      <m:e>
                        <m:r>
                          <a:rPr lang="en-US" b="0" i="1" smtClean="0">
                            <a:latin typeface="Cambria Math" panose="02040503050406030204" pitchFamily="18" charset="0"/>
                          </a:rPr>
                          <m:t>𝑅</m:t>
                        </m:r>
                      </m:e>
                    </m:nary>
                  </m:oMath>
                </a14:m>
                <a:r>
                  <a:rPr lang="en-US" dirty="0"/>
                  <a:t>, where N is the number of turns.</a:t>
                </a:r>
              </a:p>
            </p:txBody>
          </p:sp>
        </mc:Choice>
        <mc:Fallback xmlns="">
          <p:sp>
            <p:nvSpPr>
              <p:cNvPr id="12" name="TextBox 11">
                <a:extLst>
                  <a:ext uri="{FF2B5EF4-FFF2-40B4-BE49-F238E27FC236}">
                    <a16:creationId xmlns:a16="http://schemas.microsoft.com/office/drawing/2014/main" id="{0BF8DC06-E04A-47D2-A68A-3AD4CDC57DF6}"/>
                  </a:ext>
                </a:extLst>
              </p:cNvPr>
              <p:cNvSpPr txBox="1">
                <a:spLocks noRot="1" noChangeAspect="1" noMove="1" noResize="1" noEditPoints="1" noAdjustHandles="1" noChangeArrowheads="1" noChangeShapeType="1" noTextEdit="1"/>
              </p:cNvSpPr>
              <p:nvPr/>
            </p:nvSpPr>
            <p:spPr>
              <a:xfrm>
                <a:off x="159743" y="4795039"/>
                <a:ext cx="4004754" cy="1231427"/>
              </a:xfrm>
              <a:prstGeom prst="rect">
                <a:avLst/>
              </a:prstGeom>
              <a:blipFill>
                <a:blip r:embed="rId2"/>
                <a:stretch>
                  <a:fillRect l="-1218" t="-2970" r="-1674" b="-31188"/>
                </a:stretch>
              </a:blipFill>
              <a:ln>
                <a:noFill/>
              </a:ln>
            </p:spPr>
            <p:txBody>
              <a:bodyPr/>
              <a:lstStyle/>
              <a:p>
                <a:r>
                  <a:rPr lang="en-US">
                    <a:noFill/>
                  </a:rPr>
                  <a:t> </a:t>
                </a:r>
              </a:p>
            </p:txBody>
          </p:sp>
        </mc:Fallback>
      </mc:AlternateContent>
      <p:pic>
        <p:nvPicPr>
          <p:cNvPr id="13" name="Content Placeholder 12" descr="A close up of a map&#10;&#10;Description automatically generated">
            <a:extLst>
              <a:ext uri="{FF2B5EF4-FFF2-40B4-BE49-F238E27FC236}">
                <a16:creationId xmlns:a16="http://schemas.microsoft.com/office/drawing/2014/main" id="{EF2C2280-AD41-4EBC-A511-944ED4198522}"/>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5112" r="7198"/>
          <a:stretch/>
        </p:blipFill>
        <p:spPr>
          <a:xfrm>
            <a:off x="4606222" y="1234281"/>
            <a:ext cx="7426036" cy="4389437"/>
          </a:xfrm>
          <a:ln>
            <a:solidFill>
              <a:schemeClr val="tx1"/>
            </a:solidFill>
          </a:ln>
        </p:spPr>
      </p:pic>
      <p:pic>
        <p:nvPicPr>
          <p:cNvPr id="4" name="Picture 3" descr="A close up of a piece of paper&#10;&#10;Description automatically generated">
            <a:extLst>
              <a:ext uri="{FF2B5EF4-FFF2-40B4-BE49-F238E27FC236}">
                <a16:creationId xmlns:a16="http://schemas.microsoft.com/office/drawing/2014/main" id="{C399A001-C974-4B61-95EF-DD4AEA2A1F0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64758" y="2442711"/>
            <a:ext cx="3504987" cy="1701182"/>
          </a:xfrm>
          <a:prstGeom prst="rect">
            <a:avLst/>
          </a:prstGeom>
        </p:spPr>
      </p:pic>
      <p:sp>
        <p:nvSpPr>
          <p:cNvPr id="2" name="Rectangle 1">
            <a:extLst>
              <a:ext uri="{FF2B5EF4-FFF2-40B4-BE49-F238E27FC236}">
                <a16:creationId xmlns:a16="http://schemas.microsoft.com/office/drawing/2014/main" id="{A617F3F3-5D66-4F8A-BDB4-4137453E59F7}"/>
              </a:ext>
            </a:extLst>
          </p:cNvPr>
          <p:cNvSpPr/>
          <p:nvPr/>
        </p:nvSpPr>
        <p:spPr>
          <a:xfrm>
            <a:off x="328613" y="1101720"/>
            <a:ext cx="3648157" cy="3693319"/>
          </a:xfrm>
          <a:prstGeom prst="rect">
            <a:avLst/>
          </a:prstGeom>
        </p:spPr>
        <p:txBody>
          <a:bodyPr wrap="square">
            <a:spAutoFit/>
          </a:bodyPr>
          <a:lstStyle/>
          <a:p>
            <a:r>
              <a:rPr lang="en-US" dirty="0"/>
              <a:t>Solenoid Length, SL = 24 cm</a:t>
            </a:r>
          </a:p>
          <a:p>
            <a:endParaRPr lang="en-US" dirty="0"/>
          </a:p>
          <a:p>
            <a:r>
              <a:rPr lang="en-US" dirty="0"/>
              <a:t>Solenoid Radius, SR = 8 cm</a:t>
            </a:r>
          </a:p>
          <a:p>
            <a:endParaRPr lang="en-US" dirty="0"/>
          </a:p>
          <a:p>
            <a:r>
              <a:rPr lang="en-US" dirty="0"/>
              <a:t>Wire Radius, WR = 0.9 mm</a:t>
            </a:r>
          </a:p>
          <a:p>
            <a:endParaRPr lang="en-US" dirty="0"/>
          </a:p>
          <a:p>
            <a:r>
              <a:rPr lang="en-US" dirty="0"/>
              <a:t>Frequency, f = 4 MHz</a:t>
            </a:r>
          </a:p>
          <a:p>
            <a:endParaRPr lang="en-US" dirty="0"/>
          </a:p>
          <a:p>
            <a:r>
              <a:rPr lang="en-US" dirty="0"/>
              <a:t>Turns, N = 101</a:t>
            </a:r>
          </a:p>
          <a:p>
            <a:endParaRPr lang="en-US" dirty="0"/>
          </a:p>
          <a:p>
            <a:r>
              <a:rPr lang="en-US" dirty="0"/>
              <a:t>Pitch = SL/ N = 2.4 mm</a:t>
            </a:r>
          </a:p>
          <a:p>
            <a:endParaRPr lang="en-US" dirty="0"/>
          </a:p>
          <a:p>
            <a:r>
              <a:rPr lang="en-US" b="1" dirty="0" err="1"/>
              <a:t>R</a:t>
            </a:r>
            <a:r>
              <a:rPr lang="en-US" b="1" baseline="-25000" dirty="0" err="1"/>
              <a:t>skin</a:t>
            </a:r>
            <a:r>
              <a:rPr lang="en-US" b="1" dirty="0"/>
              <a:t>= 92 m𝛀</a:t>
            </a:r>
            <a:endParaRPr lang="en-US" b="1" baseline="-25000" dirty="0"/>
          </a:p>
        </p:txBody>
      </p:sp>
      <p:sp>
        <p:nvSpPr>
          <p:cNvPr id="3" name="TextBox 2">
            <a:extLst>
              <a:ext uri="{FF2B5EF4-FFF2-40B4-BE49-F238E27FC236}">
                <a16:creationId xmlns:a16="http://schemas.microsoft.com/office/drawing/2014/main" id="{7C05DD68-8929-B842-B353-76725D46117D}"/>
              </a:ext>
            </a:extLst>
          </p:cNvPr>
          <p:cNvSpPr txBox="1"/>
          <p:nvPr/>
        </p:nvSpPr>
        <p:spPr>
          <a:xfrm>
            <a:off x="328613" y="6026466"/>
            <a:ext cx="11703644" cy="369332"/>
          </a:xfrm>
          <a:prstGeom prst="rect">
            <a:avLst/>
          </a:prstGeom>
          <a:noFill/>
          <a:ln>
            <a:solidFill>
              <a:schemeClr val="bg2"/>
            </a:solidFill>
          </a:ln>
        </p:spPr>
        <p:txBody>
          <a:bodyPr wrap="square" rtlCol="0">
            <a:spAutoFit/>
          </a:bodyPr>
          <a:lstStyle/>
          <a:p>
            <a:pPr algn="ctr"/>
            <a:r>
              <a:rPr lang="en-US" b="1" dirty="0"/>
              <a:t>Proximity Effect is mostly enhanced by the Pitch/WR . The smaller the Pitch/WR, greater the Enhancement </a:t>
            </a:r>
          </a:p>
        </p:txBody>
      </p:sp>
    </p:spTree>
    <p:extLst>
      <p:ext uri="{BB962C8B-B14F-4D97-AF65-F5344CB8AC3E}">
        <p14:creationId xmlns:p14="http://schemas.microsoft.com/office/powerpoint/2010/main" val="3138755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Content Placeholder 15" descr="A close up of a map&#10;&#10;Description automatically generated">
            <a:extLst>
              <a:ext uri="{FF2B5EF4-FFF2-40B4-BE49-F238E27FC236}">
                <a16:creationId xmlns:a16="http://schemas.microsoft.com/office/drawing/2014/main" id="{72325C55-88D4-4FF0-9177-110B96D73119}"/>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471207" y="999882"/>
            <a:ext cx="8468596" cy="4389437"/>
          </a:xfrm>
          <a:ln>
            <a:solidFill>
              <a:schemeClr val="tx1"/>
            </a:solidFill>
          </a:ln>
        </p:spPr>
      </p:pic>
      <p:sp>
        <p:nvSpPr>
          <p:cNvPr id="2" name="Title 1">
            <a:extLst>
              <a:ext uri="{FF2B5EF4-FFF2-40B4-BE49-F238E27FC236}">
                <a16:creationId xmlns:a16="http://schemas.microsoft.com/office/drawing/2014/main" id="{94685B61-3B7D-444C-8A75-DA99494762B5}"/>
              </a:ext>
            </a:extLst>
          </p:cNvPr>
          <p:cNvSpPr>
            <a:spLocks noGrp="1"/>
          </p:cNvSpPr>
          <p:nvPr>
            <p:ph type="title"/>
          </p:nvPr>
        </p:nvSpPr>
        <p:spPr>
          <a:xfrm>
            <a:off x="150452" y="70701"/>
            <a:ext cx="11891096" cy="657962"/>
          </a:xfrm>
        </p:spPr>
        <p:txBody>
          <a:bodyPr>
            <a:noAutofit/>
          </a:bodyPr>
          <a:lstStyle/>
          <a:p>
            <a:pPr algn="ctr"/>
            <a:r>
              <a:rPr lang="en-US" sz="3800" dirty="0"/>
              <a:t>Enhancement Factor is Insensitive to Frequency</a:t>
            </a:r>
          </a:p>
        </p:txBody>
      </p:sp>
      <p:sp>
        <p:nvSpPr>
          <p:cNvPr id="4" name="Slide Number Placeholder 3">
            <a:extLst>
              <a:ext uri="{FF2B5EF4-FFF2-40B4-BE49-F238E27FC236}">
                <a16:creationId xmlns:a16="http://schemas.microsoft.com/office/drawing/2014/main" id="{E70F4DCA-BAB9-43BB-9B40-BB9967300142}"/>
              </a:ext>
            </a:extLst>
          </p:cNvPr>
          <p:cNvSpPr>
            <a:spLocks noGrp="1"/>
          </p:cNvSpPr>
          <p:nvPr>
            <p:ph type="sldNum" sz="quarter" idx="12"/>
          </p:nvPr>
        </p:nvSpPr>
        <p:spPr/>
        <p:txBody>
          <a:bodyPr/>
          <a:lstStyle/>
          <a:p>
            <a:fld id="{401CF334-2D5C-4859-84A6-CA7E6E43FAEB}" type="slidenum">
              <a:rPr lang="en-US" smtClean="0"/>
              <a:t>18</a:t>
            </a:fld>
            <a:endParaRPr lang="en-US"/>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B1E02914-CF2B-4A69-98F1-BC32FE0EAD2B}"/>
                  </a:ext>
                </a:extLst>
              </p:cNvPr>
              <p:cNvSpPr txBox="1"/>
              <p:nvPr/>
            </p:nvSpPr>
            <p:spPr>
              <a:xfrm>
                <a:off x="82942" y="999882"/>
                <a:ext cx="3275078" cy="1103122"/>
              </a:xfrm>
              <a:prstGeom prst="rect">
                <a:avLst/>
              </a:prstGeom>
              <a:noFill/>
              <a:ln>
                <a:noFill/>
              </a:ln>
            </p:spPr>
            <p:txBody>
              <a:bodyPr wrap="square" rtlCol="0">
                <a:spAutoFit/>
              </a:bodyPr>
              <a:lstStyle/>
              <a:p>
                <a:pPr algn="just"/>
                <a:r>
                  <a:rPr lang="en-US" dirty="0"/>
                  <a:t>Enhancement Factor is defined as</a:t>
                </a:r>
              </a:p>
              <a:p>
                <a:pPr algn="just"/>
                <a:r>
                  <a:rPr lang="en-US" dirty="0"/>
                  <a:t> </a:t>
                </a:r>
                <a14:m>
                  <m:oMath xmlns:m="http://schemas.openxmlformats.org/officeDocument/2006/math">
                    <m:r>
                      <a:rPr lang="en-US" i="1">
                        <a:latin typeface="Cambria Math" panose="02040503050406030204" pitchFamily="18" charset="0"/>
                      </a:rPr>
                      <m:t>𝐸</m:t>
                    </m:r>
                    <m:r>
                      <a:rPr lang="en-US" i="1">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𝑝𝑟𝑜𝑥</m:t>
                            </m:r>
                          </m:sub>
                        </m:sSub>
                        <m:r>
                          <a:rPr lang="en-US" i="1">
                            <a:latin typeface="Cambria Math" panose="02040503050406030204" pitchFamily="18" charset="0"/>
                          </a:rPr>
                          <m:t>/</m:t>
                        </m:r>
                        <m:r>
                          <a:rPr lang="en-US" i="1">
                            <a:latin typeface="Cambria Math" panose="02040503050406030204" pitchFamily="18" charset="0"/>
                          </a:rPr>
                          <m:t>𝑁</m:t>
                        </m:r>
                        <m:r>
                          <a:rPr lang="en-US" i="1">
                            <a:latin typeface="Cambria Math" panose="02040503050406030204" pitchFamily="18" charset="0"/>
                          </a:rPr>
                          <m:t> </m:t>
                        </m:r>
                      </m:num>
                      <m:den>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𝑠𝑘𝑖𝑛</m:t>
                            </m:r>
                          </m:sub>
                        </m:sSub>
                        <m:r>
                          <a:rPr lang="en-US" i="1">
                            <a:latin typeface="Cambria Math" panose="02040503050406030204" pitchFamily="18" charset="0"/>
                          </a:rPr>
                          <m:t> </m:t>
                        </m:r>
                        <m:r>
                          <a:rPr lang="en-US" i="1">
                            <a:latin typeface="Cambria Math" panose="02040503050406030204" pitchFamily="18" charset="0"/>
                          </a:rPr>
                          <m:t>𝑜𝑓</m:t>
                        </m:r>
                        <m:r>
                          <a:rPr lang="en-US" i="1">
                            <a:latin typeface="Cambria Math" panose="02040503050406030204" pitchFamily="18" charset="0"/>
                          </a:rPr>
                          <m:t> 1 </m:t>
                        </m:r>
                        <m:r>
                          <a:rPr lang="en-US" i="1">
                            <a:latin typeface="Cambria Math" panose="02040503050406030204" pitchFamily="18" charset="0"/>
                          </a:rPr>
                          <m:t>𝑡𝑢𝑟𝑛</m:t>
                        </m:r>
                      </m:den>
                    </m:f>
                  </m:oMath>
                </a14:m>
                <a:r>
                  <a:rPr lang="en-US" dirty="0"/>
                  <a:t>. </a:t>
                </a:r>
              </a:p>
            </p:txBody>
          </p:sp>
        </mc:Choice>
        <mc:Fallback xmlns="">
          <p:sp>
            <p:nvSpPr>
              <p:cNvPr id="7" name="TextBox 6">
                <a:extLst>
                  <a:ext uri="{FF2B5EF4-FFF2-40B4-BE49-F238E27FC236}">
                    <a16:creationId xmlns:a16="http://schemas.microsoft.com/office/drawing/2014/main" id="{B1E02914-CF2B-4A69-98F1-BC32FE0EAD2B}"/>
                  </a:ext>
                </a:extLst>
              </p:cNvPr>
              <p:cNvSpPr txBox="1">
                <a:spLocks noRot="1" noChangeAspect="1" noMove="1" noResize="1" noEditPoints="1" noAdjustHandles="1" noChangeArrowheads="1" noChangeShapeType="1" noTextEdit="1"/>
              </p:cNvSpPr>
              <p:nvPr/>
            </p:nvSpPr>
            <p:spPr>
              <a:xfrm>
                <a:off x="82942" y="999882"/>
                <a:ext cx="3275078" cy="1103122"/>
              </a:xfrm>
              <a:prstGeom prst="rect">
                <a:avLst/>
              </a:prstGeom>
              <a:blipFill>
                <a:blip r:embed="rId3"/>
                <a:stretch>
                  <a:fillRect l="-1550" t="-2273" r="-1550" b="-2273"/>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42C271FF-CFE0-4668-916D-348E9ECA0E7D}"/>
                  </a:ext>
                </a:extLst>
              </p:cNvPr>
              <p:cNvSpPr txBox="1"/>
              <p:nvPr/>
            </p:nvSpPr>
            <p:spPr>
              <a:xfrm>
                <a:off x="150452" y="4226282"/>
                <a:ext cx="3179085" cy="491288"/>
              </a:xfrm>
              <a:prstGeom prst="rect">
                <a:avLst/>
              </a:prstGeom>
              <a:noFill/>
              <a:ln>
                <a:noFill/>
              </a:ln>
            </p:spPr>
            <p:txBody>
              <a:bodyPr wrap="square" rtlCol="0">
                <a:spAutoFit/>
              </a:bodyPr>
              <a:lstStyle/>
              <a:p>
                <a:r>
                  <a:rPr lang="en-US" dirty="0"/>
                  <a:t>Skin Resistance,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b="0" i="1" smtClean="0">
                            <a:latin typeface="Cambria Math" panose="02040503050406030204" pitchFamily="18" charset="0"/>
                          </a:rPr>
                          <m:t>𝑠𝑘𝑖𝑛</m:t>
                        </m:r>
                      </m:sub>
                    </m:sSub>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𝜌</m:t>
                        </m:r>
                        <m:r>
                          <a:rPr lang="en-US" i="1">
                            <a:latin typeface="Cambria Math" panose="02040503050406030204" pitchFamily="18" charset="0"/>
                          </a:rPr>
                          <m:t>𝑙</m:t>
                        </m:r>
                      </m:num>
                      <m:den>
                        <m:r>
                          <a:rPr lang="en-US" i="1">
                            <a:latin typeface="Cambria Math" panose="02040503050406030204" pitchFamily="18" charset="0"/>
                          </a:rPr>
                          <m:t>2</m:t>
                        </m:r>
                        <m:r>
                          <a:rPr lang="en-US" i="1">
                            <a:latin typeface="Cambria Math" panose="02040503050406030204" pitchFamily="18" charset="0"/>
                          </a:rPr>
                          <m:t>𝜋</m:t>
                        </m:r>
                        <m:r>
                          <a:rPr lang="en-US" i="1">
                            <a:latin typeface="Cambria Math" panose="02040503050406030204" pitchFamily="18" charset="0"/>
                          </a:rPr>
                          <m:t>𝑟</m:t>
                        </m:r>
                        <m:r>
                          <a:rPr lang="en-US" i="1">
                            <a:latin typeface="Cambria Math" panose="02040503050406030204" pitchFamily="18" charset="0"/>
                          </a:rPr>
                          <m:t>𝛿</m:t>
                        </m:r>
                      </m:den>
                    </m:f>
                  </m:oMath>
                </a14:m>
                <a:endParaRPr lang="en-US" dirty="0"/>
              </a:p>
            </p:txBody>
          </p:sp>
        </mc:Choice>
        <mc:Fallback xmlns="">
          <p:sp>
            <p:nvSpPr>
              <p:cNvPr id="9" name="TextBox 8">
                <a:extLst>
                  <a:ext uri="{FF2B5EF4-FFF2-40B4-BE49-F238E27FC236}">
                    <a16:creationId xmlns:a16="http://schemas.microsoft.com/office/drawing/2014/main" id="{42C271FF-CFE0-4668-916D-348E9ECA0E7D}"/>
                  </a:ext>
                </a:extLst>
              </p:cNvPr>
              <p:cNvSpPr txBox="1">
                <a:spLocks noRot="1" noChangeAspect="1" noMove="1" noResize="1" noEditPoints="1" noAdjustHandles="1" noChangeArrowheads="1" noChangeShapeType="1" noTextEdit="1"/>
              </p:cNvSpPr>
              <p:nvPr/>
            </p:nvSpPr>
            <p:spPr>
              <a:xfrm>
                <a:off x="150452" y="4226282"/>
                <a:ext cx="3179085" cy="491288"/>
              </a:xfrm>
              <a:prstGeom prst="rect">
                <a:avLst/>
              </a:prstGeom>
              <a:blipFill>
                <a:blip r:embed="rId4"/>
                <a:stretch>
                  <a:fillRect l="-2000" b="-7692"/>
                </a:stretch>
              </a:blipFill>
              <a:ln>
                <a:noFill/>
              </a:ln>
            </p:spPr>
            <p:txBody>
              <a:bodyPr/>
              <a:lstStyle/>
              <a:p>
                <a:r>
                  <a:rPr lang="en-US">
                    <a:noFill/>
                  </a:rPr>
                  <a:t> </a:t>
                </a:r>
              </a:p>
            </p:txBody>
          </p:sp>
        </mc:Fallback>
      </mc:AlternateContent>
      <p:sp>
        <p:nvSpPr>
          <p:cNvPr id="8" name="TextBox 7">
            <a:extLst>
              <a:ext uri="{FF2B5EF4-FFF2-40B4-BE49-F238E27FC236}">
                <a16:creationId xmlns:a16="http://schemas.microsoft.com/office/drawing/2014/main" id="{F6C6E507-BF48-4614-8D83-F91D1ABB2592}"/>
              </a:ext>
            </a:extLst>
          </p:cNvPr>
          <p:cNvSpPr txBox="1"/>
          <p:nvPr/>
        </p:nvSpPr>
        <p:spPr>
          <a:xfrm>
            <a:off x="150452" y="2287480"/>
            <a:ext cx="2999593" cy="1754326"/>
          </a:xfrm>
          <a:prstGeom prst="rect">
            <a:avLst/>
          </a:prstGeom>
          <a:noFill/>
          <a:ln>
            <a:noFill/>
          </a:ln>
        </p:spPr>
        <p:txBody>
          <a:bodyPr wrap="square" rtlCol="0">
            <a:spAutoFit/>
          </a:bodyPr>
          <a:lstStyle/>
          <a:p>
            <a:r>
              <a:rPr lang="en-US" dirty="0"/>
              <a:t>N – Number of Turns,</a:t>
            </a:r>
          </a:p>
          <a:p>
            <a:r>
              <a:rPr lang="en-US" dirty="0"/>
              <a:t>SR – Solenoid Radius,</a:t>
            </a:r>
          </a:p>
          <a:p>
            <a:r>
              <a:rPr lang="en-US" dirty="0"/>
              <a:t>SL – Solenoid Length,</a:t>
            </a:r>
          </a:p>
          <a:p>
            <a:r>
              <a:rPr lang="en-US" dirty="0"/>
              <a:t>WR – Wire Radius,</a:t>
            </a:r>
          </a:p>
          <a:p>
            <a:r>
              <a:rPr lang="el-GR" dirty="0"/>
              <a:t>δ</a:t>
            </a:r>
            <a:r>
              <a:rPr lang="en-US" dirty="0"/>
              <a:t> – Skin Depth,</a:t>
            </a:r>
          </a:p>
          <a:p>
            <a:r>
              <a:rPr lang="en-US" dirty="0"/>
              <a:t>Turn Proximity – Pitch/WR</a:t>
            </a:r>
          </a:p>
        </p:txBody>
      </p:sp>
      <p:pic>
        <p:nvPicPr>
          <p:cNvPr id="10" name="Picture 9" descr="A close up of a piece of paper&#10;&#10;Description automatically generated">
            <a:extLst>
              <a:ext uri="{FF2B5EF4-FFF2-40B4-BE49-F238E27FC236}">
                <a16:creationId xmlns:a16="http://schemas.microsoft.com/office/drawing/2014/main" id="{E5DDA376-FA8A-46CD-A09F-5C3713CCE79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67437" y="2676428"/>
            <a:ext cx="3601649" cy="1748097"/>
          </a:xfrm>
          <a:prstGeom prst="rect">
            <a:avLst/>
          </a:prstGeom>
        </p:spPr>
      </p:pic>
      <p:sp>
        <p:nvSpPr>
          <p:cNvPr id="3" name="TextBox 2">
            <a:extLst>
              <a:ext uri="{FF2B5EF4-FFF2-40B4-BE49-F238E27FC236}">
                <a16:creationId xmlns:a16="http://schemas.microsoft.com/office/drawing/2014/main" id="{30AEEE25-8B13-2D4B-8FEF-6B1A23AFBBF6}"/>
              </a:ext>
            </a:extLst>
          </p:cNvPr>
          <p:cNvSpPr txBox="1"/>
          <p:nvPr/>
        </p:nvSpPr>
        <p:spPr>
          <a:xfrm>
            <a:off x="0" y="5800725"/>
            <a:ext cx="12192000" cy="1015663"/>
          </a:xfrm>
          <a:prstGeom prst="rect">
            <a:avLst/>
          </a:prstGeom>
          <a:noFill/>
          <a:ln>
            <a:noFill/>
          </a:ln>
        </p:spPr>
        <p:txBody>
          <a:bodyPr wrap="square" rtlCol="0">
            <a:spAutoFit/>
          </a:bodyPr>
          <a:lstStyle/>
          <a:p>
            <a:pPr marL="285750" indent="-285750" algn="ctr">
              <a:buFont typeface="Arial" panose="020B0604020202020204" pitchFamily="34" charset="0"/>
              <a:buChar char="•"/>
            </a:pPr>
            <a:r>
              <a:rPr lang="en-US" sz="2000" b="1" dirty="0"/>
              <a:t>When turns are closely spaced (Pitch/WR is small),  Enhancement is High. </a:t>
            </a:r>
          </a:p>
          <a:p>
            <a:pPr marL="285750" indent="-285750" algn="ctr">
              <a:buFont typeface="Arial" panose="020B0604020202020204" pitchFamily="34" charset="0"/>
              <a:buChar char="•"/>
            </a:pPr>
            <a:endParaRPr lang="en-US" sz="2000" b="1" dirty="0"/>
          </a:p>
          <a:p>
            <a:pPr marL="285750" indent="-285750" algn="ctr">
              <a:buFont typeface="Arial" panose="020B0604020202020204" pitchFamily="34" charset="0"/>
              <a:buChar char="•"/>
            </a:pPr>
            <a:r>
              <a:rPr lang="en-US" sz="2000" b="1" dirty="0"/>
              <a:t>Change in frequency doesn’t have noticeable impact on the Enhancement Factor.  </a:t>
            </a:r>
          </a:p>
        </p:txBody>
      </p:sp>
      <p:sp>
        <p:nvSpPr>
          <p:cNvPr id="5" name="Rectangle 4">
            <a:extLst>
              <a:ext uri="{FF2B5EF4-FFF2-40B4-BE49-F238E27FC236}">
                <a16:creationId xmlns:a16="http://schemas.microsoft.com/office/drawing/2014/main" id="{B9BDA4A6-EC2C-094A-AD5D-B0D9F8C7FD60}"/>
              </a:ext>
            </a:extLst>
          </p:cNvPr>
          <p:cNvSpPr/>
          <p:nvPr/>
        </p:nvSpPr>
        <p:spPr>
          <a:xfrm>
            <a:off x="5335378" y="1514990"/>
            <a:ext cx="2170787" cy="646331"/>
          </a:xfrm>
          <a:prstGeom prst="rect">
            <a:avLst/>
          </a:prstGeom>
        </p:spPr>
        <p:txBody>
          <a:bodyPr wrap="none">
            <a:spAutoFit/>
          </a:bodyPr>
          <a:lstStyle/>
          <a:p>
            <a:r>
              <a:rPr lang="en-US" b="1" dirty="0"/>
              <a:t>At Pitch/WR ~ 5, </a:t>
            </a:r>
          </a:p>
          <a:p>
            <a:r>
              <a:rPr lang="en-US" b="1" dirty="0"/>
              <a:t> 50% Enhancement</a:t>
            </a:r>
            <a:endParaRPr lang="en-US" dirty="0"/>
          </a:p>
        </p:txBody>
      </p:sp>
      <p:cxnSp>
        <p:nvCxnSpPr>
          <p:cNvPr id="11" name="Straight Arrow Connector 10">
            <a:extLst>
              <a:ext uri="{FF2B5EF4-FFF2-40B4-BE49-F238E27FC236}">
                <a16:creationId xmlns:a16="http://schemas.microsoft.com/office/drawing/2014/main" id="{3BB22AF6-ECC9-8349-B713-E7C60281EC88}"/>
              </a:ext>
            </a:extLst>
          </p:cNvPr>
          <p:cNvCxnSpPr>
            <a:cxnSpLocks/>
          </p:cNvCxnSpPr>
          <p:nvPr/>
        </p:nvCxnSpPr>
        <p:spPr>
          <a:xfrm flipH="1">
            <a:off x="5694913" y="2103004"/>
            <a:ext cx="472524" cy="187012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4569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Content Placeholder 13" descr="A close up of a map&#10;&#10;Description automatically generated">
            <a:extLst>
              <a:ext uri="{FF2B5EF4-FFF2-40B4-BE49-F238E27FC236}">
                <a16:creationId xmlns:a16="http://schemas.microsoft.com/office/drawing/2014/main" id="{938AB8EA-E1D4-4D30-B03D-4FD6C2668E47}"/>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598713" y="987413"/>
            <a:ext cx="8468596" cy="4389437"/>
          </a:xfrm>
          <a:ln>
            <a:solidFill>
              <a:schemeClr val="tx1"/>
            </a:solidFill>
          </a:ln>
        </p:spPr>
      </p:pic>
      <p:sp>
        <p:nvSpPr>
          <p:cNvPr id="2" name="Title 1">
            <a:extLst>
              <a:ext uri="{FF2B5EF4-FFF2-40B4-BE49-F238E27FC236}">
                <a16:creationId xmlns:a16="http://schemas.microsoft.com/office/drawing/2014/main" id="{7A7397D6-BE6F-4FD6-90AA-65BA3977AC82}"/>
              </a:ext>
            </a:extLst>
          </p:cNvPr>
          <p:cNvSpPr>
            <a:spLocks noGrp="1"/>
          </p:cNvSpPr>
          <p:nvPr>
            <p:ph type="title"/>
          </p:nvPr>
        </p:nvSpPr>
        <p:spPr>
          <a:xfrm>
            <a:off x="0" y="-59914"/>
            <a:ext cx="12192000" cy="758815"/>
          </a:xfrm>
        </p:spPr>
        <p:txBody>
          <a:bodyPr>
            <a:noAutofit/>
          </a:bodyPr>
          <a:lstStyle/>
          <a:p>
            <a:pPr algn="ctr"/>
            <a:r>
              <a:rPr lang="en-US" sz="3000" dirty="0"/>
              <a:t>Enhancement v/s Turn Proximity for Varying Radii Ratios (SR/WR)</a:t>
            </a:r>
          </a:p>
        </p:txBody>
      </p:sp>
      <p:sp>
        <p:nvSpPr>
          <p:cNvPr id="4" name="Slide Number Placeholder 3">
            <a:extLst>
              <a:ext uri="{FF2B5EF4-FFF2-40B4-BE49-F238E27FC236}">
                <a16:creationId xmlns:a16="http://schemas.microsoft.com/office/drawing/2014/main" id="{313F3E8B-1FE1-4C4A-A05C-66E7CD9789EA}"/>
              </a:ext>
            </a:extLst>
          </p:cNvPr>
          <p:cNvSpPr>
            <a:spLocks noGrp="1"/>
          </p:cNvSpPr>
          <p:nvPr>
            <p:ph type="sldNum" sz="quarter" idx="12"/>
          </p:nvPr>
        </p:nvSpPr>
        <p:spPr/>
        <p:txBody>
          <a:bodyPr/>
          <a:lstStyle/>
          <a:p>
            <a:fld id="{401CF334-2D5C-4859-84A6-CA7E6E43FAEB}" type="slidenum">
              <a:rPr lang="en-US" smtClean="0"/>
              <a:t>19</a:t>
            </a:fld>
            <a:endParaRPr lang="en-US"/>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BBD89DD8-F414-4C48-B271-512EB16B72B8}"/>
                  </a:ext>
                </a:extLst>
              </p:cNvPr>
              <p:cNvSpPr txBox="1"/>
              <p:nvPr/>
            </p:nvSpPr>
            <p:spPr>
              <a:xfrm>
                <a:off x="124691" y="1178339"/>
                <a:ext cx="3201480" cy="1103122"/>
              </a:xfrm>
              <a:prstGeom prst="rect">
                <a:avLst/>
              </a:prstGeom>
              <a:noFill/>
              <a:ln>
                <a:noFill/>
              </a:ln>
            </p:spPr>
            <p:txBody>
              <a:bodyPr wrap="square" rtlCol="0">
                <a:spAutoFit/>
              </a:bodyPr>
              <a:lstStyle/>
              <a:p>
                <a:pPr algn="just"/>
                <a:r>
                  <a:rPr lang="en-US" dirty="0"/>
                  <a:t>Enhancement Factor is defined as </a:t>
                </a:r>
              </a:p>
              <a:p>
                <a:pPr algn="just"/>
                <a14:m>
                  <m:oMath xmlns:m="http://schemas.openxmlformats.org/officeDocument/2006/math">
                    <m:r>
                      <a:rPr lang="en-US" i="1">
                        <a:latin typeface="Cambria Math" panose="02040503050406030204" pitchFamily="18" charset="0"/>
                      </a:rPr>
                      <m:t>𝐸</m:t>
                    </m:r>
                    <m:r>
                      <a:rPr lang="en-US" i="1">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𝑝𝑟𝑜𝑥</m:t>
                            </m:r>
                          </m:sub>
                        </m:sSub>
                        <m:r>
                          <a:rPr lang="en-US" i="1">
                            <a:latin typeface="Cambria Math" panose="02040503050406030204" pitchFamily="18" charset="0"/>
                          </a:rPr>
                          <m:t>/</m:t>
                        </m:r>
                        <m:r>
                          <a:rPr lang="en-US" i="1">
                            <a:latin typeface="Cambria Math" panose="02040503050406030204" pitchFamily="18" charset="0"/>
                          </a:rPr>
                          <m:t>𝑁</m:t>
                        </m:r>
                        <m:r>
                          <a:rPr lang="en-US" i="1">
                            <a:latin typeface="Cambria Math" panose="02040503050406030204" pitchFamily="18" charset="0"/>
                          </a:rPr>
                          <m:t> </m:t>
                        </m:r>
                      </m:num>
                      <m:den>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𝑠𝑘𝑖𝑛</m:t>
                            </m:r>
                          </m:sub>
                        </m:sSub>
                        <m:r>
                          <a:rPr lang="en-US" i="1">
                            <a:latin typeface="Cambria Math" panose="02040503050406030204" pitchFamily="18" charset="0"/>
                          </a:rPr>
                          <m:t> </m:t>
                        </m:r>
                        <m:r>
                          <a:rPr lang="en-US" i="1">
                            <a:latin typeface="Cambria Math" panose="02040503050406030204" pitchFamily="18" charset="0"/>
                          </a:rPr>
                          <m:t>𝑜𝑓</m:t>
                        </m:r>
                        <m:r>
                          <a:rPr lang="en-US" i="1">
                            <a:latin typeface="Cambria Math" panose="02040503050406030204" pitchFamily="18" charset="0"/>
                          </a:rPr>
                          <m:t> 1 </m:t>
                        </m:r>
                        <m:r>
                          <a:rPr lang="en-US" i="1">
                            <a:latin typeface="Cambria Math" panose="02040503050406030204" pitchFamily="18" charset="0"/>
                          </a:rPr>
                          <m:t>𝑡𝑢𝑟𝑛</m:t>
                        </m:r>
                      </m:den>
                    </m:f>
                  </m:oMath>
                </a14:m>
                <a:r>
                  <a:rPr lang="en-US" dirty="0"/>
                  <a:t>. </a:t>
                </a:r>
              </a:p>
            </p:txBody>
          </p:sp>
        </mc:Choice>
        <mc:Fallback xmlns="">
          <p:sp>
            <p:nvSpPr>
              <p:cNvPr id="11" name="TextBox 10">
                <a:extLst>
                  <a:ext uri="{FF2B5EF4-FFF2-40B4-BE49-F238E27FC236}">
                    <a16:creationId xmlns:a16="http://schemas.microsoft.com/office/drawing/2014/main" id="{BBD89DD8-F414-4C48-B271-512EB16B72B8}"/>
                  </a:ext>
                </a:extLst>
              </p:cNvPr>
              <p:cNvSpPr txBox="1">
                <a:spLocks noRot="1" noChangeAspect="1" noMove="1" noResize="1" noEditPoints="1" noAdjustHandles="1" noChangeArrowheads="1" noChangeShapeType="1" noTextEdit="1"/>
              </p:cNvSpPr>
              <p:nvPr/>
            </p:nvSpPr>
            <p:spPr>
              <a:xfrm>
                <a:off x="124691" y="1178339"/>
                <a:ext cx="3201480" cy="1103122"/>
              </a:xfrm>
              <a:prstGeom prst="rect">
                <a:avLst/>
              </a:prstGeom>
              <a:blipFill>
                <a:blip r:embed="rId3"/>
                <a:stretch>
                  <a:fillRect l="-1581" t="-2273" r="-1186" b="-1136"/>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CDF36AA9-717A-49F9-8D5B-48A14956262E}"/>
                  </a:ext>
                </a:extLst>
              </p:cNvPr>
              <p:cNvSpPr txBox="1"/>
              <p:nvPr/>
            </p:nvSpPr>
            <p:spPr>
              <a:xfrm>
                <a:off x="172688" y="4576540"/>
                <a:ext cx="3105486" cy="491288"/>
              </a:xfrm>
              <a:prstGeom prst="rect">
                <a:avLst/>
              </a:prstGeom>
              <a:noFill/>
              <a:ln>
                <a:noFill/>
              </a:ln>
            </p:spPr>
            <p:txBody>
              <a:bodyPr wrap="square" rtlCol="0">
                <a:spAutoFit/>
              </a:bodyPr>
              <a:lstStyle/>
              <a:p>
                <a:r>
                  <a:rPr lang="en-US" dirty="0"/>
                  <a:t>Skin Resistance,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b="0" i="1" smtClean="0">
                            <a:latin typeface="Cambria Math" panose="02040503050406030204" pitchFamily="18" charset="0"/>
                          </a:rPr>
                          <m:t>𝑠𝑘𝑖𝑛</m:t>
                        </m:r>
                      </m:sub>
                    </m:sSub>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𝜌</m:t>
                        </m:r>
                        <m:r>
                          <a:rPr lang="en-US" i="1">
                            <a:latin typeface="Cambria Math" panose="02040503050406030204" pitchFamily="18" charset="0"/>
                          </a:rPr>
                          <m:t>𝑙</m:t>
                        </m:r>
                      </m:num>
                      <m:den>
                        <m:r>
                          <a:rPr lang="en-US" i="1">
                            <a:latin typeface="Cambria Math" panose="02040503050406030204" pitchFamily="18" charset="0"/>
                          </a:rPr>
                          <m:t>2</m:t>
                        </m:r>
                        <m:r>
                          <a:rPr lang="en-US" i="1">
                            <a:latin typeface="Cambria Math" panose="02040503050406030204" pitchFamily="18" charset="0"/>
                          </a:rPr>
                          <m:t>𝜋</m:t>
                        </m:r>
                        <m:r>
                          <a:rPr lang="en-US" i="1">
                            <a:latin typeface="Cambria Math" panose="02040503050406030204" pitchFamily="18" charset="0"/>
                          </a:rPr>
                          <m:t>𝑟</m:t>
                        </m:r>
                        <m:r>
                          <a:rPr lang="en-US" i="1">
                            <a:latin typeface="Cambria Math" panose="02040503050406030204" pitchFamily="18" charset="0"/>
                          </a:rPr>
                          <m:t>𝛿</m:t>
                        </m:r>
                      </m:den>
                    </m:f>
                  </m:oMath>
                </a14:m>
                <a:endParaRPr lang="en-US" dirty="0"/>
              </a:p>
            </p:txBody>
          </p:sp>
        </mc:Choice>
        <mc:Fallback xmlns="">
          <p:sp>
            <p:nvSpPr>
              <p:cNvPr id="12" name="TextBox 11">
                <a:extLst>
                  <a:ext uri="{FF2B5EF4-FFF2-40B4-BE49-F238E27FC236}">
                    <a16:creationId xmlns:a16="http://schemas.microsoft.com/office/drawing/2014/main" id="{CDF36AA9-717A-49F9-8D5B-48A14956262E}"/>
                  </a:ext>
                </a:extLst>
              </p:cNvPr>
              <p:cNvSpPr txBox="1">
                <a:spLocks noRot="1" noChangeAspect="1" noMove="1" noResize="1" noEditPoints="1" noAdjustHandles="1" noChangeArrowheads="1" noChangeShapeType="1" noTextEdit="1"/>
              </p:cNvSpPr>
              <p:nvPr/>
            </p:nvSpPr>
            <p:spPr>
              <a:xfrm>
                <a:off x="172688" y="4576540"/>
                <a:ext cx="3105486" cy="491288"/>
              </a:xfrm>
              <a:prstGeom prst="rect">
                <a:avLst/>
              </a:prstGeom>
              <a:blipFill>
                <a:blip r:embed="rId4"/>
                <a:stretch>
                  <a:fillRect l="-1633" b="-7692"/>
                </a:stretch>
              </a:blipFill>
              <a:ln>
                <a:noFill/>
              </a:ln>
            </p:spPr>
            <p:txBody>
              <a:bodyPr/>
              <a:lstStyle/>
              <a:p>
                <a:r>
                  <a:rPr lang="en-US">
                    <a:noFill/>
                  </a:rPr>
                  <a:t> </a:t>
                </a:r>
              </a:p>
            </p:txBody>
          </p:sp>
        </mc:Fallback>
      </mc:AlternateContent>
      <p:sp>
        <p:nvSpPr>
          <p:cNvPr id="13" name="TextBox 12">
            <a:extLst>
              <a:ext uri="{FF2B5EF4-FFF2-40B4-BE49-F238E27FC236}">
                <a16:creationId xmlns:a16="http://schemas.microsoft.com/office/drawing/2014/main" id="{1E7749C5-34BA-4A7F-A0EF-4A6223C14C24}"/>
              </a:ext>
            </a:extLst>
          </p:cNvPr>
          <p:cNvSpPr txBox="1"/>
          <p:nvPr/>
        </p:nvSpPr>
        <p:spPr>
          <a:xfrm>
            <a:off x="124691" y="2470514"/>
            <a:ext cx="3105486" cy="2031325"/>
          </a:xfrm>
          <a:prstGeom prst="rect">
            <a:avLst/>
          </a:prstGeom>
          <a:noFill/>
          <a:ln>
            <a:noFill/>
          </a:ln>
        </p:spPr>
        <p:txBody>
          <a:bodyPr wrap="square" rtlCol="0">
            <a:spAutoFit/>
          </a:bodyPr>
          <a:lstStyle/>
          <a:p>
            <a:r>
              <a:rPr lang="en-US" dirty="0"/>
              <a:t>N – Number of Turns,</a:t>
            </a:r>
          </a:p>
          <a:p>
            <a:r>
              <a:rPr lang="en-US" dirty="0"/>
              <a:t>SR – Solenoid Radius,</a:t>
            </a:r>
          </a:p>
          <a:p>
            <a:r>
              <a:rPr lang="en-US" dirty="0"/>
              <a:t>SL – Solenoid Length,</a:t>
            </a:r>
          </a:p>
          <a:p>
            <a:r>
              <a:rPr lang="en-US" dirty="0"/>
              <a:t>WR – Wire Radius,</a:t>
            </a:r>
          </a:p>
          <a:p>
            <a:r>
              <a:rPr lang="el-GR" dirty="0"/>
              <a:t>δ</a:t>
            </a:r>
            <a:r>
              <a:rPr lang="en-US" dirty="0"/>
              <a:t> – Skin Depth,</a:t>
            </a:r>
          </a:p>
          <a:p>
            <a:r>
              <a:rPr lang="en-US" dirty="0"/>
              <a:t>Turn Proximity – Pitch/WR</a:t>
            </a:r>
          </a:p>
          <a:p>
            <a:endParaRPr lang="en-US" dirty="0"/>
          </a:p>
        </p:txBody>
      </p:sp>
      <p:pic>
        <p:nvPicPr>
          <p:cNvPr id="5" name="Picture 4" descr="A close up of a piece of paper&#10;&#10;Description automatically generated">
            <a:extLst>
              <a:ext uri="{FF2B5EF4-FFF2-40B4-BE49-F238E27FC236}">
                <a16:creationId xmlns:a16="http://schemas.microsoft.com/office/drawing/2014/main" id="{CD846ACB-6AED-4EA2-8AD5-C18E67AAD93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39962" y="2449405"/>
            <a:ext cx="3525804" cy="1711286"/>
          </a:xfrm>
          <a:prstGeom prst="rect">
            <a:avLst/>
          </a:prstGeom>
        </p:spPr>
      </p:pic>
      <p:sp>
        <p:nvSpPr>
          <p:cNvPr id="3" name="Rectangle 2">
            <a:extLst>
              <a:ext uri="{FF2B5EF4-FFF2-40B4-BE49-F238E27FC236}">
                <a16:creationId xmlns:a16="http://schemas.microsoft.com/office/drawing/2014/main" id="{78710607-0694-EA44-915F-85C9F2F2E6B7}"/>
              </a:ext>
            </a:extLst>
          </p:cNvPr>
          <p:cNvSpPr/>
          <p:nvPr/>
        </p:nvSpPr>
        <p:spPr>
          <a:xfrm>
            <a:off x="342901" y="5679661"/>
            <a:ext cx="11239499" cy="954107"/>
          </a:xfrm>
          <a:prstGeom prst="rect">
            <a:avLst/>
          </a:prstGeom>
        </p:spPr>
        <p:txBody>
          <a:bodyPr wrap="square">
            <a:spAutoFit/>
          </a:bodyPr>
          <a:lstStyle/>
          <a:p>
            <a:pPr marL="285750" indent="-285750" algn="ctr">
              <a:buFont typeface="Arial" panose="020B0604020202020204" pitchFamily="34" charset="0"/>
              <a:buChar char="•"/>
            </a:pPr>
            <a:r>
              <a:rPr lang="en-US" dirty="0"/>
              <a:t>Enhancement is high when SR/WR is high </a:t>
            </a:r>
            <a:r>
              <a:rPr lang="en-US" b="1" dirty="0"/>
              <a:t>– </a:t>
            </a:r>
            <a:r>
              <a:rPr lang="en-US" dirty="0"/>
              <a:t>Only when turns are closely spaced</a:t>
            </a:r>
            <a:r>
              <a:rPr lang="en-US" b="1" dirty="0"/>
              <a:t>. </a:t>
            </a:r>
          </a:p>
          <a:p>
            <a:pPr marL="285750" indent="-285750" algn="ctr">
              <a:buFont typeface="Arial" panose="020B0604020202020204" pitchFamily="34" charset="0"/>
              <a:buChar char="•"/>
            </a:pPr>
            <a:endParaRPr lang="en-US" b="1" dirty="0"/>
          </a:p>
          <a:p>
            <a:pPr marL="285750" indent="-285750" algn="ctr">
              <a:buFont typeface="Arial" panose="020B0604020202020204" pitchFamily="34" charset="0"/>
              <a:buChar char="•"/>
            </a:pPr>
            <a:r>
              <a:rPr lang="en-US" b="1" dirty="0"/>
              <a:t>Generally, they have no significant effect on the enhancement when turns are far apart..  </a:t>
            </a:r>
          </a:p>
        </p:txBody>
      </p:sp>
    </p:spTree>
    <p:extLst>
      <p:ext uri="{BB962C8B-B14F-4D97-AF65-F5344CB8AC3E}">
        <p14:creationId xmlns:p14="http://schemas.microsoft.com/office/powerpoint/2010/main" val="2799107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819564E-3922-402E-95BE-E4F3C3C2CA7A}"/>
              </a:ext>
            </a:extLst>
          </p:cNvPr>
          <p:cNvSpPr>
            <a:spLocks noGrp="1"/>
          </p:cNvSpPr>
          <p:nvPr>
            <p:ph type="title"/>
          </p:nvPr>
        </p:nvSpPr>
        <p:spPr>
          <a:xfrm>
            <a:off x="609600" y="136524"/>
            <a:ext cx="10972800" cy="1332466"/>
          </a:xfrm>
        </p:spPr>
        <p:txBody>
          <a:bodyPr>
            <a:normAutofit fontScale="90000"/>
          </a:bodyPr>
          <a:lstStyle/>
          <a:p>
            <a:pPr algn="ctr"/>
            <a:r>
              <a:rPr lang="en-US" dirty="0"/>
              <a:t>Ionospheric Modification: Relevance &amp; the role of High Frequency Heaters</a:t>
            </a:r>
          </a:p>
        </p:txBody>
      </p:sp>
      <p:sp>
        <p:nvSpPr>
          <p:cNvPr id="6" name="Content Placeholder 5">
            <a:extLst>
              <a:ext uri="{FF2B5EF4-FFF2-40B4-BE49-F238E27FC236}">
                <a16:creationId xmlns:a16="http://schemas.microsoft.com/office/drawing/2014/main" id="{6905E8CF-D739-4D77-B42B-C3F652917FE4}"/>
              </a:ext>
            </a:extLst>
          </p:cNvPr>
          <p:cNvSpPr>
            <a:spLocks noGrp="1"/>
          </p:cNvSpPr>
          <p:nvPr>
            <p:ph sz="half" idx="1"/>
          </p:nvPr>
        </p:nvSpPr>
        <p:spPr>
          <a:xfrm>
            <a:off x="204394" y="1581374"/>
            <a:ext cx="6195159" cy="5140102"/>
          </a:xfrm>
        </p:spPr>
        <p:txBody>
          <a:bodyPr>
            <a:normAutofit/>
          </a:bodyPr>
          <a:lstStyle/>
          <a:p>
            <a:pPr algn="just"/>
            <a:r>
              <a:rPr lang="en-US" altLang="en-US" sz="2000" dirty="0"/>
              <a:t>Ionosphere - Ionized part of Earth's upper atmosphere, from about 60km - 1000km altitude. </a:t>
            </a:r>
          </a:p>
          <a:p>
            <a:pPr marL="0" indent="0" algn="just">
              <a:buNone/>
            </a:pPr>
            <a:endParaRPr lang="en-US" altLang="en-US" sz="2000" dirty="0"/>
          </a:p>
          <a:p>
            <a:pPr algn="just"/>
            <a:r>
              <a:rPr lang="en-US" altLang="en-US" sz="2000" dirty="0"/>
              <a:t>It controls the performance of critical DoD and civilian communications and navigation systems.</a:t>
            </a:r>
          </a:p>
          <a:p>
            <a:pPr algn="just"/>
            <a:endParaRPr lang="en-US" altLang="en-US" sz="2000" dirty="0"/>
          </a:p>
          <a:p>
            <a:pPr algn="just"/>
            <a:r>
              <a:rPr lang="en-US" sz="2000" dirty="0"/>
              <a:t>Ionospheric modification refers to changes in the ambient properties of the ionosphere that are produced by humans.</a:t>
            </a:r>
          </a:p>
          <a:p>
            <a:pPr marL="0" indent="0" algn="just">
              <a:buNone/>
            </a:pPr>
            <a:endParaRPr lang="en-US" sz="2000" dirty="0"/>
          </a:p>
          <a:p>
            <a:pPr algn="just"/>
            <a:r>
              <a:rPr lang="en-US" sz="2000" dirty="0"/>
              <a:t>High Frequency Heaters broadcast high power radio waves typically in the RF band to modify the ionosphere in a controlled manner.</a:t>
            </a:r>
            <a:endParaRPr lang="en-US" sz="2000" dirty="0">
              <a:ea typeface="MS PGothic" pitchFamily="34" charset="-128"/>
              <a:cs typeface="Times New Roman" charset="0"/>
            </a:endParaRPr>
          </a:p>
          <a:p>
            <a:endParaRPr lang="en-US" sz="2000" dirty="0"/>
          </a:p>
        </p:txBody>
      </p:sp>
      <p:pic>
        <p:nvPicPr>
          <p:cNvPr id="47" name="Content Placeholder 46" descr="A picture containing text&#10;&#10;Description automatically generated">
            <a:extLst>
              <a:ext uri="{FF2B5EF4-FFF2-40B4-BE49-F238E27FC236}">
                <a16:creationId xmlns:a16="http://schemas.microsoft.com/office/drawing/2014/main" id="{E83B704F-0C66-4F8D-81F3-01D6CB73DA8A}"/>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479606" y="1581374"/>
            <a:ext cx="5102794" cy="3468925"/>
          </a:xfrm>
        </p:spPr>
      </p:pic>
      <p:sp>
        <p:nvSpPr>
          <p:cNvPr id="4" name="Slide Number Placeholder 3">
            <a:extLst>
              <a:ext uri="{FF2B5EF4-FFF2-40B4-BE49-F238E27FC236}">
                <a16:creationId xmlns:a16="http://schemas.microsoft.com/office/drawing/2014/main" id="{6D7E6703-C89D-46BE-B4F3-24A8DE31223B}"/>
              </a:ext>
            </a:extLst>
          </p:cNvPr>
          <p:cNvSpPr>
            <a:spLocks noGrp="1"/>
          </p:cNvSpPr>
          <p:nvPr>
            <p:ph type="sldNum" sz="quarter" idx="12"/>
          </p:nvPr>
        </p:nvSpPr>
        <p:spPr/>
        <p:txBody>
          <a:bodyPr/>
          <a:lstStyle/>
          <a:p>
            <a:fld id="{401CF334-2D5C-4859-84A6-CA7E6E43FAEB}" type="slidenum">
              <a:rPr lang="en-US" smtClean="0"/>
              <a:t>2</a:t>
            </a:fld>
            <a:endParaRPr lang="en-US"/>
          </a:p>
        </p:txBody>
      </p:sp>
      <p:sp>
        <p:nvSpPr>
          <p:cNvPr id="48" name="Text Box 3">
            <a:extLst>
              <a:ext uri="{FF2B5EF4-FFF2-40B4-BE49-F238E27FC236}">
                <a16:creationId xmlns:a16="http://schemas.microsoft.com/office/drawing/2014/main" id="{EE276FA7-5A73-42DE-BB04-7356BF7037FC}"/>
              </a:ext>
            </a:extLst>
          </p:cNvPr>
          <p:cNvSpPr txBox="1">
            <a:spLocks noChangeArrowheads="1"/>
          </p:cNvSpPr>
          <p:nvPr/>
        </p:nvSpPr>
        <p:spPr bwMode="auto">
          <a:xfrm>
            <a:off x="6895477" y="5668960"/>
            <a:ext cx="4191000" cy="867930"/>
          </a:xfrm>
          <a:prstGeom prst="rect">
            <a:avLst/>
          </a:prstGeom>
          <a:solidFill>
            <a:srgbClr val="FFFF00"/>
          </a:solidFill>
          <a:ln w="19050">
            <a:solidFill>
              <a:schemeClr val="tx1"/>
            </a:solidFill>
            <a:miter lim="800000"/>
            <a:headEnd type="none" w="sm" len="sm"/>
            <a:tailEnd type="none" w="sm" len="sm"/>
          </a:ln>
          <a:effectLst>
            <a:outerShdw dist="107763" dir="2700000" algn="ctr" rotWithShape="0">
              <a:schemeClr val="bg2">
                <a:alpha val="50000"/>
              </a:schemeClr>
            </a:outerShdw>
          </a:effectLst>
        </p:spPr>
        <p:txBody>
          <a:bodyPr>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algn="ctr" eaLnBrk="1" hangingPunct="1">
              <a:spcBef>
                <a:spcPct val="10000"/>
              </a:spcBef>
            </a:pPr>
            <a:r>
              <a:rPr lang="en-US" altLang="en-US" b="1" dirty="0"/>
              <a:t>AFOSR MURI</a:t>
            </a:r>
          </a:p>
          <a:p>
            <a:pPr algn="ctr" eaLnBrk="1" hangingPunct="1">
              <a:spcBef>
                <a:spcPct val="10000"/>
              </a:spcBef>
            </a:pPr>
            <a:r>
              <a:rPr lang="en-US" altLang="en-US" b="1" dirty="0"/>
              <a:t>UMCP, Texas Tech, UCLA</a:t>
            </a:r>
          </a:p>
        </p:txBody>
      </p:sp>
    </p:spTree>
    <p:extLst>
      <p:ext uri="{BB962C8B-B14F-4D97-AF65-F5344CB8AC3E}">
        <p14:creationId xmlns:p14="http://schemas.microsoft.com/office/powerpoint/2010/main" val="3242729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A close up of a map&#10;&#10;Description automatically generated">
            <a:extLst>
              <a:ext uri="{FF2B5EF4-FFF2-40B4-BE49-F238E27FC236}">
                <a16:creationId xmlns:a16="http://schemas.microsoft.com/office/drawing/2014/main" id="{91F0E1A8-F354-4624-B298-0B2C3B00C398}"/>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502719" y="1047147"/>
            <a:ext cx="8468596" cy="4389437"/>
          </a:xfrm>
          <a:ln>
            <a:solidFill>
              <a:schemeClr val="tx1"/>
            </a:solidFill>
          </a:ln>
        </p:spPr>
      </p:pic>
      <p:sp>
        <p:nvSpPr>
          <p:cNvPr id="2" name="Title 1">
            <a:extLst>
              <a:ext uri="{FF2B5EF4-FFF2-40B4-BE49-F238E27FC236}">
                <a16:creationId xmlns:a16="http://schemas.microsoft.com/office/drawing/2014/main" id="{96AEDE49-9219-405F-A79F-A5706BA7ED5F}"/>
              </a:ext>
            </a:extLst>
          </p:cNvPr>
          <p:cNvSpPr>
            <a:spLocks noGrp="1"/>
          </p:cNvSpPr>
          <p:nvPr>
            <p:ph type="title"/>
          </p:nvPr>
        </p:nvSpPr>
        <p:spPr>
          <a:xfrm>
            <a:off x="-1" y="136524"/>
            <a:ext cx="12087225" cy="735014"/>
          </a:xfrm>
        </p:spPr>
        <p:txBody>
          <a:bodyPr>
            <a:noAutofit/>
          </a:bodyPr>
          <a:lstStyle/>
          <a:p>
            <a:pPr algn="ctr"/>
            <a:r>
              <a:rPr lang="en-US" sz="3000" dirty="0"/>
              <a:t>Enhancement v/s Turn Proximity for Varying Aspect Ratios (SL/SR)</a:t>
            </a:r>
          </a:p>
        </p:txBody>
      </p:sp>
      <p:sp>
        <p:nvSpPr>
          <p:cNvPr id="4" name="Slide Number Placeholder 3">
            <a:extLst>
              <a:ext uri="{FF2B5EF4-FFF2-40B4-BE49-F238E27FC236}">
                <a16:creationId xmlns:a16="http://schemas.microsoft.com/office/drawing/2014/main" id="{AB4E15FC-861A-4561-9470-9109E4ADFA56}"/>
              </a:ext>
            </a:extLst>
          </p:cNvPr>
          <p:cNvSpPr>
            <a:spLocks noGrp="1"/>
          </p:cNvSpPr>
          <p:nvPr>
            <p:ph type="sldNum" sz="quarter" idx="12"/>
          </p:nvPr>
        </p:nvSpPr>
        <p:spPr/>
        <p:txBody>
          <a:bodyPr/>
          <a:lstStyle/>
          <a:p>
            <a:fld id="{401CF334-2D5C-4859-84A6-CA7E6E43FAEB}" type="slidenum">
              <a:rPr lang="en-US" smtClean="0"/>
              <a:t>20</a:t>
            </a:fld>
            <a:endParaRPr lang="en-US"/>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D440BE75-0D4F-4B51-BA82-0BAD166DAC34}"/>
                  </a:ext>
                </a:extLst>
              </p:cNvPr>
              <p:cNvSpPr txBox="1"/>
              <p:nvPr/>
            </p:nvSpPr>
            <p:spPr>
              <a:xfrm>
                <a:off x="172688" y="1047147"/>
                <a:ext cx="3201480" cy="1103122"/>
              </a:xfrm>
              <a:prstGeom prst="rect">
                <a:avLst/>
              </a:prstGeom>
              <a:noFill/>
              <a:ln>
                <a:noFill/>
              </a:ln>
            </p:spPr>
            <p:txBody>
              <a:bodyPr wrap="square" rtlCol="0">
                <a:spAutoFit/>
              </a:bodyPr>
              <a:lstStyle/>
              <a:p>
                <a:pPr algn="just"/>
                <a:r>
                  <a:rPr lang="en-US" dirty="0"/>
                  <a:t>Enhancement Factor is defined as </a:t>
                </a:r>
              </a:p>
              <a:p>
                <a:pPr algn="just"/>
                <a14:m>
                  <m:oMath xmlns:m="http://schemas.openxmlformats.org/officeDocument/2006/math">
                    <m:r>
                      <a:rPr lang="en-US" i="1">
                        <a:latin typeface="Cambria Math" panose="02040503050406030204" pitchFamily="18" charset="0"/>
                      </a:rPr>
                      <m:t>𝐸</m:t>
                    </m:r>
                    <m:r>
                      <a:rPr lang="en-US" i="1">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𝑝𝑟𝑜𝑥</m:t>
                            </m:r>
                          </m:sub>
                        </m:sSub>
                        <m:r>
                          <a:rPr lang="en-US" i="1">
                            <a:latin typeface="Cambria Math" panose="02040503050406030204" pitchFamily="18" charset="0"/>
                          </a:rPr>
                          <m:t>/</m:t>
                        </m:r>
                        <m:r>
                          <a:rPr lang="en-US" i="1">
                            <a:latin typeface="Cambria Math" panose="02040503050406030204" pitchFamily="18" charset="0"/>
                          </a:rPr>
                          <m:t>𝑁</m:t>
                        </m:r>
                        <m:r>
                          <a:rPr lang="en-US" i="1">
                            <a:latin typeface="Cambria Math" panose="02040503050406030204" pitchFamily="18" charset="0"/>
                          </a:rPr>
                          <m:t> </m:t>
                        </m:r>
                      </m:num>
                      <m:den>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𝑠𝑘𝑖𝑛</m:t>
                            </m:r>
                          </m:sub>
                        </m:sSub>
                        <m:r>
                          <a:rPr lang="en-US" i="1">
                            <a:latin typeface="Cambria Math" panose="02040503050406030204" pitchFamily="18" charset="0"/>
                          </a:rPr>
                          <m:t> </m:t>
                        </m:r>
                        <m:r>
                          <a:rPr lang="en-US" i="1">
                            <a:latin typeface="Cambria Math" panose="02040503050406030204" pitchFamily="18" charset="0"/>
                          </a:rPr>
                          <m:t>𝑜𝑓</m:t>
                        </m:r>
                        <m:r>
                          <a:rPr lang="en-US" i="1">
                            <a:latin typeface="Cambria Math" panose="02040503050406030204" pitchFamily="18" charset="0"/>
                          </a:rPr>
                          <m:t> 1 </m:t>
                        </m:r>
                        <m:r>
                          <a:rPr lang="en-US" i="1">
                            <a:latin typeface="Cambria Math" panose="02040503050406030204" pitchFamily="18" charset="0"/>
                          </a:rPr>
                          <m:t>𝑡𝑢𝑟𝑛</m:t>
                        </m:r>
                      </m:den>
                    </m:f>
                  </m:oMath>
                </a14:m>
                <a:r>
                  <a:rPr lang="en-US" dirty="0"/>
                  <a:t>. </a:t>
                </a:r>
              </a:p>
            </p:txBody>
          </p:sp>
        </mc:Choice>
        <mc:Fallback xmlns="">
          <p:sp>
            <p:nvSpPr>
              <p:cNvPr id="11" name="TextBox 10">
                <a:extLst>
                  <a:ext uri="{FF2B5EF4-FFF2-40B4-BE49-F238E27FC236}">
                    <a16:creationId xmlns:a16="http://schemas.microsoft.com/office/drawing/2014/main" id="{D440BE75-0D4F-4B51-BA82-0BAD166DAC34}"/>
                  </a:ext>
                </a:extLst>
              </p:cNvPr>
              <p:cNvSpPr txBox="1">
                <a:spLocks noRot="1" noChangeAspect="1" noMove="1" noResize="1" noEditPoints="1" noAdjustHandles="1" noChangeArrowheads="1" noChangeShapeType="1" noTextEdit="1"/>
              </p:cNvSpPr>
              <p:nvPr/>
            </p:nvSpPr>
            <p:spPr>
              <a:xfrm>
                <a:off x="172688" y="1047147"/>
                <a:ext cx="3201480" cy="1103122"/>
              </a:xfrm>
              <a:prstGeom prst="rect">
                <a:avLst/>
              </a:prstGeom>
              <a:blipFill>
                <a:blip r:embed="rId3"/>
                <a:stretch>
                  <a:fillRect l="-1581" t="-1136" r="-1186" b="-2273"/>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26FF9F31-43F1-4DBD-B6A7-9447F1111966}"/>
                  </a:ext>
                </a:extLst>
              </p:cNvPr>
              <p:cNvSpPr txBox="1"/>
              <p:nvPr/>
            </p:nvSpPr>
            <p:spPr>
              <a:xfrm>
                <a:off x="220685" y="4161632"/>
                <a:ext cx="3105486" cy="491288"/>
              </a:xfrm>
              <a:prstGeom prst="rect">
                <a:avLst/>
              </a:prstGeom>
              <a:noFill/>
              <a:ln>
                <a:noFill/>
              </a:ln>
            </p:spPr>
            <p:txBody>
              <a:bodyPr wrap="square" rtlCol="0">
                <a:spAutoFit/>
              </a:bodyPr>
              <a:lstStyle/>
              <a:p>
                <a:r>
                  <a:rPr lang="en-US" dirty="0"/>
                  <a:t>Skin Resistance,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b="0" i="1" smtClean="0">
                            <a:latin typeface="Cambria Math" panose="02040503050406030204" pitchFamily="18" charset="0"/>
                          </a:rPr>
                          <m:t>𝑠𝑘𝑖𝑛</m:t>
                        </m:r>
                      </m:sub>
                    </m:sSub>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𝜌</m:t>
                        </m:r>
                        <m:r>
                          <a:rPr lang="en-US" i="1">
                            <a:latin typeface="Cambria Math" panose="02040503050406030204" pitchFamily="18" charset="0"/>
                          </a:rPr>
                          <m:t>𝑙</m:t>
                        </m:r>
                      </m:num>
                      <m:den>
                        <m:r>
                          <a:rPr lang="en-US" i="1">
                            <a:latin typeface="Cambria Math" panose="02040503050406030204" pitchFamily="18" charset="0"/>
                          </a:rPr>
                          <m:t>2</m:t>
                        </m:r>
                        <m:r>
                          <a:rPr lang="en-US" i="1">
                            <a:latin typeface="Cambria Math" panose="02040503050406030204" pitchFamily="18" charset="0"/>
                          </a:rPr>
                          <m:t>𝜋</m:t>
                        </m:r>
                        <m:r>
                          <a:rPr lang="en-US" i="1">
                            <a:latin typeface="Cambria Math" panose="02040503050406030204" pitchFamily="18" charset="0"/>
                          </a:rPr>
                          <m:t>𝑟</m:t>
                        </m:r>
                        <m:r>
                          <a:rPr lang="en-US" i="1">
                            <a:latin typeface="Cambria Math" panose="02040503050406030204" pitchFamily="18" charset="0"/>
                          </a:rPr>
                          <m:t>𝛿</m:t>
                        </m:r>
                      </m:den>
                    </m:f>
                  </m:oMath>
                </a14:m>
                <a:endParaRPr lang="en-US" dirty="0"/>
              </a:p>
            </p:txBody>
          </p:sp>
        </mc:Choice>
        <mc:Fallback xmlns="">
          <p:sp>
            <p:nvSpPr>
              <p:cNvPr id="12" name="TextBox 11">
                <a:extLst>
                  <a:ext uri="{FF2B5EF4-FFF2-40B4-BE49-F238E27FC236}">
                    <a16:creationId xmlns:a16="http://schemas.microsoft.com/office/drawing/2014/main" id="{26FF9F31-43F1-4DBD-B6A7-9447F1111966}"/>
                  </a:ext>
                </a:extLst>
              </p:cNvPr>
              <p:cNvSpPr txBox="1">
                <a:spLocks noRot="1" noChangeAspect="1" noMove="1" noResize="1" noEditPoints="1" noAdjustHandles="1" noChangeArrowheads="1" noChangeShapeType="1" noTextEdit="1"/>
              </p:cNvSpPr>
              <p:nvPr/>
            </p:nvSpPr>
            <p:spPr>
              <a:xfrm>
                <a:off x="220685" y="4161632"/>
                <a:ext cx="3105486" cy="491288"/>
              </a:xfrm>
              <a:prstGeom prst="rect">
                <a:avLst/>
              </a:prstGeom>
              <a:blipFill>
                <a:blip r:embed="rId4"/>
                <a:stretch>
                  <a:fillRect l="-1220" b="-7692"/>
                </a:stretch>
              </a:blipFill>
              <a:ln>
                <a:noFill/>
              </a:ln>
            </p:spPr>
            <p:txBody>
              <a:bodyPr/>
              <a:lstStyle/>
              <a:p>
                <a:r>
                  <a:rPr lang="en-US">
                    <a:noFill/>
                  </a:rPr>
                  <a:t> </a:t>
                </a:r>
              </a:p>
            </p:txBody>
          </p:sp>
        </mc:Fallback>
      </mc:AlternateContent>
      <p:sp>
        <p:nvSpPr>
          <p:cNvPr id="13" name="TextBox 12">
            <a:extLst>
              <a:ext uri="{FF2B5EF4-FFF2-40B4-BE49-F238E27FC236}">
                <a16:creationId xmlns:a16="http://schemas.microsoft.com/office/drawing/2014/main" id="{BE764C71-ABFF-4023-98AF-DB6C862F7E76}"/>
              </a:ext>
            </a:extLst>
          </p:cNvPr>
          <p:cNvSpPr txBox="1"/>
          <p:nvPr/>
        </p:nvSpPr>
        <p:spPr>
          <a:xfrm>
            <a:off x="172688" y="2325878"/>
            <a:ext cx="3105486" cy="2031325"/>
          </a:xfrm>
          <a:prstGeom prst="rect">
            <a:avLst/>
          </a:prstGeom>
          <a:noFill/>
          <a:ln>
            <a:noFill/>
          </a:ln>
        </p:spPr>
        <p:txBody>
          <a:bodyPr wrap="square" rtlCol="0">
            <a:spAutoFit/>
          </a:bodyPr>
          <a:lstStyle/>
          <a:p>
            <a:r>
              <a:rPr lang="en-US" dirty="0"/>
              <a:t>N – Number of Turns,</a:t>
            </a:r>
          </a:p>
          <a:p>
            <a:r>
              <a:rPr lang="en-US" dirty="0"/>
              <a:t>SR – Solenoid Radius,</a:t>
            </a:r>
          </a:p>
          <a:p>
            <a:r>
              <a:rPr lang="en-US" dirty="0"/>
              <a:t>SL – Solenoid Length,</a:t>
            </a:r>
          </a:p>
          <a:p>
            <a:r>
              <a:rPr lang="en-US" dirty="0"/>
              <a:t>WR – Wire Radius,</a:t>
            </a:r>
          </a:p>
          <a:p>
            <a:r>
              <a:rPr lang="el-GR" dirty="0"/>
              <a:t>δ</a:t>
            </a:r>
            <a:r>
              <a:rPr lang="en-US" dirty="0"/>
              <a:t> – Skin Depth,</a:t>
            </a:r>
          </a:p>
          <a:p>
            <a:r>
              <a:rPr lang="en-US" dirty="0"/>
              <a:t>Turn Proximity – Pitch/WR</a:t>
            </a:r>
          </a:p>
          <a:p>
            <a:endParaRPr lang="en-US" dirty="0"/>
          </a:p>
        </p:txBody>
      </p:sp>
      <p:pic>
        <p:nvPicPr>
          <p:cNvPr id="5" name="Picture 4" descr="A close up of a piece of paper&#10;&#10;Description automatically generated">
            <a:extLst>
              <a:ext uri="{FF2B5EF4-FFF2-40B4-BE49-F238E27FC236}">
                <a16:creationId xmlns:a16="http://schemas.microsoft.com/office/drawing/2014/main" id="{CA543211-EAC2-40C0-9342-98370941CFF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82343" y="2386746"/>
            <a:ext cx="3934372" cy="1909588"/>
          </a:xfrm>
          <a:prstGeom prst="rect">
            <a:avLst/>
          </a:prstGeom>
        </p:spPr>
      </p:pic>
      <p:sp>
        <p:nvSpPr>
          <p:cNvPr id="10" name="Rectangle 9">
            <a:extLst>
              <a:ext uri="{FF2B5EF4-FFF2-40B4-BE49-F238E27FC236}">
                <a16:creationId xmlns:a16="http://schemas.microsoft.com/office/drawing/2014/main" id="{711E3105-B259-574C-BBE9-BDAF9376A6AC}"/>
              </a:ext>
            </a:extLst>
          </p:cNvPr>
          <p:cNvSpPr/>
          <p:nvPr/>
        </p:nvSpPr>
        <p:spPr>
          <a:xfrm>
            <a:off x="172688" y="5436584"/>
            <a:ext cx="12019311" cy="1477328"/>
          </a:xfrm>
          <a:prstGeom prst="rect">
            <a:avLst/>
          </a:prstGeom>
        </p:spPr>
        <p:txBody>
          <a:bodyPr wrap="square">
            <a:spAutoFit/>
          </a:bodyPr>
          <a:lstStyle/>
          <a:p>
            <a:pPr marL="285750" indent="-285750" algn="ctr">
              <a:buFont typeface="Arial" panose="020B0604020202020204" pitchFamily="34" charset="0"/>
              <a:buChar char="•"/>
            </a:pPr>
            <a:r>
              <a:rPr lang="en-US" dirty="0"/>
              <a:t>Enhancement is marginally higher when SL/WR is low </a:t>
            </a:r>
            <a:r>
              <a:rPr lang="en-US" b="1" dirty="0"/>
              <a:t>– </a:t>
            </a:r>
            <a:r>
              <a:rPr lang="en-US" dirty="0"/>
              <a:t>Only when turns are closely spaced</a:t>
            </a:r>
            <a:r>
              <a:rPr lang="en-US" b="1" dirty="0"/>
              <a:t>. But no significant impact otherwise. </a:t>
            </a:r>
          </a:p>
          <a:p>
            <a:pPr marL="285750" indent="-285750" algn="ctr">
              <a:buFont typeface="Arial" panose="020B0604020202020204" pitchFamily="34" charset="0"/>
              <a:buChar char="•"/>
            </a:pPr>
            <a:endParaRPr lang="en-US" b="1" dirty="0"/>
          </a:p>
          <a:p>
            <a:pPr marL="285750" indent="-285750" algn="ctr">
              <a:buFont typeface="Arial" panose="020B0604020202020204" pitchFamily="34" charset="0"/>
              <a:buChar char="•"/>
            </a:pPr>
            <a:r>
              <a:rPr lang="en-US" b="1" dirty="0"/>
              <a:t>If  we want low resistance, we should  operate around the Pitch/WR~10. </a:t>
            </a:r>
          </a:p>
          <a:p>
            <a:pPr marL="285750" indent="-285750" algn="ctr">
              <a:buFont typeface="Arial" panose="020B0604020202020204" pitchFamily="34" charset="0"/>
              <a:buChar char="•"/>
            </a:pPr>
            <a:endParaRPr lang="en-US" b="1" dirty="0"/>
          </a:p>
        </p:txBody>
      </p:sp>
      <p:sp>
        <p:nvSpPr>
          <p:cNvPr id="14" name="Rectangle 13">
            <a:extLst>
              <a:ext uri="{FF2B5EF4-FFF2-40B4-BE49-F238E27FC236}">
                <a16:creationId xmlns:a16="http://schemas.microsoft.com/office/drawing/2014/main" id="{D07A3CEF-DB98-224B-9484-E29F2D9B6AA4}"/>
              </a:ext>
            </a:extLst>
          </p:cNvPr>
          <p:cNvSpPr/>
          <p:nvPr/>
        </p:nvSpPr>
        <p:spPr>
          <a:xfrm>
            <a:off x="5335378" y="1514990"/>
            <a:ext cx="2170787" cy="646331"/>
          </a:xfrm>
          <a:prstGeom prst="rect">
            <a:avLst/>
          </a:prstGeom>
        </p:spPr>
        <p:txBody>
          <a:bodyPr wrap="square">
            <a:spAutoFit/>
          </a:bodyPr>
          <a:lstStyle/>
          <a:p>
            <a:r>
              <a:rPr lang="en-US" b="1" dirty="0"/>
              <a:t>At Pitch/WR ~ 5, </a:t>
            </a:r>
          </a:p>
          <a:p>
            <a:r>
              <a:rPr lang="en-US" b="1" dirty="0"/>
              <a:t> 50% Enhancement</a:t>
            </a:r>
            <a:endParaRPr lang="en-US" dirty="0"/>
          </a:p>
        </p:txBody>
      </p:sp>
      <p:cxnSp>
        <p:nvCxnSpPr>
          <p:cNvPr id="15" name="Straight Arrow Connector 14">
            <a:extLst>
              <a:ext uri="{FF2B5EF4-FFF2-40B4-BE49-F238E27FC236}">
                <a16:creationId xmlns:a16="http://schemas.microsoft.com/office/drawing/2014/main" id="{2B79BE94-08A6-C944-A3A9-03696A34BBE6}"/>
              </a:ext>
            </a:extLst>
          </p:cNvPr>
          <p:cNvCxnSpPr>
            <a:cxnSpLocks/>
          </p:cNvCxnSpPr>
          <p:nvPr/>
        </p:nvCxnSpPr>
        <p:spPr>
          <a:xfrm flipH="1">
            <a:off x="5672138" y="2103004"/>
            <a:ext cx="495299" cy="205862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5629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Content Placeholder 16">
            <a:extLst>
              <a:ext uri="{FF2B5EF4-FFF2-40B4-BE49-F238E27FC236}">
                <a16:creationId xmlns:a16="http://schemas.microsoft.com/office/drawing/2014/main" id="{5A40B5CC-BA33-4FB4-A21B-D43CB2539454}"/>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1112" y="670589"/>
            <a:ext cx="4033030" cy="1874310"/>
          </a:xfrm>
          <a:ln>
            <a:noFill/>
          </a:ln>
        </p:spPr>
      </p:pic>
      <p:sp>
        <p:nvSpPr>
          <p:cNvPr id="5" name="Title 4">
            <a:extLst>
              <a:ext uri="{FF2B5EF4-FFF2-40B4-BE49-F238E27FC236}">
                <a16:creationId xmlns:a16="http://schemas.microsoft.com/office/drawing/2014/main" id="{FCA366EA-C22E-4F9B-A851-5114A996B111}"/>
              </a:ext>
            </a:extLst>
          </p:cNvPr>
          <p:cNvSpPr>
            <a:spLocks noGrp="1"/>
          </p:cNvSpPr>
          <p:nvPr>
            <p:ph type="title"/>
          </p:nvPr>
        </p:nvSpPr>
        <p:spPr>
          <a:xfrm>
            <a:off x="116377" y="57039"/>
            <a:ext cx="11937077" cy="606526"/>
          </a:xfrm>
        </p:spPr>
        <p:txBody>
          <a:bodyPr>
            <a:noAutofit/>
          </a:bodyPr>
          <a:lstStyle/>
          <a:p>
            <a:pPr algn="ctr"/>
            <a:r>
              <a:rPr lang="en-US" sz="3000" dirty="0"/>
              <a:t>Design: Finding the Operating Point</a:t>
            </a:r>
          </a:p>
        </p:txBody>
      </p:sp>
      <p:sp>
        <p:nvSpPr>
          <p:cNvPr id="4" name="Slide Number Placeholder 3">
            <a:extLst>
              <a:ext uri="{FF2B5EF4-FFF2-40B4-BE49-F238E27FC236}">
                <a16:creationId xmlns:a16="http://schemas.microsoft.com/office/drawing/2014/main" id="{FDBD4B34-1CC6-4F2A-9180-B57B5A202B8A}"/>
              </a:ext>
            </a:extLst>
          </p:cNvPr>
          <p:cNvSpPr>
            <a:spLocks noGrp="1"/>
          </p:cNvSpPr>
          <p:nvPr>
            <p:ph type="sldNum" sz="quarter" idx="12"/>
          </p:nvPr>
        </p:nvSpPr>
        <p:spPr/>
        <p:txBody>
          <a:bodyPr/>
          <a:lstStyle/>
          <a:p>
            <a:fld id="{401CF334-2D5C-4859-84A6-CA7E6E43FAEB}" type="slidenum">
              <a:rPr lang="en-US" smtClean="0"/>
              <a:t>21</a:t>
            </a:fld>
            <a:endParaRPr lang="en-US"/>
          </a:p>
        </p:txBody>
      </p:sp>
      <mc:AlternateContent xmlns:mc="http://schemas.openxmlformats.org/markup-compatibility/2006" xmlns:a14="http://schemas.microsoft.com/office/drawing/2010/main">
        <mc:Choice Requires="a14">
          <p:sp>
            <p:nvSpPr>
              <p:cNvPr id="13" name="Content Placeholder 12">
                <a:extLst>
                  <a:ext uri="{FF2B5EF4-FFF2-40B4-BE49-F238E27FC236}">
                    <a16:creationId xmlns:a16="http://schemas.microsoft.com/office/drawing/2014/main" id="{95B291F9-134D-4F7D-817D-27CF9C7A5F5C}"/>
                  </a:ext>
                </a:extLst>
              </p:cNvPr>
              <p:cNvSpPr>
                <a:spLocks noGrp="1"/>
              </p:cNvSpPr>
              <p:nvPr>
                <p:ph sz="half" idx="1"/>
              </p:nvPr>
            </p:nvSpPr>
            <p:spPr>
              <a:xfrm>
                <a:off x="-9503" y="2594549"/>
                <a:ext cx="5143076" cy="4186057"/>
              </a:xfrm>
            </p:spPr>
            <p:txBody>
              <a:bodyPr>
                <a:normAutofit/>
              </a:bodyPr>
              <a:lstStyle/>
              <a:p>
                <a:r>
                  <a:rPr lang="en-US" sz="1800" dirty="0"/>
                  <a:t>At resonance, the circuit presents real impedance R</a:t>
                </a:r>
                <a:r>
                  <a:rPr lang="en-US" sz="1800" baseline="-25000" dirty="0"/>
                  <a:t>gap</a:t>
                </a:r>
                <a:r>
                  <a:rPr lang="en-US" sz="1800" dirty="0"/>
                  <a:t> to the source (Real part of Z</a:t>
                </a:r>
                <a:r>
                  <a:rPr lang="en-US" sz="1800" baseline="-25000" dirty="0"/>
                  <a:t>gap</a:t>
                </a:r>
                <a:r>
                  <a:rPr lang="en-US" sz="1800" dirty="0"/>
                  <a:t>). </a:t>
                </a:r>
              </a:p>
              <a:p>
                <a:pPr marL="0" indent="0">
                  <a:buNone/>
                </a:pPr>
                <a:r>
                  <a:rPr lang="en-US" sz="1800" b="1" dirty="0"/>
                  <a:t>Power Entering            ≅		      Power</a:t>
                </a:r>
              </a:p>
              <a:p>
                <a:pPr marL="0" indent="0">
                  <a:buNone/>
                </a:pPr>
                <a:r>
                  <a:rPr lang="en-US" sz="1800" b="1" dirty="0"/>
                  <a:t>the Circuit 		Delivered to Load</a:t>
                </a:r>
              </a:p>
              <a:p>
                <a:endParaRPr lang="en-US" sz="1800" dirty="0"/>
              </a:p>
              <a:p>
                <a:r>
                  <a:rPr lang="en-US" sz="1800" dirty="0"/>
                  <a:t>We define Operating Point , </a:t>
                </a:r>
                <a14:m>
                  <m:oMath xmlns:m="http://schemas.openxmlformats.org/officeDocument/2006/math">
                    <m:r>
                      <a:rPr lang="en-US" sz="1800" b="1" i="1">
                        <a:latin typeface="Cambria Math" panose="02040503050406030204" pitchFamily="18" charset="0"/>
                      </a:rPr>
                      <m:t>𝝃</m:t>
                    </m:r>
                    <m:r>
                      <a:rPr lang="en-US" sz="1800" b="1" i="1" smtClean="0">
                        <a:latin typeface="Cambria Math" panose="02040503050406030204" pitchFamily="18" charset="0"/>
                      </a:rPr>
                      <m:t>=</m:t>
                    </m:r>
                    <m:r>
                      <a:rPr lang="en-US" sz="1800" b="1" i="1" smtClean="0">
                        <a:latin typeface="Cambria Math" panose="02040503050406030204" pitchFamily="18" charset="0"/>
                      </a:rPr>
                      <m:t>𝝎</m:t>
                    </m:r>
                    <m:sSub>
                      <m:sSubPr>
                        <m:ctrlPr>
                          <a:rPr lang="en-US" sz="1800" b="1" i="1" smtClean="0">
                            <a:latin typeface="Cambria Math" panose="02040503050406030204" pitchFamily="18" charset="0"/>
                          </a:rPr>
                        </m:ctrlPr>
                      </m:sSubPr>
                      <m:e>
                        <m:r>
                          <a:rPr lang="en-US" sz="1800" b="1" i="1" smtClean="0">
                            <a:latin typeface="Cambria Math" panose="02040503050406030204" pitchFamily="18" charset="0"/>
                          </a:rPr>
                          <m:t>𝑳</m:t>
                        </m:r>
                      </m:e>
                      <m:sub>
                        <m:r>
                          <a:rPr lang="en-US" sz="1800" b="1" i="1" smtClean="0">
                            <a:latin typeface="Cambria Math" panose="02040503050406030204" pitchFamily="18" charset="0"/>
                          </a:rPr>
                          <m:t>𝟏𝟐</m:t>
                        </m:r>
                      </m:sub>
                    </m:sSub>
                    <m:r>
                      <a:rPr lang="en-US" sz="1800" b="1" i="0" smtClean="0">
                        <a:latin typeface="Cambria Math" panose="02040503050406030204" pitchFamily="18" charset="0"/>
                      </a:rPr>
                      <m:t>/(</m:t>
                    </m:r>
                    <m:sSub>
                      <m:sSubPr>
                        <m:ctrlPr>
                          <a:rPr lang="en-US" sz="1800" b="1" i="1">
                            <a:latin typeface="Cambria Math" panose="02040503050406030204" pitchFamily="18" charset="0"/>
                          </a:rPr>
                        </m:ctrlPr>
                      </m:sSubPr>
                      <m:e>
                        <m:r>
                          <a:rPr lang="en-US" sz="1800" b="1" i="1">
                            <a:latin typeface="Cambria Math" panose="02040503050406030204" pitchFamily="18" charset="0"/>
                          </a:rPr>
                          <m:t>𝜶</m:t>
                        </m:r>
                        <m:r>
                          <a:rPr lang="en-US" sz="1800" b="1" i="1">
                            <a:latin typeface="Cambria Math" panose="02040503050406030204" pitchFamily="18" charset="0"/>
                          </a:rPr>
                          <m:t>𝑹</m:t>
                        </m:r>
                      </m:e>
                      <m:sub>
                        <m:r>
                          <a:rPr lang="en-US" sz="1800" b="1" i="1">
                            <a:latin typeface="Cambria Math" panose="02040503050406030204" pitchFamily="18" charset="0"/>
                          </a:rPr>
                          <m:t>𝑳</m:t>
                        </m:r>
                      </m:sub>
                    </m:sSub>
                    <m:r>
                      <a:rPr lang="en-US" sz="1800" b="1" i="1" smtClean="0">
                        <a:latin typeface="Cambria Math" panose="02040503050406030204" pitchFamily="18" charset="0"/>
                      </a:rPr>
                      <m:t>)</m:t>
                    </m:r>
                  </m:oMath>
                </a14:m>
                <a:r>
                  <a:rPr lang="en-US" sz="1800" dirty="0"/>
                  <a:t> </a:t>
                </a:r>
                <a:r>
                  <a:rPr lang="en-US" sz="1800" b="0" dirty="0"/>
                  <a:t>and </a:t>
                </a:r>
                <a:r>
                  <a:rPr lang="en-US" sz="1800" dirty="0"/>
                  <a:t>express all</a:t>
                </a:r>
                <a:r>
                  <a:rPr lang="en-US" sz="1800" b="0" dirty="0"/>
                  <a:t> other circuit elements in terms of it. </a:t>
                </a:r>
              </a:p>
              <a:p>
                <a:r>
                  <a:rPr lang="en-US" sz="1800" dirty="0"/>
                  <a:t>Define Power Ratio as, </a:t>
                </a:r>
                <a14:m>
                  <m:oMath xmlns:m="http://schemas.openxmlformats.org/officeDocument/2006/math">
                    <m:f>
                      <m:fPr>
                        <m:ctrlPr>
                          <a:rPr lang="en-US" sz="1800" b="1" i="1">
                            <a:latin typeface="Cambria Math" panose="02040503050406030204" pitchFamily="18" charset="0"/>
                          </a:rPr>
                        </m:ctrlPr>
                      </m:fPr>
                      <m:num>
                        <m:sSub>
                          <m:sSubPr>
                            <m:ctrlPr>
                              <a:rPr lang="en-US" sz="1800" b="1" i="1">
                                <a:latin typeface="Cambria Math" panose="02040503050406030204" pitchFamily="18" charset="0"/>
                              </a:rPr>
                            </m:ctrlPr>
                          </m:sSubPr>
                          <m:e>
                            <m:r>
                              <a:rPr lang="en-US" sz="1800" b="1" i="1">
                                <a:latin typeface="Cambria Math" panose="02040503050406030204" pitchFamily="18" charset="0"/>
                              </a:rPr>
                              <m:t>𝑷</m:t>
                            </m:r>
                          </m:e>
                          <m:sub>
                            <m:r>
                              <a:rPr lang="en-US" sz="1800" b="1" i="1">
                                <a:latin typeface="Cambria Math" panose="02040503050406030204" pitchFamily="18" charset="0"/>
                              </a:rPr>
                              <m:t>𝟏𝟐</m:t>
                            </m:r>
                          </m:sub>
                        </m:sSub>
                      </m:num>
                      <m:den>
                        <m:sSub>
                          <m:sSubPr>
                            <m:ctrlPr>
                              <a:rPr lang="en-US" sz="1800" b="1" i="1">
                                <a:latin typeface="Cambria Math" panose="02040503050406030204" pitchFamily="18" charset="0"/>
                              </a:rPr>
                            </m:ctrlPr>
                          </m:sSubPr>
                          <m:e>
                            <m:r>
                              <a:rPr lang="en-US" sz="1800" b="1" i="1">
                                <a:latin typeface="Cambria Math" panose="02040503050406030204" pitchFamily="18" charset="0"/>
                              </a:rPr>
                              <m:t>𝑷</m:t>
                            </m:r>
                          </m:e>
                          <m:sub>
                            <m:r>
                              <a:rPr lang="en-US" sz="1800" b="1" i="1">
                                <a:latin typeface="Cambria Math" panose="02040503050406030204" pitchFamily="18" charset="0"/>
                              </a:rPr>
                              <m:t>𝑳</m:t>
                            </m:r>
                          </m:sub>
                        </m:sSub>
                      </m:den>
                    </m:f>
                    <m:r>
                      <a:rPr lang="en-US" sz="1800" i="1">
                        <a:latin typeface="Cambria Math" panose="02040503050406030204" pitchFamily="18" charset="0"/>
                      </a:rPr>
                      <m:t>=</m:t>
                    </m:r>
                    <m:r>
                      <a:rPr lang="en-US" sz="1800" b="1" i="1">
                        <a:latin typeface="Cambria Math" panose="02040503050406030204" pitchFamily="18" charset="0"/>
                      </a:rPr>
                      <m:t>𝑷𝒐𝒘𝒆𝒓</m:t>
                    </m:r>
                    <m:r>
                      <a:rPr lang="en-US" sz="1800" b="1" i="1">
                        <a:latin typeface="Cambria Math" panose="02040503050406030204" pitchFamily="18" charset="0"/>
                      </a:rPr>
                      <m:t> </m:t>
                    </m:r>
                    <m:r>
                      <a:rPr lang="en-US" sz="1800" b="1" i="1">
                        <a:latin typeface="Cambria Math" panose="02040503050406030204" pitchFamily="18" charset="0"/>
                      </a:rPr>
                      <m:t>𝑹𝒂𝒕𝒊𝒐</m:t>
                    </m:r>
                    <m:f>
                      <m:fPr>
                        <m:ctrlPr>
                          <a:rPr lang="en-US" sz="1800" b="1" i="1">
                            <a:latin typeface="Cambria Math" panose="02040503050406030204" pitchFamily="18" charset="0"/>
                          </a:rPr>
                        </m:ctrlPr>
                      </m:fPr>
                      <m:num>
                        <m:sSub>
                          <m:sSubPr>
                            <m:ctrlPr>
                              <a:rPr lang="en-US" sz="1800" b="1" i="1">
                                <a:latin typeface="Cambria Math" panose="02040503050406030204" pitchFamily="18" charset="0"/>
                              </a:rPr>
                            </m:ctrlPr>
                          </m:sSubPr>
                          <m:e>
                            <m:r>
                              <a:rPr lang="en-US" sz="1800" b="1" i="1">
                                <a:latin typeface="Cambria Math" panose="02040503050406030204" pitchFamily="18" charset="0"/>
                              </a:rPr>
                              <m:t>𝑹</m:t>
                            </m:r>
                          </m:e>
                          <m:sub>
                            <m:r>
                              <a:rPr lang="en-US" sz="1800" b="1" i="1">
                                <a:latin typeface="Cambria Math" panose="02040503050406030204" pitchFamily="18" charset="0"/>
                              </a:rPr>
                              <m:t>𝟏𝟐</m:t>
                            </m:r>
                          </m:sub>
                        </m:sSub>
                      </m:num>
                      <m:den>
                        <m:sSub>
                          <m:sSubPr>
                            <m:ctrlPr>
                              <a:rPr lang="en-US" sz="1800" b="1" i="1">
                                <a:latin typeface="Cambria Math" panose="02040503050406030204" pitchFamily="18" charset="0"/>
                              </a:rPr>
                            </m:ctrlPr>
                          </m:sSubPr>
                          <m:e>
                            <m:r>
                              <a:rPr lang="en-US" sz="1800" b="1" i="1">
                                <a:latin typeface="Cambria Math" panose="02040503050406030204" pitchFamily="18" charset="0"/>
                              </a:rPr>
                              <m:t>𝑹</m:t>
                            </m:r>
                          </m:e>
                          <m:sub>
                            <m:r>
                              <a:rPr lang="en-US" sz="1800" b="1" i="1">
                                <a:latin typeface="Cambria Math" panose="02040503050406030204" pitchFamily="18" charset="0"/>
                              </a:rPr>
                              <m:t>𝑳</m:t>
                            </m:r>
                          </m:sub>
                        </m:sSub>
                      </m:den>
                    </m:f>
                  </m:oMath>
                </a14:m>
                <a:endParaRPr lang="en-US" sz="1800" b="1" dirty="0"/>
              </a:p>
              <a:p>
                <a14:m>
                  <m:oMath xmlns:m="http://schemas.openxmlformats.org/officeDocument/2006/math">
                    <m:r>
                      <a:rPr lang="en-US" sz="1800" b="0" i="1" smtClean="0">
                        <a:latin typeface="Cambria Math" panose="02040503050406030204" pitchFamily="18" charset="0"/>
                      </a:rPr>
                      <m:t>𝛼</m:t>
                    </m:r>
                    <m:r>
                      <a:rPr lang="en-US" sz="1800" b="0" i="1" smtClean="0">
                        <a:latin typeface="Cambria Math" panose="02040503050406030204" pitchFamily="18" charset="0"/>
                      </a:rPr>
                      <m:t>=</m:t>
                    </m:r>
                    <m:rad>
                      <m:radPr>
                        <m:degHide m:val="on"/>
                        <m:ctrlPr>
                          <a:rPr lang="en-US" sz="1800" b="0" i="1" smtClean="0">
                            <a:latin typeface="Cambria Math" panose="02040503050406030204" pitchFamily="18" charset="0"/>
                          </a:rPr>
                        </m:ctrlPr>
                      </m:radPr>
                      <m:deg/>
                      <m:e>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panose="02040503050406030204" pitchFamily="18" charset="0"/>
                                  </a:rPr>
                                  <m:t>𝑅</m:t>
                                </m:r>
                              </m:e>
                              <m:sub>
                                <m:r>
                                  <a:rPr lang="en-US" sz="1800" i="1">
                                    <a:latin typeface="Cambria Math" panose="02040503050406030204" pitchFamily="18" charset="0"/>
                                  </a:rPr>
                                  <m:t>𝑔𝑎𝑝</m:t>
                                </m:r>
                              </m:sub>
                            </m:sSub>
                          </m:num>
                          <m:den>
                            <m:sSub>
                              <m:sSubPr>
                                <m:ctrlPr>
                                  <a:rPr lang="en-US" sz="1800" i="1">
                                    <a:latin typeface="Cambria Math" panose="02040503050406030204" pitchFamily="18" charset="0"/>
                                  </a:rPr>
                                </m:ctrlPr>
                              </m:sSubPr>
                              <m:e>
                                <m:r>
                                  <a:rPr lang="en-US" sz="1800" i="1">
                                    <a:latin typeface="Cambria Math" panose="02040503050406030204" pitchFamily="18" charset="0"/>
                                  </a:rPr>
                                  <m:t>𝑅</m:t>
                                </m:r>
                              </m:e>
                              <m:sub>
                                <m:r>
                                  <a:rPr lang="en-US" sz="1800" i="1">
                                    <a:latin typeface="Cambria Math" panose="02040503050406030204" pitchFamily="18" charset="0"/>
                                  </a:rPr>
                                  <m:t>𝐿</m:t>
                                </m:r>
                              </m:sub>
                            </m:sSub>
                          </m:den>
                        </m:f>
                      </m:e>
                    </m:rad>
                    <m:r>
                      <a:rPr lang="en-US" sz="1800" b="0" i="0" smtClean="0">
                        <a:latin typeface="Cambria Math" panose="02040503050406030204" pitchFamily="18" charset="0"/>
                      </a:rPr>
                      <m:t>, </m:t>
                    </m:r>
                    <m:sSub>
                      <m:sSubPr>
                        <m:ctrlPr>
                          <a:rPr lang="en-US" sz="1800" b="0" i="1" smtClean="0">
                            <a:latin typeface="Cambria Math" panose="02040503050406030204" pitchFamily="18" charset="0"/>
                          </a:rPr>
                        </m:ctrlPr>
                      </m:sSubPr>
                      <m:e>
                        <m:r>
                          <m:rPr>
                            <m:sty m:val="p"/>
                          </m:rPr>
                          <a:rPr lang="en-US" sz="1800" b="0" i="0" smtClean="0">
                            <a:latin typeface="Cambria Math" panose="02040503050406030204" pitchFamily="18" charset="0"/>
                          </a:rPr>
                          <m:t>R</m:t>
                        </m:r>
                      </m:e>
                      <m:sub>
                        <m:r>
                          <m:rPr>
                            <m:sty m:val="p"/>
                          </m:rPr>
                          <a:rPr lang="en-US" sz="1800" b="0" i="0" smtClean="0">
                            <a:latin typeface="Cambria Math" panose="02040503050406030204" pitchFamily="18" charset="0"/>
                          </a:rPr>
                          <m:t>L</m:t>
                        </m:r>
                      </m:sub>
                    </m:sSub>
                    <m:r>
                      <a:rPr lang="en-US" sz="1800" b="0" i="0" smtClean="0">
                        <a:latin typeface="Cambria Math" panose="02040503050406030204" pitchFamily="18" charset="0"/>
                      </a:rPr>
                      <m:t>−</m:t>
                    </m:r>
                    <m:r>
                      <m:rPr>
                        <m:sty m:val="p"/>
                      </m:rPr>
                      <a:rPr lang="en-US" sz="1800" b="0" i="0" smtClean="0">
                        <a:latin typeface="Cambria Math" panose="02040503050406030204" pitchFamily="18" charset="0"/>
                      </a:rPr>
                      <m:t>Load</m:t>
                    </m:r>
                    <m:r>
                      <a:rPr lang="en-US" sz="1800" b="0" i="0" smtClean="0">
                        <a:latin typeface="Cambria Math" panose="02040503050406030204" pitchFamily="18" charset="0"/>
                      </a:rPr>
                      <m:t>, </m:t>
                    </m:r>
                    <m:sSub>
                      <m:sSubPr>
                        <m:ctrlPr>
                          <a:rPr lang="en-US" sz="1800" b="0" i="1" smtClean="0">
                            <a:latin typeface="Cambria Math" panose="02040503050406030204" pitchFamily="18" charset="0"/>
                          </a:rPr>
                        </m:ctrlPr>
                      </m:sSubPr>
                      <m:e>
                        <m:r>
                          <m:rPr>
                            <m:sty m:val="p"/>
                          </m:rPr>
                          <a:rPr lang="en-US" sz="1800" b="0" i="0" smtClean="0">
                            <a:latin typeface="Cambria Math" panose="02040503050406030204" pitchFamily="18" charset="0"/>
                          </a:rPr>
                          <m:t>R</m:t>
                        </m:r>
                      </m:e>
                      <m:sub>
                        <m:r>
                          <a:rPr lang="en-US" sz="1800" b="0" i="0" smtClean="0">
                            <a:latin typeface="Cambria Math" panose="02040503050406030204" pitchFamily="18" charset="0"/>
                          </a:rPr>
                          <m:t>12</m:t>
                        </m:r>
                      </m:sub>
                    </m:sSub>
                    <m:r>
                      <a:rPr lang="en-US" sz="1800" b="0" i="0" smtClean="0">
                        <a:latin typeface="Cambria Math" panose="02040503050406030204" pitchFamily="18" charset="0"/>
                      </a:rPr>
                      <m:t>−</m:t>
                    </m:r>
                    <m:r>
                      <m:rPr>
                        <m:sty m:val="p"/>
                      </m:rPr>
                      <a:rPr lang="en-US" sz="1800" b="0" i="0" smtClean="0">
                        <a:latin typeface="Cambria Math" panose="02040503050406030204" pitchFamily="18" charset="0"/>
                      </a:rPr>
                      <m:t>Coil</m:t>
                    </m:r>
                    <m:r>
                      <a:rPr lang="en-US" sz="1800" b="0" i="0" smtClean="0">
                        <a:latin typeface="Cambria Math" panose="02040503050406030204" pitchFamily="18" charset="0"/>
                      </a:rPr>
                      <m:t> </m:t>
                    </m:r>
                    <m:r>
                      <m:rPr>
                        <m:sty m:val="p"/>
                      </m:rPr>
                      <a:rPr lang="en-US" sz="1800" b="0" i="0" smtClean="0">
                        <a:latin typeface="Cambria Math" panose="02040503050406030204" pitchFamily="18" charset="0"/>
                      </a:rPr>
                      <m:t>Resistance</m:t>
                    </m:r>
                  </m:oMath>
                </a14:m>
                <a:endParaRPr lang="en-US" sz="1800" b="0" dirty="0"/>
              </a:p>
            </p:txBody>
          </p:sp>
        </mc:Choice>
        <mc:Fallback xmlns="">
          <p:sp>
            <p:nvSpPr>
              <p:cNvPr id="13" name="Content Placeholder 12">
                <a:extLst>
                  <a:ext uri="{FF2B5EF4-FFF2-40B4-BE49-F238E27FC236}">
                    <a16:creationId xmlns:a16="http://schemas.microsoft.com/office/drawing/2014/main" id="{95B291F9-134D-4F7D-817D-27CF9C7A5F5C}"/>
                  </a:ext>
                </a:extLst>
              </p:cNvPr>
              <p:cNvSpPr>
                <a:spLocks noGrp="1" noRot="1" noChangeAspect="1" noMove="1" noResize="1" noEditPoints="1" noAdjustHandles="1" noChangeArrowheads="1" noChangeShapeType="1" noTextEdit="1"/>
              </p:cNvSpPr>
              <p:nvPr>
                <p:ph sz="half" idx="1"/>
              </p:nvPr>
            </p:nvSpPr>
            <p:spPr>
              <a:xfrm>
                <a:off x="-9503" y="2594549"/>
                <a:ext cx="5143076" cy="4186057"/>
              </a:xfrm>
              <a:blipFill>
                <a:blip r:embed="rId3"/>
                <a:stretch>
                  <a:fillRect l="-741" t="-606" r="-1235"/>
                </a:stretch>
              </a:blipFill>
            </p:spPr>
            <p:txBody>
              <a:bodyPr/>
              <a:lstStyle/>
              <a:p>
                <a:r>
                  <a:rPr lang="en-US">
                    <a:noFill/>
                  </a:rPr>
                  <a:t> </a:t>
                </a:r>
              </a:p>
            </p:txBody>
          </p:sp>
        </mc:Fallback>
      </mc:AlternateContent>
      <p:pic>
        <p:nvPicPr>
          <p:cNvPr id="9" name="Content Placeholder 6" descr="A close up of a map&#10;&#10;Description automatically generated">
            <a:extLst>
              <a:ext uri="{FF2B5EF4-FFF2-40B4-BE49-F238E27FC236}">
                <a16:creationId xmlns:a16="http://schemas.microsoft.com/office/drawing/2014/main" id="{37624B2D-F4B1-744A-B40E-ED84375C95A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83543" y="755897"/>
            <a:ext cx="7208457" cy="3730377"/>
          </a:xfrm>
          <a:prstGeom prst="rect">
            <a:avLst/>
          </a:prstGeom>
          <a:noFill/>
          <a:ln>
            <a:solidFill>
              <a:schemeClr val="tx1"/>
            </a:solidFill>
          </a:ln>
        </p:spPr>
      </p:pic>
      <p:grpSp>
        <p:nvGrpSpPr>
          <p:cNvPr id="10" name="Group 9">
            <a:extLst>
              <a:ext uri="{FF2B5EF4-FFF2-40B4-BE49-F238E27FC236}">
                <a16:creationId xmlns:a16="http://schemas.microsoft.com/office/drawing/2014/main" id="{63838BF5-F52E-304D-801D-77B89118B374}"/>
              </a:ext>
            </a:extLst>
          </p:cNvPr>
          <p:cNvGrpSpPr/>
          <p:nvPr/>
        </p:nvGrpSpPr>
        <p:grpSpPr>
          <a:xfrm>
            <a:off x="6447889" y="1170331"/>
            <a:ext cx="5024975" cy="2801006"/>
            <a:chOff x="4729974" y="2391575"/>
            <a:chExt cx="6342836" cy="3111405"/>
          </a:xfrm>
        </p:grpSpPr>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32A60F14-7F4D-6940-B699-56CEADE40A92}"/>
                    </a:ext>
                  </a:extLst>
                </p:cNvPr>
                <p:cNvSpPr txBox="1"/>
                <p:nvPr/>
              </p:nvSpPr>
              <p:spPr>
                <a:xfrm>
                  <a:off x="4729974" y="2391575"/>
                  <a:ext cx="6342836" cy="350712"/>
                </a:xfrm>
                <a:prstGeom prst="rect">
                  <a:avLst/>
                </a:prstGeom>
                <a:noFill/>
                <a:ln>
                  <a:noFill/>
                </a:ln>
              </p:spPr>
              <p:txBody>
                <a:bodyPr wrap="square" lIns="0" tIns="0" rIns="0" bIns="0" rtlCol="0">
                  <a:spAutoFit/>
                </a:bodyPr>
                <a:lstStyle/>
                <a:p>
                  <a:r>
                    <a:rPr lang="en-US" dirty="0"/>
                    <a:t> </a:t>
                  </a:r>
                  <a:r>
                    <a:rPr lang="el-GR" b="1" dirty="0"/>
                    <a:t>ξ</a:t>
                  </a:r>
                  <a:r>
                    <a:rPr lang="en-US" b="1" dirty="0"/>
                    <a:t> = 0.4 ,    Power Ratio = 6.25,    </a:t>
                  </a:r>
                  <a14:m>
                    <m:oMath xmlns:m="http://schemas.openxmlformats.org/officeDocument/2006/math">
                      <m:r>
                        <a:rPr lang="en-US" b="1" i="1">
                          <a:latin typeface="Cambria Math" panose="02040503050406030204" pitchFamily="18" charset="0"/>
                        </a:rPr>
                        <m:t>𝝎</m:t>
                      </m:r>
                      <m:sSub>
                        <m:sSubPr>
                          <m:ctrlPr>
                            <a:rPr lang="en-US" b="1" i="1">
                              <a:latin typeface="Cambria Math" panose="02040503050406030204" pitchFamily="18" charset="0"/>
                            </a:rPr>
                          </m:ctrlPr>
                        </m:sSubPr>
                        <m:e>
                          <m:r>
                            <a:rPr lang="en-US" b="1" i="1">
                              <a:latin typeface="Cambria Math" panose="02040503050406030204" pitchFamily="18" charset="0"/>
                            </a:rPr>
                            <m:t>𝑪</m:t>
                          </m:r>
                        </m:e>
                        <m:sub>
                          <m:r>
                            <a:rPr lang="en-US" b="1" i="1">
                              <a:latin typeface="Cambria Math" panose="02040503050406030204" pitchFamily="18" charset="0"/>
                            </a:rPr>
                            <m:t>𝟐</m:t>
                          </m:r>
                        </m:sub>
                      </m:sSub>
                      <m:sSub>
                        <m:sSubPr>
                          <m:ctrlPr>
                            <a:rPr lang="en-US" b="1" i="1">
                              <a:latin typeface="Cambria Math" panose="02040503050406030204" pitchFamily="18" charset="0"/>
                            </a:rPr>
                          </m:ctrlPr>
                        </m:sSubPr>
                        <m:e>
                          <m:r>
                            <a:rPr lang="en-US" b="1" i="1">
                              <a:latin typeface="Cambria Math" panose="02040503050406030204" pitchFamily="18" charset="0"/>
                            </a:rPr>
                            <m:t>𝑹</m:t>
                          </m:r>
                        </m:e>
                        <m:sub>
                          <m:r>
                            <a:rPr lang="en-US" b="1" i="1">
                              <a:latin typeface="Cambria Math" panose="02040503050406030204" pitchFamily="18" charset="0"/>
                            </a:rPr>
                            <m:t>𝑳</m:t>
                          </m:r>
                        </m:sub>
                      </m:sSub>
                    </m:oMath>
                  </a14:m>
                  <a:r>
                    <a:rPr lang="en-US" b="1" dirty="0"/>
                    <a:t> =   2.29</a:t>
                  </a:r>
                </a:p>
              </p:txBody>
            </p:sp>
          </mc:Choice>
          <mc:Fallback xmlns="">
            <p:sp>
              <p:nvSpPr>
                <p:cNvPr id="11" name="TextBox 10">
                  <a:extLst>
                    <a:ext uri="{FF2B5EF4-FFF2-40B4-BE49-F238E27FC236}">
                      <a16:creationId xmlns:a16="http://schemas.microsoft.com/office/drawing/2014/main" id="{32A60F14-7F4D-6940-B699-56CEADE40A92}"/>
                    </a:ext>
                  </a:extLst>
                </p:cNvPr>
                <p:cNvSpPr txBox="1">
                  <a:spLocks noRot="1" noChangeAspect="1" noMove="1" noResize="1" noEditPoints="1" noAdjustHandles="1" noChangeArrowheads="1" noChangeShapeType="1" noTextEdit="1"/>
                </p:cNvSpPr>
                <p:nvPr/>
              </p:nvSpPr>
              <p:spPr>
                <a:xfrm>
                  <a:off x="4729974" y="2391575"/>
                  <a:ext cx="6342836" cy="350712"/>
                </a:xfrm>
                <a:prstGeom prst="rect">
                  <a:avLst/>
                </a:prstGeom>
                <a:blipFill>
                  <a:blip r:embed="rId5"/>
                  <a:stretch>
                    <a:fillRect l="-1515" t="-19231" b="-30769"/>
                  </a:stretch>
                </a:blipFill>
                <a:ln>
                  <a:noFill/>
                </a:ln>
              </p:spPr>
              <p:txBody>
                <a:bodyPr/>
                <a:lstStyle/>
                <a:p>
                  <a:r>
                    <a:rPr lang="en-US">
                      <a:noFill/>
                    </a:rPr>
                    <a:t> </a:t>
                  </a:r>
                </a:p>
              </p:txBody>
            </p:sp>
          </mc:Fallback>
        </mc:AlternateContent>
        <p:grpSp>
          <p:nvGrpSpPr>
            <p:cNvPr id="12" name="Group 11">
              <a:extLst>
                <a:ext uri="{FF2B5EF4-FFF2-40B4-BE49-F238E27FC236}">
                  <a16:creationId xmlns:a16="http://schemas.microsoft.com/office/drawing/2014/main" id="{10FD30A1-BF91-B649-8ECC-4894EAB510ED}"/>
                </a:ext>
              </a:extLst>
            </p:cNvPr>
            <p:cNvGrpSpPr/>
            <p:nvPr/>
          </p:nvGrpSpPr>
          <p:grpSpPr>
            <a:xfrm>
              <a:off x="6453404" y="2813593"/>
              <a:ext cx="2319608" cy="2689387"/>
              <a:chOff x="6453404" y="2813593"/>
              <a:chExt cx="2319608" cy="2689387"/>
            </a:xfrm>
          </p:grpSpPr>
          <p:sp>
            <p:nvSpPr>
              <p:cNvPr id="14" name="TextBox 13">
                <a:extLst>
                  <a:ext uri="{FF2B5EF4-FFF2-40B4-BE49-F238E27FC236}">
                    <a16:creationId xmlns:a16="http://schemas.microsoft.com/office/drawing/2014/main" id="{4995E242-923F-3D42-81AD-323A9624E974}"/>
                  </a:ext>
                </a:extLst>
              </p:cNvPr>
              <p:cNvSpPr txBox="1"/>
              <p:nvPr/>
            </p:nvSpPr>
            <p:spPr>
              <a:xfrm>
                <a:off x="6601209" y="3973620"/>
                <a:ext cx="2021839" cy="369332"/>
              </a:xfrm>
              <a:prstGeom prst="rect">
                <a:avLst/>
              </a:prstGeom>
              <a:noFill/>
              <a:ln>
                <a:noFill/>
              </a:ln>
            </p:spPr>
            <p:txBody>
              <a:bodyPr wrap="square" rtlCol="0">
                <a:spAutoFit/>
              </a:bodyPr>
              <a:lstStyle/>
              <a:p>
                <a:r>
                  <a:rPr lang="en-US" dirty="0"/>
                  <a:t>Operating Range</a:t>
                </a:r>
              </a:p>
            </p:txBody>
          </p:sp>
          <p:grpSp>
            <p:nvGrpSpPr>
              <p:cNvPr id="15" name="Group 14">
                <a:extLst>
                  <a:ext uri="{FF2B5EF4-FFF2-40B4-BE49-F238E27FC236}">
                    <a16:creationId xmlns:a16="http://schemas.microsoft.com/office/drawing/2014/main" id="{8D65C753-D48B-3C4C-8150-9387D5F9C199}"/>
                  </a:ext>
                </a:extLst>
              </p:cNvPr>
              <p:cNvGrpSpPr/>
              <p:nvPr/>
            </p:nvGrpSpPr>
            <p:grpSpPr>
              <a:xfrm>
                <a:off x="6453404" y="2813593"/>
                <a:ext cx="2319608" cy="2689387"/>
                <a:chOff x="6453404" y="2813593"/>
                <a:chExt cx="2319608" cy="2689387"/>
              </a:xfrm>
            </p:grpSpPr>
            <p:cxnSp>
              <p:nvCxnSpPr>
                <p:cNvPr id="16" name="Straight Connector 15">
                  <a:extLst>
                    <a:ext uri="{FF2B5EF4-FFF2-40B4-BE49-F238E27FC236}">
                      <a16:creationId xmlns:a16="http://schemas.microsoft.com/office/drawing/2014/main" id="{D415EE4E-1A2E-B84D-9AD2-1D20864C1959}"/>
                    </a:ext>
                  </a:extLst>
                </p:cNvPr>
                <p:cNvCxnSpPr/>
                <p:nvPr/>
              </p:nvCxnSpPr>
              <p:spPr>
                <a:xfrm flipV="1">
                  <a:off x="8773012" y="4226572"/>
                  <a:ext cx="0" cy="1276408"/>
                </a:xfrm>
                <a:prstGeom prst="line">
                  <a:avLst/>
                </a:prstGeom>
                <a:ln w="2857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8" name="Straight Arrow Connector 17">
                  <a:extLst>
                    <a:ext uri="{FF2B5EF4-FFF2-40B4-BE49-F238E27FC236}">
                      <a16:creationId xmlns:a16="http://schemas.microsoft.com/office/drawing/2014/main" id="{9122672C-EEC6-4646-AD81-617A14F8504E}"/>
                    </a:ext>
                  </a:extLst>
                </p:cNvPr>
                <p:cNvCxnSpPr>
                  <a:cxnSpLocks/>
                </p:cNvCxnSpPr>
                <p:nvPr/>
              </p:nvCxnSpPr>
              <p:spPr>
                <a:xfrm>
                  <a:off x="6527313" y="4342953"/>
                  <a:ext cx="2177941" cy="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19" name="Straight Arrow Connector 18">
                  <a:extLst>
                    <a:ext uri="{FF2B5EF4-FFF2-40B4-BE49-F238E27FC236}">
                      <a16:creationId xmlns:a16="http://schemas.microsoft.com/office/drawing/2014/main" id="{04837D50-0058-B94F-BDD7-5D4B700A8D6C}"/>
                    </a:ext>
                  </a:extLst>
                </p:cNvPr>
                <p:cNvCxnSpPr/>
                <p:nvPr/>
              </p:nvCxnSpPr>
              <p:spPr>
                <a:xfrm flipV="1">
                  <a:off x="6453404" y="2813593"/>
                  <a:ext cx="8313" cy="2689387"/>
                </a:xfrm>
                <a:prstGeom prst="straightConnector1">
                  <a:avLst/>
                </a:prstGeom>
                <a:ln w="28575">
                  <a:tailEnd type="triangle"/>
                </a:ln>
              </p:spPr>
              <p:style>
                <a:lnRef idx="3">
                  <a:schemeClr val="dk1"/>
                </a:lnRef>
                <a:fillRef idx="0">
                  <a:schemeClr val="dk1"/>
                </a:fillRef>
                <a:effectRef idx="2">
                  <a:schemeClr val="dk1"/>
                </a:effectRef>
                <a:fontRef idx="minor">
                  <a:schemeClr val="tx1"/>
                </a:fontRef>
              </p:style>
            </p:cxnSp>
          </p:grpSp>
        </p:grpSp>
      </p:grpSp>
      <p:sp>
        <p:nvSpPr>
          <p:cNvPr id="3" name="Rectangle 2">
            <a:extLst>
              <a:ext uri="{FF2B5EF4-FFF2-40B4-BE49-F238E27FC236}">
                <a16:creationId xmlns:a16="http://schemas.microsoft.com/office/drawing/2014/main" id="{DB69AC9D-F4C1-8443-B691-CA96DDC42F51}"/>
              </a:ext>
            </a:extLst>
          </p:cNvPr>
          <p:cNvSpPr/>
          <p:nvPr/>
        </p:nvSpPr>
        <p:spPr>
          <a:xfrm>
            <a:off x="5372100" y="4550467"/>
            <a:ext cx="6819900" cy="2585323"/>
          </a:xfrm>
          <a:prstGeom prst="rect">
            <a:avLst/>
          </a:prstGeom>
        </p:spPr>
        <p:txBody>
          <a:bodyPr wrap="square">
            <a:spAutoFit/>
          </a:bodyPr>
          <a:lstStyle/>
          <a:p>
            <a:pPr algn="just"/>
            <a:r>
              <a:rPr lang="en-US" dirty="0"/>
              <a:t>If </a:t>
            </a:r>
            <a:r>
              <a:rPr lang="en-US" dirty="0" err="1"/>
              <a:t>ξ</a:t>
            </a:r>
            <a:r>
              <a:rPr lang="en-US" dirty="0"/>
              <a:t> is too low, Power Ratio shoots up &amp; the power lost in R</a:t>
            </a:r>
            <a:r>
              <a:rPr lang="en-US" baseline="-25000" dirty="0"/>
              <a:t>12</a:t>
            </a:r>
            <a:r>
              <a:rPr lang="en-US" dirty="0"/>
              <a:t>. This sets a lower limit</a:t>
            </a:r>
          </a:p>
          <a:p>
            <a:pPr algn="just"/>
            <a:endParaRPr lang="en-US" dirty="0"/>
          </a:p>
          <a:p>
            <a:pPr algn="just"/>
            <a:r>
              <a:rPr lang="en-US" dirty="0"/>
              <a:t>If </a:t>
            </a:r>
            <a:r>
              <a:rPr lang="en-US" dirty="0" err="1"/>
              <a:t>ξ</a:t>
            </a:r>
            <a:r>
              <a:rPr lang="en-US" dirty="0"/>
              <a:t> is too high, C</a:t>
            </a:r>
            <a:r>
              <a:rPr lang="en-US" baseline="-25000" dirty="0"/>
              <a:t>2</a:t>
            </a:r>
            <a:r>
              <a:rPr lang="en-US" dirty="0"/>
              <a:t> becomes very low. This sets an upper limit.</a:t>
            </a:r>
          </a:p>
          <a:p>
            <a:r>
              <a:rPr lang="en-US" dirty="0"/>
              <a:t>		</a:t>
            </a:r>
            <a:r>
              <a:rPr lang="en-US" b="1" dirty="0" err="1"/>
              <a:t>ξ</a:t>
            </a:r>
            <a:r>
              <a:rPr lang="en-US" b="1" dirty="0"/>
              <a:t> – 0.4 to 0.8 is  reasonable</a:t>
            </a:r>
          </a:p>
          <a:p>
            <a:endParaRPr lang="en-US" dirty="0"/>
          </a:p>
          <a:p>
            <a:r>
              <a:rPr lang="en-US" dirty="0"/>
              <a:t>Consequently, a </a:t>
            </a:r>
            <a:r>
              <a:rPr lang="en-US" b="1" dirty="0"/>
              <a:t>single inductor cannot be used for the entire range</a:t>
            </a:r>
            <a:r>
              <a:rPr lang="en-US" dirty="0"/>
              <a:t>.</a:t>
            </a:r>
          </a:p>
          <a:p>
            <a:endParaRPr lang="en-US" dirty="0"/>
          </a:p>
        </p:txBody>
      </p:sp>
    </p:spTree>
    <p:extLst>
      <p:ext uri="{BB962C8B-B14F-4D97-AF65-F5344CB8AC3E}">
        <p14:creationId xmlns:p14="http://schemas.microsoft.com/office/powerpoint/2010/main" val="524027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81453-0C10-460C-89AC-AFED9CD0B874}"/>
              </a:ext>
            </a:extLst>
          </p:cNvPr>
          <p:cNvSpPr>
            <a:spLocks noGrp="1"/>
          </p:cNvSpPr>
          <p:nvPr>
            <p:ph type="title"/>
          </p:nvPr>
        </p:nvSpPr>
        <p:spPr>
          <a:xfrm>
            <a:off x="194947" y="61218"/>
            <a:ext cx="11854709" cy="777876"/>
          </a:xfrm>
        </p:spPr>
        <p:txBody>
          <a:bodyPr>
            <a:noAutofit/>
          </a:bodyPr>
          <a:lstStyle/>
          <a:p>
            <a:pPr algn="ctr"/>
            <a:r>
              <a:rPr lang="en-US" sz="4000" dirty="0"/>
              <a:t>Inductor Design for 70 kV – 30 A Configuration</a:t>
            </a:r>
          </a:p>
        </p:txBody>
      </p:sp>
      <p:sp>
        <p:nvSpPr>
          <p:cNvPr id="5" name="Content Placeholder 4">
            <a:extLst>
              <a:ext uri="{FF2B5EF4-FFF2-40B4-BE49-F238E27FC236}">
                <a16:creationId xmlns:a16="http://schemas.microsoft.com/office/drawing/2014/main" id="{E1968045-C5A5-404B-B561-074F6A5A7794}"/>
              </a:ext>
            </a:extLst>
          </p:cNvPr>
          <p:cNvSpPr>
            <a:spLocks noGrp="1"/>
          </p:cNvSpPr>
          <p:nvPr>
            <p:ph sz="half" idx="1"/>
          </p:nvPr>
        </p:nvSpPr>
        <p:spPr>
          <a:xfrm>
            <a:off x="324915" y="1069138"/>
            <a:ext cx="5936036" cy="2174123"/>
          </a:xfrm>
        </p:spPr>
        <p:txBody>
          <a:bodyPr>
            <a:normAutofit/>
          </a:bodyPr>
          <a:lstStyle/>
          <a:p>
            <a:pPr algn="just"/>
            <a:r>
              <a:rPr lang="en-US" sz="1800" dirty="0"/>
              <a:t>Let us choose</a:t>
            </a:r>
          </a:p>
          <a:p>
            <a:pPr marL="0" indent="0" algn="just">
              <a:buNone/>
            </a:pPr>
            <a:endParaRPr lang="en-US" sz="1800" b="1" dirty="0"/>
          </a:p>
        </p:txBody>
      </p:sp>
      <p:sp>
        <p:nvSpPr>
          <p:cNvPr id="4" name="Slide Number Placeholder 3">
            <a:extLst>
              <a:ext uri="{FF2B5EF4-FFF2-40B4-BE49-F238E27FC236}">
                <a16:creationId xmlns:a16="http://schemas.microsoft.com/office/drawing/2014/main" id="{3D22AB32-7AD4-45BE-B0C6-FA11DBDFFC6D}"/>
              </a:ext>
            </a:extLst>
          </p:cNvPr>
          <p:cNvSpPr>
            <a:spLocks noGrp="1"/>
          </p:cNvSpPr>
          <p:nvPr>
            <p:ph type="sldNum" sz="quarter" idx="12"/>
          </p:nvPr>
        </p:nvSpPr>
        <p:spPr/>
        <p:txBody>
          <a:bodyPr/>
          <a:lstStyle/>
          <a:p>
            <a:fld id="{401CF334-2D5C-4859-84A6-CA7E6E43FAEB}" type="slidenum">
              <a:rPr lang="en-US" smtClean="0"/>
              <a:t>22</a:t>
            </a:fld>
            <a:endParaRPr lang="en-US"/>
          </a:p>
        </p:txBody>
      </p:sp>
      <p:pic>
        <p:nvPicPr>
          <p:cNvPr id="11" name="Picture 10">
            <a:extLst>
              <a:ext uri="{FF2B5EF4-FFF2-40B4-BE49-F238E27FC236}">
                <a16:creationId xmlns:a16="http://schemas.microsoft.com/office/drawing/2014/main" id="{83B6AA34-95B3-40C3-9E45-89D896524167}"/>
              </a:ext>
            </a:extLst>
          </p:cNvPr>
          <p:cNvPicPr>
            <a:picLocks noChangeAspect="1"/>
          </p:cNvPicPr>
          <p:nvPr/>
        </p:nvPicPr>
        <p:blipFill>
          <a:blip r:embed="rId2"/>
          <a:stretch>
            <a:fillRect/>
          </a:stretch>
        </p:blipFill>
        <p:spPr>
          <a:xfrm>
            <a:off x="6617260" y="1244156"/>
            <a:ext cx="5096602" cy="1694102"/>
          </a:xfrm>
          <a:prstGeom prst="rect">
            <a:avLst/>
          </a:prstGeom>
          <a:ln>
            <a:solidFill>
              <a:schemeClr val="tx1"/>
            </a:solidFill>
          </a:ln>
        </p:spPr>
      </p:pic>
      <p:cxnSp>
        <p:nvCxnSpPr>
          <p:cNvPr id="14" name="Straight Arrow Connector 13">
            <a:extLst>
              <a:ext uri="{FF2B5EF4-FFF2-40B4-BE49-F238E27FC236}">
                <a16:creationId xmlns:a16="http://schemas.microsoft.com/office/drawing/2014/main" id="{4B385894-1CFD-4891-A7F6-CED4588290A7}"/>
              </a:ext>
            </a:extLst>
          </p:cNvPr>
          <p:cNvCxnSpPr>
            <a:cxnSpLocks/>
          </p:cNvCxnSpPr>
          <p:nvPr/>
        </p:nvCxnSpPr>
        <p:spPr>
          <a:xfrm>
            <a:off x="8429576" y="1990175"/>
            <a:ext cx="511615" cy="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15" name="Straight Connector 14">
            <a:extLst>
              <a:ext uri="{FF2B5EF4-FFF2-40B4-BE49-F238E27FC236}">
                <a16:creationId xmlns:a16="http://schemas.microsoft.com/office/drawing/2014/main" id="{764124AC-29D1-46FA-BA1B-711A31717325}"/>
              </a:ext>
            </a:extLst>
          </p:cNvPr>
          <p:cNvCxnSpPr>
            <a:cxnSpLocks/>
          </p:cNvCxnSpPr>
          <p:nvPr/>
        </p:nvCxnSpPr>
        <p:spPr>
          <a:xfrm>
            <a:off x="8429576" y="1535296"/>
            <a:ext cx="0" cy="454879"/>
          </a:xfrm>
          <a:prstGeom prst="line">
            <a:avLst/>
          </a:prstGeom>
        </p:spPr>
        <p:style>
          <a:lnRef idx="3">
            <a:schemeClr val="dk1"/>
          </a:lnRef>
          <a:fillRef idx="0">
            <a:schemeClr val="dk1"/>
          </a:fillRef>
          <a:effectRef idx="2">
            <a:schemeClr val="dk1"/>
          </a:effectRef>
          <a:fontRef idx="minor">
            <a:schemeClr val="tx1"/>
          </a:fontRef>
        </p:style>
      </p:cxnSp>
      <p:cxnSp>
        <p:nvCxnSpPr>
          <p:cNvPr id="16" name="Straight Connector 15">
            <a:extLst>
              <a:ext uri="{FF2B5EF4-FFF2-40B4-BE49-F238E27FC236}">
                <a16:creationId xmlns:a16="http://schemas.microsoft.com/office/drawing/2014/main" id="{3157A908-30DE-4966-9F95-82123821D12E}"/>
              </a:ext>
            </a:extLst>
          </p:cNvPr>
          <p:cNvCxnSpPr>
            <a:cxnSpLocks/>
          </p:cNvCxnSpPr>
          <p:nvPr/>
        </p:nvCxnSpPr>
        <p:spPr>
          <a:xfrm>
            <a:off x="8935776" y="1535296"/>
            <a:ext cx="0" cy="454879"/>
          </a:xfrm>
          <a:prstGeom prst="line">
            <a:avLst/>
          </a:prstGeom>
        </p:spPr>
        <p:style>
          <a:lnRef idx="3">
            <a:schemeClr val="dk1"/>
          </a:lnRef>
          <a:fillRef idx="0">
            <a:schemeClr val="dk1"/>
          </a:fillRef>
          <a:effectRef idx="2">
            <a:schemeClr val="dk1"/>
          </a:effectRef>
          <a:fontRef idx="minor">
            <a:schemeClr val="tx1"/>
          </a:fontRef>
        </p:style>
      </p:cxnSp>
      <p:cxnSp>
        <p:nvCxnSpPr>
          <p:cNvPr id="23" name="Straight Connector 22">
            <a:extLst>
              <a:ext uri="{FF2B5EF4-FFF2-40B4-BE49-F238E27FC236}">
                <a16:creationId xmlns:a16="http://schemas.microsoft.com/office/drawing/2014/main" id="{332F84EE-383E-4A6D-98AE-B6B05DE6EA5F}"/>
              </a:ext>
            </a:extLst>
          </p:cNvPr>
          <p:cNvCxnSpPr>
            <a:cxnSpLocks/>
          </p:cNvCxnSpPr>
          <p:nvPr/>
        </p:nvCxnSpPr>
        <p:spPr>
          <a:xfrm>
            <a:off x="9947357" y="1535296"/>
            <a:ext cx="0" cy="487369"/>
          </a:xfrm>
          <a:prstGeom prst="line">
            <a:avLst/>
          </a:prstGeom>
        </p:spPr>
        <p:style>
          <a:lnRef idx="3">
            <a:schemeClr val="dk1"/>
          </a:lnRef>
          <a:fillRef idx="0">
            <a:schemeClr val="dk1"/>
          </a:fillRef>
          <a:effectRef idx="2">
            <a:schemeClr val="dk1"/>
          </a:effectRef>
          <a:fontRef idx="minor">
            <a:schemeClr val="tx1"/>
          </a:fontRef>
        </p:style>
      </p:cxnSp>
      <p:cxnSp>
        <p:nvCxnSpPr>
          <p:cNvPr id="24" name="Straight Connector 23">
            <a:extLst>
              <a:ext uri="{FF2B5EF4-FFF2-40B4-BE49-F238E27FC236}">
                <a16:creationId xmlns:a16="http://schemas.microsoft.com/office/drawing/2014/main" id="{09EB0600-3611-4418-B27B-9DB24CA4A756}"/>
              </a:ext>
            </a:extLst>
          </p:cNvPr>
          <p:cNvCxnSpPr>
            <a:cxnSpLocks/>
          </p:cNvCxnSpPr>
          <p:nvPr/>
        </p:nvCxnSpPr>
        <p:spPr>
          <a:xfrm>
            <a:off x="10069584" y="1535296"/>
            <a:ext cx="0" cy="487369"/>
          </a:xfrm>
          <a:prstGeom prst="line">
            <a:avLst/>
          </a:prstGeom>
        </p:spPr>
        <p:style>
          <a:lnRef idx="3">
            <a:schemeClr val="dk1"/>
          </a:lnRef>
          <a:fillRef idx="0">
            <a:schemeClr val="dk1"/>
          </a:fillRef>
          <a:effectRef idx="2">
            <a:schemeClr val="dk1"/>
          </a:effectRef>
          <a:fontRef idx="minor">
            <a:schemeClr val="tx1"/>
          </a:fontRef>
        </p:style>
      </p:cxnSp>
      <p:cxnSp>
        <p:nvCxnSpPr>
          <p:cNvPr id="25" name="Straight Arrow Connector 24">
            <a:extLst>
              <a:ext uri="{FF2B5EF4-FFF2-40B4-BE49-F238E27FC236}">
                <a16:creationId xmlns:a16="http://schemas.microsoft.com/office/drawing/2014/main" id="{F6253CA2-21CB-44D8-A965-50AB761D636C}"/>
              </a:ext>
            </a:extLst>
          </p:cNvPr>
          <p:cNvCxnSpPr>
            <a:cxnSpLocks/>
          </p:cNvCxnSpPr>
          <p:nvPr/>
        </p:nvCxnSpPr>
        <p:spPr>
          <a:xfrm>
            <a:off x="9788481" y="1990175"/>
            <a:ext cx="158876"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6" name="Straight Arrow Connector 25">
            <a:extLst>
              <a:ext uri="{FF2B5EF4-FFF2-40B4-BE49-F238E27FC236}">
                <a16:creationId xmlns:a16="http://schemas.microsoft.com/office/drawing/2014/main" id="{BDE91148-9E51-49C3-BA92-C948CC086FE3}"/>
              </a:ext>
            </a:extLst>
          </p:cNvPr>
          <p:cNvCxnSpPr>
            <a:cxnSpLocks/>
          </p:cNvCxnSpPr>
          <p:nvPr/>
        </p:nvCxnSpPr>
        <p:spPr>
          <a:xfrm rot="10800000">
            <a:off x="10069584" y="1992948"/>
            <a:ext cx="158876"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7" name="Straight Arrow Connector 26">
            <a:extLst>
              <a:ext uri="{FF2B5EF4-FFF2-40B4-BE49-F238E27FC236}">
                <a16:creationId xmlns:a16="http://schemas.microsoft.com/office/drawing/2014/main" id="{9A30FA74-CB5D-4CF7-8C81-001CE45C6A7E}"/>
              </a:ext>
            </a:extLst>
          </p:cNvPr>
          <p:cNvCxnSpPr>
            <a:cxnSpLocks/>
          </p:cNvCxnSpPr>
          <p:nvPr/>
        </p:nvCxnSpPr>
        <p:spPr>
          <a:xfrm>
            <a:off x="6928955" y="1168850"/>
            <a:ext cx="4516419" cy="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28" name="Straight Connector 27">
            <a:extLst>
              <a:ext uri="{FF2B5EF4-FFF2-40B4-BE49-F238E27FC236}">
                <a16:creationId xmlns:a16="http://schemas.microsoft.com/office/drawing/2014/main" id="{DE2D1FEC-9D14-4346-AD57-C30DB24731D4}"/>
              </a:ext>
            </a:extLst>
          </p:cNvPr>
          <p:cNvCxnSpPr>
            <a:cxnSpLocks/>
          </p:cNvCxnSpPr>
          <p:nvPr/>
        </p:nvCxnSpPr>
        <p:spPr>
          <a:xfrm flipV="1">
            <a:off x="11445374" y="1131842"/>
            <a:ext cx="0" cy="403454"/>
          </a:xfrm>
          <a:prstGeom prst="line">
            <a:avLst/>
          </a:prstGeom>
        </p:spPr>
        <p:style>
          <a:lnRef idx="3">
            <a:schemeClr val="dk1"/>
          </a:lnRef>
          <a:fillRef idx="0">
            <a:schemeClr val="dk1"/>
          </a:fillRef>
          <a:effectRef idx="2">
            <a:schemeClr val="dk1"/>
          </a:effectRef>
          <a:fontRef idx="minor">
            <a:schemeClr val="tx1"/>
          </a:fontRef>
        </p:style>
      </p:cxnSp>
      <p:cxnSp>
        <p:nvCxnSpPr>
          <p:cNvPr id="29" name="Straight Connector 28">
            <a:extLst>
              <a:ext uri="{FF2B5EF4-FFF2-40B4-BE49-F238E27FC236}">
                <a16:creationId xmlns:a16="http://schemas.microsoft.com/office/drawing/2014/main" id="{E287E65D-23D3-47F9-B134-EF73A41AAB33}"/>
              </a:ext>
            </a:extLst>
          </p:cNvPr>
          <p:cNvCxnSpPr>
            <a:cxnSpLocks/>
          </p:cNvCxnSpPr>
          <p:nvPr/>
        </p:nvCxnSpPr>
        <p:spPr>
          <a:xfrm flipV="1">
            <a:off x="6928955" y="1131842"/>
            <a:ext cx="0" cy="403454"/>
          </a:xfrm>
          <a:prstGeom prst="line">
            <a:avLst/>
          </a:prstGeom>
        </p:spPr>
        <p:style>
          <a:lnRef idx="3">
            <a:schemeClr val="dk1"/>
          </a:lnRef>
          <a:fillRef idx="0">
            <a:schemeClr val="dk1"/>
          </a:fillRef>
          <a:effectRef idx="2">
            <a:schemeClr val="dk1"/>
          </a:effectRef>
          <a:fontRef idx="minor">
            <a:schemeClr val="tx1"/>
          </a:fontRef>
        </p:style>
      </p:cxnSp>
      <p:cxnSp>
        <p:nvCxnSpPr>
          <p:cNvPr id="37" name="Straight Arrow Connector 36">
            <a:extLst>
              <a:ext uri="{FF2B5EF4-FFF2-40B4-BE49-F238E27FC236}">
                <a16:creationId xmlns:a16="http://schemas.microsoft.com/office/drawing/2014/main" id="{2BC13D5E-E497-4306-A171-E3C14F79F9F3}"/>
              </a:ext>
            </a:extLst>
          </p:cNvPr>
          <p:cNvCxnSpPr>
            <a:cxnSpLocks/>
          </p:cNvCxnSpPr>
          <p:nvPr/>
        </p:nvCxnSpPr>
        <p:spPr>
          <a:xfrm>
            <a:off x="7438615" y="1539437"/>
            <a:ext cx="0" cy="504744"/>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1030" name="Rectangle 1029">
            <a:extLst>
              <a:ext uri="{FF2B5EF4-FFF2-40B4-BE49-F238E27FC236}">
                <a16:creationId xmlns:a16="http://schemas.microsoft.com/office/drawing/2014/main" id="{1309E64B-B5D3-4CCA-8620-F378B6F28E73}"/>
              </a:ext>
            </a:extLst>
          </p:cNvPr>
          <p:cNvSpPr/>
          <p:nvPr/>
        </p:nvSpPr>
        <p:spPr>
          <a:xfrm>
            <a:off x="6730271" y="2018075"/>
            <a:ext cx="1207382" cy="369332"/>
          </a:xfrm>
          <a:prstGeom prst="rect">
            <a:avLst/>
          </a:prstGeom>
        </p:spPr>
        <p:txBody>
          <a:bodyPr wrap="square">
            <a:spAutoFit/>
          </a:bodyPr>
          <a:lstStyle/>
          <a:p>
            <a:pPr algn="ctr"/>
            <a:r>
              <a:rPr lang="en-US" b="1" dirty="0"/>
              <a:t>Radius, R</a:t>
            </a:r>
          </a:p>
        </p:txBody>
      </p:sp>
      <p:sp>
        <p:nvSpPr>
          <p:cNvPr id="1031" name="Rectangle 1030">
            <a:extLst>
              <a:ext uri="{FF2B5EF4-FFF2-40B4-BE49-F238E27FC236}">
                <a16:creationId xmlns:a16="http://schemas.microsoft.com/office/drawing/2014/main" id="{8A81D36B-CD87-4ECA-9739-81F2B0C70B13}"/>
              </a:ext>
            </a:extLst>
          </p:cNvPr>
          <p:cNvSpPr/>
          <p:nvPr/>
        </p:nvSpPr>
        <p:spPr>
          <a:xfrm>
            <a:off x="8427018" y="787787"/>
            <a:ext cx="1483691" cy="677108"/>
          </a:xfrm>
          <a:prstGeom prst="rect">
            <a:avLst/>
          </a:prstGeom>
        </p:spPr>
        <p:txBody>
          <a:bodyPr wrap="square">
            <a:spAutoFit/>
          </a:bodyPr>
          <a:lstStyle/>
          <a:p>
            <a:pPr algn="ctr"/>
            <a:r>
              <a:rPr lang="en-US" sz="2000" b="1" dirty="0"/>
              <a:t>Length, ₤</a:t>
            </a:r>
          </a:p>
          <a:p>
            <a:pPr algn="ctr"/>
            <a:endParaRPr lang="en-US" b="1" dirty="0"/>
          </a:p>
        </p:txBody>
      </p:sp>
      <p:sp>
        <p:nvSpPr>
          <p:cNvPr id="1032" name="Rectangle 1031">
            <a:extLst>
              <a:ext uri="{FF2B5EF4-FFF2-40B4-BE49-F238E27FC236}">
                <a16:creationId xmlns:a16="http://schemas.microsoft.com/office/drawing/2014/main" id="{EAD05FC3-69B2-42E0-AB0F-5E992C75295E}"/>
              </a:ext>
            </a:extLst>
          </p:cNvPr>
          <p:cNvSpPr/>
          <p:nvPr/>
        </p:nvSpPr>
        <p:spPr>
          <a:xfrm>
            <a:off x="9954168" y="1696364"/>
            <a:ext cx="1724190" cy="369332"/>
          </a:xfrm>
          <a:prstGeom prst="rect">
            <a:avLst/>
          </a:prstGeom>
        </p:spPr>
        <p:txBody>
          <a:bodyPr wrap="square">
            <a:spAutoFit/>
          </a:bodyPr>
          <a:lstStyle/>
          <a:p>
            <a:pPr algn="ctr"/>
            <a:r>
              <a:rPr lang="en-US" b="1" dirty="0"/>
              <a:t>Wire Radius, a</a:t>
            </a:r>
          </a:p>
        </p:txBody>
      </p:sp>
      <p:sp>
        <p:nvSpPr>
          <p:cNvPr id="1033" name="Rectangle 1032">
            <a:extLst>
              <a:ext uri="{FF2B5EF4-FFF2-40B4-BE49-F238E27FC236}">
                <a16:creationId xmlns:a16="http://schemas.microsoft.com/office/drawing/2014/main" id="{B25983B3-4CC6-410F-8069-14C6E71DC77A}"/>
              </a:ext>
            </a:extLst>
          </p:cNvPr>
          <p:cNvSpPr/>
          <p:nvPr/>
        </p:nvSpPr>
        <p:spPr>
          <a:xfrm>
            <a:off x="8207541" y="2004523"/>
            <a:ext cx="915636" cy="369332"/>
          </a:xfrm>
          <a:prstGeom prst="rect">
            <a:avLst/>
          </a:prstGeom>
        </p:spPr>
        <p:txBody>
          <a:bodyPr wrap="square">
            <a:spAutoFit/>
          </a:bodyPr>
          <a:lstStyle/>
          <a:p>
            <a:pPr algn="ctr"/>
            <a:r>
              <a:rPr lang="en-US" b="1" dirty="0"/>
              <a:t>Pitch, t</a:t>
            </a:r>
          </a:p>
        </p:txBody>
      </p:sp>
      <p:sp>
        <p:nvSpPr>
          <p:cNvPr id="1034" name="Rectangle 1033">
            <a:extLst>
              <a:ext uri="{FF2B5EF4-FFF2-40B4-BE49-F238E27FC236}">
                <a16:creationId xmlns:a16="http://schemas.microsoft.com/office/drawing/2014/main" id="{B82AB79B-1A56-4743-8732-109E7FFFA217}"/>
              </a:ext>
            </a:extLst>
          </p:cNvPr>
          <p:cNvSpPr/>
          <p:nvPr/>
        </p:nvSpPr>
        <p:spPr>
          <a:xfrm>
            <a:off x="6786257" y="3028429"/>
            <a:ext cx="4673844" cy="369332"/>
          </a:xfrm>
          <a:prstGeom prst="rect">
            <a:avLst/>
          </a:prstGeom>
        </p:spPr>
        <p:txBody>
          <a:bodyPr wrap="none">
            <a:spAutoFit/>
          </a:bodyPr>
          <a:lstStyle/>
          <a:p>
            <a:pPr algn="just"/>
            <a:r>
              <a:rPr lang="en-US" dirty="0"/>
              <a:t> </a:t>
            </a:r>
            <a:r>
              <a:rPr lang="en-US" b="1" dirty="0"/>
              <a:t>Wire Length</a:t>
            </a:r>
            <a:r>
              <a:rPr lang="en-US" dirty="0"/>
              <a:t>, </a:t>
            </a:r>
            <a:r>
              <a:rPr lang="en-US" b="1" dirty="0"/>
              <a:t>ℓ = 2</a:t>
            </a:r>
            <a:r>
              <a:rPr lang="el-GR" b="1" dirty="0"/>
              <a:t>π</a:t>
            </a:r>
            <a:r>
              <a:rPr lang="en-US" b="1" dirty="0"/>
              <a:t>RN, t =  ₤ / N = ₤</a:t>
            </a:r>
            <a:r>
              <a:rPr lang="en-US" dirty="0"/>
              <a:t> </a:t>
            </a:r>
            <a:r>
              <a:rPr lang="en-US" b="1" dirty="0"/>
              <a:t>2</a:t>
            </a:r>
            <a:r>
              <a:rPr lang="el-GR" b="1" dirty="0"/>
              <a:t>π</a:t>
            </a:r>
            <a:r>
              <a:rPr lang="en-US" b="1" dirty="0"/>
              <a:t>R / ℓ</a:t>
            </a:r>
          </a:p>
        </p:txBody>
      </p:sp>
      <p:sp>
        <p:nvSpPr>
          <p:cNvPr id="1035" name="Rectangle 1034">
            <a:extLst>
              <a:ext uri="{FF2B5EF4-FFF2-40B4-BE49-F238E27FC236}">
                <a16:creationId xmlns:a16="http://schemas.microsoft.com/office/drawing/2014/main" id="{E82E4DA9-C251-4F77-8C6F-4C680C10245B}"/>
              </a:ext>
            </a:extLst>
          </p:cNvPr>
          <p:cNvSpPr/>
          <p:nvPr/>
        </p:nvSpPr>
        <p:spPr>
          <a:xfrm>
            <a:off x="10522550" y="2649460"/>
            <a:ext cx="1103700" cy="369332"/>
          </a:xfrm>
          <a:prstGeom prst="rect">
            <a:avLst/>
          </a:prstGeom>
        </p:spPr>
        <p:txBody>
          <a:bodyPr wrap="square">
            <a:spAutoFit/>
          </a:bodyPr>
          <a:lstStyle/>
          <a:p>
            <a:r>
              <a:rPr lang="en-US" b="1" dirty="0"/>
              <a:t>Turns, N</a:t>
            </a:r>
            <a:endParaRPr lang="en-US" dirty="0"/>
          </a:p>
        </p:txBody>
      </p:sp>
      <p:graphicFrame>
        <p:nvGraphicFramePr>
          <p:cNvPr id="3" name="Table 2">
            <a:extLst>
              <a:ext uri="{FF2B5EF4-FFF2-40B4-BE49-F238E27FC236}">
                <a16:creationId xmlns:a16="http://schemas.microsoft.com/office/drawing/2014/main" id="{86D8B452-72D8-C24B-BDFE-332C92EAB94A}"/>
              </a:ext>
            </a:extLst>
          </p:cNvPr>
          <p:cNvGraphicFramePr>
            <a:graphicFrameLocks noGrp="1"/>
          </p:cNvGraphicFramePr>
          <p:nvPr>
            <p:extLst>
              <p:ext uri="{D42A27DB-BD31-4B8C-83A1-F6EECF244321}">
                <p14:modId xmlns:p14="http://schemas.microsoft.com/office/powerpoint/2010/main" val="4161934330"/>
              </p:ext>
            </p:extLst>
          </p:nvPr>
        </p:nvGraphicFramePr>
        <p:xfrm>
          <a:off x="1605059" y="3501294"/>
          <a:ext cx="2753075" cy="1298556"/>
        </p:xfrm>
        <a:graphic>
          <a:graphicData uri="http://schemas.openxmlformats.org/drawingml/2006/table">
            <a:tbl>
              <a:tblPr firstRow="1" bandRow="1">
                <a:tableStyleId>{5940675A-B579-460E-94D1-54222C63F5DA}</a:tableStyleId>
              </a:tblPr>
              <a:tblGrid>
                <a:gridCol w="1179890">
                  <a:extLst>
                    <a:ext uri="{9D8B030D-6E8A-4147-A177-3AD203B41FA5}">
                      <a16:colId xmlns:a16="http://schemas.microsoft.com/office/drawing/2014/main" val="774824823"/>
                    </a:ext>
                  </a:extLst>
                </a:gridCol>
                <a:gridCol w="1573185">
                  <a:extLst>
                    <a:ext uri="{9D8B030D-6E8A-4147-A177-3AD203B41FA5}">
                      <a16:colId xmlns:a16="http://schemas.microsoft.com/office/drawing/2014/main" val="3841738609"/>
                    </a:ext>
                  </a:extLst>
                </a:gridCol>
              </a:tblGrid>
              <a:tr h="432852">
                <a:tc>
                  <a:txBody>
                    <a:bodyPr/>
                    <a:lstStyle/>
                    <a:p>
                      <a:pPr algn="ctr"/>
                      <a:r>
                        <a:rPr lang="en-US" b="0" dirty="0"/>
                        <a:t>L</a:t>
                      </a:r>
                      <a:r>
                        <a:rPr lang="en-US" b="0" baseline="-25000" dirty="0"/>
                        <a:t>12</a:t>
                      </a:r>
                    </a:p>
                  </a:txBody>
                  <a:tcPr/>
                </a:tc>
                <a:tc>
                  <a:txBody>
                    <a:bodyPr/>
                    <a:lstStyle/>
                    <a:p>
                      <a:pPr algn="ctr"/>
                      <a:r>
                        <a:rPr lang="en-US" b="0" dirty="0"/>
                        <a:t>10.8 µH</a:t>
                      </a:r>
                    </a:p>
                  </a:txBody>
                  <a:tcPr/>
                </a:tc>
                <a:extLst>
                  <a:ext uri="{0D108BD9-81ED-4DB2-BD59-A6C34878D82A}">
                    <a16:rowId xmlns:a16="http://schemas.microsoft.com/office/drawing/2014/main" val="2573970618"/>
                  </a:ext>
                </a:extLst>
              </a:tr>
              <a:tr h="432852">
                <a:tc>
                  <a:txBody>
                    <a:bodyPr/>
                    <a:lstStyle/>
                    <a:p>
                      <a:pPr algn="ctr"/>
                      <a:r>
                        <a:rPr lang="en-US" b="0" baseline="0" dirty="0"/>
                        <a:t>C</a:t>
                      </a:r>
                      <a:r>
                        <a:rPr lang="en-US" b="0" baseline="-25000" dirty="0"/>
                        <a:t>2</a:t>
                      </a:r>
                    </a:p>
                  </a:txBody>
                  <a:tcPr/>
                </a:tc>
                <a:tc>
                  <a:txBody>
                    <a:bodyPr/>
                    <a:lstStyle/>
                    <a:p>
                      <a:pPr algn="ctr"/>
                      <a:r>
                        <a:rPr lang="en-US" b="0" dirty="0"/>
                        <a:t>2.43 nF</a:t>
                      </a:r>
                    </a:p>
                  </a:txBody>
                  <a:tcPr/>
                </a:tc>
                <a:extLst>
                  <a:ext uri="{0D108BD9-81ED-4DB2-BD59-A6C34878D82A}">
                    <a16:rowId xmlns:a16="http://schemas.microsoft.com/office/drawing/2014/main" val="4139510863"/>
                  </a:ext>
                </a:extLst>
              </a:tr>
              <a:tr h="432852">
                <a:tc>
                  <a:txBody>
                    <a:bodyPr/>
                    <a:lstStyle/>
                    <a:p>
                      <a:pPr algn="ctr"/>
                      <a:r>
                        <a:rPr lang="en-US" b="0" dirty="0"/>
                        <a:t>C</a:t>
                      </a:r>
                      <a:r>
                        <a:rPr lang="en-US" b="0" baseline="-25000" dirty="0"/>
                        <a:t>1</a:t>
                      </a:r>
                    </a:p>
                  </a:txBody>
                  <a:tcPr/>
                </a:tc>
                <a:tc>
                  <a:txBody>
                    <a:bodyPr/>
                    <a:lstStyle/>
                    <a:p>
                      <a:pPr algn="ctr"/>
                      <a:r>
                        <a:rPr lang="en-US" b="0" dirty="0"/>
                        <a:t>259 pF</a:t>
                      </a:r>
                    </a:p>
                  </a:txBody>
                  <a:tcPr/>
                </a:tc>
                <a:extLst>
                  <a:ext uri="{0D108BD9-81ED-4DB2-BD59-A6C34878D82A}">
                    <a16:rowId xmlns:a16="http://schemas.microsoft.com/office/drawing/2014/main" val="1735462337"/>
                  </a:ext>
                </a:extLst>
              </a:tr>
            </a:tbl>
          </a:graphicData>
        </a:graphic>
      </p:graphicFrame>
      <p:graphicFrame>
        <p:nvGraphicFramePr>
          <p:cNvPr id="7" name="Table 6">
            <a:extLst>
              <a:ext uri="{FF2B5EF4-FFF2-40B4-BE49-F238E27FC236}">
                <a16:creationId xmlns:a16="http://schemas.microsoft.com/office/drawing/2014/main" id="{0C23653B-5E64-E643-B037-C08EFC5BB267}"/>
              </a:ext>
            </a:extLst>
          </p:cNvPr>
          <p:cNvGraphicFramePr>
            <a:graphicFrameLocks noGrp="1"/>
          </p:cNvGraphicFramePr>
          <p:nvPr>
            <p:extLst>
              <p:ext uri="{D42A27DB-BD31-4B8C-83A1-F6EECF244321}">
                <p14:modId xmlns:p14="http://schemas.microsoft.com/office/powerpoint/2010/main" val="3571000124"/>
              </p:ext>
            </p:extLst>
          </p:nvPr>
        </p:nvGraphicFramePr>
        <p:xfrm>
          <a:off x="6122301" y="3846280"/>
          <a:ext cx="5936036" cy="2560320"/>
        </p:xfrm>
        <a:graphic>
          <a:graphicData uri="http://schemas.openxmlformats.org/drawingml/2006/table">
            <a:tbl>
              <a:tblPr firstRow="1" bandRow="1">
                <a:tableStyleId>{5940675A-B579-460E-94D1-54222C63F5DA}</a:tableStyleId>
              </a:tblPr>
              <a:tblGrid>
                <a:gridCol w="1369855">
                  <a:extLst>
                    <a:ext uri="{9D8B030D-6E8A-4147-A177-3AD203B41FA5}">
                      <a16:colId xmlns:a16="http://schemas.microsoft.com/office/drawing/2014/main" val="1825780763"/>
                    </a:ext>
                  </a:extLst>
                </a:gridCol>
                <a:gridCol w="1369855">
                  <a:extLst>
                    <a:ext uri="{9D8B030D-6E8A-4147-A177-3AD203B41FA5}">
                      <a16:colId xmlns:a16="http://schemas.microsoft.com/office/drawing/2014/main" val="638985374"/>
                    </a:ext>
                  </a:extLst>
                </a:gridCol>
                <a:gridCol w="1369855">
                  <a:extLst>
                    <a:ext uri="{9D8B030D-6E8A-4147-A177-3AD203B41FA5}">
                      <a16:colId xmlns:a16="http://schemas.microsoft.com/office/drawing/2014/main" val="2342681983"/>
                    </a:ext>
                  </a:extLst>
                </a:gridCol>
                <a:gridCol w="1826471">
                  <a:extLst>
                    <a:ext uri="{9D8B030D-6E8A-4147-A177-3AD203B41FA5}">
                      <a16:colId xmlns:a16="http://schemas.microsoft.com/office/drawing/2014/main" val="3901218935"/>
                    </a:ext>
                  </a:extLst>
                </a:gridCol>
              </a:tblGrid>
              <a:tr h="523876">
                <a:tc>
                  <a:txBody>
                    <a:bodyPr/>
                    <a:lstStyle/>
                    <a:p>
                      <a:pPr algn="ctr"/>
                      <a:r>
                        <a:rPr lang="en-US" b="0" dirty="0"/>
                        <a:t>Coil Length, ₤</a:t>
                      </a:r>
                    </a:p>
                  </a:txBody>
                  <a:tcPr/>
                </a:tc>
                <a:tc>
                  <a:txBody>
                    <a:bodyPr/>
                    <a:lstStyle/>
                    <a:p>
                      <a:pPr algn="ctr"/>
                      <a:r>
                        <a:rPr lang="en-US" b="0" dirty="0"/>
                        <a:t>1.44 m</a:t>
                      </a:r>
                    </a:p>
                  </a:txBody>
                  <a:tcPr/>
                </a:tc>
                <a:tc>
                  <a:txBody>
                    <a:bodyPr/>
                    <a:lstStyle/>
                    <a:p>
                      <a:pPr algn="ctr"/>
                      <a:r>
                        <a:rPr lang="en-US" b="0" dirty="0"/>
                        <a:t>Pitch, t</a:t>
                      </a:r>
                    </a:p>
                  </a:txBody>
                  <a:tcPr/>
                </a:tc>
                <a:tc>
                  <a:txBody>
                    <a:bodyPr/>
                    <a:lstStyle/>
                    <a:p>
                      <a:pPr algn="ctr"/>
                      <a:r>
                        <a:rPr lang="en-US" b="0" dirty="0"/>
                        <a:t>13.5 cm</a:t>
                      </a:r>
                    </a:p>
                  </a:txBody>
                  <a:tcPr/>
                </a:tc>
                <a:extLst>
                  <a:ext uri="{0D108BD9-81ED-4DB2-BD59-A6C34878D82A}">
                    <a16:rowId xmlns:a16="http://schemas.microsoft.com/office/drawing/2014/main" val="1347450729"/>
                  </a:ext>
                </a:extLst>
              </a:tr>
              <a:tr h="523876">
                <a:tc>
                  <a:txBody>
                    <a:bodyPr/>
                    <a:lstStyle/>
                    <a:p>
                      <a:pPr algn="ctr"/>
                      <a:r>
                        <a:rPr lang="en-US" b="0" dirty="0"/>
                        <a:t>Wire Length, ℓ </a:t>
                      </a:r>
                    </a:p>
                  </a:txBody>
                  <a:tcPr/>
                </a:tc>
                <a:tc>
                  <a:txBody>
                    <a:bodyPr/>
                    <a:lstStyle/>
                    <a:p>
                      <a:pPr algn="ctr"/>
                      <a:r>
                        <a:rPr lang="en-US" b="0" dirty="0"/>
                        <a:t>12.5 m</a:t>
                      </a:r>
                    </a:p>
                  </a:txBody>
                  <a:tcPr/>
                </a:tc>
                <a:tc>
                  <a:txBody>
                    <a:bodyPr/>
                    <a:lstStyle/>
                    <a:p>
                      <a:pPr algn="ctr"/>
                      <a:r>
                        <a:rPr lang="en-US" b="0" dirty="0"/>
                        <a:t>Coil Radius, R</a:t>
                      </a:r>
                    </a:p>
                  </a:txBody>
                  <a:tcPr/>
                </a:tc>
                <a:tc>
                  <a:txBody>
                    <a:bodyPr/>
                    <a:lstStyle/>
                    <a:p>
                      <a:pPr algn="ctr"/>
                      <a:r>
                        <a:rPr lang="en-US" b="0" dirty="0"/>
                        <a:t>18.65 cm</a:t>
                      </a:r>
                    </a:p>
                  </a:txBody>
                  <a:tcPr/>
                </a:tc>
                <a:extLst>
                  <a:ext uri="{0D108BD9-81ED-4DB2-BD59-A6C34878D82A}">
                    <a16:rowId xmlns:a16="http://schemas.microsoft.com/office/drawing/2014/main" val="3636120169"/>
                  </a:ext>
                </a:extLst>
              </a:tr>
              <a:tr h="523876">
                <a:tc>
                  <a:txBody>
                    <a:bodyPr/>
                    <a:lstStyle/>
                    <a:p>
                      <a:pPr algn="ctr"/>
                      <a:r>
                        <a:rPr lang="en-US" b="0" dirty="0"/>
                        <a:t>Wire Radius, a</a:t>
                      </a:r>
                    </a:p>
                  </a:txBody>
                  <a:tcPr/>
                </a:tc>
                <a:tc>
                  <a:txBody>
                    <a:bodyPr/>
                    <a:lstStyle/>
                    <a:p>
                      <a:pPr algn="ctr"/>
                      <a:r>
                        <a:rPr lang="en-US" b="0" dirty="0"/>
                        <a:t>1.5 cm</a:t>
                      </a:r>
                    </a:p>
                  </a:txBody>
                  <a:tcPr/>
                </a:tc>
                <a:tc>
                  <a:txBody>
                    <a:bodyPr/>
                    <a:lstStyle/>
                    <a:p>
                      <a:pPr algn="ctr"/>
                      <a:r>
                        <a:rPr lang="en-US" b="0" dirty="0"/>
                        <a:t>Turns, N</a:t>
                      </a:r>
                    </a:p>
                  </a:txBody>
                  <a:tcPr/>
                </a:tc>
                <a:tc>
                  <a:txBody>
                    <a:bodyPr/>
                    <a:lstStyle/>
                    <a:p>
                      <a:pPr algn="ctr"/>
                      <a:r>
                        <a:rPr lang="en-US" b="0" dirty="0"/>
                        <a:t>11</a:t>
                      </a:r>
                    </a:p>
                  </a:txBody>
                  <a:tcPr/>
                </a:tc>
                <a:extLst>
                  <a:ext uri="{0D108BD9-81ED-4DB2-BD59-A6C34878D82A}">
                    <a16:rowId xmlns:a16="http://schemas.microsoft.com/office/drawing/2014/main" val="3888819360"/>
                  </a:ext>
                </a:extLst>
              </a:tr>
              <a:tr h="523876">
                <a:tc>
                  <a:txBody>
                    <a:bodyPr/>
                    <a:lstStyle/>
                    <a:p>
                      <a:pPr algn="ctr"/>
                      <a:r>
                        <a:rPr lang="en-US" b="0" dirty="0"/>
                        <a:t>Inductance, L</a:t>
                      </a:r>
                      <a:r>
                        <a:rPr lang="en-US" b="0" baseline="-25000" dirty="0"/>
                        <a:t>12</a:t>
                      </a:r>
                    </a:p>
                  </a:txBody>
                  <a:tcPr/>
                </a:tc>
                <a:tc>
                  <a:txBody>
                    <a:bodyPr/>
                    <a:lstStyle/>
                    <a:p>
                      <a:pPr algn="ctr"/>
                      <a:r>
                        <a:rPr lang="en-US" b="0" dirty="0"/>
                        <a:t>10.8 µH</a:t>
                      </a:r>
                    </a:p>
                  </a:txBody>
                  <a:tcPr/>
                </a:tc>
                <a:tc>
                  <a:txBody>
                    <a:bodyPr/>
                    <a:lstStyle/>
                    <a:p>
                      <a:pPr algn="ctr"/>
                      <a:r>
                        <a:rPr lang="en-US" b="0" baseline="0" dirty="0"/>
                        <a:t>R</a:t>
                      </a:r>
                      <a:r>
                        <a:rPr lang="en-US" b="0" baseline="-25000" dirty="0"/>
                        <a:t>12</a:t>
                      </a:r>
                    </a:p>
                  </a:txBody>
                  <a:tcPr/>
                </a:tc>
                <a:tc>
                  <a:txBody>
                    <a:bodyPr/>
                    <a:lstStyle/>
                    <a:p>
                      <a:pPr algn="ctr"/>
                      <a:r>
                        <a:rPr lang="en-US" b="0" dirty="0"/>
                        <a:t>71.7 m</a:t>
                      </a:r>
                      <a:r>
                        <a:rPr lang="el-GR" b="0" dirty="0"/>
                        <a:t>Ω</a:t>
                      </a:r>
                      <a:endParaRPr lang="en-US" b="0" dirty="0"/>
                    </a:p>
                  </a:txBody>
                  <a:tcPr/>
                </a:tc>
                <a:extLst>
                  <a:ext uri="{0D108BD9-81ED-4DB2-BD59-A6C34878D82A}">
                    <a16:rowId xmlns:a16="http://schemas.microsoft.com/office/drawing/2014/main" val="742421457"/>
                  </a:ext>
                </a:extLst>
              </a:tr>
            </a:tbl>
          </a:graphicData>
        </a:graphic>
      </p:graphicFrame>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F59B7ACD-AC6C-B24A-A0E7-B219006AB638}"/>
                  </a:ext>
                </a:extLst>
              </p:cNvPr>
              <p:cNvSpPr/>
              <p:nvPr/>
            </p:nvSpPr>
            <p:spPr>
              <a:xfrm>
                <a:off x="13579" y="4887670"/>
                <a:ext cx="5936036" cy="1957202"/>
              </a:xfrm>
              <a:prstGeom prst="rect">
                <a:avLst/>
              </a:prstGeom>
            </p:spPr>
            <p:txBody>
              <a:bodyPr wrap="square">
                <a:spAutoFit/>
              </a:bodyPr>
              <a:lstStyle/>
              <a:p>
                <a:pPr marL="285750" indent="-285750">
                  <a:buFont typeface="Arial" panose="020B0604020202020204" pitchFamily="34" charset="0"/>
                  <a:buChar char="•"/>
                </a:pPr>
                <a:r>
                  <a:rPr lang="en-US" dirty="0"/>
                  <a:t>For</a:t>
                </a:r>
                <a:r>
                  <a:rPr lang="en-US" b="1" dirty="0"/>
                  <a:t> </a:t>
                </a:r>
                <a14:m>
                  <m:oMath xmlns:m="http://schemas.openxmlformats.org/officeDocument/2006/math">
                    <m:f>
                      <m:fPr>
                        <m:ctrlPr>
                          <a:rPr lang="en-US" sz="2000" b="1" i="1">
                            <a:latin typeface="Cambria Math" panose="02040503050406030204" pitchFamily="18" charset="0"/>
                          </a:rPr>
                        </m:ctrlPr>
                      </m:fPr>
                      <m:num>
                        <m:sSub>
                          <m:sSubPr>
                            <m:ctrlPr>
                              <a:rPr lang="en-US" sz="2000" b="1" i="1">
                                <a:latin typeface="Cambria Math" panose="02040503050406030204" pitchFamily="18" charset="0"/>
                              </a:rPr>
                            </m:ctrlPr>
                          </m:sSubPr>
                          <m:e>
                            <m:r>
                              <a:rPr lang="en-US" sz="2000" b="1" i="1">
                                <a:latin typeface="Cambria Math" panose="02040503050406030204" pitchFamily="18" charset="0"/>
                              </a:rPr>
                              <m:t>𝑷</m:t>
                            </m:r>
                          </m:e>
                          <m:sub>
                            <m:r>
                              <a:rPr lang="en-US" sz="2000" b="1" i="1">
                                <a:latin typeface="Cambria Math" panose="02040503050406030204" pitchFamily="18" charset="0"/>
                              </a:rPr>
                              <m:t>𝟏𝟐</m:t>
                            </m:r>
                          </m:sub>
                        </m:sSub>
                      </m:num>
                      <m:den>
                        <m:sSub>
                          <m:sSubPr>
                            <m:ctrlPr>
                              <a:rPr lang="en-US" sz="2000" b="1" i="1">
                                <a:latin typeface="Cambria Math" panose="02040503050406030204" pitchFamily="18" charset="0"/>
                              </a:rPr>
                            </m:ctrlPr>
                          </m:sSubPr>
                          <m:e>
                            <m:r>
                              <a:rPr lang="en-US" sz="2000" b="1" i="1">
                                <a:latin typeface="Cambria Math" panose="02040503050406030204" pitchFamily="18" charset="0"/>
                              </a:rPr>
                              <m:t>𝑷</m:t>
                            </m:r>
                          </m:e>
                          <m:sub>
                            <m:r>
                              <a:rPr lang="en-US" sz="2000" b="1" i="1">
                                <a:latin typeface="Cambria Math" panose="02040503050406030204" pitchFamily="18" charset="0"/>
                              </a:rPr>
                              <m:t>𝑳</m:t>
                            </m:r>
                          </m:sub>
                        </m:sSub>
                      </m:den>
                    </m:f>
                    <m:r>
                      <a:rPr lang="en-US" sz="2000" b="1" i="1">
                        <a:latin typeface="Cambria Math" panose="02040503050406030204" pitchFamily="18" charset="0"/>
                      </a:rPr>
                      <m:t>=</m:t>
                    </m:r>
                    <m:r>
                      <a:rPr lang="en-US" sz="2000" b="1" i="1">
                        <a:latin typeface="Cambria Math" panose="02040503050406030204" pitchFamily="18" charset="0"/>
                      </a:rPr>
                      <m:t>𝟏</m:t>
                    </m:r>
                    <m:r>
                      <a:rPr lang="en-US" sz="2000" b="1" i="1">
                        <a:latin typeface="Cambria Math" panose="02040503050406030204" pitchFamily="18" charset="0"/>
                      </a:rPr>
                      <m:t>%</m:t>
                    </m:r>
                  </m:oMath>
                </a14:m>
                <a:r>
                  <a:rPr lang="en-US" sz="2000" dirty="0"/>
                  <a:t> </a:t>
                </a:r>
                <a:r>
                  <a:rPr lang="en-US" dirty="0"/>
                  <a:t>(highly efficient circuit), sets a limit on the </a:t>
                </a:r>
                <a14:m>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𝑹</m:t>
                        </m:r>
                      </m:e>
                      <m:sub>
                        <m:r>
                          <a:rPr lang="en-US" b="1" i="1" smtClean="0">
                            <a:latin typeface="Cambria Math" panose="02040503050406030204" pitchFamily="18" charset="0"/>
                          </a:rPr>
                          <m:t>𝟏𝟐</m:t>
                        </m:r>
                      </m:sub>
                    </m:sSub>
                    <m:r>
                      <a:rPr lang="en-US" b="1" i="1" smtClean="0">
                        <a:latin typeface="Cambria Math" panose="02040503050406030204" pitchFamily="18" charset="0"/>
                      </a:rPr>
                      <m:t>&lt;</m:t>
                    </m:r>
                    <m:r>
                      <a:rPr lang="en-US" b="1" i="1" smtClean="0">
                        <a:latin typeface="Cambria Math" panose="02040503050406030204" pitchFamily="18" charset="0"/>
                      </a:rPr>
                      <m:t>𝟖𝟎</m:t>
                    </m:r>
                    <m:r>
                      <a:rPr lang="en-US" b="1" i="1" smtClean="0">
                        <a:latin typeface="Cambria Math" panose="02040503050406030204" pitchFamily="18" charset="0"/>
                      </a:rPr>
                      <m:t> </m:t>
                    </m:r>
                    <m:r>
                      <a:rPr lang="en-US" b="1" i="1" smtClean="0">
                        <a:latin typeface="Cambria Math" panose="02040503050406030204" pitchFamily="18" charset="0"/>
                      </a:rPr>
                      <m:t>𝒎</m:t>
                    </m:r>
                    <m:r>
                      <a:rPr lang="en-US" b="1" i="0" smtClean="0">
                        <a:latin typeface="Cambria Math" panose="02040503050406030204" pitchFamily="18" charset="0"/>
                      </a:rPr>
                      <m:t>𝛀</m:t>
                    </m:r>
                  </m:oMath>
                </a14:m>
                <a:r>
                  <a:rPr lang="en-US" dirty="0"/>
                  <a:t>.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Using the Enhancement v/s Turn Proximity plots,  we find the inductor parameters as shown in adjacent table.</a:t>
                </a:r>
              </a:p>
            </p:txBody>
          </p:sp>
        </mc:Choice>
        <mc:Fallback xmlns="">
          <p:sp>
            <p:nvSpPr>
              <p:cNvPr id="8" name="Rectangle 7">
                <a:extLst>
                  <a:ext uri="{FF2B5EF4-FFF2-40B4-BE49-F238E27FC236}">
                    <a16:creationId xmlns:a16="http://schemas.microsoft.com/office/drawing/2014/main" id="{F59B7ACD-AC6C-B24A-A0E7-B219006AB638}"/>
                  </a:ext>
                </a:extLst>
              </p:cNvPr>
              <p:cNvSpPr>
                <a:spLocks noRot="1" noChangeAspect="1" noMove="1" noResize="1" noEditPoints="1" noAdjustHandles="1" noChangeArrowheads="1" noChangeShapeType="1" noTextEdit="1"/>
              </p:cNvSpPr>
              <p:nvPr/>
            </p:nvSpPr>
            <p:spPr>
              <a:xfrm>
                <a:off x="13579" y="4887670"/>
                <a:ext cx="5936036" cy="1957202"/>
              </a:xfrm>
              <a:prstGeom prst="rect">
                <a:avLst/>
              </a:prstGeom>
              <a:blipFill>
                <a:blip r:embed="rId3"/>
                <a:stretch>
                  <a:fillRect l="-214" r="-855" b="-3871"/>
                </a:stretch>
              </a:blipFill>
            </p:spPr>
            <p:txBody>
              <a:bodyPr/>
              <a:lstStyle/>
              <a:p>
                <a:r>
                  <a:rPr lang="en-US">
                    <a:noFill/>
                  </a:rPr>
                  <a:t> </a:t>
                </a:r>
              </a:p>
            </p:txBody>
          </p:sp>
        </mc:Fallback>
      </mc:AlternateContent>
      <p:graphicFrame>
        <p:nvGraphicFramePr>
          <p:cNvPr id="33" name="Table 32">
            <a:extLst>
              <a:ext uri="{FF2B5EF4-FFF2-40B4-BE49-F238E27FC236}">
                <a16:creationId xmlns:a16="http://schemas.microsoft.com/office/drawing/2014/main" id="{A6900EF2-98C2-0047-8298-475BCE80652C}"/>
              </a:ext>
            </a:extLst>
          </p:cNvPr>
          <p:cNvGraphicFramePr>
            <a:graphicFrameLocks noGrp="1"/>
          </p:cNvGraphicFramePr>
          <p:nvPr>
            <p:extLst>
              <p:ext uri="{D42A27DB-BD31-4B8C-83A1-F6EECF244321}">
                <p14:modId xmlns:p14="http://schemas.microsoft.com/office/powerpoint/2010/main" val="2451174206"/>
              </p:ext>
            </p:extLst>
          </p:nvPr>
        </p:nvGraphicFramePr>
        <p:xfrm>
          <a:off x="217096" y="1613704"/>
          <a:ext cx="5845729" cy="1298556"/>
        </p:xfrm>
        <a:graphic>
          <a:graphicData uri="http://schemas.openxmlformats.org/drawingml/2006/table">
            <a:tbl>
              <a:tblPr firstRow="1" bandRow="1">
                <a:tableStyleId>{5940675A-B579-460E-94D1-54222C63F5DA}</a:tableStyleId>
              </a:tblPr>
              <a:tblGrid>
                <a:gridCol w="1169146">
                  <a:extLst>
                    <a:ext uri="{9D8B030D-6E8A-4147-A177-3AD203B41FA5}">
                      <a16:colId xmlns:a16="http://schemas.microsoft.com/office/drawing/2014/main" val="774824823"/>
                    </a:ext>
                  </a:extLst>
                </a:gridCol>
                <a:gridCol w="1558861">
                  <a:extLst>
                    <a:ext uri="{9D8B030D-6E8A-4147-A177-3AD203B41FA5}">
                      <a16:colId xmlns:a16="http://schemas.microsoft.com/office/drawing/2014/main" val="3841738609"/>
                    </a:ext>
                  </a:extLst>
                </a:gridCol>
                <a:gridCol w="1558861">
                  <a:extLst>
                    <a:ext uri="{9D8B030D-6E8A-4147-A177-3AD203B41FA5}">
                      <a16:colId xmlns:a16="http://schemas.microsoft.com/office/drawing/2014/main" val="4094716563"/>
                    </a:ext>
                  </a:extLst>
                </a:gridCol>
                <a:gridCol w="1558861">
                  <a:extLst>
                    <a:ext uri="{9D8B030D-6E8A-4147-A177-3AD203B41FA5}">
                      <a16:colId xmlns:a16="http://schemas.microsoft.com/office/drawing/2014/main" val="1847109366"/>
                    </a:ext>
                  </a:extLst>
                </a:gridCol>
              </a:tblGrid>
              <a:tr h="432852">
                <a:tc>
                  <a:txBody>
                    <a:bodyPr/>
                    <a:lstStyle/>
                    <a:p>
                      <a:pPr algn="ctr"/>
                      <a:r>
                        <a:rPr lang="en-US" b="0" dirty="0"/>
                        <a:t>V</a:t>
                      </a:r>
                      <a:r>
                        <a:rPr lang="en-US" b="0" baseline="-25000" dirty="0"/>
                        <a:t>RF</a:t>
                      </a:r>
                    </a:p>
                  </a:txBody>
                  <a:tcPr/>
                </a:tc>
                <a:tc>
                  <a:txBody>
                    <a:bodyPr/>
                    <a:lstStyle/>
                    <a:p>
                      <a:pPr algn="ctr"/>
                      <a:r>
                        <a:rPr lang="en-US" b="0" dirty="0"/>
                        <a:t>70 kV</a:t>
                      </a:r>
                    </a:p>
                  </a:txBody>
                  <a:tcPr/>
                </a:tc>
                <a:tc>
                  <a:txBody>
                    <a:bodyPr/>
                    <a:lstStyle/>
                    <a:p>
                      <a:pPr algn="ctr"/>
                      <a:r>
                        <a:rPr lang="en-US" b="0" baseline="0" dirty="0" err="1"/>
                        <a:t>R</a:t>
                      </a:r>
                      <a:r>
                        <a:rPr lang="en-US" b="0" baseline="-25000" dirty="0" err="1"/>
                        <a:t>gap</a:t>
                      </a:r>
                      <a:endParaRPr lang="en-US" b="0" baseline="-25000" dirty="0"/>
                    </a:p>
                  </a:txBody>
                  <a:tcPr/>
                </a:tc>
                <a:tc>
                  <a:txBody>
                    <a:bodyPr/>
                    <a:lstStyle/>
                    <a:p>
                      <a:pPr algn="ctr"/>
                      <a:r>
                        <a:rPr lang="en-US" b="0" dirty="0"/>
                        <a:t>5.18 k𝞨</a:t>
                      </a:r>
                    </a:p>
                  </a:txBody>
                  <a:tcPr/>
                </a:tc>
                <a:extLst>
                  <a:ext uri="{0D108BD9-81ED-4DB2-BD59-A6C34878D82A}">
                    <a16:rowId xmlns:a16="http://schemas.microsoft.com/office/drawing/2014/main" val="2573970618"/>
                  </a:ext>
                </a:extLst>
              </a:tr>
              <a:tr h="432852">
                <a:tc>
                  <a:txBody>
                    <a:bodyPr/>
                    <a:lstStyle/>
                    <a:p>
                      <a:pPr algn="ctr"/>
                      <a:r>
                        <a:rPr lang="en-US" b="0" baseline="0" dirty="0" err="1"/>
                        <a:t>I</a:t>
                      </a:r>
                      <a:r>
                        <a:rPr lang="en-US" b="0" baseline="-25000" dirty="0" err="1"/>
                        <a:t>beam</a:t>
                      </a:r>
                      <a:r>
                        <a:rPr lang="en-US" b="0" baseline="0" dirty="0"/>
                        <a:t> , I</a:t>
                      </a:r>
                      <a:r>
                        <a:rPr lang="en-US" b="0" baseline="-25000" dirty="0"/>
                        <a:t>1</a:t>
                      </a:r>
                    </a:p>
                  </a:txBody>
                  <a:tcPr/>
                </a:tc>
                <a:tc>
                  <a:txBody>
                    <a:bodyPr/>
                    <a:lstStyle/>
                    <a:p>
                      <a:pPr algn="ctr"/>
                      <a:r>
                        <a:rPr lang="en-US" b="0" dirty="0"/>
                        <a:t>30 A, 13.5A</a:t>
                      </a:r>
                    </a:p>
                  </a:txBody>
                  <a:tcPr/>
                </a:tc>
                <a:tc>
                  <a:txBody>
                    <a:bodyPr/>
                    <a:lstStyle/>
                    <a:p>
                      <a:pPr algn="ctr"/>
                      <a:r>
                        <a:rPr lang="en-US" b="0" baseline="0" dirty="0"/>
                        <a:t>R</a:t>
                      </a:r>
                      <a:r>
                        <a:rPr lang="en-US" b="0" baseline="-25000" dirty="0"/>
                        <a:t>L</a:t>
                      </a:r>
                    </a:p>
                  </a:txBody>
                  <a:tcPr/>
                </a:tc>
                <a:tc>
                  <a:txBody>
                    <a:bodyPr/>
                    <a:lstStyle/>
                    <a:p>
                      <a:pPr algn="ctr"/>
                      <a:r>
                        <a:rPr lang="en-US" b="0" dirty="0"/>
                        <a:t>50 𝞨</a:t>
                      </a:r>
                    </a:p>
                  </a:txBody>
                  <a:tcPr/>
                </a:tc>
                <a:extLst>
                  <a:ext uri="{0D108BD9-81ED-4DB2-BD59-A6C34878D82A}">
                    <a16:rowId xmlns:a16="http://schemas.microsoft.com/office/drawing/2014/main" val="4139510863"/>
                  </a:ext>
                </a:extLst>
              </a:tr>
              <a:tr h="432852">
                <a:tc>
                  <a:txBody>
                    <a:bodyPr/>
                    <a:lstStyle/>
                    <a:p>
                      <a:pPr algn="ctr"/>
                      <a:r>
                        <a:rPr lang="en-US" b="0" baseline="0" dirty="0"/>
                        <a:t>f</a:t>
                      </a:r>
                    </a:p>
                  </a:txBody>
                  <a:tcPr/>
                </a:tc>
                <a:tc>
                  <a:txBody>
                    <a:bodyPr/>
                    <a:lstStyle/>
                    <a:p>
                      <a:pPr algn="ctr"/>
                      <a:r>
                        <a:rPr lang="en-US" b="0" dirty="0"/>
                        <a:t>3 MHz</a:t>
                      </a:r>
                    </a:p>
                  </a:txBody>
                  <a:tcPr/>
                </a:tc>
                <a:tc>
                  <a:txBody>
                    <a:bodyPr/>
                    <a:lstStyle/>
                    <a:p>
                      <a:pPr algn="ctr"/>
                      <a:r>
                        <a:rPr lang="en-US" b="0" dirty="0"/>
                        <a:t>𝛂</a:t>
                      </a:r>
                    </a:p>
                  </a:txBody>
                  <a:tcPr/>
                </a:tc>
                <a:tc>
                  <a:txBody>
                    <a:bodyPr/>
                    <a:lstStyle/>
                    <a:p>
                      <a:pPr algn="ctr"/>
                      <a:r>
                        <a:rPr lang="en-US" b="0" dirty="0"/>
                        <a:t>10.18</a:t>
                      </a:r>
                    </a:p>
                  </a:txBody>
                  <a:tcPr/>
                </a:tc>
                <a:extLst>
                  <a:ext uri="{0D108BD9-81ED-4DB2-BD59-A6C34878D82A}">
                    <a16:rowId xmlns:a16="http://schemas.microsoft.com/office/drawing/2014/main" val="1735462337"/>
                  </a:ext>
                </a:extLst>
              </a:tr>
            </a:tbl>
          </a:graphicData>
        </a:graphic>
      </p:graphicFrame>
      <p:sp>
        <p:nvSpPr>
          <p:cNvPr id="9" name="Rectangle 8">
            <a:extLst>
              <a:ext uri="{FF2B5EF4-FFF2-40B4-BE49-F238E27FC236}">
                <a16:creationId xmlns:a16="http://schemas.microsoft.com/office/drawing/2014/main" id="{F8190195-B09B-3941-9478-12523CBDDD4C}"/>
              </a:ext>
            </a:extLst>
          </p:cNvPr>
          <p:cNvSpPr/>
          <p:nvPr/>
        </p:nvSpPr>
        <p:spPr>
          <a:xfrm>
            <a:off x="117389" y="3044142"/>
            <a:ext cx="6004912" cy="369332"/>
          </a:xfrm>
          <a:prstGeom prst="rect">
            <a:avLst/>
          </a:prstGeom>
        </p:spPr>
        <p:txBody>
          <a:bodyPr wrap="square">
            <a:spAutoFit/>
          </a:bodyPr>
          <a:lstStyle/>
          <a:p>
            <a:r>
              <a:rPr lang="en-US" dirty="0"/>
              <a:t>Solving all related equations and using the plots, we find,</a:t>
            </a:r>
          </a:p>
        </p:txBody>
      </p:sp>
    </p:spTree>
    <p:extLst>
      <p:ext uri="{BB962C8B-B14F-4D97-AF65-F5344CB8AC3E}">
        <p14:creationId xmlns:p14="http://schemas.microsoft.com/office/powerpoint/2010/main" val="254104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6AD6F-BEB4-4570-92BE-A75004A38F01}"/>
              </a:ext>
            </a:extLst>
          </p:cNvPr>
          <p:cNvSpPr>
            <a:spLocks noGrp="1"/>
          </p:cNvSpPr>
          <p:nvPr>
            <p:ph type="title"/>
          </p:nvPr>
        </p:nvSpPr>
        <p:spPr>
          <a:xfrm>
            <a:off x="609600" y="132588"/>
            <a:ext cx="10972800" cy="771054"/>
          </a:xfrm>
        </p:spPr>
        <p:txBody>
          <a:bodyPr>
            <a:normAutofit fontScale="90000"/>
          </a:bodyPr>
          <a:lstStyle/>
          <a:p>
            <a:pPr algn="ctr"/>
            <a:r>
              <a:rPr lang="en-US" dirty="0"/>
              <a:t>Plots from PSPICE Simulation</a:t>
            </a:r>
          </a:p>
        </p:txBody>
      </p:sp>
      <p:sp>
        <p:nvSpPr>
          <p:cNvPr id="5" name="Slide Number Placeholder 4">
            <a:extLst>
              <a:ext uri="{FF2B5EF4-FFF2-40B4-BE49-F238E27FC236}">
                <a16:creationId xmlns:a16="http://schemas.microsoft.com/office/drawing/2014/main" id="{0580D674-2BB0-42E3-AEAA-255E8F948AAA}"/>
              </a:ext>
            </a:extLst>
          </p:cNvPr>
          <p:cNvSpPr>
            <a:spLocks noGrp="1"/>
          </p:cNvSpPr>
          <p:nvPr>
            <p:ph type="sldNum" sz="quarter" idx="12"/>
          </p:nvPr>
        </p:nvSpPr>
        <p:spPr/>
        <p:txBody>
          <a:bodyPr/>
          <a:lstStyle/>
          <a:p>
            <a:fld id="{401CF334-2D5C-4859-84A6-CA7E6E43FAEB}" type="slidenum">
              <a:rPr lang="en-US" smtClean="0"/>
              <a:t>23</a:t>
            </a:fld>
            <a:endParaRPr lang="en-US"/>
          </a:p>
        </p:txBody>
      </p:sp>
      <p:pic>
        <p:nvPicPr>
          <p:cNvPr id="20" name="Picture 19">
            <a:extLst>
              <a:ext uri="{FF2B5EF4-FFF2-40B4-BE49-F238E27FC236}">
                <a16:creationId xmlns:a16="http://schemas.microsoft.com/office/drawing/2014/main" id="{324ECC95-2BA5-4D9D-A959-5967C5BC15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8826" y="4624968"/>
            <a:ext cx="4118316" cy="1913945"/>
          </a:xfrm>
          <a:prstGeom prst="rect">
            <a:avLst/>
          </a:prstGeom>
        </p:spPr>
      </p:pic>
      <p:graphicFrame>
        <p:nvGraphicFramePr>
          <p:cNvPr id="21" name="Table 20">
            <a:extLst>
              <a:ext uri="{FF2B5EF4-FFF2-40B4-BE49-F238E27FC236}">
                <a16:creationId xmlns:a16="http://schemas.microsoft.com/office/drawing/2014/main" id="{CF87FCD6-B412-439A-9BC1-1513EBD4E2F2}"/>
              </a:ext>
            </a:extLst>
          </p:cNvPr>
          <p:cNvGraphicFramePr>
            <a:graphicFrameLocks noGrp="1"/>
          </p:cNvGraphicFramePr>
          <p:nvPr>
            <p:extLst>
              <p:ext uri="{D42A27DB-BD31-4B8C-83A1-F6EECF244321}">
                <p14:modId xmlns:p14="http://schemas.microsoft.com/office/powerpoint/2010/main" val="11621817"/>
              </p:ext>
            </p:extLst>
          </p:nvPr>
        </p:nvGraphicFramePr>
        <p:xfrm>
          <a:off x="457869" y="4624968"/>
          <a:ext cx="2259106" cy="2049870"/>
        </p:xfrm>
        <a:graphic>
          <a:graphicData uri="http://schemas.openxmlformats.org/drawingml/2006/table">
            <a:tbl>
              <a:tblPr firstRow="1" bandRow="1">
                <a:tableStyleId>{5940675A-B579-460E-94D1-54222C63F5DA}</a:tableStyleId>
              </a:tblPr>
              <a:tblGrid>
                <a:gridCol w="968189">
                  <a:extLst>
                    <a:ext uri="{9D8B030D-6E8A-4147-A177-3AD203B41FA5}">
                      <a16:colId xmlns:a16="http://schemas.microsoft.com/office/drawing/2014/main" val="3714850751"/>
                    </a:ext>
                  </a:extLst>
                </a:gridCol>
                <a:gridCol w="1290917">
                  <a:extLst>
                    <a:ext uri="{9D8B030D-6E8A-4147-A177-3AD203B41FA5}">
                      <a16:colId xmlns:a16="http://schemas.microsoft.com/office/drawing/2014/main" val="2074473814"/>
                    </a:ext>
                  </a:extLst>
                </a:gridCol>
              </a:tblGrid>
              <a:tr h="409974">
                <a:tc>
                  <a:txBody>
                    <a:bodyPr/>
                    <a:lstStyle/>
                    <a:p>
                      <a:pPr algn="r"/>
                      <a:r>
                        <a:rPr lang="en-US" b="1" dirty="0"/>
                        <a:t>L</a:t>
                      </a:r>
                      <a:r>
                        <a:rPr lang="en-US" b="1" baseline="-25000" dirty="0"/>
                        <a:t>12</a:t>
                      </a:r>
                    </a:p>
                  </a:txBody>
                  <a:tcPr/>
                </a:tc>
                <a:tc>
                  <a:txBody>
                    <a:bodyPr/>
                    <a:lstStyle/>
                    <a:p>
                      <a:pPr algn="ctr"/>
                      <a:r>
                        <a:rPr lang="en-US" b="1" dirty="0"/>
                        <a:t>10.8 µH</a:t>
                      </a:r>
                    </a:p>
                  </a:txBody>
                  <a:tcPr/>
                </a:tc>
                <a:extLst>
                  <a:ext uri="{0D108BD9-81ED-4DB2-BD59-A6C34878D82A}">
                    <a16:rowId xmlns:a16="http://schemas.microsoft.com/office/drawing/2014/main" val="3243089785"/>
                  </a:ext>
                </a:extLst>
              </a:tr>
              <a:tr h="409974">
                <a:tc>
                  <a:txBody>
                    <a:bodyPr/>
                    <a:lstStyle/>
                    <a:p>
                      <a:pPr algn="r"/>
                      <a:r>
                        <a:rPr lang="en-US" b="1" baseline="0" dirty="0"/>
                        <a:t>R</a:t>
                      </a:r>
                      <a:r>
                        <a:rPr lang="en-US" b="1" baseline="-25000" dirty="0"/>
                        <a:t>12</a:t>
                      </a:r>
                    </a:p>
                  </a:txBody>
                  <a:tcPr/>
                </a:tc>
                <a:tc>
                  <a:txBody>
                    <a:bodyPr/>
                    <a:lstStyle/>
                    <a:p>
                      <a:pPr algn="ctr"/>
                      <a:r>
                        <a:rPr lang="en-US" b="1" dirty="0"/>
                        <a:t>71.7 m</a:t>
                      </a:r>
                      <a:r>
                        <a:rPr lang="el-GR" b="1" dirty="0"/>
                        <a:t>Ω</a:t>
                      </a:r>
                      <a:endParaRPr lang="en-US" b="1" dirty="0"/>
                    </a:p>
                  </a:txBody>
                  <a:tcPr/>
                </a:tc>
                <a:extLst>
                  <a:ext uri="{0D108BD9-81ED-4DB2-BD59-A6C34878D82A}">
                    <a16:rowId xmlns:a16="http://schemas.microsoft.com/office/drawing/2014/main" val="2032131964"/>
                  </a:ext>
                </a:extLst>
              </a:tr>
              <a:tr h="409974">
                <a:tc>
                  <a:txBody>
                    <a:bodyPr/>
                    <a:lstStyle/>
                    <a:p>
                      <a:pPr algn="r"/>
                      <a:r>
                        <a:rPr lang="en-US" b="1" baseline="0" dirty="0"/>
                        <a:t>C</a:t>
                      </a:r>
                      <a:r>
                        <a:rPr lang="en-US" b="1" baseline="-25000" dirty="0"/>
                        <a:t>2</a:t>
                      </a:r>
                    </a:p>
                  </a:txBody>
                  <a:tcPr/>
                </a:tc>
                <a:tc>
                  <a:txBody>
                    <a:bodyPr/>
                    <a:lstStyle/>
                    <a:p>
                      <a:pPr algn="ctr"/>
                      <a:r>
                        <a:rPr lang="en-US" b="1" dirty="0"/>
                        <a:t>2.43 nF</a:t>
                      </a:r>
                    </a:p>
                  </a:txBody>
                  <a:tcPr/>
                </a:tc>
                <a:extLst>
                  <a:ext uri="{0D108BD9-81ED-4DB2-BD59-A6C34878D82A}">
                    <a16:rowId xmlns:a16="http://schemas.microsoft.com/office/drawing/2014/main" val="1996102972"/>
                  </a:ext>
                </a:extLst>
              </a:tr>
              <a:tr h="409974">
                <a:tc>
                  <a:txBody>
                    <a:bodyPr/>
                    <a:lstStyle/>
                    <a:p>
                      <a:pPr algn="r"/>
                      <a:r>
                        <a:rPr lang="en-US" b="1" dirty="0"/>
                        <a:t>C</a:t>
                      </a:r>
                      <a:r>
                        <a:rPr lang="en-US" b="1" baseline="-25000" dirty="0"/>
                        <a:t>1</a:t>
                      </a:r>
                    </a:p>
                  </a:txBody>
                  <a:tcPr/>
                </a:tc>
                <a:tc>
                  <a:txBody>
                    <a:bodyPr/>
                    <a:lstStyle/>
                    <a:p>
                      <a:pPr algn="ctr"/>
                      <a:r>
                        <a:rPr lang="en-US" b="1" dirty="0"/>
                        <a:t>259 pF</a:t>
                      </a:r>
                    </a:p>
                  </a:txBody>
                  <a:tcPr/>
                </a:tc>
                <a:extLst>
                  <a:ext uri="{0D108BD9-81ED-4DB2-BD59-A6C34878D82A}">
                    <a16:rowId xmlns:a16="http://schemas.microsoft.com/office/drawing/2014/main" val="2152393846"/>
                  </a:ext>
                </a:extLst>
              </a:tr>
              <a:tr h="409974">
                <a:tc>
                  <a:txBody>
                    <a:bodyPr/>
                    <a:lstStyle/>
                    <a:p>
                      <a:pPr algn="r"/>
                      <a:r>
                        <a:rPr lang="en-US" b="1" dirty="0"/>
                        <a:t>R</a:t>
                      </a:r>
                      <a:r>
                        <a:rPr lang="en-US" b="1" baseline="-25000" dirty="0"/>
                        <a:t>L</a:t>
                      </a:r>
                    </a:p>
                  </a:txBody>
                  <a:tcPr/>
                </a:tc>
                <a:tc>
                  <a:txBody>
                    <a:bodyPr/>
                    <a:lstStyle/>
                    <a:p>
                      <a:pPr algn="ctr"/>
                      <a:r>
                        <a:rPr lang="en-US" b="1" dirty="0"/>
                        <a:t>50 </a:t>
                      </a:r>
                      <a:r>
                        <a:rPr lang="el-GR" b="1" dirty="0"/>
                        <a:t>Ω</a:t>
                      </a:r>
                      <a:endParaRPr lang="en-US" b="1" dirty="0"/>
                    </a:p>
                  </a:txBody>
                  <a:tcPr/>
                </a:tc>
                <a:extLst>
                  <a:ext uri="{0D108BD9-81ED-4DB2-BD59-A6C34878D82A}">
                    <a16:rowId xmlns:a16="http://schemas.microsoft.com/office/drawing/2014/main" val="2258657212"/>
                  </a:ext>
                </a:extLst>
              </a:tr>
            </a:tbl>
          </a:graphicData>
        </a:graphic>
      </p:graphicFrame>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8E8743EE-4396-49C8-B1D6-EF7971F5B39B}"/>
                  </a:ext>
                </a:extLst>
              </p:cNvPr>
              <p:cNvSpPr txBox="1"/>
              <p:nvPr/>
            </p:nvSpPr>
            <p:spPr>
              <a:xfrm>
                <a:off x="7725854" y="4624968"/>
                <a:ext cx="4118316" cy="2215991"/>
              </a:xfrm>
              <a:prstGeom prst="rect">
                <a:avLst/>
              </a:prstGeom>
              <a:noFill/>
              <a:ln>
                <a:noFill/>
              </a:ln>
            </p:spPr>
            <p:txBody>
              <a:bodyPr wrap="square" rtlCol="0">
                <a:spAutoFit/>
              </a:bodyPr>
              <a:lstStyle/>
              <a:p>
                <a:r>
                  <a:rPr lang="en-US" dirty="0"/>
                  <a:t>The circuit resonates at 3 MHz as expected.</a:t>
                </a:r>
              </a:p>
              <a:p>
                <a:endParaRPr lang="en-US" dirty="0"/>
              </a:p>
              <a:p>
                <a:r>
                  <a:rPr lang="en-US" b="1" dirty="0"/>
                  <a:t>Z</a:t>
                </a:r>
                <a:r>
                  <a:rPr lang="en-US" b="1" baseline="-25000" dirty="0"/>
                  <a:t>gap</a:t>
                </a:r>
                <a:r>
                  <a:rPr lang="en-US" b="1" dirty="0"/>
                  <a:t> = 5.18 k</a:t>
                </a:r>
                <a:r>
                  <a:rPr lang="el-GR" b="1" dirty="0"/>
                  <a:t>Ω</a:t>
                </a:r>
                <a:endParaRPr lang="en-US" b="1" dirty="0"/>
              </a:p>
              <a:p>
                <a:r>
                  <a:rPr lang="en-US" b="1" dirty="0"/>
                  <a:t>V</a:t>
                </a:r>
                <a:r>
                  <a:rPr lang="en-US" b="1" baseline="-25000" dirty="0"/>
                  <a:t>RF</a:t>
                </a:r>
                <a:r>
                  <a:rPr lang="en-US" b="1" dirty="0"/>
                  <a:t> = 70 kV, V</a:t>
                </a:r>
                <a:r>
                  <a:rPr lang="en-US" b="1" baseline="-25000" dirty="0"/>
                  <a:t>o</a:t>
                </a:r>
                <a:r>
                  <a:rPr lang="en-US" b="1" dirty="0"/>
                  <a:t> = 6.9 kV</a:t>
                </a:r>
              </a:p>
              <a:p>
                <a:r>
                  <a:rPr lang="en-US" b="1" dirty="0"/>
                  <a:t>Simulation Efficiency, </a:t>
                </a:r>
                <a14:m>
                  <m:oMath xmlns:m="http://schemas.openxmlformats.org/officeDocument/2006/math">
                    <m:r>
                      <a:rPr lang="en-US" b="1" i="1" smtClean="0">
                        <a:latin typeface="Cambria Math" panose="02040503050406030204" pitchFamily="18" charset="0"/>
                      </a:rPr>
                      <m:t>𝜼</m:t>
                    </m:r>
                    <m:r>
                      <a:rPr lang="en-US" b="1" i="1" smtClean="0">
                        <a:latin typeface="Cambria Math" panose="02040503050406030204" pitchFamily="18" charset="0"/>
                      </a:rPr>
                      <m:t>=</m:t>
                    </m:r>
                    <m:r>
                      <a:rPr lang="en-US" b="1" i="1" smtClean="0">
                        <a:latin typeface="Cambria Math" panose="02040503050406030204" pitchFamily="18" charset="0"/>
                      </a:rPr>
                      <m:t>𝟗𝟗</m:t>
                    </m:r>
                    <m:r>
                      <a:rPr lang="en-US" b="1" i="1" smtClean="0">
                        <a:latin typeface="Cambria Math" panose="02040503050406030204" pitchFamily="18" charset="0"/>
                      </a:rPr>
                      <m:t>%</m:t>
                    </m:r>
                  </m:oMath>
                </a14:m>
                <a:endParaRPr lang="en-US" b="1" dirty="0"/>
              </a:p>
              <a:p>
                <a:r>
                  <a:rPr lang="en-US" b="1" dirty="0"/>
                  <a:t>Q = 2839</a:t>
                </a:r>
              </a:p>
              <a:p>
                <a:endParaRPr lang="en-US" baseline="-25000" dirty="0"/>
              </a:p>
            </p:txBody>
          </p:sp>
        </mc:Choice>
        <mc:Fallback xmlns="">
          <p:sp>
            <p:nvSpPr>
              <p:cNvPr id="22" name="TextBox 21">
                <a:extLst>
                  <a:ext uri="{FF2B5EF4-FFF2-40B4-BE49-F238E27FC236}">
                    <a16:creationId xmlns:a16="http://schemas.microsoft.com/office/drawing/2014/main" id="{8E8743EE-4396-49C8-B1D6-EF7971F5B39B}"/>
                  </a:ext>
                </a:extLst>
              </p:cNvPr>
              <p:cNvSpPr txBox="1">
                <a:spLocks noRot="1" noChangeAspect="1" noMove="1" noResize="1" noEditPoints="1" noAdjustHandles="1" noChangeArrowheads="1" noChangeShapeType="1" noTextEdit="1"/>
              </p:cNvSpPr>
              <p:nvPr/>
            </p:nvSpPr>
            <p:spPr>
              <a:xfrm>
                <a:off x="7725854" y="4624968"/>
                <a:ext cx="4118316" cy="2215991"/>
              </a:xfrm>
              <a:prstGeom prst="rect">
                <a:avLst/>
              </a:prstGeom>
              <a:blipFill>
                <a:blip r:embed="rId3"/>
                <a:stretch>
                  <a:fillRect l="-920" t="-1136"/>
                </a:stretch>
              </a:blipFill>
              <a:ln>
                <a:noFill/>
              </a:ln>
            </p:spPr>
            <p:txBody>
              <a:bodyPr/>
              <a:lstStyle/>
              <a:p>
                <a:r>
                  <a:rPr lang="en-US">
                    <a:noFill/>
                  </a:rPr>
                  <a:t> </a:t>
                </a:r>
              </a:p>
            </p:txBody>
          </p:sp>
        </mc:Fallback>
      </mc:AlternateContent>
      <p:pic>
        <p:nvPicPr>
          <p:cNvPr id="8" name="Content Placeholder 7" descr="A picture containing clock&#10;&#10;Description automatically generated">
            <a:extLst>
              <a:ext uri="{FF2B5EF4-FFF2-40B4-BE49-F238E27FC236}">
                <a16:creationId xmlns:a16="http://schemas.microsoft.com/office/drawing/2014/main" id="{5C516011-A531-7E42-A9F7-F5BC103FD8B0}"/>
              </a:ext>
            </a:extLst>
          </p:cNvPr>
          <p:cNvPicPr>
            <a:picLocks noGrp="1" noChangeAspect="1"/>
          </p:cNvPicPr>
          <p:nvPr>
            <p:ph sz="half" idx="2"/>
          </p:nvPr>
        </p:nvPicPr>
        <p:blipFill rotWithShape="1">
          <a:blip r:embed="rId4">
            <a:extLst>
              <a:ext uri="{28A0092B-C50C-407E-A947-70E740481C1C}">
                <a14:useLocalDpi xmlns:a14="http://schemas.microsoft.com/office/drawing/2010/main" val="0"/>
              </a:ext>
            </a:extLst>
          </a:blip>
          <a:srcRect l="6453" r="4889"/>
          <a:stretch/>
        </p:blipFill>
        <p:spPr>
          <a:xfrm>
            <a:off x="6636660" y="996824"/>
            <a:ext cx="5386219" cy="3390708"/>
          </a:xfrm>
          <a:ln>
            <a:solidFill>
              <a:schemeClr val="tx1"/>
            </a:solidFill>
          </a:ln>
        </p:spPr>
      </p:pic>
      <p:pic>
        <p:nvPicPr>
          <p:cNvPr id="13" name="Content Placeholder 12" descr="A close up of a device&#10;&#10;Description automatically generated">
            <a:extLst>
              <a:ext uri="{FF2B5EF4-FFF2-40B4-BE49-F238E27FC236}">
                <a16:creationId xmlns:a16="http://schemas.microsoft.com/office/drawing/2014/main" id="{D37F5924-4208-B84B-AD54-6F56C9BD9AF3}"/>
              </a:ext>
            </a:extLst>
          </p:cNvPr>
          <p:cNvPicPr>
            <a:picLocks noGrp="1" noChangeAspect="1"/>
          </p:cNvPicPr>
          <p:nvPr>
            <p:ph sz="half" idx="1"/>
          </p:nvPr>
        </p:nvPicPr>
        <p:blipFill rotWithShape="1">
          <a:blip r:embed="rId5">
            <a:extLst>
              <a:ext uri="{28A0092B-C50C-407E-A947-70E740481C1C}">
                <a14:useLocalDpi xmlns:a14="http://schemas.microsoft.com/office/drawing/2010/main" val="0"/>
              </a:ext>
            </a:extLst>
          </a:blip>
          <a:srcRect l="4414" r="3000"/>
          <a:stretch/>
        </p:blipFill>
        <p:spPr>
          <a:xfrm>
            <a:off x="169121" y="996824"/>
            <a:ext cx="5953259" cy="3390708"/>
          </a:xfrm>
          <a:ln>
            <a:solidFill>
              <a:schemeClr val="tx1"/>
            </a:solidFill>
          </a:ln>
        </p:spPr>
      </p:pic>
    </p:spTree>
    <p:extLst>
      <p:ext uri="{BB962C8B-B14F-4D97-AF65-F5344CB8AC3E}">
        <p14:creationId xmlns:p14="http://schemas.microsoft.com/office/powerpoint/2010/main" val="1033307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7248A1-3DF9-4D36-AB64-8D3F904ECC67}"/>
              </a:ext>
            </a:extLst>
          </p:cNvPr>
          <p:cNvSpPr>
            <a:spLocks noGrp="1"/>
          </p:cNvSpPr>
          <p:nvPr>
            <p:ph type="title"/>
          </p:nvPr>
        </p:nvSpPr>
        <p:spPr>
          <a:xfrm>
            <a:off x="475967" y="157334"/>
            <a:ext cx="10972800" cy="823709"/>
          </a:xfrm>
        </p:spPr>
        <p:txBody>
          <a:bodyPr>
            <a:noAutofit/>
          </a:bodyPr>
          <a:lstStyle/>
          <a:p>
            <a:pPr algn="ctr"/>
            <a:r>
              <a:rPr lang="en-US" sz="3600" dirty="0"/>
              <a:t>Cold Test for 70 kV - 30 A Design</a:t>
            </a:r>
          </a:p>
        </p:txBody>
      </p:sp>
      <p:sp>
        <p:nvSpPr>
          <p:cNvPr id="5" name="Slide Number Placeholder 4">
            <a:extLst>
              <a:ext uri="{FF2B5EF4-FFF2-40B4-BE49-F238E27FC236}">
                <a16:creationId xmlns:a16="http://schemas.microsoft.com/office/drawing/2014/main" id="{3BC9CCC1-D34E-47FA-8657-A1E908248E19}"/>
              </a:ext>
            </a:extLst>
          </p:cNvPr>
          <p:cNvSpPr>
            <a:spLocks noGrp="1"/>
          </p:cNvSpPr>
          <p:nvPr>
            <p:ph type="sldNum" sz="quarter" idx="12"/>
          </p:nvPr>
        </p:nvSpPr>
        <p:spPr/>
        <p:txBody>
          <a:bodyPr/>
          <a:lstStyle/>
          <a:p>
            <a:fld id="{401CF334-2D5C-4859-84A6-CA7E6E43FAEB}" type="slidenum">
              <a:rPr lang="en-US" smtClean="0"/>
              <a:t>24</a:t>
            </a:fld>
            <a:endParaRPr lang="en-US"/>
          </a:p>
        </p:txBody>
      </p:sp>
      <mc:AlternateContent xmlns:mc="http://schemas.openxmlformats.org/markup-compatibility/2006" xmlns:a14="http://schemas.microsoft.com/office/drawing/2010/main">
        <mc:Choice Requires="a14">
          <p:graphicFrame>
            <p:nvGraphicFramePr>
              <p:cNvPr id="7" name="Content Placeholder 7">
                <a:extLst>
                  <a:ext uri="{FF2B5EF4-FFF2-40B4-BE49-F238E27FC236}">
                    <a16:creationId xmlns:a16="http://schemas.microsoft.com/office/drawing/2014/main" id="{A5E6B2DC-13CE-4701-8579-E606BA116279}"/>
                  </a:ext>
                </a:extLst>
              </p:cNvPr>
              <p:cNvGraphicFramePr>
                <a:graphicFrameLocks noGrp="1"/>
              </p:cNvGraphicFramePr>
              <p:nvPr>
                <p:ph sz="half" idx="2"/>
                <p:extLst>
                  <p:ext uri="{D42A27DB-BD31-4B8C-83A1-F6EECF244321}">
                    <p14:modId xmlns:p14="http://schemas.microsoft.com/office/powerpoint/2010/main" val="441928393"/>
                  </p:ext>
                </p:extLst>
              </p:nvPr>
            </p:nvGraphicFramePr>
            <p:xfrm>
              <a:off x="5624821" y="1207606"/>
              <a:ext cx="6487586" cy="859046"/>
            </p:xfrm>
            <a:graphic>
              <a:graphicData uri="http://schemas.openxmlformats.org/drawingml/2006/table">
                <a:tbl>
                  <a:tblPr firstRow="1" bandRow="1">
                    <a:tableStyleId>{5940675A-B579-460E-94D1-54222C63F5DA}</a:tableStyleId>
                  </a:tblPr>
                  <a:tblGrid>
                    <a:gridCol w="799384">
                      <a:extLst>
                        <a:ext uri="{9D8B030D-6E8A-4147-A177-3AD203B41FA5}">
                          <a16:colId xmlns:a16="http://schemas.microsoft.com/office/drawing/2014/main" val="3606722682"/>
                        </a:ext>
                      </a:extLst>
                    </a:gridCol>
                    <a:gridCol w="548074">
                      <a:extLst>
                        <a:ext uri="{9D8B030D-6E8A-4147-A177-3AD203B41FA5}">
                          <a16:colId xmlns:a16="http://schemas.microsoft.com/office/drawing/2014/main" val="2983469368"/>
                        </a:ext>
                      </a:extLst>
                    </a:gridCol>
                    <a:gridCol w="1236680">
                      <a:extLst>
                        <a:ext uri="{9D8B030D-6E8A-4147-A177-3AD203B41FA5}">
                          <a16:colId xmlns:a16="http://schemas.microsoft.com/office/drawing/2014/main" val="2960913287"/>
                        </a:ext>
                      </a:extLst>
                    </a:gridCol>
                    <a:gridCol w="1214604">
                      <a:extLst>
                        <a:ext uri="{9D8B030D-6E8A-4147-A177-3AD203B41FA5}">
                          <a16:colId xmlns:a16="http://schemas.microsoft.com/office/drawing/2014/main" val="2640210972"/>
                        </a:ext>
                      </a:extLst>
                    </a:gridCol>
                    <a:gridCol w="977737">
                      <a:extLst>
                        <a:ext uri="{9D8B030D-6E8A-4147-A177-3AD203B41FA5}">
                          <a16:colId xmlns:a16="http://schemas.microsoft.com/office/drawing/2014/main" val="2744107572"/>
                        </a:ext>
                      </a:extLst>
                    </a:gridCol>
                    <a:gridCol w="947550">
                      <a:extLst>
                        <a:ext uri="{9D8B030D-6E8A-4147-A177-3AD203B41FA5}">
                          <a16:colId xmlns:a16="http://schemas.microsoft.com/office/drawing/2014/main" val="3076252831"/>
                        </a:ext>
                      </a:extLst>
                    </a:gridCol>
                    <a:gridCol w="763557">
                      <a:extLst>
                        <a:ext uri="{9D8B030D-6E8A-4147-A177-3AD203B41FA5}">
                          <a16:colId xmlns:a16="http://schemas.microsoft.com/office/drawing/2014/main" val="824711442"/>
                        </a:ext>
                      </a:extLst>
                    </a:gridCol>
                  </a:tblGrid>
                  <a:tr h="398016">
                    <a:tc>
                      <a:txBody>
                        <a:bodyPr/>
                        <a:lstStyle/>
                        <a:p>
                          <a:pPr marL="0" marR="0" algn="ctr">
                            <a:lnSpc>
                              <a:spcPct val="107000"/>
                            </a:lnSpc>
                            <a:spcBef>
                              <a:spcPts val="0"/>
                            </a:spcBef>
                            <a:spcAft>
                              <a:spcPts val="0"/>
                            </a:spcAft>
                          </a:pPr>
                          <a:r>
                            <a:rPr lang="en-US" sz="1400" b="1" dirty="0">
                              <a:effectLst/>
                            </a:rPr>
                            <a:t>R</a:t>
                          </a:r>
                          <a:r>
                            <a:rPr lang="en-US" sz="1400" b="1" baseline="-25000" dirty="0">
                              <a:effectLst/>
                            </a:rPr>
                            <a:t>gap</a:t>
                          </a:r>
                          <a:endParaRPr lang="en-US" sz="1400" b="1" baseline="0" dirty="0">
                            <a:effectLst/>
                          </a:endParaRPr>
                        </a:p>
                        <a:p>
                          <a:pPr marL="0" marR="0" algn="ctr">
                            <a:lnSpc>
                              <a:spcPct val="107000"/>
                            </a:lnSpc>
                            <a:spcBef>
                              <a:spcPts val="0"/>
                            </a:spcBef>
                            <a:spcAft>
                              <a:spcPts val="0"/>
                            </a:spcAft>
                          </a:pPr>
                          <a:r>
                            <a:rPr lang="en-US" sz="1400" b="1" baseline="0" dirty="0">
                              <a:effectLst/>
                            </a:rPr>
                            <a:t>(</a:t>
                          </a:r>
                          <a:r>
                            <a:rPr lang="en-US" sz="1400" b="1" dirty="0">
                              <a:effectLst/>
                            </a:rPr>
                            <a:t>kΩ)</a:t>
                          </a:r>
                          <a:endParaRPr lang="en-US" sz="14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rPr>
                            <a:t>R</a:t>
                          </a:r>
                          <a:r>
                            <a:rPr lang="en-US" sz="1400" b="1" baseline="-25000" dirty="0">
                              <a:effectLst/>
                            </a:rPr>
                            <a:t>o</a:t>
                          </a:r>
                          <a:endParaRPr lang="en-US" sz="1400" b="1" baseline="0" dirty="0">
                            <a:effectLst/>
                          </a:endParaRPr>
                        </a:p>
                        <a:p>
                          <a:pPr marL="0" marR="0" algn="ctr">
                            <a:lnSpc>
                              <a:spcPct val="107000"/>
                            </a:lnSpc>
                            <a:spcBef>
                              <a:spcPts val="0"/>
                            </a:spcBef>
                            <a:spcAft>
                              <a:spcPts val="0"/>
                            </a:spcAft>
                          </a:pPr>
                          <a:r>
                            <a:rPr lang="en-US" sz="1400" b="1" baseline="0" dirty="0">
                              <a:effectLst/>
                            </a:rPr>
                            <a:t>(</a:t>
                          </a:r>
                          <a:r>
                            <a:rPr lang="en-US" sz="1400" b="1" dirty="0">
                              <a:effectLst/>
                            </a:rPr>
                            <a:t>Ω)</a:t>
                          </a:r>
                          <a:endParaRPr lang="en-US" sz="14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dirty="0" err="1">
                              <a:effectLst/>
                            </a:rPr>
                            <a:t>ω</a:t>
                          </a:r>
                          <a:r>
                            <a:rPr lang="en-US" sz="1400" b="1" dirty="0">
                              <a:effectLst/>
                            </a:rPr>
                            <a:t> (rad/s)</a:t>
                          </a:r>
                          <a:endParaRPr lang="en-US" sz="14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l-GR" sz="1400" b="1" dirty="0">
                              <a:effectLst/>
                            </a:rPr>
                            <a:t>ξ</a:t>
                          </a:r>
                          <a:r>
                            <a:rPr lang="en-US" sz="1400" b="1" dirty="0">
                              <a:effectLst/>
                            </a:rPr>
                            <a:t>,</a:t>
                          </a:r>
                        </a:p>
                        <a:p>
                          <a:pPr marL="0" marR="0" algn="ctr">
                            <a:lnSpc>
                              <a:spcPct val="107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b="1" i="1" smtClean="0">
                                    <a:effectLst/>
                                    <a:latin typeface="Cambria Math" panose="02040503050406030204" pitchFamily="18" charset="0"/>
                                  </a:rPr>
                                  <m:t>𝝎</m:t>
                                </m:r>
                                <m:sSub>
                                  <m:sSubPr>
                                    <m:ctrlPr>
                                      <a:rPr lang="en-US" sz="1400" b="1" i="1" smtClean="0">
                                        <a:effectLst/>
                                        <a:latin typeface="Cambria Math" panose="02040503050406030204" pitchFamily="18" charset="0"/>
                                      </a:rPr>
                                    </m:ctrlPr>
                                  </m:sSubPr>
                                  <m:e>
                                    <m:r>
                                      <a:rPr lang="en-US" sz="1400" b="1" i="1" smtClean="0">
                                        <a:effectLst/>
                                        <a:latin typeface="Cambria Math" panose="02040503050406030204" pitchFamily="18" charset="0"/>
                                      </a:rPr>
                                      <m:t>𝑳</m:t>
                                    </m:r>
                                  </m:e>
                                  <m:sub>
                                    <m:r>
                                      <a:rPr lang="en-US" sz="1400" b="1" i="1" smtClean="0">
                                        <a:effectLst/>
                                        <a:latin typeface="Cambria Math" panose="02040503050406030204" pitchFamily="18" charset="0"/>
                                      </a:rPr>
                                      <m:t>𝟏𝟐</m:t>
                                    </m:r>
                                  </m:sub>
                                </m:sSub>
                                <m:r>
                                  <a:rPr lang="en-US" sz="1400" b="1" i="1" smtClean="0">
                                    <a:effectLst/>
                                    <a:latin typeface="Cambria Math" panose="02040503050406030204" pitchFamily="18" charset="0"/>
                                  </a:rPr>
                                  <m:t>/</m:t>
                                </m:r>
                                <m:sSub>
                                  <m:sSubPr>
                                    <m:ctrlPr>
                                      <a:rPr lang="en-US" sz="1400" b="1" i="1" smtClean="0">
                                        <a:effectLst/>
                                        <a:latin typeface="Cambria Math" panose="02040503050406030204" pitchFamily="18" charset="0"/>
                                      </a:rPr>
                                    </m:ctrlPr>
                                  </m:sSubPr>
                                  <m:e>
                                    <m:r>
                                      <a:rPr lang="en-US" sz="1400" b="1" i="1" smtClean="0">
                                        <a:effectLst/>
                                        <a:latin typeface="Cambria Math" panose="02040503050406030204" pitchFamily="18" charset="0"/>
                                      </a:rPr>
                                      <m:t>𝜶</m:t>
                                    </m:r>
                                    <m:r>
                                      <a:rPr lang="en-US" sz="1400" b="1" i="1" smtClean="0">
                                        <a:effectLst/>
                                        <a:latin typeface="Cambria Math" panose="02040503050406030204" pitchFamily="18" charset="0"/>
                                      </a:rPr>
                                      <m:t>𝑹</m:t>
                                    </m:r>
                                  </m:e>
                                  <m:sub>
                                    <m:r>
                                      <a:rPr lang="en-US" sz="1400" b="1" i="1" smtClean="0">
                                        <a:effectLst/>
                                        <a:latin typeface="Cambria Math" panose="02040503050406030204" pitchFamily="18" charset="0"/>
                                      </a:rPr>
                                      <m:t>𝑳</m:t>
                                    </m:r>
                                  </m:sub>
                                </m:sSub>
                              </m:oMath>
                            </m:oMathPara>
                          </a14:m>
                          <a:endParaRPr lang="en-US" sz="14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rPr>
                            <a:t>ωC</a:t>
                          </a:r>
                          <a:r>
                            <a:rPr lang="en-US" sz="1400" b="1" baseline="-25000" dirty="0">
                              <a:effectLst/>
                            </a:rPr>
                            <a:t>2</a:t>
                          </a:r>
                          <a:r>
                            <a:rPr lang="en-US" sz="1400" b="1" dirty="0">
                              <a:effectLst/>
                            </a:rPr>
                            <a:t>R</a:t>
                          </a:r>
                          <a:r>
                            <a:rPr lang="en-US" sz="1400" b="1" baseline="-25000" dirty="0">
                              <a:effectLst/>
                            </a:rPr>
                            <a:t>L</a:t>
                          </a:r>
                          <a:r>
                            <a:rPr lang="en-US" sz="1400" b="1" baseline="0" dirty="0">
                              <a:effectLst/>
                            </a:rPr>
                            <a:t> </a:t>
                          </a:r>
                        </a:p>
                      </a:txBody>
                      <a:tcPr marL="68580" marR="68580" marT="0" marB="0" anchor="ctr"/>
                    </a:tc>
                    <a:tc>
                      <a:txBody>
                        <a:bodyPr/>
                        <a:lstStyle/>
                        <a:p>
                          <a:pPr marL="0" marR="0" algn="ctr">
                            <a:lnSpc>
                              <a:spcPct val="107000"/>
                            </a:lnSpc>
                            <a:spcBef>
                              <a:spcPts val="0"/>
                            </a:spcBef>
                            <a:spcAft>
                              <a:spcPts val="0"/>
                            </a:spcAft>
                          </a:pPr>
                          <a:r>
                            <a:rPr lang="en-US" sz="1400" b="1" baseline="0" dirty="0">
                              <a:solidFill>
                                <a:schemeClr val="tx1"/>
                              </a:solidFill>
                              <a:effectLst/>
                              <a:latin typeface="+mn-lt"/>
                              <a:ea typeface="Calibri" panose="020F0502020204030204" pitchFamily="34" charset="0"/>
                              <a:cs typeface="Times New Roman" panose="02020603050405020304" pitchFamily="18" charset="0"/>
                            </a:rPr>
                            <a:t>Power Ratio</a:t>
                          </a:r>
                        </a:p>
                      </a:txBody>
                      <a:tcPr marL="68580" marR="68580" marT="0" marB="0" anchor="ctr"/>
                    </a:tc>
                    <a:tc>
                      <a:txBody>
                        <a:bodyPr/>
                        <a:lstStyle/>
                        <a:p>
                          <a:pPr marL="0" marR="0" algn="ctr">
                            <a:lnSpc>
                              <a:spcPct val="107000"/>
                            </a:lnSpc>
                            <a:spcBef>
                              <a:spcPts val="0"/>
                            </a:spcBef>
                            <a:spcAft>
                              <a:spcPts val="0"/>
                            </a:spcAft>
                          </a:pPr>
                          <a:r>
                            <a:rPr lang="en-US" sz="1400" b="1" dirty="0">
                              <a:effectLst/>
                            </a:rPr>
                            <a:t>R</a:t>
                          </a:r>
                          <a:r>
                            <a:rPr lang="en-US" sz="1400" b="1" baseline="-25000" dirty="0">
                              <a:effectLst/>
                            </a:rPr>
                            <a:t>12</a:t>
                          </a:r>
                          <a:r>
                            <a:rPr lang="en-US" sz="1400" b="1" dirty="0">
                              <a:effectLst/>
                            </a:rPr>
                            <a:t>/R</a:t>
                          </a:r>
                          <a:r>
                            <a:rPr lang="en-US" sz="1400" b="1" baseline="-25000" dirty="0">
                              <a:effectLst/>
                            </a:rPr>
                            <a:t>L</a:t>
                          </a:r>
                          <a:endParaRPr lang="en-US" sz="1400" b="1" baseline="-250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08106043"/>
                      </a:ext>
                    </a:extLst>
                  </a:tr>
                  <a:tr h="402481">
                    <a:tc>
                      <a:txBody>
                        <a:bodyPr/>
                        <a:lstStyle/>
                        <a:p>
                          <a:pPr marL="0" marR="0" algn="ctr">
                            <a:lnSpc>
                              <a:spcPct val="107000"/>
                            </a:lnSpc>
                            <a:spcBef>
                              <a:spcPts val="0"/>
                            </a:spcBef>
                            <a:spcAft>
                              <a:spcPts val="0"/>
                            </a:spcAft>
                          </a:pPr>
                          <a:r>
                            <a:rPr lang="en-US" sz="1200" b="1" dirty="0">
                              <a:effectLst/>
                            </a:rPr>
                            <a:t>5.18</a:t>
                          </a:r>
                          <a:endParaRPr lang="en-US" sz="1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200" b="1" dirty="0">
                              <a:effectLst/>
                            </a:rPr>
                            <a:t>50</a:t>
                          </a:r>
                          <a:endParaRPr lang="en-US" sz="1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14:m>
                            <m:oMathPara xmlns:m="http://schemas.openxmlformats.org/officeDocument/2006/math">
                              <m:oMathParaPr>
                                <m:jc m:val="centerGroup"/>
                              </m:oMathParaPr>
                              <m:oMath xmlns:m="http://schemas.openxmlformats.org/officeDocument/2006/math">
                                <m:r>
                                  <a:rPr lang="en-US" sz="1200" b="1" i="1" smtClean="0">
                                    <a:effectLst/>
                                    <a:latin typeface="Cambria Math" panose="02040503050406030204" pitchFamily="18" charset="0"/>
                                  </a:rPr>
                                  <m:t>𝟐</m:t>
                                </m:r>
                                <m:r>
                                  <a:rPr lang="en-US" sz="1200" b="1" i="1" smtClean="0">
                                    <a:effectLst/>
                                    <a:latin typeface="Cambria Math" panose="02040503050406030204" pitchFamily="18" charset="0"/>
                                  </a:rPr>
                                  <m:t>𝛑</m:t>
                                </m:r>
                                <m:r>
                                  <a:rPr lang="en-US" sz="1200" b="1" smtClean="0">
                                    <a:effectLst/>
                                    <a:latin typeface="Cambria Math" panose="02040503050406030204" pitchFamily="18" charset="0"/>
                                  </a:rPr>
                                  <m:t>∗</m:t>
                                </m:r>
                                <m:r>
                                  <a:rPr lang="en-US" sz="1200" b="1" i="1" smtClean="0">
                                    <a:effectLst/>
                                    <a:latin typeface="Cambria Math" panose="02040503050406030204" pitchFamily="18" charset="0"/>
                                  </a:rPr>
                                  <m:t>𝟑</m:t>
                                </m:r>
                                <m:r>
                                  <a:rPr lang="en-US" sz="1200" b="1" i="0" smtClean="0">
                                    <a:effectLst/>
                                    <a:latin typeface="Cambria Math" panose="02040503050406030204" pitchFamily="18" charset="0"/>
                                  </a:rPr>
                                  <m:t>.</m:t>
                                </m:r>
                                <m:r>
                                  <a:rPr lang="en-US" sz="1200" b="1" i="0" smtClean="0">
                                    <a:effectLst/>
                                    <a:latin typeface="Cambria Math" panose="02040503050406030204" pitchFamily="18" charset="0"/>
                                  </a:rPr>
                                  <m:t>𝟎𝟒</m:t>
                                </m:r>
                                <m:r>
                                  <a:rPr lang="en-US" sz="1200" b="1" smtClean="0">
                                    <a:effectLst/>
                                    <a:latin typeface="Cambria Math" panose="02040503050406030204" pitchFamily="18" charset="0"/>
                                  </a:rPr>
                                  <m:t>∗</m:t>
                                </m:r>
                                <m:sSup>
                                  <m:sSupPr>
                                    <m:ctrlPr>
                                      <a:rPr lang="en-US" sz="1200" b="1" i="1">
                                        <a:effectLst/>
                                        <a:latin typeface="Cambria Math" panose="02040503050406030204" pitchFamily="18" charset="0"/>
                                      </a:rPr>
                                    </m:ctrlPr>
                                  </m:sSupPr>
                                  <m:e>
                                    <m:r>
                                      <a:rPr lang="en-US" sz="1200" b="1" i="1" smtClean="0">
                                        <a:effectLst/>
                                        <a:latin typeface="Cambria Math" panose="02040503050406030204" pitchFamily="18" charset="0"/>
                                      </a:rPr>
                                      <m:t>𝟏𝟎</m:t>
                                    </m:r>
                                  </m:e>
                                  <m:sup>
                                    <m:r>
                                      <a:rPr lang="en-US" sz="1200" b="1" i="1" smtClean="0">
                                        <a:effectLst/>
                                        <a:latin typeface="Cambria Math" panose="02040503050406030204" pitchFamily="18" charset="0"/>
                                      </a:rPr>
                                      <m:t>𝟔</m:t>
                                    </m:r>
                                  </m:sup>
                                </m:sSup>
                              </m:oMath>
                            </m:oMathPara>
                          </a14:m>
                          <a:endParaRPr lang="en-US" sz="1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200" b="1" dirty="0">
                              <a:effectLst/>
                            </a:rPr>
                            <a:t>0.7</a:t>
                          </a:r>
                          <a:endParaRPr lang="en-US" sz="1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1.02</a:t>
                          </a:r>
                          <a:endParaRPr lang="en-US" sz="1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2.04</a:t>
                          </a:r>
                        </a:p>
                      </a:txBody>
                      <a:tcPr marL="68580" marR="68580" marT="0" marB="0" anchor="ctr"/>
                    </a:tc>
                    <a:tc>
                      <a:txBody>
                        <a:bodyPr/>
                        <a:lstStyle/>
                        <a:p>
                          <a:pPr marL="0" marR="0" algn="ctr">
                            <a:lnSpc>
                              <a:spcPct val="107000"/>
                            </a:lnSpc>
                            <a:spcBef>
                              <a:spcPts val="0"/>
                            </a:spcBef>
                            <a:spcAft>
                              <a:spcPts val="0"/>
                            </a:spcAft>
                          </a:pPr>
                          <a:r>
                            <a:rPr lang="en-US" sz="1200" b="1" dirty="0">
                              <a:effectLst/>
                            </a:rPr>
                            <a:t>0.06</a:t>
                          </a:r>
                          <a:endParaRPr lang="en-US" sz="1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22949670"/>
                      </a:ext>
                    </a:extLst>
                  </a:tr>
                </a:tbl>
              </a:graphicData>
            </a:graphic>
          </p:graphicFrame>
        </mc:Choice>
        <mc:Fallback xmlns="">
          <p:graphicFrame>
            <p:nvGraphicFramePr>
              <p:cNvPr id="7" name="Content Placeholder 7">
                <a:extLst>
                  <a:ext uri="{FF2B5EF4-FFF2-40B4-BE49-F238E27FC236}">
                    <a16:creationId xmlns:a16="http://schemas.microsoft.com/office/drawing/2014/main" id="{A5E6B2DC-13CE-4701-8579-E606BA116279}"/>
                  </a:ext>
                </a:extLst>
              </p:cNvPr>
              <p:cNvGraphicFramePr>
                <a:graphicFrameLocks noGrp="1"/>
              </p:cNvGraphicFramePr>
              <p:nvPr>
                <p:ph sz="half" idx="2"/>
                <p:extLst>
                  <p:ext uri="{D42A27DB-BD31-4B8C-83A1-F6EECF244321}">
                    <p14:modId xmlns:p14="http://schemas.microsoft.com/office/powerpoint/2010/main" val="441928393"/>
                  </p:ext>
                </p:extLst>
              </p:nvPr>
            </p:nvGraphicFramePr>
            <p:xfrm>
              <a:off x="5624821" y="1207606"/>
              <a:ext cx="6487586" cy="859046"/>
            </p:xfrm>
            <a:graphic>
              <a:graphicData uri="http://schemas.openxmlformats.org/drawingml/2006/table">
                <a:tbl>
                  <a:tblPr firstRow="1" bandRow="1">
                    <a:tableStyleId>{5940675A-B579-460E-94D1-54222C63F5DA}</a:tableStyleId>
                  </a:tblPr>
                  <a:tblGrid>
                    <a:gridCol w="799384">
                      <a:extLst>
                        <a:ext uri="{9D8B030D-6E8A-4147-A177-3AD203B41FA5}">
                          <a16:colId xmlns:a16="http://schemas.microsoft.com/office/drawing/2014/main" val="3606722682"/>
                        </a:ext>
                      </a:extLst>
                    </a:gridCol>
                    <a:gridCol w="548074">
                      <a:extLst>
                        <a:ext uri="{9D8B030D-6E8A-4147-A177-3AD203B41FA5}">
                          <a16:colId xmlns:a16="http://schemas.microsoft.com/office/drawing/2014/main" val="2983469368"/>
                        </a:ext>
                      </a:extLst>
                    </a:gridCol>
                    <a:gridCol w="1236680">
                      <a:extLst>
                        <a:ext uri="{9D8B030D-6E8A-4147-A177-3AD203B41FA5}">
                          <a16:colId xmlns:a16="http://schemas.microsoft.com/office/drawing/2014/main" val="2960913287"/>
                        </a:ext>
                      </a:extLst>
                    </a:gridCol>
                    <a:gridCol w="1214604">
                      <a:extLst>
                        <a:ext uri="{9D8B030D-6E8A-4147-A177-3AD203B41FA5}">
                          <a16:colId xmlns:a16="http://schemas.microsoft.com/office/drawing/2014/main" val="2640210972"/>
                        </a:ext>
                      </a:extLst>
                    </a:gridCol>
                    <a:gridCol w="977737">
                      <a:extLst>
                        <a:ext uri="{9D8B030D-6E8A-4147-A177-3AD203B41FA5}">
                          <a16:colId xmlns:a16="http://schemas.microsoft.com/office/drawing/2014/main" val="2744107572"/>
                        </a:ext>
                      </a:extLst>
                    </a:gridCol>
                    <a:gridCol w="947550">
                      <a:extLst>
                        <a:ext uri="{9D8B030D-6E8A-4147-A177-3AD203B41FA5}">
                          <a16:colId xmlns:a16="http://schemas.microsoft.com/office/drawing/2014/main" val="3076252831"/>
                        </a:ext>
                      </a:extLst>
                    </a:gridCol>
                    <a:gridCol w="763557">
                      <a:extLst>
                        <a:ext uri="{9D8B030D-6E8A-4147-A177-3AD203B41FA5}">
                          <a16:colId xmlns:a16="http://schemas.microsoft.com/office/drawing/2014/main" val="824711442"/>
                        </a:ext>
                      </a:extLst>
                    </a:gridCol>
                  </a:tblGrid>
                  <a:tr h="456565">
                    <a:tc>
                      <a:txBody>
                        <a:bodyPr/>
                        <a:lstStyle/>
                        <a:p>
                          <a:pPr marL="0" marR="0" algn="ctr">
                            <a:lnSpc>
                              <a:spcPct val="107000"/>
                            </a:lnSpc>
                            <a:spcBef>
                              <a:spcPts val="0"/>
                            </a:spcBef>
                            <a:spcAft>
                              <a:spcPts val="0"/>
                            </a:spcAft>
                          </a:pPr>
                          <a:r>
                            <a:rPr lang="en-US" sz="1400" b="1" dirty="0">
                              <a:effectLst/>
                            </a:rPr>
                            <a:t>R</a:t>
                          </a:r>
                          <a:r>
                            <a:rPr lang="en-US" sz="1400" b="1" baseline="-25000" dirty="0">
                              <a:effectLst/>
                            </a:rPr>
                            <a:t>gap</a:t>
                          </a:r>
                          <a:endParaRPr lang="en-US" sz="1400" b="1" baseline="0" dirty="0">
                            <a:effectLst/>
                          </a:endParaRPr>
                        </a:p>
                        <a:p>
                          <a:pPr marL="0" marR="0" algn="ctr">
                            <a:lnSpc>
                              <a:spcPct val="107000"/>
                            </a:lnSpc>
                            <a:spcBef>
                              <a:spcPts val="0"/>
                            </a:spcBef>
                            <a:spcAft>
                              <a:spcPts val="0"/>
                            </a:spcAft>
                          </a:pPr>
                          <a:r>
                            <a:rPr lang="en-US" sz="1400" b="1" baseline="0" dirty="0">
                              <a:effectLst/>
                            </a:rPr>
                            <a:t>(</a:t>
                          </a:r>
                          <a:r>
                            <a:rPr lang="en-US" sz="1400" b="1" dirty="0">
                              <a:effectLst/>
                            </a:rPr>
                            <a:t>kΩ)</a:t>
                          </a:r>
                          <a:endParaRPr lang="en-US" sz="14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rPr>
                            <a:t>R</a:t>
                          </a:r>
                          <a:r>
                            <a:rPr lang="en-US" sz="1400" b="1" baseline="-25000" dirty="0">
                              <a:effectLst/>
                            </a:rPr>
                            <a:t>o</a:t>
                          </a:r>
                          <a:endParaRPr lang="en-US" sz="1400" b="1" baseline="0" dirty="0">
                            <a:effectLst/>
                          </a:endParaRPr>
                        </a:p>
                        <a:p>
                          <a:pPr marL="0" marR="0" algn="ctr">
                            <a:lnSpc>
                              <a:spcPct val="107000"/>
                            </a:lnSpc>
                            <a:spcBef>
                              <a:spcPts val="0"/>
                            </a:spcBef>
                            <a:spcAft>
                              <a:spcPts val="0"/>
                            </a:spcAft>
                          </a:pPr>
                          <a:r>
                            <a:rPr lang="en-US" sz="1400" b="1" baseline="0" dirty="0">
                              <a:effectLst/>
                            </a:rPr>
                            <a:t>(</a:t>
                          </a:r>
                          <a:r>
                            <a:rPr lang="en-US" sz="1400" b="1" dirty="0">
                              <a:effectLst/>
                            </a:rPr>
                            <a:t>Ω)</a:t>
                          </a:r>
                          <a:endParaRPr lang="en-US" sz="14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dirty="0" err="1">
                              <a:effectLst/>
                            </a:rPr>
                            <a:t>ω</a:t>
                          </a:r>
                          <a:r>
                            <a:rPr lang="en-US" sz="1400" b="1" dirty="0">
                              <a:effectLst/>
                            </a:rPr>
                            <a:t> (rad/s)</a:t>
                          </a:r>
                          <a:endParaRPr lang="en-US" sz="14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3"/>
                          <a:stretch>
                            <a:fillRect l="-212500" t="-13889" r="-221875" b="-91667"/>
                          </a:stretch>
                        </a:blipFill>
                      </a:tcPr>
                    </a:tc>
                    <a:tc>
                      <a:txBody>
                        <a:bodyPr/>
                        <a:lstStyle/>
                        <a:p>
                          <a:pPr marL="0" marR="0" algn="ctr">
                            <a:lnSpc>
                              <a:spcPct val="107000"/>
                            </a:lnSpc>
                            <a:spcBef>
                              <a:spcPts val="0"/>
                            </a:spcBef>
                            <a:spcAft>
                              <a:spcPts val="0"/>
                            </a:spcAft>
                          </a:pPr>
                          <a:r>
                            <a:rPr lang="en-US" sz="1400" b="1" dirty="0">
                              <a:effectLst/>
                            </a:rPr>
                            <a:t>ωC</a:t>
                          </a:r>
                          <a:r>
                            <a:rPr lang="en-US" sz="1400" b="1" baseline="-25000" dirty="0">
                              <a:effectLst/>
                            </a:rPr>
                            <a:t>2</a:t>
                          </a:r>
                          <a:r>
                            <a:rPr lang="en-US" sz="1400" b="1" dirty="0">
                              <a:effectLst/>
                            </a:rPr>
                            <a:t>R</a:t>
                          </a:r>
                          <a:r>
                            <a:rPr lang="en-US" sz="1400" b="1" baseline="-25000" dirty="0">
                              <a:effectLst/>
                            </a:rPr>
                            <a:t>L</a:t>
                          </a:r>
                          <a:r>
                            <a:rPr lang="en-US" sz="1400" b="1" baseline="0" dirty="0">
                              <a:effectLst/>
                            </a:rPr>
                            <a:t> </a:t>
                          </a:r>
                        </a:p>
                      </a:txBody>
                      <a:tcPr marL="68580" marR="68580" marT="0" marB="0" anchor="ctr"/>
                    </a:tc>
                    <a:tc>
                      <a:txBody>
                        <a:bodyPr/>
                        <a:lstStyle/>
                        <a:p>
                          <a:pPr marL="0" marR="0" algn="ctr">
                            <a:lnSpc>
                              <a:spcPct val="107000"/>
                            </a:lnSpc>
                            <a:spcBef>
                              <a:spcPts val="0"/>
                            </a:spcBef>
                            <a:spcAft>
                              <a:spcPts val="0"/>
                            </a:spcAft>
                          </a:pPr>
                          <a:r>
                            <a:rPr lang="en-US" sz="1400" b="1" baseline="0" dirty="0">
                              <a:solidFill>
                                <a:schemeClr val="tx1"/>
                              </a:solidFill>
                              <a:effectLst/>
                              <a:latin typeface="+mn-lt"/>
                              <a:ea typeface="Calibri" panose="020F0502020204030204" pitchFamily="34" charset="0"/>
                              <a:cs typeface="Times New Roman" panose="02020603050405020304" pitchFamily="18" charset="0"/>
                            </a:rPr>
                            <a:t>Power Ratio</a:t>
                          </a:r>
                        </a:p>
                      </a:txBody>
                      <a:tcPr marL="68580" marR="68580" marT="0" marB="0" anchor="ctr"/>
                    </a:tc>
                    <a:tc>
                      <a:txBody>
                        <a:bodyPr/>
                        <a:lstStyle/>
                        <a:p>
                          <a:pPr marL="0" marR="0" algn="ctr">
                            <a:lnSpc>
                              <a:spcPct val="107000"/>
                            </a:lnSpc>
                            <a:spcBef>
                              <a:spcPts val="0"/>
                            </a:spcBef>
                            <a:spcAft>
                              <a:spcPts val="0"/>
                            </a:spcAft>
                          </a:pPr>
                          <a:r>
                            <a:rPr lang="en-US" sz="1400" b="1" dirty="0">
                              <a:effectLst/>
                            </a:rPr>
                            <a:t>R</a:t>
                          </a:r>
                          <a:r>
                            <a:rPr lang="en-US" sz="1400" b="1" baseline="-25000" dirty="0">
                              <a:effectLst/>
                            </a:rPr>
                            <a:t>12</a:t>
                          </a:r>
                          <a:r>
                            <a:rPr lang="en-US" sz="1400" b="1" dirty="0">
                              <a:effectLst/>
                            </a:rPr>
                            <a:t>/R</a:t>
                          </a:r>
                          <a:r>
                            <a:rPr lang="en-US" sz="1400" b="1" baseline="-25000" dirty="0">
                              <a:effectLst/>
                            </a:rPr>
                            <a:t>L</a:t>
                          </a:r>
                          <a:endParaRPr lang="en-US" sz="1400" b="1" baseline="-250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08106043"/>
                      </a:ext>
                    </a:extLst>
                  </a:tr>
                  <a:tr h="402481">
                    <a:tc>
                      <a:txBody>
                        <a:bodyPr/>
                        <a:lstStyle/>
                        <a:p>
                          <a:pPr marL="0" marR="0" algn="ctr">
                            <a:lnSpc>
                              <a:spcPct val="107000"/>
                            </a:lnSpc>
                            <a:spcBef>
                              <a:spcPts val="0"/>
                            </a:spcBef>
                            <a:spcAft>
                              <a:spcPts val="0"/>
                            </a:spcAft>
                          </a:pPr>
                          <a:r>
                            <a:rPr lang="en-US" sz="1200" b="1" dirty="0">
                              <a:effectLst/>
                            </a:rPr>
                            <a:t>5.18</a:t>
                          </a:r>
                          <a:endParaRPr lang="en-US" sz="1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200" b="1" dirty="0">
                              <a:effectLst/>
                            </a:rPr>
                            <a:t>50</a:t>
                          </a:r>
                          <a:endParaRPr lang="en-US" sz="1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3"/>
                          <a:stretch>
                            <a:fillRect l="-108163" t="-128125" r="-315306" b="-3125"/>
                          </a:stretch>
                        </a:blipFill>
                      </a:tcPr>
                    </a:tc>
                    <a:tc>
                      <a:txBody>
                        <a:bodyPr/>
                        <a:lstStyle/>
                        <a:p>
                          <a:pPr marL="0" marR="0" algn="ctr">
                            <a:lnSpc>
                              <a:spcPct val="107000"/>
                            </a:lnSpc>
                            <a:spcBef>
                              <a:spcPts val="0"/>
                            </a:spcBef>
                            <a:spcAft>
                              <a:spcPts val="0"/>
                            </a:spcAft>
                          </a:pPr>
                          <a:r>
                            <a:rPr lang="en-US" sz="1200" b="1" dirty="0">
                              <a:effectLst/>
                            </a:rPr>
                            <a:t>0.7</a:t>
                          </a:r>
                          <a:endParaRPr lang="en-US" sz="1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1.02</a:t>
                          </a:r>
                          <a:endParaRPr lang="en-US" sz="1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2.04</a:t>
                          </a:r>
                        </a:p>
                      </a:txBody>
                      <a:tcPr marL="68580" marR="68580" marT="0" marB="0" anchor="ctr"/>
                    </a:tc>
                    <a:tc>
                      <a:txBody>
                        <a:bodyPr/>
                        <a:lstStyle/>
                        <a:p>
                          <a:pPr marL="0" marR="0" algn="ctr">
                            <a:lnSpc>
                              <a:spcPct val="107000"/>
                            </a:lnSpc>
                            <a:spcBef>
                              <a:spcPts val="0"/>
                            </a:spcBef>
                            <a:spcAft>
                              <a:spcPts val="0"/>
                            </a:spcAft>
                          </a:pPr>
                          <a:r>
                            <a:rPr lang="en-US" sz="1200" b="1" dirty="0">
                              <a:effectLst/>
                            </a:rPr>
                            <a:t>0.06</a:t>
                          </a:r>
                          <a:endParaRPr lang="en-US" sz="1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22949670"/>
                      </a:ext>
                    </a:extLst>
                  </a:tr>
                </a:tbl>
              </a:graphicData>
            </a:graphic>
          </p:graphicFrame>
        </mc:Fallback>
      </mc:AlternateContent>
      <p:graphicFrame>
        <p:nvGraphicFramePr>
          <p:cNvPr id="8" name="Table 7">
            <a:extLst>
              <a:ext uri="{FF2B5EF4-FFF2-40B4-BE49-F238E27FC236}">
                <a16:creationId xmlns:a16="http://schemas.microsoft.com/office/drawing/2014/main" id="{63D4B982-E1BF-41E2-A421-B4C77AFF3AF7}"/>
              </a:ext>
            </a:extLst>
          </p:cNvPr>
          <p:cNvGraphicFramePr>
            <a:graphicFrameLocks noGrp="1"/>
          </p:cNvGraphicFramePr>
          <p:nvPr>
            <p:extLst>
              <p:ext uri="{D42A27DB-BD31-4B8C-83A1-F6EECF244321}">
                <p14:modId xmlns:p14="http://schemas.microsoft.com/office/powerpoint/2010/main" val="3109412487"/>
              </p:ext>
            </p:extLst>
          </p:nvPr>
        </p:nvGraphicFramePr>
        <p:xfrm>
          <a:off x="5624821" y="2293215"/>
          <a:ext cx="6379416" cy="1153027"/>
        </p:xfrm>
        <a:graphic>
          <a:graphicData uri="http://schemas.openxmlformats.org/drawingml/2006/table">
            <a:tbl>
              <a:tblPr firstRow="1" bandRow="1">
                <a:tableStyleId>{5940675A-B579-460E-94D1-54222C63F5DA}</a:tableStyleId>
              </a:tblPr>
              <a:tblGrid>
                <a:gridCol w="1382902">
                  <a:extLst>
                    <a:ext uri="{9D8B030D-6E8A-4147-A177-3AD203B41FA5}">
                      <a16:colId xmlns:a16="http://schemas.microsoft.com/office/drawing/2014/main" val="2301084020"/>
                    </a:ext>
                  </a:extLst>
                </a:gridCol>
                <a:gridCol w="743570">
                  <a:extLst>
                    <a:ext uri="{9D8B030D-6E8A-4147-A177-3AD203B41FA5}">
                      <a16:colId xmlns:a16="http://schemas.microsoft.com/office/drawing/2014/main" val="894099663"/>
                    </a:ext>
                  </a:extLst>
                </a:gridCol>
                <a:gridCol w="981536">
                  <a:extLst>
                    <a:ext uri="{9D8B030D-6E8A-4147-A177-3AD203B41FA5}">
                      <a16:colId xmlns:a16="http://schemas.microsoft.com/office/drawing/2014/main" val="573773148"/>
                    </a:ext>
                  </a:extLst>
                </a:gridCol>
                <a:gridCol w="1178350">
                  <a:extLst>
                    <a:ext uri="{9D8B030D-6E8A-4147-A177-3AD203B41FA5}">
                      <a16:colId xmlns:a16="http://schemas.microsoft.com/office/drawing/2014/main" val="2801388315"/>
                    </a:ext>
                  </a:extLst>
                </a:gridCol>
                <a:gridCol w="1197204">
                  <a:extLst>
                    <a:ext uri="{9D8B030D-6E8A-4147-A177-3AD203B41FA5}">
                      <a16:colId xmlns:a16="http://schemas.microsoft.com/office/drawing/2014/main" val="116376201"/>
                    </a:ext>
                  </a:extLst>
                </a:gridCol>
                <a:gridCol w="895854">
                  <a:extLst>
                    <a:ext uri="{9D8B030D-6E8A-4147-A177-3AD203B41FA5}">
                      <a16:colId xmlns:a16="http://schemas.microsoft.com/office/drawing/2014/main" val="444678592"/>
                    </a:ext>
                  </a:extLst>
                </a:gridCol>
              </a:tblGrid>
              <a:tr h="376061">
                <a:tc>
                  <a:txBody>
                    <a:bodyPr/>
                    <a:lstStyle/>
                    <a:p>
                      <a:pPr marL="0" marR="0" algn="ctr">
                        <a:lnSpc>
                          <a:spcPct val="107000"/>
                        </a:lnSpc>
                        <a:spcBef>
                          <a:spcPts val="0"/>
                        </a:spcBef>
                        <a:spcAft>
                          <a:spcPts val="0"/>
                        </a:spcAft>
                      </a:pPr>
                      <a:r>
                        <a:rPr lang="en-US" sz="1400" b="1" dirty="0">
                          <a:effectLst/>
                        </a:rPr>
                        <a:t>70kV-30A Case</a:t>
                      </a:r>
                      <a:endParaRPr lang="en-US" sz="1400" b="1"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baseline="0" dirty="0">
                          <a:effectLst/>
                        </a:rPr>
                        <a:t>C</a:t>
                      </a:r>
                      <a:r>
                        <a:rPr lang="en-US" sz="1400" b="1" baseline="-25000" dirty="0">
                          <a:effectLst/>
                        </a:rPr>
                        <a:t>1</a:t>
                      </a:r>
                    </a:p>
                    <a:p>
                      <a:pPr marL="0" marR="0" algn="ctr">
                        <a:lnSpc>
                          <a:spcPct val="107000"/>
                        </a:lnSpc>
                        <a:spcBef>
                          <a:spcPts val="0"/>
                        </a:spcBef>
                        <a:spcAft>
                          <a:spcPts val="0"/>
                        </a:spcAft>
                      </a:pPr>
                      <a:r>
                        <a:rPr lang="en-US" sz="1400" b="1" baseline="0" dirty="0">
                          <a:effectLst/>
                        </a:rPr>
                        <a:t>(pF</a:t>
                      </a:r>
                      <a:r>
                        <a:rPr lang="en-US" sz="1400" b="1" dirty="0">
                          <a:effectLst/>
                        </a:rPr>
                        <a:t>)</a:t>
                      </a:r>
                      <a:endParaRPr lang="en-US" sz="1400" b="1"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b="1" dirty="0">
                          <a:effectLst/>
                        </a:rPr>
                        <a:t>R­</a:t>
                      </a:r>
                      <a:r>
                        <a:rPr lang="en-US" sz="1400" b="1" baseline="-25000" dirty="0">
                          <a:effectLst/>
                        </a:rPr>
                        <a:t>12</a:t>
                      </a:r>
                      <a:r>
                        <a:rPr lang="en-US" sz="1400" b="1" dirty="0">
                          <a:effectLst/>
                        </a:rPr>
                        <a:t> (Z</a:t>
                      </a:r>
                      <a:r>
                        <a:rPr lang="en-US" sz="1400" b="1" baseline="-25000" dirty="0">
                          <a:effectLst/>
                        </a:rPr>
                        <a:t>r</a:t>
                      </a:r>
                      <a:r>
                        <a:rPr lang="en-US" sz="1400" b="1" dirty="0">
                          <a:effectLst/>
                        </a:rPr>
                        <a:t>)</a:t>
                      </a:r>
                      <a:r>
                        <a:rPr lang="en-US" sz="1400" b="1" baseline="0" dirty="0">
                          <a:effectLst/>
                        </a:rPr>
                        <a:t> (</a:t>
                      </a:r>
                      <a:r>
                        <a:rPr lang="en-US" sz="1400" b="1" dirty="0">
                          <a:effectLst/>
                        </a:rPr>
                        <a:t>Ω)</a:t>
                      </a:r>
                      <a:endParaRPr lang="en-US" sz="1400" b="1" dirty="0">
                        <a:solidFill>
                          <a:schemeClr val="tx1"/>
                        </a:solidFill>
                        <a:effectLst/>
                        <a:latin typeface="+mn-lt"/>
                        <a:ea typeface="+mn-ea"/>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baseline="0" dirty="0">
                          <a:effectLst/>
                        </a:rPr>
                        <a:t>L</a:t>
                      </a:r>
                      <a:r>
                        <a:rPr lang="en-US" sz="1400" b="1" baseline="-25000" dirty="0">
                          <a:effectLst/>
                        </a:rPr>
                        <a:t>12</a:t>
                      </a:r>
                    </a:p>
                    <a:p>
                      <a:pPr marL="0" marR="0" algn="ctr">
                        <a:lnSpc>
                          <a:spcPct val="107000"/>
                        </a:lnSpc>
                        <a:spcBef>
                          <a:spcPts val="0"/>
                        </a:spcBef>
                        <a:spcAft>
                          <a:spcPts val="0"/>
                        </a:spcAft>
                      </a:pPr>
                      <a:r>
                        <a:rPr lang="en-US" sz="1400" b="1" baseline="0" dirty="0">
                          <a:effectLst/>
                        </a:rPr>
                        <a:t>(μH</a:t>
                      </a:r>
                      <a:r>
                        <a:rPr lang="en-US" sz="1400" b="1" dirty="0">
                          <a:effectLst/>
                        </a:rPr>
                        <a:t>)</a:t>
                      </a:r>
                      <a:endParaRPr lang="en-US" sz="1400" b="1"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baseline="0" dirty="0">
                          <a:effectLst/>
                        </a:rPr>
                        <a:t>C</a:t>
                      </a:r>
                      <a:r>
                        <a:rPr lang="en-US" sz="1400" b="1" baseline="-25000" dirty="0">
                          <a:effectLst/>
                        </a:rPr>
                        <a:t>2</a:t>
                      </a:r>
                    </a:p>
                    <a:p>
                      <a:pPr marL="0" marR="0" algn="ctr">
                        <a:lnSpc>
                          <a:spcPct val="107000"/>
                        </a:lnSpc>
                        <a:spcBef>
                          <a:spcPts val="0"/>
                        </a:spcBef>
                        <a:spcAft>
                          <a:spcPts val="0"/>
                        </a:spcAft>
                      </a:pPr>
                      <a:r>
                        <a:rPr lang="en-US" sz="1400" b="1" baseline="0" dirty="0">
                          <a:effectLst/>
                        </a:rPr>
                        <a:t>(nF)</a:t>
                      </a:r>
                      <a:endParaRPr lang="en-US" sz="1400" b="1" baseline="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rPr>
                        <a:t>R</a:t>
                      </a:r>
                      <a:r>
                        <a:rPr lang="en-US" sz="1400" b="1" baseline="-25000" dirty="0">
                          <a:effectLst/>
                        </a:rPr>
                        <a:t>L</a:t>
                      </a:r>
                      <a:endParaRPr lang="en-US" sz="1400" b="1" baseline="0" dirty="0">
                        <a:effectLst/>
                      </a:endParaRPr>
                    </a:p>
                    <a:p>
                      <a:pPr marL="0" marR="0" algn="ctr">
                        <a:lnSpc>
                          <a:spcPct val="107000"/>
                        </a:lnSpc>
                        <a:spcBef>
                          <a:spcPts val="0"/>
                        </a:spcBef>
                        <a:spcAft>
                          <a:spcPts val="0"/>
                        </a:spcAft>
                      </a:pPr>
                      <a:r>
                        <a:rPr lang="en-US" sz="1400" b="1" dirty="0">
                          <a:effectLst/>
                        </a:rPr>
                        <a:t>(Ω)</a:t>
                      </a:r>
                      <a:endParaRPr lang="en-US" sz="1400" b="1" baseline="-250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3223853510"/>
                  </a:ext>
                </a:extLst>
              </a:tr>
              <a:tr h="330116">
                <a:tc>
                  <a:txBody>
                    <a:bodyPr/>
                    <a:lstStyle/>
                    <a:p>
                      <a:pPr marL="0" marR="0" algn="ctr">
                        <a:lnSpc>
                          <a:spcPct val="107000"/>
                        </a:lnSpc>
                        <a:spcBef>
                          <a:spcPts val="0"/>
                        </a:spcBef>
                        <a:spcAft>
                          <a:spcPts val="0"/>
                        </a:spcAft>
                      </a:pPr>
                      <a:r>
                        <a:rPr lang="en-US" sz="1200" b="1" dirty="0">
                          <a:effectLst/>
                        </a:rPr>
                        <a:t>Simulation</a:t>
                      </a:r>
                      <a:endParaRPr lang="en-US" sz="1100" b="1"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200" b="1" dirty="0">
                          <a:effectLst/>
                        </a:rPr>
                        <a:t>137.4</a:t>
                      </a:r>
                      <a:endParaRPr lang="en-US" sz="1200" b="1"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200" b="1" dirty="0">
                          <a:effectLst/>
                        </a:rPr>
                        <a:t>3</a:t>
                      </a:r>
                      <a:endParaRPr lang="en-US" sz="1200" b="1"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200" b="1" dirty="0">
                          <a:effectLst/>
                        </a:rPr>
                        <a:t>21.3</a:t>
                      </a:r>
                      <a:endParaRPr lang="en-US" sz="1200" b="1"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200" b="1" dirty="0">
                          <a:effectLst/>
                        </a:rPr>
                        <a:t>1.07</a:t>
                      </a:r>
                      <a:endParaRPr lang="en-US" sz="1200" b="1"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200" b="1" dirty="0">
                          <a:effectLst/>
                        </a:rPr>
                        <a:t>50</a:t>
                      </a:r>
                      <a:endParaRPr lang="en-US" sz="1200" b="1"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1724103829"/>
                  </a:ext>
                </a:extLst>
              </a:tr>
              <a:tr h="376061">
                <a:tc>
                  <a:txBody>
                    <a:bodyPr/>
                    <a:lstStyle/>
                    <a:p>
                      <a:pPr marL="0" marR="0" algn="ctr">
                        <a:lnSpc>
                          <a:spcPct val="107000"/>
                        </a:lnSpc>
                        <a:spcBef>
                          <a:spcPts val="0"/>
                        </a:spcBef>
                        <a:spcAft>
                          <a:spcPts val="0"/>
                        </a:spcAft>
                      </a:pPr>
                      <a:r>
                        <a:rPr lang="en-US" sz="1200" b="1" dirty="0">
                          <a:effectLst/>
                        </a:rPr>
                        <a:t>Experiment</a:t>
                      </a:r>
                      <a:endParaRPr lang="en-US" sz="1100" b="1"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200" b="1" dirty="0">
                          <a:effectLst/>
                        </a:rPr>
                        <a:t>137 ± 1</a:t>
                      </a:r>
                      <a:endParaRPr lang="en-US" sz="1200" b="1"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200" b="1" dirty="0">
                          <a:effectLst/>
                        </a:rPr>
                        <a:t>3.1 ± 0.2</a:t>
                      </a:r>
                      <a:endParaRPr lang="en-US" sz="1200" b="1"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200" b="1" dirty="0">
                          <a:effectLst/>
                        </a:rPr>
                        <a:t>21.3 ± 0.5</a:t>
                      </a:r>
                      <a:endParaRPr lang="en-US" sz="1200" b="1"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200" b="1" dirty="0">
                          <a:effectLst/>
                        </a:rPr>
                        <a:t>1.04 ± 0.03</a:t>
                      </a:r>
                      <a:endParaRPr lang="en-US" sz="1200" b="1"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200" b="1" dirty="0">
                          <a:effectLst/>
                        </a:rPr>
                        <a:t>51.5 ± 0.2</a:t>
                      </a:r>
                      <a:endParaRPr lang="en-US" sz="1200" b="1"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3848498916"/>
                  </a:ext>
                </a:extLst>
              </a:tr>
            </a:tbl>
          </a:graphicData>
        </a:graphic>
      </p:graphicFrame>
      <p:pic>
        <p:nvPicPr>
          <p:cNvPr id="9" name="Picture 8" descr="A close up of a map&#10;&#10;Description generated with very high confidence">
            <a:extLst>
              <a:ext uri="{FF2B5EF4-FFF2-40B4-BE49-F238E27FC236}">
                <a16:creationId xmlns:a16="http://schemas.microsoft.com/office/drawing/2014/main" id="{35B1046F-0D01-4F16-AD43-ED2B7CC75A1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62367" y="3555309"/>
            <a:ext cx="5736202" cy="2973185"/>
          </a:xfrm>
          <a:prstGeom prst="rect">
            <a:avLst/>
          </a:prstGeom>
          <a:ln>
            <a:solidFill>
              <a:schemeClr val="tx1"/>
            </a:solidFill>
          </a:ln>
        </p:spPr>
      </p:pic>
      <p:graphicFrame>
        <p:nvGraphicFramePr>
          <p:cNvPr id="10" name="Table 9">
            <a:extLst>
              <a:ext uri="{FF2B5EF4-FFF2-40B4-BE49-F238E27FC236}">
                <a16:creationId xmlns:a16="http://schemas.microsoft.com/office/drawing/2014/main" id="{9CA951BD-A14C-48D6-BD56-B7AF873065AA}"/>
              </a:ext>
            </a:extLst>
          </p:cNvPr>
          <p:cNvGraphicFramePr>
            <a:graphicFrameLocks noGrp="1"/>
          </p:cNvGraphicFramePr>
          <p:nvPr>
            <p:extLst>
              <p:ext uri="{D42A27DB-BD31-4B8C-83A1-F6EECF244321}">
                <p14:modId xmlns:p14="http://schemas.microsoft.com/office/powerpoint/2010/main" val="3131806844"/>
              </p:ext>
            </p:extLst>
          </p:nvPr>
        </p:nvGraphicFramePr>
        <p:xfrm>
          <a:off x="354677" y="5325035"/>
          <a:ext cx="5108892" cy="1339981"/>
        </p:xfrm>
        <a:graphic>
          <a:graphicData uri="http://schemas.openxmlformats.org/drawingml/2006/table">
            <a:tbl>
              <a:tblPr firstRow="1" bandRow="1">
                <a:tableStyleId>{5940675A-B579-460E-94D1-54222C63F5DA}</a:tableStyleId>
              </a:tblPr>
              <a:tblGrid>
                <a:gridCol w="1277223">
                  <a:extLst>
                    <a:ext uri="{9D8B030D-6E8A-4147-A177-3AD203B41FA5}">
                      <a16:colId xmlns:a16="http://schemas.microsoft.com/office/drawing/2014/main" val="2396744419"/>
                    </a:ext>
                  </a:extLst>
                </a:gridCol>
                <a:gridCol w="1277223">
                  <a:extLst>
                    <a:ext uri="{9D8B030D-6E8A-4147-A177-3AD203B41FA5}">
                      <a16:colId xmlns:a16="http://schemas.microsoft.com/office/drawing/2014/main" val="1321281285"/>
                    </a:ext>
                  </a:extLst>
                </a:gridCol>
                <a:gridCol w="1277223">
                  <a:extLst>
                    <a:ext uri="{9D8B030D-6E8A-4147-A177-3AD203B41FA5}">
                      <a16:colId xmlns:a16="http://schemas.microsoft.com/office/drawing/2014/main" val="3696374605"/>
                    </a:ext>
                  </a:extLst>
                </a:gridCol>
                <a:gridCol w="1277223">
                  <a:extLst>
                    <a:ext uri="{9D8B030D-6E8A-4147-A177-3AD203B41FA5}">
                      <a16:colId xmlns:a16="http://schemas.microsoft.com/office/drawing/2014/main" val="3209423701"/>
                    </a:ext>
                  </a:extLst>
                </a:gridCol>
              </a:tblGrid>
              <a:tr h="469357">
                <a:tc>
                  <a:txBody>
                    <a:bodyPr/>
                    <a:lstStyle/>
                    <a:p>
                      <a:pPr marL="0" marR="0" algn="ctr">
                        <a:lnSpc>
                          <a:spcPct val="107000"/>
                        </a:lnSpc>
                        <a:spcBef>
                          <a:spcPts val="0"/>
                        </a:spcBef>
                        <a:spcAft>
                          <a:spcPts val="0"/>
                        </a:spcAft>
                      </a:pPr>
                      <a:r>
                        <a:rPr lang="en-US" sz="1200" b="1" dirty="0">
                          <a:effectLst/>
                        </a:rPr>
                        <a:t>Observed Data</a:t>
                      </a:r>
                      <a:endParaRPr lang="en-US" sz="1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5045" marR="65045" marT="0" marB="0"/>
                </a:tc>
                <a:tc>
                  <a:txBody>
                    <a:bodyPr/>
                    <a:lstStyle/>
                    <a:p>
                      <a:pPr marL="0" marR="0" algn="ctr">
                        <a:lnSpc>
                          <a:spcPct val="107000"/>
                        </a:lnSpc>
                        <a:spcBef>
                          <a:spcPts val="0"/>
                        </a:spcBef>
                        <a:spcAft>
                          <a:spcPts val="0"/>
                        </a:spcAft>
                      </a:pPr>
                      <a:r>
                        <a:rPr lang="en-US" sz="1200" b="1" dirty="0">
                          <a:effectLst/>
                        </a:rPr>
                        <a:t>Resonant Frequency, f</a:t>
                      </a:r>
                      <a:endParaRPr lang="en-US" sz="1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5045" marR="65045" marT="0" marB="0"/>
                </a:tc>
                <a:tc>
                  <a:txBody>
                    <a:bodyPr/>
                    <a:lstStyle/>
                    <a:p>
                      <a:pPr marL="0" marR="0" algn="ctr">
                        <a:lnSpc>
                          <a:spcPct val="107000"/>
                        </a:lnSpc>
                        <a:spcBef>
                          <a:spcPts val="0"/>
                        </a:spcBef>
                        <a:spcAft>
                          <a:spcPts val="0"/>
                        </a:spcAft>
                      </a:pPr>
                      <a:r>
                        <a:rPr lang="en-US" sz="1200" b="1" dirty="0" err="1">
                          <a:effectLst/>
                        </a:rPr>
                        <a:t>Z</a:t>
                      </a:r>
                      <a:r>
                        <a:rPr lang="en-US" sz="1200" b="1" baseline="-25000" dirty="0" err="1">
                          <a:effectLst/>
                        </a:rPr>
                        <a:t>gap</a:t>
                      </a:r>
                      <a:r>
                        <a:rPr lang="en-US" sz="1200" b="1" dirty="0">
                          <a:effectLst/>
                        </a:rPr>
                        <a:t> (Real Part)</a:t>
                      </a:r>
                      <a:endParaRPr lang="en-US" sz="1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5045" marR="65045" marT="0" marB="0"/>
                </a:tc>
                <a:tc>
                  <a:txBody>
                    <a:bodyPr/>
                    <a:lstStyle/>
                    <a:p>
                      <a:pPr marL="0" marR="0" algn="ctr">
                        <a:lnSpc>
                          <a:spcPct val="107000"/>
                        </a:lnSpc>
                        <a:spcBef>
                          <a:spcPts val="0"/>
                        </a:spcBef>
                        <a:spcAft>
                          <a:spcPts val="0"/>
                        </a:spcAft>
                      </a:pPr>
                      <a:r>
                        <a:rPr lang="en-US" sz="1200" b="1" dirty="0">
                          <a:effectLst/>
                        </a:rPr>
                        <a:t>Efficiency, η</a:t>
                      </a:r>
                      <a:endParaRPr lang="en-US" sz="1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5045" marR="65045" marT="0" marB="0"/>
                </a:tc>
                <a:extLst>
                  <a:ext uri="{0D108BD9-81ED-4DB2-BD59-A6C34878D82A}">
                    <a16:rowId xmlns:a16="http://schemas.microsoft.com/office/drawing/2014/main" val="3309633643"/>
                  </a:ext>
                </a:extLst>
              </a:tr>
              <a:tr h="401267">
                <a:tc>
                  <a:txBody>
                    <a:bodyPr/>
                    <a:lstStyle/>
                    <a:p>
                      <a:pPr marL="0" marR="0" algn="ctr">
                        <a:lnSpc>
                          <a:spcPct val="107000"/>
                        </a:lnSpc>
                        <a:spcBef>
                          <a:spcPts val="0"/>
                        </a:spcBef>
                        <a:spcAft>
                          <a:spcPts val="0"/>
                        </a:spcAft>
                      </a:pPr>
                      <a:r>
                        <a:rPr lang="en-US" sz="1200" dirty="0">
                          <a:effectLst/>
                        </a:rPr>
                        <a:t>Simulation</a:t>
                      </a:r>
                      <a:endParaRPr lang="en-US"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5045" marR="65045" marT="0" marB="0"/>
                </a:tc>
                <a:tc>
                  <a:txBody>
                    <a:bodyPr/>
                    <a:lstStyle/>
                    <a:p>
                      <a:pPr marL="0" marR="0" algn="ctr">
                        <a:lnSpc>
                          <a:spcPct val="107000"/>
                        </a:lnSpc>
                        <a:spcBef>
                          <a:spcPts val="0"/>
                        </a:spcBef>
                        <a:spcAft>
                          <a:spcPts val="0"/>
                        </a:spcAft>
                      </a:pPr>
                      <a:r>
                        <a:rPr lang="en-US" sz="1200" dirty="0">
                          <a:effectLst/>
                        </a:rPr>
                        <a:t>3.04 MHz</a:t>
                      </a:r>
                      <a:endParaRPr lang="en-US"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5045" marR="65045" marT="0" marB="0"/>
                </a:tc>
                <a:tc>
                  <a:txBody>
                    <a:bodyPr/>
                    <a:lstStyle/>
                    <a:p>
                      <a:pPr marL="0" marR="0" algn="ctr">
                        <a:lnSpc>
                          <a:spcPct val="107000"/>
                        </a:lnSpc>
                        <a:spcBef>
                          <a:spcPts val="0"/>
                        </a:spcBef>
                        <a:spcAft>
                          <a:spcPts val="0"/>
                        </a:spcAft>
                      </a:pPr>
                      <a:r>
                        <a:rPr lang="en-US" sz="1200" dirty="0">
                          <a:effectLst/>
                        </a:rPr>
                        <a:t>5.28 kΩ</a:t>
                      </a:r>
                      <a:endParaRPr lang="en-US"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5045" marR="65045" marT="0" marB="0"/>
                </a:tc>
                <a:tc>
                  <a:txBody>
                    <a:bodyPr/>
                    <a:lstStyle/>
                    <a:p>
                      <a:pPr marL="0" marR="0" algn="ctr">
                        <a:lnSpc>
                          <a:spcPct val="107000"/>
                        </a:lnSpc>
                        <a:spcBef>
                          <a:spcPts val="0"/>
                        </a:spcBef>
                        <a:spcAft>
                          <a:spcPts val="0"/>
                        </a:spcAft>
                      </a:pPr>
                      <a:r>
                        <a:rPr lang="en-US" sz="1200" b="1" dirty="0">
                          <a:effectLst/>
                        </a:rPr>
                        <a:t>89.9 %</a:t>
                      </a:r>
                      <a:endParaRPr lang="en-US" sz="1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5045" marR="65045" marT="0" marB="0"/>
                </a:tc>
                <a:extLst>
                  <a:ext uri="{0D108BD9-81ED-4DB2-BD59-A6C34878D82A}">
                    <a16:rowId xmlns:a16="http://schemas.microsoft.com/office/drawing/2014/main" val="3276896161"/>
                  </a:ext>
                </a:extLst>
              </a:tr>
              <a:tr h="469357">
                <a:tc>
                  <a:txBody>
                    <a:bodyPr/>
                    <a:lstStyle/>
                    <a:p>
                      <a:pPr marL="0" marR="0" algn="ctr">
                        <a:lnSpc>
                          <a:spcPct val="107000"/>
                        </a:lnSpc>
                        <a:spcBef>
                          <a:spcPts val="0"/>
                        </a:spcBef>
                        <a:spcAft>
                          <a:spcPts val="0"/>
                        </a:spcAft>
                      </a:pPr>
                      <a:r>
                        <a:rPr lang="en-US" sz="1200" dirty="0">
                          <a:effectLst/>
                        </a:rPr>
                        <a:t>Experiment</a:t>
                      </a:r>
                      <a:endParaRPr lang="en-US"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5045" marR="65045" marT="0" marB="0"/>
                </a:tc>
                <a:tc>
                  <a:txBody>
                    <a:bodyPr/>
                    <a:lstStyle/>
                    <a:p>
                      <a:pPr marL="0" marR="0" algn="ctr">
                        <a:lnSpc>
                          <a:spcPct val="107000"/>
                        </a:lnSpc>
                        <a:spcBef>
                          <a:spcPts val="0"/>
                        </a:spcBef>
                        <a:spcAft>
                          <a:spcPts val="0"/>
                        </a:spcAft>
                      </a:pPr>
                      <a:r>
                        <a:rPr lang="en-US" sz="1200" dirty="0">
                          <a:effectLst/>
                        </a:rPr>
                        <a:t>3.03 MHz</a:t>
                      </a:r>
                      <a:endParaRPr lang="en-US"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5045" marR="65045" marT="0" marB="0"/>
                </a:tc>
                <a:tc>
                  <a:txBody>
                    <a:bodyPr/>
                    <a:lstStyle/>
                    <a:p>
                      <a:pPr marL="0" marR="0" algn="ctr">
                        <a:lnSpc>
                          <a:spcPct val="107000"/>
                        </a:lnSpc>
                        <a:spcBef>
                          <a:spcPts val="0"/>
                        </a:spcBef>
                        <a:spcAft>
                          <a:spcPts val="0"/>
                        </a:spcAft>
                      </a:pPr>
                      <a:r>
                        <a:rPr lang="en-US" sz="1200" dirty="0">
                          <a:effectLst/>
                        </a:rPr>
                        <a:t>5.16 kΩ</a:t>
                      </a:r>
                      <a:endParaRPr lang="en-US" sz="1100" dirty="0">
                        <a:effectLst/>
                        <a:latin typeface="Times New Roman" panose="02020603050405020304" pitchFamily="18" charset="0"/>
                        <a:cs typeface="Times New Roman" panose="02020603050405020304" pitchFamily="18" charset="0"/>
                      </a:endParaRPr>
                    </a:p>
                  </a:txBody>
                  <a:tcPr marL="65045" marR="65045" marT="0" marB="0"/>
                </a:tc>
                <a:tc>
                  <a:txBody>
                    <a:bodyPr/>
                    <a:lstStyle/>
                    <a:p>
                      <a:pPr marL="0" marR="0" algn="ctr">
                        <a:lnSpc>
                          <a:spcPct val="107000"/>
                        </a:lnSpc>
                        <a:spcBef>
                          <a:spcPts val="0"/>
                        </a:spcBef>
                        <a:spcAft>
                          <a:spcPts val="0"/>
                        </a:spcAft>
                      </a:pPr>
                      <a:r>
                        <a:rPr lang="en-US" sz="1100" b="1" dirty="0">
                          <a:effectLst/>
                        </a:rPr>
                        <a:t>89.3 %</a:t>
                      </a:r>
                      <a:endParaRPr lang="en-US" sz="1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5045" marR="65045" marT="0" marB="0"/>
                </a:tc>
                <a:extLst>
                  <a:ext uri="{0D108BD9-81ED-4DB2-BD59-A6C34878D82A}">
                    <a16:rowId xmlns:a16="http://schemas.microsoft.com/office/drawing/2014/main" val="2125284183"/>
                  </a:ext>
                </a:extLst>
              </a:tr>
            </a:tbl>
          </a:graphicData>
        </a:graphic>
      </p:graphicFrame>
      <p:sp>
        <p:nvSpPr>
          <p:cNvPr id="3" name="Rectangle 2">
            <a:extLst>
              <a:ext uri="{FF2B5EF4-FFF2-40B4-BE49-F238E27FC236}">
                <a16:creationId xmlns:a16="http://schemas.microsoft.com/office/drawing/2014/main" id="{EB51147D-517F-423C-B7E6-6051302CC7DA}"/>
              </a:ext>
            </a:extLst>
          </p:cNvPr>
          <p:cNvSpPr/>
          <p:nvPr/>
        </p:nvSpPr>
        <p:spPr>
          <a:xfrm>
            <a:off x="4994388" y="2149665"/>
            <a:ext cx="185665" cy="222205"/>
          </a:xfrm>
          <a:prstGeom prst="rect">
            <a:avLst/>
          </a:prstGeom>
          <a:solidFill>
            <a:srgbClr val="534F4C"/>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t>L</a:t>
            </a:r>
          </a:p>
        </p:txBody>
      </p:sp>
      <p:pic>
        <p:nvPicPr>
          <p:cNvPr id="15" name="Content Placeholder 14" descr="A picture containing indoor, kitchen, table, items&#10;&#10;Description automatically generated">
            <a:extLst>
              <a:ext uri="{FF2B5EF4-FFF2-40B4-BE49-F238E27FC236}">
                <a16:creationId xmlns:a16="http://schemas.microsoft.com/office/drawing/2014/main" id="{F7F49532-04AA-F045-86E6-7ADF790673B8}"/>
              </a:ext>
            </a:extLst>
          </p:cNvPr>
          <p:cNvPicPr>
            <a:picLocks noGrp="1" noChangeAspect="1"/>
          </p:cNvPicPr>
          <p:nvPr>
            <p:ph sz="half" idx="1"/>
          </p:nvPr>
        </p:nvPicPr>
        <p:blipFill>
          <a:blip r:embed="rId5">
            <a:extLst>
              <a:ext uri="{28A0092B-C50C-407E-A947-70E740481C1C}">
                <a14:useLocalDpi xmlns:a14="http://schemas.microsoft.com/office/drawing/2010/main" val="0"/>
              </a:ext>
            </a:extLst>
          </a:blip>
          <a:stretch>
            <a:fillRect/>
          </a:stretch>
        </p:blipFill>
        <p:spPr>
          <a:xfrm>
            <a:off x="187763" y="1207606"/>
            <a:ext cx="5384800" cy="3770592"/>
          </a:xfrm>
        </p:spPr>
      </p:pic>
    </p:spTree>
    <p:extLst>
      <p:ext uri="{BB962C8B-B14F-4D97-AF65-F5344CB8AC3E}">
        <p14:creationId xmlns:p14="http://schemas.microsoft.com/office/powerpoint/2010/main" val="1710709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F958D-216A-41A7-88E9-795266E0543A}"/>
              </a:ext>
            </a:extLst>
          </p:cNvPr>
          <p:cNvSpPr>
            <a:spLocks noGrp="1"/>
          </p:cNvSpPr>
          <p:nvPr>
            <p:ph type="title"/>
          </p:nvPr>
        </p:nvSpPr>
        <p:spPr>
          <a:xfrm>
            <a:off x="533400" y="232601"/>
            <a:ext cx="10972800" cy="710374"/>
          </a:xfrm>
        </p:spPr>
        <p:txBody>
          <a:bodyPr>
            <a:normAutofit fontScale="90000"/>
          </a:bodyPr>
          <a:lstStyle/>
          <a:p>
            <a:pPr algn="ctr"/>
            <a:r>
              <a:rPr lang="en-US" dirty="0"/>
              <a:t>Inductor Design: Measurements</a:t>
            </a:r>
          </a:p>
        </p:txBody>
      </p:sp>
      <p:graphicFrame>
        <p:nvGraphicFramePr>
          <p:cNvPr id="6" name="Content Placeholder 5">
            <a:extLst>
              <a:ext uri="{FF2B5EF4-FFF2-40B4-BE49-F238E27FC236}">
                <a16:creationId xmlns:a16="http://schemas.microsoft.com/office/drawing/2014/main" id="{FBDBDB1D-233E-454F-AF0F-1383A32C57AB}"/>
              </a:ext>
            </a:extLst>
          </p:cNvPr>
          <p:cNvGraphicFramePr>
            <a:graphicFrameLocks noGrp="1"/>
          </p:cNvGraphicFramePr>
          <p:nvPr>
            <p:ph sz="half" idx="1"/>
            <p:extLst>
              <p:ext uri="{D42A27DB-BD31-4B8C-83A1-F6EECF244321}">
                <p14:modId xmlns:p14="http://schemas.microsoft.com/office/powerpoint/2010/main" val="394225311"/>
              </p:ext>
            </p:extLst>
          </p:nvPr>
        </p:nvGraphicFramePr>
        <p:xfrm>
          <a:off x="533400" y="1760220"/>
          <a:ext cx="5181600" cy="3337560"/>
        </p:xfrm>
        <a:graphic>
          <a:graphicData uri="http://schemas.openxmlformats.org/drawingml/2006/table">
            <a:tbl>
              <a:tblPr firstRow="1" bandRow="1">
                <a:tableStyleId>{5C22544A-7EE6-4342-B048-85BDC9FD1C3A}</a:tableStyleId>
              </a:tblPr>
              <a:tblGrid>
                <a:gridCol w="2590800">
                  <a:extLst>
                    <a:ext uri="{9D8B030D-6E8A-4147-A177-3AD203B41FA5}">
                      <a16:colId xmlns:a16="http://schemas.microsoft.com/office/drawing/2014/main" val="2200761216"/>
                    </a:ext>
                  </a:extLst>
                </a:gridCol>
                <a:gridCol w="2590800">
                  <a:extLst>
                    <a:ext uri="{9D8B030D-6E8A-4147-A177-3AD203B41FA5}">
                      <a16:colId xmlns:a16="http://schemas.microsoft.com/office/drawing/2014/main" val="2065647226"/>
                    </a:ext>
                  </a:extLst>
                </a:gridCol>
              </a:tblGrid>
              <a:tr h="370840">
                <a:tc>
                  <a:txBody>
                    <a:bodyPr/>
                    <a:lstStyle/>
                    <a:p>
                      <a:pPr algn="ctr"/>
                      <a:r>
                        <a:rPr lang="en-US" dirty="0"/>
                        <a:t>Coil Parameters</a:t>
                      </a:r>
                    </a:p>
                  </a:txBody>
                  <a:tcPr/>
                </a:tc>
                <a:tc>
                  <a:txBody>
                    <a:bodyPr/>
                    <a:lstStyle/>
                    <a:p>
                      <a:pPr algn="ctr"/>
                      <a:r>
                        <a:rPr lang="en-US" dirty="0"/>
                        <a:t>Value</a:t>
                      </a:r>
                    </a:p>
                  </a:txBody>
                  <a:tcPr/>
                </a:tc>
                <a:extLst>
                  <a:ext uri="{0D108BD9-81ED-4DB2-BD59-A6C34878D82A}">
                    <a16:rowId xmlns:a16="http://schemas.microsoft.com/office/drawing/2014/main" val="2840246125"/>
                  </a:ext>
                </a:extLst>
              </a:tr>
              <a:tr h="370840">
                <a:tc>
                  <a:txBody>
                    <a:bodyPr/>
                    <a:lstStyle/>
                    <a:p>
                      <a:pPr algn="ctr"/>
                      <a:r>
                        <a:rPr lang="en-US" dirty="0"/>
                        <a:t>Coil Diameter, D</a:t>
                      </a:r>
                    </a:p>
                  </a:txBody>
                  <a:tcPr/>
                </a:tc>
                <a:tc>
                  <a:txBody>
                    <a:bodyPr/>
                    <a:lstStyle/>
                    <a:p>
                      <a:pPr algn="ctr"/>
                      <a:r>
                        <a:rPr lang="en-US" dirty="0"/>
                        <a:t>7.3 cm</a:t>
                      </a:r>
                    </a:p>
                  </a:txBody>
                  <a:tcPr/>
                </a:tc>
                <a:extLst>
                  <a:ext uri="{0D108BD9-81ED-4DB2-BD59-A6C34878D82A}">
                    <a16:rowId xmlns:a16="http://schemas.microsoft.com/office/drawing/2014/main" val="2552695394"/>
                  </a:ext>
                </a:extLst>
              </a:tr>
              <a:tr h="370840">
                <a:tc>
                  <a:txBody>
                    <a:bodyPr/>
                    <a:lstStyle/>
                    <a:p>
                      <a:pPr algn="ctr"/>
                      <a:r>
                        <a:rPr lang="en-US" dirty="0"/>
                        <a:t>Coil Length, L</a:t>
                      </a:r>
                    </a:p>
                  </a:txBody>
                  <a:tcPr/>
                </a:tc>
                <a:tc>
                  <a:txBody>
                    <a:bodyPr/>
                    <a:lstStyle/>
                    <a:p>
                      <a:pPr algn="ctr"/>
                      <a:r>
                        <a:rPr lang="en-US" dirty="0"/>
                        <a:t>36.5 cm</a:t>
                      </a:r>
                    </a:p>
                  </a:txBody>
                  <a:tcPr/>
                </a:tc>
                <a:extLst>
                  <a:ext uri="{0D108BD9-81ED-4DB2-BD59-A6C34878D82A}">
                    <a16:rowId xmlns:a16="http://schemas.microsoft.com/office/drawing/2014/main" val="2835243982"/>
                  </a:ext>
                </a:extLst>
              </a:tr>
              <a:tr h="370840">
                <a:tc>
                  <a:txBody>
                    <a:bodyPr/>
                    <a:lstStyle/>
                    <a:p>
                      <a:pPr algn="ctr"/>
                      <a:r>
                        <a:rPr lang="en-US" dirty="0"/>
                        <a:t>Wire Diameter, a</a:t>
                      </a:r>
                    </a:p>
                  </a:txBody>
                  <a:tcPr/>
                </a:tc>
                <a:tc>
                  <a:txBody>
                    <a:bodyPr/>
                    <a:lstStyle/>
                    <a:p>
                      <a:pPr algn="ctr"/>
                      <a:r>
                        <a:rPr lang="en-US" dirty="0"/>
                        <a:t>3.15 mm</a:t>
                      </a:r>
                    </a:p>
                  </a:txBody>
                  <a:tcPr/>
                </a:tc>
                <a:extLst>
                  <a:ext uri="{0D108BD9-81ED-4DB2-BD59-A6C34878D82A}">
                    <a16:rowId xmlns:a16="http://schemas.microsoft.com/office/drawing/2014/main" val="4026667108"/>
                  </a:ext>
                </a:extLst>
              </a:tr>
              <a:tr h="370840">
                <a:tc>
                  <a:txBody>
                    <a:bodyPr/>
                    <a:lstStyle/>
                    <a:p>
                      <a:pPr algn="ctr"/>
                      <a:r>
                        <a:rPr lang="en-US" dirty="0"/>
                        <a:t>Wire Wall Thickness, t</a:t>
                      </a:r>
                    </a:p>
                  </a:txBody>
                  <a:tcPr/>
                </a:tc>
                <a:tc>
                  <a:txBody>
                    <a:bodyPr/>
                    <a:lstStyle/>
                    <a:p>
                      <a:pPr algn="ctr"/>
                      <a:r>
                        <a:rPr lang="en-US" dirty="0"/>
                        <a:t>0.762 mm</a:t>
                      </a:r>
                    </a:p>
                  </a:txBody>
                  <a:tcPr/>
                </a:tc>
                <a:extLst>
                  <a:ext uri="{0D108BD9-81ED-4DB2-BD59-A6C34878D82A}">
                    <a16:rowId xmlns:a16="http://schemas.microsoft.com/office/drawing/2014/main" val="193912384"/>
                  </a:ext>
                </a:extLst>
              </a:tr>
              <a:tr h="370840">
                <a:tc>
                  <a:txBody>
                    <a:bodyPr/>
                    <a:lstStyle/>
                    <a:p>
                      <a:pPr algn="ctr"/>
                      <a:r>
                        <a:rPr lang="en-US" dirty="0"/>
                        <a:t>Turns, N</a:t>
                      </a:r>
                    </a:p>
                  </a:txBody>
                  <a:tcPr/>
                </a:tc>
                <a:tc>
                  <a:txBody>
                    <a:bodyPr/>
                    <a:lstStyle/>
                    <a:p>
                      <a:pPr algn="ctr"/>
                      <a:r>
                        <a:rPr lang="en-US" dirty="0"/>
                        <a:t>43.5</a:t>
                      </a:r>
                    </a:p>
                  </a:txBody>
                  <a:tcPr/>
                </a:tc>
                <a:extLst>
                  <a:ext uri="{0D108BD9-81ED-4DB2-BD59-A6C34878D82A}">
                    <a16:rowId xmlns:a16="http://schemas.microsoft.com/office/drawing/2014/main" val="1321836923"/>
                  </a:ext>
                </a:extLst>
              </a:tr>
              <a:tr h="370840">
                <a:tc>
                  <a:txBody>
                    <a:bodyPr/>
                    <a:lstStyle/>
                    <a:p>
                      <a:pPr algn="ctr"/>
                      <a:r>
                        <a:rPr lang="en-US" dirty="0"/>
                        <a:t>Wire Length, ℓ</a:t>
                      </a:r>
                    </a:p>
                  </a:txBody>
                  <a:tcPr/>
                </a:tc>
                <a:tc>
                  <a:txBody>
                    <a:bodyPr/>
                    <a:lstStyle/>
                    <a:p>
                      <a:pPr algn="ctr"/>
                      <a:r>
                        <a:rPr lang="en-US" dirty="0"/>
                        <a:t>9.97 m</a:t>
                      </a:r>
                    </a:p>
                  </a:txBody>
                  <a:tcPr/>
                </a:tc>
                <a:extLst>
                  <a:ext uri="{0D108BD9-81ED-4DB2-BD59-A6C34878D82A}">
                    <a16:rowId xmlns:a16="http://schemas.microsoft.com/office/drawing/2014/main" val="1762843050"/>
                  </a:ext>
                </a:extLst>
              </a:tr>
              <a:tr h="370840">
                <a:tc>
                  <a:txBody>
                    <a:bodyPr/>
                    <a:lstStyle/>
                    <a:p>
                      <a:pPr algn="ctr"/>
                      <a:r>
                        <a:rPr lang="en-US" dirty="0"/>
                        <a:t>Pitch, p</a:t>
                      </a:r>
                    </a:p>
                  </a:txBody>
                  <a:tcPr/>
                </a:tc>
                <a:tc>
                  <a:txBody>
                    <a:bodyPr/>
                    <a:lstStyle/>
                    <a:p>
                      <a:pPr algn="ctr"/>
                      <a:r>
                        <a:rPr lang="en-US" dirty="0"/>
                        <a:t>8.39 mm/turn</a:t>
                      </a:r>
                    </a:p>
                  </a:txBody>
                  <a:tcPr/>
                </a:tc>
                <a:extLst>
                  <a:ext uri="{0D108BD9-81ED-4DB2-BD59-A6C34878D82A}">
                    <a16:rowId xmlns:a16="http://schemas.microsoft.com/office/drawing/2014/main" val="2158693391"/>
                  </a:ext>
                </a:extLst>
              </a:tr>
              <a:tr h="370840">
                <a:tc>
                  <a:txBody>
                    <a:bodyPr/>
                    <a:lstStyle/>
                    <a:p>
                      <a:pPr algn="ctr"/>
                      <a:r>
                        <a:rPr lang="en-US" dirty="0"/>
                        <a:t>Inductance, </a:t>
                      </a:r>
                      <a:r>
                        <a:rPr lang="en-US" dirty="0" err="1"/>
                        <a:t>L</a:t>
                      </a:r>
                      <a:r>
                        <a:rPr lang="en-US" baseline="-25000" dirty="0" err="1"/>
                        <a:t>coil</a:t>
                      </a:r>
                      <a:endParaRPr lang="en-US" baseline="-25000" dirty="0"/>
                    </a:p>
                  </a:txBody>
                  <a:tcPr/>
                </a:tc>
                <a:tc>
                  <a:txBody>
                    <a:bodyPr/>
                    <a:lstStyle/>
                    <a:p>
                      <a:pPr algn="ctr"/>
                      <a:r>
                        <a:rPr lang="en-US" dirty="0"/>
                        <a:t>27.26 µH</a:t>
                      </a:r>
                    </a:p>
                  </a:txBody>
                  <a:tcPr/>
                </a:tc>
                <a:extLst>
                  <a:ext uri="{0D108BD9-81ED-4DB2-BD59-A6C34878D82A}">
                    <a16:rowId xmlns:a16="http://schemas.microsoft.com/office/drawing/2014/main" val="91750685"/>
                  </a:ext>
                </a:extLst>
              </a:tr>
            </a:tbl>
          </a:graphicData>
        </a:graphic>
      </p:graphicFrame>
      <p:pic>
        <p:nvPicPr>
          <p:cNvPr id="11" name="Content Placeholder 10" descr="A wooden cutting board&#10;&#10;Description automatically generated">
            <a:extLst>
              <a:ext uri="{FF2B5EF4-FFF2-40B4-BE49-F238E27FC236}">
                <a16:creationId xmlns:a16="http://schemas.microsoft.com/office/drawing/2014/main" id="{7FE70768-C4F5-4D26-A661-A09FE1857D6F}"/>
              </a:ext>
            </a:extLst>
          </p:cNvPr>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t="28317" b="16909"/>
          <a:stretch/>
        </p:blipFill>
        <p:spPr>
          <a:xfrm>
            <a:off x="6324600" y="1300941"/>
            <a:ext cx="5181600" cy="2128059"/>
          </a:xfrm>
        </p:spPr>
      </p:pic>
      <p:graphicFrame>
        <p:nvGraphicFramePr>
          <p:cNvPr id="13" name="Table 12">
            <a:extLst>
              <a:ext uri="{FF2B5EF4-FFF2-40B4-BE49-F238E27FC236}">
                <a16:creationId xmlns:a16="http://schemas.microsoft.com/office/drawing/2014/main" id="{CC82A753-DC81-4BBF-A217-174B57C24A48}"/>
              </a:ext>
            </a:extLst>
          </p:cNvPr>
          <p:cNvGraphicFramePr>
            <a:graphicFrameLocks noGrp="1"/>
          </p:cNvGraphicFramePr>
          <p:nvPr>
            <p:extLst>
              <p:ext uri="{D42A27DB-BD31-4B8C-83A1-F6EECF244321}">
                <p14:modId xmlns:p14="http://schemas.microsoft.com/office/powerpoint/2010/main" val="1387459987"/>
              </p:ext>
            </p:extLst>
          </p:nvPr>
        </p:nvGraphicFramePr>
        <p:xfrm>
          <a:off x="6324600" y="3656235"/>
          <a:ext cx="5414962" cy="2128060"/>
        </p:xfrm>
        <a:graphic>
          <a:graphicData uri="http://schemas.openxmlformats.org/drawingml/2006/table">
            <a:tbl>
              <a:tblPr firstRow="1" bandRow="1">
                <a:tableStyleId>{5C22544A-7EE6-4342-B048-85BDC9FD1C3A}</a:tableStyleId>
              </a:tblPr>
              <a:tblGrid>
                <a:gridCol w="3752648">
                  <a:extLst>
                    <a:ext uri="{9D8B030D-6E8A-4147-A177-3AD203B41FA5}">
                      <a16:colId xmlns:a16="http://schemas.microsoft.com/office/drawing/2014/main" val="270621936"/>
                    </a:ext>
                  </a:extLst>
                </a:gridCol>
                <a:gridCol w="1662314">
                  <a:extLst>
                    <a:ext uri="{9D8B030D-6E8A-4147-A177-3AD203B41FA5}">
                      <a16:colId xmlns:a16="http://schemas.microsoft.com/office/drawing/2014/main" val="953741586"/>
                    </a:ext>
                  </a:extLst>
                </a:gridCol>
              </a:tblGrid>
              <a:tr h="425612">
                <a:tc>
                  <a:txBody>
                    <a:bodyPr/>
                    <a:lstStyle/>
                    <a:p>
                      <a:pPr algn="ctr"/>
                      <a:r>
                        <a:rPr lang="en-US" dirty="0"/>
                        <a:t>Other Parameters</a:t>
                      </a:r>
                    </a:p>
                  </a:txBody>
                  <a:tcPr/>
                </a:tc>
                <a:tc>
                  <a:txBody>
                    <a:bodyPr/>
                    <a:lstStyle/>
                    <a:p>
                      <a:pPr algn="ctr"/>
                      <a:r>
                        <a:rPr lang="en-US" dirty="0"/>
                        <a:t>Value</a:t>
                      </a:r>
                    </a:p>
                  </a:txBody>
                  <a:tcPr/>
                </a:tc>
                <a:extLst>
                  <a:ext uri="{0D108BD9-81ED-4DB2-BD59-A6C34878D82A}">
                    <a16:rowId xmlns:a16="http://schemas.microsoft.com/office/drawing/2014/main" val="458270890"/>
                  </a:ext>
                </a:extLst>
              </a:tr>
              <a:tr h="425612">
                <a:tc>
                  <a:txBody>
                    <a:bodyPr/>
                    <a:lstStyle/>
                    <a:p>
                      <a:pPr algn="ctr"/>
                      <a:r>
                        <a:rPr lang="en-US" dirty="0"/>
                        <a:t>Pitch/WR (</a:t>
                      </a:r>
                      <a:r>
                        <a:rPr lang="en-US" sz="1200" dirty="0"/>
                        <a:t>Wire Radius</a:t>
                      </a:r>
                      <a:r>
                        <a:rPr lang="en-US" dirty="0"/>
                        <a:t>)</a:t>
                      </a:r>
                    </a:p>
                  </a:txBody>
                  <a:tcPr/>
                </a:tc>
                <a:tc>
                  <a:txBody>
                    <a:bodyPr/>
                    <a:lstStyle/>
                    <a:p>
                      <a:pPr algn="ctr"/>
                      <a:r>
                        <a:rPr lang="en-US" dirty="0"/>
                        <a:t>5.3</a:t>
                      </a:r>
                    </a:p>
                  </a:txBody>
                  <a:tcPr/>
                </a:tc>
                <a:extLst>
                  <a:ext uri="{0D108BD9-81ED-4DB2-BD59-A6C34878D82A}">
                    <a16:rowId xmlns:a16="http://schemas.microsoft.com/office/drawing/2014/main" val="2907729764"/>
                  </a:ext>
                </a:extLst>
              </a:tr>
              <a:tr h="425612">
                <a:tc>
                  <a:txBody>
                    <a:bodyPr/>
                    <a:lstStyle/>
                    <a:p>
                      <a:pPr algn="ctr"/>
                      <a:r>
                        <a:rPr lang="en-US" dirty="0"/>
                        <a:t>SR/WR (</a:t>
                      </a:r>
                      <a:r>
                        <a:rPr lang="en-US" sz="1200" dirty="0"/>
                        <a:t>Solenoid Radius/ Wire Radius</a:t>
                      </a:r>
                      <a:r>
                        <a:rPr lang="en-US" dirty="0"/>
                        <a:t>)</a:t>
                      </a:r>
                    </a:p>
                  </a:txBody>
                  <a:tcPr/>
                </a:tc>
                <a:tc>
                  <a:txBody>
                    <a:bodyPr/>
                    <a:lstStyle/>
                    <a:p>
                      <a:pPr algn="ctr"/>
                      <a:r>
                        <a:rPr lang="en-US" dirty="0"/>
                        <a:t>23.17</a:t>
                      </a:r>
                    </a:p>
                  </a:txBody>
                  <a:tcPr/>
                </a:tc>
                <a:extLst>
                  <a:ext uri="{0D108BD9-81ED-4DB2-BD59-A6C34878D82A}">
                    <a16:rowId xmlns:a16="http://schemas.microsoft.com/office/drawing/2014/main" val="3906547238"/>
                  </a:ext>
                </a:extLst>
              </a:tr>
              <a:tr h="425612">
                <a:tc>
                  <a:txBody>
                    <a:bodyPr/>
                    <a:lstStyle/>
                    <a:p>
                      <a:pPr algn="ctr"/>
                      <a:r>
                        <a:rPr lang="en-US" dirty="0"/>
                        <a:t>SL/WR (</a:t>
                      </a:r>
                      <a:r>
                        <a:rPr lang="en-US" sz="1200" dirty="0"/>
                        <a:t>Solenoid Length/ Wire Radius</a:t>
                      </a:r>
                      <a:r>
                        <a:rPr lang="en-US" dirty="0"/>
                        <a:t>)</a:t>
                      </a:r>
                    </a:p>
                  </a:txBody>
                  <a:tcPr/>
                </a:tc>
                <a:tc>
                  <a:txBody>
                    <a:bodyPr/>
                    <a:lstStyle/>
                    <a:p>
                      <a:pPr algn="ctr"/>
                      <a:r>
                        <a:rPr lang="en-US" dirty="0"/>
                        <a:t>10</a:t>
                      </a:r>
                    </a:p>
                  </a:txBody>
                  <a:tcPr/>
                </a:tc>
                <a:extLst>
                  <a:ext uri="{0D108BD9-81ED-4DB2-BD59-A6C34878D82A}">
                    <a16:rowId xmlns:a16="http://schemas.microsoft.com/office/drawing/2014/main" val="135400573"/>
                  </a:ext>
                </a:extLst>
              </a:tr>
              <a:tr h="425612">
                <a:tc>
                  <a:txBody>
                    <a:bodyPr/>
                    <a:lstStyle/>
                    <a:p>
                      <a:pPr algn="ctr"/>
                      <a:r>
                        <a:rPr lang="en-US" dirty="0"/>
                        <a:t>Proximity Factor (</a:t>
                      </a:r>
                      <a:r>
                        <a:rPr lang="en-US" sz="1200" dirty="0"/>
                        <a:t>from table</a:t>
                      </a:r>
                      <a:r>
                        <a:rPr lang="en-US" dirty="0"/>
                        <a:t>)</a:t>
                      </a:r>
                    </a:p>
                  </a:txBody>
                  <a:tcPr/>
                </a:tc>
                <a:tc>
                  <a:txBody>
                    <a:bodyPr/>
                    <a:lstStyle/>
                    <a:p>
                      <a:pPr algn="ctr"/>
                      <a:r>
                        <a:rPr lang="en-US" dirty="0"/>
                        <a:t>1.5</a:t>
                      </a:r>
                    </a:p>
                  </a:txBody>
                  <a:tcPr/>
                </a:tc>
                <a:extLst>
                  <a:ext uri="{0D108BD9-81ED-4DB2-BD59-A6C34878D82A}">
                    <a16:rowId xmlns:a16="http://schemas.microsoft.com/office/drawing/2014/main" val="1964578876"/>
                  </a:ext>
                </a:extLst>
              </a:tr>
            </a:tbl>
          </a:graphicData>
        </a:graphic>
      </p:graphicFrame>
    </p:spTree>
    <p:extLst>
      <p:ext uri="{BB962C8B-B14F-4D97-AF65-F5344CB8AC3E}">
        <p14:creationId xmlns:p14="http://schemas.microsoft.com/office/powerpoint/2010/main" val="4219147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AC3C9C3-8765-41FB-8A7D-15FA3B92CF74}"/>
              </a:ext>
            </a:extLst>
          </p:cNvPr>
          <p:cNvSpPr>
            <a:spLocks noGrp="1"/>
          </p:cNvSpPr>
          <p:nvPr>
            <p:ph type="title"/>
          </p:nvPr>
        </p:nvSpPr>
        <p:spPr>
          <a:xfrm>
            <a:off x="18702" y="1"/>
            <a:ext cx="12120305" cy="707380"/>
          </a:xfrm>
        </p:spPr>
        <p:txBody>
          <a:bodyPr>
            <a:noAutofit/>
          </a:bodyPr>
          <a:lstStyle/>
          <a:p>
            <a:pPr algn="ctr"/>
            <a:r>
              <a:rPr lang="en-US" sz="3600" dirty="0"/>
              <a:t>Impedance Analyzer Measurement Accuracy</a:t>
            </a:r>
          </a:p>
        </p:txBody>
      </p:sp>
      <p:pic>
        <p:nvPicPr>
          <p:cNvPr id="19" name="Content Placeholder 18" descr="A close up of a map&#10;&#10;Description automatically generated">
            <a:extLst>
              <a:ext uri="{FF2B5EF4-FFF2-40B4-BE49-F238E27FC236}">
                <a16:creationId xmlns:a16="http://schemas.microsoft.com/office/drawing/2014/main" id="{CF5503D2-3462-4582-8F08-DAF9FE0687E3}"/>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963294" y="1200150"/>
            <a:ext cx="6163763" cy="5657849"/>
          </a:xfrm>
          <a:ln>
            <a:solidFill>
              <a:schemeClr val="tx1"/>
            </a:solidFill>
          </a:ln>
        </p:spPr>
      </p:pic>
      <p:pic>
        <p:nvPicPr>
          <p:cNvPr id="27" name="Content Placeholder 26" descr="A screenshot of a cell phone&#10;&#10;Description automatically generated">
            <a:extLst>
              <a:ext uri="{FF2B5EF4-FFF2-40B4-BE49-F238E27FC236}">
                <a16:creationId xmlns:a16="http://schemas.microsoft.com/office/drawing/2014/main" id="{F05E5E9C-36E7-45AD-923C-47ED44A20D37}"/>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85072" y="1233165"/>
            <a:ext cx="5660034" cy="2404030"/>
          </a:xfrm>
          <a:ln>
            <a:solidFill>
              <a:schemeClr val="tx1"/>
            </a:solidFill>
          </a:ln>
        </p:spPr>
      </p:pic>
      <p:graphicFrame>
        <p:nvGraphicFramePr>
          <p:cNvPr id="29" name="Table 28">
            <a:extLst>
              <a:ext uri="{FF2B5EF4-FFF2-40B4-BE49-F238E27FC236}">
                <a16:creationId xmlns:a16="http://schemas.microsoft.com/office/drawing/2014/main" id="{A7C7CB38-CF34-4F19-9AF1-93AB5E6752D3}"/>
              </a:ext>
            </a:extLst>
          </p:cNvPr>
          <p:cNvGraphicFramePr>
            <a:graphicFrameLocks noGrp="1"/>
          </p:cNvGraphicFramePr>
          <p:nvPr>
            <p:extLst>
              <p:ext uri="{D42A27DB-BD31-4B8C-83A1-F6EECF244321}">
                <p14:modId xmlns:p14="http://schemas.microsoft.com/office/powerpoint/2010/main" val="299924651"/>
              </p:ext>
            </p:extLst>
          </p:nvPr>
        </p:nvGraphicFramePr>
        <p:xfrm>
          <a:off x="160981" y="4233706"/>
          <a:ext cx="5660034" cy="949960"/>
        </p:xfrm>
        <a:graphic>
          <a:graphicData uri="http://schemas.openxmlformats.org/drawingml/2006/table">
            <a:tbl>
              <a:tblPr firstRow="1" bandRow="1">
                <a:tableStyleId>{5C22544A-7EE6-4342-B048-85BDC9FD1C3A}</a:tableStyleId>
              </a:tblPr>
              <a:tblGrid>
                <a:gridCol w="584218">
                  <a:extLst>
                    <a:ext uri="{9D8B030D-6E8A-4147-A177-3AD203B41FA5}">
                      <a16:colId xmlns:a16="http://schemas.microsoft.com/office/drawing/2014/main" val="1957612405"/>
                    </a:ext>
                  </a:extLst>
                </a:gridCol>
                <a:gridCol w="577554">
                  <a:extLst>
                    <a:ext uri="{9D8B030D-6E8A-4147-A177-3AD203B41FA5}">
                      <a16:colId xmlns:a16="http://schemas.microsoft.com/office/drawing/2014/main" val="631803844"/>
                    </a:ext>
                  </a:extLst>
                </a:gridCol>
                <a:gridCol w="719722">
                  <a:extLst>
                    <a:ext uri="{9D8B030D-6E8A-4147-A177-3AD203B41FA5}">
                      <a16:colId xmlns:a16="http://schemas.microsoft.com/office/drawing/2014/main" val="2436228237"/>
                    </a:ext>
                  </a:extLst>
                </a:gridCol>
                <a:gridCol w="684180">
                  <a:extLst>
                    <a:ext uri="{9D8B030D-6E8A-4147-A177-3AD203B41FA5}">
                      <a16:colId xmlns:a16="http://schemas.microsoft.com/office/drawing/2014/main" val="2490486496"/>
                    </a:ext>
                  </a:extLst>
                </a:gridCol>
                <a:gridCol w="719722">
                  <a:extLst>
                    <a:ext uri="{9D8B030D-6E8A-4147-A177-3AD203B41FA5}">
                      <a16:colId xmlns:a16="http://schemas.microsoft.com/office/drawing/2014/main" val="1366001188"/>
                    </a:ext>
                  </a:extLst>
                </a:gridCol>
                <a:gridCol w="577554">
                  <a:extLst>
                    <a:ext uri="{9D8B030D-6E8A-4147-A177-3AD203B41FA5}">
                      <a16:colId xmlns:a16="http://schemas.microsoft.com/office/drawing/2014/main" val="686332055"/>
                    </a:ext>
                  </a:extLst>
                </a:gridCol>
                <a:gridCol w="932974">
                  <a:extLst>
                    <a:ext uri="{9D8B030D-6E8A-4147-A177-3AD203B41FA5}">
                      <a16:colId xmlns:a16="http://schemas.microsoft.com/office/drawing/2014/main" val="2658721315"/>
                    </a:ext>
                  </a:extLst>
                </a:gridCol>
                <a:gridCol w="864110">
                  <a:extLst>
                    <a:ext uri="{9D8B030D-6E8A-4147-A177-3AD203B41FA5}">
                      <a16:colId xmlns:a16="http://schemas.microsoft.com/office/drawing/2014/main" val="1239746821"/>
                    </a:ext>
                  </a:extLst>
                </a:gridCol>
              </a:tblGrid>
              <a:tr h="370840">
                <a:tc>
                  <a:txBody>
                    <a:bodyPr/>
                    <a:lstStyle/>
                    <a:p>
                      <a:pPr algn="ctr"/>
                      <a:r>
                        <a:rPr lang="en-US" sz="1200" dirty="0"/>
                        <a:t>Freq (kHz)</a:t>
                      </a:r>
                    </a:p>
                  </a:txBody>
                  <a:tcPr/>
                </a:tc>
                <a:tc>
                  <a:txBody>
                    <a:bodyPr/>
                    <a:lstStyle/>
                    <a:p>
                      <a:pPr algn="ctr"/>
                      <a:r>
                        <a:rPr lang="en-US" sz="1200" dirty="0"/>
                        <a:t>Z</a:t>
                      </a:r>
                      <a:r>
                        <a:rPr lang="en-US" sz="1200" baseline="-25000" dirty="0"/>
                        <a:t>r</a:t>
                      </a:r>
                      <a:r>
                        <a:rPr lang="en-US" sz="1200" baseline="0" dirty="0"/>
                        <a:t> (</a:t>
                      </a:r>
                      <a:r>
                        <a:rPr lang="en-US" sz="1200" dirty="0"/>
                        <a:t>m</a:t>
                      </a:r>
                      <a:r>
                        <a:rPr lang="el-GR" sz="1200" dirty="0"/>
                        <a:t>Ω</a:t>
                      </a:r>
                      <a:r>
                        <a:rPr lang="en-US" sz="1200" dirty="0"/>
                        <a:t>)</a:t>
                      </a:r>
                    </a:p>
                  </a:txBody>
                  <a:tcPr/>
                </a:tc>
                <a:tc>
                  <a:txBody>
                    <a:bodyPr/>
                    <a:lstStyle/>
                    <a:p>
                      <a:pPr algn="ctr"/>
                      <a:r>
                        <a:rPr lang="en-US" sz="1200" dirty="0"/>
                        <a:t>Z</a:t>
                      </a:r>
                      <a:r>
                        <a:rPr lang="en-US" sz="1200" baseline="-25000" dirty="0"/>
                        <a:t>x</a:t>
                      </a:r>
                      <a:r>
                        <a:rPr lang="en-US" sz="1200" dirty="0"/>
                        <a:t> </a:t>
                      </a:r>
                    </a:p>
                    <a:p>
                      <a:pPr algn="ctr"/>
                      <a:r>
                        <a:rPr lang="en-US" sz="1200" dirty="0"/>
                        <a:t>(m</a:t>
                      </a:r>
                      <a:r>
                        <a:rPr lang="el-GR" sz="1200" dirty="0"/>
                        <a:t>Ω</a:t>
                      </a:r>
                      <a:r>
                        <a:rPr lang="en-US" sz="1200" dirty="0"/>
                        <a:t>)</a:t>
                      </a:r>
                    </a:p>
                  </a:txBody>
                  <a:tcPr/>
                </a:tc>
                <a:tc>
                  <a:txBody>
                    <a:bodyPr/>
                    <a:lstStyle/>
                    <a:p>
                      <a:pPr algn="ctr"/>
                      <a:r>
                        <a:rPr lang="en-US" sz="1200" dirty="0"/>
                        <a:t>Dx = Zr/Zx</a:t>
                      </a:r>
                    </a:p>
                  </a:txBody>
                  <a:tcPr/>
                </a:tc>
                <a:tc>
                  <a:txBody>
                    <a:bodyPr/>
                    <a:lstStyle/>
                    <a:p>
                      <a:pPr algn="ctr"/>
                      <a:r>
                        <a:rPr lang="en-US" sz="1200" dirty="0"/>
                        <a:t>|Z| (m</a:t>
                      </a:r>
                      <a:r>
                        <a:rPr lang="el-GR" sz="1200" dirty="0"/>
                        <a:t>Ω</a:t>
                      </a:r>
                      <a:r>
                        <a:rPr lang="en-US" sz="1200" dirty="0"/>
                        <a:t>)</a:t>
                      </a:r>
                    </a:p>
                  </a:txBody>
                  <a:tcPr/>
                </a:tc>
                <a:tc>
                  <a:txBody>
                    <a:bodyPr/>
                    <a:lstStyle/>
                    <a:p>
                      <a:pPr algn="ctr"/>
                      <a:r>
                        <a:rPr lang="en-US" sz="1200" dirty="0"/>
                        <a:t>Error, E</a:t>
                      </a:r>
                    </a:p>
                  </a:txBody>
                  <a:tcPr/>
                </a:tc>
                <a:tc>
                  <a:txBody>
                    <a:bodyPr/>
                    <a:lstStyle/>
                    <a:p>
                      <a:pPr algn="ctr"/>
                      <a:r>
                        <a:rPr lang="en-US" sz="1200" dirty="0"/>
                        <a:t>Z</a:t>
                      </a:r>
                      <a:r>
                        <a:rPr lang="en-US" sz="1200" baseline="-25000" dirty="0"/>
                        <a:t>r</a:t>
                      </a:r>
                      <a:r>
                        <a:rPr lang="en-US" sz="1200" baseline="0" dirty="0"/>
                        <a:t> Accuracy</a:t>
                      </a:r>
                      <a:endParaRPr lang="en-US" sz="1200" baseline="-25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Z</a:t>
                      </a:r>
                      <a:r>
                        <a:rPr lang="en-US" sz="1200" baseline="-25000" dirty="0"/>
                        <a:t>x</a:t>
                      </a:r>
                      <a:r>
                        <a:rPr lang="en-US" sz="1200" baseline="0" dirty="0"/>
                        <a:t> Accuracy</a:t>
                      </a:r>
                      <a:endParaRPr lang="en-US" sz="1200" baseline="-25000" dirty="0"/>
                    </a:p>
                    <a:p>
                      <a:pPr algn="ctr"/>
                      <a:endParaRPr lang="en-US" sz="1200" baseline="-25000" dirty="0"/>
                    </a:p>
                  </a:txBody>
                  <a:tcPr/>
                </a:tc>
                <a:extLst>
                  <a:ext uri="{0D108BD9-81ED-4DB2-BD59-A6C34878D82A}">
                    <a16:rowId xmlns:a16="http://schemas.microsoft.com/office/drawing/2014/main" val="161101028"/>
                  </a:ext>
                </a:extLst>
              </a:tr>
              <a:tr h="370840">
                <a:tc>
                  <a:txBody>
                    <a:bodyPr/>
                    <a:lstStyle/>
                    <a:p>
                      <a:pPr algn="ctr"/>
                      <a:r>
                        <a:rPr lang="en-US" sz="1200" dirty="0"/>
                        <a:t>1</a:t>
                      </a:r>
                    </a:p>
                  </a:txBody>
                  <a:tcPr/>
                </a:tc>
                <a:tc>
                  <a:txBody>
                    <a:bodyPr/>
                    <a:lstStyle/>
                    <a:p>
                      <a:pPr algn="ctr"/>
                      <a:r>
                        <a:rPr lang="en-US" sz="1200" dirty="0"/>
                        <a:t>36.8</a:t>
                      </a:r>
                    </a:p>
                  </a:txBody>
                  <a:tcPr/>
                </a:tc>
                <a:tc>
                  <a:txBody>
                    <a:bodyPr/>
                    <a:lstStyle/>
                    <a:p>
                      <a:pPr algn="ctr"/>
                      <a:r>
                        <a:rPr lang="en-US" sz="1200" dirty="0"/>
                        <a:t>163</a:t>
                      </a:r>
                    </a:p>
                  </a:txBody>
                  <a:tcPr/>
                </a:tc>
                <a:tc>
                  <a:txBody>
                    <a:bodyPr/>
                    <a:lstStyle/>
                    <a:p>
                      <a:pPr algn="ctr"/>
                      <a:r>
                        <a:rPr lang="en-US" sz="1200" dirty="0"/>
                        <a:t>0.22</a:t>
                      </a:r>
                    </a:p>
                  </a:txBody>
                  <a:tcPr/>
                </a:tc>
                <a:tc>
                  <a:txBody>
                    <a:bodyPr/>
                    <a:lstStyle/>
                    <a:p>
                      <a:pPr algn="ctr"/>
                      <a:r>
                        <a:rPr lang="en-US" sz="1200" dirty="0"/>
                        <a:t>167.1 </a:t>
                      </a:r>
                    </a:p>
                  </a:txBody>
                  <a:tcPr/>
                </a:tc>
                <a:tc>
                  <a:txBody>
                    <a:bodyPr/>
                    <a:lstStyle/>
                    <a:p>
                      <a:pPr algn="ctr"/>
                      <a:r>
                        <a:rPr lang="en-US" sz="1200" dirty="0"/>
                        <a:t>10 %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45.4 %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10 %</a:t>
                      </a:r>
                    </a:p>
                  </a:txBody>
                  <a:tcPr/>
                </a:tc>
                <a:extLst>
                  <a:ext uri="{0D108BD9-81ED-4DB2-BD59-A6C34878D82A}">
                    <a16:rowId xmlns:a16="http://schemas.microsoft.com/office/drawing/2014/main" val="219563636"/>
                  </a:ext>
                </a:extLst>
              </a:tr>
            </a:tbl>
          </a:graphicData>
        </a:graphic>
      </p:graphicFrame>
      <p:sp>
        <p:nvSpPr>
          <p:cNvPr id="30" name="TextBox 29">
            <a:extLst>
              <a:ext uri="{FF2B5EF4-FFF2-40B4-BE49-F238E27FC236}">
                <a16:creationId xmlns:a16="http://schemas.microsoft.com/office/drawing/2014/main" id="{89AEA781-2F74-4D82-AF59-58056E3E8444}"/>
              </a:ext>
            </a:extLst>
          </p:cNvPr>
          <p:cNvSpPr txBox="1"/>
          <p:nvPr/>
        </p:nvSpPr>
        <p:spPr>
          <a:xfrm>
            <a:off x="85072" y="3793647"/>
            <a:ext cx="4563688" cy="369332"/>
          </a:xfrm>
          <a:prstGeom prst="rect">
            <a:avLst/>
          </a:prstGeom>
          <a:noFill/>
        </p:spPr>
        <p:txBody>
          <a:bodyPr wrap="square" rtlCol="0">
            <a:spAutoFit/>
          </a:bodyPr>
          <a:lstStyle/>
          <a:p>
            <a:r>
              <a:rPr lang="en-US" dirty="0"/>
              <a:t>For example,</a:t>
            </a:r>
          </a:p>
        </p:txBody>
      </p:sp>
      <p:sp>
        <p:nvSpPr>
          <p:cNvPr id="31" name="TextBox 30">
            <a:extLst>
              <a:ext uri="{FF2B5EF4-FFF2-40B4-BE49-F238E27FC236}">
                <a16:creationId xmlns:a16="http://schemas.microsoft.com/office/drawing/2014/main" id="{B3EE3B70-1B84-4C9C-8B5A-00D2C5E97BB1}"/>
              </a:ext>
            </a:extLst>
          </p:cNvPr>
          <p:cNvSpPr txBox="1"/>
          <p:nvPr/>
        </p:nvSpPr>
        <p:spPr>
          <a:xfrm>
            <a:off x="18702" y="5288340"/>
            <a:ext cx="6077298" cy="1846659"/>
          </a:xfrm>
          <a:prstGeom prst="rect">
            <a:avLst/>
          </a:prstGeom>
          <a:noFill/>
        </p:spPr>
        <p:txBody>
          <a:bodyPr wrap="square" rtlCol="0">
            <a:spAutoFit/>
          </a:bodyPr>
          <a:lstStyle/>
          <a:p>
            <a:r>
              <a:rPr lang="en-US" dirty="0"/>
              <a:t>Measurements with appropriate error bars:</a:t>
            </a:r>
          </a:p>
          <a:p>
            <a:endParaRPr lang="en-US" dirty="0"/>
          </a:p>
          <a:p>
            <a:r>
              <a:rPr lang="en-US" dirty="0" err="1"/>
              <a:t>Z</a:t>
            </a:r>
            <a:r>
              <a:rPr lang="en-US" baseline="-25000" dirty="0" err="1"/>
              <a:t>r</a:t>
            </a:r>
            <a:r>
              <a:rPr lang="en-US" dirty="0"/>
              <a:t> = 36.8 ± 16.7 m</a:t>
            </a:r>
            <a:r>
              <a:rPr lang="el-GR" dirty="0"/>
              <a:t>Ω</a:t>
            </a:r>
            <a:r>
              <a:rPr lang="en-US" dirty="0"/>
              <a:t>		</a:t>
            </a:r>
          </a:p>
          <a:p>
            <a:r>
              <a:rPr lang="en-US" dirty="0"/>
              <a:t>				</a:t>
            </a:r>
          </a:p>
          <a:p>
            <a:r>
              <a:rPr lang="en-US" dirty="0" err="1"/>
              <a:t>Z</a:t>
            </a:r>
            <a:r>
              <a:rPr lang="en-US" baseline="-25000" dirty="0" err="1"/>
              <a:t>x</a:t>
            </a:r>
            <a:r>
              <a:rPr lang="en-US" dirty="0"/>
              <a:t> = 163 ± 16.7 m</a:t>
            </a:r>
            <a:r>
              <a:rPr lang="el-GR" dirty="0"/>
              <a:t>Ω</a:t>
            </a:r>
            <a:endParaRPr lang="en-US" baseline="-25000" dirty="0"/>
          </a:p>
          <a:p>
            <a:endParaRPr lang="en-US" baseline="-25000" dirty="0"/>
          </a:p>
          <a:p>
            <a:endParaRPr lang="el-GR" baseline="-25000" dirty="0"/>
          </a:p>
        </p:txBody>
      </p:sp>
      <p:cxnSp>
        <p:nvCxnSpPr>
          <p:cNvPr id="7" name="Straight Arrow Connector 6">
            <a:extLst>
              <a:ext uri="{FF2B5EF4-FFF2-40B4-BE49-F238E27FC236}">
                <a16:creationId xmlns:a16="http://schemas.microsoft.com/office/drawing/2014/main" id="{3E6D7ED2-3347-7249-B61B-D58F95057F90}"/>
              </a:ext>
            </a:extLst>
          </p:cNvPr>
          <p:cNvCxnSpPr>
            <a:cxnSpLocks/>
          </p:cNvCxnSpPr>
          <p:nvPr/>
        </p:nvCxnSpPr>
        <p:spPr>
          <a:xfrm flipH="1">
            <a:off x="7886701" y="5591421"/>
            <a:ext cx="442913" cy="55919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5D10B2FB-4C68-734C-A087-7956485EB31A}"/>
                  </a:ext>
                </a:extLst>
              </p:cNvPr>
              <p:cNvSpPr/>
              <p:nvPr/>
            </p:nvSpPr>
            <p:spPr>
              <a:xfrm>
                <a:off x="6729413" y="6150619"/>
                <a:ext cx="1543050" cy="335906"/>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14:m>
                  <m:oMath xmlns:m="http://schemas.openxmlformats.org/officeDocument/2006/math">
                    <m:r>
                      <a:rPr lang="en-US" b="0" i="1" smtClean="0">
                        <a:latin typeface="Cambria Math" panose="02040503050406030204" pitchFamily="18" charset="0"/>
                      </a:rPr>
                      <m:t>±10% </m:t>
                    </m:r>
                  </m:oMath>
                </a14:m>
                <a:r>
                  <a:rPr lang="en-US" dirty="0"/>
                  <a:t>@ kHz </a:t>
                </a:r>
              </a:p>
            </p:txBody>
          </p:sp>
        </mc:Choice>
        <mc:Fallback xmlns="">
          <p:sp>
            <p:nvSpPr>
              <p:cNvPr id="10" name="Rectangle 9">
                <a:extLst>
                  <a:ext uri="{FF2B5EF4-FFF2-40B4-BE49-F238E27FC236}">
                    <a16:creationId xmlns:a16="http://schemas.microsoft.com/office/drawing/2014/main" id="{5D10B2FB-4C68-734C-A087-7956485EB31A}"/>
                  </a:ext>
                </a:extLst>
              </p:cNvPr>
              <p:cNvSpPr>
                <a:spLocks noRot="1" noChangeAspect="1" noMove="1" noResize="1" noEditPoints="1" noAdjustHandles="1" noChangeArrowheads="1" noChangeShapeType="1" noTextEdit="1"/>
              </p:cNvSpPr>
              <p:nvPr/>
            </p:nvSpPr>
            <p:spPr>
              <a:xfrm>
                <a:off x="6729413" y="6150619"/>
                <a:ext cx="1543050" cy="335906"/>
              </a:xfrm>
              <a:prstGeom prst="rect">
                <a:avLst/>
              </a:prstGeom>
              <a:blipFill>
                <a:blip r:embed="rId4"/>
                <a:stretch>
                  <a:fillRect t="-10345" r="-5738" b="-241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Rectangle 15">
                <a:extLst>
                  <a:ext uri="{FF2B5EF4-FFF2-40B4-BE49-F238E27FC236}">
                    <a16:creationId xmlns:a16="http://schemas.microsoft.com/office/drawing/2014/main" id="{65788417-E61B-044B-B23F-EB70BBF8D04C}"/>
                  </a:ext>
                </a:extLst>
              </p:cNvPr>
              <p:cNvSpPr/>
              <p:nvPr/>
            </p:nvSpPr>
            <p:spPr>
              <a:xfrm>
                <a:off x="9615488" y="3457575"/>
                <a:ext cx="1187050" cy="81438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14:m>
                  <m:oMath xmlns:m="http://schemas.openxmlformats.org/officeDocument/2006/math">
                    <m:r>
                      <a:rPr lang="en-US" b="0" i="1" smtClean="0">
                        <a:latin typeface="Cambria Math" panose="02040503050406030204" pitchFamily="18" charset="0"/>
                      </a:rPr>
                      <m:t>±1% </m:t>
                    </m:r>
                  </m:oMath>
                </a14:m>
                <a:r>
                  <a:rPr lang="en-US" dirty="0"/>
                  <a:t>@ MHz </a:t>
                </a:r>
              </a:p>
            </p:txBody>
          </p:sp>
        </mc:Choice>
        <mc:Fallback xmlns="">
          <p:sp>
            <p:nvSpPr>
              <p:cNvPr id="16" name="Rectangle 15">
                <a:extLst>
                  <a:ext uri="{FF2B5EF4-FFF2-40B4-BE49-F238E27FC236}">
                    <a16:creationId xmlns:a16="http://schemas.microsoft.com/office/drawing/2014/main" id="{65788417-E61B-044B-B23F-EB70BBF8D04C}"/>
                  </a:ext>
                </a:extLst>
              </p:cNvPr>
              <p:cNvSpPr>
                <a:spLocks noRot="1" noChangeAspect="1" noMove="1" noResize="1" noEditPoints="1" noAdjustHandles="1" noChangeArrowheads="1" noChangeShapeType="1" noTextEdit="1"/>
              </p:cNvSpPr>
              <p:nvPr/>
            </p:nvSpPr>
            <p:spPr>
              <a:xfrm>
                <a:off x="9615488" y="3457575"/>
                <a:ext cx="1187050" cy="814388"/>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58189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BE43CAF4-AB2E-4CC4-B498-5AAC935D28D3}"/>
              </a:ext>
            </a:extLst>
          </p:cNvPr>
          <p:cNvSpPr>
            <a:spLocks noGrp="1"/>
          </p:cNvSpPr>
          <p:nvPr>
            <p:ph type="title"/>
          </p:nvPr>
        </p:nvSpPr>
        <p:spPr>
          <a:xfrm>
            <a:off x="0" y="-71440"/>
            <a:ext cx="12192000" cy="967223"/>
          </a:xfrm>
        </p:spPr>
        <p:txBody>
          <a:bodyPr>
            <a:normAutofit fontScale="90000"/>
          </a:bodyPr>
          <a:lstStyle/>
          <a:p>
            <a:pPr algn="ctr"/>
            <a:r>
              <a:rPr lang="en-US" sz="3600" dirty="0"/>
              <a:t>Resistance Measurements are inaccurate due to device limitations for high Q inductors</a:t>
            </a:r>
          </a:p>
        </p:txBody>
      </p:sp>
      <p:sp>
        <p:nvSpPr>
          <p:cNvPr id="17" name="Text Placeholder 16">
            <a:extLst>
              <a:ext uri="{FF2B5EF4-FFF2-40B4-BE49-F238E27FC236}">
                <a16:creationId xmlns:a16="http://schemas.microsoft.com/office/drawing/2014/main" id="{CDFD53C9-4F0F-4F2A-B188-3D9CE9EAFC59}"/>
              </a:ext>
            </a:extLst>
          </p:cNvPr>
          <p:cNvSpPr>
            <a:spLocks noGrp="1"/>
          </p:cNvSpPr>
          <p:nvPr>
            <p:ph type="body" idx="1"/>
          </p:nvPr>
        </p:nvSpPr>
        <p:spPr>
          <a:xfrm>
            <a:off x="6647149" y="974324"/>
            <a:ext cx="5386917" cy="659352"/>
          </a:xfrm>
        </p:spPr>
        <p:txBody>
          <a:bodyPr/>
          <a:lstStyle/>
          <a:p>
            <a:pPr algn="ctr"/>
            <a:r>
              <a:rPr lang="en-US" dirty="0"/>
              <a:t>Z</a:t>
            </a:r>
            <a:r>
              <a:rPr lang="en-US" baseline="-25000" dirty="0"/>
              <a:t>r</a:t>
            </a:r>
            <a:r>
              <a:rPr lang="en-US" dirty="0"/>
              <a:t> for Inductor A</a:t>
            </a:r>
            <a:endParaRPr lang="en-US" baseline="-25000" dirty="0"/>
          </a:p>
        </p:txBody>
      </p:sp>
      <p:sp>
        <p:nvSpPr>
          <p:cNvPr id="19" name="Text Placeholder 18">
            <a:extLst>
              <a:ext uri="{FF2B5EF4-FFF2-40B4-BE49-F238E27FC236}">
                <a16:creationId xmlns:a16="http://schemas.microsoft.com/office/drawing/2014/main" id="{65D189F8-3BE9-42DB-9E55-FA8CAB5EFDF5}"/>
              </a:ext>
            </a:extLst>
          </p:cNvPr>
          <p:cNvSpPr>
            <a:spLocks noGrp="1"/>
          </p:cNvSpPr>
          <p:nvPr>
            <p:ph type="body" sz="quarter" idx="3"/>
          </p:nvPr>
        </p:nvSpPr>
        <p:spPr>
          <a:xfrm>
            <a:off x="492182" y="948099"/>
            <a:ext cx="5389033" cy="654843"/>
          </a:xfrm>
        </p:spPr>
        <p:txBody>
          <a:bodyPr/>
          <a:lstStyle/>
          <a:p>
            <a:pPr algn="ctr"/>
            <a:r>
              <a:rPr lang="en-US" dirty="0"/>
              <a:t>Z</a:t>
            </a:r>
            <a:r>
              <a:rPr lang="en-US" baseline="-25000" dirty="0"/>
              <a:t>x</a:t>
            </a:r>
            <a:r>
              <a:rPr lang="en-US" dirty="0"/>
              <a:t> for Inductor A</a:t>
            </a:r>
            <a:endParaRPr lang="en-US" baseline="-25000" dirty="0"/>
          </a:p>
        </p:txBody>
      </p:sp>
      <p:sp>
        <p:nvSpPr>
          <p:cNvPr id="2" name="TextBox 1">
            <a:extLst>
              <a:ext uri="{FF2B5EF4-FFF2-40B4-BE49-F238E27FC236}">
                <a16:creationId xmlns:a16="http://schemas.microsoft.com/office/drawing/2014/main" id="{1EC764E6-88D3-7F41-AB9E-DBBAE9DE3861}"/>
              </a:ext>
            </a:extLst>
          </p:cNvPr>
          <p:cNvSpPr txBox="1"/>
          <p:nvPr/>
        </p:nvSpPr>
        <p:spPr>
          <a:xfrm>
            <a:off x="102080" y="5189338"/>
            <a:ext cx="11480320" cy="1846659"/>
          </a:xfrm>
          <a:prstGeom prst="rect">
            <a:avLst/>
          </a:prstGeom>
          <a:noFill/>
          <a:ln>
            <a:solidFill>
              <a:schemeClr val="bg2"/>
            </a:solidFill>
          </a:ln>
        </p:spPr>
        <p:txBody>
          <a:bodyPr wrap="square" rtlCol="0">
            <a:spAutoFit/>
          </a:bodyPr>
          <a:lstStyle/>
          <a:p>
            <a:pPr marL="285750" indent="-285750">
              <a:buFont typeface="Arial" panose="020B0604020202020204" pitchFamily="34" charset="0"/>
              <a:buChar char="•"/>
            </a:pPr>
            <a:r>
              <a:rPr lang="en-US" dirty="0" err="1"/>
              <a:t>Z</a:t>
            </a:r>
            <a:r>
              <a:rPr lang="en-US" baseline="-25000" dirty="0" err="1"/>
              <a:t>x</a:t>
            </a:r>
            <a:r>
              <a:rPr lang="en-US" dirty="0"/>
              <a:t> measurements are in line with predicted values. Error levels are about 1%.</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err="1"/>
              <a:t>Z</a:t>
            </a:r>
            <a:r>
              <a:rPr lang="en-US" baseline="-25000" dirty="0" err="1"/>
              <a:t>r</a:t>
            </a:r>
            <a:r>
              <a:rPr lang="en-US" dirty="0"/>
              <a:t> measurements sharply diverge at higher frequencies.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Error is 1% of the total magnitude. At 4 MHz, 1% is 7</a:t>
            </a:r>
            <a:r>
              <a:rPr lang="el-GR" dirty="0"/>
              <a:t>Ω</a:t>
            </a:r>
            <a:r>
              <a:rPr lang="en-US" dirty="0"/>
              <a:t> &gt;&gt; 0.78 </a:t>
            </a:r>
            <a:r>
              <a:rPr lang="el-GR" dirty="0"/>
              <a:t>Ω</a:t>
            </a:r>
            <a:r>
              <a:rPr lang="en-US" dirty="0"/>
              <a:t> . This is the device limitation.</a:t>
            </a:r>
          </a:p>
          <a:p>
            <a:endParaRPr lang="en-US" baseline="-25000" dirty="0"/>
          </a:p>
          <a:p>
            <a:endParaRPr lang="en-US" baseline="-25000" dirty="0"/>
          </a:p>
        </p:txBody>
      </p:sp>
      <p:pic>
        <p:nvPicPr>
          <p:cNvPr id="6" name="Content Placeholder 5" descr="A close up of a screen&#10;&#10;Description automatically generated">
            <a:extLst>
              <a:ext uri="{FF2B5EF4-FFF2-40B4-BE49-F238E27FC236}">
                <a16:creationId xmlns:a16="http://schemas.microsoft.com/office/drawing/2014/main" id="{B29765EE-C0C7-4745-A94A-6992C8DA6AE4}"/>
              </a:ext>
            </a:extLst>
          </p:cNvPr>
          <p:cNvPicPr>
            <a:picLocks noGrp="1" noChangeAspect="1"/>
          </p:cNvPicPr>
          <p:nvPr>
            <p:ph sz="quarter" idx="2"/>
          </p:nvPr>
        </p:nvPicPr>
        <p:blipFill rotWithShape="1">
          <a:blip r:embed="rId2">
            <a:extLst>
              <a:ext uri="{28A0092B-C50C-407E-A947-70E740481C1C}">
                <a14:useLocalDpi xmlns:a14="http://schemas.microsoft.com/office/drawing/2010/main" val="0"/>
              </a:ext>
            </a:extLst>
          </a:blip>
          <a:srcRect l="5149" r="7397"/>
          <a:stretch/>
        </p:blipFill>
        <p:spPr>
          <a:xfrm>
            <a:off x="6374809" y="1554254"/>
            <a:ext cx="5715111" cy="3476600"/>
          </a:xfrm>
          <a:ln>
            <a:solidFill>
              <a:schemeClr val="tx1"/>
            </a:solidFill>
          </a:ln>
        </p:spPr>
      </p:pic>
      <p:pic>
        <p:nvPicPr>
          <p:cNvPr id="12" name="Content Placeholder 11">
            <a:extLst>
              <a:ext uri="{FF2B5EF4-FFF2-40B4-BE49-F238E27FC236}">
                <a16:creationId xmlns:a16="http://schemas.microsoft.com/office/drawing/2014/main" id="{00C142DA-6AAA-E842-8DB0-AF10F54BBFE9}"/>
              </a:ext>
            </a:extLst>
          </p:cNvPr>
          <p:cNvPicPr>
            <a:picLocks noGrp="1" noChangeAspect="1"/>
          </p:cNvPicPr>
          <p:nvPr>
            <p:ph sz="quarter" idx="4"/>
          </p:nvPr>
        </p:nvPicPr>
        <p:blipFill rotWithShape="1">
          <a:blip r:embed="rId3">
            <a:extLst>
              <a:ext uri="{28A0092B-C50C-407E-A947-70E740481C1C}">
                <a14:useLocalDpi xmlns:a14="http://schemas.microsoft.com/office/drawing/2010/main" val="0"/>
              </a:ext>
            </a:extLst>
          </a:blip>
          <a:srcRect l="5401" r="6940"/>
          <a:stretch/>
        </p:blipFill>
        <p:spPr>
          <a:xfrm>
            <a:off x="102080" y="1559034"/>
            <a:ext cx="5779135" cy="3476600"/>
          </a:xfrm>
          <a:ln>
            <a:solidFill>
              <a:schemeClr val="tx1"/>
            </a:solidFill>
          </a:ln>
        </p:spPr>
      </p:pic>
    </p:spTree>
    <p:extLst>
      <p:ext uri="{BB962C8B-B14F-4D97-AF65-F5344CB8AC3E}">
        <p14:creationId xmlns:p14="http://schemas.microsoft.com/office/powerpoint/2010/main" val="2902732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 descr="page55image33727840">
            <a:extLst>
              <a:ext uri="{FF2B5EF4-FFF2-40B4-BE49-F238E27FC236}">
                <a16:creationId xmlns:a16="http://schemas.microsoft.com/office/drawing/2014/main" id="{84B9F47A-98E9-4645-A25B-530E64383A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3576" y="4257383"/>
            <a:ext cx="6105698" cy="238018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6D5DD42F-DADA-4340-8D8A-8316078BC888}"/>
              </a:ext>
            </a:extLst>
          </p:cNvPr>
          <p:cNvSpPr>
            <a:spLocks noGrp="1"/>
          </p:cNvSpPr>
          <p:nvPr>
            <p:ph type="title"/>
          </p:nvPr>
        </p:nvSpPr>
        <p:spPr>
          <a:xfrm>
            <a:off x="609600" y="7936"/>
            <a:ext cx="10972800" cy="679015"/>
          </a:xfrm>
        </p:spPr>
        <p:txBody>
          <a:bodyPr>
            <a:normAutofit/>
          </a:bodyPr>
          <a:lstStyle/>
          <a:p>
            <a:pPr algn="ctr"/>
            <a:r>
              <a:rPr lang="en-US" sz="3600" dirty="0"/>
              <a:t>NRL Gun Experiments</a:t>
            </a:r>
          </a:p>
        </p:txBody>
      </p:sp>
      <p:pic>
        <p:nvPicPr>
          <p:cNvPr id="7" name="Content Placeholder 6" descr="A picture containing indoor, table, desk, computer&#10;&#10;Description automatically generated">
            <a:extLst>
              <a:ext uri="{FF2B5EF4-FFF2-40B4-BE49-F238E27FC236}">
                <a16:creationId xmlns:a16="http://schemas.microsoft.com/office/drawing/2014/main" id="{542348F7-0A6E-F74C-95A6-F2270147EA38}"/>
              </a:ext>
            </a:extLst>
          </p:cNvPr>
          <p:cNvPicPr>
            <a:picLocks noGrp="1" noChangeAspect="1"/>
          </p:cNvPicPr>
          <p:nvPr>
            <p:ph sz="half" idx="1"/>
          </p:nvPr>
        </p:nvPicPr>
        <p:blipFill>
          <a:blip r:embed="rId4">
            <a:extLst>
              <a:ext uri="{28A0092B-C50C-407E-A947-70E740481C1C}">
                <a14:useLocalDpi xmlns:a14="http://schemas.microsoft.com/office/drawing/2010/main" val="0"/>
              </a:ext>
            </a:extLst>
          </a:blip>
          <a:stretch>
            <a:fillRect/>
          </a:stretch>
        </p:blipFill>
        <p:spPr>
          <a:xfrm>
            <a:off x="160538" y="815539"/>
            <a:ext cx="5454450" cy="3018974"/>
          </a:xfrm>
        </p:spPr>
      </p:pic>
      <p:sp>
        <p:nvSpPr>
          <p:cNvPr id="4" name="Content Placeholder 3">
            <a:extLst>
              <a:ext uri="{FF2B5EF4-FFF2-40B4-BE49-F238E27FC236}">
                <a16:creationId xmlns:a16="http://schemas.microsoft.com/office/drawing/2014/main" id="{23CDB45C-E349-3A4F-94AF-62EBDA60A781}"/>
              </a:ext>
            </a:extLst>
          </p:cNvPr>
          <p:cNvSpPr>
            <a:spLocks noGrp="1"/>
          </p:cNvSpPr>
          <p:nvPr>
            <p:ph sz="half" idx="2"/>
          </p:nvPr>
        </p:nvSpPr>
        <p:spPr>
          <a:xfrm>
            <a:off x="5614989" y="686950"/>
            <a:ext cx="6577012" cy="3471775"/>
          </a:xfrm>
        </p:spPr>
        <p:txBody>
          <a:bodyPr>
            <a:normAutofit/>
          </a:bodyPr>
          <a:lstStyle/>
          <a:p>
            <a:r>
              <a:rPr lang="en-US" sz="1800" dirty="0"/>
              <a:t>We used a low power gridded gun from the Naval Research Laboratory (NRL) to : </a:t>
            </a:r>
          </a:p>
          <a:p>
            <a:pPr lvl="1"/>
            <a:r>
              <a:rPr lang="en-US" sz="1800" dirty="0"/>
              <a:t>Test class D operation.</a:t>
            </a:r>
          </a:p>
          <a:p>
            <a:pPr lvl="1"/>
            <a:r>
              <a:rPr lang="en-US" sz="1800" dirty="0"/>
              <a:t>Test the viability of pi circuits as a power extraction circuits.</a:t>
            </a:r>
          </a:p>
          <a:p>
            <a:r>
              <a:rPr lang="en-US" sz="1800" dirty="0"/>
              <a:t>The gun was originally designed to operate at 500 MHz - 1.5 GHz range. We used it to operate at 4 MHz. </a:t>
            </a:r>
          </a:p>
          <a:p>
            <a:r>
              <a:rPr lang="en-US" sz="1800" dirty="0"/>
              <a:t>Cathode Anode voltage designed to operate from 20-35kV range. </a:t>
            </a:r>
          </a:p>
          <a:p>
            <a:pPr lvl="1"/>
            <a:r>
              <a:rPr lang="en-US" sz="1800" dirty="0"/>
              <a:t>Observed </a:t>
            </a:r>
            <a:r>
              <a:rPr lang="en-US" sz="1800" dirty="0" err="1"/>
              <a:t>I</a:t>
            </a:r>
            <a:r>
              <a:rPr lang="en-US" sz="1800" baseline="-25000" dirty="0" err="1"/>
              <a:t>beam,max</a:t>
            </a:r>
            <a:r>
              <a:rPr lang="en-US" sz="1800" baseline="-25000" dirty="0"/>
              <a:t> </a:t>
            </a:r>
            <a:r>
              <a:rPr lang="en-US" sz="1800" dirty="0"/>
              <a:t>of 0.98 A (indirect measurement). </a:t>
            </a:r>
          </a:p>
          <a:p>
            <a:pPr lvl="1"/>
            <a:r>
              <a:rPr lang="en-US" sz="1800" dirty="0"/>
              <a:t>Observed  V</a:t>
            </a:r>
            <a:r>
              <a:rPr lang="en-US" sz="1800" baseline="-25000" dirty="0"/>
              <a:t>RF, max</a:t>
            </a:r>
            <a:r>
              <a:rPr lang="en-US" sz="1800" dirty="0"/>
              <a:t> ~ 4.5kV</a:t>
            </a:r>
            <a:r>
              <a:rPr lang="en-US" sz="1800" baseline="-25000" dirty="0"/>
              <a:t> </a:t>
            </a:r>
          </a:p>
          <a:p>
            <a:pPr marL="0" indent="0">
              <a:buNone/>
            </a:pPr>
            <a:endParaRPr lang="en-US" sz="1800" dirty="0"/>
          </a:p>
        </p:txBody>
      </p:sp>
      <p:sp>
        <p:nvSpPr>
          <p:cNvPr id="5" name="Slide Number Placeholder 4">
            <a:extLst>
              <a:ext uri="{FF2B5EF4-FFF2-40B4-BE49-F238E27FC236}">
                <a16:creationId xmlns:a16="http://schemas.microsoft.com/office/drawing/2014/main" id="{4D4734E9-C516-A94D-A63F-21B95397A2F4}"/>
              </a:ext>
            </a:extLst>
          </p:cNvPr>
          <p:cNvSpPr>
            <a:spLocks noGrp="1"/>
          </p:cNvSpPr>
          <p:nvPr>
            <p:ph type="sldNum" sz="quarter" idx="12"/>
          </p:nvPr>
        </p:nvSpPr>
        <p:spPr/>
        <p:txBody>
          <a:bodyPr/>
          <a:lstStyle/>
          <a:p>
            <a:fld id="{401CF334-2D5C-4859-84A6-CA7E6E43FAEB}" type="slidenum">
              <a:rPr lang="en-US" smtClean="0"/>
              <a:t>28</a:t>
            </a:fld>
            <a:endParaRPr lang="en-US"/>
          </a:p>
        </p:txBody>
      </p:sp>
      <p:pic>
        <p:nvPicPr>
          <p:cNvPr id="3" name="Picture 2">
            <a:extLst>
              <a:ext uri="{FF2B5EF4-FFF2-40B4-BE49-F238E27FC236}">
                <a16:creationId xmlns:a16="http://schemas.microsoft.com/office/drawing/2014/main" id="{6F4E5C2C-9220-EB40-B6D4-E56EDF700AC0}"/>
              </a:ext>
            </a:extLst>
          </p:cNvPr>
          <p:cNvPicPr>
            <a:picLocks noChangeAspect="1"/>
          </p:cNvPicPr>
          <p:nvPr/>
        </p:nvPicPr>
        <p:blipFill rotWithShape="1">
          <a:blip r:embed="rId5"/>
          <a:srcRect l="7110" t="15021" r="6034" b="4557"/>
          <a:stretch/>
        </p:blipFill>
        <p:spPr>
          <a:xfrm>
            <a:off x="229080" y="4172234"/>
            <a:ext cx="5317366" cy="1384731"/>
          </a:xfrm>
          <a:prstGeom prst="rect">
            <a:avLst/>
          </a:prstGeom>
        </p:spPr>
      </p:pic>
      <p:sp>
        <p:nvSpPr>
          <p:cNvPr id="6" name="TextBox 5">
            <a:extLst>
              <a:ext uri="{FF2B5EF4-FFF2-40B4-BE49-F238E27FC236}">
                <a16:creationId xmlns:a16="http://schemas.microsoft.com/office/drawing/2014/main" id="{942E6EC2-E88C-694F-BE3C-19CB11CF8F70}"/>
              </a:ext>
            </a:extLst>
          </p:cNvPr>
          <p:cNvSpPr txBox="1"/>
          <p:nvPr/>
        </p:nvSpPr>
        <p:spPr>
          <a:xfrm>
            <a:off x="22252" y="5649735"/>
            <a:ext cx="5454450" cy="1200329"/>
          </a:xfrm>
          <a:prstGeom prst="rect">
            <a:avLst/>
          </a:prstGeom>
          <a:noFill/>
          <a:ln>
            <a:noFill/>
          </a:ln>
        </p:spPr>
        <p:txBody>
          <a:bodyPr wrap="square" rtlCol="0">
            <a:spAutoFit/>
          </a:bodyPr>
          <a:lstStyle/>
          <a:p>
            <a:r>
              <a:rPr lang="en-US" dirty="0"/>
              <a:t>Circuit offered gap impedance of ~16 k𝛀 @ resonance, Expected Efficiency ~ 58 % (using our operating point graph for the above circuit parameters).</a:t>
            </a:r>
          </a:p>
        </p:txBody>
      </p:sp>
    </p:spTree>
    <p:extLst>
      <p:ext uri="{BB962C8B-B14F-4D97-AF65-F5344CB8AC3E}">
        <p14:creationId xmlns:p14="http://schemas.microsoft.com/office/powerpoint/2010/main" val="2949938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6F51D-6755-2645-9335-A604771B8BE3}"/>
              </a:ext>
            </a:extLst>
          </p:cNvPr>
          <p:cNvSpPr>
            <a:spLocks noGrp="1"/>
          </p:cNvSpPr>
          <p:nvPr>
            <p:ph type="title"/>
          </p:nvPr>
        </p:nvSpPr>
        <p:spPr>
          <a:xfrm>
            <a:off x="383667" y="0"/>
            <a:ext cx="11420475" cy="842963"/>
          </a:xfrm>
        </p:spPr>
        <p:txBody>
          <a:bodyPr>
            <a:normAutofit/>
          </a:bodyPr>
          <a:lstStyle/>
          <a:p>
            <a:r>
              <a:rPr lang="en-US" dirty="0"/>
              <a:t>Power &amp; Efficiency Measurements</a:t>
            </a:r>
          </a:p>
        </p:txBody>
      </p:sp>
      <p:sp>
        <p:nvSpPr>
          <p:cNvPr id="5" name="Slide Number Placeholder 4">
            <a:extLst>
              <a:ext uri="{FF2B5EF4-FFF2-40B4-BE49-F238E27FC236}">
                <a16:creationId xmlns:a16="http://schemas.microsoft.com/office/drawing/2014/main" id="{8C53D8C8-CF4D-2149-A697-9124A9D20C2E}"/>
              </a:ext>
            </a:extLst>
          </p:cNvPr>
          <p:cNvSpPr>
            <a:spLocks noGrp="1"/>
          </p:cNvSpPr>
          <p:nvPr>
            <p:ph type="sldNum" sz="quarter" idx="12"/>
          </p:nvPr>
        </p:nvSpPr>
        <p:spPr/>
        <p:txBody>
          <a:bodyPr/>
          <a:lstStyle/>
          <a:p>
            <a:fld id="{401CF334-2D5C-4859-84A6-CA7E6E43FAEB}" type="slidenum">
              <a:rPr lang="en-US" smtClean="0"/>
              <a:t>29</a:t>
            </a:fld>
            <a:endParaRPr lang="en-US"/>
          </a:p>
        </p:txBody>
      </p:sp>
      <p:pic>
        <p:nvPicPr>
          <p:cNvPr id="4" name="Picture 3">
            <a:extLst>
              <a:ext uri="{FF2B5EF4-FFF2-40B4-BE49-F238E27FC236}">
                <a16:creationId xmlns:a16="http://schemas.microsoft.com/office/drawing/2014/main" id="{F5B4498E-46BF-A54E-ADFE-FCD72F86C21E}"/>
              </a:ext>
            </a:extLst>
          </p:cNvPr>
          <p:cNvPicPr>
            <a:picLocks noChangeAspect="1"/>
          </p:cNvPicPr>
          <p:nvPr/>
        </p:nvPicPr>
        <p:blipFill rotWithShape="1">
          <a:blip r:embed="rId2"/>
          <a:srcRect r="48557"/>
          <a:stretch/>
        </p:blipFill>
        <p:spPr>
          <a:xfrm>
            <a:off x="252928" y="1108075"/>
            <a:ext cx="6390760" cy="4706937"/>
          </a:xfrm>
          <a:prstGeom prst="rect">
            <a:avLst/>
          </a:prstGeom>
        </p:spPr>
      </p:pic>
      <p:sp>
        <p:nvSpPr>
          <p:cNvPr id="9" name="TextBox 8">
            <a:extLst>
              <a:ext uri="{FF2B5EF4-FFF2-40B4-BE49-F238E27FC236}">
                <a16:creationId xmlns:a16="http://schemas.microsoft.com/office/drawing/2014/main" id="{1F571762-FE55-8545-93BA-6D6C4DD43E9F}"/>
              </a:ext>
            </a:extLst>
          </p:cNvPr>
          <p:cNvSpPr txBox="1"/>
          <p:nvPr/>
        </p:nvSpPr>
        <p:spPr>
          <a:xfrm>
            <a:off x="6643688" y="1108075"/>
            <a:ext cx="5548312" cy="5601533"/>
          </a:xfrm>
          <a:prstGeom prst="rect">
            <a:avLst/>
          </a:prstGeom>
          <a:noFill/>
          <a:ln>
            <a:noFill/>
          </a:ln>
        </p:spPr>
        <p:txBody>
          <a:bodyPr wrap="square" rtlCol="0">
            <a:spAutoFit/>
          </a:bodyPr>
          <a:lstStyle/>
          <a:p>
            <a:pPr marL="285750" indent="-285750">
              <a:buFont typeface="Arial" panose="020B0604020202020204" pitchFamily="34" charset="0"/>
              <a:buChar char="•"/>
            </a:pPr>
            <a:r>
              <a:rPr lang="en-US" sz="3000" dirty="0"/>
              <a:t>Efficiency was measured to be 58% for the design parameters.</a:t>
            </a:r>
          </a:p>
          <a:p>
            <a:endParaRPr lang="en-US" sz="3000" dirty="0"/>
          </a:p>
          <a:p>
            <a:pPr marL="285750" indent="-285750">
              <a:buFont typeface="Arial" panose="020B0604020202020204" pitchFamily="34" charset="0"/>
              <a:buChar char="•"/>
            </a:pPr>
            <a:r>
              <a:rPr lang="en-US" sz="3000" dirty="0"/>
              <a:t>Input power reduces with reduced C</a:t>
            </a:r>
            <a:r>
              <a:rPr lang="en-US" sz="3000" baseline="-25000" dirty="0"/>
              <a:t>2</a:t>
            </a:r>
            <a:r>
              <a:rPr lang="en-US" sz="3000" dirty="0"/>
              <a:t>. This is because,</a:t>
            </a:r>
          </a:p>
          <a:p>
            <a:pPr marL="742950" lvl="1" indent="-285750">
              <a:buFont typeface="Arial" panose="020B0604020202020204" pitchFamily="34" charset="0"/>
              <a:buChar char="•"/>
            </a:pPr>
            <a:r>
              <a:rPr lang="en-US" sz="2800" dirty="0"/>
              <a:t>When C</a:t>
            </a:r>
            <a:r>
              <a:rPr lang="en-US" sz="2800" baseline="-25000" dirty="0"/>
              <a:t>2 </a:t>
            </a:r>
            <a:r>
              <a:rPr lang="en-US" sz="2800" dirty="0"/>
              <a:t>↓ , </a:t>
            </a:r>
            <a:r>
              <a:rPr lang="en-US" sz="2800" dirty="0" err="1"/>
              <a:t>Z</a:t>
            </a:r>
            <a:r>
              <a:rPr lang="en-US" sz="2800" baseline="-25000" dirty="0" err="1"/>
              <a:t>gap</a:t>
            </a:r>
            <a:r>
              <a:rPr lang="en-US" sz="2800" dirty="0"/>
              <a:t> ↓⟹ V</a:t>
            </a:r>
            <a:r>
              <a:rPr lang="en-US" sz="2800" baseline="-25000" dirty="0"/>
              <a:t>RF</a:t>
            </a:r>
            <a:r>
              <a:rPr lang="en-US" sz="2800" dirty="0"/>
              <a:t> ↓</a:t>
            </a:r>
            <a:endParaRPr lang="en-US" sz="2800" baseline="-25000" dirty="0"/>
          </a:p>
          <a:p>
            <a:pPr marL="285750" indent="-285750">
              <a:buFont typeface="Arial" panose="020B0604020202020204" pitchFamily="34" charset="0"/>
              <a:buChar char="•"/>
            </a:pPr>
            <a:endParaRPr lang="en-US" sz="3000" dirty="0"/>
          </a:p>
          <a:p>
            <a:pPr marL="285750" indent="-285750">
              <a:buFont typeface="Arial" panose="020B0604020202020204" pitchFamily="34" charset="0"/>
              <a:buChar char="•"/>
            </a:pPr>
            <a:r>
              <a:rPr lang="en-US" sz="3000" dirty="0"/>
              <a:t>To achieve higher efficiency we needed very high Q inductors (Q~5k for 99%). </a:t>
            </a:r>
          </a:p>
          <a:p>
            <a:pPr marL="285750" indent="-285750">
              <a:buFont typeface="Arial" panose="020B0604020202020204" pitchFamily="34" charset="0"/>
              <a:buChar char="•"/>
            </a:pPr>
            <a:endParaRPr lang="en-US" sz="3000" dirty="0"/>
          </a:p>
        </p:txBody>
      </p:sp>
    </p:spTree>
    <p:extLst>
      <p:ext uri="{BB962C8B-B14F-4D97-AF65-F5344CB8AC3E}">
        <p14:creationId xmlns:p14="http://schemas.microsoft.com/office/powerpoint/2010/main" val="3358150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474A8BB-7796-410E-B009-2DE8C368B2FA}"/>
              </a:ext>
            </a:extLst>
          </p:cNvPr>
          <p:cNvSpPr>
            <a:spLocks noGrp="1"/>
          </p:cNvSpPr>
          <p:nvPr>
            <p:ph type="title"/>
          </p:nvPr>
        </p:nvSpPr>
        <p:spPr>
          <a:xfrm>
            <a:off x="609600" y="136524"/>
            <a:ext cx="10972800" cy="748070"/>
          </a:xfrm>
        </p:spPr>
        <p:txBody>
          <a:bodyPr>
            <a:noAutofit/>
          </a:bodyPr>
          <a:lstStyle/>
          <a:p>
            <a:pPr algn="ctr"/>
            <a:r>
              <a:rPr lang="en-US" sz="4000" dirty="0"/>
              <a:t>Mobile Ionospheric Heaters: Need &amp; Impact</a:t>
            </a:r>
          </a:p>
        </p:txBody>
      </p:sp>
      <p:sp>
        <p:nvSpPr>
          <p:cNvPr id="7" name="Content Placeholder 6">
            <a:extLst>
              <a:ext uri="{FF2B5EF4-FFF2-40B4-BE49-F238E27FC236}">
                <a16:creationId xmlns:a16="http://schemas.microsoft.com/office/drawing/2014/main" id="{B255C942-5320-4E06-8E60-00175EFACBC4}"/>
              </a:ext>
            </a:extLst>
          </p:cNvPr>
          <p:cNvSpPr>
            <a:spLocks noGrp="1"/>
          </p:cNvSpPr>
          <p:nvPr>
            <p:ph sz="half" idx="1"/>
          </p:nvPr>
        </p:nvSpPr>
        <p:spPr>
          <a:xfrm>
            <a:off x="0" y="1054248"/>
            <a:ext cx="6197600" cy="5516537"/>
          </a:xfrm>
        </p:spPr>
        <p:txBody>
          <a:bodyPr>
            <a:noAutofit/>
          </a:bodyPr>
          <a:lstStyle/>
          <a:p>
            <a:pPr algn="just"/>
            <a:r>
              <a:rPr lang="en-US" sz="2200" dirty="0"/>
              <a:t>Past IM experiments, conducted at high latitudes indicate strong dependence of ionospheric processes on geomagnetic latitude.</a:t>
            </a:r>
          </a:p>
          <a:p>
            <a:pPr algn="just"/>
            <a:endParaRPr lang="en-US" sz="2200" dirty="0"/>
          </a:p>
          <a:p>
            <a:pPr algn="just"/>
            <a:endParaRPr lang="en-US" sz="2200" dirty="0"/>
          </a:p>
          <a:p>
            <a:pPr algn="just"/>
            <a:endParaRPr lang="en-US" sz="2200" dirty="0"/>
          </a:p>
          <a:p>
            <a:pPr algn="just"/>
            <a:r>
              <a:rPr lang="en-US" sz="2200" dirty="0"/>
              <a:t>Transportable heaters will allow for the first time a quantitative exploration of the IM requirements vs. geomagnetic latitude without expensive ground installations. Research capability to explore latitudes different than high latitudes currently explored. </a:t>
            </a:r>
          </a:p>
          <a:p>
            <a:pPr marL="0" indent="0" algn="just">
              <a:buNone/>
            </a:pPr>
            <a:endParaRPr lang="en-US" sz="1700" dirty="0"/>
          </a:p>
          <a:p>
            <a:pPr marL="0" indent="0" algn="just">
              <a:buNone/>
            </a:pPr>
            <a:endParaRPr lang="en-US" sz="1700" dirty="0"/>
          </a:p>
          <a:p>
            <a:pPr marL="0" indent="0" algn="just">
              <a:buNone/>
            </a:pPr>
            <a:endParaRPr lang="en-US" sz="1700" dirty="0"/>
          </a:p>
        </p:txBody>
      </p:sp>
      <p:pic>
        <p:nvPicPr>
          <p:cNvPr id="10" name="Content Placeholder 9" descr="A close up of a map&#10;&#10;Description automatically generated">
            <a:extLst>
              <a:ext uri="{FF2B5EF4-FFF2-40B4-BE49-F238E27FC236}">
                <a16:creationId xmlns:a16="http://schemas.microsoft.com/office/drawing/2014/main" id="{26776BCF-094A-4EE8-850A-02DBAEDBBAEE}"/>
              </a:ext>
            </a:extLst>
          </p:cNvPr>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1646" r="5558"/>
          <a:stretch/>
        </p:blipFill>
        <p:spPr>
          <a:xfrm>
            <a:off x="6283309" y="978944"/>
            <a:ext cx="5829045" cy="2568388"/>
          </a:xfrm>
        </p:spPr>
      </p:pic>
      <p:sp>
        <p:nvSpPr>
          <p:cNvPr id="5" name="Slide Number Placeholder 4">
            <a:extLst>
              <a:ext uri="{FF2B5EF4-FFF2-40B4-BE49-F238E27FC236}">
                <a16:creationId xmlns:a16="http://schemas.microsoft.com/office/drawing/2014/main" id="{8939801C-AF94-4B73-9930-CA185D070211}"/>
              </a:ext>
            </a:extLst>
          </p:cNvPr>
          <p:cNvSpPr>
            <a:spLocks noGrp="1"/>
          </p:cNvSpPr>
          <p:nvPr>
            <p:ph type="sldNum" sz="quarter" idx="12"/>
          </p:nvPr>
        </p:nvSpPr>
        <p:spPr/>
        <p:txBody>
          <a:bodyPr/>
          <a:lstStyle/>
          <a:p>
            <a:fld id="{401CF334-2D5C-4859-84A6-CA7E6E43FAEB}" type="slidenum">
              <a:rPr lang="en-US" smtClean="0"/>
              <a:t>3</a:t>
            </a:fld>
            <a:endParaRPr lang="en-US"/>
          </a:p>
        </p:txBody>
      </p:sp>
      <p:graphicFrame>
        <p:nvGraphicFramePr>
          <p:cNvPr id="11" name="Table 10">
            <a:extLst>
              <a:ext uri="{FF2B5EF4-FFF2-40B4-BE49-F238E27FC236}">
                <a16:creationId xmlns:a16="http://schemas.microsoft.com/office/drawing/2014/main" id="{6CE6BA42-D09C-4B5B-ABAE-B240CACB1818}"/>
              </a:ext>
            </a:extLst>
          </p:cNvPr>
          <p:cNvGraphicFramePr>
            <a:graphicFrameLocks noGrp="1"/>
          </p:cNvGraphicFramePr>
          <p:nvPr>
            <p:extLst>
              <p:ext uri="{D42A27DB-BD31-4B8C-83A1-F6EECF244321}">
                <p14:modId xmlns:p14="http://schemas.microsoft.com/office/powerpoint/2010/main" val="3828909259"/>
              </p:ext>
            </p:extLst>
          </p:nvPr>
        </p:nvGraphicFramePr>
        <p:xfrm>
          <a:off x="6390042" y="4101905"/>
          <a:ext cx="5615580" cy="2468880"/>
        </p:xfrm>
        <a:graphic>
          <a:graphicData uri="http://schemas.openxmlformats.org/drawingml/2006/table">
            <a:tbl>
              <a:tblPr firstRow="1" bandRow="1">
                <a:tableStyleId>{5C22544A-7EE6-4342-B048-85BDC9FD1C3A}</a:tableStyleId>
              </a:tblPr>
              <a:tblGrid>
                <a:gridCol w="1871860">
                  <a:extLst>
                    <a:ext uri="{9D8B030D-6E8A-4147-A177-3AD203B41FA5}">
                      <a16:colId xmlns:a16="http://schemas.microsoft.com/office/drawing/2014/main" val="20000"/>
                    </a:ext>
                  </a:extLst>
                </a:gridCol>
                <a:gridCol w="1871860">
                  <a:extLst>
                    <a:ext uri="{9D8B030D-6E8A-4147-A177-3AD203B41FA5}">
                      <a16:colId xmlns:a16="http://schemas.microsoft.com/office/drawing/2014/main" val="20001"/>
                    </a:ext>
                  </a:extLst>
                </a:gridCol>
                <a:gridCol w="1871860">
                  <a:extLst>
                    <a:ext uri="{9D8B030D-6E8A-4147-A177-3AD203B41FA5}">
                      <a16:colId xmlns:a16="http://schemas.microsoft.com/office/drawing/2014/main" val="20002"/>
                    </a:ext>
                  </a:extLst>
                </a:gridCol>
              </a:tblGrid>
              <a:tr h="584486">
                <a:tc>
                  <a:txBody>
                    <a:bodyPr/>
                    <a:lstStyle/>
                    <a:p>
                      <a:pPr algn="ctr"/>
                      <a:r>
                        <a:rPr lang="en-US" dirty="0"/>
                        <a:t>Heater</a:t>
                      </a:r>
                    </a:p>
                  </a:txBody>
                  <a:tcPr/>
                </a:tc>
                <a:tc>
                  <a:txBody>
                    <a:bodyPr/>
                    <a:lstStyle/>
                    <a:p>
                      <a:pPr algn="ctr"/>
                      <a:r>
                        <a:rPr lang="en-US" dirty="0"/>
                        <a:t>Frequency</a:t>
                      </a:r>
                      <a:r>
                        <a:rPr lang="en-US" baseline="0" dirty="0"/>
                        <a:t> (MHz)</a:t>
                      </a:r>
                      <a:endParaRPr lang="en-US" dirty="0"/>
                    </a:p>
                  </a:txBody>
                  <a:tcPr/>
                </a:tc>
                <a:tc>
                  <a:txBody>
                    <a:bodyPr/>
                    <a:lstStyle/>
                    <a:p>
                      <a:pPr algn="ctr"/>
                      <a:r>
                        <a:rPr lang="en-US" dirty="0"/>
                        <a:t>Power (MW)</a:t>
                      </a:r>
                    </a:p>
                  </a:txBody>
                  <a:tcPr/>
                </a:tc>
                <a:extLst>
                  <a:ext uri="{0D108BD9-81ED-4DB2-BD59-A6C34878D82A}">
                    <a16:rowId xmlns:a16="http://schemas.microsoft.com/office/drawing/2014/main" val="10000"/>
                  </a:ext>
                </a:extLst>
              </a:tr>
              <a:tr h="333992">
                <a:tc>
                  <a:txBody>
                    <a:bodyPr/>
                    <a:lstStyle/>
                    <a:p>
                      <a:pPr algn="ctr"/>
                      <a:r>
                        <a:rPr lang="en-US" dirty="0"/>
                        <a:t>HAARP</a:t>
                      </a:r>
                    </a:p>
                  </a:txBody>
                  <a:tcPr/>
                </a:tc>
                <a:tc>
                  <a:txBody>
                    <a:bodyPr/>
                    <a:lstStyle/>
                    <a:p>
                      <a:pPr algn="ctr"/>
                      <a:r>
                        <a:rPr lang="en-US" dirty="0"/>
                        <a:t>2.7-10.0</a:t>
                      </a:r>
                    </a:p>
                  </a:txBody>
                  <a:tcPr/>
                </a:tc>
                <a:tc>
                  <a:txBody>
                    <a:bodyPr/>
                    <a:lstStyle/>
                    <a:p>
                      <a:pPr algn="ctr"/>
                      <a:r>
                        <a:rPr lang="en-US" dirty="0"/>
                        <a:t>3.6</a:t>
                      </a:r>
                    </a:p>
                  </a:txBody>
                  <a:tcPr/>
                </a:tc>
                <a:extLst>
                  <a:ext uri="{0D108BD9-81ED-4DB2-BD59-A6C34878D82A}">
                    <a16:rowId xmlns:a16="http://schemas.microsoft.com/office/drawing/2014/main" val="10001"/>
                  </a:ext>
                </a:extLst>
              </a:tr>
              <a:tr h="333992">
                <a:tc>
                  <a:txBody>
                    <a:bodyPr/>
                    <a:lstStyle/>
                    <a:p>
                      <a:pPr algn="ctr"/>
                      <a:r>
                        <a:rPr lang="en-US" dirty="0"/>
                        <a:t>EISCAT</a:t>
                      </a:r>
                    </a:p>
                  </a:txBody>
                  <a:tcPr/>
                </a:tc>
                <a:tc>
                  <a:txBody>
                    <a:bodyPr/>
                    <a:lstStyle/>
                    <a:p>
                      <a:pPr algn="ctr"/>
                      <a:r>
                        <a:rPr lang="en-US" dirty="0"/>
                        <a:t>3.9-8.0</a:t>
                      </a:r>
                    </a:p>
                  </a:txBody>
                  <a:tcPr/>
                </a:tc>
                <a:tc>
                  <a:txBody>
                    <a:bodyPr/>
                    <a:lstStyle/>
                    <a:p>
                      <a:pPr algn="ctr"/>
                      <a:r>
                        <a:rPr lang="en-US" dirty="0"/>
                        <a:t>1.2</a:t>
                      </a:r>
                    </a:p>
                  </a:txBody>
                  <a:tcPr/>
                </a:tc>
                <a:extLst>
                  <a:ext uri="{0D108BD9-81ED-4DB2-BD59-A6C34878D82A}">
                    <a16:rowId xmlns:a16="http://schemas.microsoft.com/office/drawing/2014/main" val="10002"/>
                  </a:ext>
                </a:extLst>
              </a:tr>
              <a:tr h="333992">
                <a:tc>
                  <a:txBody>
                    <a:bodyPr/>
                    <a:lstStyle/>
                    <a:p>
                      <a:pPr algn="ctr"/>
                      <a:r>
                        <a:rPr lang="en-US" dirty="0"/>
                        <a:t>SURA</a:t>
                      </a:r>
                    </a:p>
                  </a:txBody>
                  <a:tcPr/>
                </a:tc>
                <a:tc>
                  <a:txBody>
                    <a:bodyPr/>
                    <a:lstStyle/>
                    <a:p>
                      <a:pPr algn="ctr"/>
                      <a:r>
                        <a:rPr lang="en-US" dirty="0"/>
                        <a:t>4.5-9.0</a:t>
                      </a:r>
                    </a:p>
                  </a:txBody>
                  <a:tcPr/>
                </a:tc>
                <a:tc>
                  <a:txBody>
                    <a:bodyPr/>
                    <a:lstStyle/>
                    <a:p>
                      <a:pPr algn="ctr"/>
                      <a:r>
                        <a:rPr lang="en-US" dirty="0"/>
                        <a:t>0.75</a:t>
                      </a:r>
                    </a:p>
                  </a:txBody>
                  <a:tcPr/>
                </a:tc>
                <a:extLst>
                  <a:ext uri="{0D108BD9-81ED-4DB2-BD59-A6C34878D82A}">
                    <a16:rowId xmlns:a16="http://schemas.microsoft.com/office/drawing/2014/main" val="10003"/>
                  </a:ext>
                </a:extLst>
              </a:tr>
              <a:tr h="333992">
                <a:tc>
                  <a:txBody>
                    <a:bodyPr/>
                    <a:lstStyle/>
                    <a:p>
                      <a:pPr algn="ctr"/>
                      <a:r>
                        <a:rPr lang="en-US" dirty="0"/>
                        <a:t>PLAT</a:t>
                      </a:r>
                    </a:p>
                  </a:txBody>
                  <a:tcPr/>
                </a:tc>
                <a:tc>
                  <a:txBody>
                    <a:bodyPr/>
                    <a:lstStyle/>
                    <a:p>
                      <a:pPr algn="ctr"/>
                      <a:r>
                        <a:rPr lang="en-US" dirty="0"/>
                        <a:t>2.7-10.0</a:t>
                      </a:r>
                    </a:p>
                  </a:txBody>
                  <a:tcPr/>
                </a:tc>
                <a:tc>
                  <a:txBody>
                    <a:bodyPr/>
                    <a:lstStyle/>
                    <a:p>
                      <a:pPr algn="ctr"/>
                      <a:r>
                        <a:rPr lang="en-US" dirty="0"/>
                        <a:t>1.4</a:t>
                      </a:r>
                    </a:p>
                  </a:txBody>
                  <a:tcPr/>
                </a:tc>
                <a:extLst>
                  <a:ext uri="{0D108BD9-81ED-4DB2-BD59-A6C34878D82A}">
                    <a16:rowId xmlns:a16="http://schemas.microsoft.com/office/drawing/2014/main" val="10004"/>
                  </a:ext>
                </a:extLst>
              </a:tr>
              <a:tr h="333992">
                <a:tc>
                  <a:txBody>
                    <a:bodyPr/>
                    <a:lstStyle/>
                    <a:p>
                      <a:pPr algn="ctr"/>
                      <a:r>
                        <a:rPr lang="en-US" dirty="0"/>
                        <a:t>Arecibo</a:t>
                      </a:r>
                    </a:p>
                  </a:txBody>
                  <a:tcPr/>
                </a:tc>
                <a:tc>
                  <a:txBody>
                    <a:bodyPr/>
                    <a:lstStyle/>
                    <a:p>
                      <a:pPr algn="ctr"/>
                      <a:r>
                        <a:rPr lang="en-US" dirty="0"/>
                        <a:t>5.125 or 8.125</a:t>
                      </a:r>
                    </a:p>
                  </a:txBody>
                  <a:tcPr/>
                </a:tc>
                <a:tc>
                  <a:txBody>
                    <a:bodyPr/>
                    <a:lstStyle/>
                    <a:p>
                      <a:pPr algn="ctr"/>
                      <a:r>
                        <a:rPr lang="en-US" dirty="0"/>
                        <a:t>0.6</a:t>
                      </a: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338459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7613FC-7A1D-E442-A993-5181234EED42}"/>
              </a:ext>
            </a:extLst>
          </p:cNvPr>
          <p:cNvSpPr>
            <a:spLocks noGrp="1"/>
          </p:cNvSpPr>
          <p:nvPr>
            <p:ph type="title"/>
          </p:nvPr>
        </p:nvSpPr>
        <p:spPr>
          <a:xfrm>
            <a:off x="0" y="0"/>
            <a:ext cx="12192000" cy="742950"/>
          </a:xfrm>
        </p:spPr>
        <p:txBody>
          <a:bodyPr>
            <a:normAutofit/>
          </a:bodyPr>
          <a:lstStyle/>
          <a:p>
            <a:pPr algn="ctr"/>
            <a:r>
              <a:rPr lang="en-US" sz="3800" dirty="0"/>
              <a:t>Limitations of Single Stage Power Extraction Circuit</a:t>
            </a:r>
          </a:p>
        </p:txBody>
      </p:sp>
      <p:sp>
        <p:nvSpPr>
          <p:cNvPr id="3" name="Content Placeholder 2">
            <a:extLst>
              <a:ext uri="{FF2B5EF4-FFF2-40B4-BE49-F238E27FC236}">
                <a16:creationId xmlns:a16="http://schemas.microsoft.com/office/drawing/2014/main" id="{CE28083D-D1D3-C042-BD27-55B9F679A23C}"/>
              </a:ext>
            </a:extLst>
          </p:cNvPr>
          <p:cNvSpPr>
            <a:spLocks noGrp="1"/>
          </p:cNvSpPr>
          <p:nvPr>
            <p:ph sz="half" idx="1"/>
          </p:nvPr>
        </p:nvSpPr>
        <p:spPr>
          <a:xfrm>
            <a:off x="171450" y="1600200"/>
            <a:ext cx="5822950" cy="4754725"/>
          </a:xfrm>
        </p:spPr>
        <p:txBody>
          <a:bodyPr>
            <a:normAutofit lnSpcReduction="10000"/>
          </a:bodyPr>
          <a:lstStyle/>
          <a:p>
            <a:r>
              <a:rPr lang="en-US" dirty="0"/>
              <a:t>Tuning range is limited because of a single inductor coil.</a:t>
            </a:r>
          </a:p>
          <a:p>
            <a:endParaRPr lang="en-US" dirty="0"/>
          </a:p>
          <a:p>
            <a:r>
              <a:rPr lang="en-US" dirty="0"/>
              <a:t> Design requires very high Q inductors for high efficiency. </a:t>
            </a:r>
          </a:p>
          <a:p>
            <a:endParaRPr lang="en-US" dirty="0"/>
          </a:p>
          <a:p>
            <a:r>
              <a:rPr lang="en-US" dirty="0"/>
              <a:t>Difficulties in measurement of inductor coils with such high-quality factor. 1% error on |Z| translates to large errors on the resistances</a:t>
            </a:r>
          </a:p>
        </p:txBody>
      </p:sp>
      <p:sp>
        <p:nvSpPr>
          <p:cNvPr id="4" name="Content Placeholder 3">
            <a:extLst>
              <a:ext uri="{FF2B5EF4-FFF2-40B4-BE49-F238E27FC236}">
                <a16:creationId xmlns:a16="http://schemas.microsoft.com/office/drawing/2014/main" id="{91DAEB07-D8D9-8B48-A351-C883FA5C0639}"/>
              </a:ext>
            </a:extLst>
          </p:cNvPr>
          <p:cNvSpPr>
            <a:spLocks noGrp="1"/>
          </p:cNvSpPr>
          <p:nvPr>
            <p:ph sz="half" idx="2"/>
          </p:nvPr>
        </p:nvSpPr>
        <p:spPr>
          <a:xfrm>
            <a:off x="6197599" y="1600200"/>
            <a:ext cx="5822949" cy="4754725"/>
          </a:xfrm>
        </p:spPr>
        <p:txBody>
          <a:bodyPr>
            <a:normAutofit lnSpcReduction="10000"/>
          </a:bodyPr>
          <a:lstStyle/>
          <a:p>
            <a:r>
              <a:rPr lang="en-US" dirty="0"/>
              <a:t>Impedance transformation from 50 </a:t>
            </a:r>
            <a:r>
              <a:rPr lang="el-GR" dirty="0"/>
              <a:t>Ω</a:t>
            </a:r>
            <a:r>
              <a:rPr lang="en-US" dirty="0"/>
              <a:t> to 5 k</a:t>
            </a:r>
            <a:r>
              <a:rPr lang="el-GR" dirty="0"/>
              <a:t> Ω</a:t>
            </a:r>
            <a:r>
              <a:rPr lang="en-US" dirty="0"/>
              <a:t> – two orders of change in a single stage</a:t>
            </a:r>
          </a:p>
          <a:p>
            <a:endParaRPr lang="en-US" dirty="0"/>
          </a:p>
          <a:p>
            <a:r>
              <a:rPr lang="en-US" dirty="0"/>
              <a:t>Tunability is provided by the same set of elements. Adding more elements gives more flexibility.</a:t>
            </a:r>
          </a:p>
          <a:p>
            <a:endParaRPr lang="en-US" dirty="0"/>
          </a:p>
          <a:p>
            <a:r>
              <a:rPr lang="en-US" dirty="0"/>
              <a:t>A multistage circuit has more elements and provides much more flexibility. </a:t>
            </a:r>
          </a:p>
        </p:txBody>
      </p:sp>
      <p:sp>
        <p:nvSpPr>
          <p:cNvPr id="5" name="Slide Number Placeholder 4">
            <a:extLst>
              <a:ext uri="{FF2B5EF4-FFF2-40B4-BE49-F238E27FC236}">
                <a16:creationId xmlns:a16="http://schemas.microsoft.com/office/drawing/2014/main" id="{8DD028CB-6F73-C540-8A2F-B98825CAEFA1}"/>
              </a:ext>
            </a:extLst>
          </p:cNvPr>
          <p:cNvSpPr>
            <a:spLocks noGrp="1"/>
          </p:cNvSpPr>
          <p:nvPr>
            <p:ph type="sldNum" sz="quarter" idx="12"/>
          </p:nvPr>
        </p:nvSpPr>
        <p:spPr/>
        <p:txBody>
          <a:bodyPr/>
          <a:lstStyle/>
          <a:p>
            <a:fld id="{401CF334-2D5C-4859-84A6-CA7E6E43FAEB}" type="slidenum">
              <a:rPr lang="en-US" smtClean="0"/>
              <a:t>30</a:t>
            </a:fld>
            <a:endParaRPr lang="en-US"/>
          </a:p>
        </p:txBody>
      </p:sp>
    </p:spTree>
    <p:extLst>
      <p:ext uri="{BB962C8B-B14F-4D97-AF65-F5344CB8AC3E}">
        <p14:creationId xmlns:p14="http://schemas.microsoft.com/office/powerpoint/2010/main" val="621119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E63EF9C-6C07-544D-AFB7-99507018B06A}"/>
              </a:ext>
            </a:extLst>
          </p:cNvPr>
          <p:cNvSpPr>
            <a:spLocks noGrp="1"/>
          </p:cNvSpPr>
          <p:nvPr>
            <p:ph type="title"/>
          </p:nvPr>
        </p:nvSpPr>
        <p:spPr>
          <a:xfrm>
            <a:off x="64719" y="136524"/>
            <a:ext cx="11998943" cy="920751"/>
          </a:xfrm>
        </p:spPr>
        <p:txBody>
          <a:bodyPr>
            <a:normAutofit/>
          </a:bodyPr>
          <a:lstStyle/>
          <a:p>
            <a:pPr algn="ctr"/>
            <a:r>
              <a:rPr lang="en-US" sz="3000" dirty="0"/>
              <a:t>Two Stage Circuit is Tunable &amp; Less Restrictive (Q requirements)</a:t>
            </a:r>
          </a:p>
        </p:txBody>
      </p:sp>
      <p:pic>
        <p:nvPicPr>
          <p:cNvPr id="9" name="Content Placeholder 8" descr="A screenshot of a video game&#10;&#10;Description automatically generated">
            <a:extLst>
              <a:ext uri="{FF2B5EF4-FFF2-40B4-BE49-F238E27FC236}">
                <a16:creationId xmlns:a16="http://schemas.microsoft.com/office/drawing/2014/main" id="{495BDFC9-EB59-CE46-BC24-970C8D07229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3886" y="1243949"/>
            <a:ext cx="7642225" cy="3877513"/>
          </a:xfrm>
        </p:spPr>
      </p:pic>
      <p:sp>
        <p:nvSpPr>
          <p:cNvPr id="5" name="Slide Number Placeholder 4">
            <a:extLst>
              <a:ext uri="{FF2B5EF4-FFF2-40B4-BE49-F238E27FC236}">
                <a16:creationId xmlns:a16="http://schemas.microsoft.com/office/drawing/2014/main" id="{07E70706-101A-614E-A9D9-24FEC34C124B}"/>
              </a:ext>
            </a:extLst>
          </p:cNvPr>
          <p:cNvSpPr>
            <a:spLocks noGrp="1"/>
          </p:cNvSpPr>
          <p:nvPr>
            <p:ph type="sldNum" sz="quarter" idx="12"/>
          </p:nvPr>
        </p:nvSpPr>
        <p:spPr/>
        <p:txBody>
          <a:bodyPr/>
          <a:lstStyle/>
          <a:p>
            <a:fld id="{401CF334-2D5C-4859-84A6-CA7E6E43FAEB}" type="slidenum">
              <a:rPr lang="en-US" smtClean="0"/>
              <a:t>31</a:t>
            </a:fld>
            <a:endParaRPr lang="en-US"/>
          </a:p>
        </p:txBody>
      </p:sp>
      <p:sp>
        <p:nvSpPr>
          <p:cNvPr id="10" name="TextBox 9">
            <a:extLst>
              <a:ext uri="{FF2B5EF4-FFF2-40B4-BE49-F238E27FC236}">
                <a16:creationId xmlns:a16="http://schemas.microsoft.com/office/drawing/2014/main" id="{0ABEE087-02AC-414F-AEFC-60608B3889C0}"/>
              </a:ext>
            </a:extLst>
          </p:cNvPr>
          <p:cNvSpPr txBox="1"/>
          <p:nvPr/>
        </p:nvSpPr>
        <p:spPr>
          <a:xfrm>
            <a:off x="269508" y="5308136"/>
            <a:ext cx="11517680" cy="1631216"/>
          </a:xfrm>
          <a:prstGeom prst="rect">
            <a:avLst/>
          </a:prstGeom>
          <a:noFill/>
          <a:ln>
            <a:noFill/>
          </a:ln>
        </p:spPr>
        <p:txBody>
          <a:bodyPr wrap="square" rtlCol="0">
            <a:spAutoFit/>
          </a:bodyPr>
          <a:lstStyle/>
          <a:p>
            <a:r>
              <a:rPr lang="en-US" sz="2000" dirty="0"/>
              <a:t>A Two Stage Circuit provides - two stages for impedance transformation.</a:t>
            </a:r>
          </a:p>
          <a:p>
            <a:r>
              <a:rPr lang="en-US" sz="2000" dirty="0"/>
              <a:t> </a:t>
            </a:r>
            <a:br>
              <a:rPr lang="en-US" sz="2000" dirty="0"/>
            </a:br>
            <a:r>
              <a:rPr lang="en-US" sz="2000" dirty="0"/>
              <a:t>Reduces the high Q requirements on individual circuit elements. </a:t>
            </a:r>
          </a:p>
          <a:p>
            <a:endParaRPr lang="en-US" sz="2000" dirty="0"/>
          </a:p>
          <a:p>
            <a:r>
              <a:rPr lang="en-US" sz="2000" dirty="0"/>
              <a:t>Provides for tunability. The C</a:t>
            </a:r>
            <a:r>
              <a:rPr lang="en-US" sz="2000" baseline="-25000" dirty="0"/>
              <a:t>s,2</a:t>
            </a:r>
            <a:r>
              <a:rPr lang="en-US" sz="2000" dirty="0"/>
              <a:t> capacitor also blocks the DC current going into the load.</a:t>
            </a:r>
            <a:endParaRPr lang="en-US" sz="2000" baseline="-25000" dirty="0"/>
          </a:p>
        </p:txBody>
      </p:sp>
      <p:sp>
        <p:nvSpPr>
          <p:cNvPr id="2" name="TextBox 1">
            <a:extLst>
              <a:ext uri="{FF2B5EF4-FFF2-40B4-BE49-F238E27FC236}">
                <a16:creationId xmlns:a16="http://schemas.microsoft.com/office/drawing/2014/main" id="{01A85A34-FAED-5B49-B0A1-380D3F935A16}"/>
              </a:ext>
            </a:extLst>
          </p:cNvPr>
          <p:cNvSpPr txBox="1"/>
          <p:nvPr/>
        </p:nvSpPr>
        <p:spPr>
          <a:xfrm>
            <a:off x="8254985" y="2336319"/>
            <a:ext cx="3900726" cy="1692771"/>
          </a:xfrm>
          <a:prstGeom prst="rect">
            <a:avLst/>
          </a:prstGeom>
          <a:noFill/>
          <a:ln>
            <a:noFill/>
          </a:ln>
        </p:spPr>
        <p:txBody>
          <a:bodyPr wrap="square" rtlCol="0">
            <a:spAutoFit/>
          </a:bodyPr>
          <a:lstStyle/>
          <a:p>
            <a:r>
              <a:rPr lang="en-US" sz="2600" dirty="0"/>
              <a:t>C</a:t>
            </a:r>
            <a:r>
              <a:rPr lang="en-US" sz="2600" baseline="-25000" dirty="0"/>
              <a:t>p,1 </a:t>
            </a:r>
            <a:r>
              <a:rPr lang="en-US" sz="2600" dirty="0"/>
              <a:t>– Parallel Capacitor</a:t>
            </a:r>
          </a:p>
          <a:p>
            <a:r>
              <a:rPr lang="en-US" sz="2600" dirty="0"/>
              <a:t>L</a:t>
            </a:r>
            <a:r>
              <a:rPr lang="en-US" sz="2600" baseline="-25000" dirty="0"/>
              <a:t>s,1 </a:t>
            </a:r>
            <a:r>
              <a:rPr lang="en-US" sz="2600" dirty="0"/>
              <a:t>– Series Inductor</a:t>
            </a:r>
          </a:p>
          <a:p>
            <a:r>
              <a:rPr lang="en-US" sz="2600" dirty="0"/>
              <a:t>L</a:t>
            </a:r>
            <a:r>
              <a:rPr lang="en-US" sz="2600" baseline="-25000" dirty="0"/>
              <a:t>p,2 </a:t>
            </a:r>
            <a:r>
              <a:rPr lang="en-US" sz="2600" dirty="0"/>
              <a:t>– Parallel Inductor</a:t>
            </a:r>
          </a:p>
          <a:p>
            <a:r>
              <a:rPr lang="en-US" sz="2600" dirty="0"/>
              <a:t>C</a:t>
            </a:r>
            <a:r>
              <a:rPr lang="en-US" sz="2600" baseline="-25000" dirty="0"/>
              <a:t>s,2 </a:t>
            </a:r>
            <a:r>
              <a:rPr lang="en-US" sz="2600" dirty="0"/>
              <a:t>– Series Capacitor</a:t>
            </a:r>
          </a:p>
        </p:txBody>
      </p:sp>
      <p:sp>
        <p:nvSpPr>
          <p:cNvPr id="3" name="TextBox 2">
            <a:extLst>
              <a:ext uri="{FF2B5EF4-FFF2-40B4-BE49-F238E27FC236}">
                <a16:creationId xmlns:a16="http://schemas.microsoft.com/office/drawing/2014/main" id="{313448EA-A7E3-7843-A074-B60A20FB2755}"/>
              </a:ext>
            </a:extLst>
          </p:cNvPr>
          <p:cNvSpPr txBox="1"/>
          <p:nvPr/>
        </p:nvSpPr>
        <p:spPr>
          <a:xfrm>
            <a:off x="2935705" y="2898429"/>
            <a:ext cx="673769" cy="400110"/>
          </a:xfrm>
          <a:prstGeom prst="rect">
            <a:avLst/>
          </a:prstGeom>
          <a:solidFill>
            <a:schemeClr val="bg1"/>
          </a:solidFill>
          <a:ln>
            <a:noFill/>
          </a:ln>
        </p:spPr>
        <p:txBody>
          <a:bodyPr wrap="square" rtlCol="0">
            <a:spAutoFit/>
          </a:bodyPr>
          <a:lstStyle/>
          <a:p>
            <a:r>
              <a:rPr lang="en-US" sz="2000" b="1" dirty="0"/>
              <a:t>C</a:t>
            </a:r>
            <a:r>
              <a:rPr lang="en-US" sz="2000" b="1" baseline="-25000" dirty="0"/>
              <a:t>p,1</a:t>
            </a:r>
            <a:endParaRPr lang="en-US" sz="2000" b="1" dirty="0"/>
          </a:p>
        </p:txBody>
      </p:sp>
      <p:sp>
        <p:nvSpPr>
          <p:cNvPr id="8" name="TextBox 7">
            <a:extLst>
              <a:ext uri="{FF2B5EF4-FFF2-40B4-BE49-F238E27FC236}">
                <a16:creationId xmlns:a16="http://schemas.microsoft.com/office/drawing/2014/main" id="{987BE4F2-1601-3248-9356-7C5B2CBE36FC}"/>
              </a:ext>
            </a:extLst>
          </p:cNvPr>
          <p:cNvSpPr txBox="1"/>
          <p:nvPr/>
        </p:nvSpPr>
        <p:spPr>
          <a:xfrm>
            <a:off x="5199023" y="2898429"/>
            <a:ext cx="673769" cy="400110"/>
          </a:xfrm>
          <a:prstGeom prst="rect">
            <a:avLst/>
          </a:prstGeom>
          <a:solidFill>
            <a:schemeClr val="bg1"/>
          </a:solidFill>
          <a:ln>
            <a:noFill/>
          </a:ln>
        </p:spPr>
        <p:txBody>
          <a:bodyPr wrap="square" rtlCol="0">
            <a:spAutoFit/>
          </a:bodyPr>
          <a:lstStyle/>
          <a:p>
            <a:r>
              <a:rPr lang="en-US" sz="2000" b="1" dirty="0"/>
              <a:t>L</a:t>
            </a:r>
            <a:r>
              <a:rPr lang="en-US" sz="2000" b="1" baseline="-25000" dirty="0"/>
              <a:t>p,2</a:t>
            </a:r>
            <a:endParaRPr lang="en-US" sz="2000" b="1" dirty="0"/>
          </a:p>
        </p:txBody>
      </p:sp>
      <p:sp>
        <p:nvSpPr>
          <p:cNvPr id="11" name="TextBox 10">
            <a:extLst>
              <a:ext uri="{FF2B5EF4-FFF2-40B4-BE49-F238E27FC236}">
                <a16:creationId xmlns:a16="http://schemas.microsoft.com/office/drawing/2014/main" id="{5502C2A0-17FA-6248-AFBE-6DA3AEAC34B3}"/>
              </a:ext>
            </a:extLst>
          </p:cNvPr>
          <p:cNvSpPr txBox="1"/>
          <p:nvPr/>
        </p:nvSpPr>
        <p:spPr>
          <a:xfrm>
            <a:off x="3569368" y="1294433"/>
            <a:ext cx="673769" cy="400110"/>
          </a:xfrm>
          <a:prstGeom prst="rect">
            <a:avLst/>
          </a:prstGeom>
          <a:solidFill>
            <a:schemeClr val="bg1"/>
          </a:solidFill>
          <a:ln>
            <a:noFill/>
          </a:ln>
        </p:spPr>
        <p:txBody>
          <a:bodyPr wrap="square" rtlCol="0">
            <a:spAutoFit/>
          </a:bodyPr>
          <a:lstStyle/>
          <a:p>
            <a:r>
              <a:rPr lang="en-US" sz="2000" b="1" dirty="0"/>
              <a:t>L</a:t>
            </a:r>
            <a:r>
              <a:rPr lang="en-US" sz="2000" b="1" baseline="-25000" dirty="0"/>
              <a:t>s,1</a:t>
            </a:r>
            <a:endParaRPr lang="en-US" sz="2000" b="1" dirty="0"/>
          </a:p>
        </p:txBody>
      </p:sp>
      <p:sp>
        <p:nvSpPr>
          <p:cNvPr id="12" name="TextBox 11">
            <a:extLst>
              <a:ext uri="{FF2B5EF4-FFF2-40B4-BE49-F238E27FC236}">
                <a16:creationId xmlns:a16="http://schemas.microsoft.com/office/drawing/2014/main" id="{289B7D0F-CC82-9041-B039-D80D74C1F340}"/>
              </a:ext>
            </a:extLst>
          </p:cNvPr>
          <p:cNvSpPr txBox="1"/>
          <p:nvPr/>
        </p:nvSpPr>
        <p:spPr>
          <a:xfrm>
            <a:off x="5904548" y="1294433"/>
            <a:ext cx="673769" cy="400110"/>
          </a:xfrm>
          <a:prstGeom prst="rect">
            <a:avLst/>
          </a:prstGeom>
          <a:solidFill>
            <a:schemeClr val="bg1"/>
          </a:solidFill>
          <a:ln>
            <a:noFill/>
          </a:ln>
        </p:spPr>
        <p:txBody>
          <a:bodyPr wrap="square" rtlCol="0">
            <a:spAutoFit/>
          </a:bodyPr>
          <a:lstStyle/>
          <a:p>
            <a:r>
              <a:rPr lang="en-US" sz="2000" b="1" dirty="0"/>
              <a:t>C</a:t>
            </a:r>
            <a:r>
              <a:rPr lang="en-US" sz="2000" b="1" baseline="-25000" dirty="0"/>
              <a:t>s,2</a:t>
            </a:r>
            <a:endParaRPr lang="en-US" sz="2000" b="1" dirty="0"/>
          </a:p>
        </p:txBody>
      </p:sp>
    </p:spTree>
    <p:extLst>
      <p:ext uri="{BB962C8B-B14F-4D97-AF65-F5344CB8AC3E}">
        <p14:creationId xmlns:p14="http://schemas.microsoft.com/office/powerpoint/2010/main" val="1733422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Content Placeholder 6">
                <a:extLst>
                  <a:ext uri="{FF2B5EF4-FFF2-40B4-BE49-F238E27FC236}">
                    <a16:creationId xmlns:a16="http://schemas.microsoft.com/office/drawing/2014/main" id="{E2D1DAB0-E341-5E42-B46D-AD7AA7FA0919}"/>
                  </a:ext>
                </a:extLst>
              </p:cNvPr>
              <p:cNvSpPr>
                <a:spLocks noGrp="1"/>
              </p:cNvSpPr>
              <p:nvPr>
                <p:ph sz="half" idx="2"/>
              </p:nvPr>
            </p:nvSpPr>
            <p:spPr>
              <a:xfrm>
                <a:off x="101600" y="1211580"/>
                <a:ext cx="5602285" cy="5441548"/>
              </a:xfrm>
            </p:spPr>
            <p:txBody>
              <a:bodyPr>
                <a:normAutofit fontScale="77500" lnSpcReduction="20000"/>
              </a:bodyPr>
              <a:lstStyle/>
              <a:p>
                <a:endParaRPr lang="en-US" dirty="0"/>
              </a:p>
              <a:p>
                <a:r>
                  <a:rPr lang="en-US" sz="2800" dirty="0"/>
                  <a:t>At resonance, the circuit presents real impedance R</a:t>
                </a:r>
                <a:r>
                  <a:rPr lang="en-US" sz="2800" baseline="-25000" dirty="0"/>
                  <a:t>gap</a:t>
                </a:r>
                <a:r>
                  <a:rPr lang="en-US" sz="2800" dirty="0"/>
                  <a:t> to the source (Real part of Z</a:t>
                </a:r>
                <a:r>
                  <a:rPr lang="en-US" sz="2800" baseline="-25000" dirty="0"/>
                  <a:t>gap</a:t>
                </a:r>
                <a:r>
                  <a:rPr lang="en-US" sz="2800" dirty="0"/>
                  <a:t>). </a:t>
                </a:r>
              </a:p>
              <a:p>
                <a:pPr marL="0" indent="0">
                  <a:buNone/>
                </a:pPr>
                <a:r>
                  <a:rPr lang="en-US" sz="2800" b="1" dirty="0"/>
                  <a:t>Power Entering            ≅		Power</a:t>
                </a:r>
              </a:p>
              <a:p>
                <a:pPr marL="0" indent="0">
                  <a:buNone/>
                </a:pPr>
                <a:r>
                  <a:rPr lang="en-US" sz="2800" b="1" dirty="0"/>
                  <a:t>the Circuit 		     Delivered to Load</a:t>
                </a:r>
              </a:p>
              <a:p>
                <a:endParaRPr lang="en-US" sz="2800" dirty="0"/>
              </a:p>
              <a:p>
                <a:r>
                  <a:rPr lang="en-US" sz="2800" dirty="0"/>
                  <a:t>We define Operating Point , </a:t>
                </a:r>
                <a14:m>
                  <m:oMath xmlns:m="http://schemas.openxmlformats.org/officeDocument/2006/math">
                    <m:r>
                      <a:rPr lang="en-US" sz="2800" b="1" i="1">
                        <a:latin typeface="Cambria Math" panose="02040503050406030204" pitchFamily="18" charset="0"/>
                      </a:rPr>
                      <m:t>𝝎</m:t>
                    </m:r>
                    <m:sSub>
                      <m:sSubPr>
                        <m:ctrlPr>
                          <a:rPr lang="en-US" sz="2800" b="1" i="1">
                            <a:latin typeface="Cambria Math" panose="02040503050406030204" pitchFamily="18" charset="0"/>
                          </a:rPr>
                        </m:ctrlPr>
                      </m:sSubPr>
                      <m:e>
                        <m:r>
                          <a:rPr lang="en-US" sz="2800" b="1" i="1">
                            <a:latin typeface="Cambria Math" panose="02040503050406030204" pitchFamily="18" charset="0"/>
                          </a:rPr>
                          <m:t>𝑳</m:t>
                        </m:r>
                      </m:e>
                      <m:sub>
                        <m:r>
                          <a:rPr lang="en-US" sz="2800" b="1" i="1" smtClean="0">
                            <a:latin typeface="Cambria Math" panose="02040503050406030204" pitchFamily="18" charset="0"/>
                          </a:rPr>
                          <m:t>𝒔</m:t>
                        </m:r>
                        <m:r>
                          <a:rPr lang="en-US" sz="2800" b="1" i="1" smtClean="0">
                            <a:latin typeface="Cambria Math" panose="02040503050406030204" pitchFamily="18" charset="0"/>
                          </a:rPr>
                          <m:t>,</m:t>
                        </m:r>
                        <m:r>
                          <a:rPr lang="en-US" sz="2800" b="1" i="1" smtClean="0">
                            <a:latin typeface="Cambria Math" panose="02040503050406030204" pitchFamily="18" charset="0"/>
                          </a:rPr>
                          <m:t>𝟏</m:t>
                        </m:r>
                      </m:sub>
                    </m:sSub>
                    <m:r>
                      <a:rPr lang="en-US" sz="2800" b="1">
                        <a:latin typeface="Cambria Math" panose="02040503050406030204" pitchFamily="18" charset="0"/>
                      </a:rPr>
                      <m:t>/(</m:t>
                    </m:r>
                    <m:sSub>
                      <m:sSubPr>
                        <m:ctrlPr>
                          <a:rPr lang="en-US" sz="2800" b="1" i="1">
                            <a:latin typeface="Cambria Math" panose="02040503050406030204" pitchFamily="18" charset="0"/>
                          </a:rPr>
                        </m:ctrlPr>
                      </m:sSubPr>
                      <m:e>
                        <m:r>
                          <a:rPr lang="en-US" sz="2800" b="1" i="1">
                            <a:latin typeface="Cambria Math" panose="02040503050406030204" pitchFamily="18" charset="0"/>
                          </a:rPr>
                          <m:t>𝜶</m:t>
                        </m:r>
                        <m:r>
                          <a:rPr lang="en-US" sz="2800" b="1" i="1">
                            <a:latin typeface="Cambria Math" panose="02040503050406030204" pitchFamily="18" charset="0"/>
                          </a:rPr>
                          <m:t>𝑹</m:t>
                        </m:r>
                      </m:e>
                      <m:sub>
                        <m:r>
                          <a:rPr lang="en-US" sz="2800" b="1" i="1">
                            <a:latin typeface="Cambria Math" panose="02040503050406030204" pitchFamily="18" charset="0"/>
                          </a:rPr>
                          <m:t>𝑳</m:t>
                        </m:r>
                      </m:sub>
                    </m:sSub>
                    <m:r>
                      <a:rPr lang="en-US" sz="2800" b="1" i="1">
                        <a:latin typeface="Cambria Math" panose="02040503050406030204" pitchFamily="18" charset="0"/>
                      </a:rPr>
                      <m:t>)</m:t>
                    </m:r>
                  </m:oMath>
                </a14:m>
                <a:r>
                  <a:rPr lang="en-US" sz="2800" dirty="0"/>
                  <a:t> and express all other circuit elements in terms of it. </a:t>
                </a:r>
              </a:p>
              <a:p>
                <a:endParaRPr lang="en-US" sz="2800" dirty="0"/>
              </a:p>
              <a:p>
                <a:r>
                  <a:rPr lang="en-US" sz="2800" dirty="0"/>
                  <a:t>Define Power Ratio as, </a:t>
                </a:r>
                <a:endParaRPr lang="en-US" sz="2600" b="0" i="0" dirty="0">
                  <a:latin typeface="Cambria Math" panose="02040503050406030204" pitchFamily="18" charset="0"/>
                </a:endParaRPr>
              </a:p>
              <a:p>
                <a:pPr marL="0" indent="0">
                  <a:buNone/>
                </a:pPr>
                <a14:m>
                  <m:oMathPara xmlns:m="http://schemas.openxmlformats.org/officeDocument/2006/math">
                    <m:oMathParaPr>
                      <m:jc m:val="center"/>
                    </m:oMathParaPr>
                    <m:oMath xmlns:m="http://schemas.openxmlformats.org/officeDocument/2006/math">
                      <m:f>
                        <m:fPr>
                          <m:ctrlPr>
                            <a:rPr lang="en-US" sz="2600" b="0" i="1" smtClean="0">
                              <a:latin typeface="Cambria Math" panose="02040503050406030204" pitchFamily="18" charset="0"/>
                            </a:rPr>
                          </m:ctrlPr>
                        </m:fPr>
                        <m:num>
                          <m:sSub>
                            <m:sSubPr>
                              <m:ctrlPr>
                                <a:rPr lang="en-US" sz="2600" b="0" i="1" smtClean="0">
                                  <a:latin typeface="Cambria Math" panose="02040503050406030204" pitchFamily="18" charset="0"/>
                                </a:rPr>
                              </m:ctrlPr>
                            </m:sSubPr>
                            <m:e>
                              <m:r>
                                <m:rPr>
                                  <m:sty m:val="p"/>
                                </m:rPr>
                                <a:rPr lang="en-US" sz="2600" b="0" i="0" smtClean="0">
                                  <a:latin typeface="Cambria Math" panose="02040503050406030204" pitchFamily="18" charset="0"/>
                                </a:rPr>
                                <m:t>P</m:t>
                              </m:r>
                            </m:e>
                            <m:sub>
                              <m:r>
                                <m:rPr>
                                  <m:sty m:val="p"/>
                                </m:rPr>
                                <a:rPr lang="en-US" sz="2600" b="0" i="0" smtClean="0">
                                  <a:latin typeface="Cambria Math" panose="02040503050406030204" pitchFamily="18" charset="0"/>
                                </a:rPr>
                                <m:t>diss</m:t>
                              </m:r>
                            </m:sub>
                          </m:sSub>
                        </m:num>
                        <m:den>
                          <m:sSub>
                            <m:sSubPr>
                              <m:ctrlPr>
                                <a:rPr lang="en-US" sz="2600" b="0" i="1" smtClean="0">
                                  <a:latin typeface="Cambria Math" panose="02040503050406030204" pitchFamily="18" charset="0"/>
                                </a:rPr>
                              </m:ctrlPr>
                            </m:sSubPr>
                            <m:e>
                              <m:r>
                                <m:rPr>
                                  <m:sty m:val="p"/>
                                </m:rPr>
                                <a:rPr lang="en-US" sz="2600" b="0" i="0" smtClean="0">
                                  <a:latin typeface="Cambria Math" panose="02040503050406030204" pitchFamily="18" charset="0"/>
                                </a:rPr>
                                <m:t>P</m:t>
                              </m:r>
                            </m:e>
                            <m:sub>
                              <m:r>
                                <m:rPr>
                                  <m:sty m:val="p"/>
                                </m:rPr>
                                <a:rPr lang="en-US" sz="2600" b="0" i="0" smtClean="0">
                                  <a:latin typeface="Cambria Math" panose="02040503050406030204" pitchFamily="18" charset="0"/>
                                </a:rPr>
                                <m:t>L</m:t>
                              </m:r>
                            </m:sub>
                          </m:sSub>
                        </m:den>
                      </m:f>
                      <m:r>
                        <a:rPr lang="en-US" sz="2600" i="1">
                          <a:latin typeface="Cambria Math" panose="02040503050406030204" pitchFamily="18" charset="0"/>
                        </a:rPr>
                        <m:t>=</m:t>
                      </m:r>
                      <m:r>
                        <a:rPr lang="en-US" sz="2600" b="0" i="1" smtClean="0">
                          <a:latin typeface="Cambria Math" panose="02040503050406030204" pitchFamily="18" charset="0"/>
                        </a:rPr>
                        <m:t>𝑃𝑜𝑤𝑒𝑟</m:t>
                      </m:r>
                      <m:r>
                        <a:rPr lang="en-US" sz="2600" b="0" i="1" smtClean="0">
                          <a:latin typeface="Cambria Math" panose="02040503050406030204" pitchFamily="18" charset="0"/>
                        </a:rPr>
                        <m:t> </m:t>
                      </m:r>
                      <m:r>
                        <a:rPr lang="en-US" sz="2600" b="0" i="1" smtClean="0">
                          <a:latin typeface="Cambria Math" panose="02040503050406030204" pitchFamily="18" charset="0"/>
                        </a:rPr>
                        <m:t>𝑅𝑎𝑡𝑖𝑜</m:t>
                      </m:r>
                      <m:f>
                        <m:fPr>
                          <m:ctrlPr>
                            <a:rPr lang="en-US" sz="2600" b="0" i="1" smtClean="0">
                              <a:latin typeface="Cambria Math" panose="02040503050406030204" pitchFamily="18" charset="0"/>
                            </a:rPr>
                          </m:ctrlPr>
                        </m:fPr>
                        <m:num>
                          <m:r>
                            <a:rPr lang="en-US" sz="2600" b="0" i="1" smtClean="0">
                              <a:latin typeface="Cambria Math" panose="02040503050406030204" pitchFamily="18" charset="0"/>
                            </a:rPr>
                            <m:t>𝜔</m:t>
                          </m:r>
                          <m:sSub>
                            <m:sSubPr>
                              <m:ctrlPr>
                                <a:rPr lang="en-US" sz="2600" b="0" i="1" smtClean="0">
                                  <a:latin typeface="Cambria Math" panose="02040503050406030204" pitchFamily="18" charset="0"/>
                                </a:rPr>
                              </m:ctrlPr>
                            </m:sSubPr>
                            <m:e>
                              <m:r>
                                <a:rPr lang="en-US" sz="2600" b="0" i="1" smtClean="0">
                                  <a:latin typeface="Cambria Math" panose="02040503050406030204" pitchFamily="18" charset="0"/>
                                </a:rPr>
                                <m:t>𝐿</m:t>
                              </m:r>
                            </m:e>
                            <m:sub>
                              <m:r>
                                <a:rPr lang="en-US" sz="2600" b="0" i="1" smtClean="0">
                                  <a:latin typeface="Cambria Math" panose="02040503050406030204" pitchFamily="18" charset="0"/>
                                </a:rPr>
                                <m:t>𝑠</m:t>
                              </m:r>
                              <m:r>
                                <a:rPr lang="en-US" sz="2600" b="0" i="1" smtClean="0">
                                  <a:latin typeface="Cambria Math" panose="02040503050406030204" pitchFamily="18" charset="0"/>
                                </a:rPr>
                                <m:t>,1</m:t>
                              </m:r>
                            </m:sub>
                          </m:sSub>
                          <m:sSup>
                            <m:sSupPr>
                              <m:ctrlPr>
                                <a:rPr lang="en-US" sz="2600" b="0" i="1" smtClean="0">
                                  <a:latin typeface="Cambria Math" panose="02040503050406030204" pitchFamily="18" charset="0"/>
                                </a:rPr>
                              </m:ctrlPr>
                            </m:sSupPr>
                            <m:e>
                              <m:r>
                                <a:rPr lang="en-US" sz="2600" b="0" i="1" smtClean="0">
                                  <a:latin typeface="Cambria Math" panose="02040503050406030204" pitchFamily="18" charset="0"/>
                                </a:rPr>
                                <m:t>𝑄</m:t>
                              </m:r>
                            </m:e>
                            <m:sup>
                              <m:r>
                                <a:rPr lang="en-US" sz="2600" b="0" i="1" smtClean="0">
                                  <a:latin typeface="Cambria Math" panose="02040503050406030204" pitchFamily="18" charset="0"/>
                                </a:rPr>
                                <m:t>−1</m:t>
                              </m:r>
                            </m:sup>
                          </m:sSup>
                        </m:num>
                        <m:den>
                          <m:sSub>
                            <m:sSubPr>
                              <m:ctrlPr>
                                <a:rPr lang="en-US" sz="2600" b="0" i="1" smtClean="0">
                                  <a:latin typeface="Cambria Math" panose="02040503050406030204" pitchFamily="18" charset="0"/>
                                </a:rPr>
                              </m:ctrlPr>
                            </m:sSubPr>
                            <m:e>
                              <m:r>
                                <a:rPr lang="en-US" sz="2600" b="0" i="1" smtClean="0">
                                  <a:latin typeface="Cambria Math" panose="02040503050406030204" pitchFamily="18" charset="0"/>
                                </a:rPr>
                                <m:t>𝑅</m:t>
                              </m:r>
                            </m:e>
                            <m:sub>
                              <m:r>
                                <a:rPr lang="en-US" sz="2600" b="0" i="1" smtClean="0">
                                  <a:latin typeface="Cambria Math" panose="02040503050406030204" pitchFamily="18" charset="0"/>
                                </a:rPr>
                                <m:t>𝐿</m:t>
                              </m:r>
                            </m:sub>
                          </m:sSub>
                        </m:den>
                      </m:f>
                      <m:r>
                        <a:rPr lang="en-US" sz="2600" b="0" i="1" smtClean="0">
                          <a:latin typeface="Cambria Math" panose="02040503050406030204" pitchFamily="18" charset="0"/>
                        </a:rPr>
                        <m:t> </m:t>
                      </m:r>
                    </m:oMath>
                  </m:oMathPara>
                </a14:m>
                <a:endParaRPr lang="en-US" sz="2600" b="1" dirty="0"/>
              </a:p>
              <a:p>
                <a:r>
                  <a:rPr lang="en-US" sz="2800" dirty="0">
                    <a:latin typeface="Cambria Math" panose="02040503050406030204" pitchFamily="18" charset="0"/>
                  </a:rPr>
                  <a:t>Let </a:t>
                </a:r>
                <a14:m>
                  <m:oMath xmlns:m="http://schemas.openxmlformats.org/officeDocument/2006/math">
                    <m:f>
                      <m:fPr>
                        <m:ctrlPr>
                          <a:rPr lang="en-US" sz="3200" i="1">
                            <a:latin typeface="Cambria Math" panose="02040503050406030204" pitchFamily="18" charset="0"/>
                          </a:rPr>
                        </m:ctrlPr>
                      </m:fPr>
                      <m:num>
                        <m:sSub>
                          <m:sSubPr>
                            <m:ctrlPr>
                              <a:rPr lang="en-US" sz="3200" i="1">
                                <a:latin typeface="Cambria Math" panose="02040503050406030204" pitchFamily="18" charset="0"/>
                              </a:rPr>
                            </m:ctrlPr>
                          </m:sSubPr>
                          <m:e>
                            <m:r>
                              <a:rPr lang="en-US" sz="3200" i="1">
                                <a:latin typeface="Cambria Math" panose="02040503050406030204" pitchFamily="18" charset="0"/>
                              </a:rPr>
                              <m:t>𝑃</m:t>
                            </m:r>
                          </m:e>
                          <m:sub>
                            <m:r>
                              <a:rPr lang="en-US" sz="3200" i="1">
                                <a:latin typeface="Cambria Math" panose="02040503050406030204" pitchFamily="18" charset="0"/>
                              </a:rPr>
                              <m:t>𝑑𝑖𝑠𝑠</m:t>
                            </m:r>
                          </m:sub>
                        </m:sSub>
                      </m:num>
                      <m:den>
                        <m:sSub>
                          <m:sSubPr>
                            <m:ctrlPr>
                              <a:rPr lang="en-US" sz="3200" i="1">
                                <a:latin typeface="Cambria Math" panose="02040503050406030204" pitchFamily="18" charset="0"/>
                              </a:rPr>
                            </m:ctrlPr>
                          </m:sSubPr>
                          <m:e>
                            <m:r>
                              <a:rPr lang="en-US" sz="3200" i="1">
                                <a:latin typeface="Cambria Math" panose="02040503050406030204" pitchFamily="18" charset="0"/>
                              </a:rPr>
                              <m:t>𝑃</m:t>
                            </m:r>
                          </m:e>
                          <m:sub>
                            <m:r>
                              <a:rPr lang="en-US" sz="3200" i="1">
                                <a:latin typeface="Cambria Math" panose="02040503050406030204" pitchFamily="18" charset="0"/>
                              </a:rPr>
                              <m:t>𝐿</m:t>
                            </m:r>
                          </m:sub>
                        </m:sSub>
                      </m:den>
                    </m:f>
                    <m:r>
                      <a:rPr lang="en-US" sz="3200" b="0" i="1" smtClean="0">
                        <a:latin typeface="Cambria Math" panose="02040503050406030204" pitchFamily="18" charset="0"/>
                      </a:rPr>
                      <m:t>=1%</m:t>
                    </m:r>
                  </m:oMath>
                </a14:m>
                <a:r>
                  <a:rPr lang="en-US" sz="3200" i="1" dirty="0">
                    <a:latin typeface="Cambria Math" panose="02040503050406030204" pitchFamily="18" charset="0"/>
                  </a:rPr>
                  <a:t> </a:t>
                </a:r>
                <a:r>
                  <a:rPr lang="en-US" sz="3200" dirty="0">
                    <a:latin typeface="Cambria Math" panose="02040503050406030204" pitchFamily="18" charset="0"/>
                  </a:rPr>
                  <a:t>(High Efficiency).</a:t>
                </a:r>
                <a:endParaRPr lang="en-US" sz="3200" i="1" dirty="0">
                  <a:latin typeface="Cambria Math" panose="02040503050406030204" pitchFamily="18" charset="0"/>
                </a:endParaRPr>
              </a:p>
              <a:p>
                <a:endParaRPr lang="en-US" sz="2800" i="1" dirty="0">
                  <a:latin typeface="Cambria Math" panose="02040503050406030204" pitchFamily="18" charset="0"/>
                </a:endParaRPr>
              </a:p>
              <a:p>
                <a:endParaRPr lang="en-US" sz="2800" i="1" dirty="0">
                  <a:latin typeface="Cambria Math" panose="02040503050406030204" pitchFamily="18" charset="0"/>
                </a:endParaRPr>
              </a:p>
            </p:txBody>
          </p:sp>
        </mc:Choice>
        <mc:Fallback xmlns="">
          <p:sp>
            <p:nvSpPr>
              <p:cNvPr id="7" name="Content Placeholder 6">
                <a:extLst>
                  <a:ext uri="{FF2B5EF4-FFF2-40B4-BE49-F238E27FC236}">
                    <a16:creationId xmlns:a16="http://schemas.microsoft.com/office/drawing/2014/main" id="{E2D1DAB0-E341-5E42-B46D-AD7AA7FA0919}"/>
                  </a:ext>
                </a:extLst>
              </p:cNvPr>
              <p:cNvSpPr>
                <a:spLocks noGrp="1" noRot="1" noChangeAspect="1" noMove="1" noResize="1" noEditPoints="1" noAdjustHandles="1" noChangeArrowheads="1" noChangeShapeType="1" noTextEdit="1"/>
              </p:cNvSpPr>
              <p:nvPr>
                <p:ph sz="half" idx="2"/>
              </p:nvPr>
            </p:nvSpPr>
            <p:spPr>
              <a:xfrm>
                <a:off x="101600" y="1211580"/>
                <a:ext cx="5602285" cy="5441548"/>
              </a:xfrm>
              <a:blipFill>
                <a:blip r:embed="rId2"/>
                <a:stretch>
                  <a:fillRect l="-1357" r="-905"/>
                </a:stretch>
              </a:blipFill>
            </p:spPr>
            <p:txBody>
              <a:bodyPr/>
              <a:lstStyle/>
              <a:p>
                <a:r>
                  <a:rPr lang="en-US">
                    <a:noFill/>
                  </a:rPr>
                  <a:t> </a:t>
                </a:r>
              </a:p>
            </p:txBody>
          </p:sp>
        </mc:Fallback>
      </mc:AlternateContent>
      <p:sp>
        <p:nvSpPr>
          <p:cNvPr id="5" name="Title 4">
            <a:extLst>
              <a:ext uri="{FF2B5EF4-FFF2-40B4-BE49-F238E27FC236}">
                <a16:creationId xmlns:a16="http://schemas.microsoft.com/office/drawing/2014/main" id="{4CFD7417-A418-BB4A-804B-4C425F114589}"/>
              </a:ext>
            </a:extLst>
          </p:cNvPr>
          <p:cNvSpPr>
            <a:spLocks noGrp="1"/>
          </p:cNvSpPr>
          <p:nvPr>
            <p:ph type="title"/>
          </p:nvPr>
        </p:nvSpPr>
        <p:spPr>
          <a:xfrm>
            <a:off x="101600" y="204872"/>
            <a:ext cx="11988792" cy="723816"/>
          </a:xfrm>
        </p:spPr>
        <p:txBody>
          <a:bodyPr>
            <a:normAutofit fontScale="90000"/>
          </a:bodyPr>
          <a:lstStyle/>
          <a:p>
            <a:pPr algn="ctr"/>
            <a:r>
              <a:rPr lang="en-US" sz="4000" dirty="0"/>
              <a:t>Operating Range provides for Tunability &amp; Low Loss</a:t>
            </a:r>
          </a:p>
        </p:txBody>
      </p:sp>
      <p:sp>
        <p:nvSpPr>
          <p:cNvPr id="4" name="Slide Number Placeholder 3">
            <a:extLst>
              <a:ext uri="{FF2B5EF4-FFF2-40B4-BE49-F238E27FC236}">
                <a16:creationId xmlns:a16="http://schemas.microsoft.com/office/drawing/2014/main" id="{98F5A3AD-DEED-4B40-B490-CB59BB6923DD}"/>
              </a:ext>
            </a:extLst>
          </p:cNvPr>
          <p:cNvSpPr>
            <a:spLocks noGrp="1"/>
          </p:cNvSpPr>
          <p:nvPr>
            <p:ph type="sldNum" sz="quarter" idx="12"/>
          </p:nvPr>
        </p:nvSpPr>
        <p:spPr/>
        <p:txBody>
          <a:bodyPr/>
          <a:lstStyle/>
          <a:p>
            <a:fld id="{401CF334-2D5C-4859-84A6-CA7E6E43FAEB}" type="slidenum">
              <a:rPr lang="en-US" smtClean="0"/>
              <a:t>32</a:t>
            </a:fld>
            <a:endParaRPr lang="en-US"/>
          </a:p>
        </p:txBody>
      </p:sp>
      <p:pic>
        <p:nvPicPr>
          <p:cNvPr id="8" name="Picture 7" descr="A picture containing game&#10;&#10;Description automatically generated">
            <a:extLst>
              <a:ext uri="{FF2B5EF4-FFF2-40B4-BE49-F238E27FC236}">
                <a16:creationId xmlns:a16="http://schemas.microsoft.com/office/drawing/2014/main" id="{B8B7B22D-69B4-6642-A9C5-45327629B02D}"/>
              </a:ext>
            </a:extLst>
          </p:cNvPr>
          <p:cNvPicPr>
            <a:picLocks noChangeAspect="1"/>
          </p:cNvPicPr>
          <p:nvPr/>
        </p:nvPicPr>
        <p:blipFill rotWithShape="1">
          <a:blip r:embed="rId3">
            <a:extLst>
              <a:ext uri="{28A0092B-C50C-407E-A947-70E740481C1C}">
                <a14:useLocalDpi xmlns:a14="http://schemas.microsoft.com/office/drawing/2010/main" val="0"/>
              </a:ext>
            </a:extLst>
          </a:blip>
          <a:srcRect l="7827" r="3221"/>
          <a:stretch/>
        </p:blipFill>
        <p:spPr>
          <a:xfrm>
            <a:off x="5703886" y="928688"/>
            <a:ext cx="6386513" cy="3786124"/>
          </a:xfrm>
          <a:prstGeom prst="rect">
            <a:avLst/>
          </a:prstGeom>
          <a:ln>
            <a:solidFill>
              <a:schemeClr val="tx1"/>
            </a:solidFill>
          </a:ln>
        </p:spPr>
      </p:pic>
      <p:sp>
        <p:nvSpPr>
          <p:cNvPr id="11" name="TextBox 10">
            <a:extLst>
              <a:ext uri="{FF2B5EF4-FFF2-40B4-BE49-F238E27FC236}">
                <a16:creationId xmlns:a16="http://schemas.microsoft.com/office/drawing/2014/main" id="{C761CCE6-359C-FA41-A54B-ADE0902A3DD4}"/>
              </a:ext>
            </a:extLst>
          </p:cNvPr>
          <p:cNvSpPr txBox="1"/>
          <p:nvPr/>
        </p:nvSpPr>
        <p:spPr>
          <a:xfrm>
            <a:off x="5703885" y="4714811"/>
            <a:ext cx="6154739" cy="1200329"/>
          </a:xfrm>
          <a:prstGeom prst="rect">
            <a:avLst/>
          </a:prstGeom>
          <a:noFill/>
          <a:ln>
            <a:noFill/>
          </a:ln>
        </p:spPr>
        <p:txBody>
          <a:bodyPr wrap="square" rtlCol="0">
            <a:spAutoFit/>
          </a:bodyPr>
          <a:lstStyle/>
          <a:p>
            <a:pPr marL="285750" indent="-285750">
              <a:buFont typeface="Arial" panose="020B0604020202020204" pitchFamily="34" charset="0"/>
              <a:buChar char="•"/>
            </a:pPr>
            <a:r>
              <a:rPr lang="en-US" dirty="0"/>
              <a:t>We assume that the Q for both the inductors are the same. Pick the operating point for which the power ratio is low.  </a:t>
            </a:r>
          </a:p>
          <a:p>
            <a:pPr marL="285750" indent="-285750">
              <a:buFont typeface="Arial" panose="020B0604020202020204" pitchFamily="34" charset="0"/>
              <a:buChar char="•"/>
            </a:pPr>
            <a:r>
              <a:rPr lang="en-US" dirty="0"/>
              <a:t>Power Ratio is lower for higher L</a:t>
            </a:r>
            <a:r>
              <a:rPr lang="en-US" baseline="-25000" dirty="0"/>
              <a:t>s,1</a:t>
            </a:r>
            <a:r>
              <a:rPr lang="en-US" dirty="0"/>
              <a:t>/L</a:t>
            </a:r>
            <a:r>
              <a:rPr lang="en-US" baseline="-25000" dirty="0"/>
              <a:t>p,2</a:t>
            </a:r>
            <a:r>
              <a:rPr lang="en-US" dirty="0"/>
              <a:t> ratios. </a:t>
            </a:r>
          </a:p>
        </p:txBody>
      </p:sp>
      <p:cxnSp>
        <p:nvCxnSpPr>
          <p:cNvPr id="13" name="Straight Connector 12">
            <a:extLst>
              <a:ext uri="{FF2B5EF4-FFF2-40B4-BE49-F238E27FC236}">
                <a16:creationId xmlns:a16="http://schemas.microsoft.com/office/drawing/2014/main" id="{5D8870C9-9F98-5C4C-8FEA-41F0CDB39DA1}"/>
              </a:ext>
            </a:extLst>
          </p:cNvPr>
          <p:cNvCxnSpPr/>
          <p:nvPr/>
        </p:nvCxnSpPr>
        <p:spPr>
          <a:xfrm flipV="1">
            <a:off x="6643688" y="1885952"/>
            <a:ext cx="0" cy="234315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5C7FA43-7AF9-0C4E-B398-AAB35B98230B}"/>
              </a:ext>
            </a:extLst>
          </p:cNvPr>
          <p:cNvCxnSpPr/>
          <p:nvPr/>
        </p:nvCxnSpPr>
        <p:spPr>
          <a:xfrm flipV="1">
            <a:off x="7981950" y="1871664"/>
            <a:ext cx="0" cy="234315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5CBBA064-1DDB-344A-957C-462CDA9CFF0F}"/>
              </a:ext>
            </a:extLst>
          </p:cNvPr>
          <p:cNvCxnSpPr>
            <a:cxnSpLocks/>
          </p:cNvCxnSpPr>
          <p:nvPr/>
        </p:nvCxnSpPr>
        <p:spPr>
          <a:xfrm>
            <a:off x="6643688" y="1871664"/>
            <a:ext cx="1338262" cy="14288"/>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C157EAE4-1A27-2647-9A26-D86DBB8CE5CC}"/>
              </a:ext>
            </a:extLst>
          </p:cNvPr>
          <p:cNvSpPr txBox="1"/>
          <p:nvPr/>
        </p:nvSpPr>
        <p:spPr>
          <a:xfrm>
            <a:off x="6643688" y="1444741"/>
            <a:ext cx="2171697" cy="369332"/>
          </a:xfrm>
          <a:prstGeom prst="rect">
            <a:avLst/>
          </a:prstGeom>
          <a:noFill/>
          <a:ln>
            <a:solidFill>
              <a:schemeClr val="bg2"/>
            </a:solidFill>
          </a:ln>
        </p:spPr>
        <p:txBody>
          <a:bodyPr wrap="square" rtlCol="0">
            <a:spAutoFit/>
          </a:bodyPr>
          <a:lstStyle/>
          <a:p>
            <a:r>
              <a:rPr lang="en-US" dirty="0"/>
              <a:t>Operating Range</a:t>
            </a:r>
          </a:p>
        </p:txBody>
      </p:sp>
      <mc:AlternateContent xmlns:mc="http://schemas.openxmlformats.org/markup-compatibility/2006" xmlns:a14="http://schemas.microsoft.com/office/drawing/2010/main">
        <mc:Choice Requires="a14">
          <p:sp>
            <p:nvSpPr>
              <p:cNvPr id="19" name="Rectangle 18">
                <a:extLst>
                  <a:ext uri="{FF2B5EF4-FFF2-40B4-BE49-F238E27FC236}">
                    <a16:creationId xmlns:a16="http://schemas.microsoft.com/office/drawing/2014/main" id="{2B49D761-E3E4-D34C-9AD1-DB2BC662E5CB}"/>
                  </a:ext>
                </a:extLst>
              </p:cNvPr>
              <p:cNvSpPr/>
              <p:nvPr/>
            </p:nvSpPr>
            <p:spPr>
              <a:xfrm>
                <a:off x="5057775" y="6018997"/>
                <a:ext cx="6791323" cy="579133"/>
              </a:xfrm>
              <a:prstGeom prst="rect">
                <a:avLst/>
              </a:prstGeom>
            </p:spPr>
            <p:txBody>
              <a:bodyPr wrap="square">
                <a:spAutoFit/>
              </a:bodyPr>
              <a:lstStyle/>
              <a:p>
                <a:pPr algn="ctr"/>
                <a14:m>
                  <m:oMath xmlns:m="http://schemas.openxmlformats.org/officeDocument/2006/math">
                    <m:f>
                      <m:fPr>
                        <m:ctrlPr>
                          <a:rPr lang="en-US" sz="2000" b="1" i="1" smtClean="0">
                            <a:latin typeface="Cambria Math" panose="02040503050406030204" pitchFamily="18" charset="0"/>
                          </a:rPr>
                        </m:ctrlPr>
                      </m:fPr>
                      <m:num>
                        <m:r>
                          <a:rPr lang="en-US" sz="2000" b="1" i="1">
                            <a:latin typeface="Cambria Math" panose="02040503050406030204" pitchFamily="18" charset="0"/>
                          </a:rPr>
                          <m:t>𝝎</m:t>
                        </m:r>
                        <m:sSub>
                          <m:sSubPr>
                            <m:ctrlPr>
                              <a:rPr lang="en-US" sz="2000" b="1" i="1">
                                <a:latin typeface="Cambria Math" panose="02040503050406030204" pitchFamily="18" charset="0"/>
                              </a:rPr>
                            </m:ctrlPr>
                          </m:sSubPr>
                          <m:e>
                            <m:r>
                              <a:rPr lang="en-US" sz="2000" b="1" i="1">
                                <a:latin typeface="Cambria Math" panose="02040503050406030204" pitchFamily="18" charset="0"/>
                              </a:rPr>
                              <m:t>𝑳</m:t>
                            </m:r>
                          </m:e>
                          <m:sub>
                            <m:r>
                              <a:rPr lang="en-US" sz="2000" b="1" i="1">
                                <a:latin typeface="Cambria Math" panose="02040503050406030204" pitchFamily="18" charset="0"/>
                              </a:rPr>
                              <m:t>𝒔</m:t>
                            </m:r>
                            <m:r>
                              <a:rPr lang="en-US" sz="2000" b="1" i="1">
                                <a:latin typeface="Cambria Math" panose="02040503050406030204" pitchFamily="18" charset="0"/>
                              </a:rPr>
                              <m:t>,</m:t>
                            </m:r>
                            <m:r>
                              <a:rPr lang="en-US" sz="2000" b="1" i="1">
                                <a:latin typeface="Cambria Math" panose="02040503050406030204" pitchFamily="18" charset="0"/>
                              </a:rPr>
                              <m:t>𝟏</m:t>
                            </m:r>
                          </m:sub>
                        </m:sSub>
                      </m:num>
                      <m:den>
                        <m:sSub>
                          <m:sSubPr>
                            <m:ctrlPr>
                              <a:rPr lang="en-US" sz="2000" b="1" i="1">
                                <a:latin typeface="Cambria Math" panose="02040503050406030204" pitchFamily="18" charset="0"/>
                              </a:rPr>
                            </m:ctrlPr>
                          </m:sSubPr>
                          <m:e>
                            <m:r>
                              <a:rPr lang="en-US" sz="2000" b="1" i="1">
                                <a:latin typeface="Cambria Math" panose="02040503050406030204" pitchFamily="18" charset="0"/>
                              </a:rPr>
                              <m:t>𝜶</m:t>
                            </m:r>
                            <m:r>
                              <a:rPr lang="en-US" sz="2000" b="1" i="1">
                                <a:latin typeface="Cambria Math" panose="02040503050406030204" pitchFamily="18" charset="0"/>
                              </a:rPr>
                              <m:t>𝑹</m:t>
                            </m:r>
                          </m:e>
                          <m:sub>
                            <m:r>
                              <a:rPr lang="en-US" sz="2000" b="1" i="1">
                                <a:latin typeface="Cambria Math" panose="02040503050406030204" pitchFamily="18" charset="0"/>
                              </a:rPr>
                              <m:t>𝑳</m:t>
                            </m:r>
                          </m:sub>
                        </m:sSub>
                      </m:den>
                    </m:f>
                    <m:r>
                      <a:rPr lang="en-US" sz="2000" b="1" i="1" smtClean="0">
                        <a:latin typeface="Cambria Math" panose="02040503050406030204" pitchFamily="18" charset="0"/>
                      </a:rPr>
                      <m:t>=</m:t>
                    </m:r>
                    <m:r>
                      <a:rPr lang="en-US" sz="2000" b="1" i="1" smtClean="0">
                        <a:latin typeface="Cambria Math" panose="02040503050406030204" pitchFamily="18" charset="0"/>
                      </a:rPr>
                      <m:t>𝟎</m:t>
                    </m:r>
                    <m:r>
                      <a:rPr lang="en-US" sz="2000" b="1" i="1" smtClean="0">
                        <a:latin typeface="Cambria Math" panose="02040503050406030204" pitchFamily="18" charset="0"/>
                      </a:rPr>
                      <m:t>.</m:t>
                    </m:r>
                    <m:r>
                      <a:rPr lang="en-US" sz="2000" b="1" i="1" smtClean="0">
                        <a:latin typeface="Cambria Math" panose="02040503050406030204" pitchFamily="18" charset="0"/>
                      </a:rPr>
                      <m:t>𝟓</m:t>
                    </m:r>
                  </m:oMath>
                </a14:m>
                <a:r>
                  <a:rPr lang="en-US" sz="2000" b="1" dirty="0"/>
                  <a:t>, </a:t>
                </a:r>
                <a14:m>
                  <m:oMath xmlns:m="http://schemas.openxmlformats.org/officeDocument/2006/math">
                    <m:r>
                      <a:rPr lang="en-US" sz="2000" b="1" i="1" smtClean="0">
                        <a:latin typeface="Cambria Math" panose="02040503050406030204" pitchFamily="18" charset="0"/>
                      </a:rPr>
                      <m:t>𝑷𝒐𝒘𝒆𝒓</m:t>
                    </m:r>
                    <m:r>
                      <a:rPr lang="en-US" sz="2000" b="1" i="1" smtClean="0">
                        <a:latin typeface="Cambria Math" panose="02040503050406030204" pitchFamily="18" charset="0"/>
                      </a:rPr>
                      <m:t> </m:t>
                    </m:r>
                    <m:r>
                      <a:rPr lang="en-US" sz="2000" b="1" i="1" smtClean="0">
                        <a:latin typeface="Cambria Math" panose="02040503050406030204" pitchFamily="18" charset="0"/>
                      </a:rPr>
                      <m:t>𝑹𝒂𝒕𝒊𝒐</m:t>
                    </m:r>
                    <m:r>
                      <a:rPr lang="en-US" sz="2000" b="1" i="1" smtClean="0">
                        <a:latin typeface="Cambria Math" panose="02040503050406030204" pitchFamily="18" charset="0"/>
                      </a:rPr>
                      <m:t>=</m:t>
                    </m:r>
                    <m:r>
                      <a:rPr lang="en-US" sz="2000" b="1" i="1" smtClean="0">
                        <a:latin typeface="Cambria Math" panose="02040503050406030204" pitchFamily="18" charset="0"/>
                      </a:rPr>
                      <m:t>𝟏</m:t>
                    </m:r>
                    <m:r>
                      <a:rPr lang="en-US" sz="2000" b="1" i="1" smtClean="0">
                        <a:latin typeface="Cambria Math" panose="02040503050406030204" pitchFamily="18" charset="0"/>
                      </a:rPr>
                      <m:t>.</m:t>
                    </m:r>
                    <m:r>
                      <a:rPr lang="en-US" sz="2000" b="1" i="1" smtClean="0">
                        <a:latin typeface="Cambria Math" panose="02040503050406030204" pitchFamily="18" charset="0"/>
                      </a:rPr>
                      <m:t>𝟖𝟓</m:t>
                    </m:r>
                    <m:r>
                      <a:rPr lang="en-US" sz="2000" b="1" i="0" smtClean="0">
                        <a:latin typeface="Cambria Math" panose="02040503050406030204" pitchFamily="18" charset="0"/>
                      </a:rPr>
                      <m:t>,  </m:t>
                    </m:r>
                    <m:r>
                      <a:rPr lang="en-US" sz="2000" b="1" i="1" smtClean="0">
                        <a:latin typeface="Cambria Math" panose="02040503050406030204" pitchFamily="18" charset="0"/>
                      </a:rPr>
                      <m:t>𝝎</m:t>
                    </m:r>
                    <m:sSub>
                      <m:sSubPr>
                        <m:ctrlPr>
                          <a:rPr lang="en-US" sz="2000" b="1" i="1" smtClean="0">
                            <a:latin typeface="Cambria Math" panose="02040503050406030204" pitchFamily="18" charset="0"/>
                          </a:rPr>
                        </m:ctrlPr>
                      </m:sSubPr>
                      <m:e>
                        <m:r>
                          <a:rPr lang="en-US" sz="2000" b="1" i="1" smtClean="0">
                            <a:latin typeface="Cambria Math" panose="02040503050406030204" pitchFamily="18" charset="0"/>
                          </a:rPr>
                          <m:t>𝑪</m:t>
                        </m:r>
                      </m:e>
                      <m:sub>
                        <m:r>
                          <a:rPr lang="en-US" sz="2000" b="1" i="1" smtClean="0">
                            <a:latin typeface="Cambria Math" panose="02040503050406030204" pitchFamily="18" charset="0"/>
                          </a:rPr>
                          <m:t>𝒔</m:t>
                        </m:r>
                        <m:r>
                          <a:rPr lang="en-US" sz="2000" b="1" i="1" smtClean="0">
                            <a:latin typeface="Cambria Math" panose="02040503050406030204" pitchFamily="18" charset="0"/>
                          </a:rPr>
                          <m:t>,</m:t>
                        </m:r>
                        <m:r>
                          <a:rPr lang="en-US" sz="2000" b="1" i="1" smtClean="0">
                            <a:latin typeface="Cambria Math" panose="02040503050406030204" pitchFamily="18" charset="0"/>
                          </a:rPr>
                          <m:t>𝟐</m:t>
                        </m:r>
                      </m:sub>
                    </m:sSub>
                    <m:sSub>
                      <m:sSubPr>
                        <m:ctrlPr>
                          <a:rPr lang="en-US" sz="2000" b="1" i="1" smtClean="0">
                            <a:latin typeface="Cambria Math" panose="02040503050406030204" pitchFamily="18" charset="0"/>
                          </a:rPr>
                        </m:ctrlPr>
                      </m:sSubPr>
                      <m:e>
                        <m:r>
                          <a:rPr lang="en-US" sz="2000" b="1" i="1" smtClean="0">
                            <a:latin typeface="Cambria Math" panose="02040503050406030204" pitchFamily="18" charset="0"/>
                          </a:rPr>
                          <m:t>𝑹</m:t>
                        </m:r>
                      </m:e>
                      <m:sub>
                        <m:r>
                          <a:rPr lang="en-US" sz="2000" b="1" i="1" smtClean="0">
                            <a:latin typeface="Cambria Math" panose="02040503050406030204" pitchFamily="18" charset="0"/>
                          </a:rPr>
                          <m:t>𝑳</m:t>
                        </m:r>
                      </m:sub>
                    </m:sSub>
                    <m:r>
                      <a:rPr lang="en-US" sz="2000" b="1" i="1" smtClean="0">
                        <a:latin typeface="Cambria Math" panose="02040503050406030204" pitchFamily="18" charset="0"/>
                      </a:rPr>
                      <m:t>=</m:t>
                    </m:r>
                    <m:r>
                      <a:rPr lang="en-US" sz="2000" b="1" i="1" smtClean="0">
                        <a:latin typeface="Cambria Math" panose="02040503050406030204" pitchFamily="18" charset="0"/>
                      </a:rPr>
                      <m:t>𝟏</m:t>
                    </m:r>
                    <m:r>
                      <a:rPr lang="en-US" sz="2000" b="1" i="1" smtClean="0">
                        <a:latin typeface="Cambria Math" panose="02040503050406030204" pitchFamily="18" charset="0"/>
                      </a:rPr>
                      <m:t>.</m:t>
                    </m:r>
                    <m:r>
                      <a:rPr lang="en-US" sz="2000" b="1" i="1" smtClean="0">
                        <a:latin typeface="Cambria Math" panose="02040503050406030204" pitchFamily="18" charset="0"/>
                      </a:rPr>
                      <m:t>𝟒𝟑</m:t>
                    </m:r>
                  </m:oMath>
                </a14:m>
                <a:endParaRPr lang="en-US" sz="2000" b="1" dirty="0"/>
              </a:p>
            </p:txBody>
          </p:sp>
        </mc:Choice>
        <mc:Fallback xmlns="">
          <p:sp>
            <p:nvSpPr>
              <p:cNvPr id="19" name="Rectangle 18">
                <a:extLst>
                  <a:ext uri="{FF2B5EF4-FFF2-40B4-BE49-F238E27FC236}">
                    <a16:creationId xmlns:a16="http://schemas.microsoft.com/office/drawing/2014/main" id="{2B49D761-E3E4-D34C-9AD1-DB2BC662E5CB}"/>
                  </a:ext>
                </a:extLst>
              </p:cNvPr>
              <p:cNvSpPr>
                <a:spLocks noRot="1" noChangeAspect="1" noMove="1" noResize="1" noEditPoints="1" noAdjustHandles="1" noChangeArrowheads="1" noChangeShapeType="1" noTextEdit="1"/>
              </p:cNvSpPr>
              <p:nvPr/>
            </p:nvSpPr>
            <p:spPr>
              <a:xfrm>
                <a:off x="5057775" y="6018997"/>
                <a:ext cx="6791323" cy="579133"/>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085543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777434C-BC59-7F48-B408-BD34CFCD324B}"/>
              </a:ext>
            </a:extLst>
          </p:cNvPr>
          <p:cNvSpPr>
            <a:spLocks noGrp="1"/>
          </p:cNvSpPr>
          <p:nvPr>
            <p:ph type="title"/>
          </p:nvPr>
        </p:nvSpPr>
        <p:spPr>
          <a:xfrm>
            <a:off x="0" y="147846"/>
            <a:ext cx="12192000" cy="665945"/>
          </a:xfrm>
        </p:spPr>
        <p:txBody>
          <a:bodyPr>
            <a:noAutofit/>
          </a:bodyPr>
          <a:lstStyle/>
          <a:p>
            <a:pPr algn="ctr"/>
            <a:r>
              <a:rPr lang="en-US" sz="2800" dirty="0"/>
              <a:t>Simulations of Two Stage Circuit provides </a:t>
            </a:r>
            <a:br>
              <a:rPr lang="en-US" sz="2800" dirty="0"/>
            </a:br>
            <a:r>
              <a:rPr lang="en-US" sz="2800" dirty="0"/>
              <a:t>The Decelerating Voltage at resonance for High Efficiency (99%)</a:t>
            </a:r>
          </a:p>
        </p:txBody>
      </p:sp>
      <p:pic>
        <p:nvPicPr>
          <p:cNvPr id="11" name="Content Placeholder 10" descr="A picture containing clock&#10;&#10;Description automatically generated">
            <a:extLst>
              <a:ext uri="{FF2B5EF4-FFF2-40B4-BE49-F238E27FC236}">
                <a16:creationId xmlns:a16="http://schemas.microsoft.com/office/drawing/2014/main" id="{41E8A229-C693-554E-B26A-D3D6BEDE3F5F}"/>
              </a:ext>
            </a:extLst>
          </p:cNvPr>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l="6142" r="2992"/>
          <a:stretch/>
        </p:blipFill>
        <p:spPr>
          <a:xfrm>
            <a:off x="127709" y="934046"/>
            <a:ext cx="5839322" cy="3393061"/>
          </a:xfrm>
          <a:ln>
            <a:solidFill>
              <a:schemeClr val="tx1"/>
            </a:solidFill>
          </a:ln>
        </p:spPr>
      </p:pic>
      <p:sp>
        <p:nvSpPr>
          <p:cNvPr id="5" name="Slide Number Placeholder 4">
            <a:extLst>
              <a:ext uri="{FF2B5EF4-FFF2-40B4-BE49-F238E27FC236}">
                <a16:creationId xmlns:a16="http://schemas.microsoft.com/office/drawing/2014/main" id="{226A6DA6-2629-904E-BD9A-B889C7FD6A76}"/>
              </a:ext>
            </a:extLst>
          </p:cNvPr>
          <p:cNvSpPr>
            <a:spLocks noGrp="1"/>
          </p:cNvSpPr>
          <p:nvPr>
            <p:ph type="sldNum" sz="quarter" idx="12"/>
          </p:nvPr>
        </p:nvSpPr>
        <p:spPr/>
        <p:txBody>
          <a:bodyPr/>
          <a:lstStyle/>
          <a:p>
            <a:fld id="{401CF334-2D5C-4859-84A6-CA7E6E43FAEB}" type="slidenum">
              <a:rPr lang="en-US" smtClean="0"/>
              <a:t>33</a:t>
            </a:fld>
            <a:endParaRPr lang="en-US"/>
          </a:p>
        </p:txBody>
      </p:sp>
      <p:graphicFrame>
        <p:nvGraphicFramePr>
          <p:cNvPr id="4" name="Table 3">
            <a:extLst>
              <a:ext uri="{FF2B5EF4-FFF2-40B4-BE49-F238E27FC236}">
                <a16:creationId xmlns:a16="http://schemas.microsoft.com/office/drawing/2014/main" id="{390A3844-B12F-CC4A-ACC5-FE0632E075E5}"/>
              </a:ext>
            </a:extLst>
          </p:cNvPr>
          <p:cNvGraphicFramePr>
            <a:graphicFrameLocks noGrp="1"/>
          </p:cNvGraphicFramePr>
          <p:nvPr>
            <p:extLst>
              <p:ext uri="{D42A27DB-BD31-4B8C-83A1-F6EECF244321}">
                <p14:modId xmlns:p14="http://schemas.microsoft.com/office/powerpoint/2010/main" val="891003640"/>
              </p:ext>
            </p:extLst>
          </p:nvPr>
        </p:nvGraphicFramePr>
        <p:xfrm>
          <a:off x="0" y="4506947"/>
          <a:ext cx="3697843" cy="1913130"/>
        </p:xfrm>
        <a:graphic>
          <a:graphicData uri="http://schemas.openxmlformats.org/drawingml/2006/table">
            <a:tbl>
              <a:tblPr firstRow="1" bandRow="1">
                <a:tableStyleId>{5940675A-B579-460E-94D1-54222C63F5DA}</a:tableStyleId>
              </a:tblPr>
              <a:tblGrid>
                <a:gridCol w="791104">
                  <a:extLst>
                    <a:ext uri="{9D8B030D-6E8A-4147-A177-3AD203B41FA5}">
                      <a16:colId xmlns:a16="http://schemas.microsoft.com/office/drawing/2014/main" val="279725094"/>
                    </a:ext>
                  </a:extLst>
                </a:gridCol>
                <a:gridCol w="1054805">
                  <a:extLst>
                    <a:ext uri="{9D8B030D-6E8A-4147-A177-3AD203B41FA5}">
                      <a16:colId xmlns:a16="http://schemas.microsoft.com/office/drawing/2014/main" val="2913316224"/>
                    </a:ext>
                  </a:extLst>
                </a:gridCol>
                <a:gridCol w="661157">
                  <a:extLst>
                    <a:ext uri="{9D8B030D-6E8A-4147-A177-3AD203B41FA5}">
                      <a16:colId xmlns:a16="http://schemas.microsoft.com/office/drawing/2014/main" val="2271930442"/>
                    </a:ext>
                  </a:extLst>
                </a:gridCol>
                <a:gridCol w="1190777">
                  <a:extLst>
                    <a:ext uri="{9D8B030D-6E8A-4147-A177-3AD203B41FA5}">
                      <a16:colId xmlns:a16="http://schemas.microsoft.com/office/drawing/2014/main" val="821032005"/>
                    </a:ext>
                  </a:extLst>
                </a:gridCol>
              </a:tblGrid>
              <a:tr h="636525">
                <a:tc>
                  <a:txBody>
                    <a:bodyPr/>
                    <a:lstStyle/>
                    <a:p>
                      <a:pPr algn="ctr"/>
                      <a:r>
                        <a:rPr lang="en-US" b="0" dirty="0"/>
                        <a:t>V</a:t>
                      </a:r>
                      <a:r>
                        <a:rPr lang="en-US" b="0" baseline="-25000" dirty="0"/>
                        <a:t>RF</a:t>
                      </a:r>
                    </a:p>
                  </a:txBody>
                  <a:tcPr/>
                </a:tc>
                <a:tc>
                  <a:txBody>
                    <a:bodyPr/>
                    <a:lstStyle/>
                    <a:p>
                      <a:pPr algn="ctr"/>
                      <a:r>
                        <a:rPr lang="en-US" b="0" dirty="0"/>
                        <a:t>70 kV</a:t>
                      </a:r>
                    </a:p>
                  </a:txBody>
                  <a:tcPr/>
                </a:tc>
                <a:tc>
                  <a:txBody>
                    <a:bodyPr/>
                    <a:lstStyle/>
                    <a:p>
                      <a:pPr algn="ctr"/>
                      <a:r>
                        <a:rPr lang="en-US" b="0" baseline="0" dirty="0" err="1"/>
                        <a:t>R</a:t>
                      </a:r>
                      <a:r>
                        <a:rPr lang="en-US" b="0" baseline="-25000" dirty="0" err="1"/>
                        <a:t>gap</a:t>
                      </a:r>
                      <a:endParaRPr lang="en-US" b="0" baseline="-25000" dirty="0"/>
                    </a:p>
                  </a:txBody>
                  <a:tcPr/>
                </a:tc>
                <a:tc>
                  <a:txBody>
                    <a:bodyPr/>
                    <a:lstStyle/>
                    <a:p>
                      <a:pPr algn="ctr"/>
                      <a:r>
                        <a:rPr lang="en-US" b="0" dirty="0"/>
                        <a:t>5.18 k𝞨</a:t>
                      </a:r>
                    </a:p>
                  </a:txBody>
                  <a:tcPr/>
                </a:tc>
                <a:extLst>
                  <a:ext uri="{0D108BD9-81ED-4DB2-BD59-A6C34878D82A}">
                    <a16:rowId xmlns:a16="http://schemas.microsoft.com/office/drawing/2014/main" val="2871905266"/>
                  </a:ext>
                </a:extLst>
              </a:tr>
              <a:tr h="636525">
                <a:tc>
                  <a:txBody>
                    <a:bodyPr/>
                    <a:lstStyle/>
                    <a:p>
                      <a:pPr algn="ctr"/>
                      <a:r>
                        <a:rPr lang="en-US" b="0" baseline="0" dirty="0" err="1"/>
                        <a:t>I</a:t>
                      </a:r>
                      <a:r>
                        <a:rPr lang="en-US" b="0" baseline="-25000" dirty="0" err="1"/>
                        <a:t>beam</a:t>
                      </a:r>
                      <a:r>
                        <a:rPr lang="en-US" b="0" baseline="0" dirty="0"/>
                        <a:t> , I</a:t>
                      </a:r>
                      <a:r>
                        <a:rPr lang="en-US" b="0" baseline="-25000" dirty="0"/>
                        <a:t>1</a:t>
                      </a:r>
                    </a:p>
                  </a:txBody>
                  <a:tcPr/>
                </a:tc>
                <a:tc>
                  <a:txBody>
                    <a:bodyPr/>
                    <a:lstStyle/>
                    <a:p>
                      <a:pPr algn="ctr"/>
                      <a:r>
                        <a:rPr lang="en-US" b="0" dirty="0"/>
                        <a:t>30 A, 13.5A</a:t>
                      </a:r>
                    </a:p>
                  </a:txBody>
                  <a:tcPr/>
                </a:tc>
                <a:tc>
                  <a:txBody>
                    <a:bodyPr/>
                    <a:lstStyle/>
                    <a:p>
                      <a:pPr algn="ctr"/>
                      <a:r>
                        <a:rPr lang="en-US" b="0" baseline="0" dirty="0"/>
                        <a:t>R</a:t>
                      </a:r>
                      <a:r>
                        <a:rPr lang="en-US" b="0" baseline="-25000" dirty="0"/>
                        <a:t>L</a:t>
                      </a:r>
                    </a:p>
                  </a:txBody>
                  <a:tcPr/>
                </a:tc>
                <a:tc>
                  <a:txBody>
                    <a:bodyPr/>
                    <a:lstStyle/>
                    <a:p>
                      <a:pPr algn="ctr"/>
                      <a:r>
                        <a:rPr lang="en-US" b="0" dirty="0"/>
                        <a:t>50 𝞨</a:t>
                      </a:r>
                    </a:p>
                  </a:txBody>
                  <a:tcPr/>
                </a:tc>
                <a:extLst>
                  <a:ext uri="{0D108BD9-81ED-4DB2-BD59-A6C34878D82A}">
                    <a16:rowId xmlns:a16="http://schemas.microsoft.com/office/drawing/2014/main" val="456409704"/>
                  </a:ext>
                </a:extLst>
              </a:tr>
              <a:tr h="636525">
                <a:tc>
                  <a:txBody>
                    <a:bodyPr/>
                    <a:lstStyle/>
                    <a:p>
                      <a:pPr algn="ctr"/>
                      <a:r>
                        <a:rPr lang="en-US" b="0" baseline="0" dirty="0"/>
                        <a:t>f</a:t>
                      </a:r>
                    </a:p>
                  </a:txBody>
                  <a:tcPr/>
                </a:tc>
                <a:tc>
                  <a:txBody>
                    <a:bodyPr/>
                    <a:lstStyle/>
                    <a:p>
                      <a:pPr algn="ctr"/>
                      <a:r>
                        <a:rPr lang="en-US" b="0" dirty="0"/>
                        <a:t>3 MHz</a:t>
                      </a:r>
                    </a:p>
                  </a:txBody>
                  <a:tcPr/>
                </a:tc>
                <a:tc>
                  <a:txBody>
                    <a:bodyPr/>
                    <a:lstStyle/>
                    <a:p>
                      <a:pPr algn="ctr"/>
                      <a:r>
                        <a:rPr lang="en-US" b="0" dirty="0"/>
                        <a:t>𝛂</a:t>
                      </a:r>
                    </a:p>
                  </a:txBody>
                  <a:tcPr/>
                </a:tc>
                <a:tc>
                  <a:txBody>
                    <a:bodyPr/>
                    <a:lstStyle/>
                    <a:p>
                      <a:pPr algn="ctr"/>
                      <a:r>
                        <a:rPr lang="en-US" b="0" dirty="0"/>
                        <a:t>10.18</a:t>
                      </a:r>
                    </a:p>
                  </a:txBody>
                  <a:tcPr/>
                </a:tc>
                <a:extLst>
                  <a:ext uri="{0D108BD9-81ED-4DB2-BD59-A6C34878D82A}">
                    <a16:rowId xmlns:a16="http://schemas.microsoft.com/office/drawing/2014/main" val="2715009008"/>
                  </a:ext>
                </a:extLst>
              </a:tr>
            </a:tbl>
          </a:graphicData>
        </a:graphic>
      </p:graphicFrame>
      <p:graphicFrame>
        <p:nvGraphicFramePr>
          <p:cNvPr id="7" name="Table 6">
            <a:extLst>
              <a:ext uri="{FF2B5EF4-FFF2-40B4-BE49-F238E27FC236}">
                <a16:creationId xmlns:a16="http://schemas.microsoft.com/office/drawing/2014/main" id="{B9E5C6B8-EEC5-EC4A-BEF3-1DB5D670958D}"/>
              </a:ext>
            </a:extLst>
          </p:cNvPr>
          <p:cNvGraphicFramePr>
            <a:graphicFrameLocks noGrp="1"/>
          </p:cNvGraphicFramePr>
          <p:nvPr>
            <p:extLst>
              <p:ext uri="{D42A27DB-BD31-4B8C-83A1-F6EECF244321}">
                <p14:modId xmlns:p14="http://schemas.microsoft.com/office/powerpoint/2010/main" val="4263783723"/>
              </p:ext>
            </p:extLst>
          </p:nvPr>
        </p:nvGraphicFramePr>
        <p:xfrm>
          <a:off x="8086725" y="4329764"/>
          <a:ext cx="4105275" cy="2560320"/>
        </p:xfrm>
        <a:graphic>
          <a:graphicData uri="http://schemas.openxmlformats.org/drawingml/2006/table">
            <a:tbl>
              <a:tblPr firstRow="1" bandRow="1">
                <a:tableStyleId>{5940675A-B579-460E-94D1-54222C63F5DA}</a:tableStyleId>
              </a:tblPr>
              <a:tblGrid>
                <a:gridCol w="1759405">
                  <a:extLst>
                    <a:ext uri="{9D8B030D-6E8A-4147-A177-3AD203B41FA5}">
                      <a16:colId xmlns:a16="http://schemas.microsoft.com/office/drawing/2014/main" val="2593730994"/>
                    </a:ext>
                  </a:extLst>
                </a:gridCol>
                <a:gridCol w="2345870">
                  <a:extLst>
                    <a:ext uri="{9D8B030D-6E8A-4147-A177-3AD203B41FA5}">
                      <a16:colId xmlns:a16="http://schemas.microsoft.com/office/drawing/2014/main" val="2758197794"/>
                    </a:ext>
                  </a:extLst>
                </a:gridCol>
              </a:tblGrid>
              <a:tr h="356786">
                <a:tc>
                  <a:txBody>
                    <a:bodyPr/>
                    <a:lstStyle/>
                    <a:p>
                      <a:pPr algn="ctr"/>
                      <a:r>
                        <a:rPr lang="en-US" b="0" dirty="0"/>
                        <a:t>L</a:t>
                      </a:r>
                      <a:r>
                        <a:rPr lang="en-US" b="0" baseline="-25000" dirty="0"/>
                        <a:t>s,1</a:t>
                      </a:r>
                    </a:p>
                  </a:txBody>
                  <a:tcPr/>
                </a:tc>
                <a:tc>
                  <a:txBody>
                    <a:bodyPr/>
                    <a:lstStyle/>
                    <a:p>
                      <a:pPr algn="ctr"/>
                      <a:r>
                        <a:rPr lang="en-US" b="0" dirty="0"/>
                        <a:t>13.5 µH</a:t>
                      </a:r>
                    </a:p>
                  </a:txBody>
                  <a:tcPr/>
                </a:tc>
                <a:extLst>
                  <a:ext uri="{0D108BD9-81ED-4DB2-BD59-A6C34878D82A}">
                    <a16:rowId xmlns:a16="http://schemas.microsoft.com/office/drawing/2014/main" val="2393696406"/>
                  </a:ext>
                </a:extLst>
              </a:tr>
              <a:tr h="356786">
                <a:tc>
                  <a:txBody>
                    <a:bodyPr/>
                    <a:lstStyle/>
                    <a:p>
                      <a:pPr algn="ctr"/>
                      <a:r>
                        <a:rPr lang="en-US" b="0" dirty="0"/>
                        <a:t>L</a:t>
                      </a:r>
                      <a:r>
                        <a:rPr lang="en-US" b="0" baseline="-25000" dirty="0"/>
                        <a:t>p,2</a:t>
                      </a:r>
                    </a:p>
                  </a:txBody>
                  <a:tcPr/>
                </a:tc>
                <a:tc>
                  <a:txBody>
                    <a:bodyPr/>
                    <a:lstStyle/>
                    <a:p>
                      <a:pPr algn="ctr"/>
                      <a:r>
                        <a:rPr lang="en-US" b="0" dirty="0"/>
                        <a:t>1.5 µH</a:t>
                      </a:r>
                    </a:p>
                  </a:txBody>
                  <a:tcPr/>
                </a:tc>
                <a:extLst>
                  <a:ext uri="{0D108BD9-81ED-4DB2-BD59-A6C34878D82A}">
                    <a16:rowId xmlns:a16="http://schemas.microsoft.com/office/drawing/2014/main" val="904640526"/>
                  </a:ext>
                </a:extLst>
              </a:tr>
              <a:tr h="356786">
                <a:tc>
                  <a:txBody>
                    <a:bodyPr/>
                    <a:lstStyle/>
                    <a:p>
                      <a:pPr algn="ctr"/>
                      <a:r>
                        <a:rPr lang="en-US" b="0" baseline="0" dirty="0"/>
                        <a:t>C</a:t>
                      </a:r>
                      <a:r>
                        <a:rPr lang="en-US" b="0" baseline="-25000" dirty="0"/>
                        <a:t>s,2</a:t>
                      </a:r>
                    </a:p>
                  </a:txBody>
                  <a:tcPr/>
                </a:tc>
                <a:tc>
                  <a:txBody>
                    <a:bodyPr/>
                    <a:lstStyle/>
                    <a:p>
                      <a:pPr algn="ctr"/>
                      <a:r>
                        <a:rPr lang="en-US" b="0" dirty="0"/>
                        <a:t>1.5 </a:t>
                      </a:r>
                      <a:r>
                        <a:rPr lang="en-US" b="0" dirty="0" err="1"/>
                        <a:t>nF</a:t>
                      </a:r>
                      <a:endParaRPr lang="en-US" b="0" dirty="0"/>
                    </a:p>
                  </a:txBody>
                  <a:tcPr/>
                </a:tc>
                <a:extLst>
                  <a:ext uri="{0D108BD9-81ED-4DB2-BD59-A6C34878D82A}">
                    <a16:rowId xmlns:a16="http://schemas.microsoft.com/office/drawing/2014/main" val="197184847"/>
                  </a:ext>
                </a:extLst>
              </a:tr>
              <a:tr h="356786">
                <a:tc>
                  <a:txBody>
                    <a:bodyPr/>
                    <a:lstStyle/>
                    <a:p>
                      <a:pPr algn="ctr"/>
                      <a:r>
                        <a:rPr lang="en-US" b="0" dirty="0"/>
                        <a:t>C</a:t>
                      </a:r>
                      <a:r>
                        <a:rPr lang="en-US" b="0" baseline="-25000" dirty="0"/>
                        <a:t>p,1</a:t>
                      </a:r>
                    </a:p>
                  </a:txBody>
                  <a:tcPr/>
                </a:tc>
                <a:tc>
                  <a:txBody>
                    <a:bodyPr/>
                    <a:lstStyle/>
                    <a:p>
                      <a:pPr algn="ctr"/>
                      <a:r>
                        <a:rPr lang="en-US" b="0" dirty="0"/>
                        <a:t>185.6 pF</a:t>
                      </a:r>
                    </a:p>
                  </a:txBody>
                  <a:tcPr/>
                </a:tc>
                <a:extLst>
                  <a:ext uri="{0D108BD9-81ED-4DB2-BD59-A6C34878D82A}">
                    <a16:rowId xmlns:a16="http://schemas.microsoft.com/office/drawing/2014/main" val="2129035649"/>
                  </a:ext>
                </a:extLst>
              </a:tr>
              <a:tr h="356786">
                <a:tc>
                  <a:txBody>
                    <a:bodyPr/>
                    <a:lstStyle/>
                    <a:p>
                      <a:pPr algn="ctr"/>
                      <a:r>
                        <a:rPr lang="en-US" b="0" baseline="0" dirty="0"/>
                        <a:t>Rs,1</a:t>
                      </a:r>
                    </a:p>
                  </a:txBody>
                  <a:tcPr/>
                </a:tc>
                <a:tc>
                  <a:txBody>
                    <a:bodyPr/>
                    <a:lstStyle/>
                    <a:p>
                      <a:pPr algn="ctr"/>
                      <a:r>
                        <a:rPr lang="en-US" b="0" dirty="0"/>
                        <a:t>270 m𝞨</a:t>
                      </a:r>
                    </a:p>
                  </a:txBody>
                  <a:tcPr/>
                </a:tc>
                <a:extLst>
                  <a:ext uri="{0D108BD9-81ED-4DB2-BD59-A6C34878D82A}">
                    <a16:rowId xmlns:a16="http://schemas.microsoft.com/office/drawing/2014/main" val="2665943949"/>
                  </a:ext>
                </a:extLst>
              </a:tr>
              <a:tr h="356786">
                <a:tc>
                  <a:txBody>
                    <a:bodyPr/>
                    <a:lstStyle/>
                    <a:p>
                      <a:pPr algn="ctr"/>
                      <a:r>
                        <a:rPr lang="en-US" b="0" baseline="0" dirty="0"/>
                        <a:t>Rp,2</a:t>
                      </a:r>
                    </a:p>
                  </a:txBody>
                  <a:tcPr/>
                </a:tc>
                <a:tc>
                  <a:txBody>
                    <a:bodyPr/>
                    <a:lstStyle/>
                    <a:p>
                      <a:pPr algn="ctr"/>
                      <a:r>
                        <a:rPr lang="en-US" b="0" dirty="0"/>
                        <a:t>30 m𝞨</a:t>
                      </a:r>
                    </a:p>
                  </a:txBody>
                  <a:tcPr/>
                </a:tc>
                <a:extLst>
                  <a:ext uri="{0D108BD9-81ED-4DB2-BD59-A6C34878D82A}">
                    <a16:rowId xmlns:a16="http://schemas.microsoft.com/office/drawing/2014/main" val="3234768418"/>
                  </a:ext>
                </a:extLst>
              </a:tr>
              <a:tr h="356786">
                <a:tc>
                  <a:txBody>
                    <a:bodyPr/>
                    <a:lstStyle/>
                    <a:p>
                      <a:pPr algn="ctr"/>
                      <a:r>
                        <a:rPr lang="en-US" b="0" baseline="0" dirty="0"/>
                        <a:t>Q</a:t>
                      </a:r>
                    </a:p>
                  </a:txBody>
                  <a:tcPr/>
                </a:tc>
                <a:tc>
                  <a:txBody>
                    <a:bodyPr/>
                    <a:lstStyle/>
                    <a:p>
                      <a:pPr algn="ctr"/>
                      <a:r>
                        <a:rPr lang="en-US" b="0" dirty="0"/>
                        <a:t>939.1</a:t>
                      </a:r>
                    </a:p>
                  </a:txBody>
                  <a:tcPr/>
                </a:tc>
                <a:extLst>
                  <a:ext uri="{0D108BD9-81ED-4DB2-BD59-A6C34878D82A}">
                    <a16:rowId xmlns:a16="http://schemas.microsoft.com/office/drawing/2014/main" val="1985026237"/>
                  </a:ext>
                </a:extLst>
              </a:tr>
            </a:tbl>
          </a:graphicData>
        </a:graphic>
      </p:graphicFrame>
      <p:pic>
        <p:nvPicPr>
          <p:cNvPr id="17" name="Content Placeholder 16" descr="A picture containing game&#10;&#10;Description automatically generated">
            <a:extLst>
              <a:ext uri="{FF2B5EF4-FFF2-40B4-BE49-F238E27FC236}">
                <a16:creationId xmlns:a16="http://schemas.microsoft.com/office/drawing/2014/main" id="{6FE0C9DE-44DD-D843-9D60-A1B2854F3F07}"/>
              </a:ext>
            </a:extLst>
          </p:cNvPr>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6005" r="2232"/>
          <a:stretch/>
        </p:blipFill>
        <p:spPr>
          <a:xfrm>
            <a:off x="6224971" y="934046"/>
            <a:ext cx="5838060" cy="3359161"/>
          </a:xfrm>
          <a:ln>
            <a:solidFill>
              <a:schemeClr val="tx1"/>
            </a:solidFill>
          </a:ln>
        </p:spPr>
      </p:pic>
      <p:pic>
        <p:nvPicPr>
          <p:cNvPr id="19" name="Content Placeholder 8" descr="A screenshot of a video game&#10;&#10;Description automatically generated">
            <a:extLst>
              <a:ext uri="{FF2B5EF4-FFF2-40B4-BE49-F238E27FC236}">
                <a16:creationId xmlns:a16="http://schemas.microsoft.com/office/drawing/2014/main" id="{7ABCB22E-C667-874D-8BA2-917F53E0A6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39646" y="4392479"/>
            <a:ext cx="4105276" cy="2082936"/>
          </a:xfrm>
          <a:prstGeom prst="rect">
            <a:avLst/>
          </a:prstGeom>
        </p:spPr>
      </p:pic>
      <p:sp>
        <p:nvSpPr>
          <p:cNvPr id="18" name="TextBox 17">
            <a:extLst>
              <a:ext uri="{FF2B5EF4-FFF2-40B4-BE49-F238E27FC236}">
                <a16:creationId xmlns:a16="http://schemas.microsoft.com/office/drawing/2014/main" id="{92429446-B441-1F43-9D10-FF00629996CE}"/>
              </a:ext>
            </a:extLst>
          </p:cNvPr>
          <p:cNvSpPr txBox="1"/>
          <p:nvPr/>
        </p:nvSpPr>
        <p:spPr>
          <a:xfrm>
            <a:off x="52205" y="6469819"/>
            <a:ext cx="7574882" cy="369332"/>
          </a:xfrm>
          <a:prstGeom prst="rect">
            <a:avLst/>
          </a:prstGeom>
          <a:noFill/>
          <a:ln>
            <a:solidFill>
              <a:schemeClr val="bg2"/>
            </a:solidFill>
          </a:ln>
        </p:spPr>
        <p:txBody>
          <a:bodyPr wrap="square" rtlCol="0">
            <a:spAutoFit/>
          </a:bodyPr>
          <a:lstStyle/>
          <a:p>
            <a:r>
              <a:rPr lang="en-US" dirty="0"/>
              <a:t>Q for the inductor is down from 2839(single stage) to 939 (two stage). </a:t>
            </a:r>
          </a:p>
        </p:txBody>
      </p:sp>
    </p:spTree>
    <p:extLst>
      <p:ext uri="{BB962C8B-B14F-4D97-AF65-F5344CB8AC3E}">
        <p14:creationId xmlns:p14="http://schemas.microsoft.com/office/powerpoint/2010/main" val="4122841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DADB6-509D-8D4D-8173-3EAFB85DD4E7}"/>
              </a:ext>
            </a:extLst>
          </p:cNvPr>
          <p:cNvSpPr>
            <a:spLocks noGrp="1"/>
          </p:cNvSpPr>
          <p:nvPr>
            <p:ph type="title"/>
          </p:nvPr>
        </p:nvSpPr>
        <p:spPr>
          <a:xfrm>
            <a:off x="53129" y="32893"/>
            <a:ext cx="12112110" cy="867537"/>
          </a:xfrm>
        </p:spPr>
        <p:txBody>
          <a:bodyPr>
            <a:normAutofit fontScale="90000"/>
          </a:bodyPr>
          <a:lstStyle/>
          <a:p>
            <a:pPr algn="ctr"/>
            <a:r>
              <a:rPr lang="en-US" sz="3000" dirty="0"/>
              <a:t>Two stage circuits are tunable from 3-10 MHz for High Efficiency (99%)</a:t>
            </a:r>
          </a:p>
        </p:txBody>
      </p:sp>
      <p:sp>
        <p:nvSpPr>
          <p:cNvPr id="4" name="Slide Number Placeholder 3">
            <a:extLst>
              <a:ext uri="{FF2B5EF4-FFF2-40B4-BE49-F238E27FC236}">
                <a16:creationId xmlns:a16="http://schemas.microsoft.com/office/drawing/2014/main" id="{975D1270-0559-7341-A49D-E1A09E00B56E}"/>
              </a:ext>
            </a:extLst>
          </p:cNvPr>
          <p:cNvSpPr>
            <a:spLocks noGrp="1"/>
          </p:cNvSpPr>
          <p:nvPr>
            <p:ph type="sldNum" sz="quarter" idx="12"/>
          </p:nvPr>
        </p:nvSpPr>
        <p:spPr/>
        <p:txBody>
          <a:bodyPr/>
          <a:lstStyle/>
          <a:p>
            <a:fld id="{401CF334-2D5C-4859-84A6-CA7E6E43FAEB}" type="slidenum">
              <a:rPr lang="en-US" smtClean="0"/>
              <a:t>34</a:t>
            </a:fld>
            <a:endParaRPr lang="en-US"/>
          </a:p>
        </p:txBody>
      </p:sp>
      <p:pic>
        <p:nvPicPr>
          <p:cNvPr id="11" name="Content Placeholder 10" descr="A close up of a piece of paper&#10;&#10;Description automatically generated">
            <a:extLst>
              <a:ext uri="{FF2B5EF4-FFF2-40B4-BE49-F238E27FC236}">
                <a16:creationId xmlns:a16="http://schemas.microsoft.com/office/drawing/2014/main" id="{78799F46-D658-A047-86BE-5B0FE2FF25CC}"/>
              </a:ext>
            </a:extLst>
          </p:cNvPr>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l="5147" r="2491"/>
          <a:stretch/>
        </p:blipFill>
        <p:spPr>
          <a:xfrm>
            <a:off x="300038" y="1004061"/>
            <a:ext cx="5809146" cy="3325052"/>
          </a:xfrm>
          <a:ln>
            <a:solidFill>
              <a:schemeClr val="tx1"/>
            </a:solidFill>
          </a:ln>
        </p:spPr>
      </p:pic>
      <p:pic>
        <p:nvPicPr>
          <p:cNvPr id="13" name="Content Placeholder 12" descr="A picture containing map&#10;&#10;Description automatically generated">
            <a:extLst>
              <a:ext uri="{FF2B5EF4-FFF2-40B4-BE49-F238E27FC236}">
                <a16:creationId xmlns:a16="http://schemas.microsoft.com/office/drawing/2014/main" id="{0B76F73B-99D3-0A45-BE2B-5020CA3C2AB3}"/>
              </a:ext>
            </a:extLst>
          </p:cNvPr>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5454" r="2477"/>
          <a:stretch/>
        </p:blipFill>
        <p:spPr>
          <a:xfrm>
            <a:off x="6267929" y="1004060"/>
            <a:ext cx="5790721" cy="3325052"/>
          </a:xfrm>
          <a:ln>
            <a:solidFill>
              <a:schemeClr val="tx1"/>
            </a:solidFill>
          </a:ln>
        </p:spPr>
      </p:pic>
      <p:graphicFrame>
        <p:nvGraphicFramePr>
          <p:cNvPr id="14" name="Table 13">
            <a:extLst>
              <a:ext uri="{FF2B5EF4-FFF2-40B4-BE49-F238E27FC236}">
                <a16:creationId xmlns:a16="http://schemas.microsoft.com/office/drawing/2014/main" id="{63F2EDCA-3980-244C-B79E-3BC5BF812FB6}"/>
              </a:ext>
            </a:extLst>
          </p:cNvPr>
          <p:cNvGraphicFramePr>
            <a:graphicFrameLocks noGrp="1"/>
          </p:cNvGraphicFramePr>
          <p:nvPr>
            <p:extLst>
              <p:ext uri="{D42A27DB-BD31-4B8C-83A1-F6EECF244321}">
                <p14:modId xmlns:p14="http://schemas.microsoft.com/office/powerpoint/2010/main" val="692490443"/>
              </p:ext>
            </p:extLst>
          </p:nvPr>
        </p:nvGraphicFramePr>
        <p:xfrm>
          <a:off x="79890" y="4500744"/>
          <a:ext cx="3697843" cy="1913130"/>
        </p:xfrm>
        <a:graphic>
          <a:graphicData uri="http://schemas.openxmlformats.org/drawingml/2006/table">
            <a:tbl>
              <a:tblPr firstRow="1" bandRow="1">
                <a:tableStyleId>{5940675A-B579-460E-94D1-54222C63F5DA}</a:tableStyleId>
              </a:tblPr>
              <a:tblGrid>
                <a:gridCol w="791104">
                  <a:extLst>
                    <a:ext uri="{9D8B030D-6E8A-4147-A177-3AD203B41FA5}">
                      <a16:colId xmlns:a16="http://schemas.microsoft.com/office/drawing/2014/main" val="279725094"/>
                    </a:ext>
                  </a:extLst>
                </a:gridCol>
                <a:gridCol w="1054805">
                  <a:extLst>
                    <a:ext uri="{9D8B030D-6E8A-4147-A177-3AD203B41FA5}">
                      <a16:colId xmlns:a16="http://schemas.microsoft.com/office/drawing/2014/main" val="2913316224"/>
                    </a:ext>
                  </a:extLst>
                </a:gridCol>
                <a:gridCol w="661157">
                  <a:extLst>
                    <a:ext uri="{9D8B030D-6E8A-4147-A177-3AD203B41FA5}">
                      <a16:colId xmlns:a16="http://schemas.microsoft.com/office/drawing/2014/main" val="2271930442"/>
                    </a:ext>
                  </a:extLst>
                </a:gridCol>
                <a:gridCol w="1190777">
                  <a:extLst>
                    <a:ext uri="{9D8B030D-6E8A-4147-A177-3AD203B41FA5}">
                      <a16:colId xmlns:a16="http://schemas.microsoft.com/office/drawing/2014/main" val="821032005"/>
                    </a:ext>
                  </a:extLst>
                </a:gridCol>
              </a:tblGrid>
              <a:tr h="636525">
                <a:tc>
                  <a:txBody>
                    <a:bodyPr/>
                    <a:lstStyle/>
                    <a:p>
                      <a:pPr algn="ctr"/>
                      <a:r>
                        <a:rPr lang="en-US" b="0" dirty="0"/>
                        <a:t>V</a:t>
                      </a:r>
                      <a:r>
                        <a:rPr lang="en-US" b="0" baseline="-25000" dirty="0"/>
                        <a:t>RF</a:t>
                      </a:r>
                    </a:p>
                  </a:txBody>
                  <a:tcPr/>
                </a:tc>
                <a:tc>
                  <a:txBody>
                    <a:bodyPr/>
                    <a:lstStyle/>
                    <a:p>
                      <a:pPr algn="ctr"/>
                      <a:r>
                        <a:rPr lang="en-US" b="0" dirty="0"/>
                        <a:t>70 kV</a:t>
                      </a:r>
                    </a:p>
                  </a:txBody>
                  <a:tcPr/>
                </a:tc>
                <a:tc>
                  <a:txBody>
                    <a:bodyPr/>
                    <a:lstStyle/>
                    <a:p>
                      <a:pPr algn="ctr"/>
                      <a:r>
                        <a:rPr lang="en-US" b="0" baseline="0" dirty="0" err="1"/>
                        <a:t>R</a:t>
                      </a:r>
                      <a:r>
                        <a:rPr lang="en-US" b="0" baseline="-25000" dirty="0" err="1"/>
                        <a:t>gap</a:t>
                      </a:r>
                      <a:endParaRPr lang="en-US" b="0" baseline="-25000" dirty="0"/>
                    </a:p>
                  </a:txBody>
                  <a:tcPr/>
                </a:tc>
                <a:tc>
                  <a:txBody>
                    <a:bodyPr/>
                    <a:lstStyle/>
                    <a:p>
                      <a:pPr algn="ctr"/>
                      <a:r>
                        <a:rPr lang="en-US" b="0" dirty="0"/>
                        <a:t>5.18 k𝞨</a:t>
                      </a:r>
                    </a:p>
                  </a:txBody>
                  <a:tcPr/>
                </a:tc>
                <a:extLst>
                  <a:ext uri="{0D108BD9-81ED-4DB2-BD59-A6C34878D82A}">
                    <a16:rowId xmlns:a16="http://schemas.microsoft.com/office/drawing/2014/main" val="2871905266"/>
                  </a:ext>
                </a:extLst>
              </a:tr>
              <a:tr h="636525">
                <a:tc>
                  <a:txBody>
                    <a:bodyPr/>
                    <a:lstStyle/>
                    <a:p>
                      <a:pPr algn="ctr"/>
                      <a:r>
                        <a:rPr lang="en-US" b="0" baseline="0" dirty="0" err="1"/>
                        <a:t>I</a:t>
                      </a:r>
                      <a:r>
                        <a:rPr lang="en-US" b="0" baseline="-25000" dirty="0" err="1"/>
                        <a:t>beam</a:t>
                      </a:r>
                      <a:r>
                        <a:rPr lang="en-US" b="0" baseline="0" dirty="0"/>
                        <a:t> , I</a:t>
                      </a:r>
                      <a:r>
                        <a:rPr lang="en-US" b="0" baseline="-25000" dirty="0"/>
                        <a:t>1</a:t>
                      </a:r>
                    </a:p>
                  </a:txBody>
                  <a:tcPr/>
                </a:tc>
                <a:tc>
                  <a:txBody>
                    <a:bodyPr/>
                    <a:lstStyle/>
                    <a:p>
                      <a:pPr algn="ctr"/>
                      <a:r>
                        <a:rPr lang="en-US" b="0" dirty="0"/>
                        <a:t>30 A, 13.5A</a:t>
                      </a:r>
                    </a:p>
                  </a:txBody>
                  <a:tcPr/>
                </a:tc>
                <a:tc>
                  <a:txBody>
                    <a:bodyPr/>
                    <a:lstStyle/>
                    <a:p>
                      <a:pPr algn="ctr"/>
                      <a:r>
                        <a:rPr lang="en-US" b="0" baseline="0" dirty="0"/>
                        <a:t>R</a:t>
                      </a:r>
                      <a:r>
                        <a:rPr lang="en-US" b="0" baseline="-25000" dirty="0"/>
                        <a:t>L</a:t>
                      </a:r>
                    </a:p>
                  </a:txBody>
                  <a:tcPr/>
                </a:tc>
                <a:tc>
                  <a:txBody>
                    <a:bodyPr/>
                    <a:lstStyle/>
                    <a:p>
                      <a:pPr algn="ctr"/>
                      <a:r>
                        <a:rPr lang="en-US" b="0" dirty="0"/>
                        <a:t>50 𝞨</a:t>
                      </a:r>
                    </a:p>
                  </a:txBody>
                  <a:tcPr/>
                </a:tc>
                <a:extLst>
                  <a:ext uri="{0D108BD9-81ED-4DB2-BD59-A6C34878D82A}">
                    <a16:rowId xmlns:a16="http://schemas.microsoft.com/office/drawing/2014/main" val="456409704"/>
                  </a:ext>
                </a:extLst>
              </a:tr>
              <a:tr h="636525">
                <a:tc>
                  <a:txBody>
                    <a:bodyPr/>
                    <a:lstStyle/>
                    <a:p>
                      <a:pPr algn="ctr"/>
                      <a:r>
                        <a:rPr lang="en-US" b="0" baseline="0" dirty="0"/>
                        <a:t>f</a:t>
                      </a:r>
                    </a:p>
                  </a:txBody>
                  <a:tcPr/>
                </a:tc>
                <a:tc>
                  <a:txBody>
                    <a:bodyPr/>
                    <a:lstStyle/>
                    <a:p>
                      <a:pPr algn="ctr"/>
                      <a:r>
                        <a:rPr lang="en-US" b="0" dirty="0"/>
                        <a:t>10 MHz</a:t>
                      </a:r>
                    </a:p>
                  </a:txBody>
                  <a:tcPr/>
                </a:tc>
                <a:tc>
                  <a:txBody>
                    <a:bodyPr/>
                    <a:lstStyle/>
                    <a:p>
                      <a:pPr algn="ctr"/>
                      <a:r>
                        <a:rPr lang="en-US" b="0" dirty="0"/>
                        <a:t>𝛂</a:t>
                      </a:r>
                    </a:p>
                  </a:txBody>
                  <a:tcPr/>
                </a:tc>
                <a:tc>
                  <a:txBody>
                    <a:bodyPr/>
                    <a:lstStyle/>
                    <a:p>
                      <a:pPr algn="ctr"/>
                      <a:r>
                        <a:rPr lang="en-US" b="0" dirty="0"/>
                        <a:t>10.18</a:t>
                      </a:r>
                    </a:p>
                  </a:txBody>
                  <a:tcPr/>
                </a:tc>
                <a:extLst>
                  <a:ext uri="{0D108BD9-81ED-4DB2-BD59-A6C34878D82A}">
                    <a16:rowId xmlns:a16="http://schemas.microsoft.com/office/drawing/2014/main" val="2715009008"/>
                  </a:ext>
                </a:extLst>
              </a:tr>
            </a:tbl>
          </a:graphicData>
        </a:graphic>
      </p:graphicFrame>
      <p:graphicFrame>
        <p:nvGraphicFramePr>
          <p:cNvPr id="15" name="Table 14">
            <a:extLst>
              <a:ext uri="{FF2B5EF4-FFF2-40B4-BE49-F238E27FC236}">
                <a16:creationId xmlns:a16="http://schemas.microsoft.com/office/drawing/2014/main" id="{3C74C850-ACD3-EC4A-9884-E04FEB7581E5}"/>
              </a:ext>
            </a:extLst>
          </p:cNvPr>
          <p:cNvGraphicFramePr>
            <a:graphicFrameLocks noGrp="1"/>
          </p:cNvGraphicFramePr>
          <p:nvPr>
            <p:extLst>
              <p:ext uri="{D42A27DB-BD31-4B8C-83A1-F6EECF244321}">
                <p14:modId xmlns:p14="http://schemas.microsoft.com/office/powerpoint/2010/main" val="2423729800"/>
              </p:ext>
            </p:extLst>
          </p:nvPr>
        </p:nvGraphicFramePr>
        <p:xfrm>
          <a:off x="8086725" y="4297680"/>
          <a:ext cx="4105275" cy="2560320"/>
        </p:xfrm>
        <a:graphic>
          <a:graphicData uri="http://schemas.openxmlformats.org/drawingml/2006/table">
            <a:tbl>
              <a:tblPr firstRow="1" bandRow="1">
                <a:tableStyleId>{5940675A-B579-460E-94D1-54222C63F5DA}</a:tableStyleId>
              </a:tblPr>
              <a:tblGrid>
                <a:gridCol w="1759405">
                  <a:extLst>
                    <a:ext uri="{9D8B030D-6E8A-4147-A177-3AD203B41FA5}">
                      <a16:colId xmlns:a16="http://schemas.microsoft.com/office/drawing/2014/main" val="2593730994"/>
                    </a:ext>
                  </a:extLst>
                </a:gridCol>
                <a:gridCol w="2345870">
                  <a:extLst>
                    <a:ext uri="{9D8B030D-6E8A-4147-A177-3AD203B41FA5}">
                      <a16:colId xmlns:a16="http://schemas.microsoft.com/office/drawing/2014/main" val="2758197794"/>
                    </a:ext>
                  </a:extLst>
                </a:gridCol>
              </a:tblGrid>
              <a:tr h="356786">
                <a:tc>
                  <a:txBody>
                    <a:bodyPr/>
                    <a:lstStyle/>
                    <a:p>
                      <a:pPr algn="ctr"/>
                      <a:r>
                        <a:rPr lang="en-US" b="0" dirty="0"/>
                        <a:t>L</a:t>
                      </a:r>
                      <a:r>
                        <a:rPr lang="en-US" b="0" baseline="-25000" dirty="0"/>
                        <a:t>s,1</a:t>
                      </a:r>
                    </a:p>
                  </a:txBody>
                  <a:tcPr/>
                </a:tc>
                <a:tc>
                  <a:txBody>
                    <a:bodyPr/>
                    <a:lstStyle/>
                    <a:p>
                      <a:pPr algn="ctr"/>
                      <a:r>
                        <a:rPr lang="en-US" b="0" dirty="0"/>
                        <a:t>13.5 µH</a:t>
                      </a:r>
                    </a:p>
                  </a:txBody>
                  <a:tcPr/>
                </a:tc>
                <a:extLst>
                  <a:ext uri="{0D108BD9-81ED-4DB2-BD59-A6C34878D82A}">
                    <a16:rowId xmlns:a16="http://schemas.microsoft.com/office/drawing/2014/main" val="2393696406"/>
                  </a:ext>
                </a:extLst>
              </a:tr>
              <a:tr h="356786">
                <a:tc>
                  <a:txBody>
                    <a:bodyPr/>
                    <a:lstStyle/>
                    <a:p>
                      <a:pPr algn="ctr"/>
                      <a:r>
                        <a:rPr lang="en-US" b="0" dirty="0"/>
                        <a:t>L</a:t>
                      </a:r>
                      <a:r>
                        <a:rPr lang="en-US" b="0" baseline="-25000" dirty="0"/>
                        <a:t>p,2</a:t>
                      </a:r>
                    </a:p>
                  </a:txBody>
                  <a:tcPr/>
                </a:tc>
                <a:tc>
                  <a:txBody>
                    <a:bodyPr/>
                    <a:lstStyle/>
                    <a:p>
                      <a:pPr algn="ctr"/>
                      <a:r>
                        <a:rPr lang="en-US" b="0" dirty="0"/>
                        <a:t>1.5 µH</a:t>
                      </a:r>
                    </a:p>
                  </a:txBody>
                  <a:tcPr/>
                </a:tc>
                <a:extLst>
                  <a:ext uri="{0D108BD9-81ED-4DB2-BD59-A6C34878D82A}">
                    <a16:rowId xmlns:a16="http://schemas.microsoft.com/office/drawing/2014/main" val="904640526"/>
                  </a:ext>
                </a:extLst>
              </a:tr>
              <a:tr h="356786">
                <a:tc>
                  <a:txBody>
                    <a:bodyPr/>
                    <a:lstStyle/>
                    <a:p>
                      <a:pPr algn="ctr"/>
                      <a:r>
                        <a:rPr lang="en-US" b="0" baseline="0" dirty="0"/>
                        <a:t>C</a:t>
                      </a:r>
                      <a:r>
                        <a:rPr lang="en-US" b="0" baseline="-25000" dirty="0"/>
                        <a:t>s,2</a:t>
                      </a:r>
                    </a:p>
                  </a:txBody>
                  <a:tcPr/>
                </a:tc>
                <a:tc>
                  <a:txBody>
                    <a:bodyPr/>
                    <a:lstStyle/>
                    <a:p>
                      <a:pPr algn="ctr"/>
                      <a:r>
                        <a:rPr lang="en-US" b="0" dirty="0"/>
                        <a:t>169.12 pF</a:t>
                      </a:r>
                    </a:p>
                  </a:txBody>
                  <a:tcPr/>
                </a:tc>
                <a:extLst>
                  <a:ext uri="{0D108BD9-81ED-4DB2-BD59-A6C34878D82A}">
                    <a16:rowId xmlns:a16="http://schemas.microsoft.com/office/drawing/2014/main" val="197184847"/>
                  </a:ext>
                </a:extLst>
              </a:tr>
              <a:tr h="356786">
                <a:tc>
                  <a:txBody>
                    <a:bodyPr/>
                    <a:lstStyle/>
                    <a:p>
                      <a:pPr algn="ctr"/>
                      <a:r>
                        <a:rPr lang="en-US" b="0" dirty="0"/>
                        <a:t>C</a:t>
                      </a:r>
                      <a:r>
                        <a:rPr lang="en-US" b="0" baseline="-25000" dirty="0"/>
                        <a:t>p,1</a:t>
                      </a:r>
                    </a:p>
                  </a:txBody>
                  <a:tcPr/>
                </a:tc>
                <a:tc>
                  <a:txBody>
                    <a:bodyPr/>
                    <a:lstStyle/>
                    <a:p>
                      <a:pPr algn="ctr"/>
                      <a:r>
                        <a:rPr lang="en-US" b="0" dirty="0"/>
                        <a:t>16.31 pF</a:t>
                      </a:r>
                    </a:p>
                  </a:txBody>
                  <a:tcPr/>
                </a:tc>
                <a:extLst>
                  <a:ext uri="{0D108BD9-81ED-4DB2-BD59-A6C34878D82A}">
                    <a16:rowId xmlns:a16="http://schemas.microsoft.com/office/drawing/2014/main" val="2129035649"/>
                  </a:ext>
                </a:extLst>
              </a:tr>
              <a:tr h="356786">
                <a:tc>
                  <a:txBody>
                    <a:bodyPr/>
                    <a:lstStyle/>
                    <a:p>
                      <a:pPr algn="ctr"/>
                      <a:r>
                        <a:rPr lang="en-US" b="0" baseline="0" dirty="0"/>
                        <a:t>Rs,1</a:t>
                      </a:r>
                    </a:p>
                  </a:txBody>
                  <a:tcPr/>
                </a:tc>
                <a:tc>
                  <a:txBody>
                    <a:bodyPr/>
                    <a:lstStyle/>
                    <a:p>
                      <a:pPr algn="ctr"/>
                      <a:r>
                        <a:rPr lang="en-US" b="0" dirty="0"/>
                        <a:t>3.1 𝞨</a:t>
                      </a:r>
                    </a:p>
                  </a:txBody>
                  <a:tcPr/>
                </a:tc>
                <a:extLst>
                  <a:ext uri="{0D108BD9-81ED-4DB2-BD59-A6C34878D82A}">
                    <a16:rowId xmlns:a16="http://schemas.microsoft.com/office/drawing/2014/main" val="2665943949"/>
                  </a:ext>
                </a:extLst>
              </a:tr>
              <a:tr h="356786">
                <a:tc>
                  <a:txBody>
                    <a:bodyPr/>
                    <a:lstStyle/>
                    <a:p>
                      <a:pPr algn="ctr"/>
                      <a:r>
                        <a:rPr lang="en-US" b="0" baseline="0" dirty="0"/>
                        <a:t>Rp,2</a:t>
                      </a:r>
                    </a:p>
                  </a:txBody>
                  <a:tcPr/>
                </a:tc>
                <a:tc>
                  <a:txBody>
                    <a:bodyPr/>
                    <a:lstStyle/>
                    <a:p>
                      <a:pPr algn="ctr"/>
                      <a:r>
                        <a:rPr lang="en-US" b="0" dirty="0"/>
                        <a:t>340 m𝞨</a:t>
                      </a:r>
                    </a:p>
                  </a:txBody>
                  <a:tcPr/>
                </a:tc>
                <a:extLst>
                  <a:ext uri="{0D108BD9-81ED-4DB2-BD59-A6C34878D82A}">
                    <a16:rowId xmlns:a16="http://schemas.microsoft.com/office/drawing/2014/main" val="3234768418"/>
                  </a:ext>
                </a:extLst>
              </a:tr>
              <a:tr h="356786">
                <a:tc>
                  <a:txBody>
                    <a:bodyPr/>
                    <a:lstStyle/>
                    <a:p>
                      <a:pPr algn="ctr"/>
                      <a:r>
                        <a:rPr lang="en-US" b="0" baseline="0" dirty="0"/>
                        <a:t>Q</a:t>
                      </a:r>
                    </a:p>
                  </a:txBody>
                  <a:tcPr/>
                </a:tc>
                <a:tc>
                  <a:txBody>
                    <a:bodyPr/>
                    <a:lstStyle/>
                    <a:p>
                      <a:pPr algn="ctr"/>
                      <a:r>
                        <a:rPr lang="en-US" b="0" dirty="0"/>
                        <a:t>271.7</a:t>
                      </a:r>
                    </a:p>
                  </a:txBody>
                  <a:tcPr/>
                </a:tc>
                <a:extLst>
                  <a:ext uri="{0D108BD9-81ED-4DB2-BD59-A6C34878D82A}">
                    <a16:rowId xmlns:a16="http://schemas.microsoft.com/office/drawing/2014/main" val="1985026237"/>
                  </a:ext>
                </a:extLst>
              </a:tr>
            </a:tbl>
          </a:graphicData>
        </a:graphic>
      </p:graphicFrame>
      <p:pic>
        <p:nvPicPr>
          <p:cNvPr id="16" name="Content Placeholder 8" descr="A screenshot of a video game&#10;&#10;Description automatically generated">
            <a:extLst>
              <a:ext uri="{FF2B5EF4-FFF2-40B4-BE49-F238E27FC236}">
                <a16:creationId xmlns:a16="http://schemas.microsoft.com/office/drawing/2014/main" id="{FFE9537E-CC12-3B4C-80CA-A02BCDCC93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79591" y="4415841"/>
            <a:ext cx="4105276" cy="2082936"/>
          </a:xfrm>
          <a:prstGeom prst="rect">
            <a:avLst/>
          </a:prstGeom>
        </p:spPr>
      </p:pic>
      <p:sp>
        <p:nvSpPr>
          <p:cNvPr id="9" name="TextBox 8">
            <a:extLst>
              <a:ext uri="{FF2B5EF4-FFF2-40B4-BE49-F238E27FC236}">
                <a16:creationId xmlns:a16="http://schemas.microsoft.com/office/drawing/2014/main" id="{AA57038F-F258-CB46-AD8E-7E727AFF40DE}"/>
              </a:ext>
            </a:extLst>
          </p:cNvPr>
          <p:cNvSpPr txBox="1"/>
          <p:nvPr/>
        </p:nvSpPr>
        <p:spPr>
          <a:xfrm>
            <a:off x="285750" y="6459373"/>
            <a:ext cx="7574882" cy="369332"/>
          </a:xfrm>
          <a:prstGeom prst="rect">
            <a:avLst/>
          </a:prstGeom>
          <a:noFill/>
          <a:ln>
            <a:solidFill>
              <a:schemeClr val="bg2"/>
            </a:solidFill>
          </a:ln>
        </p:spPr>
        <p:txBody>
          <a:bodyPr wrap="square" rtlCol="0">
            <a:spAutoFit/>
          </a:bodyPr>
          <a:lstStyle/>
          <a:p>
            <a:r>
              <a:rPr lang="en-US" dirty="0"/>
              <a:t>Q is further down to 271 (two stage). </a:t>
            </a:r>
          </a:p>
        </p:txBody>
      </p:sp>
    </p:spTree>
    <p:extLst>
      <p:ext uri="{BB962C8B-B14F-4D97-AF65-F5344CB8AC3E}">
        <p14:creationId xmlns:p14="http://schemas.microsoft.com/office/powerpoint/2010/main" val="3892869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D6CCC-C6E1-4046-97C9-68AF33BA52F8}"/>
              </a:ext>
            </a:extLst>
          </p:cNvPr>
          <p:cNvSpPr>
            <a:spLocks noGrp="1"/>
          </p:cNvSpPr>
          <p:nvPr>
            <p:ph type="title"/>
          </p:nvPr>
        </p:nvSpPr>
        <p:spPr>
          <a:xfrm>
            <a:off x="0" y="1"/>
            <a:ext cx="12192000" cy="1386458"/>
          </a:xfrm>
        </p:spPr>
        <p:txBody>
          <a:bodyPr>
            <a:normAutofit fontScale="90000"/>
          </a:bodyPr>
          <a:lstStyle/>
          <a:p>
            <a:pPr algn="ctr"/>
            <a:r>
              <a:rPr lang="en-US" dirty="0"/>
              <a:t>Two Stage Circuit is relatively better than Single Stage Circuit</a:t>
            </a:r>
          </a:p>
        </p:txBody>
      </p:sp>
      <p:graphicFrame>
        <p:nvGraphicFramePr>
          <p:cNvPr id="5" name="Content Placeholder 4">
            <a:extLst>
              <a:ext uri="{FF2B5EF4-FFF2-40B4-BE49-F238E27FC236}">
                <a16:creationId xmlns:a16="http://schemas.microsoft.com/office/drawing/2014/main" id="{7D2631EE-44E7-1140-A59B-EADA0B5BCEC4}"/>
              </a:ext>
            </a:extLst>
          </p:cNvPr>
          <p:cNvGraphicFramePr>
            <a:graphicFrameLocks noGrp="1"/>
          </p:cNvGraphicFramePr>
          <p:nvPr>
            <p:ph idx="1"/>
            <p:extLst>
              <p:ext uri="{D42A27DB-BD31-4B8C-83A1-F6EECF244321}">
                <p14:modId xmlns:p14="http://schemas.microsoft.com/office/powerpoint/2010/main" val="7998600"/>
              </p:ext>
            </p:extLst>
          </p:nvPr>
        </p:nvGraphicFramePr>
        <p:xfrm>
          <a:off x="1219199" y="1730819"/>
          <a:ext cx="9347201" cy="4625532"/>
        </p:xfrm>
        <a:graphic>
          <a:graphicData uri="http://schemas.openxmlformats.org/drawingml/2006/table">
            <a:tbl>
              <a:tblPr firstRow="1" bandRow="1">
                <a:tableStyleId>{8799B23B-EC83-4686-B30A-512413B5E67A}</a:tableStyleId>
              </a:tblPr>
              <a:tblGrid>
                <a:gridCol w="4728586">
                  <a:extLst>
                    <a:ext uri="{9D8B030D-6E8A-4147-A177-3AD203B41FA5}">
                      <a16:colId xmlns:a16="http://schemas.microsoft.com/office/drawing/2014/main" val="2247056224"/>
                    </a:ext>
                  </a:extLst>
                </a:gridCol>
                <a:gridCol w="4618615">
                  <a:extLst>
                    <a:ext uri="{9D8B030D-6E8A-4147-A177-3AD203B41FA5}">
                      <a16:colId xmlns:a16="http://schemas.microsoft.com/office/drawing/2014/main" val="2372670543"/>
                    </a:ext>
                  </a:extLst>
                </a:gridCol>
              </a:tblGrid>
              <a:tr h="556010">
                <a:tc>
                  <a:txBody>
                    <a:bodyPr/>
                    <a:lstStyle/>
                    <a:p>
                      <a:pPr algn="ctr"/>
                      <a:r>
                        <a:rPr lang="en-US" dirty="0"/>
                        <a:t>Single Stage Circuit for 70 kV -30A</a:t>
                      </a:r>
                    </a:p>
                  </a:txBody>
                  <a:tcPr/>
                </a:tc>
                <a:tc>
                  <a:txBody>
                    <a:bodyPr/>
                    <a:lstStyle/>
                    <a:p>
                      <a:pPr algn="ctr"/>
                      <a:r>
                        <a:rPr lang="en-US" dirty="0"/>
                        <a:t>Two Stage </a:t>
                      </a:r>
                      <a:r>
                        <a:rPr lang="en-US" dirty="0" err="1"/>
                        <a:t>Circuitfor</a:t>
                      </a:r>
                      <a:r>
                        <a:rPr lang="en-US" dirty="0"/>
                        <a:t> 70 kV -30A</a:t>
                      </a:r>
                    </a:p>
                  </a:txBody>
                  <a:tcPr/>
                </a:tc>
                <a:extLst>
                  <a:ext uri="{0D108BD9-81ED-4DB2-BD59-A6C34878D82A}">
                    <a16:rowId xmlns:a16="http://schemas.microsoft.com/office/drawing/2014/main" val="2146604343"/>
                  </a:ext>
                </a:extLst>
              </a:tr>
              <a:tr h="1037262">
                <a:tc>
                  <a:txBody>
                    <a:bodyPr/>
                    <a:lstStyle/>
                    <a:p>
                      <a:pPr algn="ctr"/>
                      <a:r>
                        <a:rPr lang="en-US" dirty="0"/>
                        <a:t>Simple pi circuit – Fixed Inductor, Two Variable Capacitors: To adjust Resonant Frequency &amp;  Gap Impedance.</a:t>
                      </a:r>
                    </a:p>
                  </a:txBody>
                  <a:tcPr/>
                </a:tc>
                <a:tc>
                  <a:txBody>
                    <a:bodyPr/>
                    <a:lstStyle/>
                    <a:p>
                      <a:pPr algn="ctr"/>
                      <a:r>
                        <a:rPr lang="en-US" dirty="0"/>
                        <a:t>Two Fixed Inductors, Two Variable Capacitors: To adjust Resonant Frequency &amp; Gap Impedance.</a:t>
                      </a:r>
                    </a:p>
                  </a:txBody>
                  <a:tcPr/>
                </a:tc>
                <a:extLst>
                  <a:ext uri="{0D108BD9-81ED-4DB2-BD59-A6C34878D82A}">
                    <a16:rowId xmlns:a16="http://schemas.microsoft.com/office/drawing/2014/main" val="3240932626"/>
                  </a:ext>
                </a:extLst>
              </a:tr>
              <a:tr h="556010">
                <a:tc>
                  <a:txBody>
                    <a:bodyPr/>
                    <a:lstStyle/>
                    <a:p>
                      <a:pPr algn="ctr"/>
                      <a:r>
                        <a:rPr lang="en-US" dirty="0"/>
                        <a:t>Frequency Range: 3-6 MHz/ 4-8 MHz/5-10MHz</a:t>
                      </a:r>
                    </a:p>
                  </a:txBody>
                  <a:tcPr/>
                </a:tc>
                <a:tc>
                  <a:txBody>
                    <a:bodyPr/>
                    <a:lstStyle/>
                    <a:p>
                      <a:pPr algn="ctr"/>
                      <a:r>
                        <a:rPr lang="en-US" dirty="0"/>
                        <a:t>Frequency Range: 3-10 MHz</a:t>
                      </a:r>
                    </a:p>
                  </a:txBody>
                  <a:tcPr/>
                </a:tc>
                <a:extLst>
                  <a:ext uri="{0D108BD9-81ED-4DB2-BD59-A6C34878D82A}">
                    <a16:rowId xmlns:a16="http://schemas.microsoft.com/office/drawing/2014/main" val="4149645372"/>
                  </a:ext>
                </a:extLst>
              </a:tr>
              <a:tr h="55601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C</a:t>
                      </a:r>
                      <a:r>
                        <a:rPr lang="en-US" baseline="-25000" dirty="0"/>
                        <a:t>1</a:t>
                      </a:r>
                      <a:r>
                        <a:rPr lang="en-US" dirty="0"/>
                        <a:t> Range: 259 pF – 68.7 pF (3- 6 MHz)</a:t>
                      </a:r>
                    </a:p>
                  </a:txBody>
                  <a:tcPr/>
                </a:tc>
                <a:tc>
                  <a:txBody>
                    <a:bodyPr/>
                    <a:lstStyle/>
                    <a:p>
                      <a:pPr algn="ctr"/>
                      <a:r>
                        <a:rPr lang="en-US" dirty="0"/>
                        <a:t>C</a:t>
                      </a:r>
                      <a:r>
                        <a:rPr lang="en-US" baseline="-25000" dirty="0"/>
                        <a:t>p,1</a:t>
                      </a:r>
                      <a:r>
                        <a:rPr lang="en-US" dirty="0"/>
                        <a:t> Range: 185.6 pF – 16.31 pF</a:t>
                      </a:r>
                    </a:p>
                  </a:txBody>
                  <a:tcPr/>
                </a:tc>
                <a:extLst>
                  <a:ext uri="{0D108BD9-81ED-4DB2-BD59-A6C34878D82A}">
                    <a16:rowId xmlns:a16="http://schemas.microsoft.com/office/drawing/2014/main" val="3500928084"/>
                  </a:ext>
                </a:extLst>
              </a:tr>
              <a:tr h="556010">
                <a:tc>
                  <a:txBody>
                    <a:bodyPr/>
                    <a:lstStyle/>
                    <a:p>
                      <a:pPr algn="ctr"/>
                      <a:r>
                        <a:rPr lang="en-US" dirty="0"/>
                        <a:t>C</a:t>
                      </a:r>
                      <a:r>
                        <a:rPr lang="en-US" baseline="-25000" dirty="0"/>
                        <a:t>2</a:t>
                      </a:r>
                      <a:r>
                        <a:rPr lang="en-US" dirty="0"/>
                        <a:t> Range: 2.43 </a:t>
                      </a:r>
                      <a:r>
                        <a:rPr lang="en-US" dirty="0" err="1"/>
                        <a:t>nF</a:t>
                      </a:r>
                      <a:r>
                        <a:rPr lang="en-US" dirty="0"/>
                        <a:t> - 424 pF (3-6 MHz)</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C</a:t>
                      </a:r>
                      <a:r>
                        <a:rPr lang="en-US" baseline="-25000" dirty="0"/>
                        <a:t>s,2</a:t>
                      </a:r>
                      <a:r>
                        <a:rPr lang="en-US" dirty="0"/>
                        <a:t> Range: 1.51 </a:t>
                      </a:r>
                      <a:r>
                        <a:rPr lang="en-US" dirty="0" err="1"/>
                        <a:t>nF</a:t>
                      </a:r>
                      <a:r>
                        <a:rPr lang="en-US" dirty="0"/>
                        <a:t> – 169.1 pF (3-10 MHz)</a:t>
                      </a:r>
                    </a:p>
                  </a:txBody>
                  <a:tcPr/>
                </a:tc>
                <a:extLst>
                  <a:ext uri="{0D108BD9-81ED-4DB2-BD59-A6C34878D82A}">
                    <a16:rowId xmlns:a16="http://schemas.microsoft.com/office/drawing/2014/main" val="1589414707"/>
                  </a:ext>
                </a:extLst>
              </a:tr>
              <a:tr h="638265">
                <a:tc>
                  <a:txBody>
                    <a:bodyPr/>
                    <a:lstStyle/>
                    <a:p>
                      <a:pPr algn="ctr"/>
                      <a:r>
                        <a:rPr lang="en-US" dirty="0"/>
                        <a:t>Q Factor of Inductor @ 3 MHz for 99% Efficiency ~ 2839</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Q Factor of  Inductors @ 3 MHz for 99% Efficiency  ~ 939</a:t>
                      </a:r>
                    </a:p>
                  </a:txBody>
                  <a:tcPr/>
                </a:tc>
                <a:extLst>
                  <a:ext uri="{0D108BD9-81ED-4DB2-BD59-A6C34878D82A}">
                    <a16:rowId xmlns:a16="http://schemas.microsoft.com/office/drawing/2014/main" val="3438547021"/>
                  </a:ext>
                </a:extLst>
              </a:tr>
              <a:tr h="638265">
                <a:tc>
                  <a:txBody>
                    <a:bodyPr/>
                    <a:lstStyle/>
                    <a:p>
                      <a:pPr algn="ctr"/>
                      <a:r>
                        <a:rPr lang="en-US" dirty="0"/>
                        <a:t>Q Factor of Inductor @ 3 MHz for 95% Efficiency ~ 508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Q Factor of Inductors @ 3 MHz for 95% Efficiency  ~ 188</a:t>
                      </a:r>
                    </a:p>
                  </a:txBody>
                  <a:tcPr/>
                </a:tc>
                <a:extLst>
                  <a:ext uri="{0D108BD9-81ED-4DB2-BD59-A6C34878D82A}">
                    <a16:rowId xmlns:a16="http://schemas.microsoft.com/office/drawing/2014/main" val="818804458"/>
                  </a:ext>
                </a:extLst>
              </a:tr>
            </a:tbl>
          </a:graphicData>
        </a:graphic>
      </p:graphicFrame>
      <p:sp>
        <p:nvSpPr>
          <p:cNvPr id="4" name="Slide Number Placeholder 3">
            <a:extLst>
              <a:ext uri="{FF2B5EF4-FFF2-40B4-BE49-F238E27FC236}">
                <a16:creationId xmlns:a16="http://schemas.microsoft.com/office/drawing/2014/main" id="{B7246007-0796-42D7-AD06-1A9B782CC7DF}"/>
              </a:ext>
            </a:extLst>
          </p:cNvPr>
          <p:cNvSpPr>
            <a:spLocks noGrp="1"/>
          </p:cNvSpPr>
          <p:nvPr>
            <p:ph type="sldNum" sz="quarter" idx="12"/>
          </p:nvPr>
        </p:nvSpPr>
        <p:spPr/>
        <p:txBody>
          <a:bodyPr/>
          <a:lstStyle/>
          <a:p>
            <a:fld id="{401CF334-2D5C-4859-84A6-CA7E6E43FAEB}" type="slidenum">
              <a:rPr lang="en-US" smtClean="0"/>
              <a:t>35</a:t>
            </a:fld>
            <a:endParaRPr lang="en-US"/>
          </a:p>
        </p:txBody>
      </p:sp>
    </p:spTree>
    <p:extLst>
      <p:ext uri="{BB962C8B-B14F-4D97-AF65-F5344CB8AC3E}">
        <p14:creationId xmlns:p14="http://schemas.microsoft.com/office/powerpoint/2010/main" val="1712056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7CC10-0FD4-3C48-A34C-85685C46C134}"/>
              </a:ext>
            </a:extLst>
          </p:cNvPr>
          <p:cNvSpPr>
            <a:spLocks noGrp="1"/>
          </p:cNvSpPr>
          <p:nvPr>
            <p:ph type="title"/>
          </p:nvPr>
        </p:nvSpPr>
        <p:spPr>
          <a:xfrm>
            <a:off x="609600" y="205105"/>
            <a:ext cx="10972800" cy="548874"/>
          </a:xfrm>
        </p:spPr>
        <p:txBody>
          <a:bodyPr>
            <a:normAutofit fontScale="90000"/>
          </a:bodyPr>
          <a:lstStyle/>
          <a:p>
            <a:pPr algn="ctr"/>
            <a:r>
              <a:rPr lang="en-US" dirty="0"/>
              <a:t>Conclusion</a:t>
            </a:r>
          </a:p>
        </p:txBody>
      </p:sp>
      <p:sp>
        <p:nvSpPr>
          <p:cNvPr id="3" name="Content Placeholder 2">
            <a:extLst>
              <a:ext uri="{FF2B5EF4-FFF2-40B4-BE49-F238E27FC236}">
                <a16:creationId xmlns:a16="http://schemas.microsoft.com/office/drawing/2014/main" id="{396AEDC9-BE5E-6F42-B4D6-5B5CBB0E5F69}"/>
              </a:ext>
            </a:extLst>
          </p:cNvPr>
          <p:cNvSpPr>
            <a:spLocks noGrp="1"/>
          </p:cNvSpPr>
          <p:nvPr>
            <p:ph idx="1"/>
          </p:nvPr>
        </p:nvSpPr>
        <p:spPr>
          <a:xfrm>
            <a:off x="128337" y="882317"/>
            <a:ext cx="11871158" cy="5646820"/>
          </a:xfrm>
        </p:spPr>
        <p:txBody>
          <a:bodyPr>
            <a:normAutofit fontScale="92500"/>
          </a:bodyPr>
          <a:lstStyle/>
          <a:p>
            <a:pPr algn="just"/>
            <a:r>
              <a:rPr lang="en-US" dirty="0"/>
              <a:t>A single stage circuit designed for impedance ratio of 5.18 </a:t>
            </a:r>
            <a:r>
              <a:rPr lang="en-US" dirty="0" err="1"/>
              <a:t>kΩ</a:t>
            </a:r>
            <a:r>
              <a:rPr lang="en-US" dirty="0"/>
              <a:t> (beam) to 50 </a:t>
            </a:r>
            <a:r>
              <a:rPr lang="en-US" dirty="0" err="1"/>
              <a:t>Ω</a:t>
            </a:r>
            <a:r>
              <a:rPr lang="en-US" dirty="0"/>
              <a:t> (load) requires inductor of Q = 2839 for Efficiency = 99%. Tunability is restricted (3-6 MHz or 4-8 MHz </a:t>
            </a:r>
            <a:r>
              <a:rPr lang="en-US" dirty="0" err="1"/>
              <a:t>etc</a:t>
            </a:r>
            <a:r>
              <a:rPr lang="en-US" dirty="0"/>
              <a:t>, but not the entire range from 3 – 10 MHz)</a:t>
            </a:r>
          </a:p>
          <a:p>
            <a:pPr algn="just"/>
            <a:r>
              <a:rPr lang="en-US" dirty="0"/>
              <a:t>Calculated Q for single stage inductor including </a:t>
            </a:r>
            <a:r>
              <a:rPr lang="en-US" dirty="0" err="1"/>
              <a:t>parasitics</a:t>
            </a:r>
            <a:r>
              <a:rPr lang="en-US" dirty="0"/>
              <a:t> indicates this is possible. </a:t>
            </a:r>
          </a:p>
          <a:p>
            <a:pPr algn="just"/>
            <a:r>
              <a:rPr lang="en-US" dirty="0"/>
              <a:t>However, this Q value is too high to be reliably measured using impedance analyzer. (Probably, one would have to immerse the inductor in fluid and measure the temperature rise, but this is cumbersome).</a:t>
            </a:r>
          </a:p>
          <a:p>
            <a:pPr algn="just"/>
            <a:r>
              <a:rPr lang="en-US" dirty="0"/>
              <a:t>The gun experiments showed the viability of the pi circuit as an extraction circuit. Demonstrated class D operation is feasible. </a:t>
            </a:r>
          </a:p>
          <a:p>
            <a:pPr algn="just"/>
            <a:r>
              <a:rPr lang="en-US" dirty="0"/>
              <a:t>A two-stage circuit designed for impedance ratio of 5.18 </a:t>
            </a:r>
            <a:r>
              <a:rPr lang="en-US" dirty="0" err="1"/>
              <a:t>kΩ</a:t>
            </a:r>
            <a:r>
              <a:rPr lang="en-US" dirty="0"/>
              <a:t> (beam) to 50 </a:t>
            </a:r>
            <a:r>
              <a:rPr lang="en-US" dirty="0" err="1"/>
              <a:t>Ω</a:t>
            </a:r>
            <a:r>
              <a:rPr lang="en-US" dirty="0"/>
              <a:t> (load) requires inductor of Q = 939 for Efficiency = 99%. Q = 188 for Efficiency = 95%. </a:t>
            </a:r>
          </a:p>
          <a:p>
            <a:pPr algn="just"/>
            <a:r>
              <a:rPr lang="en-US" dirty="0"/>
              <a:t>Two-stage circuit reduces the restriction on the inductor Qs. This is measurable. They provide for tunability from 3 to 10 MHz. </a:t>
            </a:r>
          </a:p>
        </p:txBody>
      </p:sp>
      <p:sp>
        <p:nvSpPr>
          <p:cNvPr id="4" name="Slide Number Placeholder 3">
            <a:extLst>
              <a:ext uri="{FF2B5EF4-FFF2-40B4-BE49-F238E27FC236}">
                <a16:creationId xmlns:a16="http://schemas.microsoft.com/office/drawing/2014/main" id="{76A7F59A-9C63-6F4D-97F4-E3DCDCA0AD48}"/>
              </a:ext>
            </a:extLst>
          </p:cNvPr>
          <p:cNvSpPr>
            <a:spLocks noGrp="1"/>
          </p:cNvSpPr>
          <p:nvPr>
            <p:ph type="sldNum" sz="quarter" idx="12"/>
          </p:nvPr>
        </p:nvSpPr>
        <p:spPr/>
        <p:txBody>
          <a:bodyPr/>
          <a:lstStyle/>
          <a:p>
            <a:fld id="{401CF334-2D5C-4859-84A6-CA7E6E43FAEB}" type="slidenum">
              <a:rPr lang="en-US" smtClean="0"/>
              <a:t>36</a:t>
            </a:fld>
            <a:endParaRPr lang="en-US"/>
          </a:p>
        </p:txBody>
      </p:sp>
    </p:spTree>
    <p:extLst>
      <p:ext uri="{BB962C8B-B14F-4D97-AF65-F5344CB8AC3E}">
        <p14:creationId xmlns:p14="http://schemas.microsoft.com/office/powerpoint/2010/main" val="2449592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379A77-123A-439A-8F66-E15205F3F10C}"/>
              </a:ext>
            </a:extLst>
          </p:cNvPr>
          <p:cNvSpPr>
            <a:spLocks noGrp="1"/>
          </p:cNvSpPr>
          <p:nvPr>
            <p:ph type="title"/>
          </p:nvPr>
        </p:nvSpPr>
        <p:spPr>
          <a:xfrm>
            <a:off x="609600" y="136524"/>
            <a:ext cx="10972800" cy="835026"/>
          </a:xfrm>
        </p:spPr>
        <p:txBody>
          <a:bodyPr/>
          <a:lstStyle/>
          <a:p>
            <a:pPr algn="ctr"/>
            <a:r>
              <a:rPr lang="en-US" dirty="0"/>
              <a:t>Conference Papers &amp; Publications</a:t>
            </a:r>
          </a:p>
        </p:txBody>
      </p:sp>
      <p:sp>
        <p:nvSpPr>
          <p:cNvPr id="3" name="Content Placeholder 2">
            <a:extLst>
              <a:ext uri="{FF2B5EF4-FFF2-40B4-BE49-F238E27FC236}">
                <a16:creationId xmlns:a16="http://schemas.microsoft.com/office/drawing/2014/main" id="{701CCEE3-48F7-344F-97F7-B01391662CE7}"/>
              </a:ext>
            </a:extLst>
          </p:cNvPr>
          <p:cNvSpPr>
            <a:spLocks noGrp="1"/>
          </p:cNvSpPr>
          <p:nvPr>
            <p:ph idx="1"/>
          </p:nvPr>
        </p:nvSpPr>
        <p:spPr>
          <a:xfrm>
            <a:off x="609600" y="1128713"/>
            <a:ext cx="10972800" cy="5195887"/>
          </a:xfrm>
        </p:spPr>
        <p:txBody>
          <a:bodyPr>
            <a:normAutofit fontScale="77500" lnSpcReduction="20000"/>
          </a:bodyPr>
          <a:lstStyle/>
          <a:p>
            <a:r>
              <a:rPr lang="en-US" u="sng" dirty="0"/>
              <a:t>A. H. Narayan</a:t>
            </a:r>
            <a:r>
              <a:rPr lang="en-US" dirty="0"/>
              <a:t>, B. L. Beaudoin, C. Turner, N. Goyal and T. M. </a:t>
            </a:r>
            <a:r>
              <a:rPr lang="en-US" dirty="0" err="1"/>
              <a:t>Antonsen</a:t>
            </a:r>
            <a:r>
              <a:rPr lang="en-US" dirty="0"/>
              <a:t>, "Constant impedance tunable IOT power extraction circuit," </a:t>
            </a:r>
            <a:r>
              <a:rPr lang="en-US" i="1" dirty="0"/>
              <a:t>2016 IEEE International Vacuum Electronics Conference (IVEC)</a:t>
            </a:r>
            <a:r>
              <a:rPr lang="en-US" dirty="0"/>
              <a:t>, Monterey, CA, 2016, pp. 1-2, </a:t>
            </a:r>
            <a:r>
              <a:rPr lang="en-US" dirty="0" err="1"/>
              <a:t>doi</a:t>
            </a:r>
            <a:r>
              <a:rPr lang="en-US" dirty="0"/>
              <a:t>: 10.1109/IVEC.2016.7561771.</a:t>
            </a:r>
          </a:p>
          <a:p>
            <a:r>
              <a:rPr lang="en-US" u="sng" dirty="0"/>
              <a:t>A. H. Narayan </a:t>
            </a:r>
            <a:r>
              <a:rPr lang="en-US" i="1" dirty="0"/>
              <a:t>et al</a:t>
            </a:r>
            <a:r>
              <a:rPr lang="en-US" dirty="0"/>
              <a:t>., "Simulations Of Power Extraction Circuits For Mobile Ionospheric Heating*," </a:t>
            </a:r>
            <a:r>
              <a:rPr lang="en-US" i="1" dirty="0"/>
              <a:t>2017 IEEE International Conference on Plasma Science (ICOPS)</a:t>
            </a:r>
            <a:r>
              <a:rPr lang="en-US" dirty="0"/>
              <a:t>, Atlantic City, NJ, 2017, pp. 1-1, </a:t>
            </a:r>
            <a:r>
              <a:rPr lang="en-US" dirty="0" err="1"/>
              <a:t>doi</a:t>
            </a:r>
            <a:r>
              <a:rPr lang="en-US" dirty="0"/>
              <a:t>: 10.1109/PLASMA.2017.8496150.</a:t>
            </a:r>
          </a:p>
          <a:p>
            <a:r>
              <a:rPr lang="en-US" dirty="0"/>
              <a:t>Beaudoin, B. L., Ting, A., Gold, S., </a:t>
            </a:r>
            <a:r>
              <a:rPr lang="en-US" u="sng" dirty="0"/>
              <a:t>Narayan, A. H</a:t>
            </a:r>
            <a:r>
              <a:rPr lang="en-US" dirty="0"/>
              <a:t>., Fischer, R., </a:t>
            </a:r>
            <a:r>
              <a:rPr lang="en-US" dirty="0" err="1"/>
              <a:t>Karakkad</a:t>
            </a:r>
            <a:r>
              <a:rPr lang="en-US" dirty="0"/>
              <a:t>, J. A., ... &amp; </a:t>
            </a:r>
            <a:r>
              <a:rPr lang="en-US" dirty="0" err="1"/>
              <a:t>Antonsen</a:t>
            </a:r>
            <a:r>
              <a:rPr lang="en-US" dirty="0"/>
              <a:t> Jr, T. M. (2018). Experimental studies on radio frequency sources for ionospheric heaters. </a:t>
            </a:r>
            <a:r>
              <a:rPr lang="en-US" i="1" dirty="0"/>
              <a:t>Physics of Plasmas</a:t>
            </a:r>
            <a:r>
              <a:rPr lang="en-US" dirty="0"/>
              <a:t>, </a:t>
            </a:r>
            <a:r>
              <a:rPr lang="en-US" i="1" dirty="0"/>
              <a:t>25</a:t>
            </a:r>
            <a:r>
              <a:rPr lang="en-US" dirty="0"/>
              <a:t>(10), 103116.</a:t>
            </a:r>
          </a:p>
          <a:p>
            <a:r>
              <a:rPr lang="en-US" dirty="0"/>
              <a:t>Beaudoin, B., </a:t>
            </a:r>
            <a:r>
              <a:rPr lang="en-US" dirty="0" err="1"/>
              <a:t>Koeth</a:t>
            </a:r>
            <a:r>
              <a:rPr lang="en-US" dirty="0"/>
              <a:t>, T., </a:t>
            </a:r>
            <a:r>
              <a:rPr lang="en-US" dirty="0" err="1"/>
              <a:t>Nusinovich</a:t>
            </a:r>
            <a:r>
              <a:rPr lang="en-US" dirty="0"/>
              <a:t>, G., Narayan, A., Haber, I., Rodgers, J., ... &amp; </a:t>
            </a:r>
            <a:r>
              <a:rPr lang="en-US" dirty="0" err="1"/>
              <a:t>Antonsen</a:t>
            </a:r>
            <a:r>
              <a:rPr lang="en-US" dirty="0"/>
              <a:t>, T. (2015). Novel high power sources for the physics of ionospheric modification.</a:t>
            </a:r>
          </a:p>
          <a:p>
            <a:r>
              <a:rPr lang="en-US" dirty="0"/>
              <a:t>Beaudoin, B. L., </a:t>
            </a:r>
            <a:r>
              <a:rPr lang="en-US" dirty="0" err="1"/>
              <a:t>Karakkad</a:t>
            </a:r>
            <a:r>
              <a:rPr lang="en-US" dirty="0"/>
              <a:t>, J. A., </a:t>
            </a:r>
            <a:r>
              <a:rPr lang="en-US" u="sng" dirty="0"/>
              <a:t>Narayan, A. H</a:t>
            </a:r>
            <a:r>
              <a:rPr lang="en-US" dirty="0"/>
              <a:t>., </a:t>
            </a:r>
            <a:r>
              <a:rPr lang="en-US" dirty="0" err="1"/>
              <a:t>Nusinovich</a:t>
            </a:r>
            <a:r>
              <a:rPr lang="en-US" dirty="0"/>
              <a:t>, G. S., Ting, A., Turner, C., &amp; </a:t>
            </a:r>
            <a:r>
              <a:rPr lang="en-US" dirty="0" err="1"/>
              <a:t>Antonsen</a:t>
            </a:r>
            <a:r>
              <a:rPr lang="en-US" dirty="0"/>
              <a:t>, T. M. (2017, April). Progress in developing a high efficiency IOT for ionospheric heating. In </a:t>
            </a:r>
            <a:r>
              <a:rPr lang="en-US" i="1" dirty="0"/>
              <a:t>2017 Eighteenth International Vacuum Electronics Conference (IVEC)</a:t>
            </a:r>
            <a:r>
              <a:rPr lang="en-US" dirty="0"/>
              <a:t> (pp. 1-2). IEEE.</a:t>
            </a:r>
          </a:p>
          <a:p>
            <a:r>
              <a:rPr lang="en-US" dirty="0"/>
              <a:t>B. L. Beaudoin ., Ting, A., Gold, S., </a:t>
            </a:r>
            <a:r>
              <a:rPr lang="en-US" u="sng" dirty="0"/>
              <a:t>Narayan, A. H</a:t>
            </a:r>
            <a:r>
              <a:rPr lang="en-US" dirty="0"/>
              <a:t>., et al., "Scaled experimental studies on radio frequency source for megawatt-class ionospheric heaters," 2018 IEEE International Vacuum Electronics Conference (IVEC), Monterey, CA, 2018, pp. 21-21, </a:t>
            </a:r>
            <a:r>
              <a:rPr lang="en-US" dirty="0" err="1"/>
              <a:t>doi</a:t>
            </a:r>
            <a:r>
              <a:rPr lang="en-US" dirty="0"/>
              <a:t>: 10.1109/IVEC.2018.8391532.</a:t>
            </a:r>
          </a:p>
          <a:p>
            <a:endParaRPr lang="en-US" dirty="0"/>
          </a:p>
        </p:txBody>
      </p:sp>
      <p:sp>
        <p:nvSpPr>
          <p:cNvPr id="4" name="Slide Number Placeholder 3">
            <a:extLst>
              <a:ext uri="{FF2B5EF4-FFF2-40B4-BE49-F238E27FC236}">
                <a16:creationId xmlns:a16="http://schemas.microsoft.com/office/drawing/2014/main" id="{BAD112A5-EEBD-4836-9AED-54225277EC04}"/>
              </a:ext>
            </a:extLst>
          </p:cNvPr>
          <p:cNvSpPr>
            <a:spLocks noGrp="1"/>
          </p:cNvSpPr>
          <p:nvPr>
            <p:ph type="sldNum" sz="quarter" idx="12"/>
          </p:nvPr>
        </p:nvSpPr>
        <p:spPr/>
        <p:txBody>
          <a:bodyPr/>
          <a:lstStyle/>
          <a:p>
            <a:fld id="{401CF334-2D5C-4859-84A6-CA7E6E43FAEB}" type="slidenum">
              <a:rPr lang="en-US" smtClean="0"/>
              <a:t>37</a:t>
            </a:fld>
            <a:endParaRPr lang="en-US"/>
          </a:p>
        </p:txBody>
      </p:sp>
    </p:spTree>
    <p:extLst>
      <p:ext uri="{BB962C8B-B14F-4D97-AF65-F5344CB8AC3E}">
        <p14:creationId xmlns:p14="http://schemas.microsoft.com/office/powerpoint/2010/main" val="3955416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CC228-DC22-B54C-B172-46EFACDDF21D}"/>
              </a:ext>
            </a:extLst>
          </p:cNvPr>
          <p:cNvSpPr>
            <a:spLocks noGrp="1"/>
          </p:cNvSpPr>
          <p:nvPr>
            <p:ph type="title"/>
          </p:nvPr>
        </p:nvSpPr>
        <p:spPr>
          <a:xfrm>
            <a:off x="709613" y="3761613"/>
            <a:ext cx="10972800" cy="1143000"/>
          </a:xfrm>
        </p:spPr>
        <p:txBody>
          <a:bodyPr/>
          <a:lstStyle/>
          <a:p>
            <a:pPr algn="ctr"/>
            <a:r>
              <a:rPr lang="en-US" dirty="0"/>
              <a:t>Thank You</a:t>
            </a:r>
          </a:p>
        </p:txBody>
      </p:sp>
      <p:sp>
        <p:nvSpPr>
          <p:cNvPr id="4" name="Slide Number Placeholder 3">
            <a:extLst>
              <a:ext uri="{FF2B5EF4-FFF2-40B4-BE49-F238E27FC236}">
                <a16:creationId xmlns:a16="http://schemas.microsoft.com/office/drawing/2014/main" id="{8A927B96-20CF-904C-9E91-1054C53DD667}"/>
              </a:ext>
            </a:extLst>
          </p:cNvPr>
          <p:cNvSpPr>
            <a:spLocks noGrp="1"/>
          </p:cNvSpPr>
          <p:nvPr>
            <p:ph type="sldNum" sz="quarter" idx="12"/>
          </p:nvPr>
        </p:nvSpPr>
        <p:spPr/>
        <p:txBody>
          <a:bodyPr/>
          <a:lstStyle/>
          <a:p>
            <a:fld id="{401CF334-2D5C-4859-84A6-CA7E6E43FAEB}" type="slidenum">
              <a:rPr lang="en-US" smtClean="0"/>
              <a:t>38</a:t>
            </a:fld>
            <a:endParaRPr lang="en-US"/>
          </a:p>
        </p:txBody>
      </p:sp>
      <p:sp>
        <p:nvSpPr>
          <p:cNvPr id="5" name="Title 1">
            <a:extLst>
              <a:ext uri="{FF2B5EF4-FFF2-40B4-BE49-F238E27FC236}">
                <a16:creationId xmlns:a16="http://schemas.microsoft.com/office/drawing/2014/main" id="{A993B4EF-42EF-8A4F-9609-C92D9819F109}"/>
              </a:ext>
            </a:extLst>
          </p:cNvPr>
          <p:cNvSpPr txBox="1">
            <a:spLocks/>
          </p:cNvSpPr>
          <p:nvPr/>
        </p:nvSpPr>
        <p:spPr>
          <a:xfrm>
            <a:off x="1033463" y="319925"/>
            <a:ext cx="10972800" cy="757239"/>
          </a:xfrm>
          <a:prstGeom prst="rect">
            <a:avLst/>
          </a:prstGeom>
        </p:spPr>
        <p:txBody>
          <a:bodyPr vert="horz" lIns="0" rIns="0" bIns="0" anchor="b">
            <a:normAutofit fontScale="97500" lnSpcReduction="1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dirty="0"/>
              <a:t>Possible Future Work</a:t>
            </a:r>
          </a:p>
        </p:txBody>
      </p:sp>
      <p:sp>
        <p:nvSpPr>
          <p:cNvPr id="6" name="TextBox 5">
            <a:extLst>
              <a:ext uri="{FF2B5EF4-FFF2-40B4-BE49-F238E27FC236}">
                <a16:creationId xmlns:a16="http://schemas.microsoft.com/office/drawing/2014/main" id="{E2997C00-357C-364B-9C6C-2B83177F6058}"/>
              </a:ext>
            </a:extLst>
          </p:cNvPr>
          <p:cNvSpPr txBox="1"/>
          <p:nvPr/>
        </p:nvSpPr>
        <p:spPr>
          <a:xfrm>
            <a:off x="334963" y="1424413"/>
            <a:ext cx="11857037" cy="1785104"/>
          </a:xfrm>
          <a:prstGeom prst="rect">
            <a:avLst/>
          </a:prstGeom>
          <a:noFill/>
          <a:ln>
            <a:noFill/>
          </a:ln>
        </p:spPr>
        <p:txBody>
          <a:bodyPr wrap="square" rtlCol="0">
            <a:spAutoFit/>
          </a:bodyPr>
          <a:lstStyle/>
          <a:p>
            <a:pPr marL="285750" indent="-285750">
              <a:buFont typeface="Arial" panose="020B0604020202020204" pitchFamily="34" charset="0"/>
              <a:buChar char="•"/>
            </a:pPr>
            <a:r>
              <a:rPr lang="en-US" sz="2200" dirty="0"/>
              <a:t>Implement and Test Two Stage Power Extraction Circuit on the actual gun.</a:t>
            </a:r>
          </a:p>
          <a:p>
            <a:pPr marL="285750" indent="-285750">
              <a:buFont typeface="Arial" panose="020B0604020202020204" pitchFamily="34" charset="0"/>
              <a:buChar char="•"/>
            </a:pPr>
            <a:endParaRPr lang="en-US" sz="2200" dirty="0"/>
          </a:p>
          <a:p>
            <a:pPr marL="285750" indent="-285750">
              <a:buFont typeface="Arial" panose="020B0604020202020204" pitchFamily="34" charset="0"/>
              <a:buChar char="•"/>
            </a:pPr>
            <a:r>
              <a:rPr lang="en-US" sz="2200" dirty="0"/>
              <a:t>Variable Pitch Inductors for better power management could be an area </a:t>
            </a:r>
            <a:r>
              <a:rPr lang="en-US" sz="2200"/>
              <a:t>worth exploring.</a:t>
            </a:r>
            <a:endParaRPr lang="en-US" sz="2200" dirty="0"/>
          </a:p>
          <a:p>
            <a:endParaRPr lang="en-US" sz="2200" dirty="0"/>
          </a:p>
          <a:p>
            <a:pPr marL="285750" indent="-285750">
              <a:buFont typeface="Arial" panose="020B0604020202020204" pitchFamily="34" charset="0"/>
              <a:buChar char="•"/>
            </a:pPr>
            <a:r>
              <a:rPr lang="en-US" sz="2200" dirty="0"/>
              <a:t>Develop a robust method to test high Q inductors at MHz frequencies. </a:t>
            </a:r>
          </a:p>
        </p:txBody>
      </p:sp>
    </p:spTree>
    <p:extLst>
      <p:ext uri="{BB962C8B-B14F-4D97-AF65-F5344CB8AC3E}">
        <p14:creationId xmlns:p14="http://schemas.microsoft.com/office/powerpoint/2010/main" val="460678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DCBD7F-DFEF-43DA-B546-59E9F1F1A451}"/>
              </a:ext>
            </a:extLst>
          </p:cNvPr>
          <p:cNvSpPr>
            <a:spLocks noGrp="1"/>
          </p:cNvSpPr>
          <p:nvPr>
            <p:ph type="title"/>
          </p:nvPr>
        </p:nvSpPr>
        <p:spPr>
          <a:xfrm>
            <a:off x="609600" y="143205"/>
            <a:ext cx="10972800" cy="1344013"/>
          </a:xfrm>
        </p:spPr>
        <p:txBody>
          <a:bodyPr>
            <a:normAutofit fontScale="90000"/>
          </a:bodyPr>
          <a:lstStyle/>
          <a:p>
            <a:pPr algn="ctr"/>
            <a:r>
              <a:rPr lang="en-US" dirty="0"/>
              <a:t>Mobile Ionospheric Heaters: Technological Challenge</a:t>
            </a:r>
          </a:p>
        </p:txBody>
      </p:sp>
      <p:sp>
        <p:nvSpPr>
          <p:cNvPr id="5" name="Content Placeholder 4">
            <a:extLst>
              <a:ext uri="{FF2B5EF4-FFF2-40B4-BE49-F238E27FC236}">
                <a16:creationId xmlns:a16="http://schemas.microsoft.com/office/drawing/2014/main" id="{DCC9EBB5-2841-4FF2-82B5-57308DEAFFE5}"/>
              </a:ext>
            </a:extLst>
          </p:cNvPr>
          <p:cNvSpPr>
            <a:spLocks noGrp="1"/>
          </p:cNvSpPr>
          <p:nvPr>
            <p:ph sz="half" idx="1"/>
          </p:nvPr>
        </p:nvSpPr>
        <p:spPr>
          <a:xfrm>
            <a:off x="387927" y="1690255"/>
            <a:ext cx="5606473" cy="4664670"/>
          </a:xfrm>
        </p:spPr>
        <p:txBody>
          <a:bodyPr>
            <a:normAutofit fontScale="85000" lnSpcReduction="10000"/>
          </a:bodyPr>
          <a:lstStyle/>
          <a:p>
            <a:pPr marL="0" indent="0">
              <a:buNone/>
            </a:pPr>
            <a:r>
              <a:rPr lang="en-US" dirty="0"/>
              <a:t>HAARP size  300 m by 400 m</a:t>
            </a:r>
          </a:p>
          <a:p>
            <a:pPr marL="0" indent="0">
              <a:buNone/>
            </a:pPr>
            <a:r>
              <a:rPr lang="en-US" sz="2400" dirty="0"/>
              <a:t>			</a:t>
            </a:r>
          </a:p>
          <a:p>
            <a:pPr marL="0" indent="0">
              <a:buNone/>
            </a:pPr>
            <a:r>
              <a:rPr lang="en-US" sz="2400" dirty="0"/>
              <a:t>			Area 1/16</a:t>
            </a:r>
          </a:p>
          <a:p>
            <a:pPr marL="0" indent="0">
              <a:buNone/>
            </a:pPr>
            <a:endParaRPr lang="en-US" dirty="0"/>
          </a:p>
          <a:p>
            <a:pPr marL="0" indent="0">
              <a:buNone/>
            </a:pPr>
            <a:r>
              <a:rPr lang="en-US" dirty="0"/>
              <a:t>Transportable-Array size  110 m  by  70 m</a:t>
            </a:r>
          </a:p>
          <a:p>
            <a:pPr marL="0" indent="0">
              <a:buNone/>
            </a:pPr>
            <a:endParaRPr lang="en-US" dirty="0"/>
          </a:p>
          <a:p>
            <a:r>
              <a:rPr lang="en-US" b="1" dirty="0"/>
              <a:t>Power consumption/Efficiency</a:t>
            </a:r>
          </a:p>
          <a:p>
            <a:endParaRPr lang="en-US" b="1" dirty="0"/>
          </a:p>
          <a:p>
            <a:r>
              <a:rPr lang="en-US" b="1" dirty="0"/>
              <a:t>RF tubes in present heater facilities -10 kW. We need megawatt class RF tubes for mobile heaters.</a:t>
            </a:r>
          </a:p>
          <a:p>
            <a:pPr marL="0" indent="0">
              <a:buNone/>
            </a:pPr>
            <a:endParaRPr lang="en-US" b="1" dirty="0"/>
          </a:p>
          <a:p>
            <a:r>
              <a:rPr lang="en-US" b="1" dirty="0"/>
              <a:t>Frequency Tuning, f =  3  - 10 MHz</a:t>
            </a:r>
          </a:p>
          <a:p>
            <a:pPr marL="0" indent="0">
              <a:buNone/>
            </a:pPr>
            <a:endParaRPr lang="en-US" dirty="0"/>
          </a:p>
          <a:p>
            <a:pPr marL="0" indent="0">
              <a:buNone/>
            </a:pPr>
            <a:endParaRPr lang="en-US" dirty="0"/>
          </a:p>
          <a:p>
            <a:endParaRPr lang="en-US" dirty="0"/>
          </a:p>
        </p:txBody>
      </p:sp>
      <p:sp>
        <p:nvSpPr>
          <p:cNvPr id="4" name="Slide Number Placeholder 3">
            <a:extLst>
              <a:ext uri="{FF2B5EF4-FFF2-40B4-BE49-F238E27FC236}">
                <a16:creationId xmlns:a16="http://schemas.microsoft.com/office/drawing/2014/main" id="{21D4F43B-FFCB-49B0-A662-11BEDC9B29FD}"/>
              </a:ext>
            </a:extLst>
          </p:cNvPr>
          <p:cNvSpPr>
            <a:spLocks noGrp="1"/>
          </p:cNvSpPr>
          <p:nvPr>
            <p:ph type="sldNum" sz="quarter" idx="12"/>
          </p:nvPr>
        </p:nvSpPr>
        <p:spPr/>
        <p:txBody>
          <a:bodyPr/>
          <a:lstStyle/>
          <a:p>
            <a:fld id="{401CF334-2D5C-4859-84A6-CA7E6E43FAEB}" type="slidenum">
              <a:rPr lang="en-US" smtClean="0"/>
              <a:t>4</a:t>
            </a:fld>
            <a:endParaRPr lang="en-US"/>
          </a:p>
        </p:txBody>
      </p:sp>
      <p:pic>
        <p:nvPicPr>
          <p:cNvPr id="8" name="Picture 7" descr="A view of a mountain&#10;&#10;Description generated with high confidence">
            <a:extLst>
              <a:ext uri="{FF2B5EF4-FFF2-40B4-BE49-F238E27FC236}">
                <a16:creationId xmlns:a16="http://schemas.microsoft.com/office/drawing/2014/main" id="{A59CEC63-6E88-4D4F-AA0E-E8B2B88707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2126" y="1487218"/>
            <a:ext cx="3145681" cy="2242013"/>
          </a:xfrm>
          <a:prstGeom prst="rect">
            <a:avLst/>
          </a:prstGeom>
          <a:ln>
            <a:solidFill>
              <a:schemeClr val="tx1"/>
            </a:solidFill>
          </a:ln>
        </p:spPr>
      </p:pic>
      <p:sp>
        <p:nvSpPr>
          <p:cNvPr id="9" name="Arrow: Right 8">
            <a:extLst>
              <a:ext uri="{FF2B5EF4-FFF2-40B4-BE49-F238E27FC236}">
                <a16:creationId xmlns:a16="http://schemas.microsoft.com/office/drawing/2014/main" id="{D15AEBA4-6A0C-4949-8F09-D694897E5D9E}"/>
              </a:ext>
            </a:extLst>
          </p:cNvPr>
          <p:cNvSpPr/>
          <p:nvPr/>
        </p:nvSpPr>
        <p:spPr>
          <a:xfrm>
            <a:off x="7963541" y="3883935"/>
            <a:ext cx="642850" cy="475748"/>
          </a:xfrm>
          <a:prstGeom prst="rightArrow">
            <a:avLst/>
          </a:prstGeom>
          <a:scene3d>
            <a:camera prst="orthographicFront">
              <a:rot lat="0" lon="0" rev="16200000"/>
            </a:camera>
            <a:lightRig rig="threePt" dir="t"/>
          </a:scene3d>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10" name="TextBox 9">
            <a:extLst>
              <a:ext uri="{FF2B5EF4-FFF2-40B4-BE49-F238E27FC236}">
                <a16:creationId xmlns:a16="http://schemas.microsoft.com/office/drawing/2014/main" id="{61D902E5-0B0F-4970-9148-9A02F573D054}"/>
              </a:ext>
            </a:extLst>
          </p:cNvPr>
          <p:cNvSpPr txBox="1"/>
          <p:nvPr/>
        </p:nvSpPr>
        <p:spPr>
          <a:xfrm>
            <a:off x="8489198" y="3862620"/>
            <a:ext cx="642850" cy="369332"/>
          </a:xfrm>
          <a:prstGeom prst="rect">
            <a:avLst/>
          </a:prstGeom>
          <a:noFill/>
          <a:ln>
            <a:noFill/>
          </a:ln>
        </p:spPr>
        <p:txBody>
          <a:bodyPr wrap="square" rtlCol="0">
            <a:spAutoFit/>
          </a:bodyPr>
          <a:lstStyle/>
          <a:p>
            <a:r>
              <a:rPr lang="en-US" dirty="0"/>
              <a:t>1/16</a:t>
            </a:r>
          </a:p>
        </p:txBody>
      </p:sp>
      <p:sp>
        <p:nvSpPr>
          <p:cNvPr id="12" name="Arrow: Right 11">
            <a:extLst>
              <a:ext uri="{FF2B5EF4-FFF2-40B4-BE49-F238E27FC236}">
                <a16:creationId xmlns:a16="http://schemas.microsoft.com/office/drawing/2014/main" id="{F3B180B9-4131-46BE-8EC6-81236D7A7FED}"/>
              </a:ext>
            </a:extLst>
          </p:cNvPr>
          <p:cNvSpPr/>
          <p:nvPr/>
        </p:nvSpPr>
        <p:spPr>
          <a:xfrm>
            <a:off x="2202489" y="2355481"/>
            <a:ext cx="642850" cy="475748"/>
          </a:xfrm>
          <a:prstGeom prst="rightArrow">
            <a:avLst/>
          </a:prstGeom>
          <a:scene3d>
            <a:camera prst="orthographicFront">
              <a:rot lat="0" lon="0" rev="16200000"/>
            </a:camera>
            <a:lightRig rig="threePt" dir="t"/>
          </a:scene3d>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pic>
        <p:nvPicPr>
          <p:cNvPr id="7" name="Picture 6" descr="A group of people on a boat&#10;&#10;Description automatically generated">
            <a:extLst>
              <a:ext uri="{FF2B5EF4-FFF2-40B4-BE49-F238E27FC236}">
                <a16:creationId xmlns:a16="http://schemas.microsoft.com/office/drawing/2014/main" id="{748C8B67-D866-42BE-9B6D-21C7D42521D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00002" y="4514387"/>
            <a:ext cx="3207156" cy="2266905"/>
          </a:xfrm>
          <a:prstGeom prst="rect">
            <a:avLst/>
          </a:prstGeom>
        </p:spPr>
      </p:pic>
    </p:spTree>
    <p:extLst>
      <p:ext uri="{BB962C8B-B14F-4D97-AF65-F5344CB8AC3E}">
        <p14:creationId xmlns:p14="http://schemas.microsoft.com/office/powerpoint/2010/main" val="2706132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686F3-C33F-604C-AB4F-87D0C2F7F67C}"/>
              </a:ext>
            </a:extLst>
          </p:cNvPr>
          <p:cNvSpPr>
            <a:spLocks noGrp="1"/>
          </p:cNvSpPr>
          <p:nvPr>
            <p:ph type="title"/>
          </p:nvPr>
        </p:nvSpPr>
        <p:spPr>
          <a:xfrm>
            <a:off x="609600" y="136524"/>
            <a:ext cx="10972800" cy="1143000"/>
          </a:xfrm>
        </p:spPr>
        <p:txBody>
          <a:bodyPr/>
          <a:lstStyle/>
          <a:p>
            <a:pPr algn="ctr"/>
            <a:r>
              <a:rPr lang="en-US" dirty="0"/>
              <a:t>Research Summary</a:t>
            </a:r>
          </a:p>
        </p:txBody>
      </p:sp>
      <p:sp>
        <p:nvSpPr>
          <p:cNvPr id="3" name="Content Placeholder 2">
            <a:extLst>
              <a:ext uri="{FF2B5EF4-FFF2-40B4-BE49-F238E27FC236}">
                <a16:creationId xmlns:a16="http://schemas.microsoft.com/office/drawing/2014/main" id="{8E08DAA8-7ABC-9F4A-8DE3-98E724256969}"/>
              </a:ext>
            </a:extLst>
          </p:cNvPr>
          <p:cNvSpPr>
            <a:spLocks noGrp="1"/>
          </p:cNvSpPr>
          <p:nvPr>
            <p:ph idx="1"/>
          </p:nvPr>
        </p:nvSpPr>
        <p:spPr>
          <a:xfrm>
            <a:off x="609600" y="1279524"/>
            <a:ext cx="10972800" cy="5441952"/>
          </a:xfrm>
        </p:spPr>
        <p:txBody>
          <a:bodyPr>
            <a:normAutofit/>
          </a:bodyPr>
          <a:lstStyle/>
          <a:p>
            <a:pPr algn="just"/>
            <a:r>
              <a:rPr lang="en-US" dirty="0"/>
              <a:t>Our research group is working on the development of High Efficiency RF Sources for transportable heaters: Grid-less Tetrode (RF sources &amp; power extraction circuit)</a:t>
            </a:r>
          </a:p>
          <a:p>
            <a:pPr algn="just"/>
            <a:r>
              <a:rPr lang="en-US" dirty="0"/>
              <a:t>My research is focused on development of a highly efficient megawatt class power extraction circuit.</a:t>
            </a:r>
          </a:p>
          <a:p>
            <a:pPr algn="just"/>
            <a:r>
              <a:rPr lang="en-US" dirty="0"/>
              <a:t>Proposed a single stage power extraction circuit and tested it at lower power levels. Discuss the design restrictions imposed.</a:t>
            </a:r>
          </a:p>
          <a:p>
            <a:pPr algn="just"/>
            <a:r>
              <a:rPr lang="en-US" dirty="0"/>
              <a:t>A new method to approach the design of high Q inductors in MHz frequencies. Discuss the measurement issues. </a:t>
            </a:r>
          </a:p>
          <a:p>
            <a:pPr algn="just"/>
            <a:r>
              <a:rPr lang="en-US" dirty="0"/>
              <a:t>Proposed a two-stage power extraction circuit to overcome the limitations of the single stage circuit &amp; measurement issues. Discuss simulation results.</a:t>
            </a:r>
          </a:p>
        </p:txBody>
      </p:sp>
      <p:sp>
        <p:nvSpPr>
          <p:cNvPr id="4" name="Slide Number Placeholder 3">
            <a:extLst>
              <a:ext uri="{FF2B5EF4-FFF2-40B4-BE49-F238E27FC236}">
                <a16:creationId xmlns:a16="http://schemas.microsoft.com/office/drawing/2014/main" id="{544E3C5E-8AF9-EA4B-AC3A-FE19636805E2}"/>
              </a:ext>
            </a:extLst>
          </p:cNvPr>
          <p:cNvSpPr>
            <a:spLocks noGrp="1"/>
          </p:cNvSpPr>
          <p:nvPr>
            <p:ph type="sldNum" sz="quarter" idx="12"/>
          </p:nvPr>
        </p:nvSpPr>
        <p:spPr/>
        <p:txBody>
          <a:bodyPr/>
          <a:lstStyle/>
          <a:p>
            <a:fld id="{401CF334-2D5C-4859-84A6-CA7E6E43FAEB}" type="slidenum">
              <a:rPr lang="en-US" smtClean="0"/>
              <a:t>5</a:t>
            </a:fld>
            <a:endParaRPr lang="en-US"/>
          </a:p>
        </p:txBody>
      </p:sp>
    </p:spTree>
    <p:extLst>
      <p:ext uri="{BB962C8B-B14F-4D97-AF65-F5344CB8AC3E}">
        <p14:creationId xmlns:p14="http://schemas.microsoft.com/office/powerpoint/2010/main" val="3324034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113386-2C73-4AF1-B8B3-DD8C6DAF0C2D}"/>
              </a:ext>
            </a:extLst>
          </p:cNvPr>
          <p:cNvSpPr>
            <a:spLocks noGrp="1"/>
          </p:cNvSpPr>
          <p:nvPr>
            <p:ph type="title"/>
          </p:nvPr>
        </p:nvSpPr>
        <p:spPr>
          <a:xfrm>
            <a:off x="609600" y="183205"/>
            <a:ext cx="10972800" cy="808292"/>
          </a:xfrm>
        </p:spPr>
        <p:txBody>
          <a:bodyPr>
            <a:normAutofit/>
          </a:bodyPr>
          <a:lstStyle/>
          <a:p>
            <a:pPr algn="ctr"/>
            <a:r>
              <a:rPr lang="en-US" sz="3600" dirty="0"/>
              <a:t>Class D Grid-less Tetrode for High Efficiency</a:t>
            </a:r>
          </a:p>
        </p:txBody>
      </p:sp>
      <p:sp>
        <p:nvSpPr>
          <p:cNvPr id="5" name="Slide Number Placeholder 4">
            <a:extLst>
              <a:ext uri="{FF2B5EF4-FFF2-40B4-BE49-F238E27FC236}">
                <a16:creationId xmlns:a16="http://schemas.microsoft.com/office/drawing/2014/main" id="{D0A7F4B9-292C-459E-B577-51A24D45CEC0}"/>
              </a:ext>
            </a:extLst>
          </p:cNvPr>
          <p:cNvSpPr>
            <a:spLocks noGrp="1"/>
          </p:cNvSpPr>
          <p:nvPr>
            <p:ph type="sldNum" sz="quarter" idx="12"/>
          </p:nvPr>
        </p:nvSpPr>
        <p:spPr/>
        <p:txBody>
          <a:bodyPr/>
          <a:lstStyle/>
          <a:p>
            <a:fld id="{401CF334-2D5C-4859-84A6-CA7E6E43FAEB}" type="slidenum">
              <a:rPr lang="en-US" smtClean="0"/>
              <a:t>6</a:t>
            </a:fld>
            <a:endParaRPr lang="en-US"/>
          </a:p>
        </p:txBody>
      </p:sp>
      <p:sp>
        <p:nvSpPr>
          <p:cNvPr id="9" name="Content Placeholder 8">
            <a:extLst>
              <a:ext uri="{FF2B5EF4-FFF2-40B4-BE49-F238E27FC236}">
                <a16:creationId xmlns:a16="http://schemas.microsoft.com/office/drawing/2014/main" id="{FE75D8BE-9BFB-4905-9616-80F9B628D8C7}"/>
              </a:ext>
            </a:extLst>
          </p:cNvPr>
          <p:cNvSpPr>
            <a:spLocks noGrp="1"/>
          </p:cNvSpPr>
          <p:nvPr>
            <p:ph sz="half" idx="1"/>
          </p:nvPr>
        </p:nvSpPr>
        <p:spPr>
          <a:xfrm>
            <a:off x="185907" y="1204856"/>
            <a:ext cx="5808494" cy="5516620"/>
          </a:xfrm>
        </p:spPr>
        <p:txBody>
          <a:bodyPr>
            <a:normAutofit/>
          </a:bodyPr>
          <a:lstStyle/>
          <a:p>
            <a:pPr marL="285750" indent="-285750">
              <a:buFont typeface="Arial" panose="020B0604020202020204" pitchFamily="34" charset="0"/>
              <a:buChar char="•"/>
            </a:pPr>
            <a:r>
              <a:rPr lang="en-US" sz="2000" dirty="0"/>
              <a:t>Class D mode can achieve very high efficiencies (&gt;90%). Beam current pulse is a square waveform. “On” phase &lt; π/2.</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Grid-less tetrode is a variation of Inductive Output Tube (IOT). IOTs typically operate in the frequency range of 200 MHz-1300 MHz, and offer efficiencies ranging from 60-80%. </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We need lower frequencies (3 - 10 MHz) and higher efficiencies.</a:t>
            </a:r>
          </a:p>
          <a:p>
            <a:pPr marL="0" indent="0">
              <a:buNone/>
            </a:pPr>
            <a:endParaRPr lang="en-US" sz="2000" dirty="0"/>
          </a:p>
          <a:p>
            <a:pPr marL="285750" indent="-285750">
              <a:buFont typeface="Arial" panose="020B0604020202020204" pitchFamily="34" charset="0"/>
              <a:buChar char="•"/>
            </a:pPr>
            <a:r>
              <a:rPr lang="en-US" sz="2000" dirty="0"/>
              <a:t>Beam peak power should be a few MWs. We consider 70kV-30A beams (2 MW peak power – 0.5 MW average power).</a:t>
            </a:r>
          </a:p>
        </p:txBody>
      </p:sp>
      <p:pic>
        <p:nvPicPr>
          <p:cNvPr id="7" name="Content Placeholder 6" descr="A close up of a map&#10;&#10;Description automatically generated">
            <a:extLst>
              <a:ext uri="{FF2B5EF4-FFF2-40B4-BE49-F238E27FC236}">
                <a16:creationId xmlns:a16="http://schemas.microsoft.com/office/drawing/2014/main" id="{6C8AA4DD-C3B0-4604-A076-4501413122F3}"/>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97601" y="1204856"/>
            <a:ext cx="5808493" cy="3361886"/>
          </a:xfrm>
          <a:ln>
            <a:solidFill>
              <a:schemeClr val="tx1"/>
            </a:solidFill>
          </a:ln>
        </p:spPr>
      </p:pic>
      <p:sp>
        <p:nvSpPr>
          <p:cNvPr id="8" name="TextBox 7">
            <a:extLst>
              <a:ext uri="{FF2B5EF4-FFF2-40B4-BE49-F238E27FC236}">
                <a16:creationId xmlns:a16="http://schemas.microsoft.com/office/drawing/2014/main" id="{D39CDAC1-E55E-4ED4-86F1-DEFB1583D174}"/>
              </a:ext>
            </a:extLst>
          </p:cNvPr>
          <p:cNvSpPr txBox="1"/>
          <p:nvPr/>
        </p:nvSpPr>
        <p:spPr>
          <a:xfrm>
            <a:off x="6096000" y="4963405"/>
            <a:ext cx="5910093" cy="1323439"/>
          </a:xfrm>
          <a:prstGeom prst="rect">
            <a:avLst/>
          </a:prstGeom>
          <a:noFill/>
          <a:ln>
            <a:noFill/>
          </a:ln>
        </p:spPr>
        <p:txBody>
          <a:bodyPr wrap="square" rtlCol="0">
            <a:spAutoFit/>
          </a:bodyPr>
          <a:lstStyle/>
          <a:p>
            <a:pPr algn="just"/>
            <a:r>
              <a:rPr lang="en-US" sz="2000" dirty="0"/>
              <a:t>For a beam current of 30 A square pulse, a decelerating voltage of V</a:t>
            </a:r>
            <a:r>
              <a:rPr lang="en-US" sz="2000" baseline="-25000" dirty="0"/>
              <a:t>RF</a:t>
            </a:r>
            <a:r>
              <a:rPr lang="en-US" sz="2000" dirty="0"/>
              <a:t> = 70 kV needs to be presented at the gap to sufficiently stop the electrons (70keV energy) before hitting collector.</a:t>
            </a:r>
            <a:endParaRPr lang="en-US" sz="2000" baseline="-25000" dirty="0"/>
          </a:p>
        </p:txBody>
      </p:sp>
      <p:sp>
        <p:nvSpPr>
          <p:cNvPr id="13" name="TextBox 12">
            <a:extLst>
              <a:ext uri="{FF2B5EF4-FFF2-40B4-BE49-F238E27FC236}">
                <a16:creationId xmlns:a16="http://schemas.microsoft.com/office/drawing/2014/main" id="{78286832-6D92-4122-BE1F-239AEFA7DA75}"/>
              </a:ext>
            </a:extLst>
          </p:cNvPr>
          <p:cNvSpPr txBox="1"/>
          <p:nvPr/>
        </p:nvSpPr>
        <p:spPr>
          <a:xfrm>
            <a:off x="7510146" y="1784824"/>
            <a:ext cx="640544" cy="369332"/>
          </a:xfrm>
          <a:prstGeom prst="rect">
            <a:avLst/>
          </a:prstGeom>
          <a:noFill/>
          <a:ln>
            <a:noFill/>
          </a:ln>
        </p:spPr>
        <p:txBody>
          <a:bodyPr wrap="square" rtlCol="0">
            <a:spAutoFit/>
          </a:bodyPr>
          <a:lstStyle/>
          <a:p>
            <a:r>
              <a:rPr lang="en-US" dirty="0"/>
              <a:t>30 A</a:t>
            </a:r>
          </a:p>
        </p:txBody>
      </p:sp>
      <p:sp>
        <p:nvSpPr>
          <p:cNvPr id="14" name="TextBox 13">
            <a:extLst>
              <a:ext uri="{FF2B5EF4-FFF2-40B4-BE49-F238E27FC236}">
                <a16:creationId xmlns:a16="http://schemas.microsoft.com/office/drawing/2014/main" id="{3FAE08D4-1668-43E4-883C-D9ACAF7FEF30}"/>
              </a:ext>
            </a:extLst>
          </p:cNvPr>
          <p:cNvSpPr txBox="1"/>
          <p:nvPr/>
        </p:nvSpPr>
        <p:spPr>
          <a:xfrm>
            <a:off x="6591105" y="1315423"/>
            <a:ext cx="919041" cy="369332"/>
          </a:xfrm>
          <a:prstGeom prst="rect">
            <a:avLst/>
          </a:prstGeom>
          <a:noFill/>
          <a:ln>
            <a:noFill/>
          </a:ln>
        </p:spPr>
        <p:txBody>
          <a:bodyPr wrap="square" rtlCol="0">
            <a:spAutoFit/>
          </a:bodyPr>
          <a:lstStyle/>
          <a:p>
            <a:r>
              <a:rPr lang="en-US" dirty="0"/>
              <a:t>70kV</a:t>
            </a:r>
          </a:p>
        </p:txBody>
      </p:sp>
    </p:spTree>
    <p:extLst>
      <p:ext uri="{BB962C8B-B14F-4D97-AF65-F5344CB8AC3E}">
        <p14:creationId xmlns:p14="http://schemas.microsoft.com/office/powerpoint/2010/main" val="4210925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B33F709E-6720-AA4D-943E-7176D98A961F}"/>
              </a:ext>
            </a:extLst>
          </p:cNvPr>
          <p:cNvSpPr/>
          <p:nvPr/>
        </p:nvSpPr>
        <p:spPr>
          <a:xfrm>
            <a:off x="3619599" y="2273704"/>
            <a:ext cx="2359555" cy="217575"/>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3" name="Title 2"/>
          <p:cNvSpPr>
            <a:spLocks noGrp="1"/>
          </p:cNvSpPr>
          <p:nvPr>
            <p:ph type="title"/>
          </p:nvPr>
        </p:nvSpPr>
        <p:spPr>
          <a:xfrm>
            <a:off x="609600" y="194043"/>
            <a:ext cx="10836536" cy="577430"/>
          </a:xfrm>
        </p:spPr>
        <p:txBody>
          <a:bodyPr>
            <a:noAutofit/>
          </a:bodyPr>
          <a:lstStyle/>
          <a:p>
            <a:pPr algn="ctr"/>
            <a:r>
              <a:rPr lang="en-US" sz="4800" dirty="0"/>
              <a:t>Grid-less Tetrode: Device Basics</a:t>
            </a:r>
          </a:p>
        </p:txBody>
      </p:sp>
      <p:sp>
        <p:nvSpPr>
          <p:cNvPr id="5" name="Slide Number Placeholder 4">
            <a:extLst>
              <a:ext uri="{FF2B5EF4-FFF2-40B4-BE49-F238E27FC236}">
                <a16:creationId xmlns:a16="http://schemas.microsoft.com/office/drawing/2014/main" id="{62C91338-347E-491D-AB24-E44A6C91020A}"/>
              </a:ext>
            </a:extLst>
          </p:cNvPr>
          <p:cNvSpPr>
            <a:spLocks noGrp="1"/>
          </p:cNvSpPr>
          <p:nvPr>
            <p:ph type="sldNum" sz="quarter" idx="12"/>
          </p:nvPr>
        </p:nvSpPr>
        <p:spPr>
          <a:xfrm>
            <a:off x="10936496" y="6361369"/>
            <a:ext cx="1016000" cy="365125"/>
          </a:xfrm>
        </p:spPr>
        <p:txBody>
          <a:bodyPr/>
          <a:lstStyle/>
          <a:p>
            <a:fld id="{401CF334-2D5C-4859-84A6-CA7E6E43FAEB}" type="slidenum">
              <a:rPr lang="en-US" smtClean="0"/>
              <a:t>7</a:t>
            </a:fld>
            <a:endParaRPr lang="en-US"/>
          </a:p>
        </p:txBody>
      </p:sp>
      <p:pic>
        <p:nvPicPr>
          <p:cNvPr id="11" name="Content Placeholder 10" descr="A screenshot of a cell phone&#10;&#10;Description automatically generated">
            <a:extLst>
              <a:ext uri="{FF2B5EF4-FFF2-40B4-BE49-F238E27FC236}">
                <a16:creationId xmlns:a16="http://schemas.microsoft.com/office/drawing/2014/main" id="{F0655778-D35A-499F-91EA-1E551C66DA97}"/>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239504" y="771473"/>
            <a:ext cx="5856496" cy="4298430"/>
          </a:xfrm>
          <a:ln>
            <a:solidFill>
              <a:schemeClr val="tx1"/>
            </a:solidFill>
          </a:ln>
        </p:spPr>
      </p:pic>
      <p:sp>
        <p:nvSpPr>
          <p:cNvPr id="12" name="Rectangle 11">
            <a:extLst>
              <a:ext uri="{FF2B5EF4-FFF2-40B4-BE49-F238E27FC236}">
                <a16:creationId xmlns:a16="http://schemas.microsoft.com/office/drawing/2014/main" id="{1AC19CA4-8F7F-4E26-8DE3-E5E005ECEDB3}"/>
              </a:ext>
            </a:extLst>
          </p:cNvPr>
          <p:cNvSpPr/>
          <p:nvPr/>
        </p:nvSpPr>
        <p:spPr>
          <a:xfrm>
            <a:off x="239504" y="5134452"/>
            <a:ext cx="5892343" cy="1723549"/>
          </a:xfrm>
          <a:prstGeom prst="rect">
            <a:avLst/>
          </a:prstGeom>
        </p:spPr>
        <p:txBody>
          <a:bodyPr wrap="square">
            <a:spAutoFit/>
          </a:bodyPr>
          <a:lstStyle/>
          <a:p>
            <a:pPr marL="285750" indent="-285750" algn="just">
              <a:buFont typeface="Arial" panose="020B0604020202020204" pitchFamily="34" charset="0"/>
              <a:buChar char="•"/>
            </a:pPr>
            <a:r>
              <a:rPr lang="en-US" dirty="0"/>
              <a:t>Modulating anode gates the beam on and off (</a:t>
            </a:r>
            <a:r>
              <a:rPr lang="en-US" b="1" dirty="0"/>
              <a:t>No</a:t>
            </a:r>
            <a:r>
              <a:rPr lang="en-US" dirty="0"/>
              <a:t> </a:t>
            </a:r>
            <a:r>
              <a:rPr lang="en-US" b="1" dirty="0"/>
              <a:t>Grid)</a:t>
            </a:r>
            <a:r>
              <a:rPr lang="en-US" dirty="0"/>
              <a:t>.</a:t>
            </a:r>
          </a:p>
          <a:p>
            <a:pPr algn="just"/>
            <a:endParaRPr lang="en-US" dirty="0"/>
          </a:p>
          <a:p>
            <a:pPr marL="285750" indent="-285750" algn="just">
              <a:buFont typeface="Arial" panose="020B0604020202020204" pitchFamily="34" charset="0"/>
              <a:buChar char="•"/>
            </a:pPr>
            <a:r>
              <a:rPr lang="en-US" dirty="0"/>
              <a:t>Beam is annular and thin – electrons experience nearly same accelerating &amp; decelerating fields.</a:t>
            </a:r>
          </a:p>
          <a:p>
            <a:pPr algn="just"/>
            <a:endParaRPr lang="en-US" sz="1600" dirty="0"/>
          </a:p>
        </p:txBody>
      </p:sp>
      <p:pic>
        <p:nvPicPr>
          <p:cNvPr id="14" name="Picture 13" descr="A screenshot of a cell phone&#10;&#10;Description automatically generated">
            <a:extLst>
              <a:ext uri="{FF2B5EF4-FFF2-40B4-BE49-F238E27FC236}">
                <a16:creationId xmlns:a16="http://schemas.microsoft.com/office/drawing/2014/main" id="{DD5FD2BF-532B-436A-9F0C-87A931B3D1A4}"/>
              </a:ext>
            </a:extLst>
          </p:cNvPr>
          <p:cNvPicPr>
            <a:picLocks noChangeAspect="1"/>
          </p:cNvPicPr>
          <p:nvPr/>
        </p:nvPicPr>
        <p:blipFill rotWithShape="1">
          <a:blip r:embed="rId4">
            <a:extLst>
              <a:ext uri="{28A0092B-C50C-407E-A947-70E740481C1C}">
                <a14:useLocalDpi xmlns:a14="http://schemas.microsoft.com/office/drawing/2010/main" val="0"/>
              </a:ext>
            </a:extLst>
          </a:blip>
          <a:srcRect l="39608" t="1" r="25149" b="64843"/>
          <a:stretch/>
        </p:blipFill>
        <p:spPr>
          <a:xfrm>
            <a:off x="2863725" y="1120880"/>
            <a:ext cx="1729048" cy="1221388"/>
          </a:xfrm>
          <a:prstGeom prst="rect">
            <a:avLst/>
          </a:prstGeom>
        </p:spPr>
      </p:pic>
      <p:cxnSp>
        <p:nvCxnSpPr>
          <p:cNvPr id="20" name="Straight Arrow Connector 19">
            <a:extLst>
              <a:ext uri="{FF2B5EF4-FFF2-40B4-BE49-F238E27FC236}">
                <a16:creationId xmlns:a16="http://schemas.microsoft.com/office/drawing/2014/main" id="{B1A48131-D110-466B-B617-399E703A3959}"/>
              </a:ext>
            </a:extLst>
          </p:cNvPr>
          <p:cNvCxnSpPr>
            <a:cxnSpLocks/>
          </p:cNvCxnSpPr>
          <p:nvPr/>
        </p:nvCxnSpPr>
        <p:spPr>
          <a:xfrm flipV="1">
            <a:off x="1233224" y="2182808"/>
            <a:ext cx="1856323" cy="1528580"/>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sp>
        <p:nvSpPr>
          <p:cNvPr id="21" name="TextBox 20">
            <a:extLst>
              <a:ext uri="{FF2B5EF4-FFF2-40B4-BE49-F238E27FC236}">
                <a16:creationId xmlns:a16="http://schemas.microsoft.com/office/drawing/2014/main" id="{17A5B84A-CC1F-4726-9A0A-794E500AB05C}"/>
              </a:ext>
            </a:extLst>
          </p:cNvPr>
          <p:cNvSpPr txBox="1"/>
          <p:nvPr/>
        </p:nvSpPr>
        <p:spPr>
          <a:xfrm>
            <a:off x="634123" y="2383980"/>
            <a:ext cx="1354975" cy="338554"/>
          </a:xfrm>
          <a:prstGeom prst="rect">
            <a:avLst/>
          </a:prstGeom>
          <a:noFill/>
          <a:ln>
            <a:noFill/>
          </a:ln>
        </p:spPr>
        <p:txBody>
          <a:bodyPr wrap="square" rtlCol="0">
            <a:spAutoFit/>
          </a:bodyPr>
          <a:lstStyle/>
          <a:p>
            <a:r>
              <a:rPr lang="en-US" sz="1600" dirty="0">
                <a:latin typeface="Times New Roman" panose="02020603050405020304" pitchFamily="18" charset="0"/>
                <a:cs typeface="Times New Roman" panose="02020603050405020304" pitchFamily="18" charset="0"/>
              </a:rPr>
              <a:t>RF Source</a:t>
            </a:r>
          </a:p>
        </p:txBody>
      </p:sp>
      <p:sp>
        <p:nvSpPr>
          <p:cNvPr id="23" name="TextBox 22">
            <a:extLst>
              <a:ext uri="{FF2B5EF4-FFF2-40B4-BE49-F238E27FC236}">
                <a16:creationId xmlns:a16="http://schemas.microsoft.com/office/drawing/2014/main" id="{3D5ED1C7-3350-4388-B622-FB85916E4F9C}"/>
              </a:ext>
            </a:extLst>
          </p:cNvPr>
          <p:cNvSpPr txBox="1"/>
          <p:nvPr/>
        </p:nvSpPr>
        <p:spPr>
          <a:xfrm>
            <a:off x="6131847" y="4141171"/>
            <a:ext cx="5970494" cy="2523768"/>
          </a:xfrm>
          <a:prstGeom prst="rect">
            <a:avLst/>
          </a:prstGeom>
          <a:noFill/>
          <a:ln>
            <a:noFill/>
          </a:ln>
        </p:spPr>
        <p:txBody>
          <a:bodyPr wrap="square" rtlCol="0">
            <a:spAutoFit/>
          </a:bodyPr>
          <a:lstStyle/>
          <a:p>
            <a:pPr marL="342900" indent="-342900" algn="just">
              <a:buFont typeface="Arial" panose="020B0604020202020204" pitchFamily="34" charset="0"/>
              <a:buChar char="•"/>
            </a:pPr>
            <a:r>
              <a:rPr lang="en-US" b="1" dirty="0"/>
              <a:t>Decelerating gap extracts the kinetic energy using a power extraction circuit (My Focus Area)</a:t>
            </a:r>
            <a:endParaRPr lang="en-US" sz="1600" dirty="0"/>
          </a:p>
          <a:p>
            <a:pPr algn="just"/>
            <a:endParaRPr lang="en-US" dirty="0"/>
          </a:p>
          <a:p>
            <a:pPr marL="342900" indent="-342900" algn="just">
              <a:buFont typeface="Arial" panose="020B0604020202020204" pitchFamily="34" charset="0"/>
              <a:buChar char="•"/>
            </a:pPr>
            <a:r>
              <a:rPr lang="en-US" dirty="0"/>
              <a:t>High Efficiency RF source design, specifically the grid-less tetrode is dealt by my colleague, Jaykrishnan Karakkad in his paper, “Physics of Efficient Gridless Tetrodes with Intense Electron Beams” (Physics of Plasmas 26.9 (2019): 093101)</a:t>
            </a:r>
            <a:endParaRPr lang="en-US" sz="1400" dirty="0"/>
          </a:p>
          <a:p>
            <a:pPr marL="342900" indent="-342900" algn="just">
              <a:buFont typeface="Arial" panose="020B0604020202020204" pitchFamily="34" charset="0"/>
              <a:buChar char="•"/>
            </a:pPr>
            <a:endParaRPr lang="en-US" sz="1400" dirty="0"/>
          </a:p>
        </p:txBody>
      </p:sp>
      <p:sp>
        <p:nvSpPr>
          <p:cNvPr id="2" name="TextBox 1">
            <a:extLst>
              <a:ext uri="{FF2B5EF4-FFF2-40B4-BE49-F238E27FC236}">
                <a16:creationId xmlns:a16="http://schemas.microsoft.com/office/drawing/2014/main" id="{D96A84A9-2D24-441E-9FD0-51A5F7F3E8C5}"/>
              </a:ext>
            </a:extLst>
          </p:cNvPr>
          <p:cNvSpPr txBox="1"/>
          <p:nvPr/>
        </p:nvSpPr>
        <p:spPr>
          <a:xfrm>
            <a:off x="267883" y="921425"/>
            <a:ext cx="872428" cy="369332"/>
          </a:xfrm>
          <a:prstGeom prst="rect">
            <a:avLst/>
          </a:prstGeom>
          <a:noFill/>
          <a:ln>
            <a:noFill/>
          </a:ln>
        </p:spPr>
        <p:txBody>
          <a:bodyPr wrap="square" rtlCol="0">
            <a:spAutoFit/>
          </a:bodyPr>
          <a:lstStyle/>
          <a:p>
            <a:r>
              <a:rPr lang="en-US" b="1" dirty="0"/>
              <a:t>-70kV</a:t>
            </a:r>
          </a:p>
        </p:txBody>
      </p:sp>
      <p:sp>
        <p:nvSpPr>
          <p:cNvPr id="15" name="TextBox 14">
            <a:extLst>
              <a:ext uri="{FF2B5EF4-FFF2-40B4-BE49-F238E27FC236}">
                <a16:creationId xmlns:a16="http://schemas.microsoft.com/office/drawing/2014/main" id="{9FA16D66-DCD6-4AAF-B37F-1DD1D13FD3B7}"/>
              </a:ext>
            </a:extLst>
          </p:cNvPr>
          <p:cNvSpPr txBox="1"/>
          <p:nvPr/>
        </p:nvSpPr>
        <p:spPr>
          <a:xfrm>
            <a:off x="1482355" y="1541267"/>
            <a:ext cx="1166210" cy="369332"/>
          </a:xfrm>
          <a:prstGeom prst="rect">
            <a:avLst/>
          </a:prstGeom>
          <a:noFill/>
          <a:ln>
            <a:noFill/>
          </a:ln>
        </p:spPr>
        <p:txBody>
          <a:bodyPr wrap="square" rtlCol="0">
            <a:spAutoFit/>
          </a:bodyPr>
          <a:lstStyle/>
          <a:p>
            <a:r>
              <a:rPr lang="en-US" b="1" dirty="0"/>
              <a:t>-71.25kV</a:t>
            </a:r>
          </a:p>
        </p:txBody>
      </p:sp>
      <p:sp>
        <p:nvSpPr>
          <p:cNvPr id="16" name="TextBox 15">
            <a:extLst>
              <a:ext uri="{FF2B5EF4-FFF2-40B4-BE49-F238E27FC236}">
                <a16:creationId xmlns:a16="http://schemas.microsoft.com/office/drawing/2014/main" id="{C4CB0FF8-8D25-40C8-8CD5-12D52D21C03E}"/>
              </a:ext>
            </a:extLst>
          </p:cNvPr>
          <p:cNvSpPr txBox="1"/>
          <p:nvPr/>
        </p:nvSpPr>
        <p:spPr>
          <a:xfrm>
            <a:off x="1548626" y="2306618"/>
            <a:ext cx="1166210" cy="369332"/>
          </a:xfrm>
          <a:prstGeom prst="rect">
            <a:avLst/>
          </a:prstGeom>
          <a:noFill/>
          <a:ln>
            <a:noFill/>
          </a:ln>
        </p:spPr>
        <p:txBody>
          <a:bodyPr wrap="square" rtlCol="0">
            <a:spAutoFit/>
          </a:bodyPr>
          <a:lstStyle/>
          <a:p>
            <a:r>
              <a:rPr lang="en-US" b="1" dirty="0"/>
              <a:t>0 - 2.5 kV</a:t>
            </a:r>
          </a:p>
        </p:txBody>
      </p:sp>
      <p:pic>
        <p:nvPicPr>
          <p:cNvPr id="17" name="Content Placeholder 6" descr="A close up of a map&#10;&#10;Description automatically generated">
            <a:extLst>
              <a:ext uri="{FF2B5EF4-FFF2-40B4-BE49-F238E27FC236}">
                <a16:creationId xmlns:a16="http://schemas.microsoft.com/office/drawing/2014/main" id="{401A535A-0E8E-4947-84F2-1605DA5C00E7}"/>
              </a:ext>
            </a:extLst>
          </p:cNvPr>
          <p:cNvPicPr>
            <a:picLocks noGrp="1" noChangeAspect="1"/>
          </p:cNvPicPr>
          <p:nvPr>
            <p:ph sz="half" idx="2"/>
          </p:nvPr>
        </p:nvPicPr>
        <p:blipFill>
          <a:blip r:embed="rId5">
            <a:extLst>
              <a:ext uri="{28A0092B-C50C-407E-A947-70E740481C1C}">
                <a14:useLocalDpi xmlns:a14="http://schemas.microsoft.com/office/drawing/2010/main" val="0"/>
              </a:ext>
            </a:extLst>
          </a:blip>
          <a:stretch>
            <a:fillRect/>
          </a:stretch>
        </p:blipFill>
        <p:spPr>
          <a:xfrm>
            <a:off x="6212847" y="779285"/>
            <a:ext cx="5808493" cy="3361886"/>
          </a:xfrm>
          <a:ln>
            <a:solidFill>
              <a:schemeClr val="tx1"/>
            </a:solidFill>
          </a:ln>
        </p:spPr>
      </p:pic>
      <p:cxnSp>
        <p:nvCxnSpPr>
          <p:cNvPr id="6" name="Straight Arrow Connector 5">
            <a:extLst>
              <a:ext uri="{FF2B5EF4-FFF2-40B4-BE49-F238E27FC236}">
                <a16:creationId xmlns:a16="http://schemas.microsoft.com/office/drawing/2014/main" id="{7BDD8083-3A17-3943-BC8E-CC8A819C0BF3}"/>
              </a:ext>
            </a:extLst>
          </p:cNvPr>
          <p:cNvCxnSpPr>
            <a:cxnSpLocks/>
          </p:cNvCxnSpPr>
          <p:nvPr/>
        </p:nvCxnSpPr>
        <p:spPr>
          <a:xfrm flipH="1">
            <a:off x="4515300" y="3734660"/>
            <a:ext cx="667278" cy="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405A4DAD-43D0-7D45-9278-CD5DE5C9DFD2}"/>
              </a:ext>
            </a:extLst>
          </p:cNvPr>
          <p:cNvSpPr txBox="1"/>
          <p:nvPr/>
        </p:nvSpPr>
        <p:spPr>
          <a:xfrm>
            <a:off x="2814467" y="4501420"/>
            <a:ext cx="2600325" cy="369332"/>
          </a:xfrm>
          <a:prstGeom prst="rect">
            <a:avLst/>
          </a:prstGeom>
          <a:solidFill>
            <a:schemeClr val="accent1"/>
          </a:solidFill>
          <a:ln>
            <a:solidFill>
              <a:schemeClr val="accent1"/>
            </a:solidFill>
          </a:ln>
        </p:spPr>
        <p:txBody>
          <a:bodyPr wrap="square" rtlCol="0">
            <a:spAutoFit/>
          </a:bodyPr>
          <a:lstStyle/>
          <a:p>
            <a:pPr algn="ctr"/>
            <a:r>
              <a:rPr lang="en-US" b="1" dirty="0"/>
              <a:t>Decelerating Gap</a:t>
            </a:r>
          </a:p>
        </p:txBody>
      </p:sp>
      <p:cxnSp>
        <p:nvCxnSpPr>
          <p:cNvPr id="18" name="Straight Arrow Connector 17">
            <a:extLst>
              <a:ext uri="{FF2B5EF4-FFF2-40B4-BE49-F238E27FC236}">
                <a16:creationId xmlns:a16="http://schemas.microsoft.com/office/drawing/2014/main" id="{ADAB3180-A395-6141-B6CB-C61BA485766C}"/>
              </a:ext>
            </a:extLst>
          </p:cNvPr>
          <p:cNvCxnSpPr>
            <a:cxnSpLocks/>
          </p:cNvCxnSpPr>
          <p:nvPr/>
        </p:nvCxnSpPr>
        <p:spPr>
          <a:xfrm flipV="1">
            <a:off x="3742537" y="3617836"/>
            <a:ext cx="758475" cy="83289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53C8320E-DA67-4446-91BA-F55EB36C5103}"/>
              </a:ext>
            </a:extLst>
          </p:cNvPr>
          <p:cNvSpPr/>
          <p:nvPr/>
        </p:nvSpPr>
        <p:spPr>
          <a:xfrm>
            <a:off x="4515300" y="3341727"/>
            <a:ext cx="615416" cy="285666"/>
          </a:xfrm>
          <a:prstGeom prst="rect">
            <a:avLst/>
          </a:prstGeom>
          <a:no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000" b="1" dirty="0">
                <a:solidFill>
                  <a:srgbClr val="FF0000"/>
                </a:solidFill>
              </a:rPr>
              <a:t>V</a:t>
            </a:r>
            <a:r>
              <a:rPr lang="en-US" sz="2000" b="1" baseline="-25000" dirty="0">
                <a:solidFill>
                  <a:srgbClr val="FF0000"/>
                </a:solidFill>
              </a:rPr>
              <a:t>RF</a:t>
            </a:r>
          </a:p>
        </p:txBody>
      </p:sp>
      <p:sp>
        <p:nvSpPr>
          <p:cNvPr id="24" name="Rectangle 23">
            <a:extLst>
              <a:ext uri="{FF2B5EF4-FFF2-40B4-BE49-F238E27FC236}">
                <a16:creationId xmlns:a16="http://schemas.microsoft.com/office/drawing/2014/main" id="{5237B6B4-7621-0949-A35E-3B58235F2980}"/>
              </a:ext>
            </a:extLst>
          </p:cNvPr>
          <p:cNvSpPr/>
          <p:nvPr/>
        </p:nvSpPr>
        <p:spPr>
          <a:xfrm>
            <a:off x="3386137" y="746321"/>
            <a:ext cx="2795365" cy="749118"/>
          </a:xfrm>
          <a:prstGeom prst="rect">
            <a:avLst/>
          </a:prstGeom>
          <a:noFill/>
          <a:ln>
            <a:noFill/>
          </a:ln>
        </p:spPr>
        <p:style>
          <a:lnRef idx="1">
            <a:schemeClr val="accent3"/>
          </a:lnRef>
          <a:fillRef idx="2">
            <a:schemeClr val="accent3"/>
          </a:fillRef>
          <a:effectRef idx="1">
            <a:schemeClr val="accent3"/>
          </a:effectRef>
          <a:fontRef idx="minor">
            <a:schemeClr val="dk1"/>
          </a:fontRef>
        </p:style>
        <p:txBody>
          <a:bodyPr rtlCol="0" anchor="ctr"/>
          <a:lstStyle/>
          <a:p>
            <a:pPr algn="r"/>
            <a:r>
              <a:rPr lang="en-US" dirty="0"/>
              <a:t>My Research</a:t>
            </a:r>
          </a:p>
        </p:txBody>
      </p:sp>
      <p:cxnSp>
        <p:nvCxnSpPr>
          <p:cNvPr id="26" name="Straight Arrow Connector 25">
            <a:extLst>
              <a:ext uri="{FF2B5EF4-FFF2-40B4-BE49-F238E27FC236}">
                <a16:creationId xmlns:a16="http://schemas.microsoft.com/office/drawing/2014/main" id="{E56E0DF0-19A5-C345-A95B-48CA7CA63B22}"/>
              </a:ext>
            </a:extLst>
          </p:cNvPr>
          <p:cNvCxnSpPr>
            <a:cxnSpLocks/>
          </p:cNvCxnSpPr>
          <p:nvPr/>
        </p:nvCxnSpPr>
        <p:spPr>
          <a:xfrm flipV="1">
            <a:off x="4491898" y="1290757"/>
            <a:ext cx="780888" cy="144758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8910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2B738D2-7C2A-DD48-A951-B10FDBDC3B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57474" y="3725458"/>
            <a:ext cx="5534526" cy="2922230"/>
          </a:xfrm>
          <a:prstGeom prst="rect">
            <a:avLst/>
          </a:prstGeom>
        </p:spPr>
      </p:pic>
      <p:sp>
        <p:nvSpPr>
          <p:cNvPr id="3" name="Title 2"/>
          <p:cNvSpPr>
            <a:spLocks noGrp="1"/>
          </p:cNvSpPr>
          <p:nvPr>
            <p:ph type="title"/>
          </p:nvPr>
        </p:nvSpPr>
        <p:spPr>
          <a:xfrm>
            <a:off x="645423" y="197678"/>
            <a:ext cx="10972800" cy="759753"/>
          </a:xfrm>
        </p:spPr>
        <p:txBody>
          <a:bodyPr>
            <a:normAutofit fontScale="90000"/>
          </a:bodyPr>
          <a:lstStyle/>
          <a:p>
            <a:pPr algn="ctr"/>
            <a:r>
              <a:rPr lang="en-US" dirty="0"/>
              <a:t>Features of a Power Extraction Circuit</a:t>
            </a:r>
          </a:p>
        </p:txBody>
      </p:sp>
      <mc:AlternateContent xmlns:mc="http://schemas.openxmlformats.org/markup-compatibility/2006" xmlns:a14="http://schemas.microsoft.com/office/drawing/2010/main">
        <mc:Choice Requires="a14">
          <p:sp>
            <p:nvSpPr>
              <p:cNvPr id="10" name="Content Placeholder 9">
                <a:extLst>
                  <a:ext uri="{FF2B5EF4-FFF2-40B4-BE49-F238E27FC236}">
                    <a16:creationId xmlns:a16="http://schemas.microsoft.com/office/drawing/2014/main" id="{48BC7665-652D-450F-B448-149252BF8CE4}"/>
                  </a:ext>
                </a:extLst>
              </p:cNvPr>
              <p:cNvSpPr>
                <a:spLocks noGrp="1"/>
              </p:cNvSpPr>
              <p:nvPr>
                <p:ph sz="half" idx="1"/>
              </p:nvPr>
            </p:nvSpPr>
            <p:spPr>
              <a:xfrm>
                <a:off x="268941" y="1226372"/>
                <a:ext cx="6196405" cy="5433950"/>
              </a:xfrm>
            </p:spPr>
            <p:txBody>
              <a:bodyPr>
                <a:normAutofit fontScale="92500" lnSpcReduction="10000"/>
              </a:bodyPr>
              <a:lstStyle/>
              <a:p>
                <a:pPr algn="just"/>
                <a:r>
                  <a:rPr lang="en-US" sz="1800" dirty="0"/>
                  <a:t>The electron beam can be represented as a prescribed current source.  </a:t>
                </a:r>
              </a:p>
              <a:p>
                <a:pPr algn="just"/>
                <a:endParaRPr lang="en-US" sz="1800" dirty="0"/>
              </a:p>
              <a:p>
                <a:pPr algn="just"/>
                <a:r>
                  <a:rPr lang="en-US" sz="1800" dirty="0"/>
                  <a:t>Power extraction circuit should transfer maximum energy from the beam to the load (50 </a:t>
                </a:r>
                <a:r>
                  <a:rPr lang="en-US" sz="1800" dirty="0" err="1"/>
                  <a:t>Ω</a:t>
                </a:r>
                <a:r>
                  <a:rPr lang="en-US" sz="1800" dirty="0"/>
                  <a:t>) at resonance.</a:t>
                </a:r>
              </a:p>
              <a:p>
                <a:pPr marL="0" indent="0" algn="just">
                  <a:buNone/>
                </a:pPr>
                <a:endParaRPr lang="en-US" sz="1800" dirty="0"/>
              </a:p>
              <a:p>
                <a:pPr algn="just"/>
                <a:r>
                  <a:rPr lang="en-US" sz="1800" b="1" dirty="0"/>
                  <a:t>Broad frequency</a:t>
                </a:r>
                <a:r>
                  <a:rPr lang="en-US" sz="1800" dirty="0"/>
                  <a:t> </a:t>
                </a:r>
                <a:r>
                  <a:rPr lang="en-US" sz="1800" b="1" dirty="0"/>
                  <a:t>range </a:t>
                </a:r>
                <a:r>
                  <a:rPr lang="en-US" sz="1800" dirty="0"/>
                  <a:t>(3 – 10 MHz) requires the circuit to be tunable. </a:t>
                </a:r>
              </a:p>
              <a:p>
                <a:pPr algn="just"/>
                <a:endParaRPr lang="en-US" sz="1800" dirty="0"/>
              </a:p>
              <a:p>
                <a:pPr algn="just"/>
                <a:r>
                  <a:rPr lang="en-US" sz="1800" dirty="0"/>
                  <a:t>Decelerating voltage at all resonant frequencies needs to be the same</a:t>
                </a:r>
              </a:p>
              <a:p>
                <a:pPr algn="just"/>
                <a:endParaRPr lang="en-US" sz="1800" dirty="0"/>
              </a:p>
              <a:p>
                <a:pPr algn="just">
                  <a:lnSpc>
                    <a:spcPct val="120000"/>
                  </a:lnSpc>
                </a:pPr>
                <a:r>
                  <a:rPr lang="en-US" sz="1800" dirty="0"/>
                  <a:t>The pulsed current source (</a:t>
                </a:r>
                <a:r>
                  <a:rPr lang="en-US" sz="1800" dirty="0" err="1"/>
                  <a:t>I</a:t>
                </a:r>
                <a:r>
                  <a:rPr lang="en-US" sz="1800" baseline="-25000" dirty="0" err="1"/>
                  <a:t>beam</a:t>
                </a:r>
                <a:r>
                  <a:rPr lang="en-US" sz="1800" dirty="0"/>
                  <a:t> = 30 A, Rep rate = 3 MHz) has its first harmonic component as I</a:t>
                </a:r>
                <a:r>
                  <a:rPr lang="en-US" sz="1800" baseline="-25000" dirty="0"/>
                  <a:t>1</a:t>
                </a:r>
                <a:r>
                  <a:rPr lang="en-US" sz="1800" dirty="0"/>
                  <a:t> = 13.51 A. At the gap we know that V</a:t>
                </a:r>
                <a:r>
                  <a:rPr lang="en-US" sz="1800" baseline="-25000" dirty="0"/>
                  <a:t>RF</a:t>
                </a:r>
                <a:r>
                  <a:rPr lang="en-US" sz="1800" dirty="0"/>
                  <a:t> = 70 kV. So, it should offer a Gap Impedance,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𝑍</m:t>
                        </m:r>
                      </m:e>
                      <m:sub>
                        <m:r>
                          <a:rPr lang="en-US" sz="1800" b="0" i="1" smtClean="0">
                            <a:latin typeface="Cambria Math" panose="02040503050406030204" pitchFamily="18" charset="0"/>
                          </a:rPr>
                          <m:t>𝑔𝑎𝑝</m:t>
                        </m:r>
                      </m:sub>
                    </m:sSub>
                    <m:r>
                      <a:rPr lang="en-US" sz="1800" b="0" i="1" smtClean="0">
                        <a:latin typeface="Cambria Math" panose="02040503050406030204" pitchFamily="18" charset="0"/>
                      </a:rPr>
                      <m:t>=5.18 </m:t>
                    </m:r>
                    <m:r>
                      <a:rPr lang="en-US" sz="1800" b="0" i="1" smtClean="0">
                        <a:latin typeface="Cambria Math" panose="02040503050406030204" pitchFamily="18" charset="0"/>
                      </a:rPr>
                      <m:t>𝑘</m:t>
                    </m:r>
                    <m:r>
                      <m:rPr>
                        <m:sty m:val="p"/>
                      </m:rPr>
                      <a:rPr lang="en-US" sz="1800" b="0" i="0" smtClean="0">
                        <a:latin typeface="Cambria Math" panose="02040503050406030204" pitchFamily="18" charset="0"/>
                      </a:rPr>
                      <m:t>Ω</m:t>
                    </m:r>
                  </m:oMath>
                </a14:m>
                <a:r>
                  <a:rPr lang="en-US" sz="1800" dirty="0"/>
                  <a:t>.</a:t>
                </a:r>
              </a:p>
              <a:p>
                <a:pPr algn="just"/>
                <a:endParaRPr lang="en-US" sz="1800" dirty="0"/>
              </a:p>
              <a:p>
                <a:pPr algn="just"/>
                <a:r>
                  <a:rPr lang="en-US" sz="1800" dirty="0"/>
                  <a:t>Prefer circuit realization over cavities because of the size restriction (cavity size ∝ wavelength, </a:t>
                </a:r>
                <a:r>
                  <a:rPr lang="el-GR" sz="1800" dirty="0"/>
                  <a:t>λ</a:t>
                </a:r>
                <a:r>
                  <a:rPr lang="en-US" sz="1800" dirty="0"/>
                  <a:t> is 30 – 100 m).</a:t>
                </a:r>
              </a:p>
              <a:p>
                <a:pPr algn="just"/>
                <a:endParaRPr lang="en-US" sz="1800" dirty="0"/>
              </a:p>
            </p:txBody>
          </p:sp>
        </mc:Choice>
        <mc:Fallback xmlns="">
          <p:sp>
            <p:nvSpPr>
              <p:cNvPr id="10" name="Content Placeholder 9">
                <a:extLst>
                  <a:ext uri="{FF2B5EF4-FFF2-40B4-BE49-F238E27FC236}">
                    <a16:creationId xmlns:a16="http://schemas.microsoft.com/office/drawing/2014/main" id="{48BC7665-652D-450F-B448-149252BF8CE4}"/>
                  </a:ext>
                </a:extLst>
              </p:cNvPr>
              <p:cNvSpPr>
                <a:spLocks noGrp="1" noRot="1" noChangeAspect="1" noMove="1" noResize="1" noEditPoints="1" noAdjustHandles="1" noChangeArrowheads="1" noChangeShapeType="1" noTextEdit="1"/>
              </p:cNvSpPr>
              <p:nvPr>
                <p:ph sz="half" idx="1"/>
              </p:nvPr>
            </p:nvSpPr>
            <p:spPr>
              <a:xfrm>
                <a:off x="268941" y="1226372"/>
                <a:ext cx="6196405" cy="5433950"/>
              </a:xfrm>
              <a:blipFill>
                <a:blip r:embed="rId4"/>
                <a:stretch>
                  <a:fillRect l="-204" t="-701" r="-613"/>
                </a:stretch>
              </a:blipFill>
            </p:spPr>
            <p:txBody>
              <a:bodyPr/>
              <a:lstStyle/>
              <a:p>
                <a:r>
                  <a:rPr lang="en-US">
                    <a:noFill/>
                  </a:rPr>
                  <a:t> </a:t>
                </a:r>
              </a:p>
            </p:txBody>
          </p:sp>
        </mc:Fallback>
      </mc:AlternateContent>
      <p:pic>
        <p:nvPicPr>
          <p:cNvPr id="13" name="Content Placeholder 12" descr="A close up of a clock&#10;&#10;Description automatically generated">
            <a:extLst>
              <a:ext uri="{FF2B5EF4-FFF2-40B4-BE49-F238E27FC236}">
                <a16:creationId xmlns:a16="http://schemas.microsoft.com/office/drawing/2014/main" id="{66811D05-EC02-49A9-B0DA-818359371896}"/>
              </a:ext>
            </a:extLst>
          </p:cNvPr>
          <p:cNvPicPr>
            <a:picLocks noGrp="1" noChangeAspect="1"/>
          </p:cNvPicPr>
          <p:nvPr>
            <p:ph sz="half" idx="2"/>
          </p:nvPr>
        </p:nvPicPr>
        <p:blipFill>
          <a:blip r:embed="rId5">
            <a:extLst>
              <a:ext uri="{28A0092B-C50C-407E-A947-70E740481C1C}">
                <a14:useLocalDpi xmlns:a14="http://schemas.microsoft.com/office/drawing/2010/main" val="0"/>
              </a:ext>
            </a:extLst>
          </a:blip>
          <a:stretch>
            <a:fillRect/>
          </a:stretch>
        </p:blipFill>
        <p:spPr>
          <a:xfrm>
            <a:off x="6858870" y="1226373"/>
            <a:ext cx="4918461" cy="2371904"/>
          </a:xfrm>
        </p:spPr>
      </p:pic>
      <p:sp>
        <p:nvSpPr>
          <p:cNvPr id="5" name="Slide Number Placeholder 4">
            <a:extLst>
              <a:ext uri="{FF2B5EF4-FFF2-40B4-BE49-F238E27FC236}">
                <a16:creationId xmlns:a16="http://schemas.microsoft.com/office/drawing/2014/main" id="{F1E3BD0E-890A-4B57-A5F5-A26B251C749E}"/>
              </a:ext>
            </a:extLst>
          </p:cNvPr>
          <p:cNvSpPr>
            <a:spLocks noGrp="1"/>
          </p:cNvSpPr>
          <p:nvPr>
            <p:ph type="sldNum" sz="quarter" idx="12"/>
          </p:nvPr>
        </p:nvSpPr>
        <p:spPr/>
        <p:txBody>
          <a:bodyPr/>
          <a:lstStyle/>
          <a:p>
            <a:fld id="{401CF334-2D5C-4859-84A6-CA7E6E43FAEB}" type="slidenum">
              <a:rPr lang="en-US" smtClean="0"/>
              <a:pPr/>
              <a:t>8</a:t>
            </a:fld>
            <a:endParaRPr lang="en-US"/>
          </a:p>
        </p:txBody>
      </p:sp>
      <p:sp>
        <p:nvSpPr>
          <p:cNvPr id="14" name="Rectangle 13">
            <a:extLst>
              <a:ext uri="{FF2B5EF4-FFF2-40B4-BE49-F238E27FC236}">
                <a16:creationId xmlns:a16="http://schemas.microsoft.com/office/drawing/2014/main" id="{47457BEB-89A9-4E78-93AF-747D6EAB1080}"/>
              </a:ext>
            </a:extLst>
          </p:cNvPr>
          <p:cNvSpPr/>
          <p:nvPr/>
        </p:nvSpPr>
        <p:spPr>
          <a:xfrm>
            <a:off x="8380430" y="1428147"/>
            <a:ext cx="2254640" cy="1979337"/>
          </a:xfrm>
          <a:prstGeom prst="rect">
            <a:avLst/>
          </a:prstGeom>
          <a:ln>
            <a:solidFill>
              <a:schemeClr val="tx1"/>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t>Power Extraction Circuit</a:t>
            </a:r>
          </a:p>
        </p:txBody>
      </p:sp>
      <p:sp>
        <p:nvSpPr>
          <p:cNvPr id="15" name="TextBox 14">
            <a:extLst>
              <a:ext uri="{FF2B5EF4-FFF2-40B4-BE49-F238E27FC236}">
                <a16:creationId xmlns:a16="http://schemas.microsoft.com/office/drawing/2014/main" id="{6A418962-0082-4F83-90D4-78F4FCC73518}"/>
              </a:ext>
            </a:extLst>
          </p:cNvPr>
          <p:cNvSpPr txBox="1"/>
          <p:nvPr/>
        </p:nvSpPr>
        <p:spPr>
          <a:xfrm>
            <a:off x="10714616" y="3259722"/>
            <a:ext cx="1142261" cy="338554"/>
          </a:xfrm>
          <a:prstGeom prst="rect">
            <a:avLst/>
          </a:prstGeom>
          <a:noFill/>
          <a:ln>
            <a:noFill/>
          </a:ln>
        </p:spPr>
        <p:txBody>
          <a:bodyPr wrap="square" rtlCol="0">
            <a:spAutoFit/>
          </a:bodyPr>
          <a:lstStyle/>
          <a:p>
            <a:r>
              <a:rPr lang="en-US" sz="1600" b="1" dirty="0"/>
              <a:t>Antenna</a:t>
            </a:r>
          </a:p>
        </p:txBody>
      </p:sp>
      <p:sp>
        <p:nvSpPr>
          <p:cNvPr id="19" name="TextBox 18">
            <a:extLst>
              <a:ext uri="{FF2B5EF4-FFF2-40B4-BE49-F238E27FC236}">
                <a16:creationId xmlns:a16="http://schemas.microsoft.com/office/drawing/2014/main" id="{E13D8678-C45A-4C71-A0F5-7BDE46B0BA56}"/>
              </a:ext>
            </a:extLst>
          </p:cNvPr>
          <p:cNvSpPr txBox="1"/>
          <p:nvPr/>
        </p:nvSpPr>
        <p:spPr>
          <a:xfrm>
            <a:off x="6858870" y="1449663"/>
            <a:ext cx="1521560" cy="338554"/>
          </a:xfrm>
          <a:prstGeom prst="rect">
            <a:avLst/>
          </a:prstGeom>
          <a:noFill/>
          <a:ln>
            <a:noFill/>
          </a:ln>
        </p:spPr>
        <p:txBody>
          <a:bodyPr wrap="square" rtlCol="0">
            <a:spAutoFit/>
          </a:bodyPr>
          <a:lstStyle/>
          <a:p>
            <a:r>
              <a:rPr lang="en-US" sz="1600" b="1" dirty="0"/>
              <a:t>Source</a:t>
            </a:r>
          </a:p>
        </p:txBody>
      </p:sp>
      <p:sp>
        <p:nvSpPr>
          <p:cNvPr id="4" name="TextBox 3">
            <a:extLst>
              <a:ext uri="{FF2B5EF4-FFF2-40B4-BE49-F238E27FC236}">
                <a16:creationId xmlns:a16="http://schemas.microsoft.com/office/drawing/2014/main" id="{E8E9692B-3DCF-4A77-B70D-7D582C432FF0}"/>
              </a:ext>
            </a:extLst>
          </p:cNvPr>
          <p:cNvSpPr txBox="1"/>
          <p:nvPr/>
        </p:nvSpPr>
        <p:spPr>
          <a:xfrm>
            <a:off x="7953732" y="4713022"/>
            <a:ext cx="796243" cy="400110"/>
          </a:xfrm>
          <a:prstGeom prst="rect">
            <a:avLst/>
          </a:prstGeom>
          <a:noFill/>
          <a:ln>
            <a:noFill/>
          </a:ln>
        </p:spPr>
        <p:txBody>
          <a:bodyPr wrap="square" rtlCol="0">
            <a:spAutoFit/>
          </a:bodyPr>
          <a:lstStyle/>
          <a:p>
            <a:r>
              <a:rPr lang="en-US" sz="2000" b="1" dirty="0"/>
              <a:t>T</a:t>
            </a:r>
            <a:r>
              <a:rPr lang="en-US" sz="2000" b="1" baseline="-25000" dirty="0"/>
              <a:t>ON</a:t>
            </a:r>
          </a:p>
        </p:txBody>
      </p:sp>
      <p:sp>
        <p:nvSpPr>
          <p:cNvPr id="12" name="TextBox 11">
            <a:extLst>
              <a:ext uri="{FF2B5EF4-FFF2-40B4-BE49-F238E27FC236}">
                <a16:creationId xmlns:a16="http://schemas.microsoft.com/office/drawing/2014/main" id="{3A6C1DA8-2F93-4BDE-BABC-C342276FD664}"/>
              </a:ext>
            </a:extLst>
          </p:cNvPr>
          <p:cNvSpPr txBox="1"/>
          <p:nvPr/>
        </p:nvSpPr>
        <p:spPr>
          <a:xfrm>
            <a:off x="9846573" y="5078288"/>
            <a:ext cx="705678" cy="400110"/>
          </a:xfrm>
          <a:prstGeom prst="rect">
            <a:avLst/>
          </a:prstGeom>
          <a:noFill/>
          <a:ln>
            <a:noFill/>
          </a:ln>
        </p:spPr>
        <p:txBody>
          <a:bodyPr wrap="square" rtlCol="0">
            <a:spAutoFit/>
          </a:bodyPr>
          <a:lstStyle/>
          <a:p>
            <a:r>
              <a:rPr lang="en-US" sz="2000" b="1" dirty="0"/>
              <a:t>T</a:t>
            </a:r>
            <a:r>
              <a:rPr lang="en-US" sz="2000" b="1" baseline="-25000" dirty="0"/>
              <a:t>OFF</a:t>
            </a:r>
          </a:p>
        </p:txBody>
      </p:sp>
      <p:cxnSp>
        <p:nvCxnSpPr>
          <p:cNvPr id="9" name="Straight Arrow Connector 8">
            <a:extLst>
              <a:ext uri="{FF2B5EF4-FFF2-40B4-BE49-F238E27FC236}">
                <a16:creationId xmlns:a16="http://schemas.microsoft.com/office/drawing/2014/main" id="{8AF7C864-6979-4A19-B2F7-BAE1478F57A3}"/>
              </a:ext>
            </a:extLst>
          </p:cNvPr>
          <p:cNvCxnSpPr>
            <a:cxnSpLocks/>
          </p:cNvCxnSpPr>
          <p:nvPr/>
        </p:nvCxnSpPr>
        <p:spPr>
          <a:xfrm flipV="1">
            <a:off x="9332246" y="4296656"/>
            <a:ext cx="608896" cy="93330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1" name="TextBox 10">
            <a:extLst>
              <a:ext uri="{FF2B5EF4-FFF2-40B4-BE49-F238E27FC236}">
                <a16:creationId xmlns:a16="http://schemas.microsoft.com/office/drawing/2014/main" id="{BDCE06B9-7643-4373-8794-33A2CAAD7611}"/>
              </a:ext>
            </a:extLst>
          </p:cNvPr>
          <p:cNvSpPr txBox="1"/>
          <p:nvPr/>
        </p:nvSpPr>
        <p:spPr>
          <a:xfrm>
            <a:off x="9289524" y="3976834"/>
            <a:ext cx="2162136" cy="369332"/>
          </a:xfrm>
          <a:prstGeom prst="rect">
            <a:avLst/>
          </a:prstGeom>
          <a:noFill/>
          <a:ln>
            <a:noFill/>
          </a:ln>
        </p:spPr>
        <p:txBody>
          <a:bodyPr wrap="square" rtlCol="0">
            <a:spAutoFit/>
          </a:bodyPr>
          <a:lstStyle/>
          <a:p>
            <a:r>
              <a:rPr lang="en-US" b="1" dirty="0"/>
              <a:t>I</a:t>
            </a:r>
            <a:r>
              <a:rPr lang="en-US" b="1" baseline="-25000" dirty="0"/>
              <a:t>1</a:t>
            </a:r>
            <a:r>
              <a:rPr lang="en-US" b="1" dirty="0"/>
              <a:t> – First Harmonic</a:t>
            </a:r>
            <a:endParaRPr lang="en-US" b="1" baseline="-25000" dirty="0"/>
          </a:p>
        </p:txBody>
      </p:sp>
      <p:sp>
        <p:nvSpPr>
          <p:cNvPr id="18" name="TextBox 17">
            <a:extLst>
              <a:ext uri="{FF2B5EF4-FFF2-40B4-BE49-F238E27FC236}">
                <a16:creationId xmlns:a16="http://schemas.microsoft.com/office/drawing/2014/main" id="{C93841EB-E5A4-4913-835B-F905CA68F089}"/>
              </a:ext>
            </a:extLst>
          </p:cNvPr>
          <p:cNvSpPr txBox="1"/>
          <p:nvPr/>
        </p:nvSpPr>
        <p:spPr>
          <a:xfrm>
            <a:off x="7270786" y="5811511"/>
            <a:ext cx="2162136" cy="369332"/>
          </a:xfrm>
          <a:prstGeom prst="rect">
            <a:avLst/>
          </a:prstGeom>
          <a:noFill/>
          <a:ln>
            <a:noFill/>
          </a:ln>
        </p:spPr>
        <p:txBody>
          <a:bodyPr wrap="square" rtlCol="0">
            <a:spAutoFit/>
          </a:bodyPr>
          <a:lstStyle/>
          <a:p>
            <a:r>
              <a:rPr lang="en-US" b="1" dirty="0" err="1"/>
              <a:t>I</a:t>
            </a:r>
            <a:r>
              <a:rPr lang="en-US" b="1" baseline="-25000" dirty="0" err="1"/>
              <a:t>beam</a:t>
            </a:r>
            <a:r>
              <a:rPr lang="en-US" b="1" dirty="0"/>
              <a:t> – Beam Pulse</a:t>
            </a:r>
            <a:endParaRPr lang="en-US" b="1" baseline="-25000" dirty="0"/>
          </a:p>
        </p:txBody>
      </p:sp>
      <p:cxnSp>
        <p:nvCxnSpPr>
          <p:cNvPr id="20" name="Straight Arrow Connector 19">
            <a:extLst>
              <a:ext uri="{FF2B5EF4-FFF2-40B4-BE49-F238E27FC236}">
                <a16:creationId xmlns:a16="http://schemas.microsoft.com/office/drawing/2014/main" id="{00C63EF0-4EAA-4A70-9CC1-1B7F56111A1E}"/>
              </a:ext>
            </a:extLst>
          </p:cNvPr>
          <p:cNvCxnSpPr>
            <a:cxnSpLocks/>
          </p:cNvCxnSpPr>
          <p:nvPr/>
        </p:nvCxnSpPr>
        <p:spPr>
          <a:xfrm flipH="1">
            <a:off x="8307624" y="5278343"/>
            <a:ext cx="471488" cy="51435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339554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24CD3-1870-4F32-81A1-B694864C88A0}"/>
              </a:ext>
            </a:extLst>
          </p:cNvPr>
          <p:cNvSpPr>
            <a:spLocks noGrp="1"/>
          </p:cNvSpPr>
          <p:nvPr>
            <p:ph type="title"/>
          </p:nvPr>
        </p:nvSpPr>
        <p:spPr>
          <a:xfrm>
            <a:off x="609600" y="50076"/>
            <a:ext cx="10972800" cy="1256245"/>
          </a:xfrm>
        </p:spPr>
        <p:txBody>
          <a:bodyPr tIns="91440">
            <a:noAutofit/>
          </a:bodyPr>
          <a:lstStyle/>
          <a:p>
            <a:pPr algn="ctr"/>
            <a:r>
              <a:rPr lang="el-GR" sz="4600" dirty="0"/>
              <a:t>π</a:t>
            </a:r>
            <a:r>
              <a:rPr lang="en-US" sz="4600" dirty="0"/>
              <a:t>-Circuit as a Power Extraction Circuit</a:t>
            </a:r>
          </a:p>
        </p:txBody>
      </p:sp>
      <p:sp>
        <p:nvSpPr>
          <p:cNvPr id="4" name="Content Placeholder 3">
            <a:extLst>
              <a:ext uri="{FF2B5EF4-FFF2-40B4-BE49-F238E27FC236}">
                <a16:creationId xmlns:a16="http://schemas.microsoft.com/office/drawing/2014/main" id="{920131C7-8DB1-4342-8516-D30D7D496F80}"/>
              </a:ext>
            </a:extLst>
          </p:cNvPr>
          <p:cNvSpPr>
            <a:spLocks noGrp="1"/>
          </p:cNvSpPr>
          <p:nvPr>
            <p:ph sz="half" idx="2"/>
          </p:nvPr>
        </p:nvSpPr>
        <p:spPr>
          <a:xfrm>
            <a:off x="6096000" y="1306320"/>
            <a:ext cx="5925894" cy="5551679"/>
          </a:xfrm>
        </p:spPr>
        <p:txBody>
          <a:bodyPr>
            <a:normAutofit lnSpcReduction="10000"/>
          </a:bodyPr>
          <a:lstStyle/>
          <a:p>
            <a:pPr algn="just"/>
            <a:r>
              <a:rPr lang="en-US" sz="1800" dirty="0"/>
              <a:t>A </a:t>
            </a:r>
            <a:r>
              <a:rPr lang="el-GR" sz="1800" dirty="0"/>
              <a:t>π</a:t>
            </a:r>
            <a:r>
              <a:rPr lang="en-US" sz="1800" dirty="0"/>
              <a:t>-circuit consisting of appropriate capacitors and inductors can serve as a resonant circuit used for power extraction in RF source (We initially considered a transformer – Losses were too high!).</a:t>
            </a:r>
          </a:p>
          <a:p>
            <a:pPr algn="just"/>
            <a:endParaRPr lang="en-US" sz="1800" dirty="0"/>
          </a:p>
          <a:p>
            <a:pPr algn="just"/>
            <a:r>
              <a:rPr lang="en-US" sz="1800" dirty="0"/>
              <a:t>Decelerating voltage at all resonant frequencies should be the same. Circuit should present same gap impedance at all resonant frequencies. </a:t>
            </a:r>
          </a:p>
          <a:p>
            <a:pPr algn="just"/>
            <a:endParaRPr lang="en-US" sz="1800" dirty="0"/>
          </a:p>
          <a:p>
            <a:pPr algn="just"/>
            <a:r>
              <a:rPr lang="en-US" sz="1800" dirty="0"/>
              <a:t>Two parameters (resonant frequency &amp; gap impedance) to manipulate.</a:t>
            </a:r>
          </a:p>
          <a:p>
            <a:pPr algn="just"/>
            <a:endParaRPr lang="en-US" sz="1800" dirty="0"/>
          </a:p>
          <a:p>
            <a:pPr algn="just"/>
            <a:r>
              <a:rPr lang="en-US" sz="1800" dirty="0"/>
              <a:t>Resonant Frequency is largely controlled by C</a:t>
            </a:r>
            <a:r>
              <a:rPr lang="en-US" sz="1800" baseline="-25000" dirty="0"/>
              <a:t>1</a:t>
            </a:r>
            <a:r>
              <a:rPr lang="en-US" sz="1800" dirty="0"/>
              <a:t> &amp; L</a:t>
            </a:r>
            <a:r>
              <a:rPr lang="en-US" sz="1800" baseline="-25000" dirty="0"/>
              <a:t>12</a:t>
            </a:r>
            <a:r>
              <a:rPr lang="en-US" sz="1800" dirty="0"/>
              <a:t>. Resonant Gap Impedance (peak value) is largely controlled by C</a:t>
            </a:r>
            <a:r>
              <a:rPr lang="en-US" sz="1800" baseline="-25000" dirty="0"/>
              <a:t>2</a:t>
            </a:r>
            <a:r>
              <a:rPr lang="en-US" sz="1800" dirty="0"/>
              <a:t> and L</a:t>
            </a:r>
            <a:r>
              <a:rPr lang="en-US" sz="1800" baseline="-25000" dirty="0"/>
              <a:t>12</a:t>
            </a:r>
            <a:r>
              <a:rPr lang="en-US" sz="1800" dirty="0"/>
              <a:t>. We use tunable capacitors and fixed inductors. </a:t>
            </a:r>
          </a:p>
          <a:p>
            <a:pPr marL="0" indent="0" algn="just">
              <a:buNone/>
            </a:pPr>
            <a:endParaRPr lang="en-US" sz="1800" dirty="0"/>
          </a:p>
          <a:p>
            <a:pPr algn="just"/>
            <a:r>
              <a:rPr lang="en-US" sz="1800" dirty="0"/>
              <a:t>My research studies and models the inductor resistance (in picture).</a:t>
            </a:r>
          </a:p>
        </p:txBody>
      </p:sp>
      <p:sp>
        <p:nvSpPr>
          <p:cNvPr id="5" name="Slide Number Placeholder 4">
            <a:extLst>
              <a:ext uri="{FF2B5EF4-FFF2-40B4-BE49-F238E27FC236}">
                <a16:creationId xmlns:a16="http://schemas.microsoft.com/office/drawing/2014/main" id="{94FC8901-DCD9-414F-9AC7-A7A1D8FBA8B6}"/>
              </a:ext>
            </a:extLst>
          </p:cNvPr>
          <p:cNvSpPr>
            <a:spLocks noGrp="1"/>
          </p:cNvSpPr>
          <p:nvPr>
            <p:ph type="sldNum" sz="quarter" idx="12"/>
          </p:nvPr>
        </p:nvSpPr>
        <p:spPr/>
        <p:txBody>
          <a:bodyPr/>
          <a:lstStyle/>
          <a:p>
            <a:fld id="{401CF334-2D5C-4859-84A6-CA7E6E43FAEB}" type="slidenum">
              <a:rPr lang="en-US" smtClean="0"/>
              <a:t>9</a:t>
            </a:fld>
            <a:endParaRPr lang="en-US"/>
          </a:p>
        </p:txBody>
      </p:sp>
      <p:sp>
        <p:nvSpPr>
          <p:cNvPr id="7" name="TextBox 6">
            <a:extLst>
              <a:ext uri="{FF2B5EF4-FFF2-40B4-BE49-F238E27FC236}">
                <a16:creationId xmlns:a16="http://schemas.microsoft.com/office/drawing/2014/main" id="{CB6EB1A6-01EB-4A5A-81D0-399A58413CC1}"/>
              </a:ext>
            </a:extLst>
          </p:cNvPr>
          <p:cNvSpPr txBox="1"/>
          <p:nvPr/>
        </p:nvSpPr>
        <p:spPr>
          <a:xfrm>
            <a:off x="389732" y="5016170"/>
            <a:ext cx="5254564" cy="1200329"/>
          </a:xfrm>
          <a:prstGeom prst="rect">
            <a:avLst/>
          </a:prstGeom>
          <a:noFill/>
          <a:ln>
            <a:noFill/>
          </a:ln>
        </p:spPr>
        <p:txBody>
          <a:bodyPr wrap="square" rtlCol="0">
            <a:spAutoFit/>
          </a:bodyPr>
          <a:lstStyle/>
          <a:p>
            <a:pPr algn="ctr"/>
            <a:r>
              <a:rPr lang="en-US" sz="2400" b="1" dirty="0"/>
              <a:t>R</a:t>
            </a:r>
            <a:r>
              <a:rPr lang="en-US" sz="2400" b="1" baseline="-25000" dirty="0"/>
              <a:t>L</a:t>
            </a:r>
            <a:r>
              <a:rPr lang="en-US" sz="2400" b="1" dirty="0"/>
              <a:t>, Output Load (Antenna)</a:t>
            </a:r>
          </a:p>
          <a:p>
            <a:pPr algn="ctr"/>
            <a:r>
              <a:rPr lang="en-US" sz="2400" b="1" dirty="0" err="1"/>
              <a:t>I</a:t>
            </a:r>
            <a:r>
              <a:rPr lang="en-US" sz="2400" b="1" baseline="-25000" dirty="0" err="1"/>
              <a:t>beam</a:t>
            </a:r>
            <a:r>
              <a:rPr lang="en-US" sz="2400" b="1" dirty="0"/>
              <a:t>, Beam - Current Source,</a:t>
            </a:r>
          </a:p>
          <a:p>
            <a:pPr algn="ctr"/>
            <a:r>
              <a:rPr lang="en-US" sz="2400" b="1" dirty="0"/>
              <a:t>Z</a:t>
            </a:r>
            <a:r>
              <a:rPr lang="en-US" sz="2400" b="1" baseline="-25000" dirty="0"/>
              <a:t>gap</a:t>
            </a:r>
            <a:r>
              <a:rPr lang="en-US" sz="2400" b="1" dirty="0"/>
              <a:t>, Resonant Gap Impedance</a:t>
            </a:r>
            <a:endParaRPr lang="en-US" sz="2400" b="1" baseline="-25000" dirty="0"/>
          </a:p>
        </p:txBody>
      </p:sp>
      <p:pic>
        <p:nvPicPr>
          <p:cNvPr id="15" name="Content Placeholder 14" descr="A close up of a clock&#10;&#10;Description automatically generated">
            <a:extLst>
              <a:ext uri="{FF2B5EF4-FFF2-40B4-BE49-F238E27FC236}">
                <a16:creationId xmlns:a16="http://schemas.microsoft.com/office/drawing/2014/main" id="{0BCADB6A-A452-4C19-91DA-7DED2018AAE0}"/>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609600" y="1831068"/>
            <a:ext cx="5245619" cy="2423165"/>
          </a:xfrm>
          <a:ln>
            <a:solidFill>
              <a:schemeClr val="tx1"/>
            </a:solidFill>
          </a:ln>
        </p:spPr>
      </p:pic>
      <p:sp>
        <p:nvSpPr>
          <p:cNvPr id="16" name="Arrow: Bent 15">
            <a:extLst>
              <a:ext uri="{FF2B5EF4-FFF2-40B4-BE49-F238E27FC236}">
                <a16:creationId xmlns:a16="http://schemas.microsoft.com/office/drawing/2014/main" id="{9B3469F8-8FFE-45F2-8590-2C0166E35E7C}"/>
              </a:ext>
            </a:extLst>
          </p:cNvPr>
          <p:cNvSpPr/>
          <p:nvPr/>
        </p:nvSpPr>
        <p:spPr>
          <a:xfrm>
            <a:off x="1454332" y="2922300"/>
            <a:ext cx="600891" cy="914898"/>
          </a:xfrm>
          <a:prstGeom prst="ben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solidFill>
                <a:schemeClr val="tx1"/>
              </a:solidFill>
            </a:endParaRPr>
          </a:p>
        </p:txBody>
      </p:sp>
      <p:sp>
        <p:nvSpPr>
          <p:cNvPr id="17" name="TextBox 16">
            <a:extLst>
              <a:ext uri="{FF2B5EF4-FFF2-40B4-BE49-F238E27FC236}">
                <a16:creationId xmlns:a16="http://schemas.microsoft.com/office/drawing/2014/main" id="{71E82C07-4A0E-4987-B0B8-2D9AD71B602D}"/>
              </a:ext>
            </a:extLst>
          </p:cNvPr>
          <p:cNvSpPr txBox="1"/>
          <p:nvPr/>
        </p:nvSpPr>
        <p:spPr>
          <a:xfrm>
            <a:off x="1199389" y="3684237"/>
            <a:ext cx="767551" cy="369332"/>
          </a:xfrm>
          <a:prstGeom prst="rect">
            <a:avLst/>
          </a:prstGeom>
          <a:noFill/>
          <a:ln>
            <a:noFill/>
          </a:ln>
        </p:spPr>
        <p:txBody>
          <a:bodyPr wrap="square" rtlCol="0">
            <a:spAutoFit/>
          </a:bodyPr>
          <a:lstStyle/>
          <a:p>
            <a:r>
              <a:rPr lang="en-US" b="1" dirty="0"/>
              <a:t>Z</a:t>
            </a:r>
            <a:r>
              <a:rPr lang="en-US" b="1" baseline="-25000" dirty="0"/>
              <a:t>gap</a:t>
            </a:r>
          </a:p>
        </p:txBody>
      </p:sp>
      <p:sp>
        <p:nvSpPr>
          <p:cNvPr id="18" name="Oval 17">
            <a:extLst>
              <a:ext uri="{FF2B5EF4-FFF2-40B4-BE49-F238E27FC236}">
                <a16:creationId xmlns:a16="http://schemas.microsoft.com/office/drawing/2014/main" id="{5D269F1B-C118-4537-90A0-654D25CA6B93}"/>
              </a:ext>
            </a:extLst>
          </p:cNvPr>
          <p:cNvSpPr/>
          <p:nvPr/>
        </p:nvSpPr>
        <p:spPr>
          <a:xfrm>
            <a:off x="2255523" y="2246814"/>
            <a:ext cx="139338" cy="130628"/>
          </a:xfrm>
          <a:prstGeom prst="ellips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1E3D9FA4-A3A1-4D87-9501-71868A09D0BE}"/>
              </a:ext>
            </a:extLst>
          </p:cNvPr>
          <p:cNvSpPr/>
          <p:nvPr/>
        </p:nvSpPr>
        <p:spPr>
          <a:xfrm>
            <a:off x="4158346" y="2264232"/>
            <a:ext cx="139338" cy="130628"/>
          </a:xfrm>
          <a:prstGeom prst="ellips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81281219-E5C3-446F-B021-DA53859ED1B0}"/>
              </a:ext>
            </a:extLst>
          </p:cNvPr>
          <p:cNvSpPr txBox="1"/>
          <p:nvPr/>
        </p:nvSpPr>
        <p:spPr>
          <a:xfrm>
            <a:off x="1963780" y="1909449"/>
            <a:ext cx="621420" cy="369332"/>
          </a:xfrm>
          <a:prstGeom prst="rect">
            <a:avLst/>
          </a:prstGeom>
          <a:noFill/>
          <a:ln>
            <a:noFill/>
          </a:ln>
        </p:spPr>
        <p:txBody>
          <a:bodyPr wrap="square" rtlCol="0">
            <a:spAutoFit/>
          </a:bodyPr>
          <a:lstStyle/>
          <a:p>
            <a:r>
              <a:rPr lang="en-US" b="1" dirty="0"/>
              <a:t>V</a:t>
            </a:r>
            <a:r>
              <a:rPr lang="en-US" b="1" baseline="-25000" dirty="0"/>
              <a:t>RF</a:t>
            </a:r>
          </a:p>
        </p:txBody>
      </p:sp>
      <p:sp>
        <p:nvSpPr>
          <p:cNvPr id="21" name="TextBox 20">
            <a:extLst>
              <a:ext uri="{FF2B5EF4-FFF2-40B4-BE49-F238E27FC236}">
                <a16:creationId xmlns:a16="http://schemas.microsoft.com/office/drawing/2014/main" id="{0DD1670C-D9F8-41DB-B4B3-6EAB391A4A05}"/>
              </a:ext>
            </a:extLst>
          </p:cNvPr>
          <p:cNvSpPr txBox="1"/>
          <p:nvPr/>
        </p:nvSpPr>
        <p:spPr>
          <a:xfrm>
            <a:off x="4035153" y="1952994"/>
            <a:ext cx="611661" cy="369332"/>
          </a:xfrm>
          <a:prstGeom prst="rect">
            <a:avLst/>
          </a:prstGeom>
          <a:noFill/>
          <a:ln>
            <a:noFill/>
          </a:ln>
        </p:spPr>
        <p:txBody>
          <a:bodyPr wrap="square" rtlCol="0">
            <a:spAutoFit/>
          </a:bodyPr>
          <a:lstStyle/>
          <a:p>
            <a:r>
              <a:rPr lang="en-US" b="1" dirty="0"/>
              <a:t>V</a:t>
            </a:r>
            <a:r>
              <a:rPr lang="en-US" b="1" baseline="-25000" dirty="0"/>
              <a:t>o</a:t>
            </a:r>
          </a:p>
        </p:txBody>
      </p:sp>
      <p:sp>
        <p:nvSpPr>
          <p:cNvPr id="23" name="Oval 22">
            <a:extLst>
              <a:ext uri="{FF2B5EF4-FFF2-40B4-BE49-F238E27FC236}">
                <a16:creationId xmlns:a16="http://schemas.microsoft.com/office/drawing/2014/main" id="{F33CA7C6-7A80-4879-97FD-24BB2442BF9A}"/>
              </a:ext>
            </a:extLst>
          </p:cNvPr>
          <p:cNvSpPr/>
          <p:nvPr/>
        </p:nvSpPr>
        <p:spPr>
          <a:xfrm>
            <a:off x="2417025" y="1920085"/>
            <a:ext cx="883127" cy="798313"/>
          </a:xfrm>
          <a:prstGeom prst="ellipse">
            <a:avLst/>
          </a:prstGeom>
          <a:noFill/>
          <a:ln w="12700">
            <a:solidFill>
              <a:srgbClr val="FF0000"/>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507158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esentation on brainstorming">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Century Gothic-Palatino Linotyp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panose="0204050205050503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spDef>
      <a:spPr/>
      <a:bodyPr rtlCol="0" anchor="ctr"/>
      <a:lstStyle>
        <a:defPPr algn="ctr">
          <a:defRPr/>
        </a:defPPr>
      </a:lstStyle>
      <a:style>
        <a:lnRef idx="1">
          <a:schemeClr val="accent3"/>
        </a:lnRef>
        <a:fillRef idx="2">
          <a:schemeClr val="accent3"/>
        </a:fillRef>
        <a:effectRef idx="1">
          <a:schemeClr val="accent3"/>
        </a:effectRef>
        <a:fontRef idx="minor">
          <a:schemeClr val="dk1"/>
        </a:fontRef>
      </a:style>
    </a:spDef>
    <a:lnDef>
      <a:spPr/>
      <a:bodyPr/>
      <a:lstStyle/>
      <a:style>
        <a:lnRef idx="1">
          <a:schemeClr val="accent1"/>
        </a:lnRef>
        <a:fillRef idx="0">
          <a:schemeClr val="accent1"/>
        </a:fillRef>
        <a:effectRef idx="0">
          <a:schemeClr val="accent1"/>
        </a:effectRef>
        <a:fontRef idx="minor">
          <a:schemeClr val="tx1"/>
        </a:fontRef>
      </a:style>
    </a:lnDef>
    <a:txDef>
      <a:spPr>
        <a:noFill/>
        <a:ln>
          <a:solidFill>
            <a:schemeClr val="bg2"/>
          </a:solidFill>
        </a:ln>
      </a:spPr>
      <a:bodyPr wrap="none" rtlCol="0">
        <a:spAutoFit/>
      </a:bodyPr>
      <a:lstStyle>
        <a:defPPr>
          <a:defRPr dirty="0" err="1" smtClean="0"/>
        </a:defPPr>
      </a:lstStyle>
    </a:txDef>
  </a:objectDefaults>
  <a:extraClrSchemeLst/>
  <a:extLst>
    <a:ext uri="{05A4C25C-085E-4340-85A3-A5531E510DB2}">
      <thm15:themeFamily xmlns:thm15="http://schemas.microsoft.com/office/thememl/2012/main" name="Business brainstorming presentation.potx" id="{DE77CA07-3D7A-4CF2-AF02-587F794CB3CB}" vid="{13C2A94F-C0A1-4622-B71C-29A3B00D5E0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20810</TotalTime>
  <Words>4744</Words>
  <Application>Microsoft Macintosh PowerPoint</Application>
  <PresentationFormat>Widescreen</PresentationFormat>
  <Paragraphs>693</Paragraphs>
  <Slides>38</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38</vt:i4>
      </vt:variant>
    </vt:vector>
  </HeadingPairs>
  <TitlesOfParts>
    <vt:vector size="46" baseType="lpstr">
      <vt:lpstr>Arial</vt:lpstr>
      <vt:lpstr>Calibri</vt:lpstr>
      <vt:lpstr>Cambria Math</vt:lpstr>
      <vt:lpstr>Century Gothic</vt:lpstr>
      <vt:lpstr>Palatino Linotype</vt:lpstr>
      <vt:lpstr>Times New Roman</vt:lpstr>
      <vt:lpstr>Wingdings 2</vt:lpstr>
      <vt:lpstr>Presentation on brainstorming</vt:lpstr>
      <vt:lpstr>Thesis Defense High Efficiency Megawatt Class Constant Impedance Tunable Power Extraction Circuits for Mobile Ionospheric Heaters</vt:lpstr>
      <vt:lpstr>Ionospheric Modification: Relevance &amp; the role of High Frequency Heaters</vt:lpstr>
      <vt:lpstr>Mobile Ionospheric Heaters: Need &amp; Impact</vt:lpstr>
      <vt:lpstr>Mobile Ionospheric Heaters: Technological Challenge</vt:lpstr>
      <vt:lpstr>Research Summary</vt:lpstr>
      <vt:lpstr>Class D Grid-less Tetrode for High Efficiency</vt:lpstr>
      <vt:lpstr>Grid-less Tetrode: Device Basics</vt:lpstr>
      <vt:lpstr>Features of a Power Extraction Circuit</vt:lpstr>
      <vt:lpstr>π-Circuit as a Power Extraction Circuit</vt:lpstr>
      <vt:lpstr>Tuned π-Circuits: Impedance plots for Initial Design</vt:lpstr>
      <vt:lpstr>π-Circuit Design Problems: Inductor Parasitics</vt:lpstr>
      <vt:lpstr>Skin Effect Enhances Resistance in Conductors</vt:lpstr>
      <vt:lpstr>Proximity Effect Enhances Skin Resistance</vt:lpstr>
      <vt:lpstr>Modelling Proximity Effect in Inductors</vt:lpstr>
      <vt:lpstr>Current Density is Non-Uniform at the Edge of the Coil</vt:lpstr>
      <vt:lpstr>Current Density is Relatively Uniform at the Center</vt:lpstr>
      <vt:lpstr>Resistance v/s Turn Number</vt:lpstr>
      <vt:lpstr>Enhancement Factor is Insensitive to Frequency</vt:lpstr>
      <vt:lpstr>Enhancement v/s Turn Proximity for Varying Radii Ratios (SR/WR)</vt:lpstr>
      <vt:lpstr>Enhancement v/s Turn Proximity for Varying Aspect Ratios (SL/SR)</vt:lpstr>
      <vt:lpstr>Design: Finding the Operating Point</vt:lpstr>
      <vt:lpstr>Inductor Design for 70 kV – 30 A Configuration</vt:lpstr>
      <vt:lpstr>Plots from PSPICE Simulation</vt:lpstr>
      <vt:lpstr>Cold Test for 70 kV - 30 A Design</vt:lpstr>
      <vt:lpstr>Inductor Design: Measurements</vt:lpstr>
      <vt:lpstr>Impedance Analyzer Measurement Accuracy</vt:lpstr>
      <vt:lpstr>Resistance Measurements are inaccurate due to device limitations for high Q inductors</vt:lpstr>
      <vt:lpstr>NRL Gun Experiments</vt:lpstr>
      <vt:lpstr>Power &amp; Efficiency Measurements</vt:lpstr>
      <vt:lpstr>Limitations of Single Stage Power Extraction Circuit</vt:lpstr>
      <vt:lpstr>Two Stage Circuit is Tunable &amp; Less Restrictive (Q requirements)</vt:lpstr>
      <vt:lpstr>Operating Range provides for Tunability &amp; Low Loss</vt:lpstr>
      <vt:lpstr>Simulations of Two Stage Circuit provides  The Decelerating Voltage at resonance for High Efficiency (99%)</vt:lpstr>
      <vt:lpstr>Two stage circuits are tunable from 3-10 MHz for High Efficiency (99%)</vt:lpstr>
      <vt:lpstr>Two Stage Circuit is relatively better than Single Stage Circuit</vt:lpstr>
      <vt:lpstr>Conclusion</vt:lpstr>
      <vt:lpstr>Conference Papers &amp; Publications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Thesis Proposal High Efficiency Megawatt Class Constant Impedance Tunable Power Extraction Circuits for Mobile Ionospheric Heaters</dc:title>
  <dc:creator>Amith Narayan</dc:creator>
  <cp:lastModifiedBy>Amith Hulikal Narayan</cp:lastModifiedBy>
  <cp:revision>276</cp:revision>
  <cp:lastPrinted>2020-05-05T19:05:24Z</cp:lastPrinted>
  <dcterms:created xsi:type="dcterms:W3CDTF">2019-05-15T11:39:55Z</dcterms:created>
  <dcterms:modified xsi:type="dcterms:W3CDTF">2020-05-22T21:13:23Z</dcterms:modified>
</cp:coreProperties>
</file>