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3" r:id="rId2"/>
  </p:sldMasterIdLst>
  <p:notesMasterIdLst>
    <p:notesMasterId r:id="rId213"/>
  </p:notesMasterIdLst>
  <p:handoutMasterIdLst>
    <p:handoutMasterId r:id="rId214"/>
  </p:handoutMasterIdLst>
  <p:sldIdLst>
    <p:sldId id="256" r:id="rId3"/>
    <p:sldId id="447" r:id="rId4"/>
    <p:sldId id="665" r:id="rId5"/>
    <p:sldId id="448" r:id="rId6"/>
    <p:sldId id="451" r:id="rId7"/>
    <p:sldId id="450" r:id="rId8"/>
    <p:sldId id="452" r:id="rId9"/>
    <p:sldId id="453" r:id="rId10"/>
    <p:sldId id="454" r:id="rId11"/>
    <p:sldId id="455" r:id="rId12"/>
    <p:sldId id="456" r:id="rId13"/>
    <p:sldId id="457" r:id="rId14"/>
    <p:sldId id="459" r:id="rId15"/>
    <p:sldId id="460" r:id="rId16"/>
    <p:sldId id="461" r:id="rId17"/>
    <p:sldId id="462" r:id="rId18"/>
    <p:sldId id="463" r:id="rId19"/>
    <p:sldId id="465" r:id="rId20"/>
    <p:sldId id="464" r:id="rId21"/>
    <p:sldId id="466" r:id="rId22"/>
    <p:sldId id="467" r:id="rId23"/>
    <p:sldId id="468" r:id="rId24"/>
    <p:sldId id="496" r:id="rId25"/>
    <p:sldId id="470" r:id="rId26"/>
    <p:sldId id="471" r:id="rId27"/>
    <p:sldId id="472" r:id="rId28"/>
    <p:sldId id="473" r:id="rId29"/>
    <p:sldId id="474" r:id="rId30"/>
    <p:sldId id="475" r:id="rId31"/>
    <p:sldId id="476" r:id="rId32"/>
    <p:sldId id="477" r:id="rId33"/>
    <p:sldId id="478" r:id="rId34"/>
    <p:sldId id="479" r:id="rId35"/>
    <p:sldId id="480" r:id="rId36"/>
    <p:sldId id="482" r:id="rId37"/>
    <p:sldId id="483" r:id="rId38"/>
    <p:sldId id="485" r:id="rId39"/>
    <p:sldId id="486" r:id="rId40"/>
    <p:sldId id="526" r:id="rId41"/>
    <p:sldId id="673" r:id="rId42"/>
    <p:sldId id="675" r:id="rId43"/>
    <p:sldId id="487" r:id="rId44"/>
    <p:sldId id="497" r:id="rId45"/>
    <p:sldId id="498" r:id="rId46"/>
    <p:sldId id="499" r:id="rId47"/>
    <p:sldId id="502" r:id="rId48"/>
    <p:sldId id="503" r:id="rId49"/>
    <p:sldId id="504" r:id="rId50"/>
    <p:sldId id="505" r:id="rId51"/>
    <p:sldId id="506" r:id="rId52"/>
    <p:sldId id="508" r:id="rId53"/>
    <p:sldId id="509" r:id="rId54"/>
    <p:sldId id="510" r:id="rId55"/>
    <p:sldId id="507" r:id="rId56"/>
    <p:sldId id="513" r:id="rId57"/>
    <p:sldId id="514" r:id="rId58"/>
    <p:sldId id="516" r:id="rId59"/>
    <p:sldId id="511" r:id="rId60"/>
    <p:sldId id="518" r:id="rId61"/>
    <p:sldId id="519" r:id="rId62"/>
    <p:sldId id="520" r:id="rId63"/>
    <p:sldId id="521" r:id="rId64"/>
    <p:sldId id="522" r:id="rId65"/>
    <p:sldId id="523" r:id="rId66"/>
    <p:sldId id="524" r:id="rId67"/>
    <p:sldId id="525" r:id="rId68"/>
    <p:sldId id="527" r:id="rId69"/>
    <p:sldId id="529" r:id="rId70"/>
    <p:sldId id="530" r:id="rId71"/>
    <p:sldId id="531" r:id="rId72"/>
    <p:sldId id="532" r:id="rId73"/>
    <p:sldId id="528" r:id="rId74"/>
    <p:sldId id="533" r:id="rId75"/>
    <p:sldId id="534" r:id="rId76"/>
    <p:sldId id="535" r:id="rId77"/>
    <p:sldId id="536" r:id="rId78"/>
    <p:sldId id="537" r:id="rId79"/>
    <p:sldId id="538" r:id="rId80"/>
    <p:sldId id="539" r:id="rId81"/>
    <p:sldId id="540" r:id="rId82"/>
    <p:sldId id="541" r:id="rId83"/>
    <p:sldId id="667" r:id="rId84"/>
    <p:sldId id="668" r:id="rId85"/>
    <p:sldId id="669" r:id="rId86"/>
    <p:sldId id="670" r:id="rId87"/>
    <p:sldId id="671" r:id="rId88"/>
    <p:sldId id="549" r:id="rId89"/>
    <p:sldId id="564" r:id="rId90"/>
    <p:sldId id="550" r:id="rId91"/>
    <p:sldId id="678" r:id="rId92"/>
    <p:sldId id="551" r:id="rId93"/>
    <p:sldId id="552" r:id="rId94"/>
    <p:sldId id="553" r:id="rId95"/>
    <p:sldId id="554" r:id="rId96"/>
    <p:sldId id="555" r:id="rId97"/>
    <p:sldId id="556" r:id="rId98"/>
    <p:sldId id="557" r:id="rId99"/>
    <p:sldId id="558" r:id="rId100"/>
    <p:sldId id="559" r:id="rId101"/>
    <p:sldId id="560" r:id="rId102"/>
    <p:sldId id="561" r:id="rId103"/>
    <p:sldId id="562" r:id="rId104"/>
    <p:sldId id="565" r:id="rId105"/>
    <p:sldId id="563" r:id="rId106"/>
    <p:sldId id="566" r:id="rId107"/>
    <p:sldId id="567" r:id="rId108"/>
    <p:sldId id="679" r:id="rId109"/>
    <p:sldId id="568" r:id="rId110"/>
    <p:sldId id="569" r:id="rId111"/>
    <p:sldId id="570" r:id="rId112"/>
    <p:sldId id="571" r:id="rId113"/>
    <p:sldId id="572" r:id="rId114"/>
    <p:sldId id="573" r:id="rId115"/>
    <p:sldId id="574" r:id="rId116"/>
    <p:sldId id="575" r:id="rId117"/>
    <p:sldId id="578" r:id="rId118"/>
    <p:sldId id="577" r:id="rId119"/>
    <p:sldId id="576" r:id="rId120"/>
    <p:sldId id="579" r:id="rId121"/>
    <p:sldId id="580" r:id="rId122"/>
    <p:sldId id="582" r:id="rId123"/>
    <p:sldId id="583" r:id="rId124"/>
    <p:sldId id="584" r:id="rId125"/>
    <p:sldId id="585" r:id="rId126"/>
    <p:sldId id="586" r:id="rId127"/>
    <p:sldId id="587" r:id="rId128"/>
    <p:sldId id="589" r:id="rId129"/>
    <p:sldId id="590" r:id="rId130"/>
    <p:sldId id="591" r:id="rId131"/>
    <p:sldId id="593" r:id="rId132"/>
    <p:sldId id="594" r:id="rId133"/>
    <p:sldId id="592" r:id="rId134"/>
    <p:sldId id="680" r:id="rId135"/>
    <p:sldId id="595" r:id="rId136"/>
    <p:sldId id="596" r:id="rId137"/>
    <p:sldId id="597" r:id="rId138"/>
    <p:sldId id="599" r:id="rId139"/>
    <p:sldId id="517" r:id="rId140"/>
    <p:sldId id="598" r:id="rId141"/>
    <p:sldId id="600" r:id="rId142"/>
    <p:sldId id="542" r:id="rId143"/>
    <p:sldId id="547" r:id="rId144"/>
    <p:sldId id="546" r:id="rId145"/>
    <p:sldId id="545" r:id="rId146"/>
    <p:sldId id="601" r:id="rId147"/>
    <p:sldId id="605" r:id="rId148"/>
    <p:sldId id="603" r:id="rId149"/>
    <p:sldId id="602" r:id="rId150"/>
    <p:sldId id="604" r:id="rId151"/>
    <p:sldId id="606" r:id="rId152"/>
    <p:sldId id="612" r:id="rId153"/>
    <p:sldId id="614" r:id="rId154"/>
    <p:sldId id="609" r:id="rId155"/>
    <p:sldId id="615" r:id="rId156"/>
    <p:sldId id="616" r:id="rId157"/>
    <p:sldId id="617" r:id="rId158"/>
    <p:sldId id="618" r:id="rId159"/>
    <p:sldId id="607" r:id="rId160"/>
    <p:sldId id="619" r:id="rId161"/>
    <p:sldId id="610" r:id="rId162"/>
    <p:sldId id="611" r:id="rId163"/>
    <p:sldId id="681" r:id="rId164"/>
    <p:sldId id="620" r:id="rId165"/>
    <p:sldId id="621" r:id="rId166"/>
    <p:sldId id="622" r:id="rId167"/>
    <p:sldId id="623" r:id="rId168"/>
    <p:sldId id="624" r:id="rId169"/>
    <p:sldId id="625" r:id="rId170"/>
    <p:sldId id="626" r:id="rId171"/>
    <p:sldId id="676" r:id="rId172"/>
    <p:sldId id="627" r:id="rId173"/>
    <p:sldId id="628" r:id="rId174"/>
    <p:sldId id="629" r:id="rId175"/>
    <p:sldId id="630" r:id="rId176"/>
    <p:sldId id="677" r:id="rId177"/>
    <p:sldId id="631" r:id="rId178"/>
    <p:sldId id="632" r:id="rId179"/>
    <p:sldId id="633" r:id="rId180"/>
    <p:sldId id="634" r:id="rId181"/>
    <p:sldId id="635" r:id="rId182"/>
    <p:sldId id="636" r:id="rId183"/>
    <p:sldId id="637" r:id="rId184"/>
    <p:sldId id="644" r:id="rId185"/>
    <p:sldId id="639" r:id="rId186"/>
    <p:sldId id="640" r:id="rId187"/>
    <p:sldId id="642" r:id="rId188"/>
    <p:sldId id="643" r:id="rId189"/>
    <p:sldId id="645" r:id="rId190"/>
    <p:sldId id="638" r:id="rId191"/>
    <p:sldId id="646" r:id="rId192"/>
    <p:sldId id="647" r:id="rId193"/>
    <p:sldId id="648" r:id="rId194"/>
    <p:sldId id="649" r:id="rId195"/>
    <p:sldId id="650" r:id="rId196"/>
    <p:sldId id="651" r:id="rId197"/>
    <p:sldId id="652" r:id="rId198"/>
    <p:sldId id="653" r:id="rId199"/>
    <p:sldId id="655" r:id="rId200"/>
    <p:sldId id="656" r:id="rId201"/>
    <p:sldId id="657" r:id="rId202"/>
    <p:sldId id="658" r:id="rId203"/>
    <p:sldId id="659" r:id="rId204"/>
    <p:sldId id="660" r:id="rId205"/>
    <p:sldId id="661" r:id="rId206"/>
    <p:sldId id="663" r:id="rId207"/>
    <p:sldId id="662" r:id="rId208"/>
    <p:sldId id="664" r:id="rId209"/>
    <p:sldId id="672" r:id="rId210"/>
    <p:sldId id="682" r:id="rId211"/>
    <p:sldId id="440" r:id="rId212"/>
  </p:sldIdLst>
  <p:sldSz cx="13055600" cy="97917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16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11B"/>
    <a:srgbClr val="3399FF"/>
    <a:srgbClr val="203189"/>
    <a:srgbClr val="FF66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9" autoAdjust="0"/>
    <p:restoredTop sz="87093" autoAdjust="0"/>
  </p:normalViewPr>
  <p:slideViewPr>
    <p:cSldViewPr>
      <p:cViewPr varScale="1">
        <p:scale>
          <a:sx n="68" d="100"/>
          <a:sy n="68" d="100"/>
        </p:scale>
        <p:origin x="156" y="72"/>
      </p:cViewPr>
      <p:guideLst>
        <p:guide orient="horz" pos="2880"/>
        <p:guide pos="1614"/>
      </p:guideLst>
    </p:cSldViewPr>
  </p:slideViewPr>
  <p:outlineViewPr>
    <p:cViewPr>
      <p:scale>
        <a:sx n="33" d="100"/>
        <a:sy n="33" d="100"/>
      </p:scale>
      <p:origin x="0" y="-587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63" Type="http://schemas.openxmlformats.org/officeDocument/2006/relationships/slide" Target="slides/slide61.xml"/><Relationship Id="rId84" Type="http://schemas.openxmlformats.org/officeDocument/2006/relationships/slide" Target="slides/slide82.xml"/><Relationship Id="rId138" Type="http://schemas.openxmlformats.org/officeDocument/2006/relationships/slide" Target="slides/slide136.xml"/><Relationship Id="rId159" Type="http://schemas.openxmlformats.org/officeDocument/2006/relationships/slide" Target="slides/slide157.xml"/><Relationship Id="rId170" Type="http://schemas.openxmlformats.org/officeDocument/2006/relationships/slide" Target="slides/slide168.xml"/><Relationship Id="rId191" Type="http://schemas.openxmlformats.org/officeDocument/2006/relationships/slide" Target="slides/slide189.xml"/><Relationship Id="rId205" Type="http://schemas.openxmlformats.org/officeDocument/2006/relationships/slide" Target="slides/slide203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53" Type="http://schemas.openxmlformats.org/officeDocument/2006/relationships/slide" Target="slides/slide51.xml"/><Relationship Id="rId74" Type="http://schemas.openxmlformats.org/officeDocument/2006/relationships/slide" Target="slides/slide72.xml"/><Relationship Id="rId128" Type="http://schemas.openxmlformats.org/officeDocument/2006/relationships/slide" Target="slides/slide126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slide" Target="slides/slide158.xml"/><Relationship Id="rId165" Type="http://schemas.openxmlformats.org/officeDocument/2006/relationships/slide" Target="slides/slide163.xml"/><Relationship Id="rId181" Type="http://schemas.openxmlformats.org/officeDocument/2006/relationships/slide" Target="slides/slide179.xml"/><Relationship Id="rId186" Type="http://schemas.openxmlformats.org/officeDocument/2006/relationships/slide" Target="slides/slide184.xml"/><Relationship Id="rId216" Type="http://schemas.openxmlformats.org/officeDocument/2006/relationships/viewProps" Target="viewProps.xml"/><Relationship Id="rId211" Type="http://schemas.openxmlformats.org/officeDocument/2006/relationships/slide" Target="slides/slide209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55" Type="http://schemas.openxmlformats.org/officeDocument/2006/relationships/slide" Target="slides/slide153.xml"/><Relationship Id="rId171" Type="http://schemas.openxmlformats.org/officeDocument/2006/relationships/slide" Target="slides/slide169.xml"/><Relationship Id="rId176" Type="http://schemas.openxmlformats.org/officeDocument/2006/relationships/slide" Target="slides/slide174.xml"/><Relationship Id="rId192" Type="http://schemas.openxmlformats.org/officeDocument/2006/relationships/slide" Target="slides/slide190.xml"/><Relationship Id="rId197" Type="http://schemas.openxmlformats.org/officeDocument/2006/relationships/slide" Target="slides/slide195.xml"/><Relationship Id="rId206" Type="http://schemas.openxmlformats.org/officeDocument/2006/relationships/slide" Target="slides/slide204.xml"/><Relationship Id="rId201" Type="http://schemas.openxmlformats.org/officeDocument/2006/relationships/slide" Target="slides/slide199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45" Type="http://schemas.openxmlformats.org/officeDocument/2006/relationships/slide" Target="slides/slide143.xml"/><Relationship Id="rId161" Type="http://schemas.openxmlformats.org/officeDocument/2006/relationships/slide" Target="slides/slide159.xml"/><Relationship Id="rId166" Type="http://schemas.openxmlformats.org/officeDocument/2006/relationships/slide" Target="slides/slide164.xml"/><Relationship Id="rId182" Type="http://schemas.openxmlformats.org/officeDocument/2006/relationships/slide" Target="slides/slide180.xml"/><Relationship Id="rId187" Type="http://schemas.openxmlformats.org/officeDocument/2006/relationships/slide" Target="slides/slide185.xml"/><Relationship Id="rId21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12" Type="http://schemas.openxmlformats.org/officeDocument/2006/relationships/slide" Target="slides/slide210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177" Type="http://schemas.openxmlformats.org/officeDocument/2006/relationships/slide" Target="slides/slide175.xml"/><Relationship Id="rId198" Type="http://schemas.openxmlformats.org/officeDocument/2006/relationships/slide" Target="slides/slide196.xml"/><Relationship Id="rId172" Type="http://schemas.openxmlformats.org/officeDocument/2006/relationships/slide" Target="slides/slide170.xml"/><Relationship Id="rId193" Type="http://schemas.openxmlformats.org/officeDocument/2006/relationships/slide" Target="slides/slide191.xml"/><Relationship Id="rId202" Type="http://schemas.openxmlformats.org/officeDocument/2006/relationships/slide" Target="slides/slide200.xml"/><Relationship Id="rId207" Type="http://schemas.openxmlformats.org/officeDocument/2006/relationships/slide" Target="slides/slide205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167" Type="http://schemas.openxmlformats.org/officeDocument/2006/relationships/slide" Target="slides/slide165.xml"/><Relationship Id="rId188" Type="http://schemas.openxmlformats.org/officeDocument/2006/relationships/slide" Target="slides/slide186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slide" Target="slides/slide160.xml"/><Relationship Id="rId183" Type="http://schemas.openxmlformats.org/officeDocument/2006/relationships/slide" Target="slides/slide181.xml"/><Relationship Id="rId213" Type="http://schemas.openxmlformats.org/officeDocument/2006/relationships/notesMaster" Target="notesMasters/notesMaster1.xml"/><Relationship Id="rId21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slide" Target="slides/slide155.xml"/><Relationship Id="rId178" Type="http://schemas.openxmlformats.org/officeDocument/2006/relationships/slide" Target="slides/slide176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73" Type="http://schemas.openxmlformats.org/officeDocument/2006/relationships/slide" Target="slides/slide171.xml"/><Relationship Id="rId194" Type="http://schemas.openxmlformats.org/officeDocument/2006/relationships/slide" Target="slides/slide192.xml"/><Relationship Id="rId199" Type="http://schemas.openxmlformats.org/officeDocument/2006/relationships/slide" Target="slides/slide197.xml"/><Relationship Id="rId203" Type="http://schemas.openxmlformats.org/officeDocument/2006/relationships/slide" Target="slides/slide201.xml"/><Relationship Id="rId208" Type="http://schemas.openxmlformats.org/officeDocument/2006/relationships/slide" Target="slides/slide206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168" Type="http://schemas.openxmlformats.org/officeDocument/2006/relationships/slide" Target="slides/slide166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163" Type="http://schemas.openxmlformats.org/officeDocument/2006/relationships/slide" Target="slides/slide161.xml"/><Relationship Id="rId184" Type="http://schemas.openxmlformats.org/officeDocument/2006/relationships/slide" Target="slides/slide182.xml"/><Relationship Id="rId189" Type="http://schemas.openxmlformats.org/officeDocument/2006/relationships/slide" Target="slides/slide187.xml"/><Relationship Id="rId3" Type="http://schemas.openxmlformats.org/officeDocument/2006/relationships/slide" Target="slides/slide1.xml"/><Relationship Id="rId214" Type="http://schemas.openxmlformats.org/officeDocument/2006/relationships/handoutMaster" Target="handoutMasters/handoutMaster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slide" Target="slides/slide15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3" Type="http://schemas.openxmlformats.org/officeDocument/2006/relationships/slide" Target="slides/slide151.xml"/><Relationship Id="rId174" Type="http://schemas.openxmlformats.org/officeDocument/2006/relationships/slide" Target="slides/slide172.xml"/><Relationship Id="rId179" Type="http://schemas.openxmlformats.org/officeDocument/2006/relationships/slide" Target="slides/slide177.xml"/><Relationship Id="rId195" Type="http://schemas.openxmlformats.org/officeDocument/2006/relationships/slide" Target="slides/slide193.xml"/><Relationship Id="rId209" Type="http://schemas.openxmlformats.org/officeDocument/2006/relationships/slide" Target="slides/slide207.xml"/><Relationship Id="rId190" Type="http://schemas.openxmlformats.org/officeDocument/2006/relationships/slide" Target="slides/slide188.xml"/><Relationship Id="rId204" Type="http://schemas.openxmlformats.org/officeDocument/2006/relationships/slide" Target="slides/slide202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64" Type="http://schemas.openxmlformats.org/officeDocument/2006/relationships/slide" Target="slides/slide162.xml"/><Relationship Id="rId169" Type="http://schemas.openxmlformats.org/officeDocument/2006/relationships/slide" Target="slides/slide167.xml"/><Relationship Id="rId185" Type="http://schemas.openxmlformats.org/officeDocument/2006/relationships/slide" Target="slides/slide18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80" Type="http://schemas.openxmlformats.org/officeDocument/2006/relationships/slide" Target="slides/slide178.xml"/><Relationship Id="rId210" Type="http://schemas.openxmlformats.org/officeDocument/2006/relationships/slide" Target="slides/slide208.xml"/><Relationship Id="rId215" Type="http://schemas.openxmlformats.org/officeDocument/2006/relationships/presProps" Target="presProps.xml"/><Relationship Id="rId26" Type="http://schemas.openxmlformats.org/officeDocument/2006/relationships/slide" Target="slides/slide24.xml"/><Relationship Id="rId47" Type="http://schemas.openxmlformats.org/officeDocument/2006/relationships/slide" Target="slides/slide45.xml"/><Relationship Id="rId68" Type="http://schemas.openxmlformats.org/officeDocument/2006/relationships/slide" Target="slides/slide66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54" Type="http://schemas.openxmlformats.org/officeDocument/2006/relationships/slide" Target="slides/slide152.xml"/><Relationship Id="rId175" Type="http://schemas.openxmlformats.org/officeDocument/2006/relationships/slide" Target="slides/slide173.xml"/><Relationship Id="rId196" Type="http://schemas.openxmlformats.org/officeDocument/2006/relationships/slide" Target="slides/slide194.xml"/><Relationship Id="rId200" Type="http://schemas.openxmlformats.org/officeDocument/2006/relationships/slide" Target="slides/slide198.xml"/><Relationship Id="rId16" Type="http://schemas.openxmlformats.org/officeDocument/2006/relationships/slide" Target="slides/slide14.xml"/><Relationship Id="rId37" Type="http://schemas.openxmlformats.org/officeDocument/2006/relationships/slide" Target="slides/slide35.xml"/><Relationship Id="rId58" Type="http://schemas.openxmlformats.org/officeDocument/2006/relationships/slide" Target="slides/slide56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44" Type="http://schemas.openxmlformats.org/officeDocument/2006/relationships/slide" Target="slides/slide14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3D02E99-099D-425A-8699-6709177857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15" cy="462703"/>
          </a:xfrm>
          <a:prstGeom prst="rect">
            <a:avLst/>
          </a:prstGeom>
        </p:spPr>
        <p:txBody>
          <a:bodyPr vert="horz" lIns="54279" tIns="27139" rIns="54279" bIns="27139" rtlCol="0"/>
          <a:lstStyle>
            <a:lvl1pPr algn="l">
              <a:defRPr sz="7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8FD7A-9CC0-4599-BD0A-642F10BC2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6567" y="0"/>
            <a:ext cx="3011615" cy="462703"/>
          </a:xfrm>
          <a:prstGeom prst="rect">
            <a:avLst/>
          </a:prstGeom>
        </p:spPr>
        <p:txBody>
          <a:bodyPr vert="horz" lIns="54279" tIns="27139" rIns="54279" bIns="27139" rtlCol="0"/>
          <a:lstStyle>
            <a:lvl1pPr algn="r">
              <a:defRPr sz="700"/>
            </a:lvl1pPr>
          </a:lstStyle>
          <a:p>
            <a:fld id="{DB1D169E-6F96-4942-A36F-BE9361D73CDF}" type="datetime4">
              <a:rPr lang="en-US" smtClean="0"/>
              <a:t>March 4, 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24D84F-C05A-462E-8E13-F79B6EFDDF6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3374"/>
            <a:ext cx="3011615" cy="462702"/>
          </a:xfrm>
          <a:prstGeom prst="rect">
            <a:avLst/>
          </a:prstGeom>
        </p:spPr>
        <p:txBody>
          <a:bodyPr vert="horz" lIns="54279" tIns="27139" rIns="54279" bIns="27139" rtlCol="0" anchor="b"/>
          <a:lstStyle>
            <a:lvl1pPr algn="l">
              <a:defRPr sz="7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6C693-50E9-4679-B838-D4E18430BA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6567" y="8773374"/>
            <a:ext cx="3011615" cy="462702"/>
          </a:xfrm>
          <a:prstGeom prst="rect">
            <a:avLst/>
          </a:prstGeom>
        </p:spPr>
        <p:txBody>
          <a:bodyPr vert="horz" lIns="54279" tIns="27139" rIns="54279" bIns="27139" rtlCol="0" anchor="b"/>
          <a:lstStyle>
            <a:lvl1pPr algn="r">
              <a:defRPr sz="700"/>
            </a:lvl1pPr>
          </a:lstStyle>
          <a:p>
            <a:fld id="{6E9B3389-A65E-496A-AB6E-7A5B74EF26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4447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7T17:40:54.581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403 1 24575,'0'80'0,"0"-33"0,0 21 0,0-33 0,0-7 0,0 7 0,0-15 0,0 5 0,0-11 0,0 4 0,0-5 0,0-1 0,0 0 0,0 0 0,0 0 0,0 0 0,0 0 0,0 0 0,0 6 0,0-4 0,0 5 0,0-7 0,0 0 0,0 0 0,0 0 0,0 0 0,0 0 0,0 0 0,0 0 0,0 0 0,0 0 0,0 0 0,0-1 0,0 1 0,0 0 0,0-1 0,0 1 0,0 0 0,0 0 0,0 0 0,0 0 0,6 7 0,-5-6 0,5 6 0,0 0 0,-5-6 0,5 6 0,0-7 0,-5 0 0,10 0 0,-10 0 0,5 0 0,-6 0 0,5 1 0,-4-1 0,5-1 0,-6 1 0,0-1 0,0 1 0,0-11 0,-11 3 0,3-15 0,-9 5 0,5-6 0,-7-1 0,-1 0 0,-7 0 0,0-7 0,0 5 0,0-10 0,0 10 0,1-5 0,-1 7 0,6 0 0,-4-1 0,16 2 0,-8 4 0,10 3 0,0 0 0,-4 3 0,10-9 0,-10 10 0,4-5 0,0 1 0,-3-2 0,3 0 0,-5-4 0,5 5 0,-4-1 0,4-4 0,-5 4 0,10 1 0,14 17 0,2-2 0,9 13 0,-11-10 0,-6 0 0,5-5 0,-4 3 0,5-3 0,0 0 0,0 4 0,0-10 0,0 10 0,0-10 0,0 10 0,0-10 0,7 11 0,-5-11 0,5 10 0,-1-9 0,-4 9 0,5-10 0,-7 10 0,0-10 0,0 10 0,0-5 0,0 1 0,-5 4 0,4-10 0,-10 10 0,10-10 0,-10 10 0,10-9 0,-5 3 0,1 0 0,3-3 0,-8 8 0,8-8 0,-3 3 0,0 0 0,3-3 0,-3 9 0,5-10 0,0 10 0,0-5 0,0 1 0,0 4 0,7-10 0,-5 5 0,4-6 0,-5 5 0,-2-4 0,-4 0 0,-2-8 0,-5-11 0,0 4 0,0-5 0,0 0 0,5 6 0,2-6 0,5 0 0,1 5 0,-1-4 0,0 6 0,0-1 0,0 7 0,0-5 0,0 10 0,0-10 0,0 4 0,-1-4 0,1 4 0,-6-3 0,0 3 0,-1 0 0,-4-4 0,10 10 0,-10-10 0,10 10 0,-9-10 0,8 9 0,-8-8 0,8 8 0,-3-8 0,4 8 0,1-3 0,-1 5 0,-5-5 0,5 4 0,-5-5 0,6 1 0,0 3 0,0-9 0,0 10 0,0-10 0,0 10 0,0-10 0,0 10 0,-1-4 0,-4 5 0,-2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7T17:40:54.582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175 2006 24575,'25'0'0,"3"0"0,-9 0 0,0 0 0,13 0 0,-10-12 0,13-3 0,-1-7 0,2 2 0,0 0 0,-2-2 0,-7 1 0,-1 2 0,-5-1 0,4 5 0,-11-4 0,5 0 0,-7 5 0,2-11 0,-2 11 0,1-11 0,6 5 0,-5-7 0,6 0 0,-7 0 0,0 0 0,6 0 0,-4 0 0,4 0 0,-5 0 0,-1 1 0,1-1 0,-1 0 0,0 7 0,0-5 0,0 4 0,0-6 0,-6 0 0,-1 7 0,-6-6 0,6 12 0,-5-11 0,4 5 0,-5-1 0,0-4 0,0 4 0,0-6 0,0 0 0,0 7 0,0-5 0,0 5 0,0-15 0,0 6 0,0-6 0,-6 8 0,-7 1 0,-2-1 0,-10 0 0,4 0 0,-6 0 0,6 0 0,-4 6 0,10-4 0,-4 11 0,0-6 0,4 1 0,-10 4 0,11-4 0,-12 6 0,12 1 0,-5-1 0,7 1 0,-7-1 0,0-5 0,-1 4 0,3-4 0,5 6 0,0-1 0,-1 1 0,1 0 0,0 0 0,-7-1 0,5 0 0,-11 0 0,10-6 0,-10 4 0,11-4 0,-5 7 0,0 5 0,5-4 0,-5 4 0,7 0 0,0 2 0,0 0 0,0 3 0,-1-3 0,1 5 0,0 0 0,0 0 0,0-6 0,0 5 0,0-4 0,0 5 0,0 0 0,0-6 0,-1 5 0,1-5 0,0 6 0,1 0 0,-1 0 0,0 0 0,6-5 0,-4 4 0,9 1 0,-5 7 0,6 4 0,0 1 0,0 7 0,0-5 0,0 11 0,0-5 0,0 7 0,0-1 0,0 1 0,0-7 0,0 5 0,0-4 0,0-1 0,0 5 0,0-12 0,0 6 0,0-7 0,0 0 0,0 0 0,0 0 0,0 0 0,0 1 0,0-1 0,0-1 0,0 1 0,0 0 0,-12-6 0,9-6 0,-9-6 0,12-13 0,0-1 0,0-7 0,0 0 0,0 0 0,0 0 0,0 1 0,0-1 0,0-8 0,0 6 0,0 1 0,0 3 0,0 4 0,0 1 0,0-5 0,0 11 0,0-5 0,0 7 0,0 0 0,0-1 0,0 1 0,0-7 0,0 6 0,0-6 0,0 7 0,0 0 0,6-1 0,-5 1 0,10 0 0,-10 0 0,10 0 0,-10 0 0,4 1 0,0 4 0,1 2 0,5 5 0,1 0 0,-1 5 0,1-3 0,0 8 0,-5-3 0,3 0 0,-3 3 0,5-8 0,0 9 0,0-10 0,0 10 0,7-10 0,1 4 0,7-5 0,-1 0 0,9 0 0,-7 0 0,23 0 0,-12 0 0,23 0 0,-8 0 0,9 0 0,-9 0 0,-1 0 0,-16 0 0,-3 0 0,0-6 0,-12-1 0,11-1 0,-19-3 0,4 9 0,-5-8 0,-1 8 0,-6-8 0,5 8 0,-10-8 0,5 4 0,-6 0 0,0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7T17:40:54.583"/>
    </inkml:context>
    <inkml:brush xml:id="br0">
      <inkml:brushProperty name="width" value="0.2" units="cm"/>
      <inkml:brushProperty name="height" value="0.2" units="cm"/>
      <inkml:brushProperty name="color" value="#F6630D"/>
    </inkml:brush>
  </inkml:definitions>
  <inkml:trace contextRef="#ctx0" brushRef="#br0">171 0 24575,'0'18'0,"5"-1"0,2-4 0,5-1 0,0 0 0,1 6 0,0 3 0,-1-1 0,7 5 0,-4-5 0,10 7 0,-10-1 0,4 1 0,0-6 0,-4 4 0,4-4 0,0 5 0,-4-6 0,4 6 0,0-6 0,-5 0 0,5 5 0,-6-5 0,0 1 0,0 4 0,-1-11 0,1 4 0,-1-6 0,0 0 0,0 0 0,0 0 0,0 1 0,-5-1 0,4 0 0,-10 0 0,10 0 0,-10 0 0,10 0 0,-10 0 0,10 0 0,-5 0 0,0 0 0,5-1 0,-5 1 0,6 0 0,-5 0 0,3 0 0,-3 0 0,5 0 0,-5 0 0,4 0 0,-10 1 0,10-1 0,-10 0 0,10 0 0,-5 0 0,1-1 0,3-4 0,-8 3 0,3-3 0,0 5 0,-4 0 0,10-1 0,-10 1 0,10 0 0,-5 0 0,1 0 0,3 0 0,-3 0 0,0 0 0,4 0 0,-4 7 0,5-6 0,-5 6 0,4-7 0,-4 0 0,-1 0 0,0 1 0,-1-1 0,-4-1 0,10-4 0,-5-2 0,5-5 0,-5-5 0,-1-9 0,0-6 0,-3 0 0,4 1 0,0 1 0,-5 4 0,10-5 0,-4 7 0,5 0 0,-6 0 0,5-1 0,-4-4 0,5 9 0,-6-9 0,5 11 0,-9-7 0,8 1 0,-9 0 0,5 0 0,-1-1 0,-3 1 0,3 0 0,-5 0 0,0-1 0,0 2 0,0-2 0,0 2 0,0-1 0,0 0 0,0-4 0,0 4 0,0-5 0,0 5 0,5 0 0,-3 0 0,3 0 0,0 0 0,-4 0 0,5 1 0,-6-1 0,5 1 0,-4-1 0,4 0 0,-5 0 0,0 0 0,0 0 0,0 0 0,0 1 0,0-1 0,0 11 0,0 12 0,0 10 0,0 10 0,0 3 0,0-5 0,-7 13 0,6-14 0,-12 14 0,11-6 0,-10 0 0,10-1 0,-10-8 0,10 7 0,-10-6 0,11 0 0,-11-3 0,10-5 0,-10 7 0,5-7 0,0-1 0,-4-1 0,9-4 0,-9 4 0,9-5 0,-8-1 0,8 0 0,-8-1 0,3-4 0,1 3 0,-5-9 0,10 10 0,-10-10 0,10 9 0,-9-9 0,8 10 0,-8-5 0,9 6 0,-10-5 0,10 4 0,-10-5 0,9 6 0,-8 0 0,8 1 0,-9-1 0,10 0 0,-10-6 0,10 5 0,-10-4 0,10 4 0,-4 1 0,0-6 0,-2-1 0,1-10 0,1-2 0,-1 1 0,5-5 0,-10-3 0,4 0 0,-7-11 0,2 12 0,-1-13 0,-6 6 0,-2-1 0,-6-5 0,0 11 0,0-10 0,0 10 0,0-10 0,-7 9 0,5-4 0,-6 0 0,1 5 0,5-11 0,-13 10 0,13-10 0,-13 4 0,13 1 0,-5-6 0,7 12 0,0-4 0,0 5 0,0 1 0,7 5 0,2-3 0,5 10 0,1-5 0,0 6 0,0 0 0,-1 0 0,1 0 0,0 0 0,0 0 0,0 0 0,0 0 0,6 0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15" cy="462703"/>
          </a:xfrm>
          <a:prstGeom prst="rect">
            <a:avLst/>
          </a:prstGeom>
        </p:spPr>
        <p:txBody>
          <a:bodyPr vert="horz" lIns="54279" tIns="27139" rIns="54279" bIns="27139" rtlCol="0"/>
          <a:lstStyle>
            <a:lvl1pPr algn="l">
              <a:defRPr sz="7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567" y="0"/>
            <a:ext cx="3011615" cy="462703"/>
          </a:xfrm>
          <a:prstGeom prst="rect">
            <a:avLst/>
          </a:prstGeom>
        </p:spPr>
        <p:txBody>
          <a:bodyPr vert="horz" lIns="54279" tIns="27139" rIns="54279" bIns="27139" rtlCol="0"/>
          <a:lstStyle>
            <a:lvl1pPr algn="r">
              <a:defRPr sz="700"/>
            </a:lvl1pPr>
          </a:lstStyle>
          <a:p>
            <a:fld id="{81B59950-D17F-0249-AC67-450689D50C3C}" type="datetime4">
              <a:rPr lang="en-US" smtClean="0"/>
              <a:t>March 4, 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54279" tIns="27139" rIns="54279" bIns="2713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135" y="4444337"/>
            <a:ext cx="5559807" cy="3637229"/>
          </a:xfrm>
          <a:prstGeom prst="rect">
            <a:avLst/>
          </a:prstGeom>
        </p:spPr>
        <p:txBody>
          <a:bodyPr vert="horz" lIns="54279" tIns="27139" rIns="54279" bIns="2713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3374"/>
            <a:ext cx="3011615" cy="462702"/>
          </a:xfrm>
          <a:prstGeom prst="rect">
            <a:avLst/>
          </a:prstGeom>
        </p:spPr>
        <p:txBody>
          <a:bodyPr vert="horz" lIns="54279" tIns="27139" rIns="54279" bIns="27139" rtlCol="0" anchor="b"/>
          <a:lstStyle>
            <a:lvl1pPr algn="l">
              <a:defRPr sz="7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567" y="8773374"/>
            <a:ext cx="3011615" cy="462702"/>
          </a:xfrm>
          <a:prstGeom prst="rect">
            <a:avLst/>
          </a:prstGeom>
        </p:spPr>
        <p:txBody>
          <a:bodyPr vert="horz" lIns="54279" tIns="27139" rIns="54279" bIns="27139" rtlCol="0" anchor="b"/>
          <a:lstStyle>
            <a:lvl1pPr algn="r">
              <a:defRPr sz="700"/>
            </a:lvl1pPr>
          </a:lstStyle>
          <a:p>
            <a:fld id="{CC7BB43D-6859-4C14-84A8-D9538C9727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3207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7F67146-C08C-B442-B95F-38AC20B21F19}" type="datetime4">
              <a:rPr lang="en-US" smtClean="0"/>
              <a:t>March 4,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B43D-6859-4C14-84A8-D9538C9727D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767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FF14CB6-C407-C549-93CA-D645CE8E53D4}" type="datetime4">
              <a:rPr lang="en-US" smtClean="0"/>
              <a:t>March 4,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BB43D-6859-4C14-84A8-D9538C9727D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281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F4165A3-325C-4242-A034-6E6CBCCF8590}" type="datetime4">
              <a:rPr lang="en-US" smtClean="0"/>
              <a:t>March 4,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BB43D-6859-4C14-84A8-D9538C9727D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939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F46FB1C-A54A-0244-9D76-765D66E029C5}" type="datetime4">
              <a:rPr lang="en-US" smtClean="0"/>
              <a:t>March 4,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B43D-6859-4C14-84A8-D9538C9727DB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942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5D6B528-8470-FC4D-A3EB-C527813D167D}" type="datetime4">
              <a:rPr lang="en-US" smtClean="0"/>
              <a:t>March 4,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BB43D-6859-4C14-84A8-D9538C9727DB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59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FF48B-6B97-F140-B659-BEF58AC964A2}" type="datetime4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March 4, 2020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7BB43D-6859-4C14-84A8-D9538C9727D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40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9041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Depending on how this is used, it could distinguish the original expression from any others.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1E17966-FA4F-5F43-BCF7-3EA617B5B4A7}" type="datetime4">
              <a:rPr lang="en-US" smtClean="0"/>
              <a:t>March 4,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BB43D-6859-4C14-84A8-D9538C9727DB}" type="slidenum">
              <a:rPr lang="en-US" smtClean="0"/>
              <a:t>149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352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2C1F129-585B-5246-AB2C-246447AE932D}" type="datetime4">
              <a:rPr lang="en-US" smtClean="0"/>
              <a:t>March 4,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BB43D-6859-4C14-84A8-D9538C9727DB}" type="slidenum">
              <a:rPr lang="en-US" smtClean="0"/>
              <a:t>152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197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6600">
                <a:solidFill>
                  <a:srgbClr val="20318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 marL="1600200" indent="-2286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104079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2192338"/>
            <a:ext cx="5768975" cy="912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463" y="3105150"/>
            <a:ext cx="5768975" cy="5641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2575" y="2192338"/>
            <a:ext cx="5770563" cy="912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2575" y="3105150"/>
            <a:ext cx="5770563" cy="5641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/>
        </p:nvSpPr>
        <p:spPr>
          <a:xfrm flipH="1">
            <a:off x="0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</p:spTree>
    <p:extLst>
      <p:ext uri="{BB962C8B-B14F-4D97-AF65-F5344CB8AC3E}">
        <p14:creationId xmlns:p14="http://schemas.microsoft.com/office/powerpoint/2010/main" val="276466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/>
        </p:nvSpPr>
        <p:spPr>
          <a:xfrm flipH="1">
            <a:off x="0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</p:spTree>
    <p:extLst>
      <p:ext uri="{BB962C8B-B14F-4D97-AF65-F5344CB8AC3E}">
        <p14:creationId xmlns:p14="http://schemas.microsoft.com/office/powerpoint/2010/main" val="3090668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/>
        </p:nvSpPr>
        <p:spPr>
          <a:xfrm flipH="1">
            <a:off x="0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</p:spTree>
    <p:extLst>
      <p:ext uri="{BB962C8B-B14F-4D97-AF65-F5344CB8AC3E}">
        <p14:creationId xmlns:p14="http://schemas.microsoft.com/office/powerpoint/2010/main" val="2639643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lain Title and Content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2166600" cy="1143000"/>
          </a:xfrm>
          <a:prstGeom prst="rect">
            <a:avLst/>
          </a:prstGeom>
        </p:spPr>
        <p:txBody>
          <a:bodyPr vert="horz" lIns="64035" tIns="32018" rIns="64035" bIns="320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31800" y="1924051"/>
            <a:ext cx="12192000" cy="5867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362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19B245-955B-4246-A129-BE33BAC629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5" name="bk object 20">
            <a:extLst>
              <a:ext uri="{FF2B5EF4-FFF2-40B4-BE49-F238E27FC236}">
                <a16:creationId xmlns:a16="http://schemas.microsoft.com/office/drawing/2014/main" id="{430412D5-F62C-4582-822D-523D66A3740B}"/>
              </a:ext>
            </a:extLst>
          </p:cNvPr>
          <p:cNvSpPr/>
          <p:nvPr/>
        </p:nvSpPr>
        <p:spPr>
          <a:xfrm>
            <a:off x="0" y="1"/>
            <a:ext cx="13055600" cy="2231136"/>
          </a:xfrm>
          <a:prstGeom prst="rect">
            <a:avLst/>
          </a:prstGeom>
          <a:blipFill>
            <a:blip r:embed="rId2" cstate="print"/>
            <a:srcRect/>
            <a:stretch>
              <a:fillRect t="-14" b="-233764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6" name="Holder 3">
            <a:extLst>
              <a:ext uri="{FF2B5EF4-FFF2-40B4-BE49-F238E27FC236}">
                <a16:creationId xmlns:a16="http://schemas.microsoft.com/office/drawing/2014/main" id="{D51EB834-5A36-462F-9766-CF525282904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0400" y="2762250"/>
            <a:ext cx="12106792" cy="297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880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Title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6600" y="6191250"/>
            <a:ext cx="1165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rgbClr val="203189"/>
              </a:solidFill>
            </a:endParaRPr>
          </a:p>
          <a:p>
            <a:endParaRPr lang="en-US" sz="3200" dirty="0">
              <a:solidFill>
                <a:srgbClr val="203189"/>
              </a:solidFill>
            </a:endParaRP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9" name="bk object 20">
            <a:extLst>
              <a:ext uri="{FF2B5EF4-FFF2-40B4-BE49-F238E27FC236}">
                <a16:creationId xmlns:a16="http://schemas.microsoft.com/office/drawing/2014/main" id="{430412D5-F62C-4582-822D-523D66A3740B}"/>
              </a:ext>
            </a:extLst>
          </p:cNvPr>
          <p:cNvSpPr/>
          <p:nvPr userDrawn="1"/>
        </p:nvSpPr>
        <p:spPr>
          <a:xfrm>
            <a:off x="0" y="1"/>
            <a:ext cx="13055600" cy="2231136"/>
          </a:xfrm>
          <a:prstGeom prst="rect">
            <a:avLst/>
          </a:prstGeom>
          <a:blipFill>
            <a:blip r:embed="rId2" cstate="print"/>
            <a:srcRect/>
            <a:stretch>
              <a:fillRect t="-14" b="-233764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36600" y="6191250"/>
            <a:ext cx="1165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rgbClr val="203189"/>
              </a:solidFill>
            </a:endParaRPr>
          </a:p>
          <a:p>
            <a:endParaRPr lang="en-US" sz="3200" dirty="0">
              <a:solidFill>
                <a:srgbClr val="2031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399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43FAD77-7179-4530-8741-F8500359AB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7810" y="520700"/>
            <a:ext cx="9897190" cy="1636776"/>
          </a:xfrm>
          <a:prstGeom prst="rect">
            <a:avLst/>
          </a:prstGeom>
        </p:spPr>
        <p:txBody>
          <a:bodyPr/>
          <a:lstStyle>
            <a:lvl1pPr>
              <a:defRPr sz="6600">
                <a:solidFill>
                  <a:srgbClr val="203189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/>
        </p:nvSpPr>
        <p:spPr>
          <a:xfrm>
            <a:off x="9174633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AB047D8-AC63-4F78-8530-D1DE054AE7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6112" y="2286000"/>
            <a:ext cx="11344990" cy="5353050"/>
          </a:xfrm>
          <a:prstGeom prst="rect">
            <a:avLst/>
          </a:prstGeom>
        </p:spPr>
        <p:txBody>
          <a:bodyPr/>
          <a:lstStyle>
            <a:lvl1pPr marL="336550" indent="-336550">
              <a:buClr>
                <a:srgbClr val="203189"/>
              </a:buClr>
              <a:buFont typeface="Arial"/>
              <a:buChar char="•"/>
              <a:defRPr sz="3600"/>
            </a:lvl1pPr>
            <a:lvl2pPr marL="635000" indent="-293688">
              <a:buClr>
                <a:srgbClr val="FF6600"/>
              </a:buClr>
              <a:buFont typeface="Wingdings" charset="2"/>
              <a:buChar char="§"/>
              <a:defRPr sz="3200"/>
            </a:lvl2pPr>
            <a:lvl3pPr marL="1027113" indent="-344488">
              <a:buClr>
                <a:srgbClr val="3399FF"/>
              </a:buClr>
              <a:buFont typeface="Courier New"/>
              <a:buChar char="o"/>
              <a:defRPr sz="2800"/>
            </a:lvl3pPr>
            <a:lvl4pPr marL="1308100" indent="-284163">
              <a:buClr>
                <a:srgbClr val="FF6600"/>
              </a:buClr>
              <a:buFont typeface="Arial"/>
              <a:buChar char="•"/>
              <a:defRPr sz="2800"/>
            </a:lvl4pPr>
            <a:lvl5pPr marL="1662113" indent="-296863">
              <a:buClr>
                <a:srgbClr val="203189"/>
              </a:buClr>
              <a:buFont typeface="Lucida Grande"/>
              <a:buChar char="⧫"/>
              <a:defRPr sz="2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220009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43FAD77-7179-4530-8741-F8500359AB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7810" y="520700"/>
            <a:ext cx="9897190" cy="1636776"/>
          </a:xfrm>
          <a:prstGeom prst="rect">
            <a:avLst/>
          </a:prstGeom>
        </p:spPr>
        <p:txBody>
          <a:bodyPr/>
          <a:lstStyle>
            <a:lvl1pPr>
              <a:defRPr sz="6600">
                <a:solidFill>
                  <a:srgbClr val="203189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/>
        </p:nvSpPr>
        <p:spPr>
          <a:xfrm>
            <a:off x="9174633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15976" y="2284413"/>
            <a:ext cx="5635624" cy="6462712"/>
          </a:xfrm>
          <a:prstGeom prst="rect">
            <a:avLst/>
          </a:prstGeom>
        </p:spPr>
        <p:txBody>
          <a:bodyPr/>
          <a:lstStyle>
            <a:lvl1pPr marL="350838" indent="-350838">
              <a:buClr>
                <a:srgbClr val="203189"/>
              </a:buClr>
              <a:buFont typeface="Arial" panose="020B0604020202020204" pitchFamily="34" charset="0"/>
              <a:buChar char="•"/>
              <a:defRPr sz="2800"/>
            </a:lvl1pPr>
            <a:lvl2pPr marL="684474" indent="-342900">
              <a:buClr>
                <a:srgbClr val="FF6600"/>
              </a:buClr>
              <a:buFont typeface="Wingdings" panose="05000000000000000000" pitchFamily="2" charset="2"/>
              <a:buChar char="§"/>
              <a:defRPr sz="2400"/>
            </a:lvl2pPr>
            <a:lvl3pPr marL="1026048" indent="-342900">
              <a:buClr>
                <a:srgbClr val="3399FF"/>
              </a:buClr>
              <a:buFont typeface="Courier New" panose="02070309020205020404" pitchFamily="49" charset="0"/>
              <a:buChar char="o"/>
              <a:defRPr sz="2000"/>
            </a:lvl3pPr>
            <a:lvl4pPr marL="1310472" indent="-285750">
              <a:buClr>
                <a:srgbClr val="FF6600"/>
              </a:buClr>
              <a:buFont typeface="Arial" panose="020B0604020202020204" pitchFamily="34" charset="0"/>
              <a:buChar char="•"/>
              <a:defRPr sz="1800"/>
            </a:lvl4pPr>
            <a:lvl5pPr marL="1652046" indent="-285750">
              <a:buClr>
                <a:srgbClr val="203189"/>
              </a:buClr>
              <a:buFont typeface="Wingdings" panose="05000000000000000000" pitchFamily="2" charset="2"/>
              <a:buChar char="s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6767512" y="2284413"/>
            <a:ext cx="5635625" cy="6462712"/>
          </a:xfrm>
          <a:prstGeom prst="rect">
            <a:avLst/>
          </a:prstGeom>
        </p:spPr>
        <p:txBody>
          <a:bodyPr/>
          <a:lstStyle>
            <a:lvl1pPr marL="350838" indent="-350838">
              <a:buClr>
                <a:srgbClr val="203189"/>
              </a:buClr>
              <a:buFont typeface="Arial" panose="020B0604020202020204" pitchFamily="34" charset="0"/>
              <a:buChar char="•"/>
              <a:defRPr sz="2800"/>
            </a:lvl1pPr>
            <a:lvl2pPr marL="684474" indent="-342900">
              <a:buClr>
                <a:srgbClr val="FF6600"/>
              </a:buClr>
              <a:buFont typeface="Wingdings" panose="05000000000000000000" pitchFamily="2" charset="2"/>
              <a:buChar char="§"/>
              <a:defRPr sz="2400"/>
            </a:lvl2pPr>
            <a:lvl3pPr marL="1026048" indent="-342900">
              <a:buClr>
                <a:srgbClr val="3399FF"/>
              </a:buClr>
              <a:buFont typeface="Courier New" panose="02070309020205020404" pitchFamily="49" charset="0"/>
              <a:buChar char="o"/>
              <a:defRPr sz="2000"/>
            </a:lvl3pPr>
            <a:lvl4pPr marL="1310472" indent="-285750">
              <a:buClr>
                <a:srgbClr val="FF6600"/>
              </a:buClr>
              <a:buFont typeface="Arial" panose="020B0604020202020204" pitchFamily="34" charset="0"/>
              <a:buChar char="•"/>
              <a:defRPr sz="1800"/>
            </a:lvl4pPr>
            <a:lvl5pPr marL="1652046" indent="-285750">
              <a:buClr>
                <a:srgbClr val="203189"/>
              </a:buClr>
              <a:buFont typeface="Wingdings" panose="05000000000000000000" pitchFamily="2" charset="2"/>
              <a:buChar char="s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 userDrawn="1"/>
        </p:nvSpPr>
        <p:spPr>
          <a:xfrm>
            <a:off x="9174633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</p:spTree>
    <p:extLst>
      <p:ext uri="{BB962C8B-B14F-4D97-AF65-F5344CB8AC3E}">
        <p14:creationId xmlns:p14="http://schemas.microsoft.com/office/powerpoint/2010/main" val="494008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/>
        </p:nvSpPr>
        <p:spPr>
          <a:xfrm flipH="1">
            <a:off x="0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0936E-F890-4240-8C96-18902985B9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0BCB6BE5-C74F-4DEB-9DB1-035B3B8BF99F}"/>
              </a:ext>
            </a:extLst>
          </p:cNvPr>
          <p:cNvSpPr/>
          <p:nvPr/>
        </p:nvSpPr>
        <p:spPr>
          <a:xfrm>
            <a:off x="0" y="793752"/>
            <a:ext cx="5058096" cy="914400"/>
          </a:xfrm>
          <a:custGeom>
            <a:avLst/>
            <a:gdLst/>
            <a:ahLst/>
            <a:cxnLst/>
            <a:rect l="l" t="t" r="r" b="b"/>
            <a:pathLst>
              <a:path w="6770370" h="914400">
                <a:moveTo>
                  <a:pt x="6769963" y="0"/>
                </a:moveTo>
                <a:lnTo>
                  <a:pt x="0" y="0"/>
                </a:lnTo>
                <a:lnTo>
                  <a:pt x="0" y="914400"/>
                </a:lnTo>
                <a:lnTo>
                  <a:pt x="5803036" y="914400"/>
                </a:lnTo>
                <a:lnTo>
                  <a:pt x="6769963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4293" y="857250"/>
            <a:ext cx="4572000" cy="762000"/>
          </a:xfrm>
          <a:prstGeom prst="rect">
            <a:avLst/>
          </a:prstGeom>
        </p:spPr>
        <p:txBody>
          <a:bodyPr vert="horz"/>
          <a:lstStyle>
            <a:lvl1pPr marL="228600" indent="0">
              <a:lnSpc>
                <a:spcPct val="150000"/>
              </a:lnSpc>
              <a:tabLst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7600" y="2000250"/>
            <a:ext cx="11277600" cy="5638800"/>
          </a:xfrm>
          <a:prstGeom prst="rect">
            <a:avLst/>
          </a:prstGeom>
        </p:spPr>
        <p:txBody>
          <a:bodyPr vert="horz"/>
          <a:lstStyle>
            <a:lvl1pPr marL="280988" indent="-280988">
              <a:buClr>
                <a:srgbClr val="203189"/>
              </a:buClr>
              <a:buFont typeface="Arial"/>
              <a:buChar char="•"/>
              <a:defRPr sz="3600"/>
            </a:lvl1pPr>
            <a:lvl2pPr marL="627063" indent="-285750">
              <a:buClr>
                <a:srgbClr val="FF6600"/>
              </a:buClr>
              <a:buFont typeface="Wingdings" charset="2"/>
              <a:buChar char="§"/>
              <a:defRPr sz="3200"/>
            </a:lvl2pPr>
            <a:lvl3pPr marL="1028700" indent="-346075">
              <a:buClr>
                <a:srgbClr val="3399FF"/>
              </a:buClr>
              <a:buFont typeface="Courier New"/>
              <a:buChar char="o"/>
              <a:defRPr sz="2800"/>
            </a:lvl3pPr>
            <a:lvl4pPr marL="1254125" indent="-230188">
              <a:buClr>
                <a:srgbClr val="FF6600"/>
              </a:buClr>
              <a:buFont typeface="Arial"/>
              <a:buChar char="•"/>
              <a:defRPr sz="2800"/>
            </a:lvl4pPr>
            <a:lvl5pPr marL="1600200" indent="-234950">
              <a:buClr>
                <a:srgbClr val="203189"/>
              </a:buClr>
              <a:buFont typeface="Lucida Grande"/>
              <a:buChar char="⧫"/>
              <a:defRPr sz="2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 userDrawn="1"/>
        </p:nvSpPr>
        <p:spPr>
          <a:xfrm flipH="1">
            <a:off x="0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0BCB6BE5-C74F-4DEB-9DB1-035B3B8BF99F}"/>
              </a:ext>
            </a:extLst>
          </p:cNvPr>
          <p:cNvSpPr/>
          <p:nvPr userDrawn="1"/>
        </p:nvSpPr>
        <p:spPr>
          <a:xfrm>
            <a:off x="0" y="793752"/>
            <a:ext cx="5058096" cy="914400"/>
          </a:xfrm>
          <a:custGeom>
            <a:avLst/>
            <a:gdLst/>
            <a:ahLst/>
            <a:cxnLst/>
            <a:rect l="l" t="t" r="r" b="b"/>
            <a:pathLst>
              <a:path w="6770370" h="914400">
                <a:moveTo>
                  <a:pt x="6769963" y="0"/>
                </a:moveTo>
                <a:lnTo>
                  <a:pt x="0" y="0"/>
                </a:lnTo>
                <a:lnTo>
                  <a:pt x="0" y="914400"/>
                </a:lnTo>
                <a:lnTo>
                  <a:pt x="5803036" y="914400"/>
                </a:lnTo>
                <a:lnTo>
                  <a:pt x="6769963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</p:spTree>
    <p:extLst>
      <p:ext uri="{BB962C8B-B14F-4D97-AF65-F5344CB8AC3E}">
        <p14:creationId xmlns:p14="http://schemas.microsoft.com/office/powerpoint/2010/main" val="2785315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/>
        </p:nvSpPr>
        <p:spPr>
          <a:xfrm>
            <a:off x="9174633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1BDD7E71-4917-4E7C-ABFD-6A843BCDCA0D}"/>
              </a:ext>
            </a:extLst>
          </p:cNvPr>
          <p:cNvSpPr/>
          <p:nvPr/>
        </p:nvSpPr>
        <p:spPr>
          <a:xfrm>
            <a:off x="8405156" y="793752"/>
            <a:ext cx="4650583" cy="914400"/>
          </a:xfrm>
          <a:custGeom>
            <a:avLst/>
            <a:gdLst/>
            <a:ahLst/>
            <a:cxnLst/>
            <a:rect l="l" t="t" r="r" b="b"/>
            <a:pathLst>
              <a:path w="6224905" h="914400">
                <a:moveTo>
                  <a:pt x="6224727" y="0"/>
                </a:moveTo>
                <a:lnTo>
                  <a:pt x="0" y="0"/>
                </a:lnTo>
                <a:lnTo>
                  <a:pt x="966927" y="914400"/>
                </a:lnTo>
                <a:lnTo>
                  <a:pt x="6224727" y="914400"/>
                </a:lnTo>
                <a:lnTo>
                  <a:pt x="6224727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5548F-1227-419F-8672-16150B2A27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851E1A2-D7C4-8E4E-8899-A7B0AFB2BE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9232" y="869952"/>
            <a:ext cx="3880967" cy="762000"/>
          </a:xfrm>
          <a:prstGeom prst="rect">
            <a:avLst/>
          </a:prstGeom>
        </p:spPr>
        <p:txBody>
          <a:bodyPr vert="horz"/>
          <a:lstStyle>
            <a:lvl1pPr>
              <a:lnSpc>
                <a:spcPct val="150000"/>
              </a:lnSpc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622A2C7-06DC-3F49-99B8-6356D05DB7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17600" y="2000250"/>
            <a:ext cx="11277600" cy="5638800"/>
          </a:xfrm>
          <a:prstGeom prst="rect">
            <a:avLst/>
          </a:prstGeom>
        </p:spPr>
        <p:txBody>
          <a:bodyPr vert="horz"/>
          <a:lstStyle>
            <a:lvl1pPr marL="280988" indent="-280988">
              <a:buClr>
                <a:srgbClr val="203189"/>
              </a:buClr>
              <a:buFont typeface="Arial"/>
              <a:buChar char="•"/>
              <a:defRPr sz="3600"/>
            </a:lvl1pPr>
            <a:lvl2pPr marL="627063" indent="-285750">
              <a:buClr>
                <a:srgbClr val="FF6600"/>
              </a:buClr>
              <a:buFont typeface="Wingdings" charset="2"/>
              <a:buChar char="§"/>
              <a:defRPr sz="3200"/>
            </a:lvl2pPr>
            <a:lvl3pPr marL="1028700" indent="-346075">
              <a:buClr>
                <a:srgbClr val="3399FF"/>
              </a:buClr>
              <a:buFont typeface="Courier New"/>
              <a:buChar char="o"/>
              <a:defRPr sz="2800"/>
            </a:lvl3pPr>
            <a:lvl4pPr marL="1254125" indent="-230188">
              <a:buClr>
                <a:srgbClr val="FF6600"/>
              </a:buClr>
              <a:buFont typeface="Arial"/>
              <a:buChar char="•"/>
              <a:defRPr sz="2800"/>
            </a:lvl4pPr>
            <a:lvl5pPr marL="1600200" indent="-234950">
              <a:buClr>
                <a:srgbClr val="203189"/>
              </a:buClr>
              <a:buFont typeface="Lucida Grande"/>
              <a:buChar char="⧫"/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 userDrawn="1"/>
        </p:nvSpPr>
        <p:spPr>
          <a:xfrm>
            <a:off x="9174633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1BDD7E71-4917-4E7C-ABFD-6A843BCDCA0D}"/>
              </a:ext>
            </a:extLst>
          </p:cNvPr>
          <p:cNvSpPr/>
          <p:nvPr userDrawn="1"/>
        </p:nvSpPr>
        <p:spPr>
          <a:xfrm>
            <a:off x="8405156" y="793752"/>
            <a:ext cx="4650583" cy="914400"/>
          </a:xfrm>
          <a:custGeom>
            <a:avLst/>
            <a:gdLst/>
            <a:ahLst/>
            <a:cxnLst/>
            <a:rect l="l" t="t" r="r" b="b"/>
            <a:pathLst>
              <a:path w="6224905" h="914400">
                <a:moveTo>
                  <a:pt x="6224727" y="0"/>
                </a:moveTo>
                <a:lnTo>
                  <a:pt x="0" y="0"/>
                </a:lnTo>
                <a:lnTo>
                  <a:pt x="966927" y="914400"/>
                </a:lnTo>
                <a:lnTo>
                  <a:pt x="6224727" y="914400"/>
                </a:lnTo>
                <a:lnTo>
                  <a:pt x="6224727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</p:spTree>
    <p:extLst>
      <p:ext uri="{BB962C8B-B14F-4D97-AF65-F5344CB8AC3E}">
        <p14:creationId xmlns:p14="http://schemas.microsoft.com/office/powerpoint/2010/main" val="7437149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7" t="24884" r="54210" b="350"/>
          <a:stretch/>
        </p:blipFill>
        <p:spPr>
          <a:xfrm>
            <a:off x="-45720" y="1274291"/>
            <a:ext cx="5638799" cy="7315200"/>
          </a:xfrm>
          <a:prstGeom prst="rect">
            <a:avLst/>
          </a:prstGeom>
        </p:spPr>
      </p:pic>
      <p:sp>
        <p:nvSpPr>
          <p:cNvPr id="7" name="bk object 17">
            <a:extLst>
              <a:ext uri="{FF2B5EF4-FFF2-40B4-BE49-F238E27FC236}">
                <a16:creationId xmlns:a16="http://schemas.microsoft.com/office/drawing/2014/main" id="{C220C9F3-64AA-448A-9B0B-92D658D4D759}"/>
              </a:ext>
            </a:extLst>
          </p:cNvPr>
          <p:cNvSpPr/>
          <p:nvPr/>
        </p:nvSpPr>
        <p:spPr>
          <a:xfrm>
            <a:off x="-45720" y="5556250"/>
            <a:ext cx="1869152" cy="3035300"/>
          </a:xfrm>
          <a:custGeom>
            <a:avLst/>
            <a:gdLst/>
            <a:ahLst/>
            <a:cxnLst/>
            <a:rect l="l" t="t" r="r" b="b"/>
            <a:pathLst>
              <a:path w="2501900" h="3035300">
                <a:moveTo>
                  <a:pt x="0" y="0"/>
                </a:moveTo>
                <a:lnTo>
                  <a:pt x="0" y="3035300"/>
                </a:lnTo>
                <a:lnTo>
                  <a:pt x="2501455" y="3035300"/>
                </a:lnTo>
                <a:lnTo>
                  <a:pt x="0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700779-0233-4175-AB80-845BB3D39F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5" name="Holder 3">
            <a:extLst>
              <a:ext uri="{FF2B5EF4-FFF2-40B4-BE49-F238E27FC236}">
                <a16:creationId xmlns:a16="http://schemas.microsoft.com/office/drawing/2014/main" id="{CBA3B939-BD69-4490-A25D-1CF86986433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90731" y="4057650"/>
            <a:ext cx="8064869" cy="689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sz="4483" b="1">
                <a:solidFill>
                  <a:srgbClr val="2031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Conclusion</a:t>
            </a:r>
            <a:endParaRPr dirty="0"/>
          </a:p>
        </p:txBody>
      </p:sp>
      <p:sp>
        <p:nvSpPr>
          <p:cNvPr id="8" name="bk object 19">
            <a:extLst>
              <a:ext uri="{FF2B5EF4-FFF2-40B4-BE49-F238E27FC236}">
                <a16:creationId xmlns:a16="http://schemas.microsoft.com/office/drawing/2014/main" id="{593C4038-930A-43D6-BE50-90E2A5DB29B3}"/>
              </a:ext>
            </a:extLst>
          </p:cNvPr>
          <p:cNvSpPr/>
          <p:nvPr/>
        </p:nvSpPr>
        <p:spPr>
          <a:xfrm>
            <a:off x="0" y="342900"/>
            <a:ext cx="13055600" cy="914400"/>
          </a:xfrm>
          <a:custGeom>
            <a:avLst/>
            <a:gdLst/>
            <a:ahLst/>
            <a:cxnLst/>
            <a:rect l="l" t="t" r="r" b="b"/>
            <a:pathLst>
              <a:path w="17475200" h="914400">
                <a:moveTo>
                  <a:pt x="0" y="914400"/>
                </a:moveTo>
                <a:lnTo>
                  <a:pt x="17475200" y="914400"/>
                </a:lnTo>
                <a:lnTo>
                  <a:pt x="174752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9" name="Holder 2">
            <a:extLst>
              <a:ext uri="{FF2B5EF4-FFF2-40B4-BE49-F238E27FC236}">
                <a16:creationId xmlns:a16="http://schemas.microsoft.com/office/drawing/2014/main" id="{E2A89CE0-A685-4873-8C87-2996DED58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05" y="578764"/>
            <a:ext cx="12254189" cy="3219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92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1" name="Right Triangle 10"/>
          <p:cNvSpPr/>
          <p:nvPr/>
        </p:nvSpPr>
        <p:spPr>
          <a:xfrm rot="16200000" flipH="1">
            <a:off x="-865305" y="2122608"/>
            <a:ext cx="7350190" cy="56195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7" t="24884" r="54210" b="350"/>
          <a:stretch/>
        </p:blipFill>
        <p:spPr>
          <a:xfrm>
            <a:off x="-45720" y="1274291"/>
            <a:ext cx="5638799" cy="7315200"/>
          </a:xfrm>
          <a:prstGeom prst="rect">
            <a:avLst/>
          </a:prstGeom>
        </p:spPr>
      </p:pic>
      <p:sp>
        <p:nvSpPr>
          <p:cNvPr id="13" name="bk object 17">
            <a:extLst>
              <a:ext uri="{FF2B5EF4-FFF2-40B4-BE49-F238E27FC236}">
                <a16:creationId xmlns:a16="http://schemas.microsoft.com/office/drawing/2014/main" id="{C220C9F3-64AA-448A-9B0B-92D658D4D759}"/>
              </a:ext>
            </a:extLst>
          </p:cNvPr>
          <p:cNvSpPr/>
          <p:nvPr userDrawn="1"/>
        </p:nvSpPr>
        <p:spPr>
          <a:xfrm>
            <a:off x="-45720" y="5556250"/>
            <a:ext cx="1869152" cy="3035300"/>
          </a:xfrm>
          <a:custGeom>
            <a:avLst/>
            <a:gdLst/>
            <a:ahLst/>
            <a:cxnLst/>
            <a:rect l="l" t="t" r="r" b="b"/>
            <a:pathLst>
              <a:path w="2501900" h="3035300">
                <a:moveTo>
                  <a:pt x="0" y="0"/>
                </a:moveTo>
                <a:lnTo>
                  <a:pt x="0" y="3035300"/>
                </a:lnTo>
                <a:lnTo>
                  <a:pt x="2501455" y="3035300"/>
                </a:lnTo>
                <a:lnTo>
                  <a:pt x="0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4" name="bk object 19">
            <a:extLst>
              <a:ext uri="{FF2B5EF4-FFF2-40B4-BE49-F238E27FC236}">
                <a16:creationId xmlns:a16="http://schemas.microsoft.com/office/drawing/2014/main" id="{593C4038-930A-43D6-BE50-90E2A5DB29B3}"/>
              </a:ext>
            </a:extLst>
          </p:cNvPr>
          <p:cNvSpPr/>
          <p:nvPr userDrawn="1"/>
        </p:nvSpPr>
        <p:spPr>
          <a:xfrm>
            <a:off x="0" y="342900"/>
            <a:ext cx="13055600" cy="914400"/>
          </a:xfrm>
          <a:custGeom>
            <a:avLst/>
            <a:gdLst/>
            <a:ahLst/>
            <a:cxnLst/>
            <a:rect l="l" t="t" r="r" b="b"/>
            <a:pathLst>
              <a:path w="17475200" h="914400">
                <a:moveTo>
                  <a:pt x="0" y="914400"/>
                </a:moveTo>
                <a:lnTo>
                  <a:pt x="17475200" y="914400"/>
                </a:lnTo>
                <a:lnTo>
                  <a:pt x="174752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5" name="Right Triangle 14"/>
          <p:cNvSpPr/>
          <p:nvPr userDrawn="1"/>
        </p:nvSpPr>
        <p:spPr>
          <a:xfrm rot="16200000" flipH="1">
            <a:off x="-865305" y="2122608"/>
            <a:ext cx="7350190" cy="56195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2463" y="2284413"/>
            <a:ext cx="5799137" cy="6462712"/>
          </a:xfrm>
        </p:spPr>
        <p:txBody>
          <a:bodyPr/>
          <a:lstStyle>
            <a:lvl1pPr>
              <a:defRPr sz="3000"/>
            </a:lvl1pPr>
            <a:lvl2pPr marL="566738" indent="-228600">
              <a:defRPr sz="2600"/>
            </a:lvl2pPr>
            <a:lvl3pPr marL="914400" indent="-231775">
              <a:defRPr sz="2200"/>
            </a:lvl3pPr>
            <a:lvl4pPr marL="1262063" indent="-228600">
              <a:defRPr sz="2200"/>
            </a:lvl4pPr>
            <a:lvl5pPr marL="1597025" indent="-228600"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4000" y="2284413"/>
            <a:ext cx="5799138" cy="6462712"/>
          </a:xfrm>
        </p:spPr>
        <p:txBody>
          <a:bodyPr/>
          <a:lstStyle>
            <a:lvl1pPr>
              <a:defRPr sz="3000"/>
            </a:lvl1pPr>
            <a:lvl2pPr marL="566738" indent="-228600">
              <a:defRPr sz="2600"/>
            </a:lvl2pPr>
            <a:lvl3pPr marL="914400" indent="-230188">
              <a:defRPr sz="2200"/>
            </a:lvl3pPr>
            <a:lvl4pPr marL="1262063" indent="-228600">
              <a:defRPr sz="2200"/>
            </a:lvl4pPr>
            <a:lvl5pPr marL="1597025" indent="-228600"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816388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6">
            <a:extLst>
              <a:ext uri="{FF2B5EF4-FFF2-40B4-BE49-F238E27FC236}">
                <a16:creationId xmlns:a16="http://schemas.microsoft.com/office/drawing/2014/main" id="{1D6E9937-F207-4901-947F-1AC04DC29BD8}"/>
              </a:ext>
            </a:extLst>
          </p:cNvPr>
          <p:cNvSpPr/>
          <p:nvPr/>
        </p:nvSpPr>
        <p:spPr>
          <a:xfrm>
            <a:off x="6416970" y="0"/>
            <a:ext cx="6638630" cy="4300270"/>
          </a:xfrm>
          <a:prstGeom prst="rect">
            <a:avLst/>
          </a:prstGeom>
          <a:blipFill>
            <a:blip r:embed="rId2" cstate="print"/>
            <a:srcRect/>
            <a:stretch>
              <a:fillRect l="7650" t="-10189" r="-7650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1B40AA9-D85B-4470-887F-CE34A8661C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7810" y="520700"/>
            <a:ext cx="8754189" cy="1636776"/>
          </a:xfrm>
          <a:prstGeom prst="rect">
            <a:avLst/>
          </a:prstGeom>
        </p:spPr>
        <p:txBody>
          <a:bodyPr/>
          <a:lstStyle>
            <a:lvl1pPr>
              <a:defRPr sz="6600">
                <a:solidFill>
                  <a:srgbClr val="203189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020D11E-C62D-46C5-97AC-FEF02646AE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7972" y="2286000"/>
            <a:ext cx="11401028" cy="5429250"/>
          </a:xfrm>
          <a:prstGeom prst="rect">
            <a:avLst/>
          </a:prstGeom>
        </p:spPr>
        <p:txBody>
          <a:bodyPr/>
          <a:lstStyle>
            <a:lvl1pPr marL="287338" indent="-287338">
              <a:buClr>
                <a:srgbClr val="203189"/>
              </a:buClr>
              <a:buFont typeface="Arial"/>
              <a:buChar char="•"/>
              <a:defRPr sz="3600"/>
            </a:lvl1pPr>
            <a:lvl2pPr marL="627063" indent="-285750">
              <a:buClr>
                <a:srgbClr val="FF6600"/>
              </a:buClr>
              <a:buFont typeface="Wingdings" charset="2"/>
              <a:buChar char="§"/>
              <a:defRPr sz="3200"/>
            </a:lvl2pPr>
            <a:lvl3pPr marL="914400" indent="-231775">
              <a:buClr>
                <a:srgbClr val="3399FF"/>
              </a:buClr>
              <a:buFont typeface="Courier New"/>
              <a:buChar char="o"/>
              <a:defRPr sz="2800"/>
            </a:lvl3pPr>
            <a:lvl4pPr marL="1252538" indent="-228600">
              <a:buClr>
                <a:srgbClr val="FF6600"/>
              </a:buClr>
              <a:buFont typeface="Arial"/>
              <a:buChar char="•"/>
              <a:defRPr sz="2800"/>
            </a:lvl4pPr>
            <a:lvl5pPr marL="1608138" indent="-242888">
              <a:buClr>
                <a:srgbClr val="203189"/>
              </a:buClr>
              <a:buFont typeface="Lucida Grande"/>
              <a:buChar char="⧫"/>
              <a:defRPr sz="2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7" name="bk object 16">
            <a:extLst>
              <a:ext uri="{FF2B5EF4-FFF2-40B4-BE49-F238E27FC236}">
                <a16:creationId xmlns:a16="http://schemas.microsoft.com/office/drawing/2014/main" id="{1D6E9937-F207-4901-947F-1AC04DC29BD8}"/>
              </a:ext>
            </a:extLst>
          </p:cNvPr>
          <p:cNvSpPr/>
          <p:nvPr userDrawn="1"/>
        </p:nvSpPr>
        <p:spPr>
          <a:xfrm>
            <a:off x="6416970" y="0"/>
            <a:ext cx="6638630" cy="4300270"/>
          </a:xfrm>
          <a:prstGeom prst="rect">
            <a:avLst/>
          </a:prstGeom>
          <a:blipFill>
            <a:blip r:embed="rId2" cstate="print"/>
            <a:srcRect/>
            <a:stretch>
              <a:fillRect l="7650" t="-10189" r="-7650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</p:spTree>
    <p:extLst>
      <p:ext uri="{BB962C8B-B14F-4D97-AF65-F5344CB8AC3E}">
        <p14:creationId xmlns:p14="http://schemas.microsoft.com/office/powerpoint/2010/main" val="16510533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EDB0C-E1C2-4B21-AE98-8E76A7AA4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4004842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Title and Content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10185400" cy="1143000"/>
          </a:xfrm>
          <a:prstGeom prst="rect">
            <a:avLst/>
          </a:prstGeom>
        </p:spPr>
        <p:txBody>
          <a:bodyPr vert="horz" lIns="64035" tIns="32018" rIns="64035" bIns="320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Google Shape;35;p46"/>
          <p:cNvSpPr/>
          <p:nvPr userDrawn="1"/>
        </p:nvSpPr>
        <p:spPr>
          <a:xfrm>
            <a:off x="9174634" y="0"/>
            <a:ext cx="3880967" cy="420008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l="21179" t="-15943" r="-20976"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85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08001" y="2000251"/>
            <a:ext cx="10134599" cy="5943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863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19B245-955B-4246-A129-BE33BAC629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bk object 20">
            <a:extLst>
              <a:ext uri="{FF2B5EF4-FFF2-40B4-BE49-F238E27FC236}">
                <a16:creationId xmlns:a16="http://schemas.microsoft.com/office/drawing/2014/main" id="{430412D5-F62C-4582-822D-523D66A3740B}"/>
              </a:ext>
            </a:extLst>
          </p:cNvPr>
          <p:cNvSpPr/>
          <p:nvPr userDrawn="1"/>
        </p:nvSpPr>
        <p:spPr>
          <a:xfrm>
            <a:off x="0" y="1"/>
            <a:ext cx="13055600" cy="2231136"/>
          </a:xfrm>
          <a:prstGeom prst="rect">
            <a:avLst/>
          </a:prstGeom>
          <a:blipFill>
            <a:blip r:embed="rId2" cstate="print"/>
            <a:srcRect/>
            <a:stretch>
              <a:fillRect t="-14" b="-233764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6" name="Holder 3">
            <a:extLst>
              <a:ext uri="{FF2B5EF4-FFF2-40B4-BE49-F238E27FC236}">
                <a16:creationId xmlns:a16="http://schemas.microsoft.com/office/drawing/2014/main" id="{D51EB834-5A36-462F-9766-CF525282904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0400" y="2762250"/>
            <a:ext cx="12106792" cy="270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80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Title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6600" y="6191250"/>
            <a:ext cx="1165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rgbClr val="203189"/>
              </a:solidFill>
            </a:endParaRPr>
          </a:p>
          <a:p>
            <a:endParaRPr lang="en-US" sz="3200" dirty="0">
              <a:solidFill>
                <a:srgbClr val="203189"/>
              </a:solidFill>
            </a:endParaRP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138237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AE417-89F3-4937-8D80-F2DD32C664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43FAD77-7179-4530-8741-F8500359AB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7810" y="520700"/>
            <a:ext cx="9897190" cy="1636776"/>
          </a:xfrm>
          <a:prstGeom prst="rect">
            <a:avLst/>
          </a:prstGeom>
        </p:spPr>
        <p:txBody>
          <a:bodyPr/>
          <a:lstStyle>
            <a:lvl1pPr>
              <a:defRPr sz="6600">
                <a:solidFill>
                  <a:srgbClr val="203189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 userDrawn="1"/>
        </p:nvSpPr>
        <p:spPr>
          <a:xfrm>
            <a:off x="9174633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AB047D8-AC63-4F78-8530-D1DE054AE7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6112" y="2286000"/>
            <a:ext cx="11344990" cy="5353050"/>
          </a:xfrm>
          <a:prstGeom prst="rect">
            <a:avLst/>
          </a:prstGeom>
        </p:spPr>
        <p:txBody>
          <a:bodyPr/>
          <a:lstStyle>
            <a:lvl1pPr marL="336550" indent="-336550">
              <a:buClr>
                <a:srgbClr val="203189"/>
              </a:buClr>
              <a:buFont typeface="Arial"/>
              <a:buChar char="•"/>
              <a:defRPr sz="3600"/>
            </a:lvl1pPr>
            <a:lvl2pPr marL="635000" indent="-293688">
              <a:buClr>
                <a:srgbClr val="FF6600"/>
              </a:buClr>
              <a:buFont typeface="Wingdings" charset="2"/>
              <a:buChar char="§"/>
              <a:defRPr sz="3200"/>
            </a:lvl2pPr>
            <a:lvl3pPr marL="1027113" indent="-344488">
              <a:buClr>
                <a:srgbClr val="3399FF"/>
              </a:buClr>
              <a:buFont typeface="Courier New"/>
              <a:buChar char="o"/>
              <a:defRPr sz="2800"/>
            </a:lvl3pPr>
            <a:lvl4pPr marL="1308100" indent="-284163">
              <a:buClr>
                <a:srgbClr val="FF6600"/>
              </a:buClr>
              <a:buFont typeface="Arial"/>
              <a:buChar char="•"/>
              <a:defRPr sz="2800"/>
            </a:lvl4pPr>
            <a:lvl5pPr marL="1662113" indent="-296863">
              <a:buClr>
                <a:srgbClr val="203189"/>
              </a:buClr>
              <a:buFont typeface="Lucida Grande"/>
              <a:buChar char="⧫"/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458006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AE417-89F3-4937-8D80-F2DD32C664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43FAD77-7179-4530-8741-F8500359AB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7810" y="520700"/>
            <a:ext cx="9897190" cy="1636776"/>
          </a:xfrm>
          <a:prstGeom prst="rect">
            <a:avLst/>
          </a:prstGeom>
        </p:spPr>
        <p:txBody>
          <a:bodyPr/>
          <a:lstStyle>
            <a:lvl1pPr>
              <a:defRPr sz="6600">
                <a:solidFill>
                  <a:srgbClr val="203189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 userDrawn="1"/>
        </p:nvSpPr>
        <p:spPr>
          <a:xfrm>
            <a:off x="9174633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15976" y="2284413"/>
            <a:ext cx="5635624" cy="6462712"/>
          </a:xfrm>
          <a:prstGeom prst="rect">
            <a:avLst/>
          </a:prstGeom>
        </p:spPr>
        <p:txBody>
          <a:bodyPr/>
          <a:lstStyle>
            <a:lvl1pPr marL="350838" indent="-350838">
              <a:buClr>
                <a:srgbClr val="203189"/>
              </a:buClr>
              <a:buFont typeface="Arial" panose="020B0604020202020204" pitchFamily="34" charset="0"/>
              <a:buChar char="•"/>
              <a:defRPr sz="2800"/>
            </a:lvl1pPr>
            <a:lvl2pPr marL="684474" indent="-342900">
              <a:buClr>
                <a:srgbClr val="FF6600"/>
              </a:buClr>
              <a:buFont typeface="Wingdings" panose="05000000000000000000" pitchFamily="2" charset="2"/>
              <a:buChar char="§"/>
              <a:defRPr sz="2400"/>
            </a:lvl2pPr>
            <a:lvl3pPr marL="1026048" indent="-342900">
              <a:buClr>
                <a:srgbClr val="3399FF"/>
              </a:buClr>
              <a:buFont typeface="Courier New" panose="02070309020205020404" pitchFamily="49" charset="0"/>
              <a:buChar char="o"/>
              <a:defRPr sz="2000"/>
            </a:lvl3pPr>
            <a:lvl4pPr marL="1310472" indent="-285750">
              <a:buClr>
                <a:srgbClr val="FF6600"/>
              </a:buClr>
              <a:buFont typeface="Arial" panose="020B0604020202020204" pitchFamily="34" charset="0"/>
              <a:buChar char="•"/>
              <a:defRPr sz="1800"/>
            </a:lvl4pPr>
            <a:lvl5pPr marL="1652046" indent="-285750">
              <a:buClr>
                <a:srgbClr val="203189"/>
              </a:buClr>
              <a:buFont typeface="Wingdings" panose="05000000000000000000" pitchFamily="2" charset="2"/>
              <a:buChar char="s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6767512" y="2284413"/>
            <a:ext cx="5635625" cy="6462712"/>
          </a:xfrm>
          <a:prstGeom prst="rect">
            <a:avLst/>
          </a:prstGeom>
        </p:spPr>
        <p:txBody>
          <a:bodyPr/>
          <a:lstStyle>
            <a:lvl1pPr marL="350838" indent="-350838">
              <a:buClr>
                <a:srgbClr val="203189"/>
              </a:buClr>
              <a:buFont typeface="Arial" panose="020B0604020202020204" pitchFamily="34" charset="0"/>
              <a:buChar char="•"/>
              <a:defRPr sz="2800"/>
            </a:lvl1pPr>
            <a:lvl2pPr marL="684474" indent="-342900">
              <a:buClr>
                <a:srgbClr val="FF6600"/>
              </a:buClr>
              <a:buFont typeface="Wingdings" panose="05000000000000000000" pitchFamily="2" charset="2"/>
              <a:buChar char="§"/>
              <a:defRPr sz="2400"/>
            </a:lvl2pPr>
            <a:lvl3pPr marL="1026048" indent="-342900">
              <a:buClr>
                <a:srgbClr val="3399FF"/>
              </a:buClr>
              <a:buFont typeface="Courier New" panose="02070309020205020404" pitchFamily="49" charset="0"/>
              <a:buChar char="o"/>
              <a:defRPr sz="2000"/>
            </a:lvl3pPr>
            <a:lvl4pPr marL="1310472" indent="-285750">
              <a:buClr>
                <a:srgbClr val="FF6600"/>
              </a:buClr>
              <a:buFont typeface="Arial" panose="020B0604020202020204" pitchFamily="34" charset="0"/>
              <a:buChar char="•"/>
              <a:defRPr sz="1800"/>
            </a:lvl4pPr>
            <a:lvl5pPr marL="1652046" indent="-285750">
              <a:buClr>
                <a:srgbClr val="203189"/>
              </a:buClr>
              <a:buFont typeface="Wingdings" panose="05000000000000000000" pitchFamily="2" charset="2"/>
              <a:buChar char="s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4500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 userDrawn="1"/>
        </p:nvSpPr>
        <p:spPr>
          <a:xfrm flipH="1">
            <a:off x="0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0936E-F890-4240-8C96-18902985B9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0BCB6BE5-C74F-4DEB-9DB1-035B3B8BF99F}"/>
              </a:ext>
            </a:extLst>
          </p:cNvPr>
          <p:cNvSpPr/>
          <p:nvPr userDrawn="1"/>
        </p:nvSpPr>
        <p:spPr>
          <a:xfrm>
            <a:off x="0" y="793752"/>
            <a:ext cx="5058096" cy="914400"/>
          </a:xfrm>
          <a:custGeom>
            <a:avLst/>
            <a:gdLst/>
            <a:ahLst/>
            <a:cxnLst/>
            <a:rect l="l" t="t" r="r" b="b"/>
            <a:pathLst>
              <a:path w="6770370" h="914400">
                <a:moveTo>
                  <a:pt x="6769963" y="0"/>
                </a:moveTo>
                <a:lnTo>
                  <a:pt x="0" y="0"/>
                </a:lnTo>
                <a:lnTo>
                  <a:pt x="0" y="914400"/>
                </a:lnTo>
                <a:lnTo>
                  <a:pt x="5803036" y="914400"/>
                </a:lnTo>
                <a:lnTo>
                  <a:pt x="6769963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4293" y="857250"/>
            <a:ext cx="4572000" cy="762000"/>
          </a:xfrm>
          <a:prstGeom prst="rect">
            <a:avLst/>
          </a:prstGeom>
        </p:spPr>
        <p:txBody>
          <a:bodyPr vert="horz"/>
          <a:lstStyle>
            <a:lvl1pPr marL="228600" indent="0">
              <a:lnSpc>
                <a:spcPct val="150000"/>
              </a:lnSpc>
              <a:tabLst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7600" y="2000250"/>
            <a:ext cx="11277600" cy="5638800"/>
          </a:xfrm>
          <a:prstGeom prst="rect">
            <a:avLst/>
          </a:prstGeom>
        </p:spPr>
        <p:txBody>
          <a:bodyPr vert="horz"/>
          <a:lstStyle>
            <a:lvl1pPr marL="280988" indent="-280988">
              <a:buClr>
                <a:srgbClr val="203189"/>
              </a:buClr>
              <a:buFont typeface="Arial"/>
              <a:buChar char="•"/>
              <a:defRPr sz="3600"/>
            </a:lvl1pPr>
            <a:lvl2pPr marL="627063" indent="-285750">
              <a:buClr>
                <a:srgbClr val="FF6600"/>
              </a:buClr>
              <a:buFont typeface="Wingdings" charset="2"/>
              <a:buChar char="§"/>
              <a:defRPr sz="3200"/>
            </a:lvl2pPr>
            <a:lvl3pPr marL="1028700" indent="-346075">
              <a:buClr>
                <a:srgbClr val="3399FF"/>
              </a:buClr>
              <a:buFont typeface="Courier New"/>
              <a:buChar char="o"/>
              <a:defRPr sz="2800"/>
            </a:lvl3pPr>
            <a:lvl4pPr marL="1254125" indent="-230188">
              <a:buClr>
                <a:srgbClr val="FF6600"/>
              </a:buClr>
              <a:buFont typeface="Arial"/>
              <a:buChar char="•"/>
              <a:defRPr sz="2800"/>
            </a:lvl4pPr>
            <a:lvl5pPr marL="1600200" indent="-234950">
              <a:buClr>
                <a:srgbClr val="203189"/>
              </a:buClr>
              <a:buFont typeface="Lucida Grande"/>
              <a:buChar char="⧫"/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478009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 userDrawn="1"/>
        </p:nvSpPr>
        <p:spPr>
          <a:xfrm>
            <a:off x="9174633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1BDD7E71-4917-4E7C-ABFD-6A843BCDCA0D}"/>
              </a:ext>
            </a:extLst>
          </p:cNvPr>
          <p:cNvSpPr/>
          <p:nvPr userDrawn="1"/>
        </p:nvSpPr>
        <p:spPr>
          <a:xfrm>
            <a:off x="8405156" y="793752"/>
            <a:ext cx="4650583" cy="914400"/>
          </a:xfrm>
          <a:custGeom>
            <a:avLst/>
            <a:gdLst/>
            <a:ahLst/>
            <a:cxnLst/>
            <a:rect l="l" t="t" r="r" b="b"/>
            <a:pathLst>
              <a:path w="6224905" h="914400">
                <a:moveTo>
                  <a:pt x="6224727" y="0"/>
                </a:moveTo>
                <a:lnTo>
                  <a:pt x="0" y="0"/>
                </a:lnTo>
                <a:lnTo>
                  <a:pt x="966927" y="914400"/>
                </a:lnTo>
                <a:lnTo>
                  <a:pt x="6224727" y="914400"/>
                </a:lnTo>
                <a:lnTo>
                  <a:pt x="6224727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5548F-1227-419F-8672-16150B2A27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851E1A2-D7C4-8E4E-8899-A7B0AFB2BE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9232" y="869952"/>
            <a:ext cx="3880967" cy="762000"/>
          </a:xfrm>
          <a:prstGeom prst="rect">
            <a:avLst/>
          </a:prstGeom>
        </p:spPr>
        <p:txBody>
          <a:bodyPr vert="horz"/>
          <a:lstStyle>
            <a:lvl1pPr>
              <a:lnSpc>
                <a:spcPct val="150000"/>
              </a:lnSpc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622A2C7-06DC-3F49-99B8-6356D05DB7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17600" y="2000250"/>
            <a:ext cx="11277600" cy="5638800"/>
          </a:xfrm>
          <a:prstGeom prst="rect">
            <a:avLst/>
          </a:prstGeom>
        </p:spPr>
        <p:txBody>
          <a:bodyPr vert="horz"/>
          <a:lstStyle>
            <a:lvl1pPr marL="280988" indent="-280988">
              <a:buClr>
                <a:srgbClr val="203189"/>
              </a:buClr>
              <a:buFont typeface="Arial"/>
              <a:buChar char="•"/>
              <a:defRPr sz="3600"/>
            </a:lvl1pPr>
            <a:lvl2pPr marL="627063" indent="-285750">
              <a:buClr>
                <a:srgbClr val="FF6600"/>
              </a:buClr>
              <a:buFont typeface="Wingdings" charset="2"/>
              <a:buChar char="§"/>
              <a:defRPr sz="3200"/>
            </a:lvl2pPr>
            <a:lvl3pPr marL="1028700" indent="-346075">
              <a:buClr>
                <a:srgbClr val="3399FF"/>
              </a:buClr>
              <a:buFont typeface="Courier New"/>
              <a:buChar char="o"/>
              <a:defRPr sz="2800"/>
            </a:lvl3pPr>
            <a:lvl4pPr marL="1254125" indent="-230188">
              <a:buClr>
                <a:srgbClr val="FF6600"/>
              </a:buClr>
              <a:buFont typeface="Arial"/>
              <a:buChar char="•"/>
              <a:defRPr sz="2800"/>
            </a:lvl4pPr>
            <a:lvl5pPr marL="1600200" indent="-234950">
              <a:buClr>
                <a:srgbClr val="203189"/>
              </a:buClr>
              <a:buFont typeface="Lucida Grande"/>
              <a:buChar char="⧫"/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93236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7" t="24884" r="54210" b="350"/>
          <a:stretch/>
        </p:blipFill>
        <p:spPr>
          <a:xfrm>
            <a:off x="-45720" y="1274291"/>
            <a:ext cx="5638799" cy="7315200"/>
          </a:xfrm>
          <a:prstGeom prst="rect">
            <a:avLst/>
          </a:prstGeom>
        </p:spPr>
      </p:pic>
      <p:sp>
        <p:nvSpPr>
          <p:cNvPr id="7" name="bk object 17">
            <a:extLst>
              <a:ext uri="{FF2B5EF4-FFF2-40B4-BE49-F238E27FC236}">
                <a16:creationId xmlns:a16="http://schemas.microsoft.com/office/drawing/2014/main" id="{C220C9F3-64AA-448A-9B0B-92D658D4D759}"/>
              </a:ext>
            </a:extLst>
          </p:cNvPr>
          <p:cNvSpPr/>
          <p:nvPr userDrawn="1"/>
        </p:nvSpPr>
        <p:spPr>
          <a:xfrm>
            <a:off x="-45720" y="5556250"/>
            <a:ext cx="1869152" cy="3035300"/>
          </a:xfrm>
          <a:custGeom>
            <a:avLst/>
            <a:gdLst/>
            <a:ahLst/>
            <a:cxnLst/>
            <a:rect l="l" t="t" r="r" b="b"/>
            <a:pathLst>
              <a:path w="2501900" h="3035300">
                <a:moveTo>
                  <a:pt x="0" y="0"/>
                </a:moveTo>
                <a:lnTo>
                  <a:pt x="0" y="3035300"/>
                </a:lnTo>
                <a:lnTo>
                  <a:pt x="2501455" y="3035300"/>
                </a:lnTo>
                <a:lnTo>
                  <a:pt x="0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700779-0233-4175-AB80-845BB3D39F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Holder 3">
            <a:extLst>
              <a:ext uri="{FF2B5EF4-FFF2-40B4-BE49-F238E27FC236}">
                <a16:creationId xmlns:a16="http://schemas.microsoft.com/office/drawing/2014/main" id="{CBA3B939-BD69-4490-A25D-1CF86986433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90731" y="4057650"/>
            <a:ext cx="8064869" cy="689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4483" b="1">
                <a:solidFill>
                  <a:srgbClr val="2031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Conclusion</a:t>
            </a:r>
            <a:endParaRPr dirty="0"/>
          </a:p>
        </p:txBody>
      </p:sp>
      <p:sp>
        <p:nvSpPr>
          <p:cNvPr id="8" name="bk object 19">
            <a:extLst>
              <a:ext uri="{FF2B5EF4-FFF2-40B4-BE49-F238E27FC236}">
                <a16:creationId xmlns:a16="http://schemas.microsoft.com/office/drawing/2014/main" id="{593C4038-930A-43D6-BE50-90E2A5DB29B3}"/>
              </a:ext>
            </a:extLst>
          </p:cNvPr>
          <p:cNvSpPr/>
          <p:nvPr userDrawn="1"/>
        </p:nvSpPr>
        <p:spPr>
          <a:xfrm>
            <a:off x="0" y="342900"/>
            <a:ext cx="13055600" cy="914400"/>
          </a:xfrm>
          <a:custGeom>
            <a:avLst/>
            <a:gdLst/>
            <a:ahLst/>
            <a:cxnLst/>
            <a:rect l="l" t="t" r="r" b="b"/>
            <a:pathLst>
              <a:path w="17475200" h="914400">
                <a:moveTo>
                  <a:pt x="0" y="914400"/>
                </a:moveTo>
                <a:lnTo>
                  <a:pt x="17475200" y="914400"/>
                </a:lnTo>
                <a:lnTo>
                  <a:pt x="174752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9" name="Holder 2">
            <a:extLst>
              <a:ext uri="{FF2B5EF4-FFF2-40B4-BE49-F238E27FC236}">
                <a16:creationId xmlns:a16="http://schemas.microsoft.com/office/drawing/2014/main" id="{E2A89CE0-A685-4873-8C87-2996DED58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05" y="578764"/>
            <a:ext cx="12254189" cy="3219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92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 dirty="0"/>
          </a:p>
        </p:txBody>
      </p:sp>
      <p:sp>
        <p:nvSpPr>
          <p:cNvPr id="11" name="Right Triangle 10"/>
          <p:cNvSpPr/>
          <p:nvPr userDrawn="1"/>
        </p:nvSpPr>
        <p:spPr>
          <a:xfrm rot="16200000" flipH="1">
            <a:off x="-865305" y="2122608"/>
            <a:ext cx="7350190" cy="56195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8666452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EDB0C-E1C2-4B21-AE98-8E76A7AA4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65323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2192338"/>
            <a:ext cx="5768975" cy="912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463" y="3105150"/>
            <a:ext cx="5768975" cy="5641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2575" y="2192338"/>
            <a:ext cx="5770563" cy="912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2575" y="3105150"/>
            <a:ext cx="5770563" cy="5641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4249453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6">
            <a:extLst>
              <a:ext uri="{FF2B5EF4-FFF2-40B4-BE49-F238E27FC236}">
                <a16:creationId xmlns:a16="http://schemas.microsoft.com/office/drawing/2014/main" id="{1D6E9937-F207-4901-947F-1AC04DC29BD8}"/>
              </a:ext>
            </a:extLst>
          </p:cNvPr>
          <p:cNvSpPr/>
          <p:nvPr userDrawn="1"/>
        </p:nvSpPr>
        <p:spPr>
          <a:xfrm>
            <a:off x="6416970" y="0"/>
            <a:ext cx="6638630" cy="4300270"/>
          </a:xfrm>
          <a:prstGeom prst="rect">
            <a:avLst/>
          </a:prstGeom>
          <a:blipFill>
            <a:blip r:embed="rId2" cstate="print"/>
            <a:srcRect/>
            <a:stretch>
              <a:fillRect l="7650" t="-10189" r="-7650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1B40AA9-D85B-4470-887F-CE34A8661C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7810" y="520700"/>
            <a:ext cx="8754189" cy="1636776"/>
          </a:xfrm>
          <a:prstGeom prst="rect">
            <a:avLst/>
          </a:prstGeom>
        </p:spPr>
        <p:txBody>
          <a:bodyPr/>
          <a:lstStyle>
            <a:lvl1pPr>
              <a:defRPr sz="6600">
                <a:solidFill>
                  <a:srgbClr val="203189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020D11E-C62D-46C5-97AC-FEF02646AE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7972" y="2286000"/>
            <a:ext cx="11401028" cy="5429250"/>
          </a:xfrm>
          <a:prstGeom prst="rect">
            <a:avLst/>
          </a:prstGeom>
        </p:spPr>
        <p:txBody>
          <a:bodyPr/>
          <a:lstStyle>
            <a:lvl1pPr marL="287338" indent="-287338">
              <a:buClr>
                <a:srgbClr val="203189"/>
              </a:buClr>
              <a:buFont typeface="Arial"/>
              <a:buChar char="•"/>
              <a:defRPr sz="3600"/>
            </a:lvl1pPr>
            <a:lvl2pPr marL="627063" indent="-285750">
              <a:buClr>
                <a:srgbClr val="FF6600"/>
              </a:buClr>
              <a:buFont typeface="Wingdings" charset="2"/>
              <a:buChar char="§"/>
              <a:defRPr sz="3200"/>
            </a:lvl2pPr>
            <a:lvl3pPr marL="914400" indent="-231775">
              <a:buClr>
                <a:srgbClr val="3399FF"/>
              </a:buClr>
              <a:buFont typeface="Courier New"/>
              <a:buChar char="o"/>
              <a:defRPr sz="2800"/>
            </a:lvl3pPr>
            <a:lvl4pPr marL="1252538" indent="-228600">
              <a:buClr>
                <a:srgbClr val="FF6600"/>
              </a:buClr>
              <a:buFont typeface="Arial"/>
              <a:buChar char="•"/>
              <a:defRPr sz="2800"/>
            </a:lvl4pPr>
            <a:lvl5pPr marL="1608138" indent="-242888">
              <a:buClr>
                <a:srgbClr val="203189"/>
              </a:buClr>
              <a:buFont typeface="Lucida Grande"/>
              <a:buChar char="⧫"/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4962720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lain Title and Content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2166600" cy="1143000"/>
          </a:xfrm>
          <a:prstGeom prst="rect">
            <a:avLst/>
          </a:prstGeom>
        </p:spPr>
        <p:txBody>
          <a:bodyPr vert="horz" lIns="64035" tIns="32018" rIns="64035" bIns="320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31800" y="1924051"/>
            <a:ext cx="12192000" cy="5867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89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01726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78047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in Title and Content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2166600" cy="1143000"/>
          </a:xfrm>
          <a:prstGeom prst="rect">
            <a:avLst/>
          </a:prstGeom>
        </p:spPr>
        <p:txBody>
          <a:bodyPr vert="horz" lIns="64035" tIns="32018" rIns="64035" bIns="320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31800" y="1924051"/>
            <a:ext cx="12192000" cy="5867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33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EDB0C-E1C2-4B21-AE98-8E76A7AA4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47645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6600">
                <a:solidFill>
                  <a:srgbClr val="20318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 marL="1600200" indent="-2286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/>
        </p:nvSpPr>
        <p:spPr>
          <a:xfrm flipH="1">
            <a:off x="0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</p:spTree>
    <p:extLst>
      <p:ext uri="{BB962C8B-B14F-4D97-AF65-F5344CB8AC3E}">
        <p14:creationId xmlns:p14="http://schemas.microsoft.com/office/powerpoint/2010/main" val="307474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2463" y="2284413"/>
            <a:ext cx="5799137" cy="6462712"/>
          </a:xfrm>
        </p:spPr>
        <p:txBody>
          <a:bodyPr/>
          <a:lstStyle>
            <a:lvl1pPr>
              <a:defRPr sz="3000"/>
            </a:lvl1pPr>
            <a:lvl2pPr marL="566738" indent="-228600">
              <a:defRPr sz="2600"/>
            </a:lvl2pPr>
            <a:lvl3pPr marL="914400" indent="-231775">
              <a:defRPr sz="2200"/>
            </a:lvl3pPr>
            <a:lvl4pPr marL="1262063" indent="-228600">
              <a:defRPr sz="2200"/>
            </a:lvl4pPr>
            <a:lvl5pPr marL="1597025" indent="-228600"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4000" y="2284413"/>
            <a:ext cx="5799138" cy="6462712"/>
          </a:xfrm>
        </p:spPr>
        <p:txBody>
          <a:bodyPr/>
          <a:lstStyle>
            <a:lvl1pPr>
              <a:defRPr sz="3000"/>
            </a:lvl1pPr>
            <a:lvl2pPr marL="566738" indent="-228600">
              <a:defRPr sz="2600"/>
            </a:lvl2pPr>
            <a:lvl3pPr marL="914400" indent="-230188">
              <a:defRPr sz="2200"/>
            </a:lvl3pPr>
            <a:lvl4pPr marL="1262063" indent="-228600">
              <a:defRPr sz="2200"/>
            </a:lvl4pPr>
            <a:lvl5pPr marL="1597025" indent="-228600"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/>
        </p:nvSpPr>
        <p:spPr>
          <a:xfrm flipH="1">
            <a:off x="0" y="0"/>
            <a:ext cx="3880967" cy="4200079"/>
          </a:xfrm>
          <a:prstGeom prst="rect">
            <a:avLst/>
          </a:prstGeom>
          <a:blipFill>
            <a:blip r:embed="rId2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</p:spTree>
    <p:extLst>
      <p:ext uri="{BB962C8B-B14F-4D97-AF65-F5344CB8AC3E}">
        <p14:creationId xmlns:p14="http://schemas.microsoft.com/office/powerpoint/2010/main" val="1031904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8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slideLayout" Target="../slideLayouts/slideLayout27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2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2D0B4B6A-2A81-4C9F-B649-C12A8B0BD189}"/>
              </a:ext>
            </a:extLst>
          </p:cNvPr>
          <p:cNvSpPr/>
          <p:nvPr userDrawn="1"/>
        </p:nvSpPr>
        <p:spPr>
          <a:xfrm flipH="1">
            <a:off x="0" y="0"/>
            <a:ext cx="3880967" cy="4200079"/>
          </a:xfrm>
          <a:prstGeom prst="rect">
            <a:avLst/>
          </a:prstGeom>
          <a:blipFill>
            <a:blip r:embed="rId9" cstate="print"/>
            <a:srcRect/>
            <a:stretch>
              <a:fillRect l="21180" t="-15944" r="-20978"/>
            </a:stretch>
          </a:blip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84400" y="392113"/>
            <a:ext cx="10218738" cy="1631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2284413"/>
            <a:ext cx="11750675" cy="6462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EC5A0E8A-69B7-4BBF-8F6A-3839C6A15B8F}"/>
              </a:ext>
            </a:extLst>
          </p:cNvPr>
          <p:cNvSpPr/>
          <p:nvPr userDrawn="1"/>
        </p:nvSpPr>
        <p:spPr>
          <a:xfrm>
            <a:off x="0" y="8769355"/>
            <a:ext cx="9393201" cy="184150"/>
          </a:xfrm>
          <a:custGeom>
            <a:avLst/>
            <a:gdLst/>
            <a:ahLst/>
            <a:cxnLst/>
            <a:rect l="l" t="t" r="r" b="b"/>
            <a:pathLst>
              <a:path w="12573000" h="184150">
                <a:moveTo>
                  <a:pt x="12573000" y="0"/>
                </a:moveTo>
                <a:lnTo>
                  <a:pt x="0" y="0"/>
                </a:lnTo>
                <a:lnTo>
                  <a:pt x="0" y="184149"/>
                </a:lnTo>
                <a:lnTo>
                  <a:pt x="12393663" y="184149"/>
                </a:lnTo>
                <a:lnTo>
                  <a:pt x="12573000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542D003F-B569-416D-A322-6D45F3337DC5}"/>
              </a:ext>
            </a:extLst>
          </p:cNvPr>
          <p:cNvSpPr/>
          <p:nvPr userDrawn="1"/>
        </p:nvSpPr>
        <p:spPr>
          <a:xfrm>
            <a:off x="9421666" y="8769355"/>
            <a:ext cx="3633935" cy="184150"/>
          </a:xfrm>
          <a:custGeom>
            <a:avLst/>
            <a:gdLst/>
            <a:ahLst/>
            <a:cxnLst/>
            <a:rect l="l" t="t" r="r" b="b"/>
            <a:pathLst>
              <a:path w="4864100" h="184150">
                <a:moveTo>
                  <a:pt x="4864100" y="0"/>
                </a:moveTo>
                <a:lnTo>
                  <a:pt x="165100" y="0"/>
                </a:lnTo>
                <a:lnTo>
                  <a:pt x="0" y="184149"/>
                </a:lnTo>
                <a:lnTo>
                  <a:pt x="4864100" y="184149"/>
                </a:lnTo>
                <a:lnTo>
                  <a:pt x="4864100" y="0"/>
                </a:lnTo>
                <a:close/>
              </a:path>
            </a:pathLst>
          </a:custGeom>
          <a:solidFill>
            <a:srgbClr val="1D8BC1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4D361103-1B35-4DFB-ACCB-D2433F559F4F}"/>
              </a:ext>
            </a:extLst>
          </p:cNvPr>
          <p:cNvSpPr/>
          <p:nvPr userDrawn="1"/>
        </p:nvSpPr>
        <p:spPr>
          <a:xfrm>
            <a:off x="341571" y="8769350"/>
            <a:ext cx="474404" cy="768350"/>
          </a:xfrm>
          <a:custGeom>
            <a:avLst/>
            <a:gdLst/>
            <a:ahLst/>
            <a:cxnLst/>
            <a:rect l="l" t="t" r="r" b="b"/>
            <a:pathLst>
              <a:path w="635000" h="768350">
                <a:moveTo>
                  <a:pt x="0" y="768350"/>
                </a:moveTo>
                <a:lnTo>
                  <a:pt x="635000" y="768350"/>
                </a:lnTo>
                <a:lnTo>
                  <a:pt x="635000" y="0"/>
                </a:lnTo>
                <a:lnTo>
                  <a:pt x="0" y="0"/>
                </a:lnTo>
                <a:lnTo>
                  <a:pt x="0" y="76835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F3213C5B-0668-4A88-8A60-00E4C593989F}"/>
              </a:ext>
            </a:extLst>
          </p:cNvPr>
          <p:cNvSpPr txBox="1">
            <a:spLocks/>
          </p:cNvSpPr>
          <p:nvPr userDrawn="1"/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94" b="1" i="0" kern="1200" baseline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9A570B3C-81C1-42F9-8484-11ABABD9899B}"/>
              </a:ext>
            </a:extLst>
          </p:cNvPr>
          <p:cNvSpPr/>
          <p:nvPr userDrawn="1"/>
        </p:nvSpPr>
        <p:spPr>
          <a:xfrm>
            <a:off x="10272369" y="7784375"/>
            <a:ext cx="2427631" cy="92783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Date Placeholder 1">
            <a:extLst>
              <a:ext uri="{FF2B5EF4-FFF2-40B4-BE49-F238E27FC236}">
                <a16:creationId xmlns:a16="http://schemas.microsoft.com/office/drawing/2014/main" id="{E15B787B-E169-4A6D-9BAB-6F919C455F16}"/>
              </a:ext>
            </a:extLst>
          </p:cNvPr>
          <p:cNvSpPr txBox="1">
            <a:spLocks/>
          </p:cNvSpPr>
          <p:nvPr userDrawn="1"/>
        </p:nvSpPr>
        <p:spPr>
          <a:xfrm>
            <a:off x="948808" y="9010651"/>
            <a:ext cx="6340992" cy="501645"/>
          </a:xfrm>
          <a:prstGeom prst="rect">
            <a:avLst/>
          </a:prstGeom>
        </p:spPr>
        <p:txBody>
          <a:bodyPr vert="horz" lIns="68314" tIns="34157" rIns="68314" bIns="34157" rtlCol="0" anchor="ctr"/>
          <a:lstStyle>
            <a:defPPr>
              <a:defRPr lang="en-US"/>
            </a:defPPr>
            <a:lvl1pPr marL="0" algn="r" defTabSz="914400" rtl="0" eaLnBrk="1" latinLnBrk="0" hangingPunct="1">
              <a:defRPr sz="2200" kern="1200" baseline="0">
                <a:solidFill>
                  <a:srgbClr val="203189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40" dirty="0"/>
              <a:t>From Overview to Creating Linked Data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98027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2" r:id="rId2"/>
    <p:sldLayoutId id="2147483683" r:id="rId3"/>
    <p:sldLayoutId id="2147483684" r:id="rId4"/>
    <p:sldLayoutId id="2147483685" r:id="rId5"/>
    <p:sldLayoutId id="2147483687" r:id="rId6"/>
    <p:sldLayoutId id="2147483692" r:id="rId7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6600" kern="1200">
          <a:solidFill>
            <a:srgbClr val="203189"/>
          </a:solidFill>
          <a:latin typeface="+mj-lt"/>
          <a:ea typeface="+mj-ea"/>
          <a:cs typeface="+mj-cs"/>
        </a:defRPr>
      </a:lvl1pPr>
    </p:titleStyle>
    <p:bodyStyle>
      <a:lvl1pPr marL="230188" indent="-230188" algn="l" defTabSz="457200" rtl="0" eaLnBrk="1" latinLnBrk="0" hangingPunct="1">
        <a:spcBef>
          <a:spcPct val="20000"/>
        </a:spcBef>
        <a:buClr>
          <a:srgbClr val="203189"/>
        </a:buClr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6600"/>
        </a:buClr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325" indent="-288925" algn="l" defTabSz="457200" rtl="0" eaLnBrk="1" latinLnBrk="0" hangingPunct="1">
        <a:spcBef>
          <a:spcPct val="20000"/>
        </a:spcBef>
        <a:buClr>
          <a:srgbClr val="3399FF"/>
        </a:buClr>
        <a:buFont typeface="Courier New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F6600"/>
        </a:buClr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203189"/>
        </a:buClr>
        <a:buFont typeface="Arial"/>
        <a:buChar char="⧫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84400" y="392113"/>
            <a:ext cx="10218738" cy="1631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2284413"/>
            <a:ext cx="11750675" cy="6462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EC5A0E8A-69B7-4BBF-8F6A-3839C6A15B8F}"/>
              </a:ext>
            </a:extLst>
          </p:cNvPr>
          <p:cNvSpPr/>
          <p:nvPr/>
        </p:nvSpPr>
        <p:spPr>
          <a:xfrm>
            <a:off x="0" y="8769355"/>
            <a:ext cx="9393201" cy="184150"/>
          </a:xfrm>
          <a:custGeom>
            <a:avLst/>
            <a:gdLst/>
            <a:ahLst/>
            <a:cxnLst/>
            <a:rect l="l" t="t" r="r" b="b"/>
            <a:pathLst>
              <a:path w="12573000" h="184150">
                <a:moveTo>
                  <a:pt x="12573000" y="0"/>
                </a:moveTo>
                <a:lnTo>
                  <a:pt x="0" y="0"/>
                </a:lnTo>
                <a:lnTo>
                  <a:pt x="0" y="184149"/>
                </a:lnTo>
                <a:lnTo>
                  <a:pt x="12393663" y="184149"/>
                </a:lnTo>
                <a:lnTo>
                  <a:pt x="12573000" y="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542D003F-B569-416D-A322-6D45F3337DC5}"/>
              </a:ext>
            </a:extLst>
          </p:cNvPr>
          <p:cNvSpPr/>
          <p:nvPr/>
        </p:nvSpPr>
        <p:spPr>
          <a:xfrm>
            <a:off x="9421666" y="8769355"/>
            <a:ext cx="3633935" cy="184150"/>
          </a:xfrm>
          <a:custGeom>
            <a:avLst/>
            <a:gdLst/>
            <a:ahLst/>
            <a:cxnLst/>
            <a:rect l="l" t="t" r="r" b="b"/>
            <a:pathLst>
              <a:path w="4864100" h="184150">
                <a:moveTo>
                  <a:pt x="4864100" y="0"/>
                </a:moveTo>
                <a:lnTo>
                  <a:pt x="165100" y="0"/>
                </a:lnTo>
                <a:lnTo>
                  <a:pt x="0" y="184149"/>
                </a:lnTo>
                <a:lnTo>
                  <a:pt x="4864100" y="184149"/>
                </a:lnTo>
                <a:lnTo>
                  <a:pt x="4864100" y="0"/>
                </a:lnTo>
                <a:close/>
              </a:path>
            </a:pathLst>
          </a:custGeom>
          <a:solidFill>
            <a:srgbClr val="1D8BC1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4D361103-1B35-4DFB-ACCB-D2433F559F4F}"/>
              </a:ext>
            </a:extLst>
          </p:cNvPr>
          <p:cNvSpPr/>
          <p:nvPr/>
        </p:nvSpPr>
        <p:spPr>
          <a:xfrm>
            <a:off x="341571" y="8769350"/>
            <a:ext cx="474404" cy="768350"/>
          </a:xfrm>
          <a:custGeom>
            <a:avLst/>
            <a:gdLst/>
            <a:ahLst/>
            <a:cxnLst/>
            <a:rect l="l" t="t" r="r" b="b"/>
            <a:pathLst>
              <a:path w="635000" h="768350">
                <a:moveTo>
                  <a:pt x="0" y="768350"/>
                </a:moveTo>
                <a:lnTo>
                  <a:pt x="635000" y="768350"/>
                </a:lnTo>
                <a:lnTo>
                  <a:pt x="635000" y="0"/>
                </a:lnTo>
                <a:lnTo>
                  <a:pt x="0" y="0"/>
                </a:lnTo>
                <a:lnTo>
                  <a:pt x="0" y="768350"/>
                </a:lnTo>
                <a:close/>
              </a:path>
            </a:pathLst>
          </a:custGeom>
          <a:solidFill>
            <a:srgbClr val="203189"/>
          </a:solidFill>
        </p:spPr>
        <p:txBody>
          <a:bodyPr wrap="square" lIns="0" tIns="0" rIns="0" bIns="0" rtlCol="0"/>
          <a:lstStyle/>
          <a:p>
            <a:endParaRPr sz="1345" dirty="0"/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F3213C5B-0668-4A88-8A60-00E4C593989F}"/>
              </a:ext>
            </a:extLst>
          </p:cNvPr>
          <p:cNvSpPr txBox="1">
            <a:spLocks/>
          </p:cNvSpPr>
          <p:nvPr/>
        </p:nvSpPr>
        <p:spPr>
          <a:xfrm>
            <a:off x="341572" y="8953505"/>
            <a:ext cx="4744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94" b="1" i="0" kern="1200" baseline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B918772-37A3-47DC-BE01-33CAE9FCB74A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9A570B3C-81C1-42F9-8484-11ABABD9899B}"/>
              </a:ext>
            </a:extLst>
          </p:cNvPr>
          <p:cNvSpPr/>
          <p:nvPr/>
        </p:nvSpPr>
        <p:spPr>
          <a:xfrm>
            <a:off x="10272369" y="7784375"/>
            <a:ext cx="2427631" cy="927834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Date Placeholder 1">
            <a:extLst>
              <a:ext uri="{FF2B5EF4-FFF2-40B4-BE49-F238E27FC236}">
                <a16:creationId xmlns:a16="http://schemas.microsoft.com/office/drawing/2014/main" id="{E15B787B-E169-4A6D-9BAB-6F919C455F16}"/>
              </a:ext>
            </a:extLst>
          </p:cNvPr>
          <p:cNvSpPr txBox="1">
            <a:spLocks/>
          </p:cNvSpPr>
          <p:nvPr/>
        </p:nvSpPr>
        <p:spPr>
          <a:xfrm>
            <a:off x="948808" y="9010651"/>
            <a:ext cx="6340992" cy="501645"/>
          </a:xfrm>
          <a:prstGeom prst="rect">
            <a:avLst/>
          </a:prstGeom>
        </p:spPr>
        <p:txBody>
          <a:bodyPr vert="horz" lIns="68314" tIns="34157" rIns="68314" bIns="34157" rtlCol="0" anchor="ctr"/>
          <a:lstStyle>
            <a:defPPr>
              <a:defRPr lang="en-US"/>
            </a:defPPr>
            <a:lvl1pPr marL="0" algn="r" defTabSz="914400" rtl="0" eaLnBrk="1" latinLnBrk="0" hangingPunct="1">
              <a:defRPr sz="2200" kern="1200" baseline="0">
                <a:solidFill>
                  <a:srgbClr val="203189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40" dirty="0"/>
              <a:t>From Overview to Creating Linked Data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E15B787B-E169-4A6D-9BAB-6F919C455F16}"/>
              </a:ext>
            </a:extLst>
          </p:cNvPr>
          <p:cNvSpPr txBox="1">
            <a:spLocks/>
          </p:cNvSpPr>
          <p:nvPr userDrawn="1"/>
        </p:nvSpPr>
        <p:spPr>
          <a:xfrm>
            <a:off x="948808" y="9010651"/>
            <a:ext cx="6340992" cy="501645"/>
          </a:xfrm>
          <a:prstGeom prst="rect">
            <a:avLst/>
          </a:prstGeom>
        </p:spPr>
        <p:txBody>
          <a:bodyPr vert="horz" lIns="68314" tIns="34157" rIns="68314" bIns="34157" rtlCol="0" anchor="ctr"/>
          <a:lstStyle>
            <a:defPPr>
              <a:defRPr lang="en-US"/>
            </a:defPPr>
            <a:lvl1pPr marL="0" algn="r" defTabSz="914400" rtl="0" eaLnBrk="1" latinLnBrk="0" hangingPunct="1">
              <a:defRPr sz="2200" kern="1200" baseline="0">
                <a:solidFill>
                  <a:srgbClr val="203189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40" dirty="0"/>
              <a:t>From Overview to Creating Linked Data</a:t>
            </a:r>
          </a:p>
        </p:txBody>
      </p:sp>
    </p:spTree>
    <p:extLst>
      <p:ext uri="{BB962C8B-B14F-4D97-AF65-F5344CB8AC3E}">
        <p14:creationId xmlns:p14="http://schemas.microsoft.com/office/powerpoint/2010/main" val="468623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670" r:id="rId16"/>
    <p:sldLayoutId id="2147483671" r:id="rId17"/>
    <p:sldLayoutId id="2147483691" r:id="rId18"/>
    <p:sldLayoutId id="2147483672" r:id="rId19"/>
    <p:sldLayoutId id="2147483673" r:id="rId20"/>
    <p:sldLayoutId id="2147483674" r:id="rId21"/>
    <p:sldLayoutId id="2147483677" r:id="rId22"/>
    <p:sldLayoutId id="2147483675" r:id="rId23"/>
    <p:sldLayoutId id="2147483689" r:id="rId24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6600" kern="1200">
          <a:solidFill>
            <a:srgbClr val="203189"/>
          </a:solidFill>
          <a:latin typeface="+mj-lt"/>
          <a:ea typeface="+mj-ea"/>
          <a:cs typeface="+mj-cs"/>
        </a:defRPr>
      </a:lvl1pPr>
    </p:titleStyle>
    <p:bodyStyle>
      <a:lvl1pPr marL="230188" indent="-230188" algn="l" defTabSz="457200" rtl="0" eaLnBrk="1" latinLnBrk="0" hangingPunct="1">
        <a:spcBef>
          <a:spcPct val="20000"/>
        </a:spcBef>
        <a:buClr>
          <a:srgbClr val="203189"/>
        </a:buClr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6600"/>
        </a:buClr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325" indent="-288925" algn="l" defTabSz="457200" rtl="0" eaLnBrk="1" latinLnBrk="0" hangingPunct="1">
        <a:spcBef>
          <a:spcPct val="20000"/>
        </a:spcBef>
        <a:buClr>
          <a:srgbClr val="3399FF"/>
        </a:buClr>
        <a:buFont typeface="Courier New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F6600"/>
        </a:buClr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203189"/>
        </a:buClr>
        <a:buFont typeface="Arial"/>
        <a:buChar char="⧫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1.tiff"/><Relationship Id="rId1" Type="http://schemas.openxmlformats.org/officeDocument/2006/relationships/slideLayout" Target="../slideLayouts/slideLayout5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hyperlink" Target="https://beta.rdatoolkit.org/Guidance/GuidanceById/f1b66cd8-c926-42d5-95d0-9adddd8c196d" TargetMode="External"/><Relationship Id="rId1" Type="http://schemas.openxmlformats.org/officeDocument/2006/relationships/slideLayout" Target="../slideLayouts/slideLayout18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datoolkit.org/" TargetMode="External"/><Relationship Id="rId2" Type="http://schemas.openxmlformats.org/officeDocument/2006/relationships/hyperlink" Target="http://beta.rdatoolkit.org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hyperlink" Target="https://beta.rdatoolkit.org/en-US_ala-452cb3af-3c8e-3c20-8d59-2362ad325a09/div_bmv_tzx_dfb" TargetMode="External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hyperlink" Target="https://beta.rdatoolkit.org/Guidance/GuidanceById/41574d2c-355d-453c-9cb6-812acdeea82c" TargetMode="External"/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hyperlink" Target="https://beta.rdatoolkit.org/en-US_ala-f21836a5-7397-341a-bd4c-bd641e765511/f2201bd2-48e0-481d-9e6f-537a50ecffc4" TargetMode="External"/><Relationship Id="rId1" Type="http://schemas.openxmlformats.org/officeDocument/2006/relationships/slideLayout" Target="../slideLayouts/slideLayout18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hyperlink" Target="https://beta.rdatoolkit.org/Guidance/GuidanceById/41574d2c-355d-453c-9cb6-812acdeea82c" TargetMode="External"/><Relationship Id="rId2" Type="http://schemas.openxmlformats.org/officeDocument/2006/relationships/hyperlink" Target="https://beta.rdatoolkit.org/en-US_ala-cfa18e03-17f2-378a-874c-86515bf7e0ac/div_ms2_1cr_vfb" TargetMode="External"/><Relationship Id="rId1" Type="http://schemas.openxmlformats.org/officeDocument/2006/relationships/slideLayout" Target="../slideLayouts/slideLayout17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hyperlink" Target="https://beta.rdatoolkit.org/Resource/Index?externalId=en-US_topic_lnb_qmy_x3b" TargetMode="External"/><Relationship Id="rId1" Type="http://schemas.openxmlformats.org/officeDocument/2006/relationships/slideLayout" Target="../slideLayouts/slideLayout18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tif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.xml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/Relationships>
</file>

<file path=ppt/slides/_rels/slide1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/Relationships>
</file>

<file path=ppt/slides/_rels/slide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da-rsc.org/rscpresentations" TargetMode="External"/><Relationship Id="rId2" Type="http://schemas.openxmlformats.org/officeDocument/2006/relationships/hyperlink" Target="http://rda-rsc.org/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outube.com/channel/UCd5pa3AoQIr17wESE9YHcnw" TargetMode="External"/><Relationship Id="rId5" Type="http://schemas.openxmlformats.org/officeDocument/2006/relationships/hyperlink" Target="https://www.rdatoolkit.org/" TargetMode="External"/><Relationship Id="rId4" Type="http://schemas.openxmlformats.org/officeDocument/2006/relationships/hyperlink" Target="https://www.rdatoolkit.org/RDAWorkshop_1.20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0.xml.rels><?xml version="1.0" encoding="UTF-8" standalone="yes"?>
<Relationships xmlns="http://schemas.openxmlformats.org/package/2006/relationships"><Relationship Id="rId2" Type="http://schemas.openxmlformats.org/officeDocument/2006/relationships/hyperlink" Target="mailto:RSCChair@rdatoolkit.org" TargetMode="Externa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skhm1LZEL8&amp;t=122s" TargetMode="External"/><Relationship Id="rId2" Type="http://schemas.openxmlformats.org/officeDocument/2006/relationships/hyperlink" Target="https://www.youtube.com/channel/UCd5pa3AoQIr17wESE9YHcnw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fUPwFSyvFHY" TargetMode="External"/><Relationship Id="rId5" Type="http://schemas.openxmlformats.org/officeDocument/2006/relationships/hyperlink" Target="https://www.youtube.com/watch?v=hkv0nSQS5bo&amp;t=6s" TargetMode="External"/><Relationship Id="rId4" Type="http://schemas.openxmlformats.org/officeDocument/2006/relationships/hyperlink" Target="https://www.youtube.com/watch?v=2QQh9GigEc0&amp;t=108s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beta.rdatoolkit.org/Guidance/GuidanceById/9000510b-ae4e-4c38-907d-dfadcea21a70" TargetMode="Externa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beta.rdatoolkit.org/VES/VES?contentId=460daf3d-a26b-4873-b1c1-91ef934f165b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daregistry.info/Elements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9.emf"/><Relationship Id="rId7" Type="http://schemas.openxmlformats.org/officeDocument/2006/relationships/image" Target="../media/image3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5.xml"/><Relationship Id="rId6" Type="http://schemas.openxmlformats.org/officeDocument/2006/relationships/customXml" Target="../ink/ink3.xml"/><Relationship Id="rId5" Type="http://schemas.openxmlformats.org/officeDocument/2006/relationships/image" Target="../media/image30.emf"/><Relationship Id="rId4" Type="http://schemas.openxmlformats.org/officeDocument/2006/relationships/customXml" Target="../ink/ink2.xml"/><Relationship Id="rId9" Type="http://schemas.openxmlformats.org/officeDocument/2006/relationships/image" Target="../media/image30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://dev.rdatoolkit.gvpi.net/Guidance/GuidanceById/3dd68751-c68d-42f6-97a1-cc100fca4b5c" TargetMode="External"/><Relationship Id="rId2" Type="http://schemas.openxmlformats.org/officeDocument/2006/relationships/hyperlink" Target="http://dev.rdatoolkit.gvpi.net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A78E7E-9D3A-4F33-83F5-FA0DD1008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00" y="2457450"/>
            <a:ext cx="12106792" cy="5663089"/>
          </a:xfrm>
        </p:spPr>
        <p:txBody>
          <a:bodyPr/>
          <a:lstStyle/>
          <a:p>
            <a:r>
              <a:rPr lang="en-US" sz="8000" dirty="0"/>
              <a:t>RDA Beta Toolkit Workshop: </a:t>
            </a:r>
          </a:p>
          <a:p>
            <a:pPr marL="457200" indent="-457200"/>
            <a:r>
              <a:rPr lang="en-US" sz="7200" dirty="0"/>
              <a:t>From overview </a:t>
            </a:r>
            <a:br>
              <a:rPr lang="en-US" sz="7200" dirty="0"/>
            </a:br>
            <a:r>
              <a:rPr lang="en-US" sz="7200" dirty="0"/>
              <a:t>to creating linked data </a:t>
            </a:r>
          </a:p>
          <a:p>
            <a:r>
              <a:rPr lang="en-US" sz="7200" dirty="0"/>
              <a:t/>
            </a:r>
            <a:br>
              <a:rPr lang="en-US" sz="7200" dirty="0"/>
            </a:br>
            <a:endParaRPr lang="en-US" sz="7200" dirty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8774" y="6426548"/>
            <a:ext cx="1165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203189"/>
                </a:solidFill>
              </a:rPr>
              <a:t>Kathy Glennan</a:t>
            </a:r>
          </a:p>
          <a:p>
            <a:r>
              <a:rPr lang="en-US" sz="3000" dirty="0">
                <a:solidFill>
                  <a:srgbClr val="203189"/>
                </a:solidFill>
              </a:rPr>
              <a:t>  Chair, RDA Steering Committee</a:t>
            </a:r>
            <a:br>
              <a:rPr lang="en-US" sz="3000" dirty="0">
                <a:solidFill>
                  <a:srgbClr val="203189"/>
                </a:solidFill>
              </a:rPr>
            </a:br>
            <a:r>
              <a:rPr lang="en-US" sz="3000" dirty="0">
                <a:solidFill>
                  <a:srgbClr val="203189"/>
                </a:solidFill>
              </a:rPr>
              <a:t>  Head, Original &amp; Special Collections Cataloging, </a:t>
            </a:r>
            <a:br>
              <a:rPr lang="en-US" sz="3000" dirty="0">
                <a:solidFill>
                  <a:srgbClr val="203189"/>
                </a:solidFill>
              </a:rPr>
            </a:br>
            <a:r>
              <a:rPr lang="en-US" sz="3000" dirty="0">
                <a:solidFill>
                  <a:srgbClr val="203189"/>
                </a:solidFill>
              </a:rPr>
              <a:t>     University of Maryland</a:t>
            </a: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E15B787B-E169-4A6D-9BAB-6F919C455F16}"/>
              </a:ext>
            </a:extLst>
          </p:cNvPr>
          <p:cNvSpPr txBox="1">
            <a:spLocks/>
          </p:cNvSpPr>
          <p:nvPr/>
        </p:nvSpPr>
        <p:spPr>
          <a:xfrm>
            <a:off x="948808" y="9010651"/>
            <a:ext cx="6340992" cy="501645"/>
          </a:xfrm>
          <a:prstGeom prst="rect">
            <a:avLst/>
          </a:prstGeom>
        </p:spPr>
        <p:txBody>
          <a:bodyPr vert="horz" lIns="68314" tIns="34157" rIns="68314" bIns="34157" rtlCol="0" anchor="ctr"/>
          <a:lstStyle>
            <a:defPPr>
              <a:defRPr lang="en-US"/>
            </a:defPPr>
            <a:lvl1pPr marL="0" algn="r" defTabSz="914400" rtl="0" eaLnBrk="1" latinLnBrk="0" hangingPunct="1">
              <a:defRPr sz="2200" kern="1200" baseline="0">
                <a:solidFill>
                  <a:srgbClr val="203189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640" dirty="0"/>
          </a:p>
        </p:txBody>
      </p:sp>
    </p:spTree>
    <p:extLst>
      <p:ext uri="{BB962C8B-B14F-4D97-AF65-F5344CB8AC3E}">
        <p14:creationId xmlns:p14="http://schemas.microsoft.com/office/powerpoint/2010/main" val="2622822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1ED15-8395-F440-ADC8-69038F12E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Switchover 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B06EA-596A-8749-AFC5-193131773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Dec. 15, 2020, the beta RDA Toolkit will become the official version of RDA</a:t>
            </a:r>
          </a:p>
          <a:p>
            <a:pPr lvl="1"/>
            <a:r>
              <a:rPr lang="en-US" dirty="0"/>
              <a:t>beta.rdatoolkit.org </a:t>
            </a:r>
            <a:r>
              <a:rPr lang="en-US" dirty="0">
                <a:sym typeface="Wingdings" pitchFamily="2" charset="2"/>
              </a:rPr>
              <a:t> access.rdatoolkit.org</a:t>
            </a:r>
          </a:p>
          <a:p>
            <a:pPr lvl="1"/>
            <a:r>
              <a:rPr lang="en-US" dirty="0">
                <a:sym typeface="Wingdings" pitchFamily="2" charset="2"/>
              </a:rPr>
              <a:t>Original Toolkit will become available at: original.rdatoolkit.org</a:t>
            </a:r>
          </a:p>
          <a:p>
            <a:pPr lvl="1"/>
            <a:r>
              <a:rPr lang="en-US" dirty="0">
                <a:sym typeface="Wingdings" pitchFamily="2" charset="2"/>
              </a:rPr>
              <a:t>The year-long countdown clock for bringing down the original Toolkit </a:t>
            </a:r>
            <a:br>
              <a:rPr lang="en-US" dirty="0">
                <a:sym typeface="Wingdings" pitchFamily="2" charset="2"/>
              </a:rPr>
            </a:br>
            <a:r>
              <a:rPr lang="en-US" b="1" i="1" dirty="0">
                <a:sym typeface="Wingdings" pitchFamily="2" charset="2"/>
              </a:rPr>
              <a:t>will not </a:t>
            </a:r>
            <a:r>
              <a:rPr lang="en-US" dirty="0">
                <a:sym typeface="Wingdings" pitchFamily="2" charset="2"/>
              </a:rPr>
              <a:t>start on this date</a:t>
            </a:r>
          </a:p>
          <a:p>
            <a:pPr lvl="2"/>
            <a:r>
              <a:rPr lang="en-US" dirty="0">
                <a:sym typeface="Wingdings" pitchFamily="2" charset="2"/>
              </a:rPr>
              <a:t>Instead, this will be announced at a later time, after the RSC and the RDA Board agree on a specific date</a:t>
            </a:r>
          </a:p>
          <a:p>
            <a:pPr lvl="1"/>
            <a:r>
              <a:rPr lang="en-US" dirty="0">
                <a:sym typeface="Wingdings" pitchFamily="2" charset="2"/>
              </a:rPr>
              <a:t>Catalogers </a:t>
            </a:r>
            <a:r>
              <a:rPr lang="en-US" b="1" i="1" dirty="0">
                <a:sym typeface="Wingdings" pitchFamily="2" charset="2"/>
              </a:rPr>
              <a:t>are not expected </a:t>
            </a:r>
            <a:r>
              <a:rPr lang="en-US" dirty="0">
                <a:sym typeface="Wingdings" pitchFamily="2" charset="2"/>
              </a:rPr>
              <a:t>to start using the new RDA on this date</a:t>
            </a:r>
          </a:p>
          <a:p>
            <a:r>
              <a:rPr lang="en-US" dirty="0">
                <a:sym typeface="Wingdings" pitchFamily="2" charset="2"/>
              </a:rPr>
              <a:t>When will catalogers start using the new RDA?</a:t>
            </a:r>
          </a:p>
          <a:p>
            <a:pPr lvl="1"/>
            <a:r>
              <a:rPr lang="en-US" dirty="0">
                <a:sym typeface="Wingdings" pitchFamily="2" charset="2"/>
              </a:rPr>
              <a:t>That’s up to you – and LC/PCC, MLA, etc.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418626905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Chorus score – unstructured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2960" y="2286000"/>
            <a:ext cx="7620000" cy="60060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69BA7-ABF3-8F4C-918C-BF7EBD56C481}"/>
              </a:ext>
            </a:extLst>
          </p:cNvPr>
          <p:cNvSpPr txBox="1"/>
          <p:nvPr/>
        </p:nvSpPr>
        <p:spPr>
          <a:xfrm>
            <a:off x="8585200" y="6343650"/>
            <a:ext cx="3817938" cy="1147109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srgbClr val="21328A"/>
                </a:solidFill>
                <a:latin typeface="Calibri"/>
              </a:rPr>
              <a:t>Redundant element; temporarily kept</a:t>
            </a:r>
          </a:p>
        </p:txBody>
      </p:sp>
    </p:spTree>
    <p:extLst>
      <p:ext uri="{BB962C8B-B14F-4D97-AF65-F5344CB8AC3E}">
        <p14:creationId xmlns:p14="http://schemas.microsoft.com/office/powerpoint/2010/main" val="180171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Chorus score – structured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914400" indent="0">
              <a:buNone/>
            </a:pPr>
            <a:r>
              <a:rPr lang="en-US" dirty="0"/>
              <a:t>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" y="2286000"/>
            <a:ext cx="8501483" cy="4629233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AE51441-8256-4040-8660-8056CD736C8E}"/>
              </a:ext>
            </a:extLst>
          </p:cNvPr>
          <p:cNvSpPr/>
          <p:nvPr/>
        </p:nvSpPr>
        <p:spPr>
          <a:xfrm>
            <a:off x="5073700" y="3448050"/>
            <a:ext cx="3511499" cy="498012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DDBBA9-3EE8-0E46-8CE2-45F5E5AEB5BC}"/>
              </a:ext>
            </a:extLst>
          </p:cNvPr>
          <p:cNvSpPr/>
          <p:nvPr/>
        </p:nvSpPr>
        <p:spPr>
          <a:xfrm>
            <a:off x="1727200" y="5266763"/>
            <a:ext cx="1447800" cy="498012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070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400" y="392113"/>
            <a:ext cx="10668000" cy="1631950"/>
          </a:xfrm>
        </p:spPr>
        <p:txBody>
          <a:bodyPr/>
          <a:lstStyle/>
          <a:p>
            <a:r>
              <a:rPr lang="en-US" dirty="0"/>
              <a:t>Chorus score – identifier &amp; IRI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" y="2286000"/>
            <a:ext cx="10896509" cy="3996644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2184400" y="3580278"/>
            <a:ext cx="762000" cy="498012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43CE58-9535-1943-8785-7E2B3BAA12F9}"/>
              </a:ext>
            </a:extLst>
          </p:cNvPr>
          <p:cNvSpPr txBox="1"/>
          <p:nvPr/>
        </p:nvSpPr>
        <p:spPr>
          <a:xfrm>
            <a:off x="4394201" y="3675528"/>
            <a:ext cx="2169164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identifier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stCxn id="19" idx="1"/>
            <a:endCxn id="18" idx="3"/>
          </p:cNvCxnSpPr>
          <p:nvPr/>
        </p:nvCxnSpPr>
        <p:spPr>
          <a:xfrm flipH="1" flipV="1">
            <a:off x="2946400" y="3829284"/>
            <a:ext cx="1447801" cy="107854"/>
          </a:xfrm>
          <a:prstGeom prst="straightConnector1">
            <a:avLst/>
          </a:prstGeom>
          <a:ln w="381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889000" y="2914651"/>
            <a:ext cx="6794500" cy="533400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43CE58-9535-1943-8785-7E2B3BAA12F9}"/>
              </a:ext>
            </a:extLst>
          </p:cNvPr>
          <p:cNvSpPr txBox="1"/>
          <p:nvPr/>
        </p:nvSpPr>
        <p:spPr>
          <a:xfrm>
            <a:off x="8918566" y="2750475"/>
            <a:ext cx="809634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IRI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stCxn id="22" idx="1"/>
            <a:endCxn id="21" idx="3"/>
          </p:cNvCxnSpPr>
          <p:nvPr/>
        </p:nvCxnSpPr>
        <p:spPr>
          <a:xfrm flipH="1">
            <a:off x="7683500" y="3012085"/>
            <a:ext cx="1235066" cy="169266"/>
          </a:xfrm>
          <a:prstGeom prst="straightConnector1">
            <a:avLst/>
          </a:prstGeom>
          <a:ln w="381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9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  <p:bldP spid="22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3791807"/>
          </a:xfrm>
        </p:spPr>
        <p:txBody>
          <a:bodyPr/>
          <a:lstStyle/>
          <a:p>
            <a:r>
              <a:rPr lang="en-US" dirty="0"/>
              <a:t>Appellation Elements:</a:t>
            </a:r>
          </a:p>
          <a:p>
            <a:r>
              <a:rPr lang="en-US" sz="7200" dirty="0"/>
              <a:t>Names, Titles, Identifiers, </a:t>
            </a:r>
            <a:br>
              <a:rPr lang="en-US" sz="7200" dirty="0"/>
            </a:br>
            <a:r>
              <a:rPr lang="en-US" sz="7200" dirty="0"/>
              <a:t>and Access Points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05288098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8702C85-72D8-A641-95DB-E4C6351B1486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Persons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i="1" dirty="0">
                <a:solidFill>
                  <a:srgbClr val="3399FF"/>
                </a:solidFill>
              </a:rPr>
              <a:t>Original Toolkit – Chapter 9 </a:t>
            </a:r>
          </a:p>
          <a:p>
            <a:r>
              <a:rPr lang="en-US" dirty="0"/>
              <a:t>Starts with instructions about recording attributes</a:t>
            </a:r>
          </a:p>
          <a:p>
            <a:pPr lvl="1"/>
            <a:r>
              <a:rPr lang="en-US" i="1" dirty="0"/>
              <a:t>date associated with person</a:t>
            </a:r>
          </a:p>
          <a:p>
            <a:pPr lvl="1"/>
            <a:r>
              <a:rPr lang="en-US" i="1" dirty="0"/>
              <a:t>language of person</a:t>
            </a:r>
          </a:p>
          <a:p>
            <a:r>
              <a:rPr lang="en-US" dirty="0"/>
              <a:t>Followed by instructions to create access points, incorporating</a:t>
            </a:r>
          </a:p>
          <a:p>
            <a:pPr lvl="1"/>
            <a:r>
              <a:rPr lang="en-US" i="1" dirty="0"/>
              <a:t>fuller form of name</a:t>
            </a:r>
          </a:p>
          <a:p>
            <a:pPr lvl="1"/>
            <a:r>
              <a:rPr lang="en-US" i="1" dirty="0"/>
              <a:t>profession or occupation</a:t>
            </a:r>
          </a:p>
          <a:p>
            <a:r>
              <a:rPr lang="en-US" dirty="0"/>
              <a:t>Most data recorded with creating access points in mind</a:t>
            </a:r>
          </a:p>
          <a:p>
            <a:pPr lvl="1"/>
            <a:r>
              <a:rPr lang="en-US" dirty="0"/>
              <a:t>Much of the core element guidance</a:t>
            </a:r>
          </a:p>
          <a:p>
            <a:pPr lvl="1"/>
            <a:r>
              <a:rPr lang="en-US" dirty="0"/>
              <a:t>Placing surname first in preferred name</a:t>
            </a:r>
          </a:p>
          <a:p>
            <a:pPr lvl="2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i="1" dirty="0">
                <a:solidFill>
                  <a:srgbClr val="3399FF"/>
                </a:solidFill>
              </a:rPr>
              <a:t>Beta Toolkit – appellation elements</a:t>
            </a:r>
            <a:r>
              <a:rPr lang="en-US" dirty="0"/>
              <a:t> </a:t>
            </a:r>
          </a:p>
          <a:p>
            <a:r>
              <a:rPr lang="en-US" i="1" dirty="0"/>
              <a:t>Appellation of person</a:t>
            </a:r>
          </a:p>
          <a:p>
            <a:pPr marL="338138" lvl="1" indent="0">
              <a:buNone/>
            </a:pPr>
            <a:r>
              <a:rPr lang="en-US" dirty="0"/>
              <a:t>A nomen that is used within a given scheme or context to refer to a person</a:t>
            </a:r>
          </a:p>
          <a:p>
            <a:pPr lvl="1"/>
            <a:r>
              <a:rPr lang="en-US" dirty="0"/>
              <a:t>Unstructured = </a:t>
            </a:r>
            <a:r>
              <a:rPr lang="en-US" i="1" dirty="0"/>
              <a:t>name of person</a:t>
            </a:r>
          </a:p>
          <a:p>
            <a:pPr lvl="1"/>
            <a:r>
              <a:rPr lang="en-US" dirty="0"/>
              <a:t>Structured = </a:t>
            </a:r>
            <a:r>
              <a:rPr lang="en-US" i="1" dirty="0"/>
              <a:t>access point for person</a:t>
            </a:r>
          </a:p>
          <a:p>
            <a:pPr lvl="1"/>
            <a:r>
              <a:rPr lang="en-US" dirty="0"/>
              <a:t>Identifier = </a:t>
            </a:r>
            <a:r>
              <a:rPr lang="en-US" i="1" dirty="0"/>
              <a:t>identifier for person</a:t>
            </a:r>
          </a:p>
          <a:p>
            <a:pPr lvl="1"/>
            <a:r>
              <a:rPr lang="en-US" dirty="0"/>
              <a:t>IRI – not applicable</a:t>
            </a:r>
          </a:p>
          <a:p>
            <a:r>
              <a:rPr lang="en-US" dirty="0"/>
              <a:t>A hierarchy of elements – for example</a:t>
            </a:r>
          </a:p>
          <a:p>
            <a:pPr lvl="1"/>
            <a:r>
              <a:rPr lang="en-US" i="1" dirty="0"/>
              <a:t>Appellation of person </a:t>
            </a:r>
            <a:r>
              <a:rPr lang="en-US" dirty="0">
                <a:sym typeface="Wingdings" panose="05000000000000000000" pitchFamily="2" charset="2"/>
              </a:rPr>
              <a:t></a:t>
            </a:r>
          </a:p>
          <a:p>
            <a:pPr lvl="2"/>
            <a:r>
              <a:rPr lang="en-US" sz="2600" i="1" dirty="0">
                <a:sym typeface="Wingdings" panose="05000000000000000000" pitchFamily="2" charset="2"/>
              </a:rPr>
              <a:t>Name of person </a:t>
            </a:r>
            <a:r>
              <a:rPr lang="en-US" sz="2600" dirty="0">
                <a:sym typeface="Wingdings" panose="05000000000000000000" pitchFamily="2" charset="2"/>
              </a:rPr>
              <a:t></a:t>
            </a:r>
          </a:p>
          <a:p>
            <a:pPr lvl="3"/>
            <a:r>
              <a:rPr lang="en-US" sz="2600" i="1" dirty="0">
                <a:sym typeface="Wingdings" panose="05000000000000000000" pitchFamily="2" charset="2"/>
              </a:rPr>
              <a:t>Preferred name of person</a:t>
            </a:r>
          </a:p>
          <a:p>
            <a:pPr lvl="3"/>
            <a:r>
              <a:rPr lang="en-US" sz="2600" i="1" dirty="0">
                <a:sym typeface="Wingdings" panose="05000000000000000000" pitchFamily="2" charset="2"/>
              </a:rPr>
              <a:t>Variant name of person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91697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365760"/>
            <a:ext cx="7624867" cy="6324600"/>
          </a:xfrm>
          <a:prstGeom prst="rect">
            <a:avLst/>
          </a:prstGeom>
          <a:ln>
            <a:solidFill>
              <a:srgbClr val="F9A11B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6400" y="6343650"/>
            <a:ext cx="6618825" cy="2000465"/>
          </a:xfrm>
          <a:prstGeom prst="rect">
            <a:avLst/>
          </a:prstGeom>
          <a:ln>
            <a:solidFill>
              <a:srgbClr val="F9A11B"/>
            </a:solidFill>
          </a:ln>
        </p:spPr>
      </p:pic>
    </p:spTree>
    <p:extLst>
      <p:ext uri="{BB962C8B-B14F-4D97-AF65-F5344CB8AC3E}">
        <p14:creationId xmlns:p14="http://schemas.microsoft.com/office/powerpoint/2010/main" val="165761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365760"/>
            <a:ext cx="7670801" cy="6952844"/>
          </a:xfrm>
          <a:prstGeom prst="rect">
            <a:avLst/>
          </a:prstGeom>
          <a:ln>
            <a:solidFill>
              <a:srgbClr val="F9A11B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890000" y="3219450"/>
            <a:ext cx="32489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203189"/>
                </a:solidFill>
              </a:rPr>
              <a:t>No instructions here about manipulating </a:t>
            </a:r>
            <a:br>
              <a:rPr lang="en-US" sz="3200" dirty="0">
                <a:solidFill>
                  <a:srgbClr val="203189"/>
                </a:solidFill>
              </a:rPr>
            </a:br>
            <a:r>
              <a:rPr lang="en-US" sz="3200" dirty="0">
                <a:solidFill>
                  <a:srgbClr val="203189"/>
                </a:solidFill>
              </a:rPr>
              <a:t>data elements for an access point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043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FF82C4-01C3-6541-9373-BDE56FB0A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365760"/>
            <a:ext cx="7378700" cy="6184900"/>
          </a:xfrm>
          <a:prstGeom prst="rect">
            <a:avLst/>
          </a:prstGeom>
          <a:ln>
            <a:solidFill>
              <a:srgbClr val="F9A11B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754A5B-76DF-1B48-8A4C-5C88C3DE3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300" y="4133850"/>
            <a:ext cx="7493000" cy="4610100"/>
          </a:xfrm>
          <a:prstGeom prst="rect">
            <a:avLst/>
          </a:prstGeom>
          <a:ln>
            <a:solidFill>
              <a:srgbClr val="F9A11B"/>
            </a:solidFill>
          </a:ln>
        </p:spPr>
      </p:pic>
    </p:spTree>
    <p:extLst>
      <p:ext uri="{BB962C8B-B14F-4D97-AF65-F5344CB8AC3E}">
        <p14:creationId xmlns:p14="http://schemas.microsoft.com/office/powerpoint/2010/main" val="114095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59" y="365760"/>
            <a:ext cx="7598209" cy="2701290"/>
          </a:xfrm>
          <a:prstGeom prst="rect">
            <a:avLst/>
          </a:prstGeom>
          <a:ln>
            <a:solidFill>
              <a:srgbClr val="F9A11B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1346"/>
          <a:stretch/>
        </p:blipFill>
        <p:spPr>
          <a:xfrm>
            <a:off x="2260600" y="2686050"/>
            <a:ext cx="7957472" cy="6400800"/>
          </a:xfrm>
          <a:prstGeom prst="rect">
            <a:avLst/>
          </a:prstGeom>
          <a:ln>
            <a:solidFill>
              <a:srgbClr val="F9A11B"/>
            </a:solidFill>
          </a:ln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00602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A09532F-7296-FE45-A2A5-36745191DA76}"/>
              </a:ext>
            </a:extLst>
          </p:cNvPr>
          <p:cNvSpPr txBox="1">
            <a:spLocks/>
          </p:cNvSpPr>
          <p:nvPr/>
        </p:nvSpPr>
        <p:spPr>
          <a:xfrm>
            <a:off x="8812529" y="184151"/>
            <a:ext cx="3916680" cy="3409436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eaLnBrk="1" hangingPunct="1"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305580">
              <a:defRPr/>
            </a:pPr>
            <a:r>
              <a:rPr lang="en-US" sz="5140" kern="0" dirty="0">
                <a:solidFill>
                  <a:srgbClr val="21328A"/>
                </a:solidFill>
                <a:latin typeface="Calibri"/>
              </a:rPr>
              <a:t>Authorized access point for person</a:t>
            </a: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F26E9BB2-01DC-6C4B-9830-4541632181FE}"/>
              </a:ext>
            </a:extLst>
          </p:cNvPr>
          <p:cNvSpPr txBox="1">
            <a:spLocks/>
          </p:cNvSpPr>
          <p:nvPr/>
        </p:nvSpPr>
        <p:spPr>
          <a:xfrm>
            <a:off x="8812529" y="3593588"/>
            <a:ext cx="3916680" cy="4239773"/>
          </a:xfrm>
          <a:prstGeom prst="rect">
            <a:avLst/>
          </a:prstGeom>
        </p:spPr>
        <p:txBody>
          <a:bodyPr vert="horz" lIns="91428" tIns="45715" rIns="91428" bIns="45715" rtlCol="0">
            <a:noAutofit/>
          </a:bodyPr>
          <a:lstStyle>
            <a:lvl1pPr marL="236798" indent="-236798" eaLnBrk="1" hangingPunct="1">
              <a:spcBef>
                <a:spcPts val="0"/>
              </a:spcBef>
              <a:buClr>
                <a:schemeClr val="tx2"/>
              </a:buClr>
              <a:buFont typeface="Arial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5825" indent="-246803" eaLnBrk="1" hangingPunct="1">
              <a:spcBef>
                <a:spcPts val="420"/>
              </a:spcBef>
              <a:buClr>
                <a:schemeClr val="accent1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9309" indent="-281267" eaLnBrk="1" hangingPunct="1">
              <a:spcBef>
                <a:spcPts val="17"/>
              </a:spcBef>
              <a:buClr>
                <a:schemeClr val="accent2"/>
              </a:buClr>
              <a:buFont typeface="Courier New"/>
              <a:buChar char="o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531" indent="-243468" eaLnBrk="1" hangingPunct="1">
              <a:spcBef>
                <a:spcPts val="17"/>
              </a:spcBef>
              <a:buClr>
                <a:schemeClr val="accent3"/>
              </a:buClr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0664" indent="-244580" eaLnBrk="1" hangingPunct="1">
              <a:spcBef>
                <a:spcPts val="17"/>
              </a:spcBef>
              <a:buClr>
                <a:schemeClr val="tx1"/>
              </a:buClr>
              <a:buFont typeface="Wingdings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96022" eaLnBrk="1" hangingPunct="1">
              <a:defRPr>
                <a:latin typeface="+mn-lt"/>
                <a:ea typeface="+mn-ea"/>
                <a:cs typeface="+mn-cs"/>
              </a:defRPr>
            </a:lvl6pPr>
            <a:lvl7pPr marL="1435226" eaLnBrk="1" hangingPunct="1">
              <a:defRPr>
                <a:latin typeface="+mn-lt"/>
                <a:ea typeface="+mn-ea"/>
                <a:cs typeface="+mn-cs"/>
              </a:defRPr>
            </a:lvl7pPr>
            <a:lvl8pPr marL="1674431" eaLnBrk="1" hangingPunct="1">
              <a:defRPr>
                <a:latin typeface="+mn-lt"/>
                <a:ea typeface="+mn-ea"/>
                <a:cs typeface="+mn-cs"/>
              </a:defRPr>
            </a:lvl8pPr>
            <a:lvl9pPr marL="1913635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3998" kern="0" dirty="0">
                <a:solidFill>
                  <a:prstClr val="black"/>
                </a:solidFill>
                <a:latin typeface="Calibri"/>
              </a:rPr>
              <a:t>Specific instructions, including data manipulation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E2DD35B-C271-D74B-B08F-5432327C30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64" y="365759"/>
            <a:ext cx="8387715" cy="148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376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66779-A09E-6E4B-BBC4-9B44956A3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Beta RDA Toolkit Basics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B681D9-D4F9-5740-AE8E-FCEB736F0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88740980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F7A7021-DED5-7847-AA1E-DA72A32CC380}"/>
              </a:ext>
            </a:extLst>
          </p:cNvPr>
          <p:cNvSpPr txBox="1">
            <a:spLocks/>
          </p:cNvSpPr>
          <p:nvPr/>
        </p:nvSpPr>
        <p:spPr>
          <a:xfrm>
            <a:off x="8812529" y="184151"/>
            <a:ext cx="3916680" cy="3409436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eaLnBrk="1" hangingPunct="1"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305580">
              <a:defRPr/>
            </a:pPr>
            <a:r>
              <a:rPr lang="en-US" sz="5140" kern="0" dirty="0">
                <a:solidFill>
                  <a:srgbClr val="21328A"/>
                </a:solidFill>
                <a:latin typeface="Calibri"/>
              </a:rPr>
              <a:t>Authorized access point for person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D88696F-87E9-1A44-A70F-42B2D01D43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64" y="-8638030"/>
            <a:ext cx="8387715" cy="14897100"/>
          </a:xfrm>
          <a:prstGeom prst="rect">
            <a:avLst/>
          </a:prstGeom>
        </p:spPr>
      </p:pic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62A8DDF9-6B5A-0A4F-B46E-13BA18F8357A}"/>
              </a:ext>
            </a:extLst>
          </p:cNvPr>
          <p:cNvSpPr txBox="1">
            <a:spLocks/>
          </p:cNvSpPr>
          <p:nvPr/>
        </p:nvSpPr>
        <p:spPr>
          <a:xfrm>
            <a:off x="8812529" y="3593588"/>
            <a:ext cx="3916680" cy="4239773"/>
          </a:xfrm>
          <a:prstGeom prst="rect">
            <a:avLst/>
          </a:prstGeom>
        </p:spPr>
        <p:txBody>
          <a:bodyPr vert="horz" lIns="91428" tIns="45715" rIns="91428" bIns="45715" rtlCol="0">
            <a:noAutofit/>
          </a:bodyPr>
          <a:lstStyle>
            <a:lvl1pPr marL="236798" indent="-236798" eaLnBrk="1" hangingPunct="1">
              <a:spcBef>
                <a:spcPts val="0"/>
              </a:spcBef>
              <a:buClr>
                <a:schemeClr val="tx2"/>
              </a:buClr>
              <a:buFont typeface="Arial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5825" indent="-246803" eaLnBrk="1" hangingPunct="1">
              <a:spcBef>
                <a:spcPts val="420"/>
              </a:spcBef>
              <a:buClr>
                <a:schemeClr val="accent1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9309" indent="-281267" eaLnBrk="1" hangingPunct="1">
              <a:spcBef>
                <a:spcPts val="17"/>
              </a:spcBef>
              <a:buClr>
                <a:schemeClr val="accent2"/>
              </a:buClr>
              <a:buFont typeface="Courier New"/>
              <a:buChar char="o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531" indent="-243468" eaLnBrk="1" hangingPunct="1">
              <a:spcBef>
                <a:spcPts val="17"/>
              </a:spcBef>
              <a:buClr>
                <a:schemeClr val="accent3"/>
              </a:buClr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0664" indent="-244580" eaLnBrk="1" hangingPunct="1">
              <a:spcBef>
                <a:spcPts val="17"/>
              </a:spcBef>
              <a:buClr>
                <a:schemeClr val="tx1"/>
              </a:buClr>
              <a:buFont typeface="Wingdings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96022" eaLnBrk="1" hangingPunct="1">
              <a:defRPr>
                <a:latin typeface="+mn-lt"/>
                <a:ea typeface="+mn-ea"/>
                <a:cs typeface="+mn-cs"/>
              </a:defRPr>
            </a:lvl6pPr>
            <a:lvl7pPr marL="1435226" eaLnBrk="1" hangingPunct="1">
              <a:defRPr>
                <a:latin typeface="+mn-lt"/>
                <a:ea typeface="+mn-ea"/>
                <a:cs typeface="+mn-cs"/>
              </a:defRPr>
            </a:lvl7pPr>
            <a:lvl8pPr marL="1674431" eaLnBrk="1" hangingPunct="1">
              <a:defRPr>
                <a:latin typeface="+mn-lt"/>
                <a:ea typeface="+mn-ea"/>
                <a:cs typeface="+mn-cs"/>
              </a:defRPr>
            </a:lvl8pPr>
            <a:lvl9pPr marL="1913635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3998" kern="0" dirty="0">
                <a:solidFill>
                  <a:prstClr val="black"/>
                </a:solidFill>
              </a:rPr>
              <a:t>Specific instructions, including data manipulation</a:t>
            </a:r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2F0F76E-4C4A-B14F-9A88-630F31DBE5BD}"/>
              </a:ext>
            </a:extLst>
          </p:cNvPr>
          <p:cNvSpPr/>
          <p:nvPr/>
        </p:nvSpPr>
        <p:spPr>
          <a:xfrm>
            <a:off x="391664" y="4972050"/>
            <a:ext cx="8041136" cy="8382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9A11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7">
              <a:defRPr/>
            </a:pPr>
            <a:endParaRPr lang="fr-CA" sz="130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99670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entities are similar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Only exception: </a:t>
            </a:r>
            <a:r>
              <a:rPr lang="en-US" i="1" dirty="0"/>
              <a:t>nomen</a:t>
            </a:r>
          </a:p>
          <a:p>
            <a:r>
              <a:rPr lang="en-US" i="1" dirty="0"/>
              <a:t>Appellation of work</a:t>
            </a:r>
          </a:p>
          <a:p>
            <a:pPr lvl="1"/>
            <a:r>
              <a:rPr lang="en-US" dirty="0"/>
              <a:t>Unstructured = </a:t>
            </a:r>
            <a:r>
              <a:rPr lang="en-US" i="1" dirty="0"/>
              <a:t>title of work</a:t>
            </a:r>
          </a:p>
          <a:p>
            <a:pPr lvl="1"/>
            <a:r>
              <a:rPr lang="en-US" dirty="0"/>
              <a:t>Structured = </a:t>
            </a:r>
            <a:r>
              <a:rPr lang="en-US" i="1" dirty="0"/>
              <a:t>access point for work</a:t>
            </a:r>
          </a:p>
          <a:p>
            <a:pPr lvl="1"/>
            <a:r>
              <a:rPr lang="en-US" dirty="0"/>
              <a:t>Identifier =  </a:t>
            </a:r>
            <a:r>
              <a:rPr lang="en-US" i="1" dirty="0"/>
              <a:t>identifier for work</a:t>
            </a:r>
          </a:p>
          <a:p>
            <a:r>
              <a:rPr lang="en-US" i="1" dirty="0"/>
              <a:t>Appellation of manifestation</a:t>
            </a:r>
          </a:p>
          <a:p>
            <a:pPr lvl="1"/>
            <a:r>
              <a:rPr lang="en-US" dirty="0"/>
              <a:t>Unstructured = </a:t>
            </a:r>
            <a:r>
              <a:rPr lang="en-US" i="1" dirty="0"/>
              <a:t>title of manifestation</a:t>
            </a:r>
          </a:p>
          <a:p>
            <a:pPr lvl="1"/>
            <a:r>
              <a:rPr lang="en-US" dirty="0"/>
              <a:t>Structured = </a:t>
            </a:r>
            <a:r>
              <a:rPr lang="en-US" i="1" dirty="0"/>
              <a:t>access point for manifestation</a:t>
            </a:r>
          </a:p>
          <a:p>
            <a:pPr lvl="1"/>
            <a:r>
              <a:rPr lang="en-US" dirty="0"/>
              <a:t>Identifier =  </a:t>
            </a:r>
            <a:r>
              <a:rPr lang="en-US" i="1" dirty="0"/>
              <a:t>identifier for manifestation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01975742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manifestation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sz="4400" dirty="0"/>
          </a:p>
          <a:p>
            <a:pPr marL="0" indent="0">
              <a:buNone/>
            </a:pPr>
            <a:r>
              <a:rPr lang="en-US" dirty="0"/>
              <a:t>Covers all types of manifestation titles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49" y="2321581"/>
            <a:ext cx="8663671" cy="1401939"/>
          </a:xfrm>
          <a:prstGeom prst="rect">
            <a:avLst/>
          </a:prstGeom>
          <a:ln>
            <a:solidFill>
              <a:srgbClr val="F9A11B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600" y="4547734"/>
            <a:ext cx="5815798" cy="4063093"/>
          </a:xfrm>
          <a:prstGeom prst="rect">
            <a:avLst/>
          </a:prstGeom>
          <a:ln>
            <a:solidFill>
              <a:srgbClr val="F9A11B"/>
            </a:solidFill>
          </a:ln>
        </p:spPr>
      </p:pic>
    </p:spTree>
    <p:extLst>
      <p:ext uri="{BB962C8B-B14F-4D97-AF65-F5344CB8AC3E}">
        <p14:creationId xmlns:p14="http://schemas.microsoft.com/office/powerpoint/2010/main" val="283816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But where is </a:t>
            </a:r>
            <a:br>
              <a:rPr lang="en-US" dirty="0"/>
            </a:br>
            <a:r>
              <a:rPr lang="en-US" dirty="0"/>
              <a:t>source of title?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203189"/>
                </a:solidFill>
              </a:rPr>
              <a:t>Under data provenance</a:t>
            </a:r>
          </a:p>
          <a:p>
            <a:pPr marL="293688" indent="0">
              <a:buNone/>
            </a:pPr>
            <a:r>
              <a:rPr lang="en-US" sz="2800" dirty="0">
                <a:solidFill>
                  <a:srgbClr val="203189"/>
                </a:solidFill>
              </a:rPr>
              <a:t>(More on that in the </a:t>
            </a:r>
            <a:br>
              <a:rPr lang="en-US" sz="2800" dirty="0">
                <a:solidFill>
                  <a:srgbClr val="203189"/>
                </a:solidFill>
              </a:rPr>
            </a:br>
            <a:r>
              <a:rPr lang="en-US" sz="2800" dirty="0">
                <a:solidFill>
                  <a:srgbClr val="203189"/>
                </a:solidFill>
              </a:rPr>
              <a:t>next section)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365760"/>
            <a:ext cx="6305288" cy="2753501"/>
          </a:xfrm>
          <a:prstGeom prst="rect">
            <a:avLst/>
          </a:prstGeom>
          <a:ln>
            <a:solidFill>
              <a:srgbClr val="F9A11B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45" r="1527"/>
          <a:stretch/>
        </p:blipFill>
        <p:spPr>
          <a:xfrm>
            <a:off x="5689600" y="171450"/>
            <a:ext cx="6553200" cy="7513076"/>
          </a:xfrm>
          <a:prstGeom prst="rect">
            <a:avLst/>
          </a:prstGeom>
          <a:ln>
            <a:solidFill>
              <a:srgbClr val="F9A11B"/>
            </a:solidFill>
          </a:ln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5842000" y="7381593"/>
            <a:ext cx="2057400" cy="498012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4699000" y="6038851"/>
            <a:ext cx="1143000" cy="1591748"/>
          </a:xfrm>
          <a:prstGeom prst="straightConnector1">
            <a:avLst/>
          </a:prstGeom>
          <a:ln w="381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01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Exercise Set #3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50999356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2309D-C12B-8D4F-B0BF-E295949AA5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285750"/>
            <a:r>
              <a:rPr lang="en-US" sz="3200" dirty="0"/>
              <a:t>Question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5E96C-0D57-D74E-967A-F95DA9CE6B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fontAlgn="base"/>
            <a:r>
              <a:rPr lang="en-US" dirty="0"/>
              <a:t>Q: What recording method(s) can be used for </a:t>
            </a:r>
            <a:r>
              <a:rPr lang="en-US" i="1" dirty="0"/>
              <a:t>plate number for notated music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A: Exact title search: plate number for notated music</a:t>
            </a:r>
          </a:p>
          <a:p>
            <a:pPr lvl="1"/>
            <a:r>
              <a:rPr lang="en-US" dirty="0"/>
              <a:t>Identifier</a:t>
            </a:r>
          </a:p>
          <a:p>
            <a:pPr lvl="1"/>
            <a:r>
              <a:rPr lang="en-US" dirty="0"/>
              <a:t>IRI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9B5C7-6646-5C40-A8FC-1BB3CDF162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693955920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2060AC-304F-C146-BAAC-7E6C48150D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20CB5-2574-AE4A-9263-A501B1472C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8C402C-0ADC-AE47-87AC-6E477A8EF6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fontAlgn="base"/>
            <a:r>
              <a:rPr lang="en-US" dirty="0"/>
              <a:t>Q: Can you rearrange title page elements in a </a:t>
            </a:r>
            <a:r>
              <a:rPr lang="en-US" i="1" dirty="0"/>
              <a:t>manifestation title and responsibility statement</a:t>
            </a:r>
            <a:r>
              <a:rPr lang="en-US" dirty="0"/>
              <a:t>? Does it matter which transcription method you use?</a:t>
            </a:r>
          </a:p>
          <a:p>
            <a:endParaRPr lang="en-US" dirty="0"/>
          </a:p>
          <a:p>
            <a:r>
              <a:rPr lang="en-US" dirty="0"/>
              <a:t>A: See Guidance &gt; </a:t>
            </a:r>
            <a:r>
              <a:rPr lang="en-US" dirty="0">
                <a:hlinkClick r:id="rId2"/>
              </a:rPr>
              <a:t>Transcription guidelines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No; that’s the point</a:t>
            </a:r>
            <a:endParaRPr lang="en-US" i="1" dirty="0"/>
          </a:p>
          <a:p>
            <a:pPr lvl="1"/>
            <a:r>
              <a:rPr lang="en-US" dirty="0"/>
              <a:t>No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44426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DBD25-F6E8-6649-9EA2-B5527E79F5C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EBFD9-CC94-B24F-8042-C068B0061D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fontAlgn="base"/>
            <a:r>
              <a:rPr lang="en-US" dirty="0"/>
              <a:t>Q: Where can you find instructions for putting </a:t>
            </a:r>
            <a:r>
              <a:rPr lang="en-US" i="1" dirty="0"/>
              <a:t>surname</a:t>
            </a:r>
            <a:r>
              <a:rPr lang="en-US" dirty="0"/>
              <a:t> before </a:t>
            </a:r>
            <a:r>
              <a:rPr lang="en-US" i="1" dirty="0"/>
              <a:t>given name</a:t>
            </a:r>
            <a:r>
              <a:rPr lang="en-US" dirty="0"/>
              <a:t>? </a:t>
            </a:r>
          </a:p>
          <a:p>
            <a:endParaRPr lang="en-US" dirty="0"/>
          </a:p>
          <a:p>
            <a:r>
              <a:rPr lang="en-US" dirty="0"/>
              <a:t>A: RDA Only search: surname</a:t>
            </a:r>
            <a:br>
              <a:rPr lang="en-US" dirty="0"/>
            </a:br>
            <a:r>
              <a:rPr lang="en-US" dirty="0"/>
              <a:t> and look at the relevant element pages</a:t>
            </a:r>
          </a:p>
          <a:p>
            <a:pPr lvl="1"/>
            <a:r>
              <a:rPr lang="en-US" i="1" dirty="0"/>
              <a:t>Authorized access point for person</a:t>
            </a:r>
          </a:p>
          <a:p>
            <a:pPr lvl="1"/>
            <a:r>
              <a:rPr lang="en-US" i="1" dirty="0"/>
              <a:t>Variant access point for person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75F23-B095-7842-9088-1CFC3E0890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47140406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032C1-7EA4-6440-AB9A-B22B41612F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FAA8D-77C1-114B-9E50-1731340444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DDCF35-596C-624C-B588-94EE994ADD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lvl="0" fontAlgn="base"/>
            <a:r>
              <a:rPr lang="en-US" dirty="0"/>
              <a:t>Q: What are the related elements for </a:t>
            </a:r>
            <a:r>
              <a:rPr lang="en-US" i="1" dirty="0"/>
              <a:t>title of work</a:t>
            </a:r>
            <a:r>
              <a:rPr lang="en-US" dirty="0"/>
              <a:t>?</a:t>
            </a:r>
          </a:p>
          <a:p>
            <a:endParaRPr lang="en-US" sz="2000" dirty="0"/>
          </a:p>
          <a:p>
            <a:r>
              <a:rPr lang="en-US" dirty="0"/>
              <a:t>A: Exact title search: title of work</a:t>
            </a:r>
            <a:br>
              <a:rPr lang="en-US" dirty="0"/>
            </a:br>
            <a:r>
              <a:rPr lang="en-US" dirty="0"/>
              <a:t>and scroll down</a:t>
            </a:r>
          </a:p>
          <a:p>
            <a:pPr lvl="1"/>
            <a:r>
              <a:rPr lang="en-US" dirty="0"/>
              <a:t>Broader</a:t>
            </a:r>
          </a:p>
          <a:p>
            <a:pPr lvl="2"/>
            <a:r>
              <a:rPr lang="en-US" dirty="0"/>
              <a:t> </a:t>
            </a:r>
            <a:r>
              <a:rPr lang="en-US" i="1" dirty="0"/>
              <a:t>appellation of work</a:t>
            </a:r>
          </a:p>
          <a:p>
            <a:pPr lvl="2"/>
            <a:r>
              <a:rPr lang="en-US" i="1" dirty="0"/>
              <a:t> name of RDA entity</a:t>
            </a:r>
          </a:p>
          <a:p>
            <a:pPr lvl="1"/>
            <a:r>
              <a:rPr lang="en-US" dirty="0"/>
              <a:t>Narrower</a:t>
            </a:r>
          </a:p>
          <a:p>
            <a:pPr lvl="2"/>
            <a:r>
              <a:rPr lang="en-US" dirty="0"/>
              <a:t> </a:t>
            </a:r>
            <a:r>
              <a:rPr lang="en-US" i="1" dirty="0"/>
              <a:t>key title</a:t>
            </a:r>
          </a:p>
          <a:p>
            <a:pPr lvl="2"/>
            <a:r>
              <a:rPr lang="en-US" i="1" dirty="0"/>
              <a:t> preferred title of work</a:t>
            </a:r>
          </a:p>
          <a:p>
            <a:pPr lvl="2"/>
            <a:r>
              <a:rPr lang="en-US" i="1" dirty="0"/>
              <a:t> variant title of work</a:t>
            </a:r>
          </a:p>
        </p:txBody>
      </p:sp>
    </p:spTree>
    <p:extLst>
      <p:ext uri="{BB962C8B-B14F-4D97-AF65-F5344CB8AC3E}">
        <p14:creationId xmlns:p14="http://schemas.microsoft.com/office/powerpoint/2010/main" val="74409530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A8D80-AD2A-4D49-A6B6-5A127DC32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0731" y="3547372"/>
            <a:ext cx="8064869" cy="2759473"/>
          </a:xfrm>
        </p:spPr>
        <p:txBody>
          <a:bodyPr/>
          <a:lstStyle/>
          <a:p>
            <a:r>
              <a:rPr lang="en-US" dirty="0"/>
              <a:t>Whatever happened to…?</a:t>
            </a:r>
          </a:p>
          <a:p>
            <a:r>
              <a:rPr lang="en-US" dirty="0">
                <a:effectLst/>
              </a:rPr>
              <a:t>Core instructions</a:t>
            </a:r>
          </a:p>
          <a:p>
            <a:r>
              <a:rPr lang="en-US" dirty="0">
                <a:effectLst/>
              </a:rPr>
              <a:t>Instruction numbers</a:t>
            </a:r>
          </a:p>
          <a:p>
            <a:r>
              <a:rPr lang="en-US" dirty="0">
                <a:effectLst/>
              </a:rPr>
              <a:t>Sources of information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0E81F1-E9E5-3F41-BBEE-9394343C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10CAE-CD7B-3444-9D5E-42832F3ACF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898449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8E994-A181-9649-9E8E-DA6221C30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the new Toolkit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AA579-8DEB-FD42-9294-04C256E8B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Must have a current subscription to RDA</a:t>
            </a:r>
          </a:p>
          <a:p>
            <a:r>
              <a:rPr lang="en-US" dirty="0"/>
              <a:t>Several choices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Directly at </a:t>
            </a:r>
            <a:r>
              <a:rPr lang="en-US" dirty="0">
                <a:hlinkClick r:id="rId2"/>
              </a:rPr>
              <a:t>beta.rdatoolkit.org</a:t>
            </a:r>
            <a:endParaRPr lang="en-US" dirty="0"/>
          </a:p>
          <a:p>
            <a:pPr lvl="1">
              <a:spcAft>
                <a:spcPts val="1200"/>
              </a:spcAft>
            </a:pPr>
            <a:r>
              <a:rPr lang="en-US" dirty="0"/>
              <a:t>Via a link in the original Toolkit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From a link on the RDA Toolkit homepage</a:t>
            </a:r>
            <a:br>
              <a:rPr lang="en-US" dirty="0"/>
            </a:br>
            <a:r>
              <a:rPr lang="en-US" dirty="0">
                <a:hlinkClick r:id="rId3"/>
              </a:rPr>
              <a:t>https://www.rdatoolkit.org/</a:t>
            </a:r>
            <a:r>
              <a:rPr lang="en-US" dirty="0"/>
              <a:t> </a:t>
            </a:r>
          </a:p>
        </p:txBody>
      </p:sp>
      <p:pic>
        <p:nvPicPr>
          <p:cNvPr id="7" name="Picture 6" descr="Link to Explore the RDA Toolkit BETA site">
            <a:extLst>
              <a:ext uri="{FF2B5EF4-FFF2-40B4-BE49-F238E27FC236}">
                <a16:creationId xmlns:a16="http://schemas.microsoft.com/office/drawing/2014/main" id="{8EBF7089-10A8-8343-A343-0E55949DB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769" y="3917496"/>
            <a:ext cx="4616335" cy="933450"/>
          </a:xfrm>
          <a:prstGeom prst="rect">
            <a:avLst/>
          </a:prstGeom>
        </p:spPr>
      </p:pic>
      <p:pic>
        <p:nvPicPr>
          <p:cNvPr id="11" name="Picture 10" descr="Two links in boxes: One to access the original RDA Toolkit and one to access the beta RDA Toolkit">
            <a:extLst>
              <a:ext uri="{FF2B5EF4-FFF2-40B4-BE49-F238E27FC236}">
                <a16:creationId xmlns:a16="http://schemas.microsoft.com/office/drawing/2014/main" id="{48B5EE7D-3800-B142-A222-B3A38DE0D1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6191250"/>
            <a:ext cx="3943350" cy="223349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7103732-9B88-6847-BE62-76470BDCC40C}"/>
              </a:ext>
            </a:extLst>
          </p:cNvPr>
          <p:cNvCxnSpPr>
            <a:cxnSpLocks/>
          </p:cNvCxnSpPr>
          <p:nvPr/>
        </p:nvCxnSpPr>
        <p:spPr>
          <a:xfrm flipH="1">
            <a:off x="5689600" y="7139413"/>
            <a:ext cx="2667000" cy="735748"/>
          </a:xfrm>
          <a:prstGeom prst="straightConnector1">
            <a:avLst/>
          </a:prstGeom>
          <a:ln>
            <a:solidFill>
              <a:srgbClr val="F9A11B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79129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Core Instructions</a:t>
            </a:r>
            <a:endParaRPr lang="en-US" sz="7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579799531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Toolkit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Identification at the element level</a:t>
            </a:r>
          </a:p>
          <a:p>
            <a:pPr lvl="1"/>
            <a:r>
              <a:rPr lang="en-US" dirty="0"/>
              <a:t>Applies to all Toolkit users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Sometimes “core if”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401" y="3600450"/>
            <a:ext cx="3886200" cy="1069130"/>
          </a:xfrm>
          <a:prstGeom prst="rect">
            <a:avLst/>
          </a:prstGeom>
          <a:ln>
            <a:solidFill>
              <a:srgbClr val="F9A11B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657" y="5657850"/>
            <a:ext cx="9791384" cy="1981200"/>
          </a:xfrm>
          <a:prstGeom prst="rect">
            <a:avLst/>
          </a:prstGeom>
          <a:ln>
            <a:solidFill>
              <a:srgbClr val="F9A11B"/>
            </a:solidFill>
          </a:ln>
        </p:spPr>
      </p:pic>
    </p:spTree>
    <p:extLst>
      <p:ext uri="{BB962C8B-B14F-4D97-AF65-F5344CB8AC3E}">
        <p14:creationId xmlns:p14="http://schemas.microsoft.com/office/powerpoint/2010/main" val="3317439774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Toolkit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Minimal guidance </a:t>
            </a:r>
          </a:p>
          <a:p>
            <a:pPr lvl="1"/>
            <a:r>
              <a:rPr lang="en-US" dirty="0"/>
              <a:t>Remember the guidance chapters</a:t>
            </a:r>
          </a:p>
          <a:p>
            <a:pPr lvl="2"/>
            <a:r>
              <a:rPr lang="en-US" dirty="0"/>
              <a:t>Coherent description of an information resource </a:t>
            </a:r>
          </a:p>
          <a:p>
            <a:pPr lvl="3"/>
            <a:r>
              <a:rPr lang="en-US" dirty="0"/>
              <a:t>Include a description of at least one of the resource’s entities</a:t>
            </a:r>
          </a:p>
          <a:p>
            <a:pPr lvl="2"/>
            <a:r>
              <a:rPr lang="en-US" dirty="0"/>
              <a:t>Minimum description of a resource entity </a:t>
            </a:r>
          </a:p>
          <a:p>
            <a:pPr lvl="3"/>
            <a:r>
              <a:rPr lang="en-US" dirty="0"/>
              <a:t>Record a value for at least one appellation element of the entity</a:t>
            </a:r>
          </a:p>
          <a:p>
            <a:pPr lvl="2"/>
            <a:r>
              <a:rPr lang="en-US" dirty="0"/>
              <a:t>Effective description of an information resource</a:t>
            </a:r>
          </a:p>
          <a:p>
            <a:pPr lvl="3"/>
            <a:r>
              <a:rPr lang="en-US" dirty="0"/>
              <a:t>Add other entities and/or elements deemed useful for identification or access</a:t>
            </a:r>
          </a:p>
          <a:p>
            <a:r>
              <a:rPr lang="en-US" dirty="0"/>
              <a:t>So many options, so little guidance in RDA instructions – What’s a cataloger to do?</a:t>
            </a:r>
          </a:p>
          <a:p>
            <a:pPr lvl="1"/>
            <a:r>
              <a:rPr lang="en-US" dirty="0"/>
              <a:t>Use an application profile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354665500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Application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52295-2B6F-D14F-93B2-D0F71D1659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0"/>
            <a:endParaRPr lang="en-US" dirty="0"/>
          </a:p>
          <a:p>
            <a:r>
              <a:rPr lang="en-US" dirty="0"/>
              <a:t>Specifies the entities, elements, and vocabulary encoding schemes that are expected in a set of metadata that meets the functions and requirements of an application that uses the metadata</a:t>
            </a:r>
          </a:p>
          <a:p>
            <a:r>
              <a:rPr lang="en-US" dirty="0"/>
              <a:t>May include the minimum and maximum number of times an element may be used </a:t>
            </a:r>
          </a:p>
          <a:p>
            <a:pPr lvl="1"/>
            <a:r>
              <a:rPr lang="en-US" dirty="0"/>
              <a:t>Minimum = 1: Mandatory</a:t>
            </a:r>
          </a:p>
          <a:p>
            <a:pPr lvl="1"/>
            <a:r>
              <a:rPr lang="en-US" dirty="0"/>
              <a:t>Minimum = 0: Optional </a:t>
            </a:r>
          </a:p>
          <a:p>
            <a:pPr lvl="1"/>
            <a:r>
              <a:rPr lang="en-US" dirty="0"/>
              <a:t>Maximum &gt; 1: Repeatable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68120014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Developed by communities</a:t>
            </a:r>
          </a:p>
          <a:p>
            <a:pPr lvl="1"/>
            <a:r>
              <a:rPr lang="en-US" dirty="0"/>
              <a:t>Specific to their needs</a:t>
            </a:r>
          </a:p>
          <a:p>
            <a:r>
              <a:rPr lang="en-US" dirty="0"/>
              <a:t>May publish a very basic application profile in the “official” part of RDA</a:t>
            </a:r>
          </a:p>
          <a:p>
            <a:pPr lvl="1"/>
            <a:r>
              <a:rPr lang="en-US" dirty="0"/>
              <a:t>Would have to apply to all users</a:t>
            </a:r>
          </a:p>
          <a:p>
            <a:r>
              <a:rPr lang="en-US" dirty="0"/>
              <a:t>Individual application profiles can be integrated into the Toolkit, or can be external</a:t>
            </a:r>
          </a:p>
          <a:p>
            <a:pPr lvl="1"/>
            <a:r>
              <a:rPr lang="en-US" dirty="0"/>
              <a:t>Option to not “live” behind the Toolkit paywall</a:t>
            </a:r>
          </a:p>
          <a:p>
            <a:pPr lvl="1"/>
            <a:r>
              <a:rPr lang="en-US" dirty="0"/>
              <a:t>May take the form of a spreadsheet</a:t>
            </a:r>
          </a:p>
          <a:p>
            <a:pPr lvl="1"/>
            <a:r>
              <a:rPr lang="en-US" dirty="0"/>
              <a:t>May be designed to interoperate with policy statements, best practices, etc.</a:t>
            </a:r>
          </a:p>
          <a:p>
            <a:r>
              <a:rPr lang="en-US" dirty="0"/>
              <a:t>A cataloging agency might nest them</a:t>
            </a:r>
          </a:p>
          <a:p>
            <a:pPr lvl="1"/>
            <a:r>
              <a:rPr lang="en-US" dirty="0"/>
              <a:t>RDA </a:t>
            </a:r>
            <a:r>
              <a:rPr lang="en-US" dirty="0">
                <a:sym typeface="Wingdings" panose="05000000000000000000" pitchFamily="2" charset="2"/>
              </a:rPr>
              <a:t> LC/PCC  MLA  local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012209199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400" y="392113"/>
            <a:ext cx="10553704" cy="1631950"/>
          </a:xfrm>
        </p:spPr>
        <p:txBody>
          <a:bodyPr/>
          <a:lstStyle/>
          <a:p>
            <a:r>
              <a:rPr lang="en-US" dirty="0"/>
              <a:t>Using Application profiles + …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Example</a:t>
            </a:r>
          </a:p>
          <a:p>
            <a:r>
              <a:rPr lang="en-US" i="1" dirty="0"/>
              <a:t>title proper </a:t>
            </a:r>
          </a:p>
          <a:p>
            <a:pPr lvl="1"/>
            <a:r>
              <a:rPr lang="en-US" dirty="0"/>
              <a:t>RDA defines this element and presents options on what data to record, and how it may be captured</a:t>
            </a:r>
          </a:p>
          <a:p>
            <a:pPr lvl="1"/>
            <a:r>
              <a:rPr lang="en-US" dirty="0"/>
              <a:t>Application profile declares that </a:t>
            </a:r>
            <a:r>
              <a:rPr lang="en-US" i="1" dirty="0"/>
              <a:t>title proper </a:t>
            </a:r>
            <a:r>
              <a:rPr lang="en-US" dirty="0"/>
              <a:t>is mandatory</a:t>
            </a:r>
          </a:p>
          <a:p>
            <a:pPr lvl="1"/>
            <a:r>
              <a:rPr lang="en-US" dirty="0"/>
              <a:t>Policy statement clarifies which options within this element may or may not be used</a:t>
            </a:r>
          </a:p>
          <a:p>
            <a:pPr lvl="2"/>
            <a:r>
              <a:rPr lang="en-US" dirty="0"/>
              <a:t>Perhaps even cataloger’s judgment?</a:t>
            </a:r>
          </a:p>
          <a:p>
            <a:pPr lvl="1"/>
            <a:r>
              <a:rPr lang="en-US" dirty="0"/>
              <a:t>Application profile or other documentation specifies the recording method(s) for </a:t>
            </a:r>
            <a:r>
              <a:rPr lang="en-US" i="1" dirty="0"/>
              <a:t>title proper</a:t>
            </a:r>
          </a:p>
          <a:p>
            <a:pPr lvl="2"/>
            <a:r>
              <a:rPr lang="en-US" dirty="0"/>
              <a:t>Tied to your agency’s encoding standard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90537180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2683812"/>
          </a:xfrm>
        </p:spPr>
        <p:txBody>
          <a:bodyPr/>
          <a:lstStyle/>
          <a:p>
            <a:r>
              <a:rPr lang="en-US" sz="7200" dirty="0"/>
              <a:t>Goodbye, Instruction Numbers</a:t>
            </a:r>
            <a:br>
              <a:rPr lang="en-US" sz="7200" dirty="0"/>
            </a:br>
            <a:endParaRPr lang="en-US" sz="1200" dirty="0"/>
          </a:p>
          <a:p>
            <a:r>
              <a:rPr lang="en-US" sz="7200" dirty="0"/>
              <a:t>   Hello, Citation Numbers!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646024551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400" y="392113"/>
            <a:ext cx="10553704" cy="1631950"/>
          </a:xfrm>
        </p:spPr>
        <p:txBody>
          <a:bodyPr/>
          <a:lstStyle/>
          <a:p>
            <a:r>
              <a:rPr lang="en-US" dirty="0"/>
              <a:t>Original Toolkit: Instruction #s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5200" y="2901354"/>
            <a:ext cx="7238999" cy="1524000"/>
          </a:xfrm>
          <a:prstGeom prst="rect">
            <a:avLst/>
          </a:prstGeom>
          <a:ln>
            <a:solidFill>
              <a:srgbClr val="F9A11B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361" t="616" b="-1"/>
          <a:stretch/>
        </p:blipFill>
        <p:spPr>
          <a:xfrm>
            <a:off x="662731" y="2309948"/>
            <a:ext cx="3479413" cy="61547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9733" y="5218642"/>
            <a:ext cx="6731069" cy="1390717"/>
          </a:xfrm>
          <a:prstGeom prst="rect">
            <a:avLst/>
          </a:prstGeom>
          <a:ln>
            <a:solidFill>
              <a:srgbClr val="F9A11B"/>
            </a:solidFill>
          </a:ln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4775200" y="2937336"/>
            <a:ext cx="1143000" cy="586913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5897033" y="5261239"/>
            <a:ext cx="1143000" cy="533401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7040033" y="5794640"/>
            <a:ext cx="1143000" cy="586913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567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Maintenance nightmare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3" y="2284413"/>
            <a:ext cx="11514138" cy="2795271"/>
          </a:xfrm>
          <a:prstGeom prst="rect">
            <a:avLst/>
          </a:prstGeom>
          <a:ln>
            <a:solidFill>
              <a:srgbClr val="F9A11B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7" t="29053" r="18692" b="32545"/>
          <a:stretch/>
        </p:blipFill>
        <p:spPr>
          <a:xfrm>
            <a:off x="2031999" y="5207741"/>
            <a:ext cx="7186023" cy="3539383"/>
          </a:xfrm>
          <a:prstGeom prst="rect">
            <a:avLst/>
          </a:prstGeom>
          <a:ln w="9525" cap="sq">
            <a:solidFill>
              <a:srgbClr val="F9A11B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67520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Toolkit:</a:t>
            </a:r>
            <a:br>
              <a:rPr lang="en-US" dirty="0"/>
            </a:br>
            <a:r>
              <a:rPr lang="en-US" dirty="0"/>
              <a:t>Instruction # alternatives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Citation numbers</a:t>
            </a:r>
          </a:p>
          <a:p>
            <a:pPr lvl="1"/>
            <a:r>
              <a:rPr lang="en-US" dirty="0"/>
              <a:t>Shorthand reference to instructions</a:t>
            </a:r>
          </a:p>
          <a:p>
            <a:pPr lvl="1"/>
            <a:r>
              <a:rPr lang="en-US" dirty="0"/>
              <a:t>Designed for use when linking is not practical (like print)</a:t>
            </a:r>
          </a:p>
          <a:p>
            <a:pPr lvl="1"/>
            <a:r>
              <a:rPr lang="en-US" dirty="0"/>
              <a:t>Reference discrete portions of RDA content </a:t>
            </a:r>
          </a:p>
          <a:p>
            <a:pPr lvl="1"/>
            <a:r>
              <a:rPr lang="en-US" dirty="0"/>
              <a:t>Appear in entity, element, and guidance pages</a:t>
            </a:r>
          </a:p>
          <a:p>
            <a:pPr lvl="2"/>
            <a:r>
              <a:rPr lang="en-US" dirty="0"/>
              <a:t>Associated with headers, condition/option boxes, and solo option boxes</a:t>
            </a:r>
          </a:p>
          <a:p>
            <a:pPr lvl="2"/>
            <a:r>
              <a:rPr lang="en-US" dirty="0"/>
              <a:t>Formatted as ##.##.##.## and assigned randomly</a:t>
            </a:r>
          </a:p>
          <a:p>
            <a:pPr lvl="1"/>
            <a:r>
              <a:rPr lang="en-US" dirty="0"/>
              <a:t>Searchable, using any of the RDA search parameters</a:t>
            </a:r>
          </a:p>
          <a:p>
            <a:pPr lvl="1"/>
            <a:r>
              <a:rPr lang="en-US" dirty="0"/>
              <a:t>Do not automatically display</a:t>
            </a:r>
          </a:p>
          <a:p>
            <a:r>
              <a:rPr lang="en-US" dirty="0"/>
              <a:t>URLs</a:t>
            </a:r>
          </a:p>
          <a:p>
            <a:pPr lvl="1"/>
            <a:r>
              <a:rPr lang="en-US" dirty="0"/>
              <a:t>Links with the same granularity as citation numbers</a:t>
            </a:r>
          </a:p>
          <a:p>
            <a:pPr lvl="1"/>
            <a:r>
              <a:rPr lang="en-US" dirty="0"/>
              <a:t>Designed for online use (links in email, Word docs, etc.)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380818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7915C-456C-934F-AB72-DB59019C0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Logging 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2A918-B9F4-514C-AC37-0D0EC299CC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3399FF"/>
                </a:solidFill>
              </a:rPr>
              <a:t>IP Authenticated?</a:t>
            </a:r>
          </a:p>
          <a:p>
            <a:pPr>
              <a:spcAft>
                <a:spcPts val="600"/>
              </a:spcAft>
            </a:pPr>
            <a:r>
              <a:rPr lang="en-US" dirty="0"/>
              <a:t>No extra login required for basic use</a:t>
            </a:r>
          </a:p>
          <a:p>
            <a:pPr>
              <a:spcAft>
                <a:spcPts val="1200"/>
              </a:spcAft>
            </a:pPr>
            <a:r>
              <a:rPr lang="en-US" dirty="0"/>
              <a:t>Institution name in top left</a:t>
            </a:r>
            <a:br>
              <a:rPr lang="en-US" dirty="0"/>
            </a:br>
            <a:endParaRPr lang="en-US" dirty="0"/>
          </a:p>
          <a:p>
            <a:pPr lvl="1">
              <a:spcAft>
                <a:spcPts val="900"/>
              </a:spcAft>
            </a:pPr>
            <a:r>
              <a:rPr lang="en-US" dirty="0"/>
              <a:t>But profile not logged in – see top right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en-US" dirty="0"/>
          </a:p>
          <a:p>
            <a:r>
              <a:rPr lang="en-US" dirty="0"/>
              <a:t>Need personal profile login for </a:t>
            </a:r>
          </a:p>
          <a:p>
            <a:pPr lvl="1"/>
            <a:r>
              <a:rPr lang="en-US" dirty="0"/>
              <a:t>Bookmarks and notes</a:t>
            </a:r>
          </a:p>
          <a:p>
            <a:pPr lvl="1"/>
            <a:r>
              <a:rPr lang="en-US" dirty="0"/>
              <a:t>Documents</a:t>
            </a:r>
          </a:p>
          <a:p>
            <a:pPr lvl="1"/>
            <a:r>
              <a:rPr lang="en-US" dirty="0"/>
              <a:t>Custom views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170BA-0968-CC40-82FC-48E184F2F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33029" y="2284413"/>
            <a:ext cx="5799138" cy="64627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i="1" dirty="0">
              <a:solidFill>
                <a:srgbClr val="3399FF"/>
              </a:solidFill>
            </a:endParaRPr>
          </a:p>
          <a:p>
            <a:pPr marL="0" indent="0">
              <a:buNone/>
            </a:pPr>
            <a:endParaRPr lang="en-US" i="1" dirty="0">
              <a:solidFill>
                <a:srgbClr val="3399FF"/>
              </a:solidFill>
            </a:endParaRPr>
          </a:p>
          <a:p>
            <a:pPr marL="0" indent="0">
              <a:buNone/>
            </a:pPr>
            <a:endParaRPr lang="en-US" i="1" dirty="0">
              <a:solidFill>
                <a:srgbClr val="3399FF"/>
              </a:solidFill>
            </a:endParaRPr>
          </a:p>
          <a:p>
            <a:pPr marL="0" indent="0">
              <a:buNone/>
            </a:pPr>
            <a:endParaRPr lang="en-US" i="1" dirty="0">
              <a:solidFill>
                <a:srgbClr val="3399FF"/>
              </a:solidFill>
            </a:endParaRPr>
          </a:p>
          <a:p>
            <a:pPr marL="0" indent="0">
              <a:buNone/>
            </a:pPr>
            <a:endParaRPr lang="en-US" sz="1100" i="1" dirty="0">
              <a:solidFill>
                <a:srgbClr val="3399FF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3399FF"/>
                </a:solidFill>
              </a:rPr>
              <a:t>No IP authentication?</a:t>
            </a:r>
          </a:p>
          <a:p>
            <a:r>
              <a:rPr lang="en-US" dirty="0"/>
              <a:t>Single institution/profile login, gives access to everything</a:t>
            </a:r>
          </a:p>
          <a:p>
            <a:pPr lvl="1"/>
            <a:r>
              <a:rPr lang="en-US" dirty="0"/>
              <a:t>Institution name in top left</a:t>
            </a:r>
          </a:p>
          <a:p>
            <a:pPr lvl="1"/>
            <a:r>
              <a:rPr lang="en-US" dirty="0"/>
              <a:t>Your name in top right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7" name="Picture 26" descr="A picture of the Toolkit login box with places to enter Username and Password">
            <a:extLst>
              <a:ext uri="{FF2B5EF4-FFF2-40B4-BE49-F238E27FC236}">
                <a16:creationId xmlns:a16="http://schemas.microsoft.com/office/drawing/2014/main" id="{72C5C496-5F23-9546-9F37-B14F94A616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130" y="628650"/>
            <a:ext cx="5042855" cy="3779465"/>
          </a:xfrm>
          <a:prstGeom prst="rect">
            <a:avLst/>
          </a:prstGeom>
        </p:spPr>
      </p:pic>
      <p:pic>
        <p:nvPicPr>
          <p:cNvPr id="29" name="Picture 28" descr="A picture of the profile icon, before login to a personal profile">
            <a:extLst>
              <a:ext uri="{FF2B5EF4-FFF2-40B4-BE49-F238E27FC236}">
                <a16:creationId xmlns:a16="http://schemas.microsoft.com/office/drawing/2014/main" id="{D936F021-CC4B-1D4A-BC10-8890E09D5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199" y="5986745"/>
            <a:ext cx="1632401" cy="594858"/>
          </a:xfrm>
          <a:prstGeom prst="rect">
            <a:avLst/>
          </a:prstGeom>
        </p:spPr>
      </p:pic>
      <p:pic>
        <p:nvPicPr>
          <p:cNvPr id="31" name="Picture 30" descr="A picture containing the name of the institution with a Toolkit description&#10;&#10;">
            <a:extLst>
              <a:ext uri="{FF2B5EF4-FFF2-40B4-BE49-F238E27FC236}">
                <a16:creationId xmlns:a16="http://schemas.microsoft.com/office/drawing/2014/main" id="{3FF33333-8F17-A74B-BFF3-964E8E666B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92" y="4481242"/>
            <a:ext cx="3450171" cy="594857"/>
          </a:xfrm>
          <a:prstGeom prst="rect">
            <a:avLst/>
          </a:prstGeom>
        </p:spPr>
      </p:pic>
      <p:pic>
        <p:nvPicPr>
          <p:cNvPr id="33" name="Picture 32" descr="A picture of the profile icon, after login to a personal profile">
            <a:extLst>
              <a:ext uri="{FF2B5EF4-FFF2-40B4-BE49-F238E27FC236}">
                <a16:creationId xmlns:a16="http://schemas.microsoft.com/office/drawing/2014/main" id="{C98EC400-67B8-C247-8B66-13DD1E0D4F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769" y="7239603"/>
            <a:ext cx="2514600" cy="535367"/>
          </a:xfrm>
          <a:prstGeom prst="rect">
            <a:avLst/>
          </a:prstGeom>
        </p:spPr>
      </p:pic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 txBox="1">
            <a:spLocks/>
          </p:cNvSpPr>
          <p:nvPr/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44" kern="1200" baseline="0">
                <a:solidFill>
                  <a:srgbClr val="203189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44" b="0" i="0" u="none" strike="noStrike" kern="1200" cap="none" spc="0" normalizeH="0" baseline="0" noProof="0" dirty="0">
                <a:ln>
                  <a:noFill/>
                </a:ln>
                <a:solidFill>
                  <a:srgbClr val="203189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MLA RDA Preconference – February 26, 2020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78C551-B3BE-A647-AC07-C7309C78E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10168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395" y="3532686"/>
            <a:ext cx="7235786" cy="30955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you find these?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Highlight text</a:t>
            </a:r>
          </a:p>
          <a:p>
            <a:r>
              <a:rPr lang="en-US" dirty="0"/>
              <a:t>Click on appropriate symbol in popup box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1851332" y="3829050"/>
            <a:ext cx="448733" cy="498012"/>
          </a:xfrm>
          <a:prstGeom prst="roundRect">
            <a:avLst/>
          </a:prstGeom>
          <a:noFill/>
          <a:ln w="38100">
            <a:solidFill>
              <a:srgbClr val="F9A1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43CE58-9535-1943-8785-7E2B3BAA12F9}"/>
              </a:ext>
            </a:extLst>
          </p:cNvPr>
          <p:cNvSpPr txBox="1"/>
          <p:nvPr/>
        </p:nvSpPr>
        <p:spPr>
          <a:xfrm>
            <a:off x="2328332" y="1759312"/>
            <a:ext cx="2169164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bookmark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2075699" y="2282532"/>
            <a:ext cx="953405" cy="1546518"/>
          </a:xfrm>
          <a:prstGeom prst="straightConnector1">
            <a:avLst/>
          </a:prstGeom>
          <a:ln w="38100">
            <a:solidFill>
              <a:srgbClr val="F9A11B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2328332" y="3829050"/>
            <a:ext cx="448733" cy="498012"/>
          </a:xfrm>
          <a:prstGeom prst="roundRect">
            <a:avLst/>
          </a:prstGeom>
          <a:noFill/>
          <a:ln w="38100">
            <a:solidFill>
              <a:srgbClr val="F9A1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43CE58-9535-1943-8785-7E2B3BAA12F9}"/>
              </a:ext>
            </a:extLst>
          </p:cNvPr>
          <p:cNvSpPr txBox="1"/>
          <p:nvPr/>
        </p:nvSpPr>
        <p:spPr>
          <a:xfrm>
            <a:off x="4348838" y="2383723"/>
            <a:ext cx="1227136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stCxn id="26" idx="1"/>
            <a:endCxn id="25" idx="0"/>
          </p:cNvCxnSpPr>
          <p:nvPr/>
        </p:nvCxnSpPr>
        <p:spPr>
          <a:xfrm flipH="1">
            <a:off x="2552699" y="2645333"/>
            <a:ext cx="1796139" cy="1183717"/>
          </a:xfrm>
          <a:prstGeom prst="straightConnector1">
            <a:avLst/>
          </a:prstGeom>
          <a:ln w="38100">
            <a:solidFill>
              <a:srgbClr val="F9A11B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2826736" y="3827503"/>
            <a:ext cx="448733" cy="498012"/>
          </a:xfrm>
          <a:prstGeom prst="roundRect">
            <a:avLst/>
          </a:prstGeom>
          <a:noFill/>
          <a:ln w="38100">
            <a:solidFill>
              <a:srgbClr val="F9A1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43CE58-9535-1943-8785-7E2B3BAA12F9}"/>
              </a:ext>
            </a:extLst>
          </p:cNvPr>
          <p:cNvSpPr txBox="1"/>
          <p:nvPr/>
        </p:nvSpPr>
        <p:spPr>
          <a:xfrm>
            <a:off x="6089916" y="2521091"/>
            <a:ext cx="875768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link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stCxn id="34" idx="1"/>
            <a:endCxn id="33" idx="0"/>
          </p:cNvCxnSpPr>
          <p:nvPr/>
        </p:nvCxnSpPr>
        <p:spPr>
          <a:xfrm flipH="1">
            <a:off x="3051103" y="2782701"/>
            <a:ext cx="3038813" cy="1044802"/>
          </a:xfrm>
          <a:prstGeom prst="straightConnector1">
            <a:avLst/>
          </a:prstGeom>
          <a:ln w="38100">
            <a:solidFill>
              <a:srgbClr val="F9A11B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3325140" y="3827503"/>
            <a:ext cx="448733" cy="498013"/>
          </a:xfrm>
          <a:prstGeom prst="roundRect">
            <a:avLst/>
          </a:prstGeom>
          <a:noFill/>
          <a:ln w="38100">
            <a:solidFill>
              <a:srgbClr val="F9A1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243CE58-9535-1943-8785-7E2B3BAA12F9}"/>
              </a:ext>
            </a:extLst>
          </p:cNvPr>
          <p:cNvSpPr txBox="1"/>
          <p:nvPr/>
        </p:nvSpPr>
        <p:spPr>
          <a:xfrm>
            <a:off x="5662754" y="3964871"/>
            <a:ext cx="2739716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21328A"/>
                </a:solidFill>
                <a:latin typeface="Calibri"/>
              </a:rPr>
              <a:t>c</a:t>
            </a: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itation number 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stCxn id="48" idx="1"/>
            <a:endCxn id="47" idx="3"/>
          </p:cNvCxnSpPr>
          <p:nvPr/>
        </p:nvCxnSpPr>
        <p:spPr>
          <a:xfrm flipH="1" flipV="1">
            <a:off x="3773873" y="4076510"/>
            <a:ext cx="1888881" cy="149971"/>
          </a:xfrm>
          <a:prstGeom prst="straightConnector1">
            <a:avLst/>
          </a:prstGeom>
          <a:ln w="38100">
            <a:solidFill>
              <a:srgbClr val="F9A11B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90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5" grpId="0" animBg="1"/>
      <p:bldP spid="25" grpId="1" animBg="1"/>
      <p:bldP spid="26" grpId="0" animBg="1"/>
      <p:bldP spid="26" grpId="1" animBg="1"/>
      <p:bldP spid="33" grpId="0" animBg="1"/>
      <p:bldP spid="34" grpId="0" animBg="1"/>
      <p:bldP spid="47" grpId="0" animBg="1"/>
      <p:bldP spid="48" grpId="0" animBg="1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Popup boxes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10" y="2242963"/>
            <a:ext cx="7856538" cy="3344254"/>
          </a:xfrm>
          <a:prstGeom prst="rect">
            <a:avLst/>
          </a:prstGeom>
          <a:ln>
            <a:solidFill>
              <a:srgbClr val="F9A11B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0" y="4286250"/>
            <a:ext cx="7856538" cy="3457854"/>
          </a:xfrm>
          <a:prstGeom prst="rect">
            <a:avLst/>
          </a:prstGeom>
          <a:ln>
            <a:solidFill>
              <a:srgbClr val="F9A11B"/>
            </a:solidFill>
          </a:ln>
        </p:spPr>
      </p:pic>
    </p:spTree>
    <p:extLst>
      <p:ext uri="{BB962C8B-B14F-4D97-AF65-F5344CB8AC3E}">
        <p14:creationId xmlns:p14="http://schemas.microsoft.com/office/powerpoint/2010/main" val="421541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#s for phonogram copyright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Citation number: 62.89.16.04</a:t>
            </a:r>
          </a:p>
          <a:p>
            <a:r>
              <a:rPr lang="en-US" dirty="0"/>
              <a:t>Result highlighted: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440" y="2926080"/>
            <a:ext cx="6447345" cy="397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46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Link: </a:t>
            </a:r>
            <a:r>
              <a:rPr lang="en-US" dirty="0">
                <a:hlinkClick r:id="rId2"/>
              </a:rPr>
              <a:t>https://beta.rdatoolkit.org/en-US_ala-452cb3af-3c8e-3c20-8d59-2362ad325a09/div_bmv_tzx_dfb</a:t>
            </a:r>
            <a:r>
              <a:rPr lang="en-US" dirty="0"/>
              <a:t> </a:t>
            </a:r>
          </a:p>
          <a:p>
            <a:r>
              <a:rPr lang="en-US" dirty="0"/>
              <a:t>Result not</a:t>
            </a:r>
            <a:br>
              <a:rPr lang="en-US" dirty="0"/>
            </a:br>
            <a:r>
              <a:rPr lang="en-US" dirty="0"/>
              <a:t>highlighted: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AE6B34E-6140-8347-B018-8DB793BBA8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40" y="3657600"/>
            <a:ext cx="6447345" cy="40250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#s for phonogram copyright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82362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Sources of Information</a:t>
            </a:r>
            <a:endParaRPr lang="en-US" sz="7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673863638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Toolkit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1924050"/>
            <a:ext cx="12725400" cy="5436212"/>
          </a:xfrm>
          <a:prstGeom prst="rect">
            <a:avLst/>
          </a:prstGeom>
          <a:ln>
            <a:solidFill>
              <a:srgbClr val="F9A11B"/>
            </a:solidFill>
          </a:ln>
        </p:spPr>
      </p:pic>
    </p:spTree>
    <p:extLst>
      <p:ext uri="{BB962C8B-B14F-4D97-AF65-F5344CB8AC3E}">
        <p14:creationId xmlns:p14="http://schemas.microsoft.com/office/powerpoint/2010/main" val="648296606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Toolkit:</a:t>
            </a:r>
            <a:br>
              <a:rPr lang="en-US" dirty="0"/>
            </a:br>
            <a:r>
              <a:rPr lang="en-US" dirty="0"/>
              <a:t>Sources of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of the Guidance chapter on Data provenance </a:t>
            </a:r>
          </a:p>
          <a:p>
            <a:pPr lvl="1"/>
            <a:r>
              <a:rPr lang="en-US" dirty="0"/>
              <a:t>Guidance &gt; </a:t>
            </a:r>
            <a:r>
              <a:rPr lang="en-US" dirty="0">
                <a:hlinkClick r:id="rId2"/>
              </a:rPr>
              <a:t>Data provenance</a:t>
            </a:r>
            <a:endParaRPr lang="en-US" dirty="0"/>
          </a:p>
          <a:p>
            <a:pPr lvl="2"/>
            <a:r>
              <a:rPr lang="en-US" dirty="0"/>
              <a:t>With guidance for …</a:t>
            </a:r>
          </a:p>
          <a:p>
            <a:pPr lvl="2"/>
            <a:r>
              <a:rPr lang="en-US" dirty="0"/>
              <a:t>Find Sources of information</a:t>
            </a:r>
            <a:br>
              <a:rPr lang="en-US" dirty="0"/>
            </a:br>
            <a:r>
              <a:rPr lang="en-US" dirty="0"/>
              <a:t>here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0222" y="2914650"/>
            <a:ext cx="6833778" cy="563880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6527800" y="5962650"/>
            <a:ext cx="6096000" cy="697052"/>
          </a:xfrm>
          <a:prstGeom prst="roundRect">
            <a:avLst/>
          </a:prstGeom>
          <a:noFill/>
          <a:ln w="38100">
            <a:solidFill>
              <a:srgbClr val="F9A1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794000" y="4667250"/>
            <a:ext cx="3733800" cy="1643926"/>
          </a:xfrm>
          <a:prstGeom prst="straightConnector1">
            <a:avLst/>
          </a:prstGeom>
          <a:ln w="38100">
            <a:solidFill>
              <a:srgbClr val="F9A11B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62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Data provenance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52295-2B6F-D14F-93B2-D0F71D1659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endParaRPr lang="en-US" dirty="0"/>
          </a:p>
          <a:p>
            <a:r>
              <a:rPr lang="en-US" dirty="0"/>
              <a:t>Provides information about the metadata recorded in an element or set of elements, which can be used to infer the context and quality of the metadata</a:t>
            </a:r>
          </a:p>
          <a:p>
            <a:r>
              <a:rPr lang="en-US" dirty="0"/>
              <a:t>The metadata being described by data provenance are treated as a </a:t>
            </a:r>
            <a:r>
              <a:rPr lang="en-US" i="1" dirty="0"/>
              <a:t>metadata work</a:t>
            </a:r>
            <a:r>
              <a:rPr lang="en-US" dirty="0"/>
              <a:t> that consists of a </a:t>
            </a:r>
            <a:r>
              <a:rPr lang="en-US" i="1" dirty="0"/>
              <a:t>metadata statement</a:t>
            </a:r>
            <a:r>
              <a:rPr lang="en-US" dirty="0"/>
              <a:t> or a </a:t>
            </a:r>
            <a:r>
              <a:rPr lang="en-US" i="1" dirty="0"/>
              <a:t>metadata description set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188440071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 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lvl="0" indent="0" algn="l" defTabSz="640354" rtl="0">
              <a:buClrTx/>
              <a:buNone/>
              <a:defRPr/>
            </a:pPr>
            <a:r>
              <a:rPr lang="en-US" sz="4400" kern="1200" dirty="0">
                <a:solidFill>
                  <a:srgbClr val="083379"/>
                </a:solidFill>
                <a:latin typeface="Gotham"/>
              </a:rPr>
              <a:t>metadata statement</a:t>
            </a:r>
          </a:p>
          <a:p>
            <a:pPr defTabSz="640354">
              <a:buClrTx/>
              <a:defRPr/>
            </a:pPr>
            <a:r>
              <a:rPr lang="en-US" kern="1200" dirty="0">
                <a:solidFill>
                  <a:srgbClr val="2B2B2B"/>
                </a:solidFill>
                <a:latin typeface="Open Sans"/>
              </a:rPr>
              <a:t>A piece of metadata that assigns a value to an RDA element that describes an individual instance of an RDA entity</a:t>
            </a:r>
            <a:endParaRPr lang="en-US" i="1" kern="1200" dirty="0">
              <a:solidFill>
                <a:srgbClr val="083379"/>
              </a:solidFill>
              <a:latin typeface="Gotham"/>
            </a:endParaRPr>
          </a:p>
          <a:p>
            <a:pPr marL="0" lvl="0" indent="0" algn="l" defTabSz="640354" rtl="0">
              <a:buClrTx/>
              <a:buNone/>
              <a:defRPr/>
            </a:pPr>
            <a:endParaRPr lang="en-US" sz="1800" kern="1200" dirty="0">
              <a:solidFill>
                <a:prstClr val="black"/>
              </a:solidFill>
            </a:endParaRPr>
          </a:p>
          <a:p>
            <a:pPr marL="0" lvl="0" indent="0" algn="l" defTabSz="640354" rtl="0">
              <a:buClrTx/>
              <a:buNone/>
              <a:defRPr/>
            </a:pPr>
            <a:r>
              <a:rPr lang="en-US" sz="4400" kern="1200" dirty="0">
                <a:solidFill>
                  <a:srgbClr val="083379"/>
                </a:solidFill>
                <a:latin typeface="Gotham"/>
              </a:rPr>
              <a:t>metadata description set</a:t>
            </a:r>
          </a:p>
          <a:p>
            <a:pPr defTabSz="640354">
              <a:buClrTx/>
              <a:defRPr/>
            </a:pPr>
            <a:r>
              <a:rPr lang="en-US" kern="1200" dirty="0">
                <a:solidFill>
                  <a:srgbClr val="2B2B2B"/>
                </a:solidFill>
                <a:latin typeface="Open Sans"/>
              </a:rPr>
              <a:t>One or more metadata statements that describe and relate an individual instance of one or more entities</a:t>
            </a:r>
            <a:endParaRPr lang="en-US" sz="1800" kern="12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038913498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Sources: Title page, etc.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familiar guidance at </a:t>
            </a:r>
            <a:r>
              <a:rPr lang="en-US" b="1" dirty="0"/>
              <a:t>Recording a source of metadata that is a manifestation that is being described </a:t>
            </a:r>
            <a:endParaRPr lang="en-US" dirty="0"/>
          </a:p>
          <a:p>
            <a:pPr lvl="1"/>
            <a:r>
              <a:rPr lang="en-US" dirty="0"/>
              <a:t>Including this </a:t>
            </a:r>
            <a:br>
              <a:rPr lang="en-US" dirty="0"/>
            </a:br>
            <a:r>
              <a:rPr lang="en-US" dirty="0"/>
              <a:t>condition/option </a:t>
            </a:r>
            <a:br>
              <a:rPr lang="en-US" dirty="0"/>
            </a:br>
            <a:r>
              <a:rPr lang="en-US" dirty="0"/>
              <a:t>(09.53.46.48)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542"/>
          <a:stretch/>
        </p:blipFill>
        <p:spPr>
          <a:xfrm>
            <a:off x="4578635" y="3524249"/>
            <a:ext cx="6971408" cy="51816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269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48C21-A2F4-AE41-9830-FEFFFC26F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99BA61-3546-4C47-90FD-AEEE0EFEF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463" y="2305050"/>
            <a:ext cx="11750675" cy="6462712"/>
          </a:xfrm>
        </p:spPr>
        <p:txBody>
          <a:bodyPr/>
          <a:lstStyle/>
          <a:p>
            <a:r>
              <a:rPr lang="en-US" dirty="0"/>
              <a:t>Drop down menus from each content tab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Available everywhere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Recently viewed list on home page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196CD461-FA63-5744-A544-0A4BAE997B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" r="40779" b="10843"/>
          <a:stretch/>
        </p:blipFill>
        <p:spPr>
          <a:xfrm>
            <a:off x="1498600" y="3448050"/>
            <a:ext cx="7010400" cy="636010"/>
          </a:xfrm>
          <a:prstGeom prst="rect">
            <a:avLst/>
          </a:prstGeom>
        </p:spPr>
      </p:pic>
      <p:pic>
        <p:nvPicPr>
          <p:cNvPr id="10" name="Picture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989B75C-43D0-B74C-909F-729F32E8A1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" t="3866" r="2296" b="15642"/>
          <a:stretch/>
        </p:blipFill>
        <p:spPr>
          <a:xfrm>
            <a:off x="1041400" y="4667250"/>
            <a:ext cx="5791200" cy="3813031"/>
          </a:xfrm>
          <a:prstGeom prst="rect">
            <a:avLst/>
          </a:prstGeom>
        </p:spPr>
      </p:pic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741915011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Exercise Set #4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083818654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2309D-C12B-8D4F-B0BF-E295949AA5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285750"/>
            <a:r>
              <a:rPr lang="en-US" sz="3200" dirty="0"/>
              <a:t>Question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5E96C-0D57-D74E-967A-F95DA9CE6B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Q: Find the citation number for the option that instructs you to “Abridge a statement of responsibility only if this can be done without loss of essential information.”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A: 00.14.22.81</a:t>
            </a:r>
          </a:p>
          <a:p>
            <a:pPr lvl="1"/>
            <a:r>
              <a:rPr lang="en-US" dirty="0"/>
              <a:t>RDA Only search on the phrase (in quotes) </a:t>
            </a:r>
          </a:p>
          <a:p>
            <a:pPr lvl="1"/>
            <a:r>
              <a:rPr lang="en-US" dirty="0"/>
              <a:t>Browser search in page for: Abridge</a:t>
            </a:r>
          </a:p>
          <a:p>
            <a:pPr lvl="1"/>
            <a:r>
              <a:rPr lang="en-US" dirty="0"/>
              <a:t>Highlight text, select caption </a:t>
            </a:r>
            <a:r>
              <a:rPr lang="en-US" dirty="0" smtClean="0"/>
              <a:t>option</a:t>
            </a:r>
          </a:p>
          <a:p>
            <a:r>
              <a:rPr lang="en-US" dirty="0" smtClean="0"/>
              <a:t>Alternative A: If you highlight the section name instead of the option, </a:t>
            </a:r>
            <a:r>
              <a:rPr lang="en-US" dirty="0"/>
              <a:t>the citation number is: 88.60.88.63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9B5C7-6646-5C40-A8FC-1BB3CDF162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942776965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032C1-7EA4-6440-AB9A-B22B41612F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FAA8D-77C1-114B-9E50-1731340444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DDCF35-596C-624C-B588-94EE994ADD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Q: Find the URL for the Prerecording section under </a:t>
            </a:r>
            <a:r>
              <a:rPr lang="en-US" i="1" dirty="0"/>
              <a:t>preferred title of work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A: </a:t>
            </a:r>
            <a:r>
              <a:rPr lang="en-US" dirty="0">
                <a:hlinkClick r:id="rId2"/>
              </a:rPr>
              <a:t>https://beta.rdatoolkit.org/en-US_ala-f21836a5-7397-341a-bd4c-bd641e765511/f2201bd2-48e0-481d-9e6f-537a50ecffc4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Exact title search: preferred title of work</a:t>
            </a:r>
          </a:p>
          <a:p>
            <a:pPr lvl="1"/>
            <a:r>
              <a:rPr lang="en-US" dirty="0"/>
              <a:t>Highlight text, select link option</a:t>
            </a:r>
          </a:p>
        </p:txBody>
      </p:sp>
    </p:spTree>
    <p:extLst>
      <p:ext uri="{BB962C8B-B14F-4D97-AF65-F5344CB8AC3E}">
        <p14:creationId xmlns:p14="http://schemas.microsoft.com/office/powerpoint/2010/main" val="4192498917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DBD25-F6E8-6649-9EA2-B5527E79F5C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EBFD9-CC94-B24F-8042-C068B0061D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pPr lvl="0" fontAlgn="base"/>
            <a:r>
              <a:rPr lang="en-US" dirty="0"/>
              <a:t>Q: Where do you find the first condition/option(s) for the source of information for a moving image resource?  Describe it with a citation number; URL; or element page, section title, and condition number (by counting).</a:t>
            </a:r>
          </a:p>
          <a:p>
            <a:pPr lvl="0" fontAlgn="base"/>
            <a:endParaRPr lang="en-US" sz="3000" dirty="0"/>
          </a:p>
          <a:p>
            <a:r>
              <a:rPr lang="en-US" dirty="0"/>
              <a:t>A:</a:t>
            </a:r>
          </a:p>
          <a:p>
            <a:pPr lvl="1">
              <a:spcAft>
                <a:spcPts val="200"/>
              </a:spcAft>
            </a:pPr>
            <a:r>
              <a:rPr lang="en-US" dirty="0"/>
              <a:t>Citation: 59.02.67.78</a:t>
            </a:r>
          </a:p>
          <a:p>
            <a:pPr lvl="1">
              <a:spcAft>
                <a:spcPts val="200"/>
              </a:spcAft>
            </a:pPr>
            <a:r>
              <a:rPr lang="en-US" dirty="0"/>
              <a:t>URL: </a:t>
            </a:r>
            <a:r>
              <a:rPr lang="en-US" dirty="0">
                <a:hlinkClick r:id="rId2"/>
              </a:rPr>
              <a:t>https://beta.rdatoolkit.org/en-US_ala-cfa18e03-17f2-378a-874c-86515bf7e0ac/div_ms2_1cr_vfb</a:t>
            </a:r>
            <a:r>
              <a:rPr lang="en-US" dirty="0"/>
              <a:t> </a:t>
            </a:r>
          </a:p>
          <a:p>
            <a:pPr lvl="1">
              <a:spcAft>
                <a:spcPts val="200"/>
              </a:spcAft>
            </a:pPr>
            <a:r>
              <a:rPr lang="en-US" dirty="0"/>
              <a:t>Guidance &gt; </a:t>
            </a:r>
            <a:r>
              <a:rPr lang="en-US" dirty="0">
                <a:hlinkClick r:id="rId3"/>
              </a:rPr>
              <a:t>Data provenance</a:t>
            </a:r>
            <a:r>
              <a:rPr lang="en-US" dirty="0"/>
              <a:t> </a:t>
            </a:r>
          </a:p>
          <a:p>
            <a:pPr lvl="2">
              <a:spcAft>
                <a:spcPts val="200"/>
              </a:spcAft>
            </a:pPr>
            <a:r>
              <a:rPr lang="en-US" dirty="0"/>
              <a:t>Recording a source of metadata that is a manifestation that is being described </a:t>
            </a:r>
          </a:p>
          <a:p>
            <a:pPr lvl="2">
              <a:spcAft>
                <a:spcPts val="200"/>
              </a:spcAft>
            </a:pPr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condition/option 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75F23-B095-7842-9088-1CFC3E0890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647113054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2060AC-304F-C146-BAAC-7E6C48150D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20CB5-2574-AE4A-9263-A501B1472C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8C402C-0ADC-AE47-87AC-6E477A8EF6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fontAlgn="base"/>
            <a:r>
              <a:rPr lang="en-US" dirty="0"/>
              <a:t>Q: Find the page with instructions for navigating RDA Toolkit. Where is it? Provide a citation number or URL. </a:t>
            </a:r>
          </a:p>
          <a:p>
            <a:pPr lvl="0" fontAlgn="base"/>
            <a:endParaRPr lang="en-US" dirty="0"/>
          </a:p>
          <a:p>
            <a:r>
              <a:rPr lang="en-US" dirty="0"/>
              <a:t>A: Semi-trick question</a:t>
            </a:r>
          </a:p>
          <a:p>
            <a:pPr lvl="1"/>
            <a:r>
              <a:rPr lang="en-US" dirty="0"/>
              <a:t>RDA only search: navigating rda toolkit  </a:t>
            </a:r>
          </a:p>
          <a:p>
            <a:pPr lvl="1"/>
            <a:r>
              <a:rPr lang="en-US" dirty="0"/>
              <a:t>Lives in the help files – no citation number</a:t>
            </a:r>
          </a:p>
          <a:p>
            <a:pPr lvl="1"/>
            <a:r>
              <a:rPr lang="en-US" dirty="0"/>
              <a:t>URL: </a:t>
            </a:r>
            <a:r>
              <a:rPr lang="en-US" dirty="0">
                <a:hlinkClick r:id="rId2"/>
              </a:rPr>
              <a:t>https://beta.rdatoolkit.org/Resource/Index?externalId=en-US_topic_lnb_qmy_x3b</a:t>
            </a:r>
            <a:r>
              <a:rPr lang="en-US" dirty="0"/>
              <a:t>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19418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A8D80-AD2A-4D49-A6B6-5A127DC32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0731" y="3547372"/>
            <a:ext cx="8064869" cy="2759473"/>
          </a:xfrm>
        </p:spPr>
        <p:txBody>
          <a:bodyPr/>
          <a:lstStyle/>
          <a:p>
            <a:r>
              <a:rPr lang="en-US" dirty="0"/>
              <a:t>New Concepts</a:t>
            </a:r>
          </a:p>
          <a:p>
            <a:r>
              <a:rPr lang="en-US" dirty="0">
                <a:effectLst/>
              </a:rPr>
              <a:t>Representative Expressions</a:t>
            </a:r>
          </a:p>
          <a:p>
            <a:r>
              <a:rPr lang="en-US" dirty="0">
                <a:effectLst/>
              </a:rPr>
              <a:t>Aggregates</a:t>
            </a:r>
          </a:p>
          <a:p>
            <a:r>
              <a:rPr lang="en-US" dirty="0">
                <a:effectLst/>
              </a:rPr>
              <a:t>Diachronic Works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0E81F1-E9E5-3F41-BBEE-9394343C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10CAE-CD7B-3444-9D5E-42832F3ACF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572762750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Representative Expressions</a:t>
            </a:r>
            <a:endParaRPr lang="en-US" sz="7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796323037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10" y="520700"/>
            <a:ext cx="10354390" cy="1636776"/>
          </a:xfrm>
        </p:spPr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Representative expression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52295-2B6F-D14F-93B2-D0F71D1659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0"/>
            <a:endParaRPr lang="en-US" dirty="0"/>
          </a:p>
          <a:p>
            <a:r>
              <a:rPr lang="en-US" dirty="0"/>
              <a:t>Provides the values of specific elements used to identify a work and distinguish it from other works</a:t>
            </a:r>
          </a:p>
          <a:p>
            <a:r>
              <a:rPr lang="en-US" dirty="0"/>
              <a:t>Any expression can be used as a </a:t>
            </a:r>
            <a:r>
              <a:rPr lang="en-US" i="1" dirty="0"/>
              <a:t>representative expression</a:t>
            </a:r>
            <a:endParaRPr lang="en-US" dirty="0"/>
          </a:p>
          <a:p>
            <a:pPr lvl="1"/>
            <a:r>
              <a:rPr lang="en-US" dirty="0"/>
              <a:t>With the relevant representative expression element values coming from there</a:t>
            </a:r>
          </a:p>
          <a:p>
            <a:r>
              <a:rPr lang="en-US" dirty="0"/>
              <a:t>There may be more than one expression that can be treated as a </a:t>
            </a:r>
            <a:r>
              <a:rPr lang="en-US" i="1" dirty="0"/>
              <a:t>representative expression</a:t>
            </a:r>
            <a:endParaRPr lang="en-US" dirty="0"/>
          </a:p>
          <a:p>
            <a:pPr lvl="1"/>
            <a:r>
              <a:rPr lang="en-US" dirty="0"/>
              <a:t>With different representative expression element values coming from different expressions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909976647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Representative Expression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463" y="2284413"/>
            <a:ext cx="12085641" cy="6462712"/>
          </a:xfrm>
        </p:spPr>
        <p:txBody>
          <a:bodyPr>
            <a:normAutofit/>
          </a:bodyPr>
          <a:lstStyle/>
          <a:p>
            <a:r>
              <a:rPr lang="en-US" dirty="0"/>
              <a:t>Characteristics that</a:t>
            </a:r>
          </a:p>
          <a:p>
            <a:pPr lvl="1"/>
            <a:r>
              <a:rPr lang="en-US" dirty="0"/>
              <a:t>Originally “live” at the Expression level in the LRM model</a:t>
            </a:r>
          </a:p>
          <a:p>
            <a:pPr lvl="1"/>
            <a:r>
              <a:rPr lang="en-US" dirty="0"/>
              <a:t>Become identified as Work attributes because they best represent the intention of the creator(s)</a:t>
            </a:r>
          </a:p>
          <a:p>
            <a:pPr lvl="1"/>
            <a:r>
              <a:rPr lang="en-US" dirty="0"/>
              <a:t>17 such elements added to RDA, including:</a:t>
            </a:r>
          </a:p>
          <a:p>
            <a:pPr lvl="2"/>
            <a:r>
              <a:rPr lang="en-US" i="1" dirty="0"/>
              <a:t>language of representative expression</a:t>
            </a:r>
          </a:p>
          <a:p>
            <a:pPr lvl="2"/>
            <a:r>
              <a:rPr lang="en-US" i="1" dirty="0"/>
              <a:t>medium of performance of musical content of representative expression</a:t>
            </a:r>
          </a:p>
          <a:p>
            <a:pPr lvl="2"/>
            <a:r>
              <a:rPr lang="en-US" i="1" dirty="0"/>
              <a:t>key of representative expression </a:t>
            </a:r>
          </a:p>
          <a:p>
            <a:pPr lvl="2"/>
            <a:r>
              <a:rPr lang="en-US" i="1" dirty="0"/>
              <a:t>duration of representative expression</a:t>
            </a:r>
          </a:p>
          <a:p>
            <a:pPr lvl="2"/>
            <a:r>
              <a:rPr lang="en-US" i="1" dirty="0"/>
              <a:t>date of representative expression</a:t>
            </a:r>
          </a:p>
          <a:p>
            <a:pPr lvl="2"/>
            <a:r>
              <a:rPr lang="en-US" i="1" dirty="0"/>
              <a:t>date of capture of representative expression</a:t>
            </a:r>
          </a:p>
          <a:p>
            <a:pPr lvl="2"/>
            <a:r>
              <a:rPr lang="en-US" i="1" dirty="0"/>
              <a:t>place of capture of representative expression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585432246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2184400" y="392113"/>
            <a:ext cx="10744200" cy="1631950"/>
          </a:xfrm>
        </p:spPr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D49266-E142-6240-98F9-C170F2E47BA3}"/>
              </a:ext>
            </a:extLst>
          </p:cNvPr>
          <p:cNvSpPr/>
          <p:nvPr/>
        </p:nvSpPr>
        <p:spPr>
          <a:xfrm>
            <a:off x="1033218" y="3295650"/>
            <a:ext cx="966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D49266-E142-6240-98F9-C170F2E47BA3}"/>
              </a:ext>
            </a:extLst>
          </p:cNvPr>
          <p:cNvSpPr/>
          <p:nvPr/>
        </p:nvSpPr>
        <p:spPr>
          <a:xfrm>
            <a:off x="260261" y="4017629"/>
            <a:ext cx="2522037" cy="954107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 defTabSz="640354">
              <a:defRPr/>
            </a:pPr>
            <a:r>
              <a:rPr lang="en-US" sz="2800" dirty="0">
                <a:solidFill>
                  <a:srgbClr val="203189"/>
                </a:solidFill>
              </a:rPr>
              <a:t>Mahler </a:t>
            </a:r>
            <a:br>
              <a:rPr lang="en-US" sz="2800" dirty="0">
                <a:solidFill>
                  <a:srgbClr val="203189"/>
                </a:solidFill>
              </a:rPr>
            </a:br>
            <a:r>
              <a:rPr lang="en-US" sz="2800" dirty="0">
                <a:solidFill>
                  <a:srgbClr val="203189"/>
                </a:solidFill>
              </a:rPr>
              <a:t>Symphony no. 4</a:t>
            </a:r>
            <a:endParaRPr kumimoji="0" lang="en-US" sz="2800" b="0" u="none" strike="noStrike" kern="1200" cap="none" spc="0" normalizeH="0" baseline="0" noProof="0" dirty="0">
              <a:ln>
                <a:noFill/>
              </a:ln>
              <a:solidFill>
                <a:srgbClr val="203189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D33B60-2194-4046-BC31-782A11C77A89}"/>
              </a:ext>
            </a:extLst>
          </p:cNvPr>
          <p:cNvSpPr/>
          <p:nvPr/>
        </p:nvSpPr>
        <p:spPr>
          <a:xfrm>
            <a:off x="4470400" y="3042935"/>
            <a:ext cx="7696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has language of representative expression: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</a:t>
            </a:r>
          </a:p>
          <a:p>
            <a:pPr marL="463550" indent="-463550" defTabSz="640354">
              <a:defRPr/>
            </a:pPr>
            <a:r>
              <a:rPr lang="en-US" sz="2800" i="1" dirty="0"/>
              <a:t>has medium of performance of musical content of representative expression: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/>
            </a:r>
            <a:br>
              <a:rPr lang="en-US" sz="2800" dirty="0">
                <a:solidFill>
                  <a:prstClr val="black"/>
                </a:solidFill>
                <a:latin typeface="Calibri"/>
              </a:rPr>
            </a:br>
            <a:r>
              <a:rPr lang="en-US" sz="2800" dirty="0">
                <a:solidFill>
                  <a:srgbClr val="3399FF"/>
                </a:solidFill>
                <a:latin typeface="Calibri"/>
              </a:rPr>
              <a:t>soprano</a:t>
            </a:r>
            <a:br>
              <a:rPr lang="en-US" sz="2800" dirty="0">
                <a:solidFill>
                  <a:srgbClr val="3399FF"/>
                </a:solidFill>
                <a:latin typeface="Calibri"/>
              </a:rPr>
            </a:br>
            <a:r>
              <a:rPr lang="en-US" sz="2800" dirty="0">
                <a:solidFill>
                  <a:srgbClr val="3399FF"/>
                </a:solidFill>
                <a:latin typeface="Calibri"/>
              </a:rPr>
              <a:t>orchestra</a:t>
            </a:r>
          </a:p>
          <a:p>
            <a:pPr marL="463550" lvl="0" indent="-463550" defTabSz="640354">
              <a:defRPr/>
            </a:pPr>
            <a:r>
              <a:rPr lang="en-US" sz="2800" i="1" dirty="0"/>
              <a:t>has key of representative expression</a:t>
            </a:r>
            <a:r>
              <a:rPr lang="en-US" sz="2800" i="1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US" sz="2800" dirty="0">
                <a:solidFill>
                  <a:srgbClr val="3399FF"/>
                </a:solidFill>
                <a:latin typeface="Calibri"/>
              </a:rPr>
              <a:t>G major</a:t>
            </a:r>
          </a:p>
          <a:p>
            <a:pPr marL="463550" lvl="0" indent="-463550" defTabSz="640354">
              <a:defRPr/>
            </a:pPr>
            <a:r>
              <a:rPr lang="en-US" sz="2800" i="1" dirty="0">
                <a:solidFill>
                  <a:prstClr val="black"/>
                </a:solidFill>
              </a:rPr>
              <a:t>has date of representative expression: </a:t>
            </a:r>
            <a:r>
              <a:rPr lang="en-US" sz="2800" dirty="0">
                <a:solidFill>
                  <a:srgbClr val="3399FF"/>
                </a:solidFill>
              </a:rPr>
              <a:t>1892</a:t>
            </a:r>
            <a:endParaRPr lang="en-US" sz="2800" dirty="0">
              <a:solidFill>
                <a:srgbClr val="3399FF"/>
              </a:solidFill>
              <a:latin typeface="Calibri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2782298" y="3295651"/>
            <a:ext cx="1688102" cy="731135"/>
          </a:xfrm>
          <a:prstGeom prst="straightConnector1">
            <a:avLst/>
          </a:prstGeom>
          <a:ln w="38100">
            <a:solidFill>
              <a:srgbClr val="203189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2782298" y="4095483"/>
            <a:ext cx="1688102" cy="275816"/>
          </a:xfrm>
          <a:prstGeom prst="straightConnector1">
            <a:avLst/>
          </a:prstGeom>
          <a:ln w="38100">
            <a:solidFill>
              <a:srgbClr val="203189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>
            <a:off x="2782298" y="4627223"/>
            <a:ext cx="1750966" cy="708955"/>
          </a:xfrm>
          <a:prstGeom prst="straightConnector1">
            <a:avLst/>
          </a:prstGeom>
          <a:ln w="38100">
            <a:solidFill>
              <a:srgbClr val="203189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>
            <a:off x="2758724" y="4971736"/>
            <a:ext cx="1743108" cy="955722"/>
          </a:xfrm>
          <a:prstGeom prst="straightConnector1">
            <a:avLst/>
          </a:prstGeom>
          <a:ln w="38100">
            <a:solidFill>
              <a:srgbClr val="203189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Google Shape;137;g6d581b73ec_0_271"/>
          <p:cNvSpPr txBox="1"/>
          <p:nvPr/>
        </p:nvSpPr>
        <p:spPr>
          <a:xfrm>
            <a:off x="1422400" y="6787060"/>
            <a:ext cx="5805105" cy="1357984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033" tIns="32008" rIns="64033" bIns="32008" anchor="t" anchorCtr="0">
            <a:noAutofit/>
          </a:bodyPr>
          <a:lstStyle/>
          <a:p>
            <a:pPr marL="0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Main utility:</a:t>
            </a:r>
            <a:endParaRPr kumimoji="0" sz="91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03684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construction of access points</a:t>
            </a:r>
            <a:endParaRPr kumimoji="0" sz="91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03684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distinct description of similar works</a:t>
            </a:r>
            <a:endParaRPr kumimoji="0" sz="91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0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B1246-6649-8C42-8CAF-52ED382E4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D13B0-C402-9B4E-AA5C-5A6744A28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choices</a:t>
            </a:r>
          </a:p>
          <a:p>
            <a:pPr lvl="1"/>
            <a:r>
              <a:rPr lang="en-US" dirty="0"/>
              <a:t>All: searches everything in the Toolkit</a:t>
            </a:r>
          </a:p>
          <a:p>
            <a:pPr lvl="2"/>
            <a:r>
              <a:rPr lang="en-US" dirty="0"/>
              <a:t>Except for AACR2</a:t>
            </a:r>
          </a:p>
          <a:p>
            <a:pPr lvl="1"/>
            <a:r>
              <a:rPr lang="en-US" dirty="0"/>
              <a:t>RDA Only: searches Guidance, Entities, </a:t>
            </a:r>
            <a:br>
              <a:rPr lang="en-US" dirty="0"/>
            </a:br>
            <a:r>
              <a:rPr lang="en-US" dirty="0"/>
              <a:t>Elements, Glossary, and the top two </a:t>
            </a:r>
            <a:br>
              <a:rPr lang="en-US" dirty="0"/>
            </a:br>
            <a:r>
              <a:rPr lang="en-US" dirty="0"/>
              <a:t>sections in Resources</a:t>
            </a:r>
          </a:p>
          <a:p>
            <a:pPr lvl="1"/>
            <a:r>
              <a:rPr lang="en-US" dirty="0"/>
              <a:t>Exact title: a left-anchored search of “RDA Only” content</a:t>
            </a:r>
          </a:p>
          <a:p>
            <a:pPr lvl="2"/>
            <a:r>
              <a:rPr lang="en-US" dirty="0"/>
              <a:t>Useful if you know the exact page name you want</a:t>
            </a:r>
          </a:p>
          <a:p>
            <a:pPr lvl="1"/>
            <a:r>
              <a:rPr lang="en-US" dirty="0"/>
              <a:t>Glossary: limits the search to Glossary entries</a:t>
            </a:r>
          </a:p>
          <a:p>
            <a:pPr lvl="1"/>
            <a:r>
              <a:rPr lang="en-US" dirty="0"/>
              <a:t>Contributed documents: searches globally and locally shared documents</a:t>
            </a:r>
          </a:p>
          <a:p>
            <a:pPr lvl="1"/>
            <a:r>
              <a:rPr lang="en-US" dirty="0"/>
              <a:t>Saved searches: You may save any of the above searches for later use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2966" t="15204" r="2002" b="3200"/>
          <a:stretch/>
        </p:blipFill>
        <p:spPr>
          <a:xfrm>
            <a:off x="7132918" y="857250"/>
            <a:ext cx="5719481" cy="4227443"/>
          </a:xfrm>
          <a:prstGeom prst="rect">
            <a:avLst/>
          </a:prstGeom>
        </p:spPr>
      </p:pic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316386853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Aggregates</a:t>
            </a:r>
            <a:endParaRPr lang="en-US" sz="7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59959706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10" y="520700"/>
            <a:ext cx="10354390" cy="1636776"/>
          </a:xfrm>
        </p:spPr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Aggregate manifestation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52295-2B6F-D14F-93B2-D0F71D1659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pPr lvl="0"/>
            <a:endParaRPr lang="en-US" dirty="0"/>
          </a:p>
          <a:p>
            <a:r>
              <a:rPr lang="en-US" dirty="0"/>
              <a:t>A manifestation that embodies two or more expressions</a:t>
            </a:r>
          </a:p>
          <a:p>
            <a:pPr lvl="1"/>
            <a:r>
              <a:rPr lang="en-US" dirty="0"/>
              <a:t>Those expressions may realize one or more works</a:t>
            </a:r>
          </a:p>
          <a:p>
            <a:pPr lvl="1"/>
            <a:r>
              <a:rPr lang="en-US" dirty="0"/>
              <a:t>The manifestation may be issued in one or more units</a:t>
            </a:r>
          </a:p>
          <a:p>
            <a:r>
              <a:rPr lang="en-US" dirty="0"/>
              <a:t>Three types</a:t>
            </a:r>
          </a:p>
          <a:p>
            <a:pPr lvl="1"/>
            <a:r>
              <a:rPr lang="en-US" dirty="0"/>
              <a:t>Collection aggregate</a:t>
            </a:r>
          </a:p>
          <a:p>
            <a:pPr lvl="2"/>
            <a:r>
              <a:rPr lang="en-US" dirty="0"/>
              <a:t> Example: compact disc with more than one musical work</a:t>
            </a:r>
          </a:p>
          <a:p>
            <a:pPr lvl="1"/>
            <a:r>
              <a:rPr lang="en-US" dirty="0"/>
              <a:t>Augmentation aggregate</a:t>
            </a:r>
          </a:p>
          <a:p>
            <a:pPr lvl="2"/>
            <a:r>
              <a:rPr lang="en-US" dirty="0"/>
              <a:t> Example: cantata with critical notes</a:t>
            </a:r>
          </a:p>
          <a:p>
            <a:pPr lvl="1"/>
            <a:r>
              <a:rPr lang="en-US" dirty="0"/>
              <a:t>Parallel aggregate</a:t>
            </a:r>
          </a:p>
          <a:p>
            <a:pPr lvl="2"/>
            <a:r>
              <a:rPr lang="en-US" dirty="0"/>
              <a:t> Example: opera vocal score in two languages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214529708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 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lvl="0" indent="0" algn="l" defTabSz="640354" rtl="0">
              <a:buClrTx/>
              <a:buNone/>
              <a:defRPr/>
            </a:pPr>
            <a:r>
              <a:rPr lang="en-US" sz="4400" kern="1200" dirty="0">
                <a:solidFill>
                  <a:srgbClr val="083379"/>
                </a:solidFill>
                <a:latin typeface="Gotham"/>
              </a:rPr>
              <a:t>aggregating work</a:t>
            </a:r>
          </a:p>
          <a:p>
            <a:pPr defTabSz="640354">
              <a:buClrTx/>
              <a:defRPr/>
            </a:pPr>
            <a:r>
              <a:rPr lang="en-GB" dirty="0"/>
              <a:t>A plan to select and arrange one or more expressions </a:t>
            </a:r>
            <a:br>
              <a:rPr lang="en-GB" dirty="0"/>
            </a:br>
            <a:r>
              <a:rPr lang="en-GB" dirty="0"/>
              <a:t>of one or more works, and embody them in an </a:t>
            </a:r>
            <a:br>
              <a:rPr lang="en-GB" dirty="0"/>
            </a:br>
            <a:r>
              <a:rPr lang="en-GB" dirty="0"/>
              <a:t>aggregate [manifestation]</a:t>
            </a:r>
          </a:p>
          <a:p>
            <a:pPr marL="0" lvl="0" indent="0" algn="l" defTabSz="640354" rtl="0">
              <a:buClrTx/>
              <a:buNone/>
              <a:defRPr/>
            </a:pPr>
            <a:endParaRPr lang="en-US" sz="1800" kern="1200" dirty="0">
              <a:solidFill>
                <a:prstClr val="black"/>
              </a:solidFill>
            </a:endParaRPr>
          </a:p>
          <a:p>
            <a:pPr marL="0" lvl="0" indent="0" algn="l" defTabSz="640354" rtl="0">
              <a:buClrTx/>
              <a:buNone/>
              <a:defRPr/>
            </a:pPr>
            <a:r>
              <a:rPr lang="en-US" sz="4400" kern="1200" dirty="0">
                <a:solidFill>
                  <a:srgbClr val="083379"/>
                </a:solidFill>
                <a:latin typeface="Gotham"/>
              </a:rPr>
              <a:t>aggregating expression</a:t>
            </a:r>
          </a:p>
          <a:p>
            <a:pPr defTabSz="640354">
              <a:buClrTx/>
              <a:defRPr/>
            </a:pPr>
            <a:r>
              <a:rPr lang="en-GB" dirty="0"/>
              <a:t>The realization of an aggregating work’s plan</a:t>
            </a:r>
            <a:endParaRPr lang="en-US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956237678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aggregates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Aggregating works and expressions are </a:t>
            </a:r>
            <a:r>
              <a:rPr lang="en-US" b="1" i="1" dirty="0"/>
              <a:t>plans</a:t>
            </a:r>
          </a:p>
          <a:p>
            <a:pPr lvl="1"/>
            <a:r>
              <a:rPr lang="en-US" dirty="0"/>
              <a:t>Not the </a:t>
            </a:r>
            <a:r>
              <a:rPr lang="en-US" b="1" i="1" dirty="0"/>
              <a:t>content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The creator = the agent who came up with the plan</a:t>
            </a:r>
          </a:p>
          <a:p>
            <a:r>
              <a:rPr lang="en-US" dirty="0"/>
              <a:t>Not a whole/part relationship</a:t>
            </a:r>
          </a:p>
          <a:p>
            <a:pPr lvl="1"/>
            <a:r>
              <a:rPr lang="en-US" dirty="0"/>
              <a:t>The relationship between individual expressions in an aggregate are not an inherent feature of the works they realize</a:t>
            </a:r>
          </a:p>
          <a:p>
            <a:pPr lvl="2"/>
            <a:r>
              <a:rPr lang="en-US" dirty="0"/>
              <a:t>A given audio track can appear on different CD compilations</a:t>
            </a:r>
          </a:p>
          <a:p>
            <a:pPr lvl="2"/>
            <a:r>
              <a:rPr lang="en-US" dirty="0"/>
              <a:t>The same expression of a novel may be published with and without an introduction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4157444981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Work-Expression (WE) 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aggregating expression realizes one and only one aggregating work</a:t>
            </a:r>
          </a:p>
          <a:p>
            <a:pPr lvl="1"/>
            <a:r>
              <a:rPr lang="en-US" dirty="0"/>
              <a:t>If two aggregate manifestations have similar but not identical content, there are two different aggregating works/expressions</a:t>
            </a:r>
          </a:p>
          <a:p>
            <a:pPr lvl="2"/>
            <a:r>
              <a:rPr lang="en-US" dirty="0"/>
              <a:t>A Shakespeare play with a new preface</a:t>
            </a:r>
          </a:p>
          <a:p>
            <a:pPr lvl="2"/>
            <a:r>
              <a:rPr lang="en-US" dirty="0"/>
              <a:t>UK and US releases of the Beatles’ Rubber Soul</a:t>
            </a:r>
          </a:p>
          <a:p>
            <a:pPr lvl="3"/>
            <a:r>
              <a:rPr lang="en-US" dirty="0"/>
              <a:t>Some of the tracks are the same, some are different </a:t>
            </a:r>
          </a:p>
          <a:p>
            <a:pPr lvl="1"/>
            <a:r>
              <a:rPr lang="en-US" dirty="0"/>
              <a:t>But the same aggregating expression can be issued on different carriers</a:t>
            </a:r>
          </a:p>
          <a:p>
            <a:pPr lvl="2"/>
            <a:r>
              <a:rPr lang="en-US" dirty="0"/>
              <a:t>Print and microfilm</a:t>
            </a:r>
          </a:p>
          <a:p>
            <a:pPr lvl="2"/>
            <a:r>
              <a:rPr lang="en-US" dirty="0"/>
              <a:t>Study score and full score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630455111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LRM model for aggregates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4" name="Picture 3" descr="A close up of text on a black background&#10;&#10;Description automatically genera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2305050"/>
            <a:ext cx="7615277" cy="350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652" y="6267450"/>
            <a:ext cx="9906000" cy="1323439"/>
          </a:xfrm>
          <a:prstGeom prst="rect">
            <a:avLst/>
          </a:prstGeom>
          <a:noFill/>
          <a:ln>
            <a:solidFill>
              <a:srgbClr val="F9A11B"/>
            </a:solidFill>
          </a:ln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000" dirty="0"/>
              <a:t>The dotted lines represent shortcut relationships</a:t>
            </a:r>
            <a:br>
              <a:rPr lang="en-US" sz="2000" dirty="0"/>
            </a:br>
            <a:r>
              <a:rPr lang="en-US" sz="2000" dirty="0"/>
              <a:t>Aggregating Expression [has] </a:t>
            </a:r>
            <a:r>
              <a:rPr lang="en-US" sz="2000" i="1" dirty="0"/>
              <a:t>manifestation of expression </a:t>
            </a:r>
            <a:r>
              <a:rPr lang="en-US" sz="2000" dirty="0"/>
              <a:t>Aggregate Manifestation</a:t>
            </a:r>
            <a:br>
              <a:rPr lang="en-US" sz="2000" dirty="0"/>
            </a:br>
            <a:r>
              <a:rPr lang="en-US" sz="2000" dirty="0"/>
              <a:t>Aggregate Manifestation [has] </a:t>
            </a:r>
            <a:r>
              <a:rPr lang="en-US" sz="2000" i="1" dirty="0"/>
              <a:t>expression manifested </a:t>
            </a:r>
            <a:r>
              <a:rPr lang="en-US" sz="2000" dirty="0"/>
              <a:t>Expression 1</a:t>
            </a:r>
            <a:br>
              <a:rPr lang="en-US" sz="2000" dirty="0"/>
            </a:br>
            <a:r>
              <a:rPr lang="en-US" sz="2000" dirty="0"/>
              <a:t>Aggregate Manifestation [has] </a:t>
            </a:r>
            <a:r>
              <a:rPr lang="en-US" sz="2000" i="1" dirty="0"/>
              <a:t>expression manifested </a:t>
            </a:r>
            <a:r>
              <a:rPr lang="en-US" sz="2000" dirty="0"/>
              <a:t>Expression 2</a:t>
            </a:r>
          </a:p>
        </p:txBody>
      </p:sp>
    </p:spTree>
    <p:extLst>
      <p:ext uri="{BB962C8B-B14F-4D97-AF65-F5344CB8AC3E}">
        <p14:creationId xmlns:p14="http://schemas.microsoft.com/office/powerpoint/2010/main" val="1563939401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Describing an aggregate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Choices, choices!</a:t>
            </a:r>
          </a:p>
          <a:p>
            <a:pPr lvl="1"/>
            <a:r>
              <a:rPr lang="en-US" dirty="0"/>
              <a:t>Record all of the works/expressions embodied in the manifestation</a:t>
            </a:r>
          </a:p>
          <a:p>
            <a:pPr lvl="2"/>
            <a:r>
              <a:rPr lang="en-US" dirty="0"/>
              <a:t>CD that contains two symphonies by different composers</a:t>
            </a:r>
          </a:p>
          <a:p>
            <a:pPr lvl="3"/>
            <a:r>
              <a:rPr lang="en-US" dirty="0"/>
              <a:t>Describe them both, and create separate access points</a:t>
            </a:r>
          </a:p>
          <a:p>
            <a:pPr lvl="2"/>
            <a:r>
              <a:rPr lang="en-US" dirty="0"/>
              <a:t>Urtext score with scholarly preface</a:t>
            </a:r>
          </a:p>
          <a:p>
            <a:pPr lvl="3"/>
            <a:r>
              <a:rPr lang="en-US" dirty="0"/>
              <a:t>Describe the musical work in detail, and make a note about the textual content</a:t>
            </a:r>
          </a:p>
          <a:p>
            <a:pPr lvl="1"/>
            <a:r>
              <a:rPr lang="en-US" dirty="0"/>
              <a:t>Record some of the works/expressions embodied in the manifestation</a:t>
            </a:r>
          </a:p>
          <a:p>
            <a:pPr lvl="2"/>
            <a:r>
              <a:rPr lang="en-US" dirty="0"/>
              <a:t>But not all of them; some may not be important enough to mention</a:t>
            </a:r>
          </a:p>
          <a:p>
            <a:pPr lvl="1"/>
            <a:r>
              <a:rPr lang="en-US" dirty="0"/>
              <a:t>Simply relate the aggregate manifestation to the aggregating work/expression</a:t>
            </a:r>
          </a:p>
          <a:p>
            <a:pPr lvl="2"/>
            <a:r>
              <a:rPr lang="en-US" dirty="0"/>
              <a:t>Encyclopedia</a:t>
            </a:r>
          </a:p>
          <a:p>
            <a:pPr lvl="2"/>
            <a:r>
              <a:rPr lang="en-US" dirty="0"/>
              <a:t>Shel Silverstein’s Falling up [144 poems!]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984824310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aggregate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Includes the following (and their inverses)</a:t>
            </a:r>
          </a:p>
          <a:p>
            <a:pPr lvl="1"/>
            <a:r>
              <a:rPr lang="en-US" i="1" dirty="0"/>
              <a:t>Aggregates</a:t>
            </a:r>
          </a:p>
          <a:p>
            <a:pPr lvl="2"/>
            <a:r>
              <a:rPr lang="en-US" dirty="0"/>
              <a:t>An expression that is chosen as part of the plan of an aggregating expression</a:t>
            </a:r>
            <a:endParaRPr lang="en-US" i="1" dirty="0"/>
          </a:p>
          <a:p>
            <a:pPr lvl="1"/>
            <a:r>
              <a:rPr lang="en-US" i="1" dirty="0"/>
              <a:t>manifestation of expression </a:t>
            </a:r>
          </a:p>
          <a:p>
            <a:pPr lvl="2"/>
            <a:r>
              <a:rPr lang="en-US" dirty="0"/>
              <a:t>A physical embodiment of an expression</a:t>
            </a:r>
            <a:endParaRPr lang="en-US" i="1" dirty="0"/>
          </a:p>
          <a:p>
            <a:pPr lvl="1"/>
            <a:r>
              <a:rPr lang="en-US" i="1" dirty="0"/>
              <a:t>collective title</a:t>
            </a:r>
          </a:p>
          <a:p>
            <a:pPr lvl="1"/>
            <a:r>
              <a:rPr lang="en-US" i="1" dirty="0"/>
              <a:t>contributor agent to aggregate</a:t>
            </a:r>
          </a:p>
          <a:p>
            <a:pPr lvl="2"/>
            <a:r>
              <a:rPr lang="en-US" dirty="0"/>
              <a:t>An agent who creates an expression of a work that is embodied by an aggregate</a:t>
            </a:r>
            <a:endParaRPr lang="en-US" i="1" dirty="0"/>
          </a:p>
          <a:p>
            <a:pPr lvl="1"/>
            <a:r>
              <a:rPr lang="en-US" i="1" dirty="0"/>
              <a:t>contributor agent of music </a:t>
            </a:r>
          </a:p>
          <a:p>
            <a:pPr lvl="1"/>
            <a:r>
              <a:rPr lang="en-US" i="1" dirty="0"/>
              <a:t>contributor agent of still image </a:t>
            </a:r>
          </a:p>
          <a:p>
            <a:pPr lvl="1"/>
            <a:r>
              <a:rPr lang="en-US" i="1" dirty="0"/>
              <a:t>contributor agent of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185891087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Diachronic Works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839095475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10" y="520700"/>
            <a:ext cx="10354390" cy="1636776"/>
          </a:xfrm>
        </p:spPr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Diachronic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52295-2B6F-D14F-93B2-D0F71D1659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endParaRPr lang="en-US" dirty="0"/>
          </a:p>
          <a:p>
            <a:r>
              <a:rPr lang="en-US" dirty="0"/>
              <a:t>A work that is planned to be embodied over time, rather than as a single “act of publication”</a:t>
            </a:r>
          </a:p>
          <a:p>
            <a:pPr lvl="1"/>
            <a:r>
              <a:rPr lang="en-US" dirty="0"/>
              <a:t>Content changes over time – by design</a:t>
            </a:r>
          </a:p>
          <a:p>
            <a:pPr lvl="2"/>
            <a:r>
              <a:rPr lang="en-US" dirty="0"/>
              <a:t>We can’t predict the future, but our cataloging may give some clues</a:t>
            </a:r>
          </a:p>
          <a:p>
            <a:pPr lvl="3"/>
            <a:r>
              <a:rPr lang="en-US" dirty="0"/>
              <a:t>Which may or may not prove true!</a:t>
            </a:r>
          </a:p>
          <a:p>
            <a:pPr lvl="1"/>
            <a:r>
              <a:rPr lang="en-US" dirty="0"/>
              <a:t>More than just serials</a:t>
            </a:r>
          </a:p>
          <a:p>
            <a:pPr lvl="2"/>
            <a:r>
              <a:rPr lang="en-US" dirty="0"/>
              <a:t>Includes multipart monographs issued over time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438923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F31FF-5339-D647-8B3E-58655CA5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Searching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87DEC-E1FA-7244-93EC-4ECEA66E0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Toolkit does not use Boolean operators</a:t>
            </a:r>
          </a:p>
          <a:p>
            <a:pPr lvl="1"/>
            <a:r>
              <a:rPr lang="en-US" dirty="0"/>
              <a:t>“and” is assumed between terms</a:t>
            </a:r>
          </a:p>
          <a:p>
            <a:r>
              <a:rPr lang="en-US" dirty="0"/>
              <a:t>Searching is not case sensitive or punctuation sensitive</a:t>
            </a:r>
          </a:p>
          <a:p>
            <a:r>
              <a:rPr lang="en-US" dirty="0"/>
              <a:t>Use quotation marks when searching for an exact phrase</a:t>
            </a:r>
          </a:p>
          <a:p>
            <a:pPr lvl="1"/>
            <a:r>
              <a:rPr lang="en-US" dirty="0"/>
              <a:t>Unless you’re using Exact Title – then omit them</a:t>
            </a:r>
          </a:p>
          <a:p>
            <a:pPr lvl="1"/>
            <a:r>
              <a:rPr lang="en-US" dirty="0"/>
              <a:t>Good way to search for former element names</a:t>
            </a:r>
          </a:p>
          <a:p>
            <a:r>
              <a:rPr lang="en-US" dirty="0"/>
              <a:t>Use an asterisk (*) as a wildcard for one or more letters</a:t>
            </a:r>
          </a:p>
          <a:p>
            <a:pPr lvl="1"/>
            <a:r>
              <a:rPr lang="en-US" dirty="0"/>
              <a:t>number* retrieves: number, numbers, numbering</a:t>
            </a:r>
          </a:p>
          <a:p>
            <a:r>
              <a:rPr lang="en-US" dirty="0"/>
              <a:t>Use a percentage sign (%) as wildcard for a single letter</a:t>
            </a:r>
          </a:p>
          <a:p>
            <a:pPr lvl="1"/>
            <a:r>
              <a:rPr lang="en-US" dirty="0"/>
              <a:t>short-cut retrieves: nothing</a:t>
            </a:r>
          </a:p>
          <a:p>
            <a:pPr lvl="1"/>
            <a:r>
              <a:rPr lang="en-US" dirty="0"/>
              <a:t>short*cut retrieves: shortcut</a:t>
            </a:r>
          </a:p>
          <a:p>
            <a:pPr lvl="1"/>
            <a:endParaRPr lang="en-US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588164154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</a:t>
            </a:r>
            <a:br>
              <a:rPr lang="en-US" dirty="0"/>
            </a:br>
            <a:r>
              <a:rPr lang="en-US" dirty="0"/>
              <a:t>diachronic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 an extension plan </a:t>
            </a:r>
          </a:p>
          <a:p>
            <a:pPr lvl="1"/>
            <a:r>
              <a:rPr lang="en-US" dirty="0"/>
              <a:t>Extension requirement: Is the addition of content required to sustain the integrity of the work?</a:t>
            </a:r>
          </a:p>
          <a:p>
            <a:pPr lvl="1"/>
            <a:r>
              <a:rPr lang="en-US" dirty="0"/>
              <a:t>Extension mode: How will the content be extended through time?</a:t>
            </a:r>
          </a:p>
          <a:p>
            <a:pPr lvl="2"/>
            <a:r>
              <a:rPr lang="en-US" dirty="0"/>
              <a:t>Accumulation / succession</a:t>
            </a:r>
          </a:p>
          <a:p>
            <a:pPr lvl="3"/>
            <a:r>
              <a:rPr lang="en-US" dirty="0"/>
              <a:t>Supplements, new issues of journals, additional volumes, etc.</a:t>
            </a:r>
          </a:p>
          <a:p>
            <a:pPr lvl="2"/>
            <a:r>
              <a:rPr lang="en-US" dirty="0"/>
              <a:t>Replacement / integration</a:t>
            </a:r>
          </a:p>
          <a:p>
            <a:pPr lvl="3"/>
            <a:r>
              <a:rPr lang="en-US" dirty="0"/>
              <a:t>Loose leaf for updating, dynamic web resources, etc.</a:t>
            </a:r>
          </a:p>
          <a:p>
            <a:pPr lvl="1"/>
            <a:r>
              <a:rPr lang="en-US" dirty="0"/>
              <a:t>Extension termination: May or may not have an anticipated ending date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755626418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4296701-552D-6C4D-9370-E3B73CA77EAB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Work-Expression-Manifestation (WEM) 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diachronic work is realized by one and only one expression and embodied by one and only one manifestation</a:t>
            </a:r>
          </a:p>
          <a:p>
            <a:r>
              <a:rPr lang="en-US" dirty="0"/>
              <a:t>If the diachronic work plan changes, you have a new work</a:t>
            </a:r>
          </a:p>
          <a:p>
            <a:pPr lvl="1"/>
            <a:r>
              <a:rPr lang="en-US" dirty="0"/>
              <a:t>Such changes may include differences in</a:t>
            </a:r>
          </a:p>
          <a:p>
            <a:pPr lvl="2"/>
            <a:r>
              <a:rPr lang="en-US" dirty="0"/>
              <a:t>scope or editorial policy, genre or literary form, target audience, style</a:t>
            </a:r>
          </a:p>
          <a:p>
            <a:pPr lvl="1"/>
            <a:r>
              <a:rPr lang="en-US" dirty="0"/>
              <a:t>The online and print versions of a serial may be identical so far, but may diverge in the future – thus they are separate works from the outset</a:t>
            </a:r>
          </a:p>
          <a:p>
            <a:pPr lvl="2"/>
            <a:r>
              <a:rPr lang="en-US" dirty="0"/>
              <a:t>Enter the “work group” concept:</a:t>
            </a:r>
          </a:p>
          <a:p>
            <a:pPr lvl="3"/>
            <a:r>
              <a:rPr lang="en-US" dirty="0"/>
              <a:t>A group of two or more works that have a common appellation assigned from a vocabulary encoding scheme</a:t>
            </a:r>
          </a:p>
          <a:p>
            <a:pPr lvl="3"/>
            <a:r>
              <a:rPr lang="en-US" dirty="0"/>
              <a:t>Not an element itself; but some work group elements exist, including</a:t>
            </a:r>
          </a:p>
          <a:p>
            <a:pPr lvl="4"/>
            <a:r>
              <a:rPr lang="en-US" i="1" dirty="0"/>
              <a:t>authorized access point for work group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869358250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52476-6E0B-8748-BB93-5B8989B68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diachronic elements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B7FF9-9357-284D-A1EC-654420F24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Includes the following (and their inverses)</a:t>
            </a:r>
          </a:p>
          <a:p>
            <a:pPr lvl="1"/>
            <a:r>
              <a:rPr lang="en-US" i="1" dirty="0"/>
              <a:t>editorial director agent</a:t>
            </a:r>
          </a:p>
          <a:p>
            <a:pPr lvl="2"/>
            <a:r>
              <a:rPr lang="en-US" dirty="0"/>
              <a:t>An agent who has legal or intellectual responsibility, but not creative responsibility, for the editorial policy and content of a diachronic work</a:t>
            </a:r>
            <a:endParaRPr lang="en-US" i="1" dirty="0"/>
          </a:p>
          <a:p>
            <a:pPr lvl="1"/>
            <a:r>
              <a:rPr lang="en-US" i="1" dirty="0"/>
              <a:t>founder agent of work</a:t>
            </a:r>
          </a:p>
          <a:p>
            <a:pPr lvl="2"/>
            <a:r>
              <a:rPr lang="en-US" dirty="0"/>
              <a:t>An agent who is responsible for initiating a diachronic work</a:t>
            </a:r>
          </a:p>
          <a:p>
            <a:pPr lvl="1"/>
            <a:r>
              <a:rPr lang="en-US" i="1" dirty="0"/>
              <a:t>integrating work</a:t>
            </a:r>
          </a:p>
          <a:p>
            <a:pPr lvl="2"/>
            <a:r>
              <a:rPr lang="en-US" dirty="0"/>
              <a:t>A diachronic work that is planned to be realized in a single expression</a:t>
            </a:r>
          </a:p>
          <a:p>
            <a:pPr lvl="1"/>
            <a:r>
              <a:rPr lang="en-US" i="1" dirty="0"/>
              <a:t>successive work</a:t>
            </a:r>
          </a:p>
          <a:p>
            <a:pPr lvl="2"/>
            <a:r>
              <a:rPr lang="en-US" dirty="0"/>
              <a:t>A diachronic work that is planned to be realized in multiple distinct expressions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F9AD7-FDA4-0345-869D-AC5CA01D48C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107633838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Questions for discussion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569766783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2309D-C12B-8D4F-B0BF-E295949AA5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285750"/>
            <a:r>
              <a:rPr lang="en-US" sz="3200" dirty="0"/>
              <a:t>Question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5E96C-0D57-D74E-967A-F95DA9CE6B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Q: True or false: You can declare the </a:t>
            </a:r>
            <a:r>
              <a:rPr lang="en-US" i="1" dirty="0"/>
              <a:t>medium of performance of musical content of representative expression </a:t>
            </a:r>
            <a:r>
              <a:rPr lang="en-US" dirty="0"/>
              <a:t>for Brahms’ </a:t>
            </a:r>
            <a:r>
              <a:rPr lang="en-US" u="sng" dirty="0"/>
              <a:t>Zwei Sonaten für Clarinette (oder Bratsche) und Pianoforte, op. </a:t>
            </a:r>
            <a:r>
              <a:rPr lang="en-US" u="sng" dirty="0" smtClean="0"/>
              <a:t>120</a:t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>Why </a:t>
            </a:r>
            <a:r>
              <a:rPr lang="en-US" dirty="0"/>
              <a:t>or why not?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A: No, because neither instrumental version is considered an arrangement of the other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9B5C7-6646-5C40-A8FC-1BB3CDF162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29857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032C1-7EA4-6440-AB9A-B22B41612F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FAA8D-77C1-114B-9E50-1731340444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DDCF35-596C-624C-B588-94EE994ADD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Q: True or false: Including a contents note (say as a </a:t>
            </a:r>
            <a:r>
              <a:rPr lang="en-US" i="1" dirty="0"/>
              <a:t>note on manifestation</a:t>
            </a:r>
            <a:r>
              <a:rPr lang="en-US" dirty="0"/>
              <a:t>) for the 25 tracks on the CD “Hits of '21 :  ain't we got fun?” is sufficient for describing the expressions that are aggregated.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A: Yes, although there are other choices available</a:t>
            </a:r>
          </a:p>
          <a:p>
            <a:pPr lvl="1"/>
            <a:r>
              <a:rPr lang="en-US" dirty="0"/>
              <a:t>Remember that RDA doesn’t *require* this, so you could even omit this information entirely</a:t>
            </a:r>
          </a:p>
        </p:txBody>
      </p:sp>
    </p:spTree>
    <p:extLst>
      <p:ext uri="{BB962C8B-B14F-4D97-AF65-F5344CB8AC3E}">
        <p14:creationId xmlns:p14="http://schemas.microsoft.com/office/powerpoint/2010/main" val="392821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DBD25-F6E8-6649-9EA2-B5527E79F5C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EBFD9-CC94-B24F-8042-C068B0061D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Q: True or false: A re-released CD compilation will always be associated with the same aggregating expression as the original release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A: No, not always; you need to compare the content</a:t>
            </a:r>
          </a:p>
          <a:p>
            <a:pPr lvl="1"/>
            <a:r>
              <a:rPr lang="en-US" dirty="0"/>
              <a:t>Remember the </a:t>
            </a:r>
            <a:r>
              <a:rPr lang="en-US" dirty="0" smtClean="0"/>
              <a:t>WE </a:t>
            </a:r>
            <a:r>
              <a:rPr lang="en-US" dirty="0"/>
              <a:t>lock!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75F23-B095-7842-9088-1CFC3E0890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01141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032C1-7EA4-6440-AB9A-B22B41612F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FAA8D-77C1-114B-9E50-1731340444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DDCF35-596C-624C-B588-94EE994ADD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Q: True or false: The score volumes comprising The complete works of Carl Philipp Emanuel Bach, published by Packard Humanities Institution starting in 2005 is not a diachronic work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A: It *is* a diachronic work because it is issued over time, even though it will come to a planned end eventually</a:t>
            </a:r>
          </a:p>
        </p:txBody>
      </p:sp>
    </p:spTree>
    <p:extLst>
      <p:ext uri="{BB962C8B-B14F-4D97-AF65-F5344CB8AC3E}">
        <p14:creationId xmlns:p14="http://schemas.microsoft.com/office/powerpoint/2010/main" val="305326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An Example Using RIMMF4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840768533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Cataloging this Score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652464" y="1737360"/>
            <a:ext cx="4036178" cy="912812"/>
          </a:xfrm>
        </p:spPr>
        <p:txBody>
          <a:bodyPr/>
          <a:lstStyle/>
          <a:p>
            <a:r>
              <a:rPr lang="en-US" sz="2800" b="0" i="1" dirty="0">
                <a:solidFill>
                  <a:srgbClr val="3399FF"/>
                </a:solidFill>
              </a:rPr>
              <a:t>Cover</a:t>
            </a:r>
            <a:endParaRPr lang="en-US" b="0" i="1" dirty="0">
              <a:solidFill>
                <a:srgbClr val="3399FF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5566335" y="1737360"/>
            <a:ext cx="5770563" cy="912812"/>
          </a:xfrm>
        </p:spPr>
        <p:txBody>
          <a:bodyPr>
            <a:normAutofit/>
          </a:bodyPr>
          <a:lstStyle/>
          <a:p>
            <a:r>
              <a:rPr lang="en-US" sz="2800" b="0" i="1" dirty="0">
                <a:solidFill>
                  <a:srgbClr val="3399FF"/>
                </a:solidFill>
              </a:rPr>
              <a:t>Title page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688140" y="2834640"/>
            <a:ext cx="4165747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5566335" y="2834639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10185400" y="3600450"/>
            <a:ext cx="222060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©2019</a:t>
            </a:r>
          </a:p>
          <a:p>
            <a:r>
              <a:rPr lang="en-US" dirty="0"/>
              <a:t>Staff notation</a:t>
            </a:r>
          </a:p>
          <a:p>
            <a:r>
              <a:rPr lang="en-US" dirty="0"/>
              <a:t>16 [numbered] pages</a:t>
            </a:r>
          </a:p>
          <a:p>
            <a:r>
              <a:rPr lang="en-US" dirty="0"/>
              <a:t>30 cm</a:t>
            </a:r>
          </a:p>
          <a:p>
            <a:pPr marL="228600" indent="-228600"/>
            <a:r>
              <a:rPr lang="en-US" dirty="0"/>
              <a:t>ISMN:</a:t>
            </a:r>
            <a:br>
              <a:rPr lang="en-US" dirty="0"/>
            </a:br>
            <a:r>
              <a:rPr lang="en-US" dirty="0"/>
              <a:t>M-2223-0818-3</a:t>
            </a:r>
          </a:p>
          <a:p>
            <a:pPr marL="228600" indent="-228600"/>
            <a:r>
              <a:rPr lang="en-US" dirty="0"/>
              <a:t>UPC: </a:t>
            </a:r>
            <a:br>
              <a:rPr lang="en-US" dirty="0"/>
            </a:br>
            <a:r>
              <a:rPr lang="en-US" dirty="0"/>
              <a:t>9790222308183</a:t>
            </a:r>
          </a:p>
          <a:p>
            <a:pPr marL="228600" indent="-228600"/>
            <a:r>
              <a:rPr lang="en-US" dirty="0"/>
              <a:t>T.p. verso has:</a:t>
            </a:r>
          </a:p>
          <a:p>
            <a:pPr marL="228600" indent="-228600"/>
            <a:r>
              <a:rPr lang="en-US" dirty="0"/>
              <a:t>	bio of composer</a:t>
            </a:r>
            <a:br>
              <a:rPr lang="en-US" dirty="0"/>
            </a:br>
            <a:r>
              <a:rPr lang="en-US" dirty="0"/>
              <a:t>poem by composer</a:t>
            </a:r>
          </a:p>
        </p:txBody>
      </p:sp>
    </p:spTree>
    <p:extLst>
      <p:ext uri="{BB962C8B-B14F-4D97-AF65-F5344CB8AC3E}">
        <p14:creationId xmlns:p14="http://schemas.microsoft.com/office/powerpoint/2010/main" val="239661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CA1BD-A65C-4E42-9812-BE09BEF5A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searches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5BF09-FDE2-FC4D-92BD-0E6BD46F3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MARC 21</a:t>
            </a:r>
          </a:p>
          <a:p>
            <a:pPr lvl="1"/>
            <a:r>
              <a:rPr lang="en-US" dirty="0"/>
              <a:t>Search by combining MARC field, indicator values, and subfield; can specify “authority” or “bibliographic” for greater precision</a:t>
            </a:r>
          </a:p>
          <a:p>
            <a:pPr lvl="2"/>
            <a:r>
              <a:rPr lang="en-US" dirty="0"/>
              <a:t>RDA only search, using quotation marks for precision: “264 *1 $b”</a:t>
            </a:r>
          </a:p>
          <a:p>
            <a:pPr lvl="2"/>
            <a:r>
              <a:rPr lang="en-US" dirty="0"/>
              <a:t>RDA only search, using quotation marks: “authority 400 1* $a”</a:t>
            </a:r>
          </a:p>
          <a:p>
            <a:r>
              <a:rPr lang="en-US" dirty="0"/>
              <a:t>Original Toolkit instruction numbers</a:t>
            </a:r>
          </a:p>
          <a:p>
            <a:pPr lvl="1"/>
            <a:r>
              <a:rPr lang="en-US" dirty="0"/>
              <a:t>Some available – at a high level</a:t>
            </a:r>
          </a:p>
          <a:p>
            <a:pPr lvl="2"/>
            <a:r>
              <a:rPr lang="en-US" dirty="0"/>
              <a:t>Search “6.15”, not “6.15.1.6.1”</a:t>
            </a:r>
          </a:p>
          <a:p>
            <a:pPr lvl="2"/>
            <a:r>
              <a:rPr lang="en-US" dirty="0"/>
              <a:t>No links back to AACR2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637764699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D781F-2935-B64F-B865-936C9694F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B7DDA-A127-1949-A5BF-D8B4B3272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/>
              <a:t>Create Manifestation record (or “metadata description set”)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Create Work record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Create Agent record (in this case, person)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Create Expression record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Make final link back to Manifestation record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C66FF-DF56-074C-B851-543694E559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921172325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583680" y="2011680"/>
            <a:ext cx="42273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Create manifestation record</a:t>
            </a:r>
          </a:p>
          <a:p>
            <a:endParaRPr lang="en-US" sz="28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2743200"/>
            <a:ext cx="5967914" cy="440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67678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#1.1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583680" y="2011680"/>
            <a:ext cx="52019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Select basic elements template</a:t>
            </a:r>
          </a:p>
          <a:p>
            <a:endParaRPr lang="en-US" sz="2800" dirty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559" y="2743200"/>
            <a:ext cx="6057793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118012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#1.2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Resize window, fill out details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Title proper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Statement of responsibility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Place of publication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Publisher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Mode of issuance (dropdown)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Media type (dropdown)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Carrier type (dropdown)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Identifier for manifestation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46" y="4821555"/>
            <a:ext cx="5961415" cy="334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44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after step #1.2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Content Placeholder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A4977BCC-F7A8-5F41-AAA2-46E90639BA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3" y="2246862"/>
            <a:ext cx="12037052" cy="5849387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8DBBB6F-1B3D-9A4D-BCAF-7536E8EE7684}"/>
              </a:ext>
            </a:extLst>
          </p:cNvPr>
          <p:cNvSpPr/>
          <p:nvPr/>
        </p:nvSpPr>
        <p:spPr>
          <a:xfrm>
            <a:off x="5156200" y="7639050"/>
            <a:ext cx="4800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837356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#1.3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Add missing elements of the same type</a:t>
            </a:r>
          </a:p>
          <a:p>
            <a:r>
              <a:rPr lang="en-US" sz="2800" dirty="0"/>
              <a:t>Find Identifier for manifestation</a:t>
            </a:r>
          </a:p>
          <a:p>
            <a:endParaRPr lang="en-US" sz="2800" dirty="0"/>
          </a:p>
          <a:p>
            <a:endParaRPr lang="en-US" sz="2800" dirty="0"/>
          </a:p>
          <a:p>
            <a:pPr lvl="1"/>
            <a:r>
              <a:rPr lang="en-US" sz="2400" dirty="0"/>
              <a:t>Put your cursor there and duplicate the item using &lt;F2&gt;</a:t>
            </a:r>
          </a:p>
          <a:p>
            <a:pPr lvl="1"/>
            <a:r>
              <a:rPr lang="en-US" sz="2400" dirty="0"/>
              <a:t>Enter the UPC</a:t>
            </a:r>
          </a:p>
          <a:p>
            <a:pPr marL="0" indent="0">
              <a:buNone/>
            </a:pPr>
            <a:endParaRPr lang="en-US" sz="2800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5BE13B-98A3-C84A-A357-A5C4BC68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299" y="3505225"/>
            <a:ext cx="5463725" cy="84468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7DA35A-A3DE-7248-8532-E68990D4D91D}"/>
              </a:ext>
            </a:extLst>
          </p:cNvPr>
          <p:cNvCxnSpPr>
            <a:cxnSpLocks/>
          </p:cNvCxnSpPr>
          <p:nvPr/>
        </p:nvCxnSpPr>
        <p:spPr>
          <a:xfrm flipV="1">
            <a:off x="4776388" y="3928315"/>
            <a:ext cx="1970591" cy="283938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77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#1.4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Add other missing elements at bottom </a:t>
            </a:r>
            <a:br>
              <a:rPr lang="en-US" sz="2800" dirty="0"/>
            </a:br>
            <a:r>
              <a:rPr lang="en-US" sz="2800" i="1" dirty="0"/>
              <a:t>(new element, &lt;F4&gt;)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Other title information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Copyright date</a:t>
            </a:r>
            <a:br>
              <a:rPr lang="en-US" sz="2800" dirty="0"/>
            </a:br>
            <a:r>
              <a:rPr lang="en-US" sz="2800" i="1" dirty="0"/>
              <a:t>(Shift + F1)</a:t>
            </a:r>
            <a:endParaRPr lang="en-US" sz="2800" dirty="0"/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Extent of manifestation</a:t>
            </a:r>
            <a:br>
              <a:rPr lang="en-US" sz="2800" dirty="0"/>
            </a:br>
            <a:r>
              <a:rPr lang="en-US" sz="2800" i="1" dirty="0"/>
              <a:t>(not fully built out – just enter string)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Dimensions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Plate number for notated music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25968621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after step #1.4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3" y="2284413"/>
            <a:ext cx="9585822" cy="672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84682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#1.5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/>
              <a:t>Create Authorized access point for manifestation</a:t>
            </a:r>
            <a:br>
              <a:rPr lang="en-US" sz="2800" dirty="0"/>
            </a:b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lvl="1"/>
            <a:r>
              <a:rPr lang="en-US" sz="2800" dirty="0"/>
              <a:t>Note the formatting options at the end of the field</a:t>
            </a:r>
          </a:p>
          <a:p>
            <a:pPr lvl="1"/>
            <a:r>
              <a:rPr lang="en-US" sz="2800" dirty="0"/>
              <a:t>Choose the numbered list and select the elements you want</a:t>
            </a:r>
          </a:p>
          <a:p>
            <a:pPr lvl="2"/>
            <a:r>
              <a:rPr lang="en-US" sz="2400" dirty="0"/>
              <a:t>Click on + if you want to use an additional element</a:t>
            </a:r>
          </a:p>
          <a:p>
            <a:pPr lvl="2"/>
            <a:r>
              <a:rPr lang="en-US" sz="2400" dirty="0"/>
              <a:t>My result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-1" r="44122" b="-4772"/>
          <a:stretch/>
        </p:blipFill>
        <p:spPr>
          <a:xfrm>
            <a:off x="6875044" y="3280347"/>
            <a:ext cx="6248401" cy="9477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12927"/>
          <a:stretch/>
        </p:blipFill>
        <p:spPr>
          <a:xfrm>
            <a:off x="10718800" y="4569458"/>
            <a:ext cx="719558" cy="54532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5098546" y="3981450"/>
            <a:ext cx="1970591" cy="283938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50935" t="-659" b="-1"/>
          <a:stretch/>
        </p:blipFill>
        <p:spPr>
          <a:xfrm>
            <a:off x="9022040" y="6949440"/>
            <a:ext cx="3398142" cy="6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9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226" y="2743200"/>
            <a:ext cx="5896878" cy="447476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583680" y="2011680"/>
            <a:ext cx="42273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Create work record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116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BCEEF-169C-4448-A0A9-7C4530B90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Toolkit structure – Entities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6E27C-426A-F243-9714-2D5F3C7BF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Drop down menu for the 13 RDA entities</a:t>
            </a:r>
          </a:p>
          <a:p>
            <a:pPr lvl="1"/>
            <a:r>
              <a:rPr lang="en-US" dirty="0"/>
              <a:t>“</a:t>
            </a:r>
            <a:r>
              <a:rPr lang="en-US" dirty="0">
                <a:solidFill>
                  <a:srgbClr val="2B2B2B"/>
                </a:solidFill>
              </a:rPr>
              <a:t>Things” that are of interest to library users</a:t>
            </a:r>
            <a:endParaRPr lang="en-US" dirty="0"/>
          </a:p>
          <a:p>
            <a:r>
              <a:rPr lang="en-US" dirty="0"/>
              <a:t>Each entity page has the following sections</a:t>
            </a:r>
          </a:p>
          <a:p>
            <a:pPr lvl="1"/>
            <a:r>
              <a:rPr lang="en-US" dirty="0"/>
              <a:t>Definition and scope</a:t>
            </a:r>
          </a:p>
          <a:p>
            <a:pPr lvl="1"/>
            <a:r>
              <a:rPr lang="en-US" dirty="0"/>
              <a:t>Prerecording</a:t>
            </a:r>
          </a:p>
          <a:p>
            <a:pPr lvl="2"/>
            <a:r>
              <a:rPr lang="en-US" dirty="0"/>
              <a:t>Is this the entity to use for my data?</a:t>
            </a:r>
          </a:p>
          <a:p>
            <a:pPr lvl="1"/>
            <a:r>
              <a:rPr lang="en-US" dirty="0"/>
              <a:t>Recording</a:t>
            </a:r>
          </a:p>
          <a:p>
            <a:pPr lvl="2"/>
            <a:r>
              <a:rPr lang="en-US" dirty="0"/>
              <a:t>What data do I record?</a:t>
            </a:r>
          </a:p>
          <a:p>
            <a:pPr lvl="1"/>
            <a:r>
              <a:rPr lang="en-US" dirty="0"/>
              <a:t>Elements</a:t>
            </a:r>
          </a:p>
          <a:p>
            <a:pPr lvl="2"/>
            <a:r>
              <a:rPr lang="en-US" dirty="0"/>
              <a:t>What elements are in scope for this entity?</a:t>
            </a:r>
          </a:p>
          <a:p>
            <a:pPr lvl="2"/>
            <a:r>
              <a:rPr lang="en-US" dirty="0"/>
              <a:t>Can scroll through the list or </a:t>
            </a:r>
            <a:br>
              <a:rPr lang="en-US" dirty="0"/>
            </a:br>
            <a:r>
              <a:rPr lang="en-US" dirty="0"/>
              <a:t>use the type ahead search</a:t>
            </a:r>
          </a:p>
        </p:txBody>
      </p:sp>
      <p:pic>
        <p:nvPicPr>
          <p:cNvPr id="6" name="Picture 5" descr="A screenshot of the Drop Down menu for Entities. Each entity is listed on a separate line.&#10;&#10;">
            <a:extLst>
              <a:ext uri="{FF2B5EF4-FFF2-40B4-BE49-F238E27FC236}">
                <a16:creationId xmlns:a16="http://schemas.microsoft.com/office/drawing/2014/main" id="{CE22D8E9-8248-DA4E-8B49-5439A92C9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400" y="2025650"/>
            <a:ext cx="2806700" cy="5740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CF54A0-8733-2740-875B-D816F07283B1}"/>
              </a:ext>
            </a:extLst>
          </p:cNvPr>
          <p:cNvSpPr/>
          <p:nvPr/>
        </p:nvSpPr>
        <p:spPr>
          <a:xfrm>
            <a:off x="10839812" y="2024063"/>
            <a:ext cx="1009288" cy="6619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980437071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25" y="2743200"/>
            <a:ext cx="6066132" cy="45339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#2.1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583680" y="2011680"/>
            <a:ext cx="49733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Select basic elements template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731995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426" y="4821555"/>
            <a:ext cx="6126078" cy="321142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#2.2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Resize window, fill out details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Preferred title of work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Category of work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Extension plan (dropdown)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03808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3" y="2248562"/>
            <a:ext cx="11071082" cy="63048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after step #2.2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679681149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#2.3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Add missing element for composer</a:t>
            </a:r>
            <a:br>
              <a:rPr lang="en-US" sz="2800" dirty="0"/>
            </a:br>
            <a:r>
              <a:rPr lang="en-US" sz="2800" i="1" dirty="0"/>
              <a:t>(new element, F4)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1992" b="-386"/>
          <a:stretch/>
        </p:blipFill>
        <p:spPr>
          <a:xfrm>
            <a:off x="6780437" y="2902062"/>
            <a:ext cx="4243163" cy="488938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5155083" y="4057650"/>
            <a:ext cx="1970591" cy="283938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09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#2.3 continued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Add missing element for composer</a:t>
            </a:r>
          </a:p>
          <a:p>
            <a:r>
              <a:rPr lang="en-US" sz="2800" dirty="0"/>
              <a:t>Set up record for composer’s name</a:t>
            </a:r>
          </a:p>
          <a:p>
            <a:pPr lvl="1"/>
            <a:r>
              <a:rPr lang="en-US" sz="2400" dirty="0"/>
              <a:t>In blank text line, use &lt;F5&gt; and pick </a:t>
            </a:r>
            <a:br>
              <a:rPr lang="en-US" sz="2400" dirty="0"/>
            </a:br>
            <a:r>
              <a:rPr lang="en-US" sz="2400" dirty="0"/>
              <a:t>Create new … Person</a:t>
            </a:r>
            <a:br>
              <a:rPr lang="en-US" sz="2400" dirty="0"/>
            </a:b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722" y="3970876"/>
            <a:ext cx="6216461" cy="304620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>
            <a:off x="8661400" y="4667250"/>
            <a:ext cx="1447800" cy="838200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0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 paused …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… while you move to </a:t>
            </a:r>
            <a:r>
              <a:rPr lang="en-US" b="1" dirty="0"/>
              <a:t>step #3</a:t>
            </a:r>
          </a:p>
          <a:p>
            <a:r>
              <a:rPr lang="en-US" dirty="0"/>
              <a:t>Things to know about Thorogood</a:t>
            </a:r>
          </a:p>
          <a:p>
            <a:pPr lvl="1"/>
            <a:r>
              <a:rPr lang="en-US" dirty="0"/>
              <a:t>Born 1927</a:t>
            </a:r>
          </a:p>
          <a:p>
            <a:pPr lvl="1"/>
            <a:r>
              <a:rPr lang="en-US" dirty="0"/>
              <a:t>Composer, author, poet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68201384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144" y="2713954"/>
            <a:ext cx="5981960" cy="456436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#3.1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583680" y="2011680"/>
            <a:ext cx="49733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Select TMQ.person template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258785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3502"/>
          <a:stretch/>
        </p:blipFill>
        <p:spPr>
          <a:xfrm>
            <a:off x="345426" y="4830767"/>
            <a:ext cx="5953774" cy="345388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#3.2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Resize window, fill out details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Date of birth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Profession or occupation (dropdown)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Preferred name of person</a:t>
            </a:r>
          </a:p>
          <a:p>
            <a:pPr marL="0" indent="0">
              <a:buNone/>
            </a:pPr>
            <a:r>
              <a:rPr lang="en-US" sz="2800" dirty="0"/>
              <a:t>Note that RIMMF automatically supplies a link back to the work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9424" y="5810250"/>
            <a:ext cx="5349246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3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#3.4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604000" y="2284413"/>
            <a:ext cx="6019800" cy="6462712"/>
          </a:xfrm>
        </p:spPr>
        <p:txBody>
          <a:bodyPr/>
          <a:lstStyle/>
          <a:p>
            <a:r>
              <a:rPr lang="en-US" sz="2800" dirty="0"/>
              <a:t>Create Authorized access point for person</a:t>
            </a:r>
            <a:br>
              <a:rPr lang="en-US" sz="2800" dirty="0"/>
            </a:b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lvl="1"/>
            <a:r>
              <a:rPr lang="en-US" sz="2800" dirty="0"/>
              <a:t>Note the formatting options at the end of the field</a:t>
            </a:r>
          </a:p>
          <a:p>
            <a:pPr lvl="1"/>
            <a:r>
              <a:rPr lang="en-US" sz="2800" dirty="0"/>
              <a:t>Choose the numbered list and select the elements you want – results:</a:t>
            </a:r>
          </a:p>
          <a:p>
            <a:pPr lvl="2"/>
            <a:r>
              <a:rPr lang="en-US" sz="2400" dirty="0"/>
              <a:t>Peter Thorogood|1927</a:t>
            </a:r>
          </a:p>
          <a:p>
            <a:pPr lvl="1"/>
            <a:r>
              <a:rPr lang="en-US" sz="2800" dirty="0"/>
              <a:t>But wait, I want the name inverted, and I want different punctuation</a:t>
            </a:r>
          </a:p>
          <a:p>
            <a:pPr lvl="2"/>
            <a:r>
              <a:rPr lang="en-US" sz="2400" dirty="0"/>
              <a:t>Just edit it</a:t>
            </a:r>
          </a:p>
          <a:p>
            <a:pPr lvl="3"/>
            <a:r>
              <a:rPr lang="en-US" sz="2400" dirty="0"/>
              <a:t>Thorogood, Peter, 1927-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2927"/>
          <a:stretch/>
        </p:blipFill>
        <p:spPr>
          <a:xfrm>
            <a:off x="10718800" y="4569458"/>
            <a:ext cx="719558" cy="5453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11310"/>
          <a:stretch/>
        </p:blipFill>
        <p:spPr>
          <a:xfrm>
            <a:off x="6842034" y="3298835"/>
            <a:ext cx="6658905" cy="8111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4950115" y="3698670"/>
            <a:ext cx="2343654" cy="599009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69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#3.3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Add missing elements</a:t>
            </a:r>
          </a:p>
          <a:p>
            <a:r>
              <a:rPr lang="en-US" sz="2800" dirty="0"/>
              <a:t>Additional profession or occupation terms, each on a separate line </a:t>
            </a:r>
            <a:br>
              <a:rPr lang="en-US" sz="2800" dirty="0"/>
            </a:br>
            <a:r>
              <a:rPr lang="en-US" sz="2800" i="1" dirty="0"/>
              <a:t>(use &lt;F2&gt;)</a:t>
            </a:r>
          </a:p>
          <a:p>
            <a:endParaRPr lang="en-US" sz="2800" dirty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62355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D120F-563E-0E40-BCB5-3DE05B125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Toolkit structure – Guidance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E6450-D61D-A64B-809A-5EA1AAFD9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Contains </a:t>
            </a:r>
          </a:p>
          <a:p>
            <a:pPr lvl="1"/>
            <a:r>
              <a:rPr lang="en-US" dirty="0"/>
              <a:t>Background information about RDA and RDA Toolkit</a:t>
            </a:r>
          </a:p>
          <a:p>
            <a:pPr lvl="1"/>
            <a:r>
              <a:rPr lang="en-US" dirty="0"/>
              <a:t>Instructions that apply to multiple elements</a:t>
            </a:r>
          </a:p>
          <a:p>
            <a:pPr lvl="1"/>
            <a:r>
              <a:rPr lang="en-US" dirty="0"/>
              <a:t>Some chapters have a popout menu with subtopics</a:t>
            </a:r>
          </a:p>
        </p:txBody>
      </p:sp>
      <p:pic>
        <p:nvPicPr>
          <p:cNvPr id="5" name="Picture 4" descr="A screenshot of the Drop Down menu for Guidance chapters. Each topic is listed on a separate line.&#10;&#10;">
            <a:extLst>
              <a:ext uri="{FF2B5EF4-FFF2-40B4-BE49-F238E27FC236}">
                <a16:creationId xmlns:a16="http://schemas.microsoft.com/office/drawing/2014/main" id="{85CDFA1E-C8FA-5748-85FC-2DD038BA8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" t="2003" r="1333"/>
          <a:stretch/>
        </p:blipFill>
        <p:spPr>
          <a:xfrm>
            <a:off x="9956800" y="1619250"/>
            <a:ext cx="2743200" cy="7454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7E93743-2C6A-2F43-B1ED-1B0A56054668}"/>
              </a:ext>
            </a:extLst>
          </p:cNvPr>
          <p:cNvSpPr/>
          <p:nvPr/>
        </p:nvSpPr>
        <p:spPr>
          <a:xfrm>
            <a:off x="11633200" y="1619250"/>
            <a:ext cx="1066800" cy="568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screenshot of the popout menu for &quot;Content and carrier&quot; which shows three subtopics.">
            <a:extLst>
              <a:ext uri="{FF2B5EF4-FFF2-40B4-BE49-F238E27FC236}">
                <a16:creationId xmlns:a16="http://schemas.microsoft.com/office/drawing/2014/main" id="{814358E3-E19A-4D4C-B11D-70311BABD6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0" y="4819650"/>
            <a:ext cx="5791200" cy="3022600"/>
          </a:xfrm>
          <a:prstGeom prst="rect">
            <a:avLst/>
          </a:prstGeom>
        </p:spPr>
      </p:pic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25402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70" y="2256018"/>
            <a:ext cx="11434847" cy="58402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after step #3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2463" y="8237021"/>
            <a:ext cx="3732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(With empty fields removed)</a:t>
            </a:r>
          </a:p>
        </p:txBody>
      </p:sp>
    </p:spTree>
    <p:extLst>
      <p:ext uri="{BB962C8B-B14F-4D97-AF65-F5344CB8AC3E}">
        <p14:creationId xmlns:p14="http://schemas.microsoft.com/office/powerpoint/2010/main" val="925264468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5379" y="4144918"/>
            <a:ext cx="3627628" cy="317942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RIMMF step #2.4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Go back to work record</a:t>
            </a:r>
          </a:p>
          <a:p>
            <a:pPr marL="0" indent="0">
              <a:buNone/>
            </a:pPr>
            <a:r>
              <a:rPr lang="en-US" dirty="0"/>
              <a:t>Add representative expression elements</a:t>
            </a:r>
          </a:p>
          <a:p>
            <a:r>
              <a:rPr lang="en-US" dirty="0"/>
              <a:t>Apply a new template &lt;Ctrl+T&gt;</a:t>
            </a:r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332" y="4144918"/>
            <a:ext cx="5975689" cy="351917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4751425" y="7425442"/>
            <a:ext cx="2343654" cy="599009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87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#2.4 continued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Add representative expression elements </a:t>
            </a:r>
            <a:r>
              <a:rPr lang="en-US" i="1" dirty="0"/>
              <a:t>(continued)</a:t>
            </a:r>
          </a:p>
          <a:p>
            <a:r>
              <a:rPr lang="en-US" dirty="0"/>
              <a:t>Resize the window &amp; scroll down</a:t>
            </a:r>
          </a:p>
          <a:p>
            <a:r>
              <a:rPr lang="en-US" dirty="0"/>
              <a:t>Enter</a:t>
            </a:r>
          </a:p>
          <a:p>
            <a:pPr lvl="1"/>
            <a:r>
              <a:rPr lang="en-US" dirty="0"/>
              <a:t>Duration of representative expression</a:t>
            </a:r>
          </a:p>
          <a:p>
            <a:pPr lvl="1"/>
            <a:r>
              <a:rPr lang="en-US" dirty="0"/>
              <a:t>Medium of performance of musical content of representative expression</a:t>
            </a:r>
          </a:p>
          <a:p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19172851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239" y="3257324"/>
            <a:ext cx="3627628" cy="31794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1107" b="-1"/>
          <a:stretch/>
        </p:blipFill>
        <p:spPr>
          <a:xfrm>
            <a:off x="7055239" y="3295650"/>
            <a:ext cx="5796596" cy="342353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#2.5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Add contents as “Part work”</a:t>
            </a:r>
          </a:p>
          <a:p>
            <a:r>
              <a:rPr lang="en-US" dirty="0"/>
              <a:t>Apply a new template &lt;Ctrl+T&gt;</a:t>
            </a:r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4688332" y="5017366"/>
            <a:ext cx="2343654" cy="599009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7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#2.5 continued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Add contents as “Part work”</a:t>
            </a:r>
          </a:p>
          <a:p>
            <a:pPr marL="0" indent="0">
              <a:buNone/>
            </a:pPr>
            <a:r>
              <a:rPr lang="en-US" i="1" dirty="0"/>
              <a:t>(continued)</a:t>
            </a:r>
          </a:p>
          <a:p>
            <a:r>
              <a:rPr lang="en-US" dirty="0"/>
              <a:t>Resize the window &amp; scroll down</a:t>
            </a:r>
          </a:p>
          <a:p>
            <a:r>
              <a:rPr lang="en-US" dirty="0"/>
              <a:t>Enter the movement titles as a string</a:t>
            </a:r>
          </a:p>
          <a:p>
            <a:pPr lvl="1"/>
            <a:r>
              <a:rPr lang="en-US" dirty="0"/>
              <a:t>I chose to use ISBD punctuation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7449"/>
          <a:stretch/>
        </p:blipFill>
        <p:spPr>
          <a:xfrm>
            <a:off x="2751034" y="5630428"/>
            <a:ext cx="9631784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76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463" y="3346397"/>
            <a:ext cx="9106184" cy="78745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#2.6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/>
              <a:t>Create Authorized access point for work</a:t>
            </a:r>
            <a:br>
              <a:rPr lang="en-US" sz="2800" dirty="0"/>
            </a:b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lvl="1"/>
            <a:r>
              <a:rPr lang="en-US" sz="2800" dirty="0"/>
              <a:t>Note the formatting options at the end of the field</a:t>
            </a:r>
          </a:p>
          <a:p>
            <a:pPr lvl="1"/>
            <a:r>
              <a:rPr lang="en-US" sz="2800" dirty="0"/>
              <a:t>Choose the numbered list and select the elements you want</a:t>
            </a:r>
          </a:p>
          <a:p>
            <a:pPr lvl="2"/>
            <a:r>
              <a:rPr lang="en-US" sz="2400" dirty="0"/>
              <a:t>Adjust punctuation if you want</a:t>
            </a:r>
          </a:p>
          <a:p>
            <a:pPr lvl="2"/>
            <a:r>
              <a:rPr lang="en-US" sz="2400" dirty="0"/>
              <a:t>My result</a:t>
            </a:r>
          </a:p>
          <a:p>
            <a:pPr lvl="3"/>
            <a:r>
              <a:rPr lang="en-US" sz="2400" dirty="0"/>
              <a:t>Thorogood, Peter, 1927- Halcyon days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12927"/>
          <a:stretch/>
        </p:blipFill>
        <p:spPr>
          <a:xfrm>
            <a:off x="10718800" y="4569458"/>
            <a:ext cx="719558" cy="54532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5098546" y="3981450"/>
            <a:ext cx="1970591" cy="283938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1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after step #2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2463" y="8237021"/>
            <a:ext cx="3732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(With empty fields removed)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1314"/>
          <a:stretch/>
        </p:blipFill>
        <p:spPr>
          <a:xfrm>
            <a:off x="629938" y="2272193"/>
            <a:ext cx="10241262" cy="593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94266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Because it’s linked data…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access point for the work changed in the Person record after I improved the authorized access point</a:t>
            </a:r>
          </a:p>
          <a:p>
            <a:pPr lvl="1"/>
            <a:r>
              <a:rPr lang="en-US" dirty="0"/>
              <a:t>Was: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Now: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078" y="4244065"/>
            <a:ext cx="8505108" cy="5258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078" y="5573573"/>
            <a:ext cx="11443026" cy="46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4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600" y="4057650"/>
            <a:ext cx="5703404" cy="232410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#4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Create expression record</a:t>
            </a:r>
          </a:p>
          <a:p>
            <a:r>
              <a:rPr lang="en-US" sz="2800" dirty="0"/>
              <a:t>In blank line for Expression of work</a:t>
            </a:r>
          </a:p>
          <a:p>
            <a:pPr lvl="1"/>
            <a:r>
              <a:rPr lang="en-US" sz="2400" dirty="0"/>
              <a:t>Use &lt;F5&gt; and pick </a:t>
            </a:r>
            <a:br>
              <a:rPr lang="en-US" sz="2400" dirty="0"/>
            </a:br>
            <a:r>
              <a:rPr lang="en-US" sz="2400" dirty="0"/>
              <a:t>Create new … Expression</a:t>
            </a:r>
            <a:br>
              <a:rPr lang="en-US" sz="2400" dirty="0"/>
            </a:b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8661400" y="5048250"/>
            <a:ext cx="2057400" cy="609601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39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9234" y="2699058"/>
            <a:ext cx="5925185" cy="457925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#4.1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583680" y="2011680"/>
            <a:ext cx="49733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Select basic elements template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883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  <a:p>
            <a:r>
              <a:rPr lang="en-US" dirty="0"/>
              <a:t>Short topics followed by Q&amp;A exercises</a:t>
            </a:r>
          </a:p>
          <a:p>
            <a:r>
              <a:rPr lang="en-US" dirty="0"/>
              <a:t>Break </a:t>
            </a:r>
          </a:p>
          <a:p>
            <a:r>
              <a:rPr lang="en-US" dirty="0"/>
              <a:t>Overview of RIMMF4</a:t>
            </a:r>
          </a:p>
          <a:p>
            <a:r>
              <a:rPr lang="en-US" dirty="0"/>
              <a:t>Hands-on data entry</a:t>
            </a:r>
          </a:p>
          <a:p>
            <a:r>
              <a:rPr lang="en-US" dirty="0"/>
              <a:t>Wrap-up</a:t>
            </a: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143676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CE18C-21F8-194C-8E42-C28FEC7D4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Toolkit structure – Policies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2568E-3E4A-C440-9C2E-36F392538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 construction</a:t>
            </a:r>
          </a:p>
          <a:p>
            <a:pPr lvl="1"/>
            <a:r>
              <a:rPr lang="en-US" dirty="0"/>
              <a:t>Expect to see sample content in April 2020 release</a:t>
            </a:r>
          </a:p>
          <a:p>
            <a:pPr lvl="1"/>
            <a:r>
              <a:rPr lang="en-US" dirty="0"/>
              <a:t>Where MLA Best Practices will appear (eventually)</a:t>
            </a:r>
          </a:p>
        </p:txBody>
      </p:sp>
      <p:pic>
        <p:nvPicPr>
          <p:cNvPr id="5" name="Picture 4" descr="A screenshot of the drop down menu for Policies. It lists two entries.">
            <a:extLst>
              <a:ext uri="{FF2B5EF4-FFF2-40B4-BE49-F238E27FC236}">
                <a16:creationId xmlns:a16="http://schemas.microsoft.com/office/drawing/2014/main" id="{A55653FE-DAAB-6140-8D65-957E0704EF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000" y="2381250"/>
            <a:ext cx="2882900" cy="15113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F8DFAE6-671F-154B-AA58-01547EFB9B92}"/>
              </a:ext>
            </a:extLst>
          </p:cNvPr>
          <p:cNvSpPr/>
          <p:nvPr/>
        </p:nvSpPr>
        <p:spPr>
          <a:xfrm>
            <a:off x="11003362" y="2381250"/>
            <a:ext cx="1275157" cy="7012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406970369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#4.2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Resize window, fill out details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Preferred title of expression</a:t>
            </a:r>
          </a:p>
          <a:p>
            <a:pPr marL="79375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Content type (dropdown)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28" y="4830767"/>
            <a:ext cx="6141081" cy="320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28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4972" y="3643630"/>
            <a:ext cx="3627628" cy="317942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#4.3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Add music elements</a:t>
            </a:r>
          </a:p>
          <a:p>
            <a:r>
              <a:rPr lang="en-US" dirty="0"/>
              <a:t>Apply a new template &lt;Ctrl+T&gt;</a:t>
            </a:r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4599925" y="5048250"/>
            <a:ext cx="2343654" cy="599009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9619" y="3674298"/>
            <a:ext cx="5505279" cy="242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25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#4.3 continued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Add music elements </a:t>
            </a:r>
            <a:r>
              <a:rPr lang="en-US" i="1" dirty="0"/>
              <a:t>(continued)</a:t>
            </a:r>
          </a:p>
          <a:p>
            <a:r>
              <a:rPr lang="en-US" dirty="0"/>
              <a:t>Resize the window &amp; scroll down</a:t>
            </a:r>
          </a:p>
          <a:p>
            <a:r>
              <a:rPr lang="en-US" dirty="0"/>
              <a:t>Enter</a:t>
            </a:r>
          </a:p>
          <a:p>
            <a:pPr lvl="1"/>
            <a:r>
              <a:rPr lang="en-US" dirty="0"/>
              <a:t>Medium of performance of musical content</a:t>
            </a:r>
          </a:p>
          <a:p>
            <a:pPr lvl="1"/>
            <a:r>
              <a:rPr lang="en-US" dirty="0"/>
              <a:t>Format of musical notation (dropdown)</a:t>
            </a:r>
          </a:p>
          <a:p>
            <a:pPr lvl="1"/>
            <a:r>
              <a:rPr lang="en-US" dirty="0"/>
              <a:t>Format of notated music (dropdown)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82953149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#4.4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583680" y="2011680"/>
            <a:ext cx="5799138" cy="64627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Add other missing elements</a:t>
            </a:r>
          </a:p>
          <a:p>
            <a:pPr marL="0" indent="0">
              <a:buNone/>
            </a:pPr>
            <a:r>
              <a:rPr lang="en-US" sz="3200" i="1" dirty="0"/>
              <a:t>(using &lt;F4&gt;) </a:t>
            </a:r>
          </a:p>
          <a:p>
            <a:r>
              <a:rPr lang="en-US" dirty="0"/>
              <a:t>Duration</a:t>
            </a:r>
          </a:p>
          <a:p>
            <a:r>
              <a:rPr lang="en-US" dirty="0"/>
              <a:t>Supplementary content</a:t>
            </a:r>
          </a:p>
          <a:p>
            <a:pPr lvl="1"/>
            <a:r>
              <a:rPr lang="en-US" dirty="0"/>
              <a:t>For biographical note</a:t>
            </a:r>
          </a:p>
          <a:p>
            <a:pPr lvl="1"/>
            <a:r>
              <a:rPr lang="en-US" dirty="0"/>
              <a:t>For poem of the same title by the composer</a:t>
            </a:r>
            <a:br>
              <a:rPr lang="en-US" dirty="0"/>
            </a:br>
            <a:r>
              <a:rPr lang="en-US" i="1" dirty="0"/>
              <a:t>(duplicate element name with &lt;F2&gt;)</a:t>
            </a:r>
          </a:p>
          <a:p>
            <a:r>
              <a:rPr lang="en-US" dirty="0"/>
              <a:t>Illustrative content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98960808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578" y="3313768"/>
            <a:ext cx="9289123" cy="73933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#4.5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/>
              <a:t>Create Authorized access point for expression</a:t>
            </a:r>
            <a:br>
              <a:rPr lang="en-US" sz="2800" dirty="0"/>
            </a:b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lvl="1"/>
            <a:r>
              <a:rPr lang="en-US" sz="2800" dirty="0"/>
              <a:t>Note the formatting options at the end of the field</a:t>
            </a:r>
          </a:p>
          <a:p>
            <a:pPr lvl="1"/>
            <a:r>
              <a:rPr lang="en-US" sz="2800" dirty="0"/>
              <a:t>Choose the numbered list and select the elements you want</a:t>
            </a:r>
          </a:p>
          <a:p>
            <a:pPr lvl="2"/>
            <a:r>
              <a:rPr lang="en-US" sz="2400" dirty="0"/>
              <a:t>Edit the punctuation if desired</a:t>
            </a:r>
          </a:p>
          <a:p>
            <a:pPr lvl="2"/>
            <a:r>
              <a:rPr lang="en-US" sz="2400" dirty="0"/>
              <a:t>My result</a:t>
            </a:r>
          </a:p>
          <a:p>
            <a:pPr lvl="3"/>
            <a:r>
              <a:rPr lang="en-US" sz="2400" dirty="0"/>
              <a:t>Thorogood, Peter, 1927- Halcyon days. Notated music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12927"/>
          <a:stretch/>
        </p:blipFill>
        <p:spPr>
          <a:xfrm>
            <a:off x="10718800" y="4569458"/>
            <a:ext cx="719558" cy="54532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V="1">
            <a:off x="5098546" y="3981450"/>
            <a:ext cx="1970591" cy="283938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26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3" y="2248562"/>
            <a:ext cx="11054470" cy="6152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after step #4.5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691939301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2E902A-0078-AE47-B8A4-A8BBBC2BF6A4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RIMMF step #5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850912E-213A-594A-9F35-22B4159FA6F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79" t="-51713" r="23379" b="-11419"/>
          <a:stretch/>
        </p:blipFill>
        <p:spPr>
          <a:xfrm>
            <a:off x="5096650" y="3845152"/>
            <a:ext cx="7841652" cy="497228"/>
          </a:xfrm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From the expression record, link back to the manifestation </a:t>
            </a:r>
          </a:p>
          <a:p>
            <a:r>
              <a:rPr lang="en-US" dirty="0"/>
              <a:t>Find Manifestation of expression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800" dirty="0"/>
              <a:t>Use &lt;F5&gt; and pick Link to (Open)</a:t>
            </a:r>
          </a:p>
          <a:p>
            <a:pPr lvl="1"/>
            <a:r>
              <a:rPr lang="en-US" sz="2800" dirty="0"/>
              <a:t>Select the manifestation</a:t>
            </a: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389"/>
          <a:stretch/>
        </p:blipFill>
        <p:spPr>
          <a:xfrm>
            <a:off x="1270000" y="1924050"/>
            <a:ext cx="4152909" cy="5848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4034"/>
          <a:stretch/>
        </p:blipFill>
        <p:spPr>
          <a:xfrm>
            <a:off x="2738708" y="5486797"/>
            <a:ext cx="10031370" cy="280057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 flipH="1">
            <a:off x="5586245" y="4648597"/>
            <a:ext cx="1305372" cy="838200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</p:cNvCxnSpPr>
          <p:nvPr/>
        </p:nvCxnSpPr>
        <p:spPr>
          <a:xfrm>
            <a:off x="10903174" y="5181997"/>
            <a:ext cx="762000" cy="304800"/>
          </a:xfrm>
          <a:prstGeom prst="straightConnector1">
            <a:avLst/>
          </a:prstGeom>
          <a:ln w="38100">
            <a:solidFill>
              <a:srgbClr val="FF66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F7ABCDC-104F-F146-A99B-F8EB16016284}"/>
              </a:ext>
            </a:extLst>
          </p:cNvPr>
          <p:cNvSpPr/>
          <p:nvPr/>
        </p:nvSpPr>
        <p:spPr>
          <a:xfrm>
            <a:off x="10947400" y="4047048"/>
            <a:ext cx="1990902" cy="2392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3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We’re Done!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the work record, click on R-Tree</a:t>
            </a:r>
          </a:p>
          <a:p>
            <a:r>
              <a:rPr lang="en-US" dirty="0"/>
              <a:t>Click on the plus signs to see all of the relationships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8902700" y="9010650"/>
            <a:ext cx="4152900" cy="501650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3752849"/>
            <a:ext cx="11734800" cy="253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562417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7D6143-0CFC-2647-993B-3754ADF72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2979277"/>
          </a:xfrm>
        </p:spPr>
        <p:txBody>
          <a:bodyPr/>
          <a:lstStyle/>
          <a:p>
            <a:r>
              <a:rPr lang="en-US" dirty="0"/>
              <a:t>Now It’s Your Turn </a:t>
            </a:r>
          </a:p>
          <a:p>
            <a:r>
              <a:rPr lang="en-US" dirty="0"/>
              <a:t>   Have Fun!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5930DF-C18E-1D49-AB02-6CD96853CE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843816953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RSC website: </a:t>
            </a:r>
            <a:r>
              <a:rPr lang="en-US" dirty="0">
                <a:hlinkClick r:id="rId2"/>
              </a:rPr>
              <a:t>http://rda-rsc.org/</a:t>
            </a:r>
            <a:endParaRPr lang="en-US" dirty="0"/>
          </a:p>
          <a:p>
            <a:r>
              <a:rPr lang="en-US" dirty="0"/>
              <a:t>RSC presentations</a:t>
            </a:r>
            <a:r>
              <a:rPr lang="en-US" dirty="0">
                <a:sym typeface="Wingdings" pitchFamily="2" charset="2"/>
              </a:rPr>
              <a:t> (by year):</a:t>
            </a:r>
          </a:p>
          <a:p>
            <a:pPr lvl="1"/>
            <a:r>
              <a:rPr lang="en-US" dirty="0">
                <a:hlinkClick r:id="rId3"/>
              </a:rPr>
              <a:t>http://www.rda-rsc.org/rscpresentations</a:t>
            </a:r>
            <a:endParaRPr lang="en-US" dirty="0"/>
          </a:p>
          <a:p>
            <a:r>
              <a:rPr lang="en-US" dirty="0"/>
              <a:t>ALA Midwinter preconference handouts, etc.</a:t>
            </a:r>
          </a:p>
          <a:p>
            <a:pPr lvl="1"/>
            <a:r>
              <a:rPr lang="en-US" dirty="0">
                <a:hlinkClick r:id="rId4"/>
              </a:rPr>
              <a:t>https://www.rdatoolkit.org/RDAWorkshop_1.20</a:t>
            </a:r>
            <a:r>
              <a:rPr lang="en-US" dirty="0"/>
              <a:t> </a:t>
            </a:r>
          </a:p>
          <a:p>
            <a:r>
              <a:rPr lang="en-US" dirty="0"/>
              <a:t>RDA Toolkit website</a:t>
            </a:r>
          </a:p>
          <a:p>
            <a:pPr lvl="1"/>
            <a:r>
              <a:rPr lang="en-US" dirty="0">
                <a:hlinkClick r:id="rId5"/>
              </a:rPr>
              <a:t>https://www.rdatoolkit.org/</a:t>
            </a:r>
            <a:r>
              <a:rPr lang="en-US" dirty="0"/>
              <a:t> </a:t>
            </a:r>
          </a:p>
          <a:p>
            <a:r>
              <a:rPr lang="en-US" dirty="0"/>
              <a:t>RDA Toolkit YouTube channel</a:t>
            </a:r>
          </a:p>
          <a:p>
            <a:pPr lvl="1"/>
            <a:r>
              <a:rPr lang="en-US" dirty="0">
                <a:hlinkClick r:id="rId6"/>
              </a:rPr>
              <a:t>https://www.youtube.com/channel/UCd5pa3AoQIr17wESE9YHcnw</a:t>
            </a:r>
            <a:r>
              <a:rPr lang="en-US" dirty="0"/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MLA RDA Preconference – February 26,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20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E9504-1020-1A4B-80E8-C0DA0BB04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Toolkit structure – Resources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4878D-072C-114B-829A-EC6833540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four sections</a:t>
            </a:r>
          </a:p>
          <a:p>
            <a:pPr lvl="1"/>
            <a:r>
              <a:rPr lang="en-US" dirty="0"/>
              <a:t>RDA reference material </a:t>
            </a:r>
          </a:p>
          <a:p>
            <a:pPr lvl="2"/>
            <a:r>
              <a:rPr lang="en-US" dirty="0"/>
              <a:t>Glossary</a:t>
            </a:r>
          </a:p>
          <a:p>
            <a:pPr lvl="2"/>
            <a:r>
              <a:rPr lang="en-US" dirty="0"/>
              <a:t>Vocabulary Encoding Schemes</a:t>
            </a:r>
          </a:p>
          <a:p>
            <a:pPr lvl="2"/>
            <a:r>
              <a:rPr lang="en-US" dirty="0"/>
              <a:t>Relationship Matrix [under construction!]</a:t>
            </a:r>
          </a:p>
          <a:p>
            <a:pPr lvl="1"/>
            <a:r>
              <a:rPr lang="en-US" dirty="0"/>
              <a:t>Original Toolkit appendices which are still applicable</a:t>
            </a:r>
          </a:p>
          <a:p>
            <a:pPr lvl="2"/>
            <a:r>
              <a:rPr lang="en-US" dirty="0"/>
              <a:t>Including Capitalization and Initial articles</a:t>
            </a:r>
          </a:p>
          <a:p>
            <a:pPr lvl="1"/>
            <a:r>
              <a:rPr lang="en-US" dirty="0"/>
              <a:t>Content that is relevant to RDA, but not officially part of it</a:t>
            </a:r>
          </a:p>
          <a:p>
            <a:pPr lvl="2"/>
            <a:r>
              <a:rPr lang="en-US" dirty="0"/>
              <a:t>Including the medium of performance terms originally </a:t>
            </a:r>
            <a:br>
              <a:rPr lang="en-US" dirty="0"/>
            </a:br>
            <a:r>
              <a:rPr lang="en-US" dirty="0"/>
              <a:t>in AACR2</a:t>
            </a:r>
          </a:p>
          <a:p>
            <a:pPr lvl="1"/>
            <a:r>
              <a:rPr lang="en-US" dirty="0"/>
              <a:t>AACR2</a:t>
            </a:r>
          </a:p>
        </p:txBody>
      </p:sp>
      <p:pic>
        <p:nvPicPr>
          <p:cNvPr id="5" name="Picture 4" descr="A screenshot of the drop down menu for the Resources tab. The resources are grouped in four sections.">
            <a:extLst>
              <a:ext uri="{FF2B5EF4-FFF2-40B4-BE49-F238E27FC236}">
                <a16:creationId xmlns:a16="http://schemas.microsoft.com/office/drawing/2014/main" id="{3D2C323A-CED3-8A45-A493-D817A44D4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200" y="1939925"/>
            <a:ext cx="2794000" cy="68072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9956800" y="1939925"/>
            <a:ext cx="1275157" cy="7012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551772701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0731" y="4057650"/>
            <a:ext cx="8064869" cy="3835217"/>
          </a:xfrm>
        </p:spPr>
        <p:txBody>
          <a:bodyPr/>
          <a:lstStyle/>
          <a:p>
            <a:r>
              <a:rPr lang="en-US" dirty="0"/>
              <a:t>Wrap-Up</a:t>
            </a:r>
          </a:p>
          <a:p>
            <a:r>
              <a:rPr lang="en-US" dirty="0"/>
              <a:t>Questions?</a:t>
            </a:r>
            <a:br>
              <a:rPr lang="en-US" dirty="0"/>
            </a:br>
            <a:r>
              <a:rPr lang="en-US" sz="4400" i="1" dirty="0">
                <a:effectLst/>
              </a:rPr>
              <a:t>Ask now, or email me at:</a:t>
            </a:r>
          </a:p>
          <a:p>
            <a:r>
              <a:rPr lang="en-US" sz="4400" i="1" dirty="0">
                <a:solidFill>
                  <a:srgbClr val="0070C0"/>
                </a:solidFill>
                <a:effectLst/>
                <a:hlinkClick r:id="rId2"/>
              </a:rPr>
              <a:t>RSCChair@rdatoolkit.org</a:t>
            </a:r>
            <a:r>
              <a:rPr lang="en-US" sz="4400" i="1" dirty="0">
                <a:effectLst/>
              </a:rPr>
              <a:t>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499091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E83E8-EB2B-694C-B7BA-29F207145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Toolkit structure – Elements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4372F-8621-D549-BB23-4953EDC42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 directly available through the dropdown menus</a:t>
            </a:r>
          </a:p>
          <a:p>
            <a:pPr lvl="1"/>
            <a:r>
              <a:rPr lang="en-US" dirty="0"/>
              <a:t>More than 3000!</a:t>
            </a:r>
          </a:p>
          <a:p>
            <a:r>
              <a:rPr lang="en-US" dirty="0"/>
              <a:t>Each element page has the following sections</a:t>
            </a:r>
          </a:p>
          <a:p>
            <a:pPr lvl="1"/>
            <a:r>
              <a:rPr lang="en-US" dirty="0"/>
              <a:t>Definition and scope</a:t>
            </a:r>
          </a:p>
          <a:p>
            <a:pPr lvl="2"/>
            <a:r>
              <a:rPr lang="en-US" dirty="0"/>
              <a:t>Element Reference </a:t>
            </a:r>
          </a:p>
          <a:p>
            <a:pPr lvl="1"/>
            <a:r>
              <a:rPr lang="en-US" dirty="0"/>
              <a:t>Prerecording</a:t>
            </a:r>
          </a:p>
          <a:p>
            <a:pPr lvl="1"/>
            <a:r>
              <a:rPr lang="en-US" dirty="0"/>
              <a:t>Recording </a:t>
            </a:r>
          </a:p>
          <a:p>
            <a:pPr lvl="2"/>
            <a:r>
              <a:rPr lang="en-US" dirty="0"/>
              <a:t>Recording Methods</a:t>
            </a:r>
          </a:p>
          <a:p>
            <a:pPr lvl="1"/>
            <a:r>
              <a:rPr lang="en-US" dirty="0"/>
              <a:t>Related Elements</a:t>
            </a:r>
          </a:p>
          <a:p>
            <a:pPr lvl="1"/>
            <a:r>
              <a:rPr lang="en-US" dirty="0"/>
              <a:t>May have View as Relationship &amp; View in Context examples</a:t>
            </a:r>
          </a:p>
          <a:p>
            <a:endParaRPr lang="en-US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406779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Collapsible box</a:t>
            </a:r>
          </a:p>
          <a:p>
            <a:r>
              <a:rPr lang="en-US" dirty="0"/>
              <a:t>Contains</a:t>
            </a:r>
          </a:p>
          <a:p>
            <a:pPr lvl="1"/>
            <a:r>
              <a:rPr lang="en-US" dirty="0"/>
              <a:t>Link to RDA Registry</a:t>
            </a:r>
            <a:br>
              <a:rPr lang="en-US" dirty="0"/>
            </a:br>
            <a:r>
              <a:rPr lang="en-US" dirty="0"/>
              <a:t>(external site)</a:t>
            </a:r>
          </a:p>
          <a:p>
            <a:pPr lvl="1"/>
            <a:r>
              <a:rPr lang="en-US" dirty="0"/>
              <a:t>Domain </a:t>
            </a:r>
          </a:p>
          <a:p>
            <a:pPr lvl="1"/>
            <a:r>
              <a:rPr lang="en-US" dirty="0"/>
              <a:t>Range</a:t>
            </a:r>
          </a:p>
          <a:p>
            <a:pPr lvl="1"/>
            <a:r>
              <a:rPr lang="en-US" dirty="0"/>
              <a:t>Alternate labels</a:t>
            </a:r>
          </a:p>
          <a:p>
            <a:pPr lvl="1"/>
            <a:r>
              <a:rPr lang="en-US" dirty="0"/>
              <a:t>Mapping to other standards, </a:t>
            </a:r>
            <a:br>
              <a:rPr lang="en-US" dirty="0"/>
            </a:br>
            <a:r>
              <a:rPr lang="en-US" dirty="0"/>
              <a:t>such as MARC 21</a:t>
            </a:r>
          </a:p>
          <a:p>
            <a:pPr lvl="2"/>
            <a:r>
              <a:rPr lang="en-US" dirty="0"/>
              <a:t>Expandable by clicking on “+”</a:t>
            </a:r>
          </a:p>
          <a:p>
            <a:endParaRPr lang="en-US" dirty="0"/>
          </a:p>
        </p:txBody>
      </p:sp>
      <p:pic>
        <p:nvPicPr>
          <p:cNvPr id="33" name="Picture 32" descr="A screenshot of an Element Reference Box.">
            <a:extLst>
              <a:ext uri="{FF2B5EF4-FFF2-40B4-BE49-F238E27FC236}">
                <a16:creationId xmlns:a16="http://schemas.microsoft.com/office/drawing/2014/main" id="{123AA378-F034-6444-B78A-3A20B8CF4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0" y="1884690"/>
            <a:ext cx="4800600" cy="579246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C22F378-C06D-B542-AEA9-4C62DAEDA498}"/>
              </a:ext>
            </a:extLst>
          </p:cNvPr>
          <p:cNvCxnSpPr>
            <a:cxnSpLocks/>
          </p:cNvCxnSpPr>
          <p:nvPr/>
        </p:nvCxnSpPr>
        <p:spPr>
          <a:xfrm flipV="1">
            <a:off x="4470400" y="3067051"/>
            <a:ext cx="2438400" cy="736770"/>
          </a:xfrm>
          <a:prstGeom prst="straightConnector1">
            <a:avLst/>
          </a:prstGeom>
          <a:ln>
            <a:solidFill>
              <a:srgbClr val="203189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D5A3161-A2DA-4646-A83E-B2CA4EAD176A}"/>
              </a:ext>
            </a:extLst>
          </p:cNvPr>
          <p:cNvCxnSpPr>
            <a:cxnSpLocks/>
          </p:cNvCxnSpPr>
          <p:nvPr/>
        </p:nvCxnSpPr>
        <p:spPr>
          <a:xfrm>
            <a:off x="6307138" y="7181850"/>
            <a:ext cx="754062" cy="76200"/>
          </a:xfrm>
          <a:prstGeom prst="straightConnector1">
            <a:avLst/>
          </a:prstGeom>
          <a:ln>
            <a:solidFill>
              <a:srgbClr val="203189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DEDEC42-7D51-C543-8EB1-4106783DEC19}"/>
              </a:ext>
            </a:extLst>
          </p:cNvPr>
          <p:cNvCxnSpPr>
            <a:cxnSpLocks/>
          </p:cNvCxnSpPr>
          <p:nvPr/>
        </p:nvCxnSpPr>
        <p:spPr>
          <a:xfrm flipH="1" flipV="1">
            <a:off x="8737600" y="3949701"/>
            <a:ext cx="838200" cy="251136"/>
          </a:xfrm>
          <a:prstGeom prst="straightConnector1">
            <a:avLst/>
          </a:prstGeom>
          <a:ln>
            <a:solidFill>
              <a:srgbClr val="203189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9DF64C1-0C13-B240-9298-A08CBCF47B59}"/>
              </a:ext>
            </a:extLst>
          </p:cNvPr>
          <p:cNvCxnSpPr>
            <a:cxnSpLocks/>
          </p:cNvCxnSpPr>
          <p:nvPr/>
        </p:nvCxnSpPr>
        <p:spPr>
          <a:xfrm flipH="1">
            <a:off x="8204200" y="4461187"/>
            <a:ext cx="1371600" cy="434663"/>
          </a:xfrm>
          <a:prstGeom prst="straightConnector1">
            <a:avLst/>
          </a:prstGeom>
          <a:ln>
            <a:solidFill>
              <a:srgbClr val="203189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0C4C19F-B592-814F-A6FC-8E313418689D}"/>
              </a:ext>
            </a:extLst>
          </p:cNvPr>
          <p:cNvSpPr txBox="1"/>
          <p:nvPr/>
        </p:nvSpPr>
        <p:spPr>
          <a:xfrm>
            <a:off x="9741562" y="4075269"/>
            <a:ext cx="3263238" cy="523220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Links to entity pages</a:t>
            </a:r>
          </a:p>
        </p:txBody>
      </p:sp>
      <p:sp>
        <p:nvSpPr>
          <p:cNvPr id="46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6140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5DB12-E76A-D743-9AEC-A3352026B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Condition/Option boxes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1F133-B374-554B-A823-BA3BDBECB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Replaces the variety of </a:t>
            </a:r>
            <a:br>
              <a:rPr lang="en-US" dirty="0"/>
            </a:br>
            <a:r>
              <a:rPr lang="en-US" dirty="0"/>
              <a:t>options and exceptions </a:t>
            </a:r>
            <a:br>
              <a:rPr lang="en-US" dirty="0"/>
            </a:br>
            <a:r>
              <a:rPr lang="en-US" dirty="0"/>
              <a:t>in the original Toolkit</a:t>
            </a:r>
          </a:p>
          <a:p>
            <a:r>
              <a:rPr lang="en-US" dirty="0"/>
              <a:t>Condition = situation</a:t>
            </a:r>
          </a:p>
          <a:p>
            <a:pPr lvl="1"/>
            <a:r>
              <a:rPr lang="en-US" dirty="0"/>
              <a:t>If the box contains multiple </a:t>
            </a:r>
            <a:br>
              <a:rPr lang="en-US" dirty="0"/>
            </a:br>
            <a:r>
              <a:rPr lang="en-US" dirty="0"/>
              <a:t>conditions, they all must apply</a:t>
            </a:r>
          </a:p>
          <a:p>
            <a:r>
              <a:rPr lang="en-US" dirty="0"/>
              <a:t>Options = what to do</a:t>
            </a:r>
          </a:p>
          <a:p>
            <a:pPr lvl="1"/>
            <a:r>
              <a:rPr lang="en-US" dirty="0"/>
              <a:t>A condition box may or may not have multiple separate option boxes, </a:t>
            </a:r>
            <a:br>
              <a:rPr lang="en-US" dirty="0"/>
            </a:br>
            <a:r>
              <a:rPr lang="en-US" dirty="0"/>
              <a:t>which may or may not be mutually exclusive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7" name="Picture 6" descr="A screenshot of a condition box, which has 3 conditions, followed by a single option box. ">
            <a:extLst>
              <a:ext uri="{FF2B5EF4-FFF2-40B4-BE49-F238E27FC236}">
                <a16:creationId xmlns:a16="http://schemas.microsoft.com/office/drawing/2014/main" id="{FB069C7B-24AB-9649-AB88-B08FD572E2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5"/>
          <a:stretch/>
        </p:blipFill>
        <p:spPr>
          <a:xfrm>
            <a:off x="6070600" y="2029258"/>
            <a:ext cx="6858000" cy="42926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209109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41986-3CA9-904B-A3F4-90398C271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box alone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5C635-087E-264C-943F-72E9EA7C5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 boxes may appear without condition boxes</a:t>
            </a:r>
          </a:p>
          <a:p>
            <a:endParaRPr lang="en-US" dirty="0"/>
          </a:p>
        </p:txBody>
      </p:sp>
      <p:pic>
        <p:nvPicPr>
          <p:cNvPr id="5" name="Picture 4" descr="A screen shot of an option box, which appears without a preceding condition box.">
            <a:extLst>
              <a:ext uri="{FF2B5EF4-FFF2-40B4-BE49-F238E27FC236}">
                <a16:creationId xmlns:a16="http://schemas.microsoft.com/office/drawing/2014/main" id="{9D9B5B51-D0F6-A147-A67F-A73292C4FA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3219450"/>
            <a:ext cx="8720723" cy="2787650"/>
          </a:xfrm>
          <a:prstGeom prst="rect">
            <a:avLst/>
          </a:prstGeom>
        </p:spPr>
      </p:pic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1778440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7B56A-90A3-5541-A014-2AA004968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kinds of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61E8D-0BCE-1342-BB65-D6ED78407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Recording any element is optional, except as specified in </a:t>
            </a:r>
          </a:p>
          <a:p>
            <a:pPr lvl="1"/>
            <a:r>
              <a:rPr lang="en-US" i="1" dirty="0"/>
              <a:t>Coherent description of an information resource </a:t>
            </a:r>
            <a:r>
              <a:rPr lang="en-US" dirty="0"/>
              <a:t>(Guidance chapter)</a:t>
            </a:r>
          </a:p>
          <a:p>
            <a:pPr lvl="2"/>
            <a:r>
              <a:rPr lang="en-US" dirty="0"/>
              <a:t>Must include a description of at least one of the resource’s entities</a:t>
            </a:r>
          </a:p>
          <a:p>
            <a:pPr lvl="1"/>
            <a:r>
              <a:rPr lang="en-US" i="1" dirty="0"/>
              <a:t>Minimum description of a resource entity </a:t>
            </a:r>
            <a:r>
              <a:rPr lang="en-US" dirty="0"/>
              <a:t>(Guidance chapter)</a:t>
            </a:r>
          </a:p>
          <a:p>
            <a:pPr lvl="2"/>
            <a:r>
              <a:rPr lang="en-US" dirty="0"/>
              <a:t>Record a value for at least one appellation element of the entity, using an applicable recording method</a:t>
            </a:r>
          </a:p>
          <a:p>
            <a:pPr lvl="2"/>
            <a:r>
              <a:rPr lang="en-US" dirty="0"/>
              <a:t>Relate entities by recording a value for a relationship element</a:t>
            </a:r>
          </a:p>
          <a:p>
            <a:pPr lvl="1"/>
            <a:r>
              <a:rPr lang="en-US" i="1" dirty="0"/>
              <a:t>Effective description of an information resource </a:t>
            </a:r>
            <a:r>
              <a:rPr lang="en-US" dirty="0"/>
              <a:t>(Guidance chapter)</a:t>
            </a:r>
          </a:p>
          <a:p>
            <a:pPr lvl="2"/>
            <a:r>
              <a:rPr lang="en-US" dirty="0"/>
              <a:t>Conforms to coherent and minimum descriptions</a:t>
            </a:r>
          </a:p>
          <a:p>
            <a:pPr lvl="2"/>
            <a:r>
              <a:rPr lang="en-US" dirty="0"/>
              <a:t>Adds other entities and/or elements deemed useful for identification or access</a:t>
            </a:r>
          </a:p>
          <a:p>
            <a:pPr lvl="3"/>
            <a:r>
              <a:rPr lang="en-US" dirty="0"/>
              <a:t>From application profiles, policy statements, </a:t>
            </a:r>
            <a:br>
              <a:rPr lang="en-US" dirty="0"/>
            </a:br>
            <a:r>
              <a:rPr lang="en-US" dirty="0"/>
              <a:t>cataloger’s judgment, and/or information availability </a:t>
            </a:r>
          </a:p>
          <a:p>
            <a:pPr lvl="1"/>
            <a:endParaRPr lang="en-US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97191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36C2A-78E2-7542-9B3B-1CE74D056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FD4F6-4A84-D543-A592-F23ADF6A0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Collapsible boxes</a:t>
            </a:r>
          </a:p>
          <a:p>
            <a:r>
              <a:rPr lang="en-US" dirty="0"/>
              <a:t>Instructions may have many</a:t>
            </a:r>
            <a:br>
              <a:rPr lang="en-US" dirty="0"/>
            </a:br>
            <a:r>
              <a:rPr lang="en-US" dirty="0"/>
              <a:t>or none</a:t>
            </a:r>
          </a:p>
          <a:p>
            <a:r>
              <a:rPr lang="en-US" dirty="0"/>
              <a:t>Different types</a:t>
            </a:r>
          </a:p>
          <a:p>
            <a:pPr lvl="1"/>
            <a:r>
              <a:rPr lang="en-US" dirty="0"/>
              <a:t>With the instruction</a:t>
            </a:r>
          </a:p>
          <a:p>
            <a:pPr lvl="2"/>
            <a:r>
              <a:rPr lang="en-US" dirty="0"/>
              <a:t>[on this slide]</a:t>
            </a:r>
          </a:p>
          <a:p>
            <a:pPr lvl="1"/>
            <a:r>
              <a:rPr lang="en-US" dirty="0"/>
              <a:t>View in context </a:t>
            </a:r>
          </a:p>
          <a:p>
            <a:pPr lvl="1"/>
            <a:r>
              <a:rPr lang="en-US" dirty="0"/>
              <a:t>View as relationship</a:t>
            </a:r>
          </a:p>
        </p:txBody>
      </p:sp>
      <p:pic>
        <p:nvPicPr>
          <p:cNvPr id="5" name="Picture 4" descr="A screen shot of an example box containing two examples and details associated with them">
            <a:extLst>
              <a:ext uri="{FF2B5EF4-FFF2-40B4-BE49-F238E27FC236}">
                <a16:creationId xmlns:a16="http://schemas.microsoft.com/office/drawing/2014/main" id="{07A4381E-B2CD-9E46-BE6B-5CA910B211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60" t="787" r="40309" b="-787"/>
          <a:stretch/>
        </p:blipFill>
        <p:spPr>
          <a:xfrm>
            <a:off x="6530109" y="2584450"/>
            <a:ext cx="4964545" cy="4622800"/>
          </a:xfrm>
          <a:prstGeom prst="rect">
            <a:avLst/>
          </a:prstGeom>
        </p:spPr>
      </p:pic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8888990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141C8-22E5-EB47-8AA8-D1FD8AA97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View in context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5DC746-D379-464E-881C-18F44CCF2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Shows other elements </a:t>
            </a:r>
            <a:br>
              <a:rPr lang="en-US" dirty="0"/>
            </a:br>
            <a:r>
              <a:rPr lang="en-US" dirty="0"/>
              <a:t>that could be used in </a:t>
            </a:r>
            <a:br>
              <a:rPr lang="en-US" dirty="0"/>
            </a:br>
            <a:r>
              <a:rPr lang="en-US" dirty="0"/>
              <a:t>describing the entity</a:t>
            </a:r>
          </a:p>
          <a:p>
            <a:pPr lvl="1"/>
            <a:r>
              <a:rPr lang="en-US" dirty="0"/>
              <a:t>The element in focus is </a:t>
            </a:r>
            <a:br>
              <a:rPr lang="en-US" dirty="0"/>
            </a:br>
            <a:r>
              <a:rPr lang="en-US" dirty="0"/>
              <a:t>in blue italics</a:t>
            </a:r>
          </a:p>
        </p:txBody>
      </p:sp>
      <p:pic>
        <p:nvPicPr>
          <p:cNvPr id="9" name="Picture 8" descr="A screenshot of a &quot;view in context&quot; example. There are seven separate elements in this example.">
            <a:extLst>
              <a:ext uri="{FF2B5EF4-FFF2-40B4-BE49-F238E27FC236}">
                <a16:creationId xmlns:a16="http://schemas.microsoft.com/office/drawing/2014/main" id="{D0A1999E-EED2-CA46-8BF2-46D539197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00" y="2019300"/>
            <a:ext cx="7391400" cy="57531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1301937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4A404-A741-F842-97ED-86A666241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400" y="392113"/>
            <a:ext cx="10871200" cy="1631950"/>
          </a:xfrm>
        </p:spPr>
        <p:txBody>
          <a:bodyPr/>
          <a:lstStyle/>
          <a:p>
            <a:r>
              <a:rPr lang="en-US" dirty="0"/>
              <a:t>Example – View as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5AF22-296E-D844-901E-FC80FA5A0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linked data </a:t>
            </a:r>
            <a:br>
              <a:rPr lang="en-US" dirty="0"/>
            </a:br>
            <a:r>
              <a:rPr lang="en-US" dirty="0"/>
              <a:t>visualization of the </a:t>
            </a:r>
            <a:br>
              <a:rPr lang="en-US" dirty="0"/>
            </a:br>
            <a:r>
              <a:rPr lang="en-US" dirty="0"/>
              <a:t>relationship</a:t>
            </a:r>
          </a:p>
          <a:p>
            <a:pPr lvl="1"/>
            <a:r>
              <a:rPr lang="en-US" dirty="0"/>
              <a:t>With the relevant IRIs</a:t>
            </a:r>
          </a:p>
        </p:txBody>
      </p:sp>
      <p:pic>
        <p:nvPicPr>
          <p:cNvPr id="5" name="Picture 4" descr="A screen shot of a &quot;view as relationship&quot; example. Two element boxes are linked with an arrow, and the IRIs for the vocabularies are included.">
            <a:extLst>
              <a:ext uri="{FF2B5EF4-FFF2-40B4-BE49-F238E27FC236}">
                <a16:creationId xmlns:a16="http://schemas.microsoft.com/office/drawing/2014/main" id="{38068B1E-5D40-7D46-AE9B-7AF3E3715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00" y="2166793"/>
            <a:ext cx="7391400" cy="6578600"/>
          </a:xfrm>
          <a:prstGeom prst="rect">
            <a:avLst/>
          </a:prstGeom>
        </p:spPr>
      </p:pic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361400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A3E44-14D6-DC47-B596-FD36FFEF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to…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659B8-271D-7940-9519-77D0C7E56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Kristi Bergland &amp; Mary Huismann</a:t>
            </a:r>
          </a:p>
          <a:p>
            <a:pPr lvl="1"/>
            <a:r>
              <a:rPr lang="en-US" dirty="0"/>
              <a:t>Who helped with the planning, etc., and will be assisting you today</a:t>
            </a:r>
          </a:p>
          <a:p>
            <a:r>
              <a:rPr lang="en-US" dirty="0"/>
              <a:t>Deborah &amp; Richard Fritz</a:t>
            </a:r>
          </a:p>
          <a:p>
            <a:pPr lvl="1"/>
            <a:r>
              <a:rPr lang="en-US" dirty="0"/>
              <a:t>RIMMF developers</a:t>
            </a:r>
          </a:p>
          <a:p>
            <a:r>
              <a:rPr lang="en-US" dirty="0"/>
              <a:t>RSC and/or NARDAC members who presented at the </a:t>
            </a:r>
            <a:br>
              <a:rPr lang="en-US" dirty="0"/>
            </a:br>
            <a:r>
              <a:rPr lang="en-US" dirty="0"/>
              <a:t>2020 ALA Midwinter RDA preconference</a:t>
            </a:r>
          </a:p>
          <a:p>
            <a:pPr lvl="1"/>
            <a:r>
              <a:rPr lang="en-US" dirty="0"/>
              <a:t>Kate James (past RDA Examples Editor), Honor Moody (current RDA Examples Editor, Thomas Brenndorfer (NARDAC representative to the RSC), Dominique Bourassa (NARDAC Chair), and Melanie Polutta (LC, NARDAC member)</a:t>
            </a:r>
          </a:p>
          <a:p>
            <a:pPr lvl="1"/>
            <a:r>
              <a:rPr lang="en-US" dirty="0"/>
              <a:t>Their presentations helped inform today’s 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9D6FD-459D-BA4C-8F59-7B9BE845C3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7687447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9A55C-14A4-4E45-BDDA-AD58061B8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Toolkit orientation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C4A5F-3F79-554B-BF03-F3316F364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Available on RDA Toolkit’s YouTube channel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dirty="0">
                <a:hlinkClick r:id="rId2"/>
              </a:rPr>
              <a:t>https://www.youtube.com/channel/UCd5pa3AoQIr17wESE9YHcnw</a:t>
            </a:r>
            <a:r>
              <a:rPr lang="en-US" dirty="0"/>
              <a:t>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hlinkClick r:id="rId3"/>
              </a:rPr>
              <a:t>Logging In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>
                <a:hlinkClick r:id="rId4"/>
              </a:rPr>
              <a:t>RDA Beta Site Demo from July 24, 2019 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>
                <a:hlinkClick r:id="rId5"/>
              </a:rPr>
              <a:t>Linking Tool</a:t>
            </a:r>
            <a:endParaRPr lang="en-US" dirty="0"/>
          </a:p>
          <a:p>
            <a:pPr lvl="2">
              <a:spcAft>
                <a:spcPts val="600"/>
              </a:spcAft>
            </a:pPr>
            <a:r>
              <a:rPr lang="en-US" dirty="0"/>
              <a:t>To insert bookmarks and notes</a:t>
            </a:r>
          </a:p>
          <a:p>
            <a:pPr lvl="1">
              <a:spcAft>
                <a:spcPts val="600"/>
              </a:spcAft>
            </a:pPr>
            <a:r>
              <a:rPr lang="en-US" dirty="0">
                <a:hlinkClick r:id="rId6"/>
              </a:rPr>
              <a:t>Revision History</a:t>
            </a:r>
            <a:endParaRPr lang="en-US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3943106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CE44B-B9F5-B647-9B08-18BE3763C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Exercise Set #1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6BB02-07B5-044E-8579-256F93AAFA9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682993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2309D-C12B-8D4F-B0BF-E295949AA5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285750"/>
            <a:r>
              <a:rPr lang="en-US" sz="3200" dirty="0"/>
              <a:t>Question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5E96C-0D57-D74E-967A-F95DA9CE6B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Q: Do an Exact Title search for </a:t>
            </a:r>
            <a:r>
              <a:rPr lang="en-US" i="1" dirty="0"/>
              <a:t>copyright date</a:t>
            </a:r>
            <a:r>
              <a:rPr lang="en-US" dirty="0"/>
              <a:t>. </a:t>
            </a:r>
            <a:r>
              <a:rPr lang="en-US" b="1" dirty="0"/>
              <a:t>Do not include quotation marks in your search</a:t>
            </a:r>
            <a:r>
              <a:rPr lang="en-US" dirty="0"/>
              <a:t>. What happens?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A: You go directly to the </a:t>
            </a:r>
            <a:r>
              <a:rPr lang="en-US" i="1" dirty="0"/>
              <a:t>copyright date </a:t>
            </a:r>
            <a:r>
              <a:rPr lang="en-US" dirty="0"/>
              <a:t>element page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9B5C7-6646-5C40-A8FC-1BB3CDF162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4680549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516081-EB36-4F42-B6F7-981B025C90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B31284E-8DB1-514B-8E8A-CAC5EC0875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/>
              <a:t>Question 2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61EF7D5-9D85-F748-8A59-8285ADAE3E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Q: Do a RDA Only search for </a:t>
            </a:r>
            <a:r>
              <a:rPr lang="en-US" i="1" dirty="0"/>
              <a:t>copyright date</a:t>
            </a:r>
            <a:r>
              <a:rPr lang="en-US" dirty="0"/>
              <a:t>. </a:t>
            </a:r>
            <a:r>
              <a:rPr lang="en-US" b="1" dirty="0"/>
              <a:t>Use quotation marks around the phrase</a:t>
            </a:r>
            <a:r>
              <a:rPr lang="en-US" dirty="0"/>
              <a:t>. How many results do you get?</a:t>
            </a:r>
          </a:p>
          <a:p>
            <a:endParaRPr lang="en-US" dirty="0"/>
          </a:p>
          <a:p>
            <a:r>
              <a:rPr lang="en-US" dirty="0"/>
              <a:t>A: 14</a:t>
            </a:r>
          </a:p>
          <a:p>
            <a:pPr lvl="1"/>
            <a:r>
              <a:rPr lang="en-US" dirty="0"/>
              <a:t>Includes results from the following categories: </a:t>
            </a:r>
            <a:br>
              <a:rPr lang="en-US" dirty="0"/>
            </a:br>
            <a:r>
              <a:rPr lang="en-US" dirty="0"/>
              <a:t>elements, glossary terms, relationship matrix, and entity</a:t>
            </a:r>
          </a:p>
        </p:txBody>
      </p:sp>
    </p:spTree>
    <p:extLst>
      <p:ext uri="{BB962C8B-B14F-4D97-AF65-F5344CB8AC3E}">
        <p14:creationId xmlns:p14="http://schemas.microsoft.com/office/powerpoint/2010/main" val="12862013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D00505-3A6E-BD44-A573-F3F2EA1366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285750"/>
            <a:r>
              <a:rPr lang="en-US" sz="3200" dirty="0"/>
              <a:t>Question 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613EBD-C24D-1D4B-A7B1-1486B2799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Q: Where is information about user tasks located in the Toolkit?</a:t>
            </a:r>
          </a:p>
          <a:p>
            <a:endParaRPr lang="en-US" dirty="0"/>
          </a:p>
          <a:p>
            <a:r>
              <a:rPr lang="en-US" dirty="0"/>
              <a:t>A: Guidance &gt; </a:t>
            </a:r>
            <a:r>
              <a:rPr lang="en-US" dirty="0">
                <a:hlinkClick r:id="rId2"/>
              </a:rPr>
              <a:t>User tasks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AAB82C-F59C-E243-AB9B-387CB7655B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714246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2060AC-304F-C146-BAAC-7E6C48150D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20CB5-2574-AE4A-9263-A501B1472C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8C402C-0ADC-AE47-87AC-6E477A8EF6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Q: What is the new name for the original RDA element “form of work?” How did you find this information?</a:t>
            </a:r>
          </a:p>
          <a:p>
            <a:endParaRPr lang="en-US" dirty="0"/>
          </a:p>
          <a:p>
            <a:r>
              <a:rPr lang="en-US" dirty="0"/>
              <a:t>A: </a:t>
            </a:r>
            <a:r>
              <a:rPr lang="en-US" i="1" dirty="0"/>
              <a:t>category of work</a:t>
            </a:r>
          </a:p>
          <a:p>
            <a:pPr lvl="1"/>
            <a:r>
              <a:rPr lang="en-US" dirty="0"/>
              <a:t>1: RDA Only search: “form of work”</a:t>
            </a:r>
          </a:p>
          <a:p>
            <a:pPr lvl="2"/>
            <a:r>
              <a:rPr lang="en-US" dirty="0"/>
              <a:t> Select Glossary hit</a:t>
            </a:r>
          </a:p>
          <a:p>
            <a:pPr lvl="2"/>
            <a:r>
              <a:rPr lang="en-US" dirty="0"/>
              <a:t> Has see reference for </a:t>
            </a:r>
            <a:r>
              <a:rPr lang="en-US" i="1" dirty="0"/>
              <a:t>category of work</a:t>
            </a:r>
          </a:p>
          <a:p>
            <a:pPr lvl="1"/>
            <a:r>
              <a:rPr lang="en-US" dirty="0"/>
              <a:t>2: Search directly in Glossary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080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DBD25-F6E8-6649-9EA2-B5527E79F5C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EBFD9-CC94-B24F-8042-C068B0061D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Q: What is the inverse element for </a:t>
            </a:r>
            <a:r>
              <a:rPr lang="en-US" i="1" dirty="0"/>
              <a:t>derivative work</a:t>
            </a:r>
            <a:r>
              <a:rPr lang="en-US" dirty="0"/>
              <a:t>? Where did you find the answer?</a:t>
            </a:r>
          </a:p>
          <a:p>
            <a:endParaRPr lang="en-US" dirty="0"/>
          </a:p>
          <a:p>
            <a:r>
              <a:rPr lang="en-US" dirty="0"/>
              <a:t>A: </a:t>
            </a:r>
            <a:r>
              <a:rPr lang="en-US" i="1" dirty="0"/>
              <a:t>based on work</a:t>
            </a:r>
          </a:p>
          <a:p>
            <a:pPr lvl="1"/>
            <a:r>
              <a:rPr lang="en-US" dirty="0"/>
              <a:t>1: Exact title search: derivative work</a:t>
            </a:r>
          </a:p>
          <a:p>
            <a:pPr lvl="2"/>
            <a:r>
              <a:rPr lang="en-US" dirty="0"/>
              <a:t> Scroll down to bottom of page</a:t>
            </a:r>
          </a:p>
          <a:p>
            <a:pPr lvl="2"/>
            <a:r>
              <a:rPr lang="en-US" dirty="0"/>
              <a:t> Last line (under Related Elements) gives inverse</a:t>
            </a:r>
          </a:p>
          <a:p>
            <a:pPr lvl="1"/>
            <a:r>
              <a:rPr lang="en-US" dirty="0"/>
              <a:t>2: Search directly in Glossary</a:t>
            </a:r>
          </a:p>
          <a:p>
            <a:pPr lvl="2"/>
            <a:r>
              <a:rPr lang="en-US" dirty="0"/>
              <a:t> Inverse given after definition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75F23-B095-7842-9088-1CFC3E0890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6921025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D3EB6C-3D4F-0A47-850D-C80C5CF8BE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BB0BDB-C8EF-7D49-9129-9D8B167CB7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6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B72575-07ED-2743-BAA1-F911A5DA0A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Q: Can you find the three places where the term “vocal score” is defined in Toolkit?</a:t>
            </a:r>
          </a:p>
          <a:p>
            <a:endParaRPr lang="en-US" dirty="0"/>
          </a:p>
          <a:p>
            <a:r>
              <a:rPr lang="en-US" dirty="0"/>
              <a:t>A: </a:t>
            </a:r>
          </a:p>
          <a:p>
            <a:pPr lvl="1"/>
            <a:r>
              <a:rPr lang="en-US" dirty="0"/>
              <a:t>In the Glossary</a:t>
            </a:r>
          </a:p>
          <a:p>
            <a:pPr lvl="1"/>
            <a:r>
              <a:rPr lang="en-US" dirty="0"/>
              <a:t>In the Vocabulary Encoding Schemes</a:t>
            </a:r>
          </a:p>
          <a:p>
            <a:pPr lvl="2"/>
            <a:r>
              <a:rPr lang="en-US" dirty="0"/>
              <a:t> Resources &gt; Vocabulary Encoding Schemes &gt; </a:t>
            </a:r>
            <a:r>
              <a:rPr lang="en-US" dirty="0">
                <a:hlinkClick r:id="rId3"/>
              </a:rPr>
              <a:t>RDA Format of Notated Music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In the element page </a:t>
            </a:r>
            <a:r>
              <a:rPr lang="en-US" i="1" dirty="0"/>
              <a:t>format of notated music</a:t>
            </a:r>
          </a:p>
          <a:p>
            <a:pPr lvl="2"/>
            <a:r>
              <a:rPr lang="en-US" dirty="0"/>
              <a:t> As a mouseover on the term</a:t>
            </a:r>
          </a:p>
        </p:txBody>
      </p:sp>
    </p:spTree>
    <p:extLst>
      <p:ext uri="{BB962C8B-B14F-4D97-AF65-F5344CB8AC3E}">
        <p14:creationId xmlns:p14="http://schemas.microsoft.com/office/powerpoint/2010/main" val="28674630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A8D80-AD2A-4D49-A6B6-5A127DC32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0731" y="3547372"/>
            <a:ext cx="8064869" cy="3173433"/>
          </a:xfrm>
        </p:spPr>
        <p:txBody>
          <a:bodyPr/>
          <a:lstStyle/>
          <a:p>
            <a:r>
              <a:rPr lang="en-US" dirty="0"/>
              <a:t>Quick Guide to:</a:t>
            </a:r>
          </a:p>
          <a:p>
            <a:r>
              <a:rPr lang="en-US" dirty="0">
                <a:effectLst/>
              </a:rPr>
              <a:t>Entities &amp; Elements</a:t>
            </a:r>
          </a:p>
          <a:p>
            <a:r>
              <a:rPr lang="en-US" dirty="0">
                <a:effectLst/>
              </a:rPr>
              <a:t>String Encoding Schemes</a:t>
            </a:r>
          </a:p>
          <a:p>
            <a:r>
              <a:rPr lang="en-US" dirty="0">
                <a:effectLst/>
              </a:rPr>
              <a:t>Vocabulary Encoding Schemes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0E81F1-E9E5-3F41-BBEE-9394343C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10CAE-CD7B-3444-9D5E-42832F3ACF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8620535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Entities &amp; Elements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952747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5421E-D8E1-FE47-87AB-67C27C642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0731" y="4057650"/>
            <a:ext cx="8064869" cy="1379737"/>
          </a:xfrm>
        </p:spPr>
        <p:txBody>
          <a:bodyPr/>
          <a:lstStyle/>
          <a:p>
            <a:r>
              <a:rPr lang="en-US" dirty="0"/>
              <a:t>Background</a:t>
            </a:r>
            <a:br>
              <a:rPr lang="en-US" dirty="0"/>
            </a:br>
            <a:r>
              <a:rPr lang="en-US" dirty="0">
                <a:effectLst/>
              </a:rPr>
              <a:t>Beta RDA Toolkit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A2FA45-C780-0D4D-A48C-93C0BF3BB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92CB56-F4D5-D941-8849-4AFA4083DE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5575021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Entity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52295-2B6F-D14F-93B2-D0F71D1659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/>
          </a:p>
          <a:p>
            <a:r>
              <a:rPr lang="en-US" dirty="0"/>
              <a:t>An abstract class of key conceptual objects in the universe of human discourse that is a focus of interest to users of RDA metadata in a system for resource discovery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5084987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D0F1A-27C6-B149-921A-0EA53CEF46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2463" y="2284413"/>
            <a:ext cx="11361737" cy="6462712"/>
          </a:xfrm>
        </p:spPr>
        <p:txBody>
          <a:bodyPr/>
          <a:lstStyle/>
          <a:p>
            <a:pPr algn="ctr"/>
            <a:r>
              <a:rPr lang="en-US" b="1" dirty="0"/>
              <a:t>	</a:t>
            </a:r>
            <a:r>
              <a:rPr lang="en-US" sz="3200" dirty="0"/>
              <a:t>RDA entity – at the top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A15372-3D1F-5742-B4CD-D9F403AB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 RDA entities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C574F8-863A-054C-B9AC-E7BB76867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50613" y="3108960"/>
            <a:ext cx="3657600" cy="5486400"/>
          </a:xfrm>
        </p:spPr>
        <p:txBody>
          <a:bodyPr/>
          <a:lstStyle/>
          <a:p>
            <a:r>
              <a:rPr lang="en-US" dirty="0"/>
              <a:t>Agent</a:t>
            </a:r>
          </a:p>
          <a:p>
            <a:pPr lvl="1"/>
            <a:r>
              <a:rPr lang="en-US" sz="3000" dirty="0"/>
              <a:t>Collective agent</a:t>
            </a:r>
          </a:p>
          <a:p>
            <a:pPr lvl="2"/>
            <a:r>
              <a:rPr lang="en-US" sz="3000" dirty="0"/>
              <a:t> Family</a:t>
            </a:r>
          </a:p>
          <a:p>
            <a:pPr lvl="2"/>
            <a:r>
              <a:rPr lang="en-US" sz="3000" dirty="0"/>
              <a:t> Corporate body</a:t>
            </a:r>
          </a:p>
          <a:p>
            <a:pPr lvl="1"/>
            <a:r>
              <a:rPr lang="en-US" sz="3000" dirty="0"/>
              <a:t>Person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EF2D67-A43A-F04F-A342-0B0D6410D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BE4A1DC-8B21-704F-B337-49E239FF632F}"/>
              </a:ext>
            </a:extLst>
          </p:cNvPr>
          <p:cNvSpPr txBox="1">
            <a:spLocks/>
          </p:cNvSpPr>
          <p:nvPr/>
        </p:nvSpPr>
        <p:spPr>
          <a:xfrm>
            <a:off x="9162671" y="3108960"/>
            <a:ext cx="36576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indent="-230188" algn="l" defTabSz="457200" rtl="0" eaLnBrk="1" latinLnBrk="0" hangingPunct="1">
              <a:spcBef>
                <a:spcPct val="20000"/>
              </a:spcBef>
              <a:buClr>
                <a:srgbClr val="203189"/>
              </a:buClr>
              <a:buFont typeface="Arial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738" indent="-228600" algn="l" defTabSz="457200" rtl="0" eaLnBrk="1" latinLnBrk="0" hangingPunct="1">
              <a:spcBef>
                <a:spcPct val="20000"/>
              </a:spcBef>
              <a:buClr>
                <a:srgbClr val="FF6600"/>
              </a:buClr>
              <a:buFont typeface="Wingdings" charset="2"/>
              <a:buChar char="§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30188" algn="l" defTabSz="457200" rtl="0" eaLnBrk="1" latinLnBrk="0" hangingPunct="1">
              <a:spcBef>
                <a:spcPct val="20000"/>
              </a:spcBef>
              <a:buClr>
                <a:srgbClr val="3399FF"/>
              </a:buClr>
              <a:buFont typeface="Courier New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2063" indent="-228600" algn="l" defTabSz="457200" rtl="0" eaLnBrk="1" latinLnBrk="0" hangingPunct="1">
              <a:spcBef>
                <a:spcPct val="20000"/>
              </a:spcBef>
              <a:buClr>
                <a:srgbClr val="FF6600"/>
              </a:buClr>
              <a:buFont typeface="Wingdings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7025" indent="-228600" algn="l" defTabSz="457200" rtl="0" eaLnBrk="1" latinLnBrk="0" hangingPunct="1">
              <a:spcBef>
                <a:spcPct val="20000"/>
              </a:spcBef>
              <a:buClr>
                <a:srgbClr val="203189"/>
              </a:buClr>
              <a:buFont typeface="Arial"/>
              <a:buChar char="⧫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Nomen </a:t>
            </a:r>
          </a:p>
          <a:p>
            <a:r>
              <a:rPr lang="en-US" dirty="0"/>
              <a:t>Place</a:t>
            </a:r>
          </a:p>
          <a:p>
            <a:r>
              <a:rPr lang="en-US" dirty="0"/>
              <a:t>Timespan</a:t>
            </a:r>
          </a:p>
          <a:p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F869E5B-7FFA-E24C-BE2E-537D8D99409D}"/>
              </a:ext>
            </a:extLst>
          </p:cNvPr>
          <p:cNvSpPr txBox="1">
            <a:spLocks/>
          </p:cNvSpPr>
          <p:nvPr/>
        </p:nvSpPr>
        <p:spPr>
          <a:xfrm>
            <a:off x="734638" y="3103558"/>
            <a:ext cx="5799138" cy="6462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indent="-230188" algn="l" defTabSz="457200" rtl="0" eaLnBrk="1" latinLnBrk="0" hangingPunct="1">
              <a:spcBef>
                <a:spcPct val="20000"/>
              </a:spcBef>
              <a:buClr>
                <a:srgbClr val="203189"/>
              </a:buClr>
              <a:buFont typeface="Arial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738" indent="-228600" algn="l" defTabSz="457200" rtl="0" eaLnBrk="1" latinLnBrk="0" hangingPunct="1">
              <a:spcBef>
                <a:spcPct val="20000"/>
              </a:spcBef>
              <a:buClr>
                <a:srgbClr val="FF6600"/>
              </a:buClr>
              <a:buFont typeface="Wingdings" charset="2"/>
              <a:buChar char="§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30188" algn="l" defTabSz="457200" rtl="0" eaLnBrk="1" latinLnBrk="0" hangingPunct="1">
              <a:spcBef>
                <a:spcPct val="20000"/>
              </a:spcBef>
              <a:buClr>
                <a:srgbClr val="3399FF"/>
              </a:buClr>
              <a:buFont typeface="Courier New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2063" indent="-228600" algn="l" defTabSz="457200" rtl="0" eaLnBrk="1" latinLnBrk="0" hangingPunct="1">
              <a:spcBef>
                <a:spcPct val="20000"/>
              </a:spcBef>
              <a:buClr>
                <a:srgbClr val="FF6600"/>
              </a:buClr>
              <a:buFont typeface="Wingdings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7025" indent="-228600" algn="l" defTabSz="457200" rtl="0" eaLnBrk="1" latinLnBrk="0" hangingPunct="1">
              <a:spcBef>
                <a:spcPct val="20000"/>
              </a:spcBef>
              <a:buClr>
                <a:srgbClr val="203189"/>
              </a:buClr>
              <a:buFont typeface="Arial"/>
              <a:buChar char="⧫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6F6CDF2-AAE0-FF49-BD73-E74AD8B18B51}"/>
              </a:ext>
            </a:extLst>
          </p:cNvPr>
          <p:cNvSpPr txBox="1">
            <a:spLocks/>
          </p:cNvSpPr>
          <p:nvPr/>
        </p:nvSpPr>
        <p:spPr>
          <a:xfrm>
            <a:off x="734638" y="3108960"/>
            <a:ext cx="36576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indent="-230188" algn="l" defTabSz="457200" rtl="0" eaLnBrk="1" latinLnBrk="0" hangingPunct="1">
              <a:spcBef>
                <a:spcPct val="20000"/>
              </a:spcBef>
              <a:buClr>
                <a:srgbClr val="203189"/>
              </a:buClr>
              <a:buFont typeface="Arial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738" indent="-228600" algn="l" defTabSz="457200" rtl="0" eaLnBrk="1" latinLnBrk="0" hangingPunct="1">
              <a:spcBef>
                <a:spcPct val="20000"/>
              </a:spcBef>
              <a:buClr>
                <a:srgbClr val="FF6600"/>
              </a:buClr>
              <a:buFont typeface="Wingdings" charset="2"/>
              <a:buChar char="§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30188" algn="l" defTabSz="457200" rtl="0" eaLnBrk="1" latinLnBrk="0" hangingPunct="1">
              <a:spcBef>
                <a:spcPct val="20000"/>
              </a:spcBef>
              <a:buClr>
                <a:srgbClr val="3399FF"/>
              </a:buClr>
              <a:buFont typeface="Courier New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2063" indent="-228600" algn="l" defTabSz="457200" rtl="0" eaLnBrk="1" latinLnBrk="0" hangingPunct="1">
              <a:spcBef>
                <a:spcPct val="20000"/>
              </a:spcBef>
              <a:buClr>
                <a:srgbClr val="FF6600"/>
              </a:buClr>
              <a:buFont typeface="Wingdings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7025" indent="-228600" algn="l" defTabSz="457200" rtl="0" eaLnBrk="1" latinLnBrk="0" hangingPunct="1">
              <a:spcBef>
                <a:spcPct val="20000"/>
              </a:spcBef>
              <a:buClr>
                <a:srgbClr val="203189"/>
              </a:buClr>
              <a:buFont typeface="Arial"/>
              <a:buChar char="⧫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Work</a:t>
            </a:r>
          </a:p>
          <a:p>
            <a:r>
              <a:rPr lang="en-US" dirty="0"/>
              <a:t>Expression</a:t>
            </a:r>
          </a:p>
          <a:p>
            <a:r>
              <a:rPr lang="en-US" dirty="0"/>
              <a:t>Manifestation</a:t>
            </a:r>
          </a:p>
          <a:p>
            <a:r>
              <a:rPr lang="en-US" dirty="0"/>
              <a:t>Item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7524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Element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52295-2B6F-D14F-93B2-D0F71D1659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/>
          </a:p>
          <a:p>
            <a:r>
              <a:rPr lang="en-US" dirty="0"/>
              <a:t>A specific aspect, characteristic, attribute, or relationship used to describe an RDA entity</a:t>
            </a:r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0407915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07BBE1F7-DCAD-E940-AA7B-1E8DEDB77DB4}"/>
              </a:ext>
            </a:extLst>
          </p:cNvPr>
          <p:cNvSpPr txBox="1">
            <a:spLocks/>
          </p:cNvSpPr>
          <p:nvPr/>
        </p:nvSpPr>
        <p:spPr>
          <a:xfrm>
            <a:off x="647446" y="2318085"/>
            <a:ext cx="5043722" cy="39528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rgbClr val="20318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Each element is unique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290749-86CC-2947-8EAB-941A7F633F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t="42" r="7154"/>
          <a:stretch/>
        </p:blipFill>
        <p:spPr>
          <a:xfrm>
            <a:off x="5772130" y="171450"/>
            <a:ext cx="7246180" cy="8575675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54839EE1-B91D-D84B-ACC1-44F124812E6B}"/>
              </a:ext>
            </a:extLst>
          </p:cNvPr>
          <p:cNvSpPr txBox="1">
            <a:spLocks/>
          </p:cNvSpPr>
          <p:nvPr/>
        </p:nvSpPr>
        <p:spPr>
          <a:xfrm>
            <a:off x="239234" y="6270938"/>
            <a:ext cx="332267" cy="35134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40354">
              <a:defRPr/>
            </a:pPr>
            <a:fld id="{6B918772-37A3-47DC-BE01-33CAE9FCB74A}" type="slidenum">
              <a:rPr lang="en-US" sz="1000" b="1" smtClean="0">
                <a:solidFill>
                  <a:prstClr val="white"/>
                </a:solidFill>
                <a:latin typeface="Calibri" panose="020F0502020204030204" pitchFamily="34" charset="0"/>
              </a:rPr>
              <a:pPr algn="ctr" defTabSz="640354">
                <a:defRPr/>
              </a:pPr>
              <a:t>43</a:t>
            </a:fld>
            <a:endParaRPr lang="en-US" sz="10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C3B180-4648-0344-BA67-C80167A6BD08}"/>
              </a:ext>
            </a:extLst>
          </p:cNvPr>
          <p:cNvSpPr txBox="1"/>
          <p:nvPr/>
        </p:nvSpPr>
        <p:spPr>
          <a:xfrm>
            <a:off x="8549631" y="130503"/>
            <a:ext cx="2185152" cy="523220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label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F49298-BFA4-E34D-8C17-963D6EB8847D}"/>
              </a:ext>
            </a:extLst>
          </p:cNvPr>
          <p:cNvSpPr txBox="1"/>
          <p:nvPr/>
        </p:nvSpPr>
        <p:spPr>
          <a:xfrm>
            <a:off x="10384287" y="4080736"/>
            <a:ext cx="1883797" cy="523220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IRI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057635-B632-104D-846A-20F6933DA748}"/>
              </a:ext>
            </a:extLst>
          </p:cNvPr>
          <p:cNvSpPr txBox="1"/>
          <p:nvPr/>
        </p:nvSpPr>
        <p:spPr>
          <a:xfrm>
            <a:off x="10071357" y="1890902"/>
            <a:ext cx="2741480" cy="523220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definition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56E7F3-558D-7544-A0D2-43700F964B1F}"/>
              </a:ext>
            </a:extLst>
          </p:cNvPr>
          <p:cNvSpPr txBox="1"/>
          <p:nvPr/>
        </p:nvSpPr>
        <p:spPr>
          <a:xfrm>
            <a:off x="9285266" y="5200244"/>
            <a:ext cx="2706866" cy="523220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identifier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CB3456F-D6EA-7D4E-8D46-7601984EF133}"/>
              </a:ext>
            </a:extLst>
          </p:cNvPr>
          <p:cNvSpPr/>
          <p:nvPr/>
        </p:nvSpPr>
        <p:spPr>
          <a:xfrm>
            <a:off x="9285266" y="4109675"/>
            <a:ext cx="862555" cy="465341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7486DB9-0FDF-B741-9465-A41C97139756}"/>
              </a:ext>
            </a:extLst>
          </p:cNvPr>
          <p:cNvCxnSpPr>
            <a:cxnSpLocks/>
            <a:stCxn id="13" idx="4"/>
            <a:endCxn id="12" idx="0"/>
          </p:cNvCxnSpPr>
          <p:nvPr/>
        </p:nvCxnSpPr>
        <p:spPr>
          <a:xfrm>
            <a:off x="9716544" y="4575016"/>
            <a:ext cx="922155" cy="625228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41820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07BBE1F7-DCAD-E940-AA7B-1E8DEDB77DB4}"/>
              </a:ext>
            </a:extLst>
          </p:cNvPr>
          <p:cNvSpPr txBox="1">
            <a:spLocks/>
          </p:cNvSpPr>
          <p:nvPr/>
        </p:nvSpPr>
        <p:spPr>
          <a:xfrm>
            <a:off x="652463" y="2495550"/>
            <a:ext cx="5033760" cy="453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rgbClr val="20318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Each element can only describe one entity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290749-86CC-2947-8EAB-941A7F633F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t="42" r="7154"/>
          <a:stretch/>
        </p:blipFill>
        <p:spPr>
          <a:xfrm>
            <a:off x="5772130" y="171450"/>
            <a:ext cx="7246180" cy="8575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54839EE1-B91D-D84B-ACC1-44F124812E6B}"/>
              </a:ext>
            </a:extLst>
          </p:cNvPr>
          <p:cNvSpPr txBox="1">
            <a:spLocks/>
          </p:cNvSpPr>
          <p:nvPr/>
        </p:nvSpPr>
        <p:spPr>
          <a:xfrm>
            <a:off x="239234" y="6270938"/>
            <a:ext cx="332267" cy="35134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40354">
              <a:defRPr/>
            </a:pPr>
            <a:fld id="{6B918772-37A3-47DC-BE01-33CAE9FCB74A}" type="slidenum">
              <a:rPr lang="en-US" sz="1000" b="1" smtClean="0">
                <a:solidFill>
                  <a:prstClr val="white"/>
                </a:solidFill>
                <a:latin typeface="Calibri" panose="020F0502020204030204" pitchFamily="34" charset="0"/>
              </a:rPr>
              <a:pPr algn="ctr" defTabSz="640354">
                <a:defRPr/>
              </a:pPr>
              <a:t>44</a:t>
            </a:fld>
            <a:endParaRPr lang="en-US" sz="10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8B2945-CCE7-914B-AE03-5E5B3B41B12A}"/>
              </a:ext>
            </a:extLst>
          </p:cNvPr>
          <p:cNvSpPr txBox="1"/>
          <p:nvPr/>
        </p:nvSpPr>
        <p:spPr>
          <a:xfrm>
            <a:off x="8526645" y="4601061"/>
            <a:ext cx="3962400" cy="1200329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element</a:t>
            </a: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“title proper” always describes a manifestation</a:t>
            </a:r>
            <a:endParaRPr kumimoji="0" lang="fr-CA" sz="2400" b="0" i="0" u="none" strike="noStrike" kern="1200" cap="none" spc="0" normalizeH="0" baseline="0" noProof="0" dirty="0">
              <a:ln>
                <a:noFill/>
              </a:ln>
              <a:solidFill>
                <a:srgbClr val="21328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609D14E-F3BB-A84D-B461-D46F07E58404}"/>
              </a:ext>
            </a:extLst>
          </p:cNvPr>
          <p:cNvSpPr/>
          <p:nvPr/>
        </p:nvSpPr>
        <p:spPr>
          <a:xfrm>
            <a:off x="5994400" y="4591050"/>
            <a:ext cx="1652087" cy="886399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2B2E09D-E6DF-324E-B77F-A0BEE65EBF68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7646487" y="5034249"/>
            <a:ext cx="880158" cy="1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78413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07BBE1F7-DCAD-E940-AA7B-1E8DEDB77DB4}"/>
              </a:ext>
            </a:extLst>
          </p:cNvPr>
          <p:cNvSpPr txBox="1">
            <a:spLocks/>
          </p:cNvSpPr>
          <p:nvPr/>
        </p:nvSpPr>
        <p:spPr>
          <a:xfrm>
            <a:off x="731850" y="2431284"/>
            <a:ext cx="4824949" cy="55887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rgbClr val="20318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Each element has one or more alternate labels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290749-86CC-2947-8EAB-941A7F633F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t="42" r="7154"/>
          <a:stretch/>
        </p:blipFill>
        <p:spPr>
          <a:xfrm>
            <a:off x="5772130" y="171450"/>
            <a:ext cx="7246180" cy="8575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54839EE1-B91D-D84B-ACC1-44F124812E6B}"/>
              </a:ext>
            </a:extLst>
          </p:cNvPr>
          <p:cNvSpPr txBox="1">
            <a:spLocks/>
          </p:cNvSpPr>
          <p:nvPr/>
        </p:nvSpPr>
        <p:spPr>
          <a:xfrm>
            <a:off x="239234" y="6270938"/>
            <a:ext cx="332267" cy="35134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40354">
              <a:defRPr/>
            </a:pPr>
            <a:fld id="{6B918772-37A3-47DC-BE01-33CAE9FCB74A}" type="slidenum">
              <a:rPr lang="en-US" sz="1000" b="1" smtClean="0">
                <a:solidFill>
                  <a:prstClr val="white"/>
                </a:solidFill>
                <a:latin typeface="Calibri" panose="020F0502020204030204" pitchFamily="34" charset="0"/>
              </a:rPr>
              <a:pPr algn="ctr" defTabSz="640354">
                <a:defRPr/>
              </a:pPr>
              <a:t>45</a:t>
            </a:fld>
            <a:endParaRPr lang="en-US" sz="1000" b="1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570989-081C-DC47-8C62-DAF232BB467F}"/>
              </a:ext>
            </a:extLst>
          </p:cNvPr>
          <p:cNvSpPr txBox="1"/>
          <p:nvPr/>
        </p:nvSpPr>
        <p:spPr>
          <a:xfrm>
            <a:off x="9255325" y="7685753"/>
            <a:ext cx="2580434" cy="954107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Previous element names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C4C19F-B592-814F-A6FC-8E313418689D}"/>
              </a:ext>
            </a:extLst>
          </p:cNvPr>
          <p:cNvSpPr txBox="1"/>
          <p:nvPr/>
        </p:nvSpPr>
        <p:spPr>
          <a:xfrm>
            <a:off x="9430059" y="5571396"/>
            <a:ext cx="3188410" cy="954107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Verbalized label (RDA Registry label)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2210C9-BA42-AD48-8996-8845233D7F66}"/>
              </a:ext>
            </a:extLst>
          </p:cNvPr>
          <p:cNvCxnSpPr>
            <a:cxnSpLocks/>
          </p:cNvCxnSpPr>
          <p:nvPr/>
        </p:nvCxnSpPr>
        <p:spPr>
          <a:xfrm flipV="1">
            <a:off x="8097837" y="6270938"/>
            <a:ext cx="1297383" cy="780584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Brace 20">
            <a:extLst>
              <a:ext uri="{FF2B5EF4-FFF2-40B4-BE49-F238E27FC236}">
                <a16:creationId xmlns:a16="http://schemas.microsoft.com/office/drawing/2014/main" id="{41BFDBB0-6322-F848-9B14-83BC43904810}"/>
              </a:ext>
            </a:extLst>
          </p:cNvPr>
          <p:cNvSpPr/>
          <p:nvPr/>
        </p:nvSpPr>
        <p:spPr>
          <a:xfrm>
            <a:off x="8279902" y="7791099"/>
            <a:ext cx="495259" cy="686152"/>
          </a:xfrm>
          <a:prstGeom prst="rightBrace">
            <a:avLst>
              <a:gd name="adj1" fmla="val 22263"/>
              <a:gd name="adj2" fmla="val 50000"/>
            </a:avLst>
          </a:prstGeom>
          <a:ln w="2857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236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2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-8763" y="-48476"/>
            <a:ext cx="2574163" cy="3382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533B500-3876-5D4B-A3F2-2B08A9CEE3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" b="2084"/>
          <a:stretch/>
        </p:blipFill>
        <p:spPr>
          <a:xfrm>
            <a:off x="0" y="1607781"/>
            <a:ext cx="13064363" cy="6104292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82215" y="20753"/>
            <a:ext cx="12403138" cy="1631950"/>
          </a:xfrm>
        </p:spPr>
        <p:txBody>
          <a:bodyPr/>
          <a:lstStyle/>
          <a:p>
            <a:r>
              <a:rPr lang="en-US" sz="5400" dirty="0"/>
              <a:t>Elements are “stored” in the RDA Registry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5E639B-5D05-A343-8080-02C4C8387E2F}"/>
              </a:ext>
            </a:extLst>
          </p:cNvPr>
          <p:cNvSpPr/>
          <p:nvPr/>
        </p:nvSpPr>
        <p:spPr>
          <a:xfrm>
            <a:off x="218837" y="8324850"/>
            <a:ext cx="2707862" cy="232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11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https://www.rdaregistry.info/Elements/</a:t>
            </a:r>
            <a:endParaRPr kumimoji="0" lang="fr-CA" sz="911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550907B-0CD7-A04B-9486-002D82D7FA0A}"/>
              </a:ext>
            </a:extLst>
          </p:cNvPr>
          <p:cNvSpPr txBox="1">
            <a:spLocks/>
          </p:cNvSpPr>
          <p:nvPr/>
        </p:nvSpPr>
        <p:spPr>
          <a:xfrm>
            <a:off x="615809" y="319631"/>
            <a:ext cx="10030679" cy="188738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362" b="0" i="0" u="none" strike="noStrike" kern="0" cap="none" spc="0" normalizeH="0" baseline="0" noProof="0" dirty="0">
              <a:ln>
                <a:noFill/>
              </a:ln>
              <a:solidFill>
                <a:srgbClr val="21328A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B78B2B91-EF1D-2945-A6C4-098F535E9B16}"/>
              </a:ext>
            </a:extLst>
          </p:cNvPr>
          <p:cNvSpPr/>
          <p:nvPr/>
        </p:nvSpPr>
        <p:spPr>
          <a:xfrm>
            <a:off x="2493144" y="3670321"/>
            <a:ext cx="605656" cy="2116413"/>
          </a:xfrm>
          <a:prstGeom prst="rightBrace">
            <a:avLst>
              <a:gd name="adj1" fmla="val 8333"/>
              <a:gd name="adj2" fmla="val 48026"/>
            </a:avLst>
          </a:prstGeom>
          <a:ln w="254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91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AAF87AA-20D6-554C-8E99-304E90E4CD90}"/>
              </a:ext>
            </a:extLst>
          </p:cNvPr>
          <p:cNvCxnSpPr>
            <a:cxnSpLocks/>
          </p:cNvCxnSpPr>
          <p:nvPr/>
        </p:nvCxnSpPr>
        <p:spPr>
          <a:xfrm>
            <a:off x="2565400" y="6343650"/>
            <a:ext cx="415394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2C5825F-CDC7-484E-9F5B-2F8897BB4BA5}"/>
              </a:ext>
            </a:extLst>
          </p:cNvPr>
          <p:cNvSpPr txBox="1"/>
          <p:nvPr/>
        </p:nvSpPr>
        <p:spPr>
          <a:xfrm>
            <a:off x="3251200" y="4128611"/>
            <a:ext cx="2979482" cy="954107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constrained elements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4C40E3-C99B-9341-BD0E-BE3285E0E870}"/>
              </a:ext>
            </a:extLst>
          </p:cNvPr>
          <p:cNvSpPr txBox="1"/>
          <p:nvPr/>
        </p:nvSpPr>
        <p:spPr>
          <a:xfrm>
            <a:off x="3267955" y="6212561"/>
            <a:ext cx="2962727" cy="954107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defTabSz="640354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</a:defRPr>
            </a:lvl1pPr>
          </a:lstStyle>
          <a:p>
            <a:r>
              <a:rPr lang="en-US" dirty="0"/>
              <a:t>unconstrained elements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A568289E-D33B-0847-9E1F-881ADE6C3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292113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Relationship element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52295-2B6F-D14F-93B2-D0F71D1659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lvl="0" indent="0" algn="l" defTabSz="640354" rtl="0">
              <a:buClrTx/>
              <a:buNone/>
              <a:defRPr/>
            </a:pPr>
            <a:endParaRPr lang="en-US" kern="1200" dirty="0">
              <a:solidFill>
                <a:srgbClr val="2B2B2B"/>
              </a:solidFill>
              <a:latin typeface="Open Sans"/>
            </a:endParaRPr>
          </a:p>
          <a:p>
            <a:pPr defTabSz="640354">
              <a:spcAft>
                <a:spcPts val="1200"/>
              </a:spcAft>
              <a:buClrTx/>
              <a:defRPr/>
            </a:pPr>
            <a:r>
              <a:rPr lang="en-US" kern="1200" dirty="0">
                <a:solidFill>
                  <a:srgbClr val="2B2B2B"/>
                </a:solidFill>
                <a:latin typeface="Open Sans"/>
              </a:rPr>
              <a:t>An element that relates two RDA entities</a:t>
            </a:r>
            <a:br>
              <a:rPr lang="en-US" kern="1200" dirty="0">
                <a:solidFill>
                  <a:srgbClr val="2B2B2B"/>
                </a:solidFill>
                <a:latin typeface="Open Sans"/>
              </a:rPr>
            </a:br>
            <a:r>
              <a:rPr lang="en-US" i="1" kern="1200" dirty="0">
                <a:solidFill>
                  <a:srgbClr val="2B2B2B"/>
                </a:solidFill>
                <a:latin typeface="Open Sans"/>
              </a:rPr>
              <a:t>Use for: relationship designator</a:t>
            </a:r>
            <a:endParaRPr lang="en-US" i="1" kern="1200" dirty="0">
              <a:solidFill>
                <a:srgbClr val="083379"/>
              </a:solidFill>
              <a:latin typeface="Gotham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0894745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6E74E64-ED52-C049-9E92-E0AE28D46A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" r="5300" b="10150"/>
          <a:stretch/>
        </p:blipFill>
        <p:spPr>
          <a:xfrm>
            <a:off x="239235" y="685800"/>
            <a:ext cx="8455622" cy="7639050"/>
          </a:xfrm>
          <a:prstGeom prst="rect">
            <a:avLst/>
          </a:prstGeom>
          <a:gradFill>
            <a:gsLst>
              <a:gs pos="0">
                <a:srgbClr val="F9A11B"/>
              </a:gs>
              <a:gs pos="100000">
                <a:srgbClr val="F9A11B"/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C82C321C-94D8-1E4B-82C4-70ED2ECCEC2A}"/>
              </a:ext>
            </a:extLst>
          </p:cNvPr>
          <p:cNvSpPr txBox="1">
            <a:spLocks/>
          </p:cNvSpPr>
          <p:nvPr/>
        </p:nvSpPr>
        <p:spPr>
          <a:xfrm>
            <a:off x="8813799" y="2691244"/>
            <a:ext cx="3858615" cy="5024005"/>
          </a:xfrm>
          <a:prstGeom prst="rect">
            <a:avLst/>
          </a:prstGeom>
        </p:spPr>
        <p:txBody>
          <a:bodyPr>
            <a:noAutofit/>
          </a:bodyPr>
          <a:lstStyle>
            <a:lvl1pPr eaLnBrk="1" hangingPunct="1">
              <a:defRPr sz="6600">
                <a:solidFill>
                  <a:srgbClr val="20318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kern="0" dirty="0"/>
              <a:t>Relationship elements have a domain and a range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508000" y="5004887"/>
            <a:ext cx="2498321" cy="998983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1DABA78-9A4C-9049-A344-D169BA87749A}"/>
              </a:ext>
            </a:extLst>
          </p:cNvPr>
          <p:cNvSpPr/>
          <p:nvPr/>
        </p:nvSpPr>
        <p:spPr>
          <a:xfrm>
            <a:off x="508000" y="6115051"/>
            <a:ext cx="2498321" cy="1055812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43CE58-9535-1943-8785-7E2B3BAA12F9}"/>
              </a:ext>
            </a:extLst>
          </p:cNvPr>
          <p:cNvSpPr txBox="1"/>
          <p:nvPr/>
        </p:nvSpPr>
        <p:spPr>
          <a:xfrm>
            <a:off x="3867670" y="5077630"/>
            <a:ext cx="4677178" cy="954107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defTabSz="640354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</a:defRPr>
            </a:lvl1pPr>
          </a:lstStyle>
          <a:p>
            <a:r>
              <a:rPr lang="en-US" dirty="0"/>
              <a:t>RDA Entity that is described by an element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B5B22C-D4A7-9C43-B56A-22E0C3F642DA}"/>
              </a:ext>
            </a:extLst>
          </p:cNvPr>
          <p:cNvSpPr txBox="1"/>
          <p:nvPr/>
        </p:nvSpPr>
        <p:spPr>
          <a:xfrm>
            <a:off x="3931609" y="6576696"/>
            <a:ext cx="4677177" cy="954107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RDA Entity that is the value of a relationship element</a:t>
            </a:r>
            <a:endParaRPr kumimoji="0" lang="fr-CA" sz="2800" b="0" i="0" u="none" strike="noStrike" kern="1200" cap="none" spc="0" normalizeH="0" baseline="0" noProof="0" dirty="0">
              <a:ln>
                <a:noFill/>
              </a:ln>
              <a:solidFill>
                <a:srgbClr val="21328A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stCxn id="10" idx="1"/>
            <a:endCxn id="8" idx="3"/>
          </p:cNvCxnSpPr>
          <p:nvPr/>
        </p:nvCxnSpPr>
        <p:spPr>
          <a:xfrm flipH="1" flipV="1">
            <a:off x="3006321" y="5504379"/>
            <a:ext cx="861349" cy="50305"/>
          </a:xfrm>
          <a:prstGeom prst="straightConnector1">
            <a:avLst/>
          </a:prstGeom>
          <a:ln w="381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66E8DA-A443-374C-8A64-793EA21B54E1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3006321" y="6671371"/>
            <a:ext cx="925288" cy="382379"/>
          </a:xfrm>
          <a:prstGeom prst="straightConnector1">
            <a:avLst/>
          </a:prstGeom>
          <a:ln w="38100">
            <a:solidFill>
              <a:schemeClr val="tx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02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6E74E64-ED52-C049-9E92-E0AE28D46A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" r="5300" b="10150"/>
          <a:stretch/>
        </p:blipFill>
        <p:spPr>
          <a:xfrm>
            <a:off x="239235" y="685800"/>
            <a:ext cx="8455622" cy="7639050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C82C321C-94D8-1E4B-82C4-70ED2ECCEC2A}"/>
              </a:ext>
            </a:extLst>
          </p:cNvPr>
          <p:cNvSpPr txBox="1">
            <a:spLocks/>
          </p:cNvSpPr>
          <p:nvPr/>
        </p:nvSpPr>
        <p:spPr>
          <a:xfrm>
            <a:off x="8813799" y="2691244"/>
            <a:ext cx="3858615" cy="5024005"/>
          </a:xfrm>
          <a:prstGeom prst="rect">
            <a:avLst/>
          </a:prstGeom>
        </p:spPr>
        <p:txBody>
          <a:bodyPr>
            <a:noAutofit/>
          </a:bodyPr>
          <a:lstStyle>
            <a:lvl1pPr eaLnBrk="1" hangingPunct="1">
              <a:defRPr sz="6600">
                <a:solidFill>
                  <a:srgbClr val="20318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kern="0" dirty="0"/>
              <a:t>How to </a:t>
            </a:r>
            <a:br>
              <a:rPr lang="en-US" sz="5400" kern="0" dirty="0"/>
            </a:br>
            <a:r>
              <a:rPr lang="en-US" sz="5400" kern="0" dirty="0"/>
              <a:t>read this information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FE05D7-7D1B-7E41-BAF8-1418D239D7A9}"/>
              </a:ext>
            </a:extLst>
          </p:cNvPr>
          <p:cNvSpPr txBox="1"/>
          <p:nvPr/>
        </p:nvSpPr>
        <p:spPr>
          <a:xfrm>
            <a:off x="337467" y="66139"/>
            <a:ext cx="2079859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element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95C34B-133E-0240-B0B0-F8ACA0701A29}"/>
              </a:ext>
            </a:extLst>
          </p:cNvPr>
          <p:cNvSpPr txBox="1"/>
          <p:nvPr/>
        </p:nvSpPr>
        <p:spPr>
          <a:xfrm>
            <a:off x="5550338" y="806234"/>
            <a:ext cx="1855865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relates a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C8C1471-1EF7-9649-BFB2-5451E36B67CF}"/>
              </a:ext>
            </a:extLst>
          </p:cNvPr>
          <p:cNvSpPr/>
          <p:nvPr/>
        </p:nvSpPr>
        <p:spPr>
          <a:xfrm>
            <a:off x="559610" y="5520956"/>
            <a:ext cx="1529532" cy="545323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0AE49B-A94E-D143-AAEA-9DFBBA985621}"/>
              </a:ext>
            </a:extLst>
          </p:cNvPr>
          <p:cNvSpPr txBox="1"/>
          <p:nvPr/>
        </p:nvSpPr>
        <p:spPr>
          <a:xfrm>
            <a:off x="2582116" y="5752177"/>
            <a:ext cx="1136491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FE0E87-CCFB-9244-B9EF-D614D0CEE562}"/>
              </a:ext>
            </a:extLst>
          </p:cNvPr>
          <p:cNvSpPr txBox="1"/>
          <p:nvPr/>
        </p:nvSpPr>
        <p:spPr>
          <a:xfrm>
            <a:off x="3825323" y="6682547"/>
            <a:ext cx="1290842" cy="5232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that is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C02724-074C-0044-A365-34C715BEA859}"/>
              </a:ext>
            </a:extLst>
          </p:cNvPr>
          <p:cNvCxnSpPr>
            <a:cxnSpLocks/>
          </p:cNvCxnSpPr>
          <p:nvPr/>
        </p:nvCxnSpPr>
        <p:spPr>
          <a:xfrm>
            <a:off x="365158" y="2838450"/>
            <a:ext cx="8329699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E408AD7-D2E9-454C-AB03-DA2418C4232E}"/>
              </a:ext>
            </a:extLst>
          </p:cNvPr>
          <p:cNvCxnSpPr>
            <a:cxnSpLocks/>
          </p:cNvCxnSpPr>
          <p:nvPr/>
        </p:nvCxnSpPr>
        <p:spPr>
          <a:xfrm flipH="1">
            <a:off x="1779800" y="1329454"/>
            <a:ext cx="3770538" cy="4191502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300EB2C-F5AD-7547-9E34-7D0FDBD0B9BD}"/>
              </a:ext>
            </a:extLst>
          </p:cNvPr>
          <p:cNvCxnSpPr>
            <a:cxnSpLocks/>
          </p:cNvCxnSpPr>
          <p:nvPr/>
        </p:nvCxnSpPr>
        <p:spPr>
          <a:xfrm flipH="1" flipV="1">
            <a:off x="578774" y="3088559"/>
            <a:ext cx="4399998" cy="3571773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1E9F637-B2E1-5649-8F47-37195FBAC15B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2108306" y="5848624"/>
            <a:ext cx="473810" cy="165163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1AC798A-58D3-B844-818D-2C1E9CC5C02B}"/>
              </a:ext>
            </a:extLst>
          </p:cNvPr>
          <p:cNvCxnSpPr>
            <a:cxnSpLocks/>
          </p:cNvCxnSpPr>
          <p:nvPr/>
        </p:nvCxnSpPr>
        <p:spPr>
          <a:xfrm flipH="1">
            <a:off x="1882706" y="6236027"/>
            <a:ext cx="699412" cy="272663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C98E33E4-B124-6E42-849B-A14886CD0644}"/>
              </a:ext>
            </a:extLst>
          </p:cNvPr>
          <p:cNvSpPr/>
          <p:nvPr/>
        </p:nvSpPr>
        <p:spPr>
          <a:xfrm>
            <a:off x="337467" y="616829"/>
            <a:ext cx="4398351" cy="698809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CFEF34F-A907-D14E-8C4E-E295070ED26C}"/>
              </a:ext>
            </a:extLst>
          </p:cNvPr>
          <p:cNvCxnSpPr>
            <a:cxnSpLocks/>
            <a:stCxn id="25" idx="3"/>
            <a:endCxn id="15" idx="1"/>
          </p:cNvCxnSpPr>
          <p:nvPr/>
        </p:nvCxnSpPr>
        <p:spPr>
          <a:xfrm>
            <a:off x="4735818" y="966234"/>
            <a:ext cx="814520" cy="10161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80FC53C-D84C-9342-9360-96AE5960222A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2870200" y="6944157"/>
            <a:ext cx="955123" cy="9093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E139600B-F034-3F45-801A-644A948D060E}"/>
              </a:ext>
            </a:extLst>
          </p:cNvPr>
          <p:cNvSpPr/>
          <p:nvPr/>
        </p:nvSpPr>
        <p:spPr>
          <a:xfrm>
            <a:off x="559610" y="6603065"/>
            <a:ext cx="2310590" cy="602702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401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5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592F5-A4EA-7F4E-89C3-29FD8E1E8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RDA?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2B5AA-ED84-F243-97F2-8E620DAF8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standard itself</a:t>
            </a:r>
          </a:p>
          <a:p>
            <a:pPr lvl="1"/>
            <a:r>
              <a:rPr lang="en-US" dirty="0"/>
              <a:t>A package of data elements, guidelines, and instructions for creating library and cultural heritage metadata that are well-formed according to international models. These metadata are intended to support the discovery and identification of resources in library and other cultural heritage collections.</a:t>
            </a:r>
          </a:p>
          <a:p>
            <a:r>
              <a:rPr lang="en-US" dirty="0"/>
              <a:t>The RDA Toolkit</a:t>
            </a:r>
          </a:p>
          <a:p>
            <a:pPr lvl="1"/>
            <a:r>
              <a:rPr lang="en-US" dirty="0"/>
              <a:t>An integrated, browser-based, online product</a:t>
            </a:r>
          </a:p>
          <a:p>
            <a:pPr lvl="1"/>
            <a:r>
              <a:rPr lang="en-US" dirty="0"/>
              <a:t>Includes RDA, and other cataloging-related documents and resources</a:t>
            </a:r>
          </a:p>
          <a:p>
            <a:r>
              <a:rPr lang="en-US" dirty="0"/>
              <a:t>The RDA Registry</a:t>
            </a:r>
          </a:p>
          <a:p>
            <a:pPr lvl="1"/>
            <a:r>
              <a:rPr lang="en-US" dirty="0"/>
              <a:t>Provides documentation about the RDA entities, elements, and vocabulary encoding schemes for application developers and linked data communities 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3725299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2883EAB-4CD8-DC4E-BAC6-0DB012BA776A}"/>
              </a:ext>
            </a:extLst>
          </p:cNvPr>
          <p:cNvSpPr txBox="1"/>
          <p:nvPr/>
        </p:nvSpPr>
        <p:spPr>
          <a:xfrm>
            <a:off x="5209660" y="4605442"/>
            <a:ext cx="2384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graduate of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78B2B9-01DE-774F-8D16-164238ED7171}"/>
              </a:ext>
            </a:extLst>
          </p:cNvPr>
          <p:cNvSpPr txBox="1"/>
          <p:nvPr/>
        </p:nvSpPr>
        <p:spPr>
          <a:xfrm>
            <a:off x="5208057" y="4612145"/>
            <a:ext cx="2073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1328A">
                    <a:alpha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graduate of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810" y="520700"/>
            <a:ext cx="10762522" cy="1893888"/>
          </a:xfrm>
        </p:spPr>
        <p:txBody>
          <a:bodyPr/>
          <a:lstStyle/>
          <a:p>
            <a:r>
              <a:rPr lang="en-US" sz="5400" dirty="0"/>
              <a:t>Example with a relationship element</a:t>
            </a:r>
          </a:p>
        </p:txBody>
      </p:sp>
      <p:sp>
        <p:nvSpPr>
          <p:cNvPr id="33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D19D4FA-7120-654C-A395-C44D783FC217}"/>
              </a:ext>
            </a:extLst>
          </p:cNvPr>
          <p:cNvSpPr/>
          <p:nvPr/>
        </p:nvSpPr>
        <p:spPr>
          <a:xfrm>
            <a:off x="8403490" y="2958114"/>
            <a:ext cx="3749040" cy="374904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4044" tIns="32022" rIns="64044" bIns="320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Conservatoire de Paris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64915CC-AC78-174A-A92A-05612F0C9598}"/>
              </a:ext>
            </a:extLst>
          </p:cNvPr>
          <p:cNvSpPr/>
          <p:nvPr/>
        </p:nvSpPr>
        <p:spPr>
          <a:xfrm>
            <a:off x="498721" y="2981182"/>
            <a:ext cx="3749040" cy="374904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4044" tIns="32022" rIns="64044" bIns="320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Nadia Boulanger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F197F39-3F9C-D64C-9B97-D2EC833E95C0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4247761" y="4855702"/>
            <a:ext cx="961899" cy="113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458B5A-A284-B941-B9A3-1CA947F950A0}"/>
              </a:ext>
            </a:extLst>
          </p:cNvPr>
          <p:cNvCxnSpPr>
            <a:cxnSpLocks/>
          </p:cNvCxnSpPr>
          <p:nvPr/>
        </p:nvCxnSpPr>
        <p:spPr>
          <a:xfrm>
            <a:off x="7451690" y="4873755"/>
            <a:ext cx="951800" cy="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1D49266-E142-6240-98F9-C170F2E47BA3}"/>
              </a:ext>
            </a:extLst>
          </p:cNvPr>
          <p:cNvSpPr/>
          <p:nvPr/>
        </p:nvSpPr>
        <p:spPr>
          <a:xfrm>
            <a:off x="1070848" y="2331423"/>
            <a:ext cx="2497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Domain: Person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D33B60-2194-4046-BC31-782A11C77A89}"/>
              </a:ext>
            </a:extLst>
          </p:cNvPr>
          <p:cNvSpPr/>
          <p:nvPr/>
        </p:nvSpPr>
        <p:spPr>
          <a:xfrm>
            <a:off x="8506467" y="2306043"/>
            <a:ext cx="3543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Range: Corporate Body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CC3552-4099-AB46-A200-413EF775F571}"/>
              </a:ext>
            </a:extLst>
          </p:cNvPr>
          <p:cNvSpPr txBox="1"/>
          <p:nvPr/>
        </p:nvSpPr>
        <p:spPr>
          <a:xfrm>
            <a:off x="4943303" y="2932374"/>
            <a:ext cx="2764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record </a:t>
            </a: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element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D3D0D067-2A9A-B649-BE1F-1F1F489BF798}"/>
                  </a:ext>
                </a:extLst>
              </p14:cNvPr>
              <p14:cNvContentPartPr/>
              <p14:nvPr/>
            </p14:nvContentPartPr>
            <p14:xfrm>
              <a:off x="6144905" y="3999383"/>
              <a:ext cx="361440" cy="37008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D3D0D067-2A9A-B649-BE1F-1F1F489BF79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95585" y="3950063"/>
                <a:ext cx="460080" cy="46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AF2008-2C25-434A-ADD5-BF993833966B}"/>
                  </a:ext>
                </a:extLst>
              </p14:cNvPr>
              <p14:cNvContentPartPr/>
              <p14:nvPr/>
            </p14:nvContentPartPr>
            <p14:xfrm>
              <a:off x="10680155" y="6312211"/>
              <a:ext cx="342000" cy="7221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AF2008-2C25-434A-ADD5-BF993833966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630835" y="6262891"/>
                <a:ext cx="441000" cy="82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8493443-77D4-2A49-9797-770A5093AABE}"/>
                  </a:ext>
                </a:extLst>
              </p14:cNvPr>
              <p14:cNvContentPartPr/>
              <p14:nvPr/>
            </p14:nvContentPartPr>
            <p14:xfrm>
              <a:off x="6053114" y="5303383"/>
              <a:ext cx="421200" cy="52164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8493443-77D4-2A49-9797-770A5093AAB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3794" y="5254097"/>
                <a:ext cx="519840" cy="620212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8324A900-2EF8-B247-A071-ACE230C576F7}"/>
              </a:ext>
            </a:extLst>
          </p:cNvPr>
          <p:cNvSpPr txBox="1"/>
          <p:nvPr/>
        </p:nvSpPr>
        <p:spPr>
          <a:xfrm>
            <a:off x="4773159" y="5844902"/>
            <a:ext cx="31241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verbalized label helps understand the essence of the relationship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705303-EB2E-F949-AF66-04084B4FF130}"/>
              </a:ext>
            </a:extLst>
          </p:cNvPr>
          <p:cNvSpPr txBox="1"/>
          <p:nvPr/>
        </p:nvSpPr>
        <p:spPr>
          <a:xfrm>
            <a:off x="8895688" y="6836005"/>
            <a:ext cx="2764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record a value</a:t>
            </a: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the element</a:t>
            </a:r>
          </a:p>
        </p:txBody>
      </p:sp>
      <p:pic>
        <p:nvPicPr>
          <p:cNvPr id="1026" name="Picture 2" descr="File:Nadia Boulanger 191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061" y="3331825"/>
            <a:ext cx="2032792" cy="254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Theatre du Conservatoire Paris CNSAD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559" y="3331825"/>
            <a:ext cx="2790773" cy="209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07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3" grpId="0" animBg="1"/>
      <p:bldP spid="9" grpId="0"/>
      <p:bldP spid="10" grpId="0"/>
      <p:bldP spid="16" grpId="0"/>
      <p:bldP spid="1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46DA95CE-332A-B142-8F4F-D86B9D9A45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eaLnBrk="1" hangingPunct="1"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305580"/>
            <a:endParaRPr lang="en-US" sz="5140" kern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8" name="Content Placeholder 10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31304DA-4C6A-9C4E-84A6-FFFB8C3BAF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" r="5350"/>
          <a:stretch/>
        </p:blipFill>
        <p:spPr>
          <a:xfrm>
            <a:off x="261113" y="543984"/>
            <a:ext cx="8253365" cy="16336672"/>
          </a:xfrm>
          <a:prstGeom prst="rect">
            <a:avLst/>
          </a:prstGeom>
        </p:spPr>
      </p:pic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58D853C8-7157-7C47-8AF9-64DF26A74B2A}"/>
              </a:ext>
            </a:extLst>
          </p:cNvPr>
          <p:cNvSpPr txBox="1">
            <a:spLocks/>
          </p:cNvSpPr>
          <p:nvPr/>
        </p:nvSpPr>
        <p:spPr>
          <a:xfrm>
            <a:off x="9692640" y="3931920"/>
            <a:ext cx="2743200" cy="4114800"/>
          </a:xfrm>
          <a:prstGeom prst="rect">
            <a:avLst/>
          </a:prstGeom>
        </p:spPr>
        <p:txBody>
          <a:bodyPr vert="horz" lIns="91428" tIns="45715" rIns="91428" bIns="45715" rtlCol="0">
            <a:noAutofit/>
          </a:bodyPr>
          <a:lstStyle>
            <a:lvl1pPr marL="236798" indent="-236798" eaLnBrk="1" hangingPunct="1">
              <a:spcBef>
                <a:spcPts val="0"/>
              </a:spcBef>
              <a:buClr>
                <a:schemeClr val="tx2"/>
              </a:buClr>
              <a:buFont typeface="Arial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5825" indent="-246803" eaLnBrk="1" hangingPunct="1">
              <a:spcBef>
                <a:spcPts val="420"/>
              </a:spcBef>
              <a:buClr>
                <a:schemeClr val="accent1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9309" indent="-281267" eaLnBrk="1" hangingPunct="1">
              <a:spcBef>
                <a:spcPts val="17"/>
              </a:spcBef>
              <a:buClr>
                <a:schemeClr val="accent2"/>
              </a:buClr>
              <a:buFont typeface="Courier New"/>
              <a:buChar char="o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531" indent="-243468" eaLnBrk="1" hangingPunct="1">
              <a:spcBef>
                <a:spcPts val="17"/>
              </a:spcBef>
              <a:buClr>
                <a:schemeClr val="accent3"/>
              </a:buClr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0664" indent="-244580" eaLnBrk="1" hangingPunct="1">
              <a:spcBef>
                <a:spcPts val="17"/>
              </a:spcBef>
              <a:buClr>
                <a:schemeClr val="tx1"/>
              </a:buClr>
              <a:buFont typeface="Wingdings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96022" eaLnBrk="1" hangingPunct="1">
              <a:defRPr>
                <a:latin typeface="+mn-lt"/>
                <a:ea typeface="+mn-ea"/>
                <a:cs typeface="+mn-cs"/>
              </a:defRPr>
            </a:lvl6pPr>
            <a:lvl7pPr marL="1435226" eaLnBrk="1" hangingPunct="1">
              <a:defRPr>
                <a:latin typeface="+mn-lt"/>
                <a:ea typeface="+mn-ea"/>
                <a:cs typeface="+mn-cs"/>
              </a:defRPr>
            </a:lvl7pPr>
            <a:lvl8pPr marL="1674431" eaLnBrk="1" hangingPunct="1">
              <a:defRPr>
                <a:latin typeface="+mn-lt"/>
                <a:ea typeface="+mn-ea"/>
                <a:cs typeface="+mn-cs"/>
              </a:defRPr>
            </a:lvl8pPr>
            <a:lvl9pPr marL="1913635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2800" kern="0" dirty="0">
                <a:solidFill>
                  <a:prstClr val="black"/>
                </a:solidFill>
                <a:latin typeface="Calibri"/>
              </a:rPr>
              <a:t>One way to find the inverse of an element is to scroll to the bottom of the element page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6DA95CE-332A-B142-8F4F-D86B9D9A45F4}"/>
              </a:ext>
            </a:extLst>
          </p:cNvPr>
          <p:cNvSpPr txBox="1">
            <a:spLocks/>
          </p:cNvSpPr>
          <p:nvPr/>
        </p:nvSpPr>
        <p:spPr>
          <a:xfrm>
            <a:off x="9423399" y="1394453"/>
            <a:ext cx="3235761" cy="2735594"/>
          </a:xfrm>
          <a:prstGeom prst="rect">
            <a:avLst/>
          </a:prstGeom>
        </p:spPr>
        <p:txBody>
          <a:bodyPr vert="horz" lIns="64035" tIns="32018" rIns="64035" bIns="32018" rtlCol="0" anchor="ctr">
            <a:noAutofit/>
          </a:bodyPr>
          <a:lstStyle>
            <a:lvl1pPr eaLnBrk="1" hangingPunct="1"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kern="0" dirty="0"/>
              <a:t>Relationship elements are reciprocal</a:t>
            </a:r>
          </a:p>
        </p:txBody>
      </p:sp>
    </p:spTree>
    <p:extLst>
      <p:ext uri="{BB962C8B-B14F-4D97-AF65-F5344CB8AC3E}">
        <p14:creationId xmlns:p14="http://schemas.microsoft.com/office/powerpoint/2010/main" val="97296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6DA95CE-332A-B142-8F4F-D86B9D9A45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eaLnBrk="1" hangingPunct="1"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305580"/>
            <a:endParaRPr lang="en-US" sz="5140" kern="0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8" name="Content Placeholder 10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31304DA-4C6A-9C4E-84A6-FFFB8C3BA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" r="5350"/>
          <a:stretch/>
        </p:blipFill>
        <p:spPr>
          <a:xfrm>
            <a:off x="264822" y="-8425359"/>
            <a:ext cx="8253365" cy="16336672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C87BCE9-E6AE-CF4D-A47B-39C81CCD6FDA}"/>
              </a:ext>
            </a:extLst>
          </p:cNvPr>
          <p:cNvSpPr/>
          <p:nvPr/>
        </p:nvSpPr>
        <p:spPr>
          <a:xfrm>
            <a:off x="478054" y="7323677"/>
            <a:ext cx="6012492" cy="519126"/>
          </a:xfrm>
          <a:prstGeom prst="roundRect">
            <a:avLst/>
          </a:prstGeom>
          <a:solidFill>
            <a:srgbClr val="F59B2D">
              <a:alpha val="0"/>
            </a:srgbClr>
          </a:solidFill>
          <a:ln w="50800" cap="flat" cmpd="sng" algn="ctr">
            <a:solidFill>
              <a:srgbClr val="F59B2D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29">
              <a:defRPr/>
            </a:pPr>
            <a:endParaRPr lang="fr-CA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F9F57870-A2E0-CE4B-A62A-D1004C5862FB}"/>
              </a:ext>
            </a:extLst>
          </p:cNvPr>
          <p:cNvSpPr txBox="1">
            <a:spLocks/>
          </p:cNvSpPr>
          <p:nvPr/>
        </p:nvSpPr>
        <p:spPr>
          <a:xfrm>
            <a:off x="9692640" y="3931920"/>
            <a:ext cx="2743200" cy="4114800"/>
          </a:xfrm>
          <a:prstGeom prst="rect">
            <a:avLst/>
          </a:prstGeom>
        </p:spPr>
        <p:txBody>
          <a:bodyPr vert="horz" lIns="91428" tIns="45715" rIns="91428" bIns="45715" rtlCol="0">
            <a:noAutofit/>
          </a:bodyPr>
          <a:lstStyle>
            <a:lvl1pPr marL="236798" indent="-236798" eaLnBrk="1" hangingPunct="1">
              <a:spcBef>
                <a:spcPts val="0"/>
              </a:spcBef>
              <a:buClr>
                <a:schemeClr val="tx2"/>
              </a:buClr>
              <a:buFont typeface="Arial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5825" indent="-246803" eaLnBrk="1" hangingPunct="1">
              <a:spcBef>
                <a:spcPts val="420"/>
              </a:spcBef>
              <a:buClr>
                <a:schemeClr val="accent1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9309" indent="-281267" eaLnBrk="1" hangingPunct="1">
              <a:spcBef>
                <a:spcPts val="17"/>
              </a:spcBef>
              <a:buClr>
                <a:schemeClr val="accent2"/>
              </a:buClr>
              <a:buFont typeface="Courier New"/>
              <a:buChar char="o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531" indent="-243468" eaLnBrk="1" hangingPunct="1">
              <a:spcBef>
                <a:spcPts val="17"/>
              </a:spcBef>
              <a:buClr>
                <a:schemeClr val="accent3"/>
              </a:buClr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0664" indent="-244580" eaLnBrk="1" hangingPunct="1">
              <a:spcBef>
                <a:spcPts val="17"/>
              </a:spcBef>
              <a:buClr>
                <a:schemeClr val="tx1"/>
              </a:buClr>
              <a:buFont typeface="Wingdings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96022" eaLnBrk="1" hangingPunct="1">
              <a:defRPr>
                <a:latin typeface="+mn-lt"/>
                <a:ea typeface="+mn-ea"/>
                <a:cs typeface="+mn-cs"/>
              </a:defRPr>
            </a:lvl6pPr>
            <a:lvl7pPr marL="1435226" eaLnBrk="1" hangingPunct="1">
              <a:defRPr>
                <a:latin typeface="+mn-lt"/>
                <a:ea typeface="+mn-ea"/>
                <a:cs typeface="+mn-cs"/>
              </a:defRPr>
            </a:lvl7pPr>
            <a:lvl8pPr marL="1674431" eaLnBrk="1" hangingPunct="1">
              <a:defRPr>
                <a:latin typeface="+mn-lt"/>
                <a:ea typeface="+mn-ea"/>
                <a:cs typeface="+mn-cs"/>
              </a:defRPr>
            </a:lvl8pPr>
            <a:lvl9pPr marL="1913635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2800" kern="0" dirty="0">
                <a:solidFill>
                  <a:prstClr val="black"/>
                </a:solidFill>
                <a:latin typeface="Calibri"/>
              </a:rPr>
              <a:t>The inverse of</a:t>
            </a:r>
          </a:p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2800" kern="0" dirty="0">
                <a:solidFill>
                  <a:prstClr val="black"/>
                </a:solidFill>
                <a:latin typeface="Calibri"/>
              </a:rPr>
              <a:t>the element </a:t>
            </a:r>
          </a:p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2800" kern="0" dirty="0">
                <a:solidFill>
                  <a:srgbClr val="21328A"/>
                </a:solidFill>
                <a:latin typeface="Calibri"/>
              </a:rPr>
              <a:t>graduate of</a:t>
            </a:r>
          </a:p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2800" kern="0" dirty="0">
                <a:solidFill>
                  <a:prstClr val="black"/>
                </a:solidFill>
                <a:latin typeface="Calibri"/>
              </a:rPr>
              <a:t>is</a:t>
            </a:r>
          </a:p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2800" kern="0" dirty="0">
                <a:solidFill>
                  <a:srgbClr val="21328A"/>
                </a:solidFill>
                <a:latin typeface="Calibri"/>
              </a:rPr>
              <a:t>graduate</a:t>
            </a:r>
            <a:endParaRPr lang="en-US" sz="2800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D1C1776-2D74-7D4E-9D86-B80605EE3009}"/>
              </a:ext>
            </a:extLst>
          </p:cNvPr>
          <p:cNvSpPr txBox="1">
            <a:spLocks/>
          </p:cNvSpPr>
          <p:nvPr/>
        </p:nvSpPr>
        <p:spPr>
          <a:xfrm>
            <a:off x="9423399" y="1394453"/>
            <a:ext cx="3235761" cy="2735594"/>
          </a:xfrm>
          <a:prstGeom prst="rect">
            <a:avLst/>
          </a:prstGeom>
        </p:spPr>
        <p:txBody>
          <a:bodyPr vert="horz" lIns="64035" tIns="32018" rIns="64035" bIns="32018" rtlCol="0" anchor="ctr">
            <a:noAutofit/>
          </a:bodyPr>
          <a:lstStyle>
            <a:lvl1pPr eaLnBrk="1" hangingPunct="1"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kern="0" dirty="0"/>
              <a:t>Relationship elements are reciprocal</a:t>
            </a:r>
          </a:p>
        </p:txBody>
      </p:sp>
    </p:spTree>
    <p:extLst>
      <p:ext uri="{BB962C8B-B14F-4D97-AF65-F5344CB8AC3E}">
        <p14:creationId xmlns:p14="http://schemas.microsoft.com/office/powerpoint/2010/main" val="39686904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2883EAB-4CD8-DC4E-BAC6-0DB012BA776A}"/>
              </a:ext>
            </a:extLst>
          </p:cNvPr>
          <p:cNvSpPr txBox="1"/>
          <p:nvPr/>
        </p:nvSpPr>
        <p:spPr>
          <a:xfrm>
            <a:off x="5209660" y="4605442"/>
            <a:ext cx="2384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031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graduate of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Reciprocal example</a:t>
            </a:r>
          </a:p>
        </p:txBody>
      </p:sp>
      <p:sp>
        <p:nvSpPr>
          <p:cNvPr id="33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D19D4FA-7120-654C-A395-C44D783FC217}"/>
              </a:ext>
            </a:extLst>
          </p:cNvPr>
          <p:cNvSpPr/>
          <p:nvPr/>
        </p:nvSpPr>
        <p:spPr>
          <a:xfrm>
            <a:off x="8403490" y="2958114"/>
            <a:ext cx="3749040" cy="374904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4044" tIns="32022" rIns="64044" bIns="320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Conservatoire de Paris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64915CC-AC78-174A-A92A-05612F0C9598}"/>
              </a:ext>
            </a:extLst>
          </p:cNvPr>
          <p:cNvSpPr/>
          <p:nvPr/>
        </p:nvSpPr>
        <p:spPr>
          <a:xfrm>
            <a:off x="498721" y="2981182"/>
            <a:ext cx="3749040" cy="374904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4044" tIns="32022" rIns="64044" bIns="320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Nadia Boulanger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F197F39-3F9C-D64C-9B97-D2EC833E95C0}"/>
              </a:ext>
            </a:extLst>
          </p:cNvPr>
          <p:cNvCxnSpPr>
            <a:cxnSpLocks/>
          </p:cNvCxnSpPr>
          <p:nvPr/>
        </p:nvCxnSpPr>
        <p:spPr>
          <a:xfrm>
            <a:off x="4247761" y="4855702"/>
            <a:ext cx="1137466" cy="1805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458B5A-A284-B941-B9A3-1CA947F950A0}"/>
              </a:ext>
            </a:extLst>
          </p:cNvPr>
          <p:cNvCxnSpPr>
            <a:cxnSpLocks/>
          </p:cNvCxnSpPr>
          <p:nvPr/>
        </p:nvCxnSpPr>
        <p:spPr>
          <a:xfrm>
            <a:off x="7451690" y="4873755"/>
            <a:ext cx="951800" cy="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1D49266-E142-6240-98F9-C170F2E47BA3}"/>
              </a:ext>
            </a:extLst>
          </p:cNvPr>
          <p:cNvSpPr/>
          <p:nvPr/>
        </p:nvSpPr>
        <p:spPr>
          <a:xfrm>
            <a:off x="1070848" y="2331423"/>
            <a:ext cx="2497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Domain: Person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D33B60-2194-4046-BC31-782A11C77A89}"/>
              </a:ext>
            </a:extLst>
          </p:cNvPr>
          <p:cNvSpPr/>
          <p:nvPr/>
        </p:nvSpPr>
        <p:spPr>
          <a:xfrm>
            <a:off x="8506467" y="2306043"/>
            <a:ext cx="3543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Range: Corporate Body</a:t>
            </a:r>
          </a:p>
        </p:txBody>
      </p:sp>
      <p:pic>
        <p:nvPicPr>
          <p:cNvPr id="1026" name="Picture 2" descr="File:Nadia Boulanger 19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061" y="3331825"/>
            <a:ext cx="2032792" cy="254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Theatre du Conservatoire Paris CNSA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559" y="3331825"/>
            <a:ext cx="2790773" cy="209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BDA63F3-99DE-7C4C-A28C-6BCCC02B6692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4247761" y="5648227"/>
            <a:ext cx="1137466" cy="0"/>
          </a:xfrm>
          <a:prstGeom prst="line">
            <a:avLst/>
          </a:prstGeom>
          <a:ln w="254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D6E5E37-DD49-8A45-93AE-BA486917D6CE}"/>
              </a:ext>
            </a:extLst>
          </p:cNvPr>
          <p:cNvCxnSpPr>
            <a:cxnSpLocks/>
          </p:cNvCxnSpPr>
          <p:nvPr/>
        </p:nvCxnSpPr>
        <p:spPr>
          <a:xfrm>
            <a:off x="7440577" y="5648227"/>
            <a:ext cx="951800" cy="1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358A204-5C35-8041-8460-2DF26A3CD86D}"/>
              </a:ext>
            </a:extLst>
          </p:cNvPr>
          <p:cNvSpPr txBox="1"/>
          <p:nvPr/>
        </p:nvSpPr>
        <p:spPr>
          <a:xfrm>
            <a:off x="5385227" y="5386617"/>
            <a:ext cx="2066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has graduate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D49266-E142-6240-98F9-C170F2E47BA3}"/>
              </a:ext>
            </a:extLst>
          </p:cNvPr>
          <p:cNvSpPr/>
          <p:nvPr/>
        </p:nvSpPr>
        <p:spPr>
          <a:xfrm>
            <a:off x="1190945" y="6907308"/>
            <a:ext cx="2257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Range: Person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ED33B60-2194-4046-BC31-782A11C77A89}"/>
              </a:ext>
            </a:extLst>
          </p:cNvPr>
          <p:cNvSpPr/>
          <p:nvPr/>
        </p:nvSpPr>
        <p:spPr>
          <a:xfrm>
            <a:off x="8511447" y="6907308"/>
            <a:ext cx="37832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Domain: Corporate Body</a:t>
            </a:r>
          </a:p>
        </p:txBody>
      </p:sp>
    </p:spTree>
    <p:extLst>
      <p:ext uri="{BB962C8B-B14F-4D97-AF65-F5344CB8AC3E}">
        <p14:creationId xmlns:p14="http://schemas.microsoft.com/office/powerpoint/2010/main" val="107726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/>
      <p:bldP spid="3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Attribute element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lvl="0" indent="0" algn="l" defTabSz="640354" rtl="0">
              <a:buClrTx/>
              <a:buNone/>
              <a:defRPr/>
            </a:pPr>
            <a:endParaRPr lang="en-US" sz="4000" kern="1200" dirty="0">
              <a:solidFill>
                <a:srgbClr val="2B2B2B"/>
              </a:solidFill>
              <a:latin typeface="Open Sans"/>
            </a:endParaRPr>
          </a:p>
          <a:p>
            <a:pPr defTabSz="640354">
              <a:buClrTx/>
              <a:defRPr/>
            </a:pPr>
            <a:r>
              <a:rPr lang="en-US" sz="4000" kern="1200" dirty="0">
                <a:solidFill>
                  <a:srgbClr val="2B2B2B"/>
                </a:solidFill>
                <a:latin typeface="Open Sans"/>
              </a:rPr>
              <a:t>An element that is an inherent or externally imputed characteristic of an RDA entity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7713532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68302994-15F3-AE40-8352-1AC80AD30B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4" r="24459" b="1"/>
          <a:stretch/>
        </p:blipFill>
        <p:spPr>
          <a:xfrm>
            <a:off x="965200" y="919040"/>
            <a:ext cx="7952572" cy="7398089"/>
          </a:xfrm>
          <a:prstGeom prst="rect">
            <a:avLst/>
          </a:prstGeom>
          <a:ln>
            <a:noFill/>
          </a:ln>
          <a:effectLst/>
        </p:spPr>
      </p:pic>
      <p:sp>
        <p:nvSpPr>
          <p:cNvPr id="21" name="Date Placeholder 4"/>
          <p:cNvSpPr>
            <a:spLocks noGrp="1"/>
          </p:cNvSpPr>
          <p:nvPr>
            <p:ph type="dt" sz="half" idx="11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82C321C-94D8-1E4B-82C4-70ED2ECCE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7092" y="2185531"/>
            <a:ext cx="4127557" cy="5071521"/>
          </a:xfrm>
        </p:spPr>
        <p:txBody>
          <a:bodyPr>
            <a:noAutofit/>
          </a:bodyPr>
          <a:lstStyle/>
          <a:p>
            <a:pPr algn="ctr"/>
            <a:r>
              <a:rPr lang="en-US" sz="5711" dirty="0">
                <a:solidFill>
                  <a:srgbClr val="203189"/>
                </a:solidFill>
              </a:rPr>
              <a:t>Attribute elements</a:t>
            </a:r>
            <a:br>
              <a:rPr lang="en-US" sz="5711" dirty="0">
                <a:solidFill>
                  <a:srgbClr val="203189"/>
                </a:solidFill>
              </a:rPr>
            </a:br>
            <a:r>
              <a:rPr lang="en-US" sz="5711" dirty="0">
                <a:solidFill>
                  <a:srgbClr val="203189"/>
                </a:solidFill>
              </a:rPr>
              <a:t>have a domain but no range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3E96AFF-F33F-3745-98E5-BE1D783CF9E6}"/>
              </a:ext>
            </a:extLst>
          </p:cNvPr>
          <p:cNvSpPr/>
          <p:nvPr/>
        </p:nvSpPr>
        <p:spPr>
          <a:xfrm>
            <a:off x="1234400" y="5706093"/>
            <a:ext cx="2284730" cy="1196763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7">
              <a:defRPr/>
            </a:pPr>
            <a:endParaRPr lang="en-US" sz="1856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43CE58-9535-1943-8785-7E2B3BAA12F9}"/>
              </a:ext>
            </a:extLst>
          </p:cNvPr>
          <p:cNvSpPr txBox="1"/>
          <p:nvPr/>
        </p:nvSpPr>
        <p:spPr>
          <a:xfrm>
            <a:off x="4130719" y="5799123"/>
            <a:ext cx="4650518" cy="9712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297">
              <a:defRPr/>
            </a:pPr>
            <a:r>
              <a:rPr lang="en-US" sz="2800" dirty="0">
                <a:solidFill>
                  <a:srgbClr val="21328A"/>
                </a:solidFill>
                <a:latin typeface="Calibri"/>
              </a:rPr>
              <a:t>RDA Entity that is described by an element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E6EAF6-B9CC-0547-90A2-E63735991E18}"/>
              </a:ext>
            </a:extLst>
          </p:cNvPr>
          <p:cNvCxnSpPr>
            <a:cxnSpLocks/>
            <a:stCxn id="9" idx="1"/>
            <a:endCxn id="15" idx="3"/>
          </p:cNvCxnSpPr>
          <p:nvPr/>
        </p:nvCxnSpPr>
        <p:spPr>
          <a:xfrm flipH="1">
            <a:off x="3519130" y="6304474"/>
            <a:ext cx="611590" cy="0"/>
          </a:xfrm>
          <a:prstGeom prst="straightConnector1">
            <a:avLst/>
          </a:prstGeom>
          <a:ln w="381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24B3BA6-840B-034D-9DF8-99226D818D45}"/>
              </a:ext>
            </a:extLst>
          </p:cNvPr>
          <p:cNvSpPr txBox="1"/>
          <p:nvPr/>
        </p:nvSpPr>
        <p:spPr>
          <a:xfrm>
            <a:off x="5469612" y="7016000"/>
            <a:ext cx="1972733" cy="53181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297">
              <a:defRPr/>
            </a:pPr>
            <a:r>
              <a:rPr lang="fr-CA" sz="2800" dirty="0">
                <a:solidFill>
                  <a:srgbClr val="21328A"/>
                </a:solidFill>
                <a:latin typeface="Calibri"/>
              </a:rPr>
              <a:t>No Range!</a:t>
            </a:r>
          </a:p>
        </p:txBody>
      </p:sp>
    </p:spTree>
    <p:extLst>
      <p:ext uri="{BB962C8B-B14F-4D97-AF65-F5344CB8AC3E}">
        <p14:creationId xmlns:p14="http://schemas.microsoft.com/office/powerpoint/2010/main" val="244205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 animBg="1"/>
      <p:bldP spid="9" grpId="0" animBg="1"/>
      <p:bldP spid="1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4">
            <a:extLst>
              <a:ext uri="{FF2B5EF4-FFF2-40B4-BE49-F238E27FC236}">
                <a16:creationId xmlns:a16="http://schemas.microsoft.com/office/drawing/2014/main" id="{9B2C1E72-804F-F645-B335-845E2DCAB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10" y="520700"/>
            <a:ext cx="10887790" cy="1893888"/>
          </a:xfrm>
        </p:spPr>
        <p:txBody>
          <a:bodyPr>
            <a:normAutofit/>
          </a:bodyPr>
          <a:lstStyle/>
          <a:p>
            <a:r>
              <a:rPr lang="en-US" sz="5711" dirty="0">
                <a:solidFill>
                  <a:srgbClr val="21328A"/>
                </a:solidFill>
              </a:rPr>
              <a:t>Example with an attribute element</a:t>
            </a:r>
            <a:endParaRPr lang="en-US" dirty="0"/>
          </a:p>
        </p:txBody>
      </p:sp>
      <p:sp>
        <p:nvSpPr>
          <p:cNvPr id="22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D19D4FA-7120-654C-A395-C44D783FC217}"/>
              </a:ext>
            </a:extLst>
          </p:cNvPr>
          <p:cNvSpPr/>
          <p:nvPr/>
        </p:nvSpPr>
        <p:spPr>
          <a:xfrm>
            <a:off x="8634257" y="4111439"/>
            <a:ext cx="4114800" cy="121651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composer</a:t>
            </a: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F197F39-3F9C-D64C-9B97-D2EC833E95C0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4247761" y="4684994"/>
            <a:ext cx="924392" cy="88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2883EAB-4CD8-DC4E-BAC6-0DB012BA776A}"/>
              </a:ext>
            </a:extLst>
          </p:cNvPr>
          <p:cNvSpPr txBox="1"/>
          <p:nvPr/>
        </p:nvSpPr>
        <p:spPr>
          <a:xfrm>
            <a:off x="5172153" y="4111439"/>
            <a:ext cx="2755498" cy="1147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srgbClr val="21328A"/>
                </a:solidFill>
                <a:latin typeface="Calibri"/>
              </a:rPr>
              <a:t>has profession</a:t>
            </a:r>
          </a:p>
          <a:p>
            <a:pPr algn="ctr" defTabSz="914297">
              <a:defRPr/>
            </a:pPr>
            <a:r>
              <a:rPr lang="en-US" sz="3427" dirty="0">
                <a:solidFill>
                  <a:srgbClr val="21328A"/>
                </a:solidFill>
                <a:latin typeface="Calibri"/>
              </a:rPr>
              <a:t>or occupation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A458B5A-A284-B941-B9A3-1CA947F950A0}"/>
              </a:ext>
            </a:extLst>
          </p:cNvPr>
          <p:cNvCxnSpPr>
            <a:cxnSpLocks/>
          </p:cNvCxnSpPr>
          <p:nvPr/>
        </p:nvCxnSpPr>
        <p:spPr>
          <a:xfrm>
            <a:off x="7981476" y="4693892"/>
            <a:ext cx="652780" cy="0"/>
          </a:xfrm>
          <a:prstGeom prst="line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B1D49266-E142-6240-98F9-C170F2E47BA3}"/>
              </a:ext>
            </a:extLst>
          </p:cNvPr>
          <p:cNvSpPr/>
          <p:nvPr/>
        </p:nvSpPr>
        <p:spPr>
          <a:xfrm>
            <a:off x="1173364" y="1958341"/>
            <a:ext cx="3015313" cy="619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Domain: Person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ED33B60-2194-4046-BC31-782A11C77A89}"/>
              </a:ext>
            </a:extLst>
          </p:cNvPr>
          <p:cNvSpPr/>
          <p:nvPr/>
        </p:nvSpPr>
        <p:spPr>
          <a:xfrm>
            <a:off x="9025622" y="1958341"/>
            <a:ext cx="3332066" cy="1147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Range: None</a:t>
            </a:r>
          </a:p>
          <a:p>
            <a:pPr algn="ctr" defTabSz="914297">
              <a:defRPr/>
            </a:pPr>
            <a:r>
              <a:rPr lang="en-US" sz="3427" i="1" dirty="0">
                <a:solidFill>
                  <a:prstClr val="black"/>
                </a:solidFill>
                <a:latin typeface="Calibri"/>
              </a:rPr>
              <a:t>not an RDA entity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64915CC-AC78-174A-A92A-05612F0C9598}"/>
              </a:ext>
            </a:extLst>
          </p:cNvPr>
          <p:cNvSpPr/>
          <p:nvPr/>
        </p:nvSpPr>
        <p:spPr>
          <a:xfrm>
            <a:off x="498721" y="2981182"/>
            <a:ext cx="3749040" cy="374904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4044" tIns="32022" rIns="64044" bIns="3202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0" marR="0" lvl="0" indent="0" algn="ctr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Nadia Boulanger</a:t>
            </a:r>
          </a:p>
        </p:txBody>
      </p:sp>
      <p:pic>
        <p:nvPicPr>
          <p:cNvPr id="21" name="Picture 2" descr="File:Nadia Boulanger 19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061" y="3331825"/>
            <a:ext cx="2032792" cy="254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85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allAtOnce" animBg="1"/>
      <p:bldP spid="15" grpId="0"/>
      <p:bldP spid="3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8154BF-F8AD-EF4B-BD43-CBDD629121C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1FE76F-3DA8-9941-AD6C-D52A2B1DA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2166600" cy="1529140"/>
          </a:xfrm>
        </p:spPr>
        <p:txBody>
          <a:bodyPr>
            <a:noAutofit/>
          </a:bodyPr>
          <a:lstStyle/>
          <a:p>
            <a:pPr algn="ctr"/>
            <a:r>
              <a:rPr lang="en-US" sz="4569" dirty="0">
                <a:solidFill>
                  <a:srgbClr val="21328A"/>
                </a:solidFill>
              </a:rPr>
              <a:t>Some original RDA Toolkit attributes have become relationship elements</a:t>
            </a:r>
            <a:endParaRPr lang="en-US" sz="4569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61380F-911E-B54E-8CF9-509DE0F17161}"/>
              </a:ext>
            </a:extLst>
          </p:cNvPr>
          <p:cNvCxnSpPr>
            <a:cxnSpLocks/>
          </p:cNvCxnSpPr>
          <p:nvPr/>
        </p:nvCxnSpPr>
        <p:spPr>
          <a:xfrm>
            <a:off x="4686236" y="5070026"/>
            <a:ext cx="70442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230E91C-CAE2-3544-B79D-34A2AA9E939C}"/>
              </a:ext>
            </a:extLst>
          </p:cNvPr>
          <p:cNvSpPr txBox="1"/>
          <p:nvPr/>
        </p:nvSpPr>
        <p:spPr>
          <a:xfrm>
            <a:off x="5287518" y="4516640"/>
            <a:ext cx="2480564" cy="1147109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srgbClr val="21328A"/>
                </a:solidFill>
                <a:latin typeface="Calibri"/>
              </a:rPr>
              <a:t>has place of publication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73D523-5F43-E841-B09D-018902DB44FE}"/>
              </a:ext>
            </a:extLst>
          </p:cNvPr>
          <p:cNvSpPr txBox="1"/>
          <p:nvPr/>
        </p:nvSpPr>
        <p:spPr>
          <a:xfrm>
            <a:off x="5315088" y="2609409"/>
            <a:ext cx="2480564" cy="114710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srgbClr val="21328A"/>
                </a:solidFill>
                <a:latin typeface="Calibri"/>
              </a:rPr>
              <a:t>has title proper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BD46F9-E2A4-A34E-9885-8C6D01F0F2A1}"/>
              </a:ext>
            </a:extLst>
          </p:cNvPr>
          <p:cNvCxnSpPr>
            <a:cxnSpLocks/>
          </p:cNvCxnSpPr>
          <p:nvPr/>
        </p:nvCxnSpPr>
        <p:spPr>
          <a:xfrm>
            <a:off x="7487285" y="3182962"/>
            <a:ext cx="1097915" cy="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317B1D7-C372-4B45-97A0-DA0E07554F70}"/>
              </a:ext>
            </a:extLst>
          </p:cNvPr>
          <p:cNvSpPr/>
          <p:nvPr/>
        </p:nvSpPr>
        <p:spPr>
          <a:xfrm>
            <a:off x="8629650" y="2579720"/>
            <a:ext cx="3263900" cy="97917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Cantique</a:t>
            </a: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FEFDC3-6B91-0247-B655-96E3D4732FBB}"/>
              </a:ext>
            </a:extLst>
          </p:cNvPr>
          <p:cNvSpPr/>
          <p:nvPr/>
        </p:nvSpPr>
        <p:spPr>
          <a:xfrm>
            <a:off x="489124" y="1958341"/>
            <a:ext cx="4282198" cy="619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Domain: Manifestation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50F012-D0A3-C944-8A01-1E783B2C2817}"/>
              </a:ext>
            </a:extLst>
          </p:cNvPr>
          <p:cNvSpPr/>
          <p:nvPr/>
        </p:nvSpPr>
        <p:spPr>
          <a:xfrm>
            <a:off x="8852626" y="1958339"/>
            <a:ext cx="2817951" cy="619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Range: Nomen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47C7E54-0F9A-C14F-9A6B-52F2CE3B2584}"/>
              </a:ext>
            </a:extLst>
          </p:cNvPr>
          <p:cNvSpPr/>
          <p:nvPr/>
        </p:nvSpPr>
        <p:spPr>
          <a:xfrm>
            <a:off x="8629650" y="4576940"/>
            <a:ext cx="3263900" cy="97917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Paris</a:t>
            </a: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8123A4-4A1F-AF4F-B87E-3FEA6B0F3178}"/>
              </a:ext>
            </a:extLst>
          </p:cNvPr>
          <p:cNvSpPr/>
          <p:nvPr/>
        </p:nvSpPr>
        <p:spPr>
          <a:xfrm>
            <a:off x="9039374" y="4009058"/>
            <a:ext cx="2444452" cy="619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Range: Place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52BC5D1-2CD1-784F-B3A6-BD817CF5B242}"/>
              </a:ext>
            </a:extLst>
          </p:cNvPr>
          <p:cNvCxnSpPr>
            <a:cxnSpLocks/>
          </p:cNvCxnSpPr>
          <p:nvPr/>
        </p:nvCxnSpPr>
        <p:spPr>
          <a:xfrm>
            <a:off x="4728360" y="6069703"/>
            <a:ext cx="808840" cy="75018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BD5A28-9A16-904B-B469-99348EE40BFA}"/>
              </a:ext>
            </a:extLst>
          </p:cNvPr>
          <p:cNvCxnSpPr>
            <a:cxnSpLocks/>
          </p:cNvCxnSpPr>
          <p:nvPr/>
        </p:nvCxnSpPr>
        <p:spPr>
          <a:xfrm>
            <a:off x="7585202" y="7180580"/>
            <a:ext cx="1044448" cy="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405D4217-2298-8341-A8DC-F3A117F62D31}"/>
              </a:ext>
            </a:extLst>
          </p:cNvPr>
          <p:cNvSpPr/>
          <p:nvPr/>
        </p:nvSpPr>
        <p:spPr>
          <a:xfrm>
            <a:off x="8629650" y="6600046"/>
            <a:ext cx="3263900" cy="97917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1909</a:t>
            </a: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  <a:p>
            <a:pPr algn="ctr" defTabSz="914297">
              <a:defRPr/>
            </a:pPr>
            <a:endParaRPr lang="en-US" sz="3427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4E4A1F8-C23C-314F-9348-817364EBFFC9}"/>
              </a:ext>
            </a:extLst>
          </p:cNvPr>
          <p:cNvSpPr/>
          <p:nvPr/>
        </p:nvSpPr>
        <p:spPr>
          <a:xfrm>
            <a:off x="8646640" y="6007611"/>
            <a:ext cx="3229923" cy="619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prstClr val="black"/>
                </a:solidFill>
                <a:latin typeface="Calibri"/>
              </a:rPr>
              <a:t>Range: Timespan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9ECA346C-666C-974D-916F-9F0A8C9F8DF2}"/>
              </a:ext>
            </a:extLst>
          </p:cNvPr>
          <p:cNvCxnSpPr>
            <a:cxnSpLocks/>
          </p:cNvCxnSpPr>
          <p:nvPr/>
        </p:nvCxnSpPr>
        <p:spPr>
          <a:xfrm flipV="1">
            <a:off x="4686237" y="3300354"/>
            <a:ext cx="1079987" cy="7087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3519240-BBD9-DC4F-A54F-89E9FB0F7B54}"/>
              </a:ext>
            </a:extLst>
          </p:cNvPr>
          <p:cNvCxnSpPr>
            <a:cxnSpLocks/>
          </p:cNvCxnSpPr>
          <p:nvPr/>
        </p:nvCxnSpPr>
        <p:spPr>
          <a:xfrm>
            <a:off x="7650480" y="5159129"/>
            <a:ext cx="979170" cy="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BA77E0B1-19DA-1A4A-8523-BF9305393901}"/>
              </a:ext>
            </a:extLst>
          </p:cNvPr>
          <p:cNvSpPr txBox="1"/>
          <p:nvPr/>
        </p:nvSpPr>
        <p:spPr>
          <a:xfrm>
            <a:off x="5284588" y="6226162"/>
            <a:ext cx="2480564" cy="167449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srgbClr val="21328A"/>
                </a:solidFill>
                <a:latin typeface="Calibri"/>
              </a:rPr>
              <a:t>has copyright date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74" y="2578061"/>
            <a:ext cx="4412689" cy="598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9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4" grpId="0" animBg="1"/>
      <p:bldP spid="20" grpId="0"/>
      <p:bldP spid="21" grpId="0" animBg="1"/>
      <p:bldP spid="22" grpId="0"/>
      <p:bldP spid="26" grpId="0" animBg="1"/>
      <p:bldP spid="31" grpId="0"/>
      <p:bldP spid="12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 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defTabSz="640354">
              <a:buClrTx/>
              <a:buNone/>
              <a:defRPr/>
            </a:pPr>
            <a:r>
              <a:rPr lang="en-US" sz="4400" kern="1200" dirty="0">
                <a:solidFill>
                  <a:srgbClr val="083379"/>
                </a:solidFill>
                <a:latin typeface="Gotham"/>
              </a:rPr>
              <a:t>element super-type</a:t>
            </a:r>
          </a:p>
          <a:p>
            <a:pPr defTabSz="640354">
              <a:buClrTx/>
              <a:defRPr/>
            </a:pPr>
            <a:r>
              <a:rPr lang="en-US" sz="4000" kern="1200" dirty="0">
                <a:solidFill>
                  <a:srgbClr val="2B2B2B"/>
                </a:solidFill>
                <a:latin typeface="Open Sans"/>
              </a:rPr>
              <a:t>A broader category or type of an element</a:t>
            </a:r>
          </a:p>
          <a:p>
            <a:pPr marL="0" lvl="0" indent="0" algn="l" defTabSz="640354" rtl="0">
              <a:buClrTx/>
              <a:buNone/>
              <a:defRPr/>
            </a:pPr>
            <a:endParaRPr lang="en-US" sz="1800" kern="1200" dirty="0">
              <a:solidFill>
                <a:prstClr val="black"/>
              </a:solidFill>
            </a:endParaRPr>
          </a:p>
          <a:p>
            <a:pPr marL="0" indent="0" defTabSz="640354">
              <a:buClrTx/>
              <a:buNone/>
              <a:defRPr/>
            </a:pPr>
            <a:r>
              <a:rPr lang="en-US" sz="4400" kern="1200" dirty="0">
                <a:solidFill>
                  <a:srgbClr val="083379"/>
                </a:solidFill>
                <a:latin typeface="Gotham"/>
              </a:rPr>
              <a:t>element sub-type</a:t>
            </a:r>
          </a:p>
          <a:p>
            <a:pPr defTabSz="640354">
              <a:buClrTx/>
              <a:defRPr/>
            </a:pPr>
            <a:r>
              <a:rPr lang="en-US" sz="4000" kern="1200" dirty="0">
                <a:solidFill>
                  <a:srgbClr val="2B2B2B"/>
                </a:solidFill>
                <a:latin typeface="Open Sans"/>
              </a:rPr>
              <a:t>A narrower category or type of an element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7469229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  <a:br>
              <a:rPr lang="en-US" dirty="0"/>
            </a:br>
            <a:r>
              <a:rPr lang="en-US" dirty="0"/>
              <a:t>Form of notation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203189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03189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2763371"/>
            <a:ext cx="7272184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38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25275-6729-3240-A99E-7B0E85245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RDA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EF108-0A8B-0347-975C-388BBD06F0A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rgbClr val="3399FF"/>
                </a:solidFill>
              </a:rPr>
              <a:t>In scope </a:t>
            </a:r>
          </a:p>
          <a:p>
            <a:r>
              <a:rPr lang="en-US" dirty="0"/>
              <a:t>“Things” of bibliographic interest</a:t>
            </a:r>
          </a:p>
          <a:p>
            <a:r>
              <a:rPr lang="en-US" dirty="0"/>
              <a:t>Data and functionality required by end-users to meet their information needs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DA33F-F0B4-0344-8249-3BFF368AE5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rgbClr val="3399FF"/>
                </a:solidFill>
              </a:rPr>
              <a:t>Out of scope </a:t>
            </a:r>
          </a:p>
          <a:p>
            <a:r>
              <a:rPr lang="en-US" dirty="0"/>
              <a:t>Administrative metadata</a:t>
            </a:r>
          </a:p>
          <a:p>
            <a:r>
              <a:rPr lang="en-US" dirty="0"/>
              <a:t>Resource management metadata (e.g., acquisitions, preservation, circulation)</a:t>
            </a:r>
          </a:p>
          <a:p>
            <a:r>
              <a:rPr lang="en-US" dirty="0"/>
              <a:t>Rights management metadata</a:t>
            </a:r>
          </a:p>
          <a:p>
            <a:r>
              <a:rPr lang="en-US" dirty="0"/>
              <a:t>Subject access beyond RDA entities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pPr marL="0" indent="0">
              <a:buNone/>
            </a:pPr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1009665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names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Some unchanged, such as</a:t>
            </a:r>
          </a:p>
          <a:p>
            <a:pPr lvl="1"/>
            <a:r>
              <a:rPr lang="en-US" dirty="0"/>
              <a:t>title proper</a:t>
            </a:r>
          </a:p>
          <a:p>
            <a:pPr lvl="1"/>
            <a:r>
              <a:rPr lang="en-US" dirty="0"/>
              <a:t>place of publication</a:t>
            </a:r>
          </a:p>
          <a:p>
            <a:pPr lvl="1"/>
            <a:r>
              <a:rPr lang="en-US" dirty="0"/>
              <a:t>content type</a:t>
            </a:r>
          </a:p>
          <a:p>
            <a:pPr lvl="1"/>
            <a:r>
              <a:rPr lang="en-US" dirty="0"/>
              <a:t>date of birth</a:t>
            </a:r>
          </a:p>
          <a:p>
            <a:pPr>
              <a:spcBef>
                <a:spcPts val="600"/>
              </a:spcBef>
            </a:pPr>
            <a:r>
              <a:rPr lang="en-US" dirty="0"/>
              <a:t>Some with minor changes</a:t>
            </a:r>
          </a:p>
          <a:p>
            <a:pPr lvl="1" algn="l" rtl="0"/>
            <a:r>
              <a:rPr lang="en-US" kern="1200" dirty="0">
                <a:solidFill>
                  <a:prstClr val="black"/>
                </a:solidFill>
              </a:rPr>
              <a:t>based on (work) </a:t>
            </a:r>
            <a:r>
              <a:rPr lang="en-US" kern="1200" dirty="0">
                <a:solidFill>
                  <a:prstClr val="black"/>
                </a:solidFill>
                <a:sym typeface="Wingdings" panose="05000000000000000000" pitchFamily="2" charset="2"/>
              </a:rPr>
              <a:t> based on work</a:t>
            </a:r>
          </a:p>
          <a:p>
            <a:pPr lvl="1" algn="l" rtl="0"/>
            <a:r>
              <a:rPr lang="en-US" kern="1200" dirty="0">
                <a:solidFill>
                  <a:prstClr val="black"/>
                </a:solidFill>
              </a:rPr>
              <a:t>place of residence, etc. </a:t>
            </a:r>
            <a:r>
              <a:rPr lang="en-US" kern="1200" dirty="0">
                <a:solidFill>
                  <a:prstClr val="black"/>
                </a:solidFill>
                <a:sym typeface="Wingdings" panose="05000000000000000000" pitchFamily="2" charset="2"/>
              </a:rPr>
              <a:t> place of residence</a:t>
            </a:r>
            <a:endParaRPr lang="en-US" kern="1200" dirty="0">
              <a:solidFill>
                <a:prstClr val="black"/>
              </a:solidFill>
            </a:endParaRPr>
          </a:p>
          <a:p>
            <a:pPr lvl="1" algn="l" rtl="0"/>
            <a:endParaRPr lang="fr-CA" kern="1200" dirty="0">
              <a:solidFill>
                <a:prstClr val="black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38516500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Agent elements separated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3600" i="1" dirty="0">
                <a:solidFill>
                  <a:srgbClr val="3399FF"/>
                </a:solidFill>
              </a:rPr>
              <a:t>Original Toolkit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author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2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3600" i="1" dirty="0">
                <a:solidFill>
                  <a:srgbClr val="3399FF"/>
                </a:solidFill>
              </a:rPr>
              <a:t>Beta Toolkit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author agent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author collective agent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author corporate body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author family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author person</a:t>
            </a:r>
          </a:p>
        </p:txBody>
      </p:sp>
    </p:spTree>
    <p:extLst>
      <p:ext uri="{BB962C8B-B14F-4D97-AF65-F5344CB8AC3E}">
        <p14:creationId xmlns:p14="http://schemas.microsoft.com/office/powerpoint/2010/main" val="266743981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7810" y="520700"/>
            <a:ext cx="10506790" cy="1636776"/>
          </a:xfrm>
        </p:spPr>
        <p:txBody>
          <a:bodyPr/>
          <a:lstStyle/>
          <a:p>
            <a:r>
              <a:rPr lang="en-US" dirty="0"/>
              <a:t>A more drastic transformation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>
              <a:spcAft>
                <a:spcPts val="600"/>
              </a:spcAft>
              <a:buNone/>
            </a:pPr>
            <a:r>
              <a:rPr lang="en-US" sz="3600" i="1" dirty="0">
                <a:solidFill>
                  <a:srgbClr val="3399FF"/>
                </a:solidFill>
              </a:rPr>
              <a:t>Original Toolkit</a:t>
            </a:r>
          </a:p>
          <a:p>
            <a:pPr lvl="0">
              <a:spcAft>
                <a:spcPts val="600"/>
              </a:spcAft>
            </a:pPr>
            <a:r>
              <a:rPr lang="en-US" sz="3200" dirty="0"/>
              <a:t>illustrator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2"/>
          </p:nvPr>
        </p:nvSpPr>
        <p:spPr>
          <a:xfrm>
            <a:off x="6767512" y="2284413"/>
            <a:ext cx="5970592" cy="6462712"/>
          </a:xfrm>
        </p:spPr>
        <p:txBody>
          <a:bodyPr/>
          <a:lstStyle/>
          <a:p>
            <a:pPr marL="0" lvl="0" indent="0">
              <a:spcAft>
                <a:spcPts val="600"/>
              </a:spcAft>
              <a:buNone/>
            </a:pPr>
            <a:r>
              <a:rPr lang="en-US" sz="3600" i="1" dirty="0">
                <a:solidFill>
                  <a:srgbClr val="3399FF"/>
                </a:solidFill>
              </a:rPr>
              <a:t>Beta Toolkit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contributor agent of still image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contributor collective agent of still image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contributor corporate body of still image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contributor family of still image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contributor person of still image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CC1B92-9EAB-1E44-9F43-395B390117FC}"/>
              </a:ext>
            </a:extLst>
          </p:cNvPr>
          <p:cNvSpPr txBox="1"/>
          <p:nvPr/>
        </p:nvSpPr>
        <p:spPr>
          <a:xfrm>
            <a:off x="1117600" y="3752850"/>
            <a:ext cx="3962400" cy="283154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31775" marR="0" lvl="0" indent="-231775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element broken down into separate elements</a:t>
            </a:r>
          </a:p>
          <a:p>
            <a:pPr marL="231775" marR="0" lvl="0" indent="-231775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modified</a:t>
            </a:r>
          </a:p>
          <a:p>
            <a:pPr marL="231775" marR="0" lvl="0" indent="-231775" algn="l" defTabSz="640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21328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relationship moved from expression to manifestation </a:t>
            </a:r>
            <a:endParaRPr kumimoji="0" lang="en-US" sz="2800" b="0" i="0" u="none" strike="noStrike" kern="0" cap="none" spc="0" normalizeH="0" baseline="0" dirty="0">
              <a:ln>
                <a:noFill/>
              </a:ln>
              <a:solidFill>
                <a:srgbClr val="21328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96143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elements created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>
              <a:spcAft>
                <a:spcPts val="600"/>
              </a:spcAft>
              <a:buNone/>
            </a:pPr>
            <a:r>
              <a:rPr lang="en-US" sz="3600" i="1" dirty="0">
                <a:solidFill>
                  <a:srgbClr val="3399FF"/>
                </a:solidFill>
              </a:rPr>
              <a:t>Original Toolkit</a:t>
            </a:r>
          </a:p>
          <a:p>
            <a:pPr lvl="0">
              <a:spcAft>
                <a:spcPts val="600"/>
              </a:spcAft>
            </a:pPr>
            <a:r>
              <a:rPr lang="en-US" sz="3200" dirty="0"/>
              <a:t>[no equivalent]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2"/>
          </p:nvPr>
        </p:nvSpPr>
        <p:spPr/>
        <p:txBody>
          <a:bodyPr/>
          <a:lstStyle/>
          <a:p>
            <a:pPr marL="0" lvl="0" indent="0">
              <a:spcAft>
                <a:spcPts val="600"/>
              </a:spcAft>
              <a:buNone/>
            </a:pPr>
            <a:r>
              <a:rPr lang="en-US" sz="3600" i="1" dirty="0">
                <a:solidFill>
                  <a:srgbClr val="3399FF"/>
                </a:solidFill>
              </a:rPr>
              <a:t>Beta Toolkit</a:t>
            </a:r>
          </a:p>
          <a:p>
            <a:pPr lvl="0">
              <a:spcAft>
                <a:spcPts val="600"/>
              </a:spcAft>
            </a:pPr>
            <a:r>
              <a:rPr lang="en-US" sz="3200" dirty="0"/>
              <a:t>appellation of person</a:t>
            </a:r>
          </a:p>
          <a:p>
            <a:pPr lvl="0">
              <a:spcAft>
                <a:spcPts val="600"/>
              </a:spcAft>
            </a:pPr>
            <a:r>
              <a:rPr lang="en-US" sz="3200" dirty="0"/>
              <a:t>transformation by extension plan</a:t>
            </a:r>
          </a:p>
          <a:p>
            <a:pPr lvl="0">
              <a:spcAft>
                <a:spcPts val="600"/>
              </a:spcAft>
            </a:pPr>
            <a:r>
              <a:rPr lang="en-US" sz="3200" dirty="0"/>
              <a:t>identifier for nomen</a:t>
            </a:r>
          </a:p>
          <a:p>
            <a:pPr lvl="0">
              <a:spcAft>
                <a:spcPts val="600"/>
              </a:spcAft>
            </a:pPr>
            <a:r>
              <a:rPr lang="en-US" sz="3200" dirty="0"/>
              <a:t>language of representative expression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585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7810" y="520700"/>
            <a:ext cx="10963990" cy="1636776"/>
          </a:xfrm>
        </p:spPr>
        <p:txBody>
          <a:bodyPr/>
          <a:lstStyle/>
          <a:p>
            <a:r>
              <a:rPr lang="en-US" dirty="0"/>
              <a:t>Those crazy element names…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Complaints about baffling and/or intimidating element labels, such as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contributor person of still image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contributor agent to amalgamation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medium of performance of choreographic content of representative expression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46850350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Element labels are not intended for “human consumption”</a:t>
            </a:r>
          </a:p>
          <a:p>
            <a:pPr lvl="1"/>
            <a:r>
              <a:rPr lang="en-US" dirty="0"/>
              <a:t>700 1- $a Anderson, Leroy, $d 1908-1975, </a:t>
            </a:r>
            <a:br>
              <a:rPr lang="en-US" dirty="0"/>
            </a:br>
            <a:r>
              <a:rPr lang="en-US" dirty="0"/>
              <a:t>$e arranger person of music</a:t>
            </a:r>
          </a:p>
          <a:p>
            <a:pPr marL="4572000">
              <a:spcAft>
                <a:spcPts val="600"/>
              </a:spcAft>
            </a:pPr>
            <a:r>
              <a:rPr lang="en-US" dirty="0"/>
              <a:t>Element labels and definitions are grounded in linked data principles</a:t>
            </a:r>
          </a:p>
          <a:p>
            <a:pPr marL="4513263">
              <a:spcAft>
                <a:spcPts val="600"/>
              </a:spcAft>
            </a:pPr>
            <a:r>
              <a:rPr lang="en-US" dirty="0"/>
              <a:t>Elements are designed to be meaningful to machines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FEC6D3A-4D30-3044-9745-DE76C1289F4B}"/>
              </a:ext>
            </a:extLst>
          </p:cNvPr>
          <p:cNvCxnSpPr>
            <a:cxnSpLocks/>
          </p:cNvCxnSpPr>
          <p:nvPr/>
        </p:nvCxnSpPr>
        <p:spPr>
          <a:xfrm>
            <a:off x="1651000" y="4286250"/>
            <a:ext cx="47244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435" y="4591050"/>
            <a:ext cx="3420265" cy="40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96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User-friendly labels?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RSC has charged the North American RDA Committee to create user-friendly display labels</a:t>
            </a:r>
          </a:p>
          <a:p>
            <a:pPr lvl="1"/>
            <a:r>
              <a:rPr lang="en-US" dirty="0"/>
              <a:t>These will have to be community specific; they cannot work for all RDA users worldwide</a:t>
            </a:r>
          </a:p>
          <a:p>
            <a:pPr lvl="1"/>
            <a:r>
              <a:rPr lang="en-US" dirty="0"/>
              <a:t>Communities will be able to develop their own labels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46808430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2708434"/>
          </a:xfrm>
        </p:spPr>
        <p:txBody>
          <a:bodyPr/>
          <a:lstStyle/>
          <a:p>
            <a:r>
              <a:rPr lang="en-US" dirty="0"/>
              <a:t>String Encoding Schemes, or 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59888129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Definition:</a:t>
            </a:r>
            <a:br>
              <a:rPr lang="en-US" dirty="0"/>
            </a:br>
            <a:r>
              <a:rPr lang="en-US" dirty="0"/>
              <a:t>String encoding scheme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kern="1200" dirty="0">
                <a:solidFill>
                  <a:srgbClr val="2B2B2B"/>
                </a:solidFill>
                <a:latin typeface="Open Sans"/>
              </a:rPr>
              <a:t>A set of string values and an associated set of rules that describe a mapping between that set of strings and a value of an element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91812632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SES?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“Rules” that explain how to put together a string, </a:t>
            </a:r>
            <a:br>
              <a:rPr lang="en-US" dirty="0"/>
            </a:br>
            <a:r>
              <a:rPr lang="en-US" dirty="0"/>
              <a:t>such as an access point for a person</a:t>
            </a:r>
          </a:p>
          <a:p>
            <a:r>
              <a:rPr lang="en-US" dirty="0"/>
              <a:t>Instructions may include:</a:t>
            </a:r>
          </a:p>
          <a:p>
            <a:pPr lvl="1"/>
            <a:r>
              <a:rPr lang="en-US" dirty="0"/>
              <a:t>Components of the string</a:t>
            </a:r>
          </a:p>
          <a:p>
            <a:pPr lvl="1"/>
            <a:r>
              <a:rPr lang="en-US" dirty="0"/>
              <a:t>The order of the data</a:t>
            </a:r>
          </a:p>
          <a:p>
            <a:pPr lvl="1"/>
            <a:r>
              <a:rPr lang="en-US" dirty="0"/>
              <a:t>Punctuation or other delimiters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Lennon, John, 1940-1980 [LC/NACO Authority File]</a:t>
            </a:r>
          </a:p>
          <a:p>
            <a:pPr lvl="1"/>
            <a:r>
              <a:rPr lang="en-US" dirty="0"/>
              <a:t>Lennon, John‏ (1940-1980)‏ [National Library of Poland]</a:t>
            </a:r>
          </a:p>
          <a:p>
            <a:pPr lvl="1"/>
            <a:r>
              <a:rPr lang="en-US" dirty="0"/>
              <a:t>John Lennon [Wikidata]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173682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3F78F-8D3A-0C44-B203-06D797463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3R Project – 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1FACC-8AD6-F043-9A18-8970237CF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IFLA consolidated and updated RDA’s underlying functional requirements models (FRBR, FRAD, and FRSAD) and created the new IFLA Library Reference Model (LRM)</a:t>
            </a:r>
          </a:p>
          <a:p>
            <a:pPr lvl="1"/>
            <a:r>
              <a:rPr lang="en-US" dirty="0"/>
              <a:t>Introduced new entities</a:t>
            </a:r>
          </a:p>
          <a:p>
            <a:pPr lvl="1"/>
            <a:r>
              <a:rPr lang="en-US" dirty="0"/>
              <a:t>Greater emphasis on relationships rather than attributes </a:t>
            </a:r>
          </a:p>
          <a:p>
            <a:pPr lvl="1"/>
            <a:r>
              <a:rPr lang="en-US" dirty="0"/>
              <a:t>Settled on a model for aggregates</a:t>
            </a:r>
          </a:p>
          <a:p>
            <a:pPr>
              <a:spcBef>
                <a:spcPts val="600"/>
              </a:spcBef>
            </a:pPr>
            <a:r>
              <a:rPr lang="en-US" dirty="0"/>
              <a:t>A chance to improve the functionality both within and behind the original RDA Toolkit</a:t>
            </a:r>
          </a:p>
          <a:p>
            <a:pPr>
              <a:spcBef>
                <a:spcPts val="600"/>
              </a:spcBef>
            </a:pPr>
            <a:r>
              <a:rPr lang="en-US" dirty="0"/>
              <a:t>An opportunity to better align RDA with linked data principles and to expand its reach internationally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86951356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84400" y="392113"/>
            <a:ext cx="10439400" cy="1631950"/>
          </a:xfrm>
        </p:spPr>
        <p:txBody>
          <a:bodyPr/>
          <a:lstStyle/>
          <a:p>
            <a:r>
              <a:rPr lang="en-US" dirty="0"/>
              <a:t>SES future in RDA instructions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Plan to move SESs out of element pages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Currently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656"/>
          <a:stretch/>
        </p:blipFill>
        <p:spPr>
          <a:xfrm>
            <a:off x="5194304" y="2926080"/>
            <a:ext cx="7543800" cy="582824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2210C9-BA42-AD48-8996-8845233D7F66}"/>
              </a:ext>
            </a:extLst>
          </p:cNvPr>
          <p:cNvCxnSpPr>
            <a:cxnSpLocks/>
          </p:cNvCxnSpPr>
          <p:nvPr/>
        </p:nvCxnSpPr>
        <p:spPr>
          <a:xfrm>
            <a:off x="3251200" y="5962650"/>
            <a:ext cx="2440383" cy="152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Date Placeholder 4"/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76256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84399" y="392113"/>
            <a:ext cx="10502111" cy="1631950"/>
          </a:xfrm>
        </p:spPr>
        <p:txBody>
          <a:bodyPr/>
          <a:lstStyle/>
          <a:p>
            <a:r>
              <a:rPr lang="en-US" dirty="0"/>
              <a:t>SES future in RDA instructions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Planned</a:t>
            </a:r>
          </a:p>
          <a:p>
            <a:pPr lvl="1"/>
            <a:r>
              <a:rPr lang="en-US" dirty="0"/>
              <a:t>Will require creating</a:t>
            </a:r>
            <a:br>
              <a:rPr lang="en-US" dirty="0"/>
            </a:br>
            <a:r>
              <a:rPr lang="en-US" dirty="0"/>
              <a:t>specific guidance in</a:t>
            </a:r>
            <a:br>
              <a:rPr lang="en-US" dirty="0"/>
            </a:br>
            <a:r>
              <a:rPr lang="en-US" dirty="0"/>
              <a:t>policy statements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r="1014"/>
          <a:stretch/>
        </p:blipFill>
        <p:spPr>
          <a:xfrm>
            <a:off x="5245897" y="2941554"/>
            <a:ext cx="7440614" cy="424693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2210C9-BA42-AD48-8996-8845233D7F66}"/>
              </a:ext>
            </a:extLst>
          </p:cNvPr>
          <p:cNvCxnSpPr>
            <a:cxnSpLocks/>
          </p:cNvCxnSpPr>
          <p:nvPr/>
        </p:nvCxnSpPr>
        <p:spPr>
          <a:xfrm>
            <a:off x="3251200" y="5962650"/>
            <a:ext cx="2440383" cy="152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Date Placeholder 4"/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75111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Vocabulary Encoding Schemes, or VES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58206873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7810" y="520700"/>
            <a:ext cx="10201990" cy="1636776"/>
          </a:xfrm>
        </p:spPr>
        <p:txBody>
          <a:bodyPr/>
          <a:lstStyle/>
          <a:p>
            <a:r>
              <a:rPr lang="en-US" dirty="0"/>
              <a:t>Definition:</a:t>
            </a:r>
            <a:br>
              <a:rPr lang="en-US" dirty="0"/>
            </a:br>
            <a:r>
              <a:rPr lang="en-US" dirty="0"/>
              <a:t>Vocabulary encoding scheme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kern="1200" dirty="0">
                <a:solidFill>
                  <a:srgbClr val="2B2B2B"/>
                </a:solidFill>
                <a:latin typeface="Open Sans"/>
              </a:rPr>
              <a:t>A named structured list of representations of controlled values for elements</a:t>
            </a:r>
            <a:endParaRPr lang="en-US" i="1" kern="1200" dirty="0">
              <a:solidFill>
                <a:srgbClr val="083379"/>
              </a:solidFill>
              <a:latin typeface="Gotham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410136212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VES?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A list of controlled terms</a:t>
            </a:r>
          </a:p>
          <a:p>
            <a:pPr>
              <a:spcAft>
                <a:spcPts val="600"/>
              </a:spcAft>
            </a:pPr>
            <a:r>
              <a:rPr lang="en-US" dirty="0"/>
              <a:t>VESs include: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RDA lists of terms (ex.: RDA content type)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ISO code lists (ex.: ISO 639-2 language code list)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Standard terminology (ex.: Terms for medium of performance)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Authority control systems (ex.: name authority records, LCGFT) </a:t>
            </a:r>
          </a:p>
          <a:p>
            <a:pPr>
              <a:spcAft>
                <a:spcPts val="600"/>
              </a:spcAft>
            </a:pPr>
            <a:r>
              <a:rPr lang="en-US" dirty="0"/>
              <a:t>VESs do not include simple keyword indexes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44114923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2F8AA6F-34A8-AF42-9740-3E1B1008A4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3" b="28330"/>
          <a:stretch/>
        </p:blipFill>
        <p:spPr>
          <a:xfrm>
            <a:off x="47945" y="1569767"/>
            <a:ext cx="13055600" cy="607377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E41206-9380-9640-9A41-7C1B008AC7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A65FCD4-A8E4-3243-8444-DA7ADC0B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853" dirty="0">
                <a:solidFill>
                  <a:srgbClr val="203189"/>
                </a:solidFill>
              </a:rPr>
              <a:t>Accessing the list of RDA VESs</a:t>
            </a:r>
            <a:endParaRPr lang="en-US" dirty="0">
              <a:solidFill>
                <a:srgbClr val="203189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0F08702-710D-8342-A50B-43A6D1E0C808}"/>
              </a:ext>
            </a:extLst>
          </p:cNvPr>
          <p:cNvCxnSpPr>
            <a:cxnSpLocks/>
          </p:cNvCxnSpPr>
          <p:nvPr/>
        </p:nvCxnSpPr>
        <p:spPr>
          <a:xfrm flipH="1">
            <a:off x="3263900" y="4560554"/>
            <a:ext cx="1631950" cy="1140362"/>
          </a:xfrm>
          <a:prstGeom prst="straightConnector1">
            <a:avLst/>
          </a:prstGeom>
          <a:ln w="152400">
            <a:solidFill>
              <a:srgbClr val="F9A11B"/>
            </a:solidFill>
            <a:headEnd type="triangle"/>
            <a:tailEnd type="non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4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A09532F-7296-FE45-A2A5-36745191DA76}"/>
              </a:ext>
            </a:extLst>
          </p:cNvPr>
          <p:cNvSpPr txBox="1">
            <a:spLocks/>
          </p:cNvSpPr>
          <p:nvPr/>
        </p:nvSpPr>
        <p:spPr>
          <a:xfrm>
            <a:off x="8812529" y="184151"/>
            <a:ext cx="3916680" cy="3409436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eaLnBrk="1" hangingPunct="1"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305580">
              <a:defRPr/>
            </a:pPr>
            <a:r>
              <a:rPr lang="en-US" sz="5140" kern="0" dirty="0">
                <a:solidFill>
                  <a:srgbClr val="21328A"/>
                </a:solidFill>
                <a:latin typeface="Calibri"/>
              </a:rPr>
              <a:t>List of RDA VESs</a:t>
            </a: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F26E9BB2-01DC-6C4B-9830-4541632181FE}"/>
              </a:ext>
            </a:extLst>
          </p:cNvPr>
          <p:cNvSpPr txBox="1">
            <a:spLocks/>
          </p:cNvSpPr>
          <p:nvPr/>
        </p:nvSpPr>
        <p:spPr>
          <a:xfrm>
            <a:off x="8812529" y="3593588"/>
            <a:ext cx="3916680" cy="4239773"/>
          </a:xfrm>
          <a:prstGeom prst="rect">
            <a:avLst/>
          </a:prstGeom>
        </p:spPr>
        <p:txBody>
          <a:bodyPr vert="horz" lIns="91428" tIns="45715" rIns="91428" bIns="45715" rtlCol="0">
            <a:noAutofit/>
          </a:bodyPr>
          <a:lstStyle>
            <a:lvl1pPr marL="236798" indent="-236798" eaLnBrk="1" hangingPunct="1">
              <a:spcBef>
                <a:spcPts val="0"/>
              </a:spcBef>
              <a:buClr>
                <a:schemeClr val="tx2"/>
              </a:buClr>
              <a:buFont typeface="Arial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5825" indent="-246803" eaLnBrk="1" hangingPunct="1">
              <a:spcBef>
                <a:spcPts val="420"/>
              </a:spcBef>
              <a:buClr>
                <a:schemeClr val="accent1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9309" indent="-281267" eaLnBrk="1" hangingPunct="1">
              <a:spcBef>
                <a:spcPts val="17"/>
              </a:spcBef>
              <a:buClr>
                <a:schemeClr val="accent2"/>
              </a:buClr>
              <a:buFont typeface="Courier New"/>
              <a:buChar char="o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531" indent="-243468" eaLnBrk="1" hangingPunct="1">
              <a:spcBef>
                <a:spcPts val="17"/>
              </a:spcBef>
              <a:buClr>
                <a:schemeClr val="accent3"/>
              </a:buClr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0664" indent="-244580" eaLnBrk="1" hangingPunct="1">
              <a:spcBef>
                <a:spcPts val="17"/>
              </a:spcBef>
              <a:buClr>
                <a:schemeClr val="tx1"/>
              </a:buClr>
              <a:buFont typeface="Wingdings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96022" eaLnBrk="1" hangingPunct="1">
              <a:defRPr>
                <a:latin typeface="+mn-lt"/>
                <a:ea typeface="+mn-ea"/>
                <a:cs typeface="+mn-cs"/>
              </a:defRPr>
            </a:lvl6pPr>
            <a:lvl7pPr marL="1435226" eaLnBrk="1" hangingPunct="1">
              <a:defRPr>
                <a:latin typeface="+mn-lt"/>
                <a:ea typeface="+mn-ea"/>
                <a:cs typeface="+mn-cs"/>
              </a:defRPr>
            </a:lvl7pPr>
            <a:lvl8pPr marL="1674431" eaLnBrk="1" hangingPunct="1">
              <a:defRPr>
                <a:latin typeface="+mn-lt"/>
                <a:ea typeface="+mn-ea"/>
                <a:cs typeface="+mn-cs"/>
              </a:defRPr>
            </a:lvl8pPr>
            <a:lvl9pPr marL="1913635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3998" kern="0" dirty="0">
                <a:solidFill>
                  <a:prstClr val="black"/>
                </a:solidFill>
                <a:latin typeface="Calibri"/>
              </a:rPr>
              <a:t>Click on a link to retrieve the complete list of  RDA terms for a given VES </a:t>
            </a: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4E2DD35B-C271-D74B-B08F-5432327C30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" t="1027"/>
          <a:stretch/>
        </p:blipFill>
        <p:spPr>
          <a:xfrm>
            <a:off x="395670" y="350684"/>
            <a:ext cx="7694803" cy="2097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9005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F7A7021-DED5-7847-AA1E-DA72A32CC380}"/>
              </a:ext>
            </a:extLst>
          </p:cNvPr>
          <p:cNvSpPr txBox="1">
            <a:spLocks/>
          </p:cNvSpPr>
          <p:nvPr/>
        </p:nvSpPr>
        <p:spPr>
          <a:xfrm>
            <a:off x="8812529" y="184151"/>
            <a:ext cx="3916680" cy="3409436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eaLnBrk="1" hangingPunct="1"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305580">
              <a:defRPr/>
            </a:pPr>
            <a:r>
              <a:rPr lang="en-US" sz="5140" kern="0" dirty="0">
                <a:solidFill>
                  <a:srgbClr val="21328A"/>
                </a:solidFill>
                <a:latin typeface="Calibri"/>
              </a:rPr>
              <a:t>List of RDA VESs</a:t>
            </a: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BD88696F-87E9-1A44-A70F-42B2D01D43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" t="1027"/>
          <a:stretch/>
        </p:blipFill>
        <p:spPr>
          <a:xfrm>
            <a:off x="395670" y="-12706350"/>
            <a:ext cx="7694803" cy="20978433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2F0F76E-4C4A-B14F-9A88-630F31DBE5BD}"/>
              </a:ext>
            </a:extLst>
          </p:cNvPr>
          <p:cNvSpPr/>
          <p:nvPr/>
        </p:nvSpPr>
        <p:spPr>
          <a:xfrm>
            <a:off x="584200" y="4329853"/>
            <a:ext cx="2935146" cy="565997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9A11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7">
              <a:defRPr/>
            </a:pPr>
            <a:endParaRPr lang="fr-CA" sz="130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62A8DDF9-6B5A-0A4F-B46E-13BA18F8357A}"/>
              </a:ext>
            </a:extLst>
          </p:cNvPr>
          <p:cNvSpPr txBox="1">
            <a:spLocks/>
          </p:cNvSpPr>
          <p:nvPr/>
        </p:nvSpPr>
        <p:spPr>
          <a:xfrm>
            <a:off x="8812529" y="3593588"/>
            <a:ext cx="3916680" cy="4239773"/>
          </a:xfrm>
          <a:prstGeom prst="rect">
            <a:avLst/>
          </a:prstGeom>
        </p:spPr>
        <p:txBody>
          <a:bodyPr vert="horz" lIns="91428" tIns="45715" rIns="91428" bIns="45715" rtlCol="0">
            <a:noAutofit/>
          </a:bodyPr>
          <a:lstStyle>
            <a:lvl1pPr marL="236798" indent="-236798" eaLnBrk="1" hangingPunct="1">
              <a:spcBef>
                <a:spcPts val="0"/>
              </a:spcBef>
              <a:buClr>
                <a:schemeClr val="tx2"/>
              </a:buClr>
              <a:buFont typeface="Arial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5825" indent="-246803" eaLnBrk="1" hangingPunct="1">
              <a:spcBef>
                <a:spcPts val="420"/>
              </a:spcBef>
              <a:buClr>
                <a:schemeClr val="accent1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9309" indent="-281267" eaLnBrk="1" hangingPunct="1">
              <a:spcBef>
                <a:spcPts val="17"/>
              </a:spcBef>
              <a:buClr>
                <a:schemeClr val="accent2"/>
              </a:buClr>
              <a:buFont typeface="Courier New"/>
              <a:buChar char="o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531" indent="-243468" eaLnBrk="1" hangingPunct="1">
              <a:spcBef>
                <a:spcPts val="17"/>
              </a:spcBef>
              <a:buClr>
                <a:schemeClr val="accent3"/>
              </a:buClr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0664" indent="-244580" eaLnBrk="1" hangingPunct="1">
              <a:spcBef>
                <a:spcPts val="17"/>
              </a:spcBef>
              <a:buClr>
                <a:schemeClr val="tx1"/>
              </a:buClr>
              <a:buFont typeface="Wingdings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96022" eaLnBrk="1" hangingPunct="1">
              <a:defRPr>
                <a:latin typeface="+mn-lt"/>
                <a:ea typeface="+mn-ea"/>
                <a:cs typeface="+mn-cs"/>
              </a:defRPr>
            </a:lvl6pPr>
            <a:lvl7pPr marL="1435226" eaLnBrk="1" hangingPunct="1">
              <a:defRPr>
                <a:latin typeface="+mn-lt"/>
                <a:ea typeface="+mn-ea"/>
                <a:cs typeface="+mn-cs"/>
              </a:defRPr>
            </a:lvl7pPr>
            <a:lvl8pPr marL="1674431" eaLnBrk="1" hangingPunct="1">
              <a:defRPr>
                <a:latin typeface="+mn-lt"/>
                <a:ea typeface="+mn-ea"/>
                <a:cs typeface="+mn-cs"/>
              </a:defRPr>
            </a:lvl8pPr>
            <a:lvl9pPr marL="1913635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3998" kern="0" dirty="0">
                <a:solidFill>
                  <a:prstClr val="black"/>
                </a:solidFill>
                <a:latin typeface="Calibri"/>
              </a:rPr>
              <a:t>Click on a link to retrieve the complete list of  RDA terms for a given VES </a:t>
            </a:r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9555364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D4A91B0-363F-9F4D-BB05-35E9035480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10" y="717774"/>
            <a:ext cx="9555974" cy="7558209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3B3959-5DFB-BF43-90A9-AC5FD3A4921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C5F247-01F5-544C-B3EC-1179232B352A}"/>
              </a:ext>
            </a:extLst>
          </p:cNvPr>
          <p:cNvSpPr txBox="1"/>
          <p:nvPr/>
        </p:nvSpPr>
        <p:spPr>
          <a:xfrm>
            <a:off x="1590660" y="2316137"/>
            <a:ext cx="3119911" cy="619721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297">
              <a:defRPr/>
            </a:pPr>
            <a:r>
              <a:rPr lang="fr-CA" sz="3427" dirty="0">
                <a:solidFill>
                  <a:srgbClr val="21328A"/>
                </a:solidFill>
                <a:latin typeface="Calibri"/>
              </a:rPr>
              <a:t>unique label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D3637D-E45D-7544-969C-A5289073F831}"/>
              </a:ext>
            </a:extLst>
          </p:cNvPr>
          <p:cNvSpPr txBox="1"/>
          <p:nvPr/>
        </p:nvSpPr>
        <p:spPr>
          <a:xfrm>
            <a:off x="6527801" y="2931477"/>
            <a:ext cx="2689643" cy="619721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297">
              <a:defRPr/>
            </a:pPr>
            <a:r>
              <a:rPr lang="fr-CA" sz="3427" dirty="0">
                <a:solidFill>
                  <a:srgbClr val="21328A"/>
                </a:solidFill>
                <a:latin typeface="Calibri"/>
              </a:rPr>
              <a:t>unique IRI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75D99E-6772-AA4F-9E84-6E08EE6D2D73}"/>
              </a:ext>
            </a:extLst>
          </p:cNvPr>
          <p:cNvSpPr txBox="1"/>
          <p:nvPr/>
        </p:nvSpPr>
        <p:spPr>
          <a:xfrm>
            <a:off x="9217444" y="4236696"/>
            <a:ext cx="3312747" cy="619721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297">
              <a:defRPr/>
            </a:pPr>
            <a:r>
              <a:rPr lang="en-US" sz="3427" dirty="0">
                <a:solidFill>
                  <a:srgbClr val="21328A"/>
                </a:solidFill>
                <a:latin typeface="Calibri"/>
              </a:rPr>
              <a:t>unique definition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BED519-AF41-4845-A816-5701AB22DA97}"/>
              </a:ext>
            </a:extLst>
          </p:cNvPr>
          <p:cNvSpPr txBox="1"/>
          <p:nvPr/>
        </p:nvSpPr>
        <p:spPr>
          <a:xfrm>
            <a:off x="2513356" y="3709960"/>
            <a:ext cx="3864803" cy="619721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297">
              <a:defRPr/>
            </a:pPr>
            <a:r>
              <a:rPr lang="fr-CA" sz="3427" dirty="0">
                <a:solidFill>
                  <a:srgbClr val="21328A"/>
                </a:solidFill>
                <a:latin typeface="Calibri"/>
              </a:rPr>
              <a:t>unique identifier</a:t>
            </a:r>
          </a:p>
        </p:txBody>
      </p:sp>
    </p:spTree>
    <p:extLst>
      <p:ext uri="{BB962C8B-B14F-4D97-AF65-F5344CB8AC3E}">
        <p14:creationId xmlns:p14="http://schemas.microsoft.com/office/powerpoint/2010/main" val="387090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35BF91-7B19-354C-82A4-4328AF72611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698D4FA-8454-8F44-B96C-869C9C887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69" dirty="0">
                <a:solidFill>
                  <a:srgbClr val="203189"/>
                </a:solidFill>
              </a:rPr>
              <a:t>Example of options to use VESs for sound content</a:t>
            </a:r>
          </a:p>
        </p:txBody>
      </p:sp>
      <p:pic>
        <p:nvPicPr>
          <p:cNvPr id="15" name="Content Placeholder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22491D-42DF-E84F-8320-E5C580F0E68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" t="832" r="7012"/>
          <a:stretch/>
        </p:blipFill>
        <p:spPr>
          <a:xfrm>
            <a:off x="325966" y="1587960"/>
            <a:ext cx="9792125" cy="6726627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8546B98-60B8-6C42-AD4D-35D370E359E7}"/>
              </a:ext>
            </a:extLst>
          </p:cNvPr>
          <p:cNvSpPr/>
          <p:nvPr/>
        </p:nvSpPr>
        <p:spPr>
          <a:xfrm>
            <a:off x="5202542" y="2937510"/>
            <a:ext cx="4074558" cy="638948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9A11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7">
              <a:defRPr/>
            </a:pPr>
            <a:endParaRPr lang="fr-CA" sz="130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6423DCB-41EA-A14F-915B-A0B5E159431C}"/>
              </a:ext>
            </a:extLst>
          </p:cNvPr>
          <p:cNvSpPr/>
          <p:nvPr/>
        </p:nvSpPr>
        <p:spPr>
          <a:xfrm>
            <a:off x="3743307" y="7071783"/>
            <a:ext cx="5533794" cy="638948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9A11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7">
              <a:defRPr/>
            </a:pPr>
            <a:endParaRPr lang="fr-CA" sz="130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8F894D8-BF27-234C-9F04-A0FABE60CAD4}"/>
              </a:ext>
            </a:extLst>
          </p:cNvPr>
          <p:cNvSpPr/>
          <p:nvPr/>
        </p:nvSpPr>
        <p:spPr>
          <a:xfrm>
            <a:off x="1196764" y="4134274"/>
            <a:ext cx="1196763" cy="140052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9A11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7">
              <a:defRPr/>
            </a:pPr>
            <a:endParaRPr lang="fr-CA" sz="130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481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8BEB5-4D33-C94C-8B6F-519AB0D41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3R Project – Decisions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83739-CEE2-6B47-AABE-EB12ABFA0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Retain current RDA elements unless they conflict with LRM </a:t>
            </a:r>
          </a:p>
          <a:p>
            <a:pPr lvl="1"/>
            <a:r>
              <a:rPr lang="en-GB" dirty="0"/>
              <a:t>Redundant elements will be removed sometime after 3R Project ends</a:t>
            </a:r>
          </a:p>
          <a:p>
            <a:pPr lvl="2"/>
            <a:r>
              <a:rPr lang="en-GB" dirty="0"/>
              <a:t>Unstructured description of an element (e.g., </a:t>
            </a:r>
            <a:r>
              <a:rPr lang="en-GB" i="1" dirty="0"/>
              <a:t>type of recording</a:t>
            </a:r>
            <a:r>
              <a:rPr lang="en-GB" dirty="0"/>
              <a:t>) preferred over old “details of” approach </a:t>
            </a:r>
            <a:br>
              <a:rPr lang="en-GB" dirty="0"/>
            </a:br>
            <a:r>
              <a:rPr lang="en-GB" dirty="0"/>
              <a:t>(e.g., </a:t>
            </a:r>
            <a:r>
              <a:rPr lang="en-GB" i="1" dirty="0"/>
              <a:t>details of type of recording</a:t>
            </a:r>
            <a:r>
              <a:rPr lang="en-GB" dirty="0"/>
              <a:t>)</a:t>
            </a:r>
          </a:p>
          <a:p>
            <a:pPr>
              <a:spcBef>
                <a:spcPts val="600"/>
              </a:spcBef>
            </a:pPr>
            <a:r>
              <a:rPr lang="en-US" dirty="0"/>
              <a:t>Generalize the instructions</a:t>
            </a:r>
          </a:p>
          <a:p>
            <a:pPr>
              <a:spcBef>
                <a:spcPts val="600"/>
              </a:spcBef>
            </a:pPr>
            <a:r>
              <a:rPr lang="en-US" dirty="0"/>
              <a:t>Move away from organizing instructions and guidelines in the form of a cataloging manual </a:t>
            </a:r>
          </a:p>
          <a:p>
            <a:pPr>
              <a:spcBef>
                <a:spcPts val="600"/>
              </a:spcBef>
            </a:pPr>
            <a:r>
              <a:rPr lang="en-US" dirty="0"/>
              <a:t>Recast “relationship designators” as </a:t>
            </a:r>
            <a:r>
              <a:rPr lang="en-US" i="1" dirty="0"/>
              <a:t>relationship</a:t>
            </a:r>
            <a:r>
              <a:rPr lang="en-US" dirty="0"/>
              <a:t> </a:t>
            </a:r>
            <a:r>
              <a:rPr lang="en-US" i="1" dirty="0"/>
              <a:t>elements</a:t>
            </a:r>
          </a:p>
          <a:p>
            <a:pPr>
              <a:spcBef>
                <a:spcPts val="600"/>
              </a:spcBef>
            </a:pPr>
            <a:r>
              <a:rPr lang="en-US" dirty="0"/>
              <a:t>Offer more flexibility in choosing how to record a piece of information</a:t>
            </a:r>
          </a:p>
          <a:p>
            <a:endParaRPr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57649899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66B0992-92EE-5C45-AC2D-B5070274343D}"/>
              </a:ext>
            </a:extLst>
          </p:cNvPr>
          <p:cNvSpPr/>
          <p:nvPr/>
        </p:nvSpPr>
        <p:spPr>
          <a:xfrm>
            <a:off x="10171487" y="7723058"/>
            <a:ext cx="2757113" cy="982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07F318-FA6C-9343-913B-AE7F00268DE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DE3189B1-29E9-A942-8367-8C732FD34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6"/>
            <a:ext cx="12166600" cy="1683703"/>
          </a:xfrm>
        </p:spPr>
        <p:txBody>
          <a:bodyPr>
            <a:noAutofit/>
          </a:bodyPr>
          <a:lstStyle/>
          <a:p>
            <a:pPr algn="ctr"/>
            <a:r>
              <a:rPr lang="en-US" sz="5711" dirty="0">
                <a:solidFill>
                  <a:srgbClr val="203189"/>
                </a:solidFill>
              </a:rPr>
              <a:t>See </a:t>
            </a:r>
            <a:r>
              <a:rPr lang="en-US" sz="6000" dirty="0">
                <a:hlinkClick r:id="rId2"/>
              </a:rPr>
              <a:t>Guidance</a:t>
            </a:r>
            <a:r>
              <a:rPr lang="en-US" sz="6000" dirty="0"/>
              <a:t> </a:t>
            </a:r>
            <a:r>
              <a:rPr lang="en-US" sz="6000" dirty="0">
                <a:solidFill>
                  <a:srgbClr val="203189"/>
                </a:solidFill>
              </a:rPr>
              <a:t>&gt; </a:t>
            </a:r>
            <a:r>
              <a:rPr lang="en-US" sz="6000" dirty="0">
                <a:hlinkClick r:id="rId3"/>
              </a:rPr>
              <a:t>Terminology</a:t>
            </a:r>
            <a:r>
              <a:rPr lang="en-US" sz="6000" dirty="0"/>
              <a:t> </a:t>
            </a:r>
            <a:r>
              <a:rPr lang="en-US" sz="6000" dirty="0">
                <a:solidFill>
                  <a:srgbClr val="203189"/>
                </a:solidFill>
              </a:rPr>
              <a:t>for details</a:t>
            </a:r>
            <a:endParaRPr lang="en-US" sz="5711" dirty="0">
              <a:solidFill>
                <a:srgbClr val="203189"/>
              </a:solidFill>
            </a:endParaRPr>
          </a:p>
        </p:txBody>
      </p:sp>
      <p:pic>
        <p:nvPicPr>
          <p:cNvPr id="7" name="Content Placeholder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A4BD17F-EE03-BB4A-A922-4AEDBCBFA04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803400" y="1935030"/>
            <a:ext cx="9890415" cy="6834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695A49-FB73-6C4F-8F00-E4F44BF554A2}"/>
              </a:ext>
            </a:extLst>
          </p:cNvPr>
          <p:cNvCxnSpPr>
            <a:cxnSpLocks/>
          </p:cNvCxnSpPr>
          <p:nvPr/>
        </p:nvCxnSpPr>
        <p:spPr>
          <a:xfrm>
            <a:off x="5366143" y="7825481"/>
            <a:ext cx="1740747" cy="773226"/>
          </a:xfrm>
          <a:prstGeom prst="straightConnector1">
            <a:avLst/>
          </a:prstGeom>
          <a:ln w="152400">
            <a:solidFill>
              <a:srgbClr val="F9A11B"/>
            </a:solidFill>
            <a:headEnd type="triangle"/>
            <a:tailEnd type="non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33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Exercise Set #2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49648130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2309D-C12B-8D4F-B0BF-E295949AA5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285750"/>
            <a:r>
              <a:rPr lang="en-US" sz="3200" dirty="0"/>
              <a:t>Question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5E96C-0D57-D74E-967A-F95DA9CE6B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10000"/>
          </a:bodyPr>
          <a:lstStyle/>
          <a:p>
            <a:pPr lvl="0" fontAlgn="base"/>
            <a:r>
              <a:rPr lang="en-US" dirty="0"/>
              <a:t>Q: What is the beta Toolkit label for the element </a:t>
            </a:r>
            <a:r>
              <a:rPr lang="en-US" i="1" dirty="0"/>
              <a:t>writer of preface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A: c</a:t>
            </a:r>
            <a:r>
              <a:rPr lang="en-US" i="1" dirty="0"/>
              <a:t>ontributor agent of text</a:t>
            </a:r>
          </a:p>
          <a:p>
            <a:pPr lvl="1"/>
            <a:r>
              <a:rPr lang="en-US" dirty="0"/>
              <a:t>1: RDA Only search: “writer of preface”</a:t>
            </a:r>
          </a:p>
          <a:p>
            <a:pPr lvl="2"/>
            <a:r>
              <a:rPr lang="en-US" dirty="0"/>
              <a:t> Select Glossary hit</a:t>
            </a:r>
          </a:p>
          <a:p>
            <a:pPr lvl="2"/>
            <a:r>
              <a:rPr lang="en-US" dirty="0"/>
              <a:t> Has see reference for </a:t>
            </a:r>
            <a:r>
              <a:rPr lang="en-US" i="1" dirty="0"/>
              <a:t>contributor agent of text</a:t>
            </a:r>
          </a:p>
          <a:p>
            <a:pPr lvl="1"/>
            <a:r>
              <a:rPr lang="en-US" dirty="0"/>
              <a:t>2: Search directly in Glossary</a:t>
            </a:r>
          </a:p>
          <a:p>
            <a:pPr lvl="1"/>
            <a:r>
              <a:rPr lang="en-US" dirty="0"/>
              <a:t>Note: there are also more specific labels:</a:t>
            </a:r>
          </a:p>
          <a:p>
            <a:pPr lvl="2"/>
            <a:r>
              <a:rPr lang="en-US" dirty="0"/>
              <a:t> </a:t>
            </a:r>
            <a:r>
              <a:rPr lang="en-US" i="1" dirty="0"/>
              <a:t>contributor collective agent of text</a:t>
            </a:r>
          </a:p>
          <a:p>
            <a:pPr lvl="2"/>
            <a:r>
              <a:rPr lang="en-US" i="1" dirty="0"/>
              <a:t> contributor corporate body of text</a:t>
            </a:r>
          </a:p>
          <a:p>
            <a:pPr lvl="2"/>
            <a:r>
              <a:rPr lang="en-US" i="1" dirty="0"/>
              <a:t>contributor family of text</a:t>
            </a:r>
          </a:p>
          <a:p>
            <a:pPr lvl="2"/>
            <a:r>
              <a:rPr lang="en-US" i="1" dirty="0"/>
              <a:t>contributor person of text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9B5C7-6646-5C40-A8FC-1BB3CDF162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01492957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516081-EB36-4F42-B6F7-981B025C90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B31284E-8DB1-514B-8E8A-CAC5EC0875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/>
              <a:t>Question 2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61EF7D5-9D85-F748-8A59-8285ADAE3E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Q: What is the domain and range of the element </a:t>
            </a:r>
            <a:br>
              <a:rPr lang="en-US" dirty="0"/>
            </a:br>
            <a:r>
              <a:rPr lang="en-US" i="1" dirty="0"/>
              <a:t>date of capture</a:t>
            </a:r>
            <a:r>
              <a:rPr lang="en-US" dirty="0"/>
              <a:t>? Where did you find this answer?</a:t>
            </a:r>
          </a:p>
          <a:p>
            <a:endParaRPr lang="en-US" dirty="0"/>
          </a:p>
          <a:p>
            <a:r>
              <a:rPr lang="en-US" dirty="0"/>
              <a:t>A: Domain = Expression; Range = Timespan</a:t>
            </a:r>
          </a:p>
          <a:p>
            <a:pPr lvl="1"/>
            <a:r>
              <a:rPr lang="en-US" dirty="0"/>
              <a:t>Exact title search: date of capture</a:t>
            </a:r>
          </a:p>
          <a:p>
            <a:pPr lvl="2"/>
            <a:r>
              <a:rPr lang="en-US" dirty="0"/>
              <a:t> Open element reference</a:t>
            </a:r>
          </a:p>
        </p:txBody>
      </p:sp>
    </p:spTree>
    <p:extLst>
      <p:ext uri="{BB962C8B-B14F-4D97-AF65-F5344CB8AC3E}">
        <p14:creationId xmlns:p14="http://schemas.microsoft.com/office/powerpoint/2010/main" val="67360539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D00505-3A6E-BD44-A573-F3F2EA1366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285750"/>
            <a:r>
              <a:rPr lang="en-US" sz="3200" dirty="0"/>
              <a:t>Question 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613EBD-C24D-1D4B-A7B1-1486B2799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fontAlgn="base"/>
            <a:r>
              <a:rPr lang="en-US" dirty="0"/>
              <a:t>Q: What is the inverse element for </a:t>
            </a:r>
            <a:r>
              <a:rPr lang="en-US" i="1" dirty="0"/>
              <a:t>content type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A: trick question!</a:t>
            </a:r>
          </a:p>
          <a:p>
            <a:pPr lvl="1"/>
            <a:r>
              <a:rPr lang="en-US" dirty="0"/>
              <a:t>Content type is an attribute element, not a relationship element</a:t>
            </a:r>
          </a:p>
          <a:p>
            <a:pPr lvl="2"/>
            <a:r>
              <a:rPr lang="en-US" dirty="0"/>
              <a:t> No inverse</a:t>
            </a:r>
          </a:p>
          <a:p>
            <a:pPr lvl="1"/>
            <a:r>
              <a:rPr lang="en-US" dirty="0"/>
              <a:t>Open element reference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AAB82C-F59C-E243-AB9B-387CB7655B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54252063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2060AC-304F-C146-BAAC-7E6C48150D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20CB5-2574-AE4A-9263-A501B1472C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8C402C-0ADC-AE47-87AC-6E477A8EF6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fontAlgn="base"/>
            <a:r>
              <a:rPr lang="en-US" dirty="0"/>
              <a:t>Q: Can you find at least one broader and one narrower relationship for </a:t>
            </a:r>
            <a:r>
              <a:rPr lang="en-US" i="1" dirty="0"/>
              <a:t>performer agent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A: </a:t>
            </a:r>
          </a:p>
          <a:p>
            <a:pPr lvl="1"/>
            <a:r>
              <a:rPr lang="en-US" dirty="0"/>
              <a:t>Do exact title search: performer agent</a:t>
            </a:r>
          </a:p>
          <a:p>
            <a:pPr lvl="1"/>
            <a:r>
              <a:rPr lang="en-US" dirty="0"/>
              <a:t>Scroll down to the bottom of the page</a:t>
            </a:r>
          </a:p>
          <a:p>
            <a:pPr lvl="1"/>
            <a:r>
              <a:rPr lang="en-US" dirty="0"/>
              <a:t>Broader: </a:t>
            </a:r>
            <a:r>
              <a:rPr lang="en-US" i="1" dirty="0"/>
              <a:t>contributor agent to performance</a:t>
            </a:r>
          </a:p>
          <a:p>
            <a:pPr lvl="1"/>
            <a:r>
              <a:rPr lang="en-US" dirty="0"/>
              <a:t>Narrower: </a:t>
            </a:r>
            <a:r>
              <a:rPr lang="en-US" i="1" dirty="0"/>
              <a:t>conductor person </a:t>
            </a:r>
            <a:r>
              <a:rPr lang="en-US" dirty="0"/>
              <a:t>[one of 47 choices!]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69433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DBD25-F6E8-6649-9EA2-B5527E79F5C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 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EBFD9-CC94-B24F-8042-C068B0061D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fontAlgn="base"/>
            <a:r>
              <a:rPr lang="en-US" dirty="0"/>
              <a:t>Q: Make two metadata statements about yourself using RDA elements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A: Sample!</a:t>
            </a:r>
          </a:p>
          <a:p>
            <a:pPr lvl="1"/>
            <a:r>
              <a:rPr lang="en-US" dirty="0"/>
              <a:t>[Me] </a:t>
            </a:r>
            <a:r>
              <a:rPr lang="en-US" i="1" dirty="0"/>
              <a:t>has </a:t>
            </a:r>
            <a:r>
              <a:rPr lang="en-US" i="1" dirty="0">
                <a:solidFill>
                  <a:prstClr val="black"/>
                </a:solidFill>
              </a:rPr>
              <a:t>given name </a:t>
            </a:r>
            <a:r>
              <a:rPr lang="en-US" dirty="0">
                <a:solidFill>
                  <a:prstClr val="black"/>
                </a:solidFill>
                <a:sym typeface="Wingdings" pitchFamily="2" charset="2"/>
              </a:rPr>
              <a:t> Kathy</a:t>
            </a:r>
          </a:p>
          <a:p>
            <a:pPr lvl="1"/>
            <a:r>
              <a:rPr lang="en-US" dirty="0">
                <a:solidFill>
                  <a:prstClr val="black"/>
                </a:solidFill>
                <a:sym typeface="Wingdings" pitchFamily="2" charset="2"/>
              </a:rPr>
              <a:t>[Me] </a:t>
            </a:r>
            <a:r>
              <a:rPr lang="en-US" i="1" dirty="0">
                <a:solidFill>
                  <a:prstClr val="black"/>
                </a:solidFill>
                <a:sym typeface="Wingdings" pitchFamily="2" charset="2"/>
              </a:rPr>
              <a:t>is person member of corporate body of </a:t>
            </a:r>
            <a:r>
              <a:rPr lang="en-US" dirty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prstClr val="black"/>
                </a:solidFill>
              </a:rPr>
              <a:t>RSC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75F23-B095-7842-9088-1CFC3E0890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425888217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A8D80-AD2A-4D49-A6B6-5A127DC32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0731" y="3547372"/>
            <a:ext cx="8064869" cy="2069606"/>
          </a:xfrm>
        </p:spPr>
        <p:txBody>
          <a:bodyPr/>
          <a:lstStyle/>
          <a:p>
            <a:r>
              <a:rPr lang="en-US" dirty="0"/>
              <a:t>Everything Old is New Again:</a:t>
            </a:r>
          </a:p>
          <a:p>
            <a:r>
              <a:rPr lang="en-US" dirty="0">
                <a:effectLst/>
              </a:rPr>
              <a:t>Recording Methods</a:t>
            </a:r>
          </a:p>
          <a:p>
            <a:r>
              <a:rPr lang="en-US" dirty="0">
                <a:effectLst/>
              </a:rPr>
              <a:t>Appellation Elements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0E81F1-E9E5-3F41-BBEE-9394343C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10CAE-CD7B-3444-9D5E-42832F3ACF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42355023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762250"/>
            <a:ext cx="12106792" cy="1354217"/>
          </a:xfrm>
        </p:spPr>
        <p:txBody>
          <a:bodyPr/>
          <a:lstStyle/>
          <a:p>
            <a:r>
              <a:rPr lang="en-US" dirty="0"/>
              <a:t>Recording Methods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10323998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Recording instructions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en-US" i="1" dirty="0">
                <a:solidFill>
                  <a:srgbClr val="3399FF"/>
                </a:solidFill>
              </a:rPr>
              <a:t>Original Toolkit – 3 terms</a:t>
            </a:r>
          </a:p>
          <a:p>
            <a:r>
              <a:rPr lang="en-US" dirty="0"/>
              <a:t>“Record”</a:t>
            </a:r>
          </a:p>
          <a:p>
            <a:pPr lvl="1"/>
            <a:r>
              <a:rPr lang="en-US" dirty="0"/>
              <a:t>Capture the information</a:t>
            </a:r>
          </a:p>
          <a:p>
            <a:pPr lvl="1"/>
            <a:r>
              <a:rPr lang="en-US" dirty="0"/>
              <a:t>Includes using terms from a list</a:t>
            </a:r>
          </a:p>
          <a:p>
            <a:pPr lvl="1"/>
            <a:r>
              <a:rPr lang="en-US" dirty="0"/>
              <a:t>May include guidance about order, </a:t>
            </a:r>
            <a:br>
              <a:rPr lang="en-US" dirty="0"/>
            </a:br>
            <a:r>
              <a:rPr lang="en-US" dirty="0"/>
              <a:t>e.g. extent statements</a:t>
            </a:r>
          </a:p>
          <a:p>
            <a:pPr lvl="1"/>
            <a:r>
              <a:rPr lang="en-US" dirty="0"/>
              <a:t>Also applies to relationships</a:t>
            </a:r>
          </a:p>
          <a:p>
            <a:pPr lvl="0"/>
            <a:r>
              <a:rPr lang="en-US" dirty="0"/>
              <a:t>“Transcribe”</a:t>
            </a:r>
          </a:p>
          <a:p>
            <a:pPr lvl="1"/>
            <a:r>
              <a:rPr lang="en-US" dirty="0"/>
              <a:t>Generally, record what you see</a:t>
            </a:r>
          </a:p>
          <a:p>
            <a:pPr lvl="0"/>
            <a:r>
              <a:rPr lang="en-US" dirty="0"/>
              <a:t>“Construct”</a:t>
            </a:r>
          </a:p>
          <a:p>
            <a:pPr lvl="1"/>
            <a:r>
              <a:rPr lang="en-US" dirty="0"/>
              <a:t>Instructions for structuring data, like in access points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en-US" i="1" dirty="0">
                <a:solidFill>
                  <a:srgbClr val="3399FF"/>
                </a:solidFill>
              </a:rPr>
              <a:t>Beta Toolkit – 4 methods</a:t>
            </a:r>
          </a:p>
          <a:p>
            <a:pPr lvl="0"/>
            <a:r>
              <a:rPr lang="en-US" dirty="0"/>
              <a:t>Unstructured description</a:t>
            </a:r>
          </a:p>
          <a:p>
            <a:pPr lvl="1"/>
            <a:r>
              <a:rPr lang="en-US" dirty="0"/>
              <a:t>Manifestation statement &amp; Transcription</a:t>
            </a:r>
          </a:p>
          <a:p>
            <a:pPr lvl="1"/>
            <a:r>
              <a:rPr lang="en-US" dirty="0"/>
              <a:t>Unstructured note &amp; Uncontrolled term</a:t>
            </a:r>
          </a:p>
          <a:p>
            <a:pPr lvl="0"/>
            <a:r>
              <a:rPr lang="en-US" dirty="0"/>
              <a:t>Structured description</a:t>
            </a:r>
          </a:p>
          <a:p>
            <a:pPr lvl="1"/>
            <a:r>
              <a:rPr lang="en-US" dirty="0"/>
              <a:t>Access point &amp; Structured note</a:t>
            </a:r>
          </a:p>
          <a:p>
            <a:pPr lvl="1"/>
            <a:r>
              <a:rPr lang="en-US" dirty="0"/>
              <a:t>Controlled vocabulary terms, etc.</a:t>
            </a:r>
          </a:p>
          <a:p>
            <a:pPr lvl="0"/>
            <a:r>
              <a:rPr lang="en-US" dirty="0"/>
              <a:t>Identifier</a:t>
            </a:r>
          </a:p>
          <a:p>
            <a:pPr lvl="1"/>
            <a:r>
              <a:rPr lang="en-US" dirty="0"/>
              <a:t>Assigned by either a local or external agent</a:t>
            </a:r>
          </a:p>
          <a:p>
            <a:pPr lvl="0"/>
            <a:r>
              <a:rPr lang="en-US" dirty="0"/>
              <a:t>IRI</a:t>
            </a:r>
          </a:p>
          <a:p>
            <a:pPr lvl="1"/>
            <a:r>
              <a:rPr lang="en-US" dirty="0"/>
              <a:t>Actionable identifier used in linked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21532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4A591-A454-874C-8F0A-AA6E6F295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RDA Toolkit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3FF85-C067-5A46-A60E-5D5568359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English text “stabilized” in April 2019</a:t>
            </a:r>
          </a:p>
          <a:p>
            <a:pPr lvl="1"/>
            <a:r>
              <a:rPr lang="en-US" dirty="0"/>
              <a:t>Work underway on policy statements, application profiles, and translations</a:t>
            </a:r>
          </a:p>
          <a:p>
            <a:pPr lvl="1"/>
            <a:r>
              <a:rPr lang="en-US" dirty="0"/>
              <a:t>But certain changes still permitted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Those that do not have an impact on the outcome of applying the instructions</a:t>
            </a:r>
          </a:p>
          <a:p>
            <a:pPr lvl="3">
              <a:spcBef>
                <a:spcPts val="300"/>
              </a:spcBef>
            </a:pPr>
            <a:r>
              <a:rPr lang="en-US" dirty="0"/>
              <a:t>Correction of errors, improving consistency, and other modifications that will not have a significant impact on the policy statement writers and translators</a:t>
            </a:r>
          </a:p>
          <a:p>
            <a:pPr lvl="2">
              <a:spcBef>
                <a:spcPts val="300"/>
              </a:spcBef>
            </a:pPr>
            <a:r>
              <a:rPr lang="en-US" dirty="0"/>
              <a:t>Addition/revision of examples</a:t>
            </a:r>
          </a:p>
          <a:p>
            <a:pPr>
              <a:spcBef>
                <a:spcPts val="600"/>
              </a:spcBef>
            </a:pPr>
            <a:r>
              <a:rPr lang="en-US" dirty="0"/>
              <a:t>Expect to add some samples of policy statements by April 2020</a:t>
            </a:r>
          </a:p>
          <a:p>
            <a:pPr>
              <a:spcBef>
                <a:spcPts val="600"/>
              </a:spcBef>
            </a:pPr>
            <a:r>
              <a:rPr lang="en-US" dirty="0"/>
              <a:t>Still considered “beta” until …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49C34AD-FD71-460F-9ECD-D1EB5F35A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44" baseline="0">
                <a:solidFill>
                  <a:srgbClr val="20318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61904049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87175-25AF-DE40-8394-63E2035F9C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C87563-7244-984A-8C8C-B81AE925D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430" y="392113"/>
            <a:ext cx="9199650" cy="835677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377F704-3836-654E-8367-E08F04A77F57}"/>
              </a:ext>
            </a:extLst>
          </p:cNvPr>
          <p:cNvSpPr txBox="1">
            <a:spLocks/>
          </p:cNvSpPr>
          <p:nvPr/>
        </p:nvSpPr>
        <p:spPr>
          <a:xfrm>
            <a:off x="311520" y="1335667"/>
            <a:ext cx="3015880" cy="3409436"/>
          </a:xfrm>
          <a:prstGeom prst="rect">
            <a:avLst/>
          </a:prstGeom>
        </p:spPr>
        <p:txBody>
          <a:bodyPr vert="horz" lIns="91428" tIns="45715" rIns="91428" bIns="45715" rtlCol="0" anchor="ctr">
            <a:noAutofit/>
          </a:bodyPr>
          <a:lstStyle>
            <a:lvl1pPr eaLnBrk="1" hangingPunct="1"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305580">
              <a:defRPr/>
            </a:pPr>
            <a:r>
              <a:rPr lang="en-US" sz="5140" kern="0" dirty="0">
                <a:solidFill>
                  <a:srgbClr val="21328A"/>
                </a:solidFill>
                <a:latin typeface="Calibri"/>
              </a:rPr>
              <a:t>Beta Toolkit</a:t>
            </a:r>
          </a:p>
        </p:txBody>
      </p:sp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447C5E49-A36C-0944-B1D6-063B1B877331}"/>
              </a:ext>
            </a:extLst>
          </p:cNvPr>
          <p:cNvSpPr txBox="1">
            <a:spLocks/>
          </p:cNvSpPr>
          <p:nvPr/>
        </p:nvSpPr>
        <p:spPr>
          <a:xfrm>
            <a:off x="311520" y="4745105"/>
            <a:ext cx="3015880" cy="3503546"/>
          </a:xfrm>
          <a:prstGeom prst="rect">
            <a:avLst/>
          </a:prstGeom>
        </p:spPr>
        <p:txBody>
          <a:bodyPr vert="horz" lIns="91428" tIns="45715" rIns="91428" bIns="45715" rtlCol="0">
            <a:noAutofit/>
          </a:bodyPr>
          <a:lstStyle>
            <a:lvl1pPr marL="236798" indent="-236798" eaLnBrk="1" hangingPunct="1">
              <a:spcBef>
                <a:spcPts val="0"/>
              </a:spcBef>
              <a:buClr>
                <a:schemeClr val="tx2"/>
              </a:buClr>
              <a:buFont typeface="Arial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5825" indent="-246803" eaLnBrk="1" hangingPunct="1">
              <a:spcBef>
                <a:spcPts val="420"/>
              </a:spcBef>
              <a:buClr>
                <a:schemeClr val="accent1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9309" indent="-281267" eaLnBrk="1" hangingPunct="1">
              <a:spcBef>
                <a:spcPts val="17"/>
              </a:spcBef>
              <a:buClr>
                <a:schemeClr val="accent2"/>
              </a:buClr>
              <a:buFont typeface="Courier New"/>
              <a:buChar char="o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531" indent="-243468" eaLnBrk="1" hangingPunct="1">
              <a:spcBef>
                <a:spcPts val="17"/>
              </a:spcBef>
              <a:buClr>
                <a:schemeClr val="accent3"/>
              </a:buClr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0664" indent="-244580" eaLnBrk="1" hangingPunct="1">
              <a:spcBef>
                <a:spcPts val="17"/>
              </a:spcBef>
              <a:buClr>
                <a:schemeClr val="tx1"/>
              </a:buClr>
              <a:buFont typeface="Wingdings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96022" eaLnBrk="1" hangingPunct="1">
              <a:defRPr>
                <a:latin typeface="+mn-lt"/>
                <a:ea typeface="+mn-ea"/>
                <a:cs typeface="+mn-cs"/>
              </a:defRPr>
            </a:lvl6pPr>
            <a:lvl7pPr marL="1435226" eaLnBrk="1" hangingPunct="1">
              <a:defRPr>
                <a:latin typeface="+mn-lt"/>
                <a:ea typeface="+mn-ea"/>
                <a:cs typeface="+mn-cs"/>
              </a:defRPr>
            </a:lvl7pPr>
            <a:lvl8pPr marL="1674431" eaLnBrk="1" hangingPunct="1">
              <a:defRPr>
                <a:latin typeface="+mn-lt"/>
                <a:ea typeface="+mn-ea"/>
                <a:cs typeface="+mn-cs"/>
              </a:defRPr>
            </a:lvl8pPr>
            <a:lvl9pPr marL="1913635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305580">
              <a:buClr>
                <a:srgbClr val="21328A"/>
              </a:buClr>
              <a:buNone/>
              <a:defRPr/>
            </a:pPr>
            <a:r>
              <a:rPr lang="en-US" sz="3998" kern="0" dirty="0">
                <a:solidFill>
                  <a:prstClr val="black"/>
                </a:solidFill>
                <a:latin typeface="Calibri"/>
              </a:rPr>
              <a:t>Four recording methods</a:t>
            </a:r>
          </a:p>
        </p:txBody>
      </p:sp>
    </p:spTree>
    <p:extLst>
      <p:ext uri="{BB962C8B-B14F-4D97-AF65-F5344CB8AC3E}">
        <p14:creationId xmlns:p14="http://schemas.microsoft.com/office/powerpoint/2010/main" val="279545573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Unstructured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include </a:t>
            </a:r>
          </a:p>
          <a:p>
            <a:pPr lvl="1"/>
            <a:r>
              <a:rPr lang="en-US" dirty="0"/>
              <a:t>Uncontrolled notes, terms, etc. </a:t>
            </a:r>
          </a:p>
          <a:p>
            <a:pPr lvl="1"/>
            <a:r>
              <a:rPr lang="en-US" dirty="0"/>
              <a:t>Transcription of information from the manifestation</a:t>
            </a:r>
            <a:br>
              <a:rPr lang="en-US" dirty="0"/>
            </a:br>
            <a:r>
              <a:rPr lang="en-US" dirty="0"/>
              <a:t>(i.e., manifestation statements)</a:t>
            </a:r>
          </a:p>
          <a:p>
            <a:pPr lvl="2"/>
            <a:r>
              <a:rPr lang="en-US" dirty="0"/>
              <a:t>Three choices for transcription guidelines</a:t>
            </a:r>
          </a:p>
          <a:p>
            <a:pPr lvl="3"/>
            <a:r>
              <a:rPr lang="en-US" dirty="0"/>
              <a:t>RDA Guidelines on basic transcription</a:t>
            </a:r>
          </a:p>
          <a:p>
            <a:pPr lvl="3"/>
            <a:r>
              <a:rPr lang="en-US" dirty="0"/>
              <a:t>RDA Guidelines on normalized transcription</a:t>
            </a:r>
          </a:p>
          <a:p>
            <a:pPr lvl="3"/>
            <a:r>
              <a:rPr lang="en-US" dirty="0"/>
              <a:t>Any other transcription guidelines of your choice</a:t>
            </a:r>
          </a:p>
          <a:p>
            <a:r>
              <a:rPr lang="en-US" dirty="0"/>
              <a:t>Supports the user tasks: identify and find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61752928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transcription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Generally, “take what you see” or WSYWYG</a:t>
            </a:r>
          </a:p>
          <a:p>
            <a:pPr lvl="1"/>
            <a:r>
              <a:rPr lang="en-US" dirty="0"/>
              <a:t>Preserve capitalization, punctuation, numerals, and diacritics as they appear</a:t>
            </a:r>
          </a:p>
          <a:p>
            <a:pPr lvl="1"/>
            <a:r>
              <a:rPr lang="en-US" dirty="0"/>
              <a:t>Omit symbols or images intended to be interpreted as text if you cannot reproduce them</a:t>
            </a:r>
          </a:p>
          <a:p>
            <a:pPr lvl="1"/>
            <a:r>
              <a:rPr lang="en-US" dirty="0"/>
              <a:t>Transcribe the components in the order in which they appear </a:t>
            </a:r>
          </a:p>
          <a:p>
            <a:pPr lvl="1"/>
            <a:r>
              <a:rPr lang="en-US" dirty="0"/>
              <a:t>Use “\\” to delimit the separate components of a statement</a:t>
            </a:r>
          </a:p>
          <a:p>
            <a:pPr lvl="1"/>
            <a:r>
              <a:rPr lang="en-US" dirty="0"/>
              <a:t>Use “…” to indicate the omission of text within a statement</a:t>
            </a:r>
          </a:p>
          <a:p>
            <a:pPr lvl="1"/>
            <a:r>
              <a:rPr lang="en-US" dirty="0"/>
              <a:t>Collapse “white space” to a single space</a:t>
            </a:r>
          </a:p>
          <a:p>
            <a:pPr lvl="2"/>
            <a:r>
              <a:rPr lang="en-US" dirty="0"/>
              <a:t>Multiple spaces, new lines, indentation, tabs and block alignments, etc.</a:t>
            </a:r>
          </a:p>
          <a:p>
            <a:pPr lvl="1"/>
            <a:r>
              <a:rPr lang="en-US" dirty="0"/>
              <a:t>De-duplicate</a:t>
            </a:r>
          </a:p>
          <a:p>
            <a:pPr lvl="2"/>
            <a:r>
              <a:rPr lang="en-US" dirty="0"/>
              <a:t>Contiguous marks of omission</a:t>
            </a:r>
          </a:p>
          <a:p>
            <a:pPr lvl="2"/>
            <a:r>
              <a:rPr lang="en-US" dirty="0"/>
              <a:t>Contiguous delimiters</a:t>
            </a:r>
          </a:p>
          <a:p>
            <a:pPr lvl="2"/>
            <a:r>
              <a:rPr lang="en-US" dirty="0"/>
              <a:t>Strings in a manifestation statement</a:t>
            </a:r>
          </a:p>
          <a:p>
            <a:pPr lvl="1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197496857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Normalized transcription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what we do now</a:t>
            </a:r>
          </a:p>
          <a:p>
            <a:pPr lvl="1"/>
            <a:r>
              <a:rPr lang="en-US" dirty="0"/>
              <a:t>Transcribe and/or transliterate</a:t>
            </a:r>
          </a:p>
          <a:p>
            <a:pPr lvl="1"/>
            <a:r>
              <a:rPr lang="en-US" dirty="0"/>
              <a:t>Add missing diacritics</a:t>
            </a:r>
          </a:p>
          <a:p>
            <a:pPr lvl="1"/>
            <a:r>
              <a:rPr lang="en-US" dirty="0"/>
              <a:t>Apply capitalization guidelines</a:t>
            </a:r>
          </a:p>
          <a:p>
            <a:pPr lvl="1"/>
            <a:r>
              <a:rPr lang="en-US" dirty="0"/>
              <a:t>Omit, modify, or add punctuation for clarity</a:t>
            </a:r>
          </a:p>
          <a:p>
            <a:pPr lvl="1"/>
            <a:r>
              <a:rPr lang="en-US" dirty="0"/>
              <a:t>Repeat letters or words intended to be read more than once</a:t>
            </a:r>
          </a:p>
          <a:p>
            <a:pPr lvl="1"/>
            <a:r>
              <a:rPr lang="en-US" dirty="0"/>
              <a:t>Follow instructions about using abbreviations and symbols, including</a:t>
            </a:r>
          </a:p>
          <a:p>
            <a:pPr lvl="2"/>
            <a:r>
              <a:rPr lang="en-US" dirty="0"/>
              <a:t>Numbers expressed as words</a:t>
            </a:r>
          </a:p>
          <a:p>
            <a:pPr lvl="2"/>
            <a:r>
              <a:rPr lang="en-US" dirty="0"/>
              <a:t>Ordinal numbers</a:t>
            </a:r>
          </a:p>
          <a:p>
            <a:pPr lvl="2"/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284325532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4A6A-6ED2-1044-92CF-C0598021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Definition: </a:t>
            </a:r>
            <a:br>
              <a:rPr lang="en-US" dirty="0"/>
            </a:br>
            <a:r>
              <a:rPr lang="en-US" dirty="0"/>
              <a:t>Manifestation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52295-2B6F-D14F-93B2-D0F71D1659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lvl="0" indent="0" algn="l" defTabSz="640354" rtl="0">
              <a:buClrTx/>
              <a:buNone/>
              <a:defRPr/>
            </a:pPr>
            <a:endParaRPr lang="en-US" kern="1200" dirty="0">
              <a:solidFill>
                <a:srgbClr val="2B2B2B"/>
              </a:solidFill>
              <a:latin typeface="Open Sans"/>
            </a:endParaRPr>
          </a:p>
          <a:p>
            <a:pPr defTabSz="640354">
              <a:spcAft>
                <a:spcPts val="1200"/>
              </a:spcAft>
              <a:buClrTx/>
              <a:defRPr/>
            </a:pPr>
            <a:r>
              <a:rPr lang="en-US" dirty="0"/>
              <a:t>A statement appearing in a manifestation and deemed to be significant for users to understand how the manifestation represents itself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50816414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Manifestation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Designed for </a:t>
            </a:r>
          </a:p>
          <a:p>
            <a:pPr lvl="1"/>
            <a:r>
              <a:rPr lang="en-US" dirty="0"/>
              <a:t>Machine transcription</a:t>
            </a:r>
          </a:p>
          <a:p>
            <a:pPr lvl="1"/>
            <a:r>
              <a:rPr lang="en-US" dirty="0"/>
              <a:t>Simplified decision making (less parsing required)</a:t>
            </a:r>
          </a:p>
          <a:p>
            <a:r>
              <a:rPr lang="en-US" dirty="0"/>
              <a:t>Broad categories of information</a:t>
            </a:r>
          </a:p>
          <a:p>
            <a:pPr lvl="1"/>
            <a:r>
              <a:rPr lang="en-US" dirty="0"/>
              <a:t>13 sub-elements, including </a:t>
            </a:r>
          </a:p>
          <a:p>
            <a:pPr lvl="2"/>
            <a:r>
              <a:rPr lang="en-US" i="1" dirty="0"/>
              <a:t>manifestation publication statement</a:t>
            </a:r>
          </a:p>
          <a:p>
            <a:pPr lvl="2"/>
            <a:r>
              <a:rPr lang="en-US" i="1" dirty="0"/>
              <a:t>manifestation title and responsibility statement</a:t>
            </a:r>
          </a:p>
          <a:p>
            <a:r>
              <a:rPr lang="en-US" dirty="0"/>
              <a:t>Not required – can use the more granular elements, like</a:t>
            </a:r>
          </a:p>
          <a:p>
            <a:pPr lvl="1"/>
            <a:r>
              <a:rPr lang="en-US" i="1" dirty="0"/>
              <a:t>title proper</a:t>
            </a:r>
          </a:p>
          <a:p>
            <a:pPr lvl="1"/>
            <a:r>
              <a:rPr lang="en-US" i="1" dirty="0"/>
              <a:t>statement of responsibility relating to title proper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30937681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Structured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May be a single term or a combination of values of elements associated with the entity or element</a:t>
            </a:r>
          </a:p>
          <a:p>
            <a:pPr lvl="1"/>
            <a:r>
              <a:rPr lang="en-US" dirty="0"/>
              <a:t>May have an associated string encoding scheme</a:t>
            </a:r>
          </a:p>
          <a:p>
            <a:pPr lvl="2"/>
            <a:r>
              <a:rPr lang="en-US" dirty="0"/>
              <a:t>Surname, Given name. Preferred title</a:t>
            </a:r>
            <a:br>
              <a:rPr lang="en-US" dirty="0"/>
            </a:br>
            <a:r>
              <a:rPr lang="en-US" dirty="0"/>
              <a:t>(Instructions give order and punctuation conventions)</a:t>
            </a:r>
          </a:p>
          <a:p>
            <a:pPr lvl="1"/>
            <a:r>
              <a:rPr lang="en-US" dirty="0"/>
              <a:t>May be represented in a vocabulary encoding scheme</a:t>
            </a:r>
          </a:p>
          <a:p>
            <a:pPr lvl="2"/>
            <a:r>
              <a:rPr lang="en-US" dirty="0"/>
              <a:t>The 1XX in a MARC 21 name authority record, or a term from LCSH</a:t>
            </a:r>
          </a:p>
          <a:p>
            <a:r>
              <a:rPr lang="en-US" dirty="0"/>
              <a:t>For RDA entities, the structured description is a nomen entity</a:t>
            </a:r>
          </a:p>
          <a:p>
            <a:r>
              <a:rPr lang="en-US" dirty="0"/>
              <a:t>Supports the user tasks: find, identify, and explore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424678825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ym typeface="Arial"/>
              </a:rPr>
              <a:t>Kinds of identifier include:</a:t>
            </a:r>
          </a:p>
          <a:p>
            <a:pPr lvl="1"/>
            <a:r>
              <a:rPr lang="en-CA" dirty="0">
                <a:sym typeface="Arial"/>
              </a:rPr>
              <a:t>Those assigned by an independent, external agent</a:t>
            </a:r>
          </a:p>
          <a:p>
            <a:pPr lvl="2"/>
            <a:r>
              <a:rPr lang="en-CA" dirty="0">
                <a:sym typeface="Arial"/>
              </a:rPr>
              <a:t>ISBN, ISSN, music publisher number</a:t>
            </a:r>
          </a:p>
          <a:p>
            <a:pPr lvl="1"/>
            <a:r>
              <a:rPr lang="en-CA" dirty="0">
                <a:sym typeface="Arial"/>
              </a:rPr>
              <a:t>Those assigned by a local agent</a:t>
            </a:r>
          </a:p>
          <a:p>
            <a:pPr lvl="2"/>
            <a:r>
              <a:rPr lang="en-CA" dirty="0">
                <a:sym typeface="Arial"/>
              </a:rPr>
              <a:t>System number</a:t>
            </a:r>
          </a:p>
          <a:p>
            <a:pPr lvl="1"/>
            <a:r>
              <a:rPr lang="en-CA" dirty="0">
                <a:sym typeface="Arial"/>
              </a:rPr>
              <a:t>Notation for a concept taken from a controlled vocabulary</a:t>
            </a:r>
          </a:p>
          <a:p>
            <a:pPr lvl="2"/>
            <a:r>
              <a:rPr lang="en-CA" dirty="0">
                <a:sym typeface="Arial"/>
              </a:rPr>
              <a:t>sh 85029403 – LCSH for Composition (Music)</a:t>
            </a:r>
          </a:p>
          <a:p>
            <a:r>
              <a:rPr lang="en-CA" dirty="0">
                <a:sym typeface="Arial"/>
              </a:rPr>
              <a:t>Only meaningful when associated with the assigning agency or source vocabulary</a:t>
            </a:r>
          </a:p>
          <a:p>
            <a:pPr lvl="1"/>
            <a:r>
              <a:rPr lang="en-CA" dirty="0">
                <a:sym typeface="Arial"/>
              </a:rPr>
              <a:t>Data provenance!</a:t>
            </a:r>
          </a:p>
          <a:p>
            <a:r>
              <a:rPr lang="en-US" dirty="0"/>
              <a:t>Supports the user tasks: find, identify, and explore</a:t>
            </a:r>
          </a:p>
          <a:p>
            <a:endParaRPr lang="en-CA" dirty="0">
              <a:sym typeface="Arial"/>
            </a:endParaRP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354227503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IRI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Internationalized Resource Identifier</a:t>
            </a:r>
          </a:p>
          <a:p>
            <a:pPr lvl="1"/>
            <a:r>
              <a:rPr lang="en-US" dirty="0"/>
              <a:t>Based on Semantic Web technologies</a:t>
            </a:r>
          </a:p>
          <a:p>
            <a:pPr lvl="1"/>
            <a:r>
              <a:rPr lang="en-US" dirty="0"/>
              <a:t>Used as the referent of an entity or controlled term in linked open data using Resource Description Framework</a:t>
            </a:r>
          </a:p>
          <a:p>
            <a:r>
              <a:rPr lang="en-US" dirty="0"/>
              <a:t>Globally unique</a:t>
            </a:r>
          </a:p>
          <a:p>
            <a:r>
              <a:rPr lang="en-US" dirty="0"/>
              <a:t>For RDA entities, the IRI is </a:t>
            </a:r>
            <a:r>
              <a:rPr lang="en-US" b="1" i="1" dirty="0"/>
              <a:t>not</a:t>
            </a:r>
            <a:r>
              <a:rPr lang="en-US" dirty="0"/>
              <a:t> treated as a kind of nomen entity</a:t>
            </a:r>
          </a:p>
          <a:p>
            <a:pPr lvl="1"/>
            <a:r>
              <a:rPr lang="en-US" dirty="0"/>
              <a:t>It’s the “thing”, not the “string”</a:t>
            </a:r>
          </a:p>
          <a:p>
            <a:r>
              <a:rPr lang="en-US" dirty="0"/>
              <a:t>Supports the user tasks: find, identify, and explore</a:t>
            </a:r>
          </a:p>
          <a:p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85200" y="9010651"/>
            <a:ext cx="4152904" cy="501645"/>
          </a:xfrm>
        </p:spPr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</p:spTree>
    <p:extLst>
      <p:ext uri="{BB962C8B-B14F-4D97-AF65-F5344CB8AC3E}">
        <p14:creationId xmlns:p14="http://schemas.microsoft.com/office/powerpoint/2010/main" val="54930671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Recording “chorus score”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All four recording methods available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MLA RDA Preconference – February 26, 2020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" y="2290083"/>
            <a:ext cx="9006592" cy="337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2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RDA-KP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DA-KPG" id="{FBDC7239-3B34-4D11-B4A2-B5A182385216}" vid="{B8B518AD-7607-4F35-82C1-D54D91EB999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20682</TotalTime>
  <Words>9116</Words>
  <Application>Microsoft Office PowerPoint</Application>
  <PresentationFormat>Custom</PresentationFormat>
  <Paragraphs>1499</Paragraphs>
  <Slides>210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210</vt:i4>
      </vt:variant>
    </vt:vector>
  </HeadingPairs>
  <TitlesOfParts>
    <vt:vector size="220" baseType="lpstr">
      <vt:lpstr>Arial</vt:lpstr>
      <vt:lpstr>Calibri</vt:lpstr>
      <vt:lpstr>Calibri Light</vt:lpstr>
      <vt:lpstr>Courier New</vt:lpstr>
      <vt:lpstr>Gotham</vt:lpstr>
      <vt:lpstr>Lucida Grande</vt:lpstr>
      <vt:lpstr>Open Sans</vt:lpstr>
      <vt:lpstr>Wingdings</vt:lpstr>
      <vt:lpstr>Custom Design</vt:lpstr>
      <vt:lpstr>RDA-KPG</vt:lpstr>
      <vt:lpstr>PowerPoint Presentation</vt:lpstr>
      <vt:lpstr>Today’s agenda</vt:lpstr>
      <vt:lpstr>Thanks to…</vt:lpstr>
      <vt:lpstr>PowerPoint Presentation</vt:lpstr>
      <vt:lpstr>What is RDA?</vt:lpstr>
      <vt:lpstr>Scope of RDA</vt:lpstr>
      <vt:lpstr>The 3R Project – Why?</vt:lpstr>
      <vt:lpstr>3R Project – Decisions </vt:lpstr>
      <vt:lpstr>Beta RDA Toolkit Status</vt:lpstr>
      <vt:lpstr>The Switchover Date</vt:lpstr>
      <vt:lpstr>PowerPoint Presentation</vt:lpstr>
      <vt:lpstr>Accessing the new Toolkit</vt:lpstr>
      <vt:lpstr>Logging in</vt:lpstr>
      <vt:lpstr>Navigating</vt:lpstr>
      <vt:lpstr>Searching</vt:lpstr>
      <vt:lpstr>Searching tips</vt:lpstr>
      <vt:lpstr>Special searches</vt:lpstr>
      <vt:lpstr>Toolkit structure – Entities </vt:lpstr>
      <vt:lpstr>Toolkit structure – Guidance </vt:lpstr>
      <vt:lpstr>Toolkit structure – Policies </vt:lpstr>
      <vt:lpstr>Toolkit structure – Resources </vt:lpstr>
      <vt:lpstr>Toolkit structure – Elements </vt:lpstr>
      <vt:lpstr>Element Reference</vt:lpstr>
      <vt:lpstr>Condition/Option boxes</vt:lpstr>
      <vt:lpstr>Option box alone</vt:lpstr>
      <vt:lpstr>Other kinds of options</vt:lpstr>
      <vt:lpstr>Examples</vt:lpstr>
      <vt:lpstr>Example – View in context</vt:lpstr>
      <vt:lpstr>Example – View as Relationship</vt:lpstr>
      <vt:lpstr>More Toolkit orientation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Definition:  Entity</vt:lpstr>
      <vt:lpstr>13 RDA entities</vt:lpstr>
      <vt:lpstr>Definition:  Element</vt:lpstr>
      <vt:lpstr>PowerPoint Presentation</vt:lpstr>
      <vt:lpstr>PowerPoint Presentation</vt:lpstr>
      <vt:lpstr>PowerPoint Presentation</vt:lpstr>
      <vt:lpstr>Elements are “stored” in the RDA Registry</vt:lpstr>
      <vt:lpstr>Definition:  Relationship element</vt:lpstr>
      <vt:lpstr>PowerPoint Presentation</vt:lpstr>
      <vt:lpstr>PowerPoint Presentation</vt:lpstr>
      <vt:lpstr>Example with a relationship element</vt:lpstr>
      <vt:lpstr>PowerPoint Presentation</vt:lpstr>
      <vt:lpstr>PowerPoint Presentation</vt:lpstr>
      <vt:lpstr>Reciprocal example</vt:lpstr>
      <vt:lpstr>Definition:  Attribute element</vt:lpstr>
      <vt:lpstr>Attribute elements have a domain but no range</vt:lpstr>
      <vt:lpstr>Example with an attribute element</vt:lpstr>
      <vt:lpstr>Some original RDA Toolkit attributes have become relationship elements</vt:lpstr>
      <vt:lpstr>Definitions  </vt:lpstr>
      <vt:lpstr>Example: Form of notation </vt:lpstr>
      <vt:lpstr>Element names</vt:lpstr>
      <vt:lpstr>Agent elements separated</vt:lpstr>
      <vt:lpstr>A more drastic transformation</vt:lpstr>
      <vt:lpstr>New elements created</vt:lpstr>
      <vt:lpstr>Those crazy element names…</vt:lpstr>
      <vt:lpstr>Facts</vt:lpstr>
      <vt:lpstr>User-friendly labels?</vt:lpstr>
      <vt:lpstr>PowerPoint Presentation</vt:lpstr>
      <vt:lpstr>Definition: String encoding scheme</vt:lpstr>
      <vt:lpstr>What is an SES?</vt:lpstr>
      <vt:lpstr>SES future in RDA instructions</vt:lpstr>
      <vt:lpstr>SES future in RDA instructions</vt:lpstr>
      <vt:lpstr>PowerPoint Presentation</vt:lpstr>
      <vt:lpstr>Definition: Vocabulary encoding scheme</vt:lpstr>
      <vt:lpstr>What is a VES?</vt:lpstr>
      <vt:lpstr>Accessing the list of RDA VESs</vt:lpstr>
      <vt:lpstr>PowerPoint Presentation</vt:lpstr>
      <vt:lpstr>PowerPoint Presentation</vt:lpstr>
      <vt:lpstr>PowerPoint Presentation</vt:lpstr>
      <vt:lpstr>Example of options to use VESs for sound content</vt:lpstr>
      <vt:lpstr>See Guidance &gt; Terminology for details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Recording instructions</vt:lpstr>
      <vt:lpstr>PowerPoint Presentation</vt:lpstr>
      <vt:lpstr>Unstructured description</vt:lpstr>
      <vt:lpstr>Basic transcription</vt:lpstr>
      <vt:lpstr>Normalized transcription</vt:lpstr>
      <vt:lpstr>Definition:  Manifestation statement</vt:lpstr>
      <vt:lpstr>Manifestation statements</vt:lpstr>
      <vt:lpstr>Structured description</vt:lpstr>
      <vt:lpstr>Identifier</vt:lpstr>
      <vt:lpstr>IRI</vt:lpstr>
      <vt:lpstr>Recording “chorus score”</vt:lpstr>
      <vt:lpstr>Chorus score – unstructured </vt:lpstr>
      <vt:lpstr>Chorus score – structured </vt:lpstr>
      <vt:lpstr>Chorus score – identifier &amp; IRI</vt:lpstr>
      <vt:lpstr>PowerPoint Presentation</vt:lpstr>
      <vt:lpstr>Identifying Persons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entities are similar</vt:lpstr>
      <vt:lpstr>Title of manifestation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Original Toolkit</vt:lpstr>
      <vt:lpstr>Beta Toolkit</vt:lpstr>
      <vt:lpstr>Definition:  Application profile</vt:lpstr>
      <vt:lpstr>Application profiles</vt:lpstr>
      <vt:lpstr>Using Application profiles + … </vt:lpstr>
      <vt:lpstr>PowerPoint Presentation</vt:lpstr>
      <vt:lpstr>Original Toolkit: Instruction #s</vt:lpstr>
      <vt:lpstr>Maintenance nightmare</vt:lpstr>
      <vt:lpstr>Beta Toolkit: Instruction # alternatives</vt:lpstr>
      <vt:lpstr>How do you find these?</vt:lpstr>
      <vt:lpstr>Popup boxes</vt:lpstr>
      <vt:lpstr>#s for phonogram copyright</vt:lpstr>
      <vt:lpstr>#s for phonogram copyright</vt:lpstr>
      <vt:lpstr>PowerPoint Presentation</vt:lpstr>
      <vt:lpstr>Original Toolkit</vt:lpstr>
      <vt:lpstr>Beta Toolkit: Sources of information</vt:lpstr>
      <vt:lpstr>Definition:  Data provenance</vt:lpstr>
      <vt:lpstr>Definitions  </vt:lpstr>
      <vt:lpstr>Sources: Title page, etc.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Definition:  Representative expression</vt:lpstr>
      <vt:lpstr>Representative Expression Elements</vt:lpstr>
      <vt:lpstr>Example</vt:lpstr>
      <vt:lpstr>PowerPoint Presentation</vt:lpstr>
      <vt:lpstr>Definition:  Aggregate manifestation</vt:lpstr>
      <vt:lpstr>Definitions  </vt:lpstr>
      <vt:lpstr>Characteristics of aggregates</vt:lpstr>
      <vt:lpstr>Work-Expression (WE) Lock</vt:lpstr>
      <vt:lpstr>LRM model for aggregates</vt:lpstr>
      <vt:lpstr>Describing an aggregate</vt:lpstr>
      <vt:lpstr>Specific aggregate elements</vt:lpstr>
      <vt:lpstr>PowerPoint Presentation</vt:lpstr>
      <vt:lpstr>Definition:  Diachronic work</vt:lpstr>
      <vt:lpstr>Characteristics of  diachronic works</vt:lpstr>
      <vt:lpstr>Work-Expression-Manifestation (WEM) Lock</vt:lpstr>
      <vt:lpstr>Specific diachronic elements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Cataloging this Score</vt:lpstr>
      <vt:lpstr>RIMMF steps</vt:lpstr>
      <vt:lpstr>RIMMF step #1</vt:lpstr>
      <vt:lpstr>RIMMF step #1.1</vt:lpstr>
      <vt:lpstr>RIMMF step #1.2</vt:lpstr>
      <vt:lpstr>Result after step #1.2</vt:lpstr>
      <vt:lpstr>RIMMF step #1.3</vt:lpstr>
      <vt:lpstr>RIMMF step #1.4</vt:lpstr>
      <vt:lpstr>Result after step #1.4</vt:lpstr>
      <vt:lpstr>RIMMF step #1.5</vt:lpstr>
      <vt:lpstr>RIMMF step #2</vt:lpstr>
      <vt:lpstr>RIMMF step #2.1</vt:lpstr>
      <vt:lpstr>RIMMF step #2.2</vt:lpstr>
      <vt:lpstr>Result after step #2.2</vt:lpstr>
      <vt:lpstr>RIMMF step #2.3</vt:lpstr>
      <vt:lpstr>RIMMF step #2.3 continued</vt:lpstr>
      <vt:lpstr>RIMMF step #2 paused … </vt:lpstr>
      <vt:lpstr>RIMMF step #3.1</vt:lpstr>
      <vt:lpstr>RIMMF step #3.2</vt:lpstr>
      <vt:lpstr>RIMMF step #3.4</vt:lpstr>
      <vt:lpstr>RIMMF step #3.3</vt:lpstr>
      <vt:lpstr>Result after step #3</vt:lpstr>
      <vt:lpstr>Back to RIMMF step #2.4</vt:lpstr>
      <vt:lpstr>RIMMF step #2.4 continued</vt:lpstr>
      <vt:lpstr>RIMMF step #2.5</vt:lpstr>
      <vt:lpstr>RIMMF step #2.5 continued</vt:lpstr>
      <vt:lpstr>RIMMF step #2.6</vt:lpstr>
      <vt:lpstr>Result after step #2</vt:lpstr>
      <vt:lpstr>Because it’s linked data…</vt:lpstr>
      <vt:lpstr>RIMMF step #4</vt:lpstr>
      <vt:lpstr>RIMMF step #4.1</vt:lpstr>
      <vt:lpstr>RIMMF step #4.2</vt:lpstr>
      <vt:lpstr>RIMMF step #4.3</vt:lpstr>
      <vt:lpstr>RIMMF step #4.3 continued</vt:lpstr>
      <vt:lpstr>RIMMF step #4.4</vt:lpstr>
      <vt:lpstr>RIMMF step #4.5</vt:lpstr>
      <vt:lpstr>Result after step #4.5</vt:lpstr>
      <vt:lpstr>RIMMF step #5</vt:lpstr>
      <vt:lpstr>We’re Done!</vt:lpstr>
      <vt:lpstr>PowerPoint Presentation</vt:lpstr>
      <vt:lpstr>More Information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</dc:title>
  <dc:creator>Kimberly Thornton</dc:creator>
  <cp:lastModifiedBy>Kathy Glennan</cp:lastModifiedBy>
  <cp:revision>569</cp:revision>
  <cp:lastPrinted>2018-10-09T21:08:32Z</cp:lastPrinted>
  <dcterms:created xsi:type="dcterms:W3CDTF">2018-05-30T16:51:30Z</dcterms:created>
  <dcterms:modified xsi:type="dcterms:W3CDTF">2020-03-04T18:13:36Z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2018-05-30T00:00:00Z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2018-05-30T00:00:00Z</vt:filetime>
  </property>
</Properties>
</file>