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6.xml" ContentType="application/vnd.openxmlformats-officedocument.presentationml.notesSlide+xml"/>
  <Override PartName="/ppt/tags/tag100.xml" ContentType="application/vnd.openxmlformats-officedocument.presentationml.tags+xml"/>
  <Override PartName="/ppt/notesSlides/notesSlide7.xml" ContentType="application/vnd.openxmlformats-officedocument.presentationml.notesSlide+xml"/>
  <Override PartName="/ppt/tags/tag101.xml" ContentType="application/vnd.openxmlformats-officedocument.presentationml.tags+xml"/>
  <Override PartName="/ppt/notesSlides/notesSlide8.xml" ContentType="application/vnd.openxmlformats-officedocument.presentationml.notesSlide+xml"/>
  <Override PartName="/ppt/tags/tag102.xml" ContentType="application/vnd.openxmlformats-officedocument.presentationml.tags+xml"/>
  <Override PartName="/ppt/notesSlides/notesSlide9.xml" ContentType="application/vnd.openxmlformats-officedocument.presentationml.notesSlide+xml"/>
  <Override PartName="/ppt/tags/tag103.xml" ContentType="application/vnd.openxmlformats-officedocument.presentationml.tags+xml"/>
  <Override PartName="/ppt/notesSlides/notesSlide10.xml" ContentType="application/vnd.openxmlformats-officedocument.presentationml.notesSlide+xml"/>
  <Override PartName="/ppt/tags/tag104.xml" ContentType="application/vnd.openxmlformats-officedocument.presentationml.tags+xml"/>
  <Override PartName="/ppt/notesSlides/notesSlide11.xml" ContentType="application/vnd.openxmlformats-officedocument.presentationml.notesSlide+xml"/>
  <Override PartName="/ppt/tags/tag105.xml" ContentType="application/vnd.openxmlformats-officedocument.presentationml.tags+xml"/>
  <Override PartName="/ppt/notesSlides/notesSlide12.xml" ContentType="application/vnd.openxmlformats-officedocument.presentationml.notesSlide+xml"/>
  <Override PartName="/ppt/tags/tag106.xml" ContentType="application/vnd.openxmlformats-officedocument.presentationml.tags+xml"/>
  <Override PartName="/ppt/notesSlides/notesSlide13.xml" ContentType="application/vnd.openxmlformats-officedocument.presentationml.notesSlide+xml"/>
  <Override PartName="/ppt/tags/tag107.xml" ContentType="application/vnd.openxmlformats-officedocument.presentationml.tags+xml"/>
  <Override PartName="/ppt/notesSlides/notesSlide14.xml" ContentType="application/vnd.openxmlformats-officedocument.presentationml.notesSlide+xml"/>
  <Override PartName="/ppt/tags/tag108.xml" ContentType="application/vnd.openxmlformats-officedocument.presentationml.tags+xml"/>
  <Override PartName="/ppt/notesSlides/notesSlide15.xml" ContentType="application/vnd.openxmlformats-officedocument.presentationml.notesSlide+xml"/>
  <Override PartName="/ppt/tags/tag109.xml" ContentType="application/vnd.openxmlformats-officedocument.presentationml.tags+xml"/>
  <Override PartName="/ppt/notesSlides/notesSlide16.xml" ContentType="application/vnd.openxmlformats-officedocument.presentationml.notesSlide+xml"/>
  <Override PartName="/ppt/tags/tag110.xml" ContentType="application/vnd.openxmlformats-officedocument.presentationml.tags+xml"/>
  <Override PartName="/ppt/notesSlides/notesSlide17.xml" ContentType="application/vnd.openxmlformats-officedocument.presentationml.notesSlide+xml"/>
  <Override PartName="/ppt/tags/tag111.xml" ContentType="application/vnd.openxmlformats-officedocument.presentationml.tags+xml"/>
  <Override PartName="/ppt/notesSlides/notesSlide18.xml" ContentType="application/vnd.openxmlformats-officedocument.presentationml.notesSlide+xml"/>
  <Override PartName="/ppt/tags/tag112.xml" ContentType="application/vnd.openxmlformats-officedocument.presentationml.tags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113.xml" ContentType="application/vnd.openxmlformats-officedocument.presentationml.tags+xml"/>
  <Override PartName="/ppt/notesSlides/notesSlide20.xml" ContentType="application/vnd.openxmlformats-officedocument.presentationml.notesSlide+xml"/>
  <Override PartName="/ppt/charts/chart3.xml" ContentType="application/vnd.openxmlformats-officedocument.drawingml.chart+xml"/>
  <Override PartName="/ppt/tags/tag114.xml" ContentType="application/vnd.openxmlformats-officedocument.presentationml.tags+xml"/>
  <Override PartName="/ppt/notesSlides/notesSlide21.xml" ContentType="application/vnd.openxmlformats-officedocument.presentationml.notesSlide+xml"/>
  <Override PartName="/ppt/tags/tag115.xml" ContentType="application/vnd.openxmlformats-officedocument.presentationml.tags+xml"/>
  <Override PartName="/ppt/notesSlides/notesSlide22.xml" ContentType="application/vnd.openxmlformats-officedocument.presentationml.notesSlide+xml"/>
  <Override PartName="/ppt/tags/tag1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4"/>
  </p:notesMasterIdLst>
  <p:sldIdLst>
    <p:sldId id="256" r:id="rId2"/>
    <p:sldId id="274" r:id="rId3"/>
    <p:sldId id="257" r:id="rId4"/>
    <p:sldId id="271" r:id="rId5"/>
    <p:sldId id="273" r:id="rId6"/>
    <p:sldId id="279" r:id="rId7"/>
    <p:sldId id="289" r:id="rId8"/>
    <p:sldId id="260" r:id="rId9"/>
    <p:sldId id="270" r:id="rId10"/>
    <p:sldId id="280" r:id="rId11"/>
    <p:sldId id="286" r:id="rId12"/>
    <p:sldId id="290" r:id="rId13"/>
    <p:sldId id="283" r:id="rId14"/>
    <p:sldId id="284" r:id="rId15"/>
    <p:sldId id="285" r:id="rId16"/>
    <p:sldId id="288" r:id="rId17"/>
    <p:sldId id="264" r:id="rId18"/>
    <p:sldId id="294" r:id="rId19"/>
    <p:sldId id="272" r:id="rId20"/>
    <p:sldId id="293" r:id="rId21"/>
    <p:sldId id="266" r:id="rId22"/>
    <p:sldId id="27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74388" autoAdjust="0"/>
  </p:normalViewPr>
  <p:slideViewPr>
    <p:cSldViewPr snapToGrid="0">
      <p:cViewPr>
        <p:scale>
          <a:sx n="73" d="100"/>
          <a:sy n="73" d="100"/>
        </p:scale>
        <p:origin x="-121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hthomps1\Downloads\Reorg_evaluations_stats%20(2)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hthomps1\AppData\Local\Box\Box%20Edit\Documents\LAGmR0PcdEKZYWZnU_jNOA==\Reserves_ta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ilaryhthompson:Downloads:Reorg_evaluations_sta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Average</a:t>
            </a:r>
            <a:r>
              <a:rPr lang="en-US" sz="1800" baseline="0" dirty="0"/>
              <a:t> Turnaround Time for </a:t>
            </a:r>
          </a:p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aseline="0" dirty="0"/>
              <a:t>Lending &amp; Document Delivery</a:t>
            </a:r>
            <a:endParaRPr lang="en-US" sz="18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Sheet1!$AF$2</c:f>
              <c:strCache>
                <c:ptCount val="1"/>
                <c:pt idx="0">
                  <c:v>FY2015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Sheet1!$AE$3:$AE$7</c:f>
              <c:strCache>
                <c:ptCount val="5"/>
                <c:pt idx="0">
                  <c:v>For UMD users (Request to Receipt)</c:v>
                </c:pt>
                <c:pt idx="1">
                  <c:v>For Big Ten (Request to Ship)</c:v>
                </c:pt>
                <c:pt idx="2">
                  <c:v>For RapidILL (Request to Ship)</c:v>
                </c:pt>
                <c:pt idx="3">
                  <c:v>For All Libraries (Request to Ship)</c:v>
                </c:pt>
                <c:pt idx="4">
                  <c:v>For Big Ten (Request to Receipt)</c:v>
                </c:pt>
              </c:strCache>
            </c:strRef>
          </c:cat>
          <c:val>
            <c:numRef>
              <c:f>Sheet1!$AF$3:$AF$7</c:f>
              <c:numCache>
                <c:formatCode>General</c:formatCode>
                <c:ptCount val="5"/>
                <c:pt idx="0">
                  <c:v>2.93</c:v>
                </c:pt>
                <c:pt idx="1">
                  <c:v>1.1000000000000001</c:v>
                </c:pt>
                <c:pt idx="2" formatCode="0.00">
                  <c:v>0.66249999999999998</c:v>
                </c:pt>
                <c:pt idx="3">
                  <c:v>1.75</c:v>
                </c:pt>
                <c:pt idx="4">
                  <c:v>5.6</c:v>
                </c:pt>
              </c:numCache>
            </c:numRef>
          </c:val>
        </c:ser>
        <c:ser>
          <c:idx val="1"/>
          <c:order val="1"/>
          <c:tx>
            <c:strRef>
              <c:f>Sheet1!$AG$2</c:f>
              <c:strCache>
                <c:ptCount val="1"/>
                <c:pt idx="0">
                  <c:v>FY2016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Sheet1!$AE$3:$AE$7</c:f>
              <c:strCache>
                <c:ptCount val="5"/>
                <c:pt idx="0">
                  <c:v>For UMD users (Request to Receipt)</c:v>
                </c:pt>
                <c:pt idx="1">
                  <c:v>For Big Ten (Request to Ship)</c:v>
                </c:pt>
                <c:pt idx="2">
                  <c:v>For RapidILL (Request to Ship)</c:v>
                </c:pt>
                <c:pt idx="3">
                  <c:v>For All Libraries (Request to Ship)</c:v>
                </c:pt>
                <c:pt idx="4">
                  <c:v>For Big Ten (Request to Receipt)</c:v>
                </c:pt>
              </c:strCache>
            </c:strRef>
          </c:cat>
          <c:val>
            <c:numRef>
              <c:f>Sheet1!$AG$3:$AG$7</c:f>
              <c:numCache>
                <c:formatCode>General</c:formatCode>
                <c:ptCount val="5"/>
                <c:pt idx="0">
                  <c:v>2.4300000000000002</c:v>
                </c:pt>
                <c:pt idx="1">
                  <c:v>0.9</c:v>
                </c:pt>
                <c:pt idx="2" formatCode="0.00">
                  <c:v>0.67083333333333339</c:v>
                </c:pt>
                <c:pt idx="3">
                  <c:v>1.08</c:v>
                </c:pt>
                <c:pt idx="4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6601856"/>
        <c:axId val="146604032"/>
      </c:barChart>
      <c:catAx>
        <c:axId val="146601856"/>
        <c:scaling>
          <c:orientation val="minMax"/>
        </c:scaling>
        <c:delete val="0"/>
        <c:axPos val="b"/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604032"/>
        <c:crosses val="autoZero"/>
        <c:auto val="1"/>
        <c:lblAlgn val="ctr"/>
        <c:lblOffset val="100"/>
        <c:noMultiLvlLbl val="0"/>
      </c:catAx>
      <c:valAx>
        <c:axId val="146604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 smtClean="0"/>
                  <a:t>Turnaround</a:t>
                </a:r>
                <a:r>
                  <a:rPr lang="en-US" sz="1100" baseline="0" dirty="0" smtClean="0"/>
                  <a:t> Time in Days</a:t>
                </a:r>
                <a:endParaRPr lang="en-US" sz="11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601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Course Reserves Fulfillment</a:t>
            </a:r>
            <a:endParaRPr lang="en-US" sz="18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Sheet2!$A$2</c:f>
              <c:strCache>
                <c:ptCount val="1"/>
                <c:pt idx="0">
                  <c:v>0-1 days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Sheet2!$B$1:$E$1</c:f>
              <c:strCache>
                <c:ptCount val="4"/>
                <c:pt idx="0">
                  <c:v>Hard Copy FY2015</c:v>
                </c:pt>
                <c:pt idx="1">
                  <c:v>Hard Copy FY2016</c:v>
                </c:pt>
                <c:pt idx="2">
                  <c:v>E-Reserves FY2015</c:v>
                </c:pt>
                <c:pt idx="3">
                  <c:v>E-Reserves FY2016</c:v>
                </c:pt>
              </c:strCache>
            </c:strRef>
          </c:cat>
          <c:val>
            <c:numRef>
              <c:f>Sheet2!$B$2:$E$2</c:f>
              <c:numCache>
                <c:formatCode>0%</c:formatCode>
                <c:ptCount val="4"/>
                <c:pt idx="0">
                  <c:v>0.28000000000000003</c:v>
                </c:pt>
                <c:pt idx="1">
                  <c:v>0.45</c:v>
                </c:pt>
                <c:pt idx="2">
                  <c:v>0.53</c:v>
                </c:pt>
                <c:pt idx="3">
                  <c:v>0.73</c:v>
                </c:pt>
              </c:numCache>
            </c:numRef>
          </c:val>
        </c:ser>
        <c:ser>
          <c:idx val="1"/>
          <c:order val="1"/>
          <c:tx>
            <c:strRef>
              <c:f>Sheet2!$A$3</c:f>
              <c:strCache>
                <c:ptCount val="1"/>
                <c:pt idx="0">
                  <c:v>0-3 days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Sheet2!$B$1:$E$1</c:f>
              <c:strCache>
                <c:ptCount val="4"/>
                <c:pt idx="0">
                  <c:v>Hard Copy FY2015</c:v>
                </c:pt>
                <c:pt idx="1">
                  <c:v>Hard Copy FY2016</c:v>
                </c:pt>
                <c:pt idx="2">
                  <c:v>E-Reserves FY2015</c:v>
                </c:pt>
                <c:pt idx="3">
                  <c:v>E-Reserves FY2016</c:v>
                </c:pt>
              </c:strCache>
            </c:strRef>
          </c:cat>
          <c:val>
            <c:numRef>
              <c:f>Sheet2!$B$3:$E$3</c:f>
              <c:numCache>
                <c:formatCode>0%</c:formatCode>
                <c:ptCount val="4"/>
                <c:pt idx="0">
                  <c:v>0.44</c:v>
                </c:pt>
                <c:pt idx="1">
                  <c:v>0.54</c:v>
                </c:pt>
                <c:pt idx="2">
                  <c:v>0.63</c:v>
                </c:pt>
                <c:pt idx="3">
                  <c:v>0.84</c:v>
                </c:pt>
              </c:numCache>
            </c:numRef>
          </c:val>
        </c:ser>
        <c:ser>
          <c:idx val="2"/>
          <c:order val="2"/>
          <c:tx>
            <c:strRef>
              <c:f>Sheet2!$A$4</c:f>
              <c:strCache>
                <c:ptCount val="1"/>
                <c:pt idx="0">
                  <c:v>0-7 days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Sheet2!$B$1:$E$1</c:f>
              <c:strCache>
                <c:ptCount val="4"/>
                <c:pt idx="0">
                  <c:v>Hard Copy FY2015</c:v>
                </c:pt>
                <c:pt idx="1">
                  <c:v>Hard Copy FY2016</c:v>
                </c:pt>
                <c:pt idx="2">
                  <c:v>E-Reserves FY2015</c:v>
                </c:pt>
                <c:pt idx="3">
                  <c:v>E-Reserves FY2016</c:v>
                </c:pt>
              </c:strCache>
            </c:strRef>
          </c:cat>
          <c:val>
            <c:numRef>
              <c:f>Sheet2!$B$4:$E$4</c:f>
              <c:numCache>
                <c:formatCode>0%</c:formatCode>
                <c:ptCount val="4"/>
                <c:pt idx="0">
                  <c:v>0.56999999999999995</c:v>
                </c:pt>
                <c:pt idx="1">
                  <c:v>0.64</c:v>
                </c:pt>
                <c:pt idx="2">
                  <c:v>0.78</c:v>
                </c:pt>
                <c:pt idx="3">
                  <c:v>0.92</c:v>
                </c:pt>
              </c:numCache>
            </c:numRef>
          </c:val>
        </c:ser>
        <c:ser>
          <c:idx val="3"/>
          <c:order val="3"/>
          <c:tx>
            <c:strRef>
              <c:f>Sheet2!$A$5</c:f>
              <c:strCache>
                <c:ptCount val="1"/>
                <c:pt idx="0">
                  <c:v>0-14 days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Sheet2!$B$1:$E$1</c:f>
              <c:strCache>
                <c:ptCount val="4"/>
                <c:pt idx="0">
                  <c:v>Hard Copy FY2015</c:v>
                </c:pt>
                <c:pt idx="1">
                  <c:v>Hard Copy FY2016</c:v>
                </c:pt>
                <c:pt idx="2">
                  <c:v>E-Reserves FY2015</c:v>
                </c:pt>
                <c:pt idx="3">
                  <c:v>E-Reserves FY2016</c:v>
                </c:pt>
              </c:strCache>
            </c:strRef>
          </c:cat>
          <c:val>
            <c:numRef>
              <c:f>Sheet2!$B$5:$E$5</c:f>
              <c:numCache>
                <c:formatCode>0%</c:formatCode>
                <c:ptCount val="4"/>
                <c:pt idx="0">
                  <c:v>0.71</c:v>
                </c:pt>
                <c:pt idx="1">
                  <c:v>0.77</c:v>
                </c:pt>
                <c:pt idx="2">
                  <c:v>0.93</c:v>
                </c:pt>
                <c:pt idx="3">
                  <c:v>0.97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6643584"/>
        <c:axId val="146657664"/>
      </c:barChart>
      <c:catAx>
        <c:axId val="14664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657664"/>
        <c:crosses val="autoZero"/>
        <c:auto val="1"/>
        <c:lblAlgn val="ctr"/>
        <c:lblOffset val="100"/>
        <c:noMultiLvlLbl val="0"/>
      </c:catAx>
      <c:valAx>
        <c:axId val="14665766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 smtClean="0"/>
                  <a:t>%</a:t>
                </a:r>
                <a:r>
                  <a:rPr lang="en-US" sz="1100" baseline="0" dirty="0" smtClean="0"/>
                  <a:t> Filled Within Timeframe</a:t>
                </a:r>
                <a:endParaRPr lang="en-US" sz="11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64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 b="0" dirty="0"/>
              <a:t>Average</a:t>
            </a:r>
            <a:r>
              <a:rPr lang="en-US" sz="1800" b="0" baseline="0" dirty="0"/>
              <a:t> Turnaround Time for Lending by Month</a:t>
            </a:r>
            <a:endParaRPr lang="en-US" sz="1800" b="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Sheet1!$A$78:$B$78</c:f>
              <c:strCache>
                <c:ptCount val="1"/>
                <c:pt idx="0">
                  <c:v>FY2015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Sheet1!$C$77:$M$77</c:f>
              <c:strCache>
                <c:ptCount val="11"/>
                <c:pt idx="0">
                  <c:v>August</c:v>
                </c:pt>
                <c:pt idx="1">
                  <c:v>September</c:v>
                </c:pt>
                <c:pt idx="2">
                  <c:v>October</c:v>
                </c:pt>
                <c:pt idx="3">
                  <c:v>November</c:v>
                </c:pt>
                <c:pt idx="4">
                  <c:v>December</c:v>
                </c:pt>
                <c:pt idx="5">
                  <c:v>January</c:v>
                </c:pt>
                <c:pt idx="6">
                  <c:v>February</c:v>
                </c:pt>
                <c:pt idx="7">
                  <c:v>March</c:v>
                </c:pt>
                <c:pt idx="8">
                  <c:v>April</c:v>
                </c:pt>
                <c:pt idx="9">
                  <c:v>May</c:v>
                </c:pt>
                <c:pt idx="10">
                  <c:v>June</c:v>
                </c:pt>
              </c:strCache>
            </c:strRef>
          </c:cat>
          <c:val>
            <c:numRef>
              <c:f>Sheet1!$C$78:$M$78</c:f>
              <c:numCache>
                <c:formatCode>0.00</c:formatCode>
                <c:ptCount val="11"/>
                <c:pt idx="0">
                  <c:v>2.541666666666667</c:v>
                </c:pt>
                <c:pt idx="1">
                  <c:v>1.583333333333333</c:v>
                </c:pt>
                <c:pt idx="2">
                  <c:v>1.083333333333333</c:v>
                </c:pt>
                <c:pt idx="3">
                  <c:v>1.25</c:v>
                </c:pt>
                <c:pt idx="4">
                  <c:v>1.416666666666667</c:v>
                </c:pt>
                <c:pt idx="5">
                  <c:v>1.645833333333333</c:v>
                </c:pt>
                <c:pt idx="6">
                  <c:v>1.458333333333333</c:v>
                </c:pt>
                <c:pt idx="7">
                  <c:v>1.208333333333333</c:v>
                </c:pt>
                <c:pt idx="8">
                  <c:v>1.041666666666667</c:v>
                </c:pt>
                <c:pt idx="9">
                  <c:v>1.125</c:v>
                </c:pt>
                <c:pt idx="10">
                  <c:v>1.020833333333333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E6E-4E34-91AF-00997E420353}"/>
            </c:ext>
          </c:extLst>
        </c:ser>
        <c:ser>
          <c:idx val="1"/>
          <c:order val="1"/>
          <c:tx>
            <c:strRef>
              <c:f>Sheet1!$A$79:$B$79</c:f>
              <c:strCache>
                <c:ptCount val="1"/>
                <c:pt idx="0">
                  <c:v>FY2016</c:v>
                </c:pt>
              </c:strCache>
            </c:strRef>
          </c:tx>
          <c:spPr>
            <a:solidFill>
              <a:srgbClr val="FFCD00"/>
            </a:solidFill>
          </c:spPr>
          <c:invertIfNegative val="0"/>
          <c:cat>
            <c:strRef>
              <c:f>Sheet1!$C$77:$M$77</c:f>
              <c:strCache>
                <c:ptCount val="11"/>
                <c:pt idx="0">
                  <c:v>August</c:v>
                </c:pt>
                <c:pt idx="1">
                  <c:v>September</c:v>
                </c:pt>
                <c:pt idx="2">
                  <c:v>October</c:v>
                </c:pt>
                <c:pt idx="3">
                  <c:v>November</c:v>
                </c:pt>
                <c:pt idx="4">
                  <c:v>December</c:v>
                </c:pt>
                <c:pt idx="5">
                  <c:v>January</c:v>
                </c:pt>
                <c:pt idx="6">
                  <c:v>February</c:v>
                </c:pt>
                <c:pt idx="7">
                  <c:v>March</c:v>
                </c:pt>
                <c:pt idx="8">
                  <c:v>April</c:v>
                </c:pt>
                <c:pt idx="9">
                  <c:v>May</c:v>
                </c:pt>
                <c:pt idx="10">
                  <c:v>June</c:v>
                </c:pt>
              </c:strCache>
            </c:strRef>
          </c:cat>
          <c:val>
            <c:numRef>
              <c:f>Sheet1!$C$79:$M$79</c:f>
              <c:numCache>
                <c:formatCode>0.00</c:formatCode>
                <c:ptCount val="11"/>
                <c:pt idx="0">
                  <c:v>1.375</c:v>
                </c:pt>
                <c:pt idx="1">
                  <c:v>1.125</c:v>
                </c:pt>
                <c:pt idx="2">
                  <c:v>1.041666666666667</c:v>
                </c:pt>
                <c:pt idx="3">
                  <c:v>1.208333333333333</c:v>
                </c:pt>
                <c:pt idx="4">
                  <c:v>1.104166666666667</c:v>
                </c:pt>
                <c:pt idx="5">
                  <c:v>1.28125</c:v>
                </c:pt>
                <c:pt idx="6">
                  <c:v>1.5</c:v>
                </c:pt>
                <c:pt idx="7">
                  <c:v>1.125</c:v>
                </c:pt>
                <c:pt idx="8">
                  <c:v>1.1375</c:v>
                </c:pt>
                <c:pt idx="9">
                  <c:v>1.208333333333333</c:v>
                </c:pt>
                <c:pt idx="10">
                  <c:v>0.95833333333333304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E6E-4E34-91AF-00997E4203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46839424"/>
        <c:axId val="146840960"/>
      </c:barChart>
      <c:catAx>
        <c:axId val="1468394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46840960"/>
        <c:crosses val="autoZero"/>
        <c:auto val="1"/>
        <c:lblAlgn val="ctr"/>
        <c:lblOffset val="100"/>
        <c:noMultiLvlLbl val="0"/>
      </c:catAx>
      <c:valAx>
        <c:axId val="1468409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 dirty="0"/>
                  <a:t>Turnaround</a:t>
                </a:r>
                <a:r>
                  <a:rPr lang="en-US" sz="1100" b="0" baseline="0" dirty="0"/>
                  <a:t> Time in Days</a:t>
                </a:r>
                <a:endParaRPr lang="en-US" sz="1100" b="0" dirty="0"/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spPr>
          <a:ln w="6350">
            <a:noFill/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14683942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F6224-E1C7-4766-A8FB-D3AE18A98B1E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370DB-4067-411F-A8E6-4E50385E1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252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4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5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6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7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8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9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0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2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3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4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5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6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0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2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737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081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1775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1463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128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3920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2403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2029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048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6179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611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https://</a:t>
            </a:r>
            <a:r>
              <a:rPr lang="en-US" dirty="0" smtClean="0"/>
              <a:t>www.polleverywhere.com/multiple_choice_polls/ONHzSAA04KAr4oD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763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170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529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571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805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41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539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527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119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244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244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636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2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65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37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337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82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70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63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230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34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9EF89-7F71-4F21-837E-CF0B81F4D082}" type="datetimeFigureOut">
              <a:rPr lang="en-US" smtClean="0"/>
              <a:t>11/19/2016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DFB4A-FB68-4446-9471-9F247337F0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00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lleverywhere.com/multiple_choice_polls/ONHzSAA04KAr4o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ollev.com/timhackman369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thackman@umd.edu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hthomps1@umd.edu" TargetMode="External"/><Relationship Id="rId5" Type="http://schemas.openxmlformats.org/officeDocument/2006/relationships/hyperlink" Target="mailto:jvspring@umd.edu" TargetMode="External"/><Relationship Id="rId4" Type="http://schemas.openxmlformats.org/officeDocument/2006/relationships/hyperlink" Target="mailto:pgreenwl@umd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tags" Target="../tags/tag18.xml"/><Relationship Id="rId18" Type="http://schemas.openxmlformats.org/officeDocument/2006/relationships/tags" Target="../tags/tag23.xml"/><Relationship Id="rId26" Type="http://schemas.openxmlformats.org/officeDocument/2006/relationships/tags" Target="../tags/tag31.xml"/><Relationship Id="rId39" Type="http://schemas.openxmlformats.org/officeDocument/2006/relationships/tags" Target="../tags/tag44.xml"/><Relationship Id="rId21" Type="http://schemas.openxmlformats.org/officeDocument/2006/relationships/tags" Target="../tags/tag26.xml"/><Relationship Id="rId34" Type="http://schemas.openxmlformats.org/officeDocument/2006/relationships/tags" Target="../tags/tag39.xml"/><Relationship Id="rId42" Type="http://schemas.openxmlformats.org/officeDocument/2006/relationships/tags" Target="../tags/tag47.xml"/><Relationship Id="rId47" Type="http://schemas.openxmlformats.org/officeDocument/2006/relationships/tags" Target="../tags/tag52.xml"/><Relationship Id="rId50" Type="http://schemas.openxmlformats.org/officeDocument/2006/relationships/tags" Target="../tags/tag55.xml"/><Relationship Id="rId55" Type="http://schemas.openxmlformats.org/officeDocument/2006/relationships/tags" Target="../tags/tag60.xml"/><Relationship Id="rId63" Type="http://schemas.openxmlformats.org/officeDocument/2006/relationships/tags" Target="../tags/tag68.xml"/><Relationship Id="rId68" Type="http://schemas.openxmlformats.org/officeDocument/2006/relationships/tags" Target="../tags/tag73.xml"/><Relationship Id="rId76" Type="http://schemas.openxmlformats.org/officeDocument/2006/relationships/tags" Target="../tags/tag81.xml"/><Relationship Id="rId84" Type="http://schemas.openxmlformats.org/officeDocument/2006/relationships/tags" Target="../tags/tag89.xml"/><Relationship Id="rId89" Type="http://schemas.openxmlformats.org/officeDocument/2006/relationships/tags" Target="../tags/tag94.xml"/><Relationship Id="rId7" Type="http://schemas.openxmlformats.org/officeDocument/2006/relationships/tags" Target="../tags/tag12.xml"/><Relationship Id="rId71" Type="http://schemas.openxmlformats.org/officeDocument/2006/relationships/tags" Target="../tags/tag76.xml"/><Relationship Id="rId92" Type="http://schemas.openxmlformats.org/officeDocument/2006/relationships/tags" Target="../tags/tag97.xml"/><Relationship Id="rId2" Type="http://schemas.openxmlformats.org/officeDocument/2006/relationships/tags" Target="../tags/tag7.xml"/><Relationship Id="rId16" Type="http://schemas.openxmlformats.org/officeDocument/2006/relationships/tags" Target="../tags/tag21.xml"/><Relationship Id="rId29" Type="http://schemas.openxmlformats.org/officeDocument/2006/relationships/tags" Target="../tags/tag34.xml"/><Relationship Id="rId11" Type="http://schemas.openxmlformats.org/officeDocument/2006/relationships/tags" Target="../tags/tag16.xml"/><Relationship Id="rId24" Type="http://schemas.openxmlformats.org/officeDocument/2006/relationships/tags" Target="../tags/tag29.xml"/><Relationship Id="rId32" Type="http://schemas.openxmlformats.org/officeDocument/2006/relationships/tags" Target="../tags/tag37.xml"/><Relationship Id="rId37" Type="http://schemas.openxmlformats.org/officeDocument/2006/relationships/tags" Target="../tags/tag42.xml"/><Relationship Id="rId40" Type="http://schemas.openxmlformats.org/officeDocument/2006/relationships/tags" Target="../tags/tag45.xml"/><Relationship Id="rId45" Type="http://schemas.openxmlformats.org/officeDocument/2006/relationships/tags" Target="../tags/tag50.xml"/><Relationship Id="rId53" Type="http://schemas.openxmlformats.org/officeDocument/2006/relationships/tags" Target="../tags/tag58.xml"/><Relationship Id="rId58" Type="http://schemas.openxmlformats.org/officeDocument/2006/relationships/tags" Target="../tags/tag63.xml"/><Relationship Id="rId66" Type="http://schemas.openxmlformats.org/officeDocument/2006/relationships/tags" Target="../tags/tag71.xml"/><Relationship Id="rId74" Type="http://schemas.openxmlformats.org/officeDocument/2006/relationships/tags" Target="../tags/tag79.xml"/><Relationship Id="rId79" Type="http://schemas.openxmlformats.org/officeDocument/2006/relationships/tags" Target="../tags/tag84.xml"/><Relationship Id="rId87" Type="http://schemas.openxmlformats.org/officeDocument/2006/relationships/tags" Target="../tags/tag92.xml"/><Relationship Id="rId5" Type="http://schemas.openxmlformats.org/officeDocument/2006/relationships/tags" Target="../tags/tag10.xml"/><Relationship Id="rId61" Type="http://schemas.openxmlformats.org/officeDocument/2006/relationships/tags" Target="../tags/tag66.xml"/><Relationship Id="rId82" Type="http://schemas.openxmlformats.org/officeDocument/2006/relationships/tags" Target="../tags/tag87.xml"/><Relationship Id="rId90" Type="http://schemas.openxmlformats.org/officeDocument/2006/relationships/tags" Target="../tags/tag95.xml"/><Relationship Id="rId95" Type="http://schemas.openxmlformats.org/officeDocument/2006/relationships/slideLayout" Target="../slideLayouts/slideLayout7.xml"/><Relationship Id="rId19" Type="http://schemas.openxmlformats.org/officeDocument/2006/relationships/tags" Target="../tags/tag24.xml"/><Relationship Id="rId14" Type="http://schemas.openxmlformats.org/officeDocument/2006/relationships/tags" Target="../tags/tag19.xml"/><Relationship Id="rId22" Type="http://schemas.openxmlformats.org/officeDocument/2006/relationships/tags" Target="../tags/tag27.xml"/><Relationship Id="rId27" Type="http://schemas.openxmlformats.org/officeDocument/2006/relationships/tags" Target="../tags/tag32.xml"/><Relationship Id="rId30" Type="http://schemas.openxmlformats.org/officeDocument/2006/relationships/tags" Target="../tags/tag35.xml"/><Relationship Id="rId35" Type="http://schemas.openxmlformats.org/officeDocument/2006/relationships/tags" Target="../tags/tag40.xml"/><Relationship Id="rId43" Type="http://schemas.openxmlformats.org/officeDocument/2006/relationships/tags" Target="../tags/tag48.xml"/><Relationship Id="rId48" Type="http://schemas.openxmlformats.org/officeDocument/2006/relationships/tags" Target="../tags/tag53.xml"/><Relationship Id="rId56" Type="http://schemas.openxmlformats.org/officeDocument/2006/relationships/tags" Target="../tags/tag61.xml"/><Relationship Id="rId64" Type="http://schemas.openxmlformats.org/officeDocument/2006/relationships/tags" Target="../tags/tag69.xml"/><Relationship Id="rId69" Type="http://schemas.openxmlformats.org/officeDocument/2006/relationships/tags" Target="../tags/tag74.xml"/><Relationship Id="rId77" Type="http://schemas.openxmlformats.org/officeDocument/2006/relationships/tags" Target="../tags/tag82.xml"/><Relationship Id="rId8" Type="http://schemas.openxmlformats.org/officeDocument/2006/relationships/tags" Target="../tags/tag13.xml"/><Relationship Id="rId51" Type="http://schemas.openxmlformats.org/officeDocument/2006/relationships/tags" Target="../tags/tag56.xml"/><Relationship Id="rId72" Type="http://schemas.openxmlformats.org/officeDocument/2006/relationships/tags" Target="../tags/tag77.xml"/><Relationship Id="rId80" Type="http://schemas.openxmlformats.org/officeDocument/2006/relationships/tags" Target="../tags/tag85.xml"/><Relationship Id="rId85" Type="http://schemas.openxmlformats.org/officeDocument/2006/relationships/tags" Target="../tags/tag90.xml"/><Relationship Id="rId93" Type="http://schemas.openxmlformats.org/officeDocument/2006/relationships/tags" Target="../tags/tag98.xml"/><Relationship Id="rId3" Type="http://schemas.openxmlformats.org/officeDocument/2006/relationships/tags" Target="../tags/tag8.xml"/><Relationship Id="rId12" Type="http://schemas.openxmlformats.org/officeDocument/2006/relationships/tags" Target="../tags/tag17.xml"/><Relationship Id="rId17" Type="http://schemas.openxmlformats.org/officeDocument/2006/relationships/tags" Target="../tags/tag22.xml"/><Relationship Id="rId25" Type="http://schemas.openxmlformats.org/officeDocument/2006/relationships/tags" Target="../tags/tag30.xml"/><Relationship Id="rId33" Type="http://schemas.openxmlformats.org/officeDocument/2006/relationships/tags" Target="../tags/tag38.xml"/><Relationship Id="rId38" Type="http://schemas.openxmlformats.org/officeDocument/2006/relationships/tags" Target="../tags/tag43.xml"/><Relationship Id="rId46" Type="http://schemas.openxmlformats.org/officeDocument/2006/relationships/tags" Target="../tags/tag51.xml"/><Relationship Id="rId59" Type="http://schemas.openxmlformats.org/officeDocument/2006/relationships/tags" Target="../tags/tag64.xml"/><Relationship Id="rId67" Type="http://schemas.openxmlformats.org/officeDocument/2006/relationships/tags" Target="../tags/tag72.xml"/><Relationship Id="rId20" Type="http://schemas.openxmlformats.org/officeDocument/2006/relationships/tags" Target="../tags/tag25.xml"/><Relationship Id="rId41" Type="http://schemas.openxmlformats.org/officeDocument/2006/relationships/tags" Target="../tags/tag46.xml"/><Relationship Id="rId54" Type="http://schemas.openxmlformats.org/officeDocument/2006/relationships/tags" Target="../tags/tag59.xml"/><Relationship Id="rId62" Type="http://schemas.openxmlformats.org/officeDocument/2006/relationships/tags" Target="../tags/tag67.xml"/><Relationship Id="rId70" Type="http://schemas.openxmlformats.org/officeDocument/2006/relationships/tags" Target="../tags/tag75.xml"/><Relationship Id="rId75" Type="http://schemas.openxmlformats.org/officeDocument/2006/relationships/tags" Target="../tags/tag80.xml"/><Relationship Id="rId83" Type="http://schemas.openxmlformats.org/officeDocument/2006/relationships/tags" Target="../tags/tag88.xml"/><Relationship Id="rId88" Type="http://schemas.openxmlformats.org/officeDocument/2006/relationships/tags" Target="../tags/tag93.xml"/><Relationship Id="rId91" Type="http://schemas.openxmlformats.org/officeDocument/2006/relationships/tags" Target="../tags/tag96.xml"/><Relationship Id="rId96" Type="http://schemas.openxmlformats.org/officeDocument/2006/relationships/notesSlide" Target="../notesSlides/notesSlide6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5" Type="http://schemas.openxmlformats.org/officeDocument/2006/relationships/tags" Target="../tags/tag20.xml"/><Relationship Id="rId23" Type="http://schemas.openxmlformats.org/officeDocument/2006/relationships/tags" Target="../tags/tag28.xml"/><Relationship Id="rId28" Type="http://schemas.openxmlformats.org/officeDocument/2006/relationships/tags" Target="../tags/tag33.xml"/><Relationship Id="rId36" Type="http://schemas.openxmlformats.org/officeDocument/2006/relationships/tags" Target="../tags/tag41.xml"/><Relationship Id="rId49" Type="http://schemas.openxmlformats.org/officeDocument/2006/relationships/tags" Target="../tags/tag54.xml"/><Relationship Id="rId57" Type="http://schemas.openxmlformats.org/officeDocument/2006/relationships/tags" Target="../tags/tag62.xml"/><Relationship Id="rId10" Type="http://schemas.openxmlformats.org/officeDocument/2006/relationships/tags" Target="../tags/tag15.xml"/><Relationship Id="rId31" Type="http://schemas.openxmlformats.org/officeDocument/2006/relationships/tags" Target="../tags/tag36.xml"/><Relationship Id="rId44" Type="http://schemas.openxmlformats.org/officeDocument/2006/relationships/tags" Target="../tags/tag49.xml"/><Relationship Id="rId52" Type="http://schemas.openxmlformats.org/officeDocument/2006/relationships/tags" Target="../tags/tag57.xml"/><Relationship Id="rId60" Type="http://schemas.openxmlformats.org/officeDocument/2006/relationships/tags" Target="../tags/tag65.xml"/><Relationship Id="rId65" Type="http://schemas.openxmlformats.org/officeDocument/2006/relationships/tags" Target="../tags/tag70.xml"/><Relationship Id="rId73" Type="http://schemas.openxmlformats.org/officeDocument/2006/relationships/tags" Target="../tags/tag78.xml"/><Relationship Id="rId78" Type="http://schemas.openxmlformats.org/officeDocument/2006/relationships/tags" Target="../tags/tag83.xml"/><Relationship Id="rId81" Type="http://schemas.openxmlformats.org/officeDocument/2006/relationships/tags" Target="../tags/tag86.xml"/><Relationship Id="rId86" Type="http://schemas.openxmlformats.org/officeDocument/2006/relationships/tags" Target="../tags/tag91.xml"/><Relationship Id="rId94" Type="http://schemas.openxmlformats.org/officeDocument/2006/relationships/tags" Target="../tags/tag99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6335" y="1122363"/>
            <a:ext cx="9515788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Making Change, Increasing Value: Reorganizing </a:t>
            </a:r>
            <a:r>
              <a:rPr lang="en-US" dirty="0" smtClean="0"/>
              <a:t>Your</a:t>
            </a:r>
            <a:br>
              <a:rPr lang="en-US" dirty="0" smtClean="0"/>
            </a:br>
            <a:r>
              <a:rPr lang="en-US" dirty="0" smtClean="0"/>
              <a:t>Access </a:t>
            </a:r>
            <a:r>
              <a:rPr lang="en-US" dirty="0"/>
              <a:t>Services Department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Timothy Hackman, Paula Greenwell, James Spring, and Hilary Thompson</a:t>
            </a:r>
          </a:p>
          <a:p>
            <a:r>
              <a:rPr lang="en-US" dirty="0"/>
              <a:t>University of Maryland Libraries</a:t>
            </a:r>
          </a:p>
          <a:p>
            <a:r>
              <a:rPr lang="en-US" dirty="0" smtClean="0"/>
              <a:t>Access Services Conference</a:t>
            </a:r>
            <a:endParaRPr lang="en-US" dirty="0"/>
          </a:p>
          <a:p>
            <a:r>
              <a:rPr lang="en-US" dirty="0" smtClean="0"/>
              <a:t>November 18, 2016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86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Shipping and Receiving: Before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Old_packing_room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787" y="1825625"/>
            <a:ext cx="5787013" cy="4351338"/>
          </a:xfr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9" y="1800807"/>
            <a:ext cx="6398724" cy="441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34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095" y="112044"/>
            <a:ext cx="6470805" cy="31178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6702" y="686449"/>
            <a:ext cx="3590693" cy="1969002"/>
          </a:xfrm>
        </p:spPr>
        <p:txBody>
          <a:bodyPr/>
          <a:lstStyle/>
          <a:p>
            <a:pPr algn="ctr"/>
            <a:r>
              <a:rPr lang="en-US" dirty="0"/>
              <a:t>Shipping and Receiving: After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64" y="3229856"/>
            <a:ext cx="10474036" cy="3350029"/>
          </a:xfrm>
        </p:spPr>
      </p:pic>
    </p:spTree>
    <p:extLst>
      <p:ext uri="{BB962C8B-B14F-4D97-AF65-F5344CB8AC3E}">
        <p14:creationId xmlns:p14="http://schemas.microsoft.com/office/powerpoint/2010/main" val="80089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0225"/>
            <a:ext cx="10515600" cy="1325563"/>
          </a:xfrm>
        </p:spPr>
        <p:txBody>
          <a:bodyPr anchor="t"/>
          <a:lstStyle/>
          <a:p>
            <a:r>
              <a:rPr lang="en-US" dirty="0"/>
              <a:t>Desk Scheduling: Before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5588"/>
            <a:ext cx="5473390" cy="4351338"/>
          </a:xfrm>
        </p:spPr>
        <p:txBody>
          <a:bodyPr anchor="ctr"/>
          <a:lstStyle/>
          <a:p>
            <a:r>
              <a:rPr lang="en-US" dirty="0"/>
              <a:t>No reliable </a:t>
            </a:r>
            <a:r>
              <a:rPr lang="en-US" dirty="0" smtClean="0"/>
              <a:t>method for backup </a:t>
            </a:r>
            <a:r>
              <a:rPr lang="en-US" dirty="0"/>
              <a:t>and shift </a:t>
            </a:r>
            <a:r>
              <a:rPr lang="en-US" dirty="0" smtClean="0"/>
              <a:t>coverage</a:t>
            </a:r>
          </a:p>
          <a:p>
            <a:r>
              <a:rPr lang="en-US" dirty="0" smtClean="0"/>
              <a:t>Questions of fairness arose in break room conversation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100" y="80386"/>
            <a:ext cx="5181600" cy="670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14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356100" cy="1325563"/>
          </a:xfrm>
        </p:spPr>
        <p:txBody>
          <a:bodyPr>
            <a:normAutofit/>
          </a:bodyPr>
          <a:lstStyle/>
          <a:p>
            <a:r>
              <a:rPr lang="en-US" dirty="0"/>
              <a:t>Desk Scheduling: After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826000" cy="4351338"/>
          </a:xfrm>
        </p:spPr>
        <p:txBody>
          <a:bodyPr/>
          <a:lstStyle/>
          <a:p>
            <a:r>
              <a:rPr lang="en-US" dirty="0"/>
              <a:t>3 Tiered backup system</a:t>
            </a:r>
          </a:p>
          <a:p>
            <a:r>
              <a:rPr lang="en-US" dirty="0"/>
              <a:t>Equitable distribution of Desk Hours based on Job description</a:t>
            </a:r>
          </a:p>
          <a:p>
            <a:r>
              <a:rPr lang="en-US" dirty="0"/>
              <a:t>Shift trade hierarchy</a:t>
            </a:r>
          </a:p>
          <a:p>
            <a:r>
              <a:rPr lang="en-US" dirty="0"/>
              <a:t>Unit Supervisors have input for desk schedule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899" y="365125"/>
            <a:ext cx="5746505" cy="565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47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70" y="363593"/>
            <a:ext cx="11857055" cy="570561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Supervision: Before</a:t>
            </a:r>
          </a:p>
        </p:txBody>
      </p:sp>
    </p:spTree>
    <p:extLst>
      <p:ext uri="{BB962C8B-B14F-4D97-AF65-F5344CB8AC3E}">
        <p14:creationId xmlns:p14="http://schemas.microsoft.com/office/powerpoint/2010/main" val="20609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400" y="2346325"/>
            <a:ext cx="38608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Student Supervision: After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639" y="110532"/>
            <a:ext cx="6973561" cy="6672105"/>
          </a:xfrm>
        </p:spPr>
      </p:pic>
    </p:spTree>
    <p:extLst>
      <p:ext uri="{BB962C8B-B14F-4D97-AF65-F5344CB8AC3E}">
        <p14:creationId xmlns:p14="http://schemas.microsoft.com/office/powerpoint/2010/main" val="380748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3 General Goals:</a:t>
            </a:r>
          </a:p>
          <a:p>
            <a:pPr lvl="1"/>
            <a:r>
              <a:rPr lang="en-US" dirty="0"/>
              <a:t>Improve efficiency of operations</a:t>
            </a:r>
          </a:p>
          <a:p>
            <a:pPr lvl="1"/>
            <a:r>
              <a:rPr lang="en-US" dirty="0"/>
              <a:t>Increase staff engagement</a:t>
            </a:r>
          </a:p>
          <a:p>
            <a:pPr lvl="1"/>
            <a:r>
              <a:rPr lang="en-US" dirty="0"/>
              <a:t>Improve the user experience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60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– Goal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7004514"/>
              </p:ext>
            </p:extLst>
          </p:nvPr>
        </p:nvGraphicFramePr>
        <p:xfrm>
          <a:off x="838200" y="1825623"/>
          <a:ext cx="10515600" cy="4486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96156">
                <a:tc>
                  <a:txBody>
                    <a:bodyPr/>
                    <a:lstStyle/>
                    <a:p>
                      <a:r>
                        <a:rPr lang="en-US" dirty="0"/>
                        <a:t>Labor</a:t>
                      </a:r>
                      <a:r>
                        <a:rPr lang="en-US" baseline="0" dirty="0"/>
                        <a:t> &amp; Assistance Requests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FY2016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FY2017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%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Total Funds Requested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$524,462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$508,414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- 3.06%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r>
                        <a:rPr lang="en-US" baseline="0" dirty="0"/>
                        <a:t> Hours Requested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49,932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49,012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- 1.84%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Learning</a:t>
                      </a:r>
                      <a:r>
                        <a:rPr lang="en-US" baseline="0" dirty="0"/>
                        <a:t> Commons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9,984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10,780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+ 7.97%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Stacks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7,050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6,240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- 11.49%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Late Night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6,336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6,840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+ 7.95%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Interlibrary</a:t>
                      </a:r>
                      <a:r>
                        <a:rPr lang="en-US" baseline="0" dirty="0"/>
                        <a:t> Loan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9,282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9,408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+ 1.36%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Library Services Desk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17,280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15,744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- 8.89%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45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– Goals 1 - 3</a:t>
            </a:r>
            <a:endParaRPr lang="en-US" dirty="0"/>
          </a:p>
        </p:txBody>
      </p:sp>
      <p:pic>
        <p:nvPicPr>
          <p:cNvPr id="10" name="Content Placeholder 9" descr="Screen Shot 2016-08-10 at 6.41.35 PM.png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t="7228" r="3298" b="48999"/>
          <a:stretch/>
        </p:blipFill>
        <p:spPr>
          <a:xfrm>
            <a:off x="83536" y="2246654"/>
            <a:ext cx="6055208" cy="1709413"/>
          </a:xfrm>
        </p:spPr>
      </p:pic>
      <p:sp>
        <p:nvSpPr>
          <p:cNvPr id="11" name="Oval 10"/>
          <p:cNvSpPr/>
          <p:nvPr/>
        </p:nvSpPr>
        <p:spPr>
          <a:xfrm>
            <a:off x="9894258" y="5515167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808772" y="5059325"/>
            <a:ext cx="5373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B0202"/>
                </a:solidFill>
              </a:rPr>
              <a:t>3.7</a:t>
            </a:r>
          </a:p>
        </p:txBody>
      </p:sp>
      <p:sp>
        <p:nvSpPr>
          <p:cNvPr id="13" name="Oval 12"/>
          <p:cNvSpPr/>
          <p:nvPr/>
        </p:nvSpPr>
        <p:spPr>
          <a:xfrm>
            <a:off x="9655563" y="3372073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574148" y="2965070"/>
            <a:ext cx="5373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B0202"/>
                </a:solidFill>
              </a:rPr>
              <a:t>3.4</a:t>
            </a:r>
          </a:p>
        </p:txBody>
      </p:sp>
      <p:sp>
        <p:nvSpPr>
          <p:cNvPr id="15" name="Oval 14"/>
          <p:cNvSpPr/>
          <p:nvPr/>
        </p:nvSpPr>
        <p:spPr>
          <a:xfrm>
            <a:off x="4117146" y="3372072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952875" y="2932113"/>
            <a:ext cx="8195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CB0202"/>
                </a:solidFill>
              </a:rPr>
              <a:t>3.88</a:t>
            </a:r>
            <a:endParaRPr lang="en-US" sz="2200" b="1" dirty="0">
              <a:solidFill>
                <a:srgbClr val="CB0202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673292" y="5299008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" y="1514052"/>
            <a:ext cx="600847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1. I feel that I accomplish more in my workday than I did </a:t>
            </a:r>
          </a:p>
          <a:p>
            <a:pPr algn="ctr"/>
            <a:r>
              <a:rPr lang="en-US" sz="1700" dirty="0"/>
              <a:t>before the reorganization.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0265" y="4160374"/>
            <a:ext cx="600847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2. I feel that my ideas have more of an impact on the </a:t>
            </a:r>
          </a:p>
          <a:p>
            <a:pPr algn="ctr"/>
            <a:r>
              <a:rPr lang="en-US" sz="1700" dirty="0"/>
              <a:t>USRS department than they did before the reorganization.</a:t>
            </a:r>
          </a:p>
        </p:txBody>
      </p:sp>
      <p:pic>
        <p:nvPicPr>
          <p:cNvPr id="22" name="Content Placeholder 9" descr="Screen Shot 2016-08-10 at 6.41.3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t="7228" r="3298" b="48999"/>
          <a:stretch/>
        </p:blipFill>
        <p:spPr>
          <a:xfrm>
            <a:off x="6087943" y="2246653"/>
            <a:ext cx="6055208" cy="1715293"/>
          </a:xfrm>
          <a:prstGeom prst="rect">
            <a:avLst/>
          </a:prstGeom>
        </p:spPr>
      </p:pic>
      <p:pic>
        <p:nvPicPr>
          <p:cNvPr id="23" name="Content Placeholder 9" descr="Screen Shot 2016-08-10 at 6.41.3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t="7228" r="3298" b="48999"/>
          <a:stretch/>
        </p:blipFill>
        <p:spPr>
          <a:xfrm>
            <a:off x="82145" y="5083874"/>
            <a:ext cx="6055208" cy="1709413"/>
          </a:xfrm>
          <a:prstGeom prst="rect">
            <a:avLst/>
          </a:prstGeom>
        </p:spPr>
      </p:pic>
      <p:pic>
        <p:nvPicPr>
          <p:cNvPr id="24" name="Content Placeholder 9" descr="Screen Shot 2016-08-10 at 6.41.3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t="7228" r="3298" b="48999"/>
          <a:stretch/>
        </p:blipFill>
        <p:spPr>
          <a:xfrm>
            <a:off x="6126744" y="5089754"/>
            <a:ext cx="6055208" cy="170353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183522" y="1487371"/>
            <a:ext cx="600847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3. I feel that I am helping the USRS department better accomplish </a:t>
            </a:r>
          </a:p>
          <a:p>
            <a:pPr algn="ctr"/>
            <a:r>
              <a:rPr lang="en-US" sz="1700" dirty="0"/>
              <a:t>its strategic goals than before the reorganization.</a:t>
            </a:r>
          </a:p>
          <a:p>
            <a:pPr algn="ctr"/>
            <a:endParaRPr lang="en-US" sz="1700" dirty="0"/>
          </a:p>
        </p:txBody>
      </p:sp>
      <p:sp>
        <p:nvSpPr>
          <p:cNvPr id="26" name="TextBox 25"/>
          <p:cNvSpPr txBox="1"/>
          <p:nvPr/>
        </p:nvSpPr>
        <p:spPr>
          <a:xfrm>
            <a:off x="6183522" y="4149972"/>
            <a:ext cx="600847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4. I feel that library users are generally more satisfied with the services provided by the USRS department than they were </a:t>
            </a:r>
          </a:p>
          <a:p>
            <a:pPr algn="ctr"/>
            <a:r>
              <a:rPr lang="en-US" sz="1700" dirty="0"/>
              <a:t>before the reorganization.</a:t>
            </a:r>
          </a:p>
        </p:txBody>
      </p:sp>
      <p:sp>
        <p:nvSpPr>
          <p:cNvPr id="27" name="Oval 26"/>
          <p:cNvSpPr/>
          <p:nvPr/>
        </p:nvSpPr>
        <p:spPr>
          <a:xfrm>
            <a:off x="9959390" y="6255637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636125" y="5800725"/>
            <a:ext cx="9366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CB0202"/>
                </a:solidFill>
              </a:rPr>
              <a:t>3.65</a:t>
            </a:r>
            <a:endParaRPr lang="en-US" sz="2200" b="1" dirty="0">
              <a:solidFill>
                <a:srgbClr val="CB0202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3815351" y="6251118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444876" y="5827713"/>
            <a:ext cx="11085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CB0202"/>
                </a:solidFill>
              </a:rPr>
              <a:t>3.56</a:t>
            </a:r>
            <a:endParaRPr lang="en-US" sz="2200" b="1" dirty="0">
              <a:solidFill>
                <a:srgbClr val="CB0202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0001449" y="3359136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509125" y="2935288"/>
            <a:ext cx="1333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CB0202"/>
                </a:solidFill>
              </a:rPr>
              <a:t>3.71</a:t>
            </a:r>
            <a:endParaRPr lang="en-US" sz="2200" b="1" dirty="0">
              <a:solidFill>
                <a:srgbClr val="CB02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4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1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68327342"/>
              </p:ext>
            </p:extLst>
          </p:nvPr>
        </p:nvGraphicFramePr>
        <p:xfrm>
          <a:off x="6172200" y="1495686"/>
          <a:ext cx="5181600" cy="476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– Goals 1 &amp; 3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02292" y="4161609"/>
            <a:ext cx="11607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8102E"/>
                </a:solidFill>
                <a:latin typeface="+mj-lt"/>
              </a:rPr>
              <a:t>5 hours saved</a:t>
            </a:r>
            <a:r>
              <a:rPr lang="en-US" sz="1200" b="1" dirty="0">
                <a:latin typeface="+mj-lt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193092" y="2228009"/>
            <a:ext cx="11607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8102E"/>
                </a:solidFill>
                <a:latin typeface="+mj-lt"/>
              </a:rPr>
              <a:t>12 hours saved</a:t>
            </a:r>
            <a:r>
              <a:rPr lang="en-US" sz="1200" b="1" dirty="0">
                <a:latin typeface="+mj-lt"/>
              </a:rPr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403560" y="3884610"/>
            <a:ext cx="11607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8102E"/>
                </a:solidFill>
                <a:latin typeface="+mj-lt"/>
              </a:rPr>
              <a:t>16 hours saved</a:t>
            </a:r>
            <a:r>
              <a:rPr lang="en-US" sz="1200" b="1" dirty="0">
                <a:latin typeface="+mj-lt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40890" y="3319329"/>
            <a:ext cx="11607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8102E"/>
                </a:solidFill>
                <a:latin typeface="+mj-lt"/>
              </a:rPr>
              <a:t>12 hours saved</a:t>
            </a:r>
            <a:r>
              <a:rPr lang="en-US" sz="1200" b="1" dirty="0">
                <a:latin typeface="+mj-lt"/>
              </a:rPr>
              <a:t> 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12895281"/>
              </p:ext>
            </p:extLst>
          </p:nvPr>
        </p:nvGraphicFramePr>
        <p:xfrm>
          <a:off x="465055" y="1495686"/>
          <a:ext cx="5554745" cy="476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0221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Quick Poll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pollev.com/timhackman369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0209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– Goals 1 &amp; 3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8529959"/>
              </p:ext>
            </p:extLst>
          </p:nvPr>
        </p:nvGraphicFramePr>
        <p:xfrm>
          <a:off x="838200" y="1595452"/>
          <a:ext cx="10515600" cy="5030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1595748" y="2686219"/>
            <a:ext cx="1758580" cy="2067576"/>
          </a:xfrm>
          <a:prstGeom prst="rect">
            <a:avLst/>
          </a:prstGeom>
          <a:noFill/>
          <a:ln w="28575" cmpd="sng"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02474" y="3695586"/>
            <a:ext cx="1758580" cy="1080367"/>
          </a:xfrm>
          <a:prstGeom prst="rect">
            <a:avLst/>
          </a:prstGeom>
          <a:noFill/>
          <a:ln w="28575" cmpd="sng"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601599" y="4075908"/>
            <a:ext cx="9584917" cy="677887"/>
          </a:xfrm>
          <a:prstGeom prst="rect">
            <a:avLst/>
          </a:prstGeom>
          <a:noFill/>
          <a:ln w="28575" cmpd="sng"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607451" y="2697977"/>
            <a:ext cx="9579065" cy="1974417"/>
          </a:xfrm>
          <a:prstGeom prst="rect">
            <a:avLst/>
          </a:prstGeom>
          <a:noFill/>
          <a:ln w="28575" cmpd="sng"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66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8" grpId="0" animBg="1"/>
      <p:bldP spid="19" grpId="0" animBg="1"/>
      <p:bldP spid="19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Job descriptions matter!</a:t>
            </a:r>
          </a:p>
          <a:p>
            <a:r>
              <a:rPr lang="en-US" dirty="0"/>
              <a:t>Involve Human Resources early in the process</a:t>
            </a:r>
          </a:p>
          <a:p>
            <a:r>
              <a:rPr lang="en-US" dirty="0"/>
              <a:t>Provide many and varied opportunities for communication/feedback</a:t>
            </a:r>
          </a:p>
          <a:p>
            <a:r>
              <a:rPr lang="en-US" dirty="0"/>
              <a:t>It will take longer than you think</a:t>
            </a:r>
          </a:p>
          <a:p>
            <a:r>
              <a:rPr lang="en-US" dirty="0"/>
              <a:t>Everything will not go as </a:t>
            </a:r>
            <a:r>
              <a:rPr lang="en-US" dirty="0" smtClean="0"/>
              <a:t>planned</a:t>
            </a:r>
          </a:p>
          <a:p>
            <a:r>
              <a:rPr lang="en-US" dirty="0" smtClean="0"/>
              <a:t>Plan to assess from the start</a:t>
            </a:r>
            <a:endParaRPr lang="en-US" dirty="0"/>
          </a:p>
          <a:p>
            <a:r>
              <a:rPr lang="en-US" dirty="0"/>
              <a:t>Use it to your advantage!</a:t>
            </a:r>
          </a:p>
        </p:txBody>
      </p:sp>
    </p:spTree>
    <p:extLst>
      <p:ext uri="{BB962C8B-B14F-4D97-AF65-F5344CB8AC3E}">
        <p14:creationId xmlns:p14="http://schemas.microsoft.com/office/powerpoint/2010/main" val="21737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Contact Us:</a:t>
            </a:r>
          </a:p>
          <a:p>
            <a:pPr marL="0" indent="0">
              <a:buNone/>
            </a:pPr>
            <a:r>
              <a:rPr lang="en-US" dirty="0" smtClean="0"/>
              <a:t>Tim Hackman, Director, User Services &amp; Resource Sharing – </a:t>
            </a:r>
            <a:r>
              <a:rPr lang="en-US" dirty="0" smtClean="0">
                <a:hlinkClick r:id="rId3"/>
              </a:rPr>
              <a:t>thackman@umd.edu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Paula Greenwell, Coordinator, Logistics &amp; Periodicals – </a:t>
            </a:r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pgreenwl@umd.edu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James Spring, Coordinator, Library Services – </a:t>
            </a:r>
          </a:p>
          <a:p>
            <a:pPr marL="0" indent="0">
              <a:buNone/>
            </a:pPr>
            <a:r>
              <a:rPr lang="en-US" dirty="0" smtClean="0">
                <a:hlinkClick r:id="rId5"/>
              </a:rPr>
              <a:t>jvspring@umd.edu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Hilary Thompson, Head, Resource Sharing &amp; Reserves – </a:t>
            </a:r>
            <a:r>
              <a:rPr lang="en-US" dirty="0" smtClean="0">
                <a:hlinkClick r:id="rId6"/>
              </a:rPr>
              <a:t>hthomps1@umd.edu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3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Resource Sharing &amp; Access Services</a:t>
            </a:r>
          </a:p>
          <a:p>
            <a:pPr lvl="1"/>
            <a:r>
              <a:rPr lang="en-US" sz="2800" dirty="0"/>
              <a:t>New department head, October 2012</a:t>
            </a:r>
          </a:p>
          <a:p>
            <a:pPr lvl="1"/>
            <a:r>
              <a:rPr lang="en-US" sz="2800" dirty="0"/>
              <a:t>Originally 5 units:  Circulation &amp; Reserves, Interlibrary Loan, Stacks, Late Night, Billing</a:t>
            </a:r>
          </a:p>
          <a:p>
            <a:pPr lvl="1"/>
            <a:r>
              <a:rPr lang="en-US" sz="2800" dirty="0"/>
              <a:t>Added 2 units:  Information Services, Terrapin Learning Commons</a:t>
            </a:r>
          </a:p>
          <a:p>
            <a:pPr lvl="1"/>
            <a:r>
              <a:rPr lang="en-US" sz="2800" dirty="0"/>
              <a:t>24 x 5 service at 2 desks</a:t>
            </a:r>
          </a:p>
          <a:p>
            <a:pPr lvl="1"/>
            <a:r>
              <a:rPr lang="en-US" sz="2800" dirty="0"/>
              <a:t>31.5 FTE, 100+ students</a:t>
            </a:r>
          </a:p>
          <a:p>
            <a:pPr lvl="1"/>
            <a:r>
              <a:rPr lang="en-US" sz="2800" dirty="0"/>
              <a:t>Lots of new staff &amp; services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457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Reorganization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General:</a:t>
            </a:r>
          </a:p>
          <a:p>
            <a:pPr lvl="1"/>
            <a:r>
              <a:rPr lang="en-US" dirty="0"/>
              <a:t>Improve efficiency of operations</a:t>
            </a:r>
          </a:p>
          <a:p>
            <a:pPr lvl="1"/>
            <a:r>
              <a:rPr lang="en-US" dirty="0"/>
              <a:t>Increase staff engagement</a:t>
            </a:r>
          </a:p>
          <a:p>
            <a:pPr lvl="1"/>
            <a:r>
              <a:rPr lang="en-US" dirty="0"/>
              <a:t>Improve the user experience</a:t>
            </a:r>
          </a:p>
          <a:p>
            <a:pPr lvl="0"/>
            <a:r>
              <a:rPr lang="en-US" dirty="0"/>
              <a:t>Specific:</a:t>
            </a:r>
          </a:p>
          <a:p>
            <a:pPr lvl="1"/>
            <a:r>
              <a:rPr lang="en-US" dirty="0"/>
              <a:t>Integrate staff and services from TLC and Information Services units</a:t>
            </a:r>
          </a:p>
          <a:p>
            <a:pPr lvl="1"/>
            <a:r>
              <a:rPr lang="en-US" dirty="0"/>
              <a:t>Ensure work is shared equitably and efficiently</a:t>
            </a:r>
          </a:p>
          <a:p>
            <a:pPr lvl="1"/>
            <a:r>
              <a:rPr lang="en-US" dirty="0"/>
              <a:t>Ensure consistent staffing across two service desks</a:t>
            </a:r>
          </a:p>
          <a:p>
            <a:pPr lvl="1"/>
            <a:r>
              <a:rPr lang="en-US" dirty="0"/>
              <a:t>Identify and eliminate redundancies in our work</a:t>
            </a:r>
          </a:p>
          <a:p>
            <a:pPr lvl="1"/>
            <a:r>
              <a:rPr lang="en-US" dirty="0"/>
              <a:t>Assess staffing needs and make the most of existing staff</a:t>
            </a:r>
          </a:p>
          <a:p>
            <a:pPr lvl="1"/>
            <a:r>
              <a:rPr lang="en-US" dirty="0"/>
              <a:t>Allow and encourage staff to learn new tasks and build skills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08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6825" y="721964"/>
            <a:ext cx="4770863" cy="1325563"/>
          </a:xfrm>
        </p:spPr>
        <p:txBody>
          <a:bodyPr>
            <a:normAutofit/>
          </a:bodyPr>
          <a:lstStyle/>
          <a:p>
            <a:r>
              <a:rPr lang="en-US" dirty="0"/>
              <a:t>Kotter’s Eight Stage Change Process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067" y="70338"/>
            <a:ext cx="6357356" cy="6712300"/>
          </a:xfrm>
        </p:spPr>
      </p:pic>
    </p:spTree>
    <p:extLst>
      <p:ext uri="{BB962C8B-B14F-4D97-AF65-F5344CB8AC3E}">
        <p14:creationId xmlns:p14="http://schemas.microsoft.com/office/powerpoint/2010/main" val="235735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3" name="OTLSHAPE_M_79f0f48b15894c8094d0757fc27d4e50_Connector1"/>
          <p:cNvCxnSpPr/>
          <p:nvPr>
            <p:custDataLst>
              <p:tags r:id="rId2"/>
            </p:custDataLst>
          </p:nvPr>
        </p:nvCxnSpPr>
        <p:spPr>
          <a:xfrm>
            <a:off x="10910076" y="2514219"/>
            <a:ext cx="0" cy="533781"/>
          </a:xfrm>
          <a:prstGeom prst="line">
            <a:avLst/>
          </a:prstGeom>
          <a:ln w="9525" cap="flat" cmpd="sng" algn="ctr">
            <a:solidFill>
              <a:schemeClr val="dk2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OTLSHAPE_M_385883e7242f49f3a5a64090f7939651_Connector1"/>
          <p:cNvCxnSpPr/>
          <p:nvPr>
            <p:custDataLst>
              <p:tags r:id="rId3"/>
            </p:custDataLst>
          </p:nvPr>
        </p:nvCxnSpPr>
        <p:spPr>
          <a:xfrm>
            <a:off x="9460791" y="1963716"/>
            <a:ext cx="0" cy="1084284"/>
          </a:xfrm>
          <a:prstGeom prst="line">
            <a:avLst/>
          </a:prstGeom>
          <a:ln w="9525" cap="flat" cmpd="sng" algn="ctr">
            <a:solidFill>
              <a:schemeClr val="accent4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OTLSHAPE_M_0d540cece92b47fc8143fcab95650a7b_Connector1"/>
          <p:cNvCxnSpPr/>
          <p:nvPr>
            <p:custDataLst>
              <p:tags r:id="rId4"/>
            </p:custDataLst>
          </p:nvPr>
        </p:nvCxnSpPr>
        <p:spPr>
          <a:xfrm>
            <a:off x="6673703" y="2599478"/>
            <a:ext cx="0" cy="448522"/>
          </a:xfrm>
          <a:prstGeom prst="line">
            <a:avLst/>
          </a:prstGeom>
          <a:ln w="9525" cap="flat" cmpd="sng" algn="ctr">
            <a:solidFill>
              <a:schemeClr val="accent3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OTLSHAPE_M_4bf5bd6f4e86495286b58b301b42731d_Connector1"/>
          <p:cNvCxnSpPr/>
          <p:nvPr>
            <p:custDataLst>
              <p:tags r:id="rId5"/>
            </p:custDataLst>
          </p:nvPr>
        </p:nvCxnSpPr>
        <p:spPr>
          <a:xfrm>
            <a:off x="4025970" y="2599478"/>
            <a:ext cx="0" cy="448522"/>
          </a:xfrm>
          <a:prstGeom prst="line">
            <a:avLst/>
          </a:prstGeom>
          <a:ln w="9525" cap="flat" cmpd="sng" algn="ctr">
            <a:solidFill>
              <a:schemeClr val="accent2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OTLSHAPE_M_075e9101954d4a53b6aff1f0a77b908b_Connector1"/>
          <p:cNvCxnSpPr/>
          <p:nvPr>
            <p:custDataLst>
              <p:tags r:id="rId6"/>
            </p:custDataLst>
          </p:nvPr>
        </p:nvCxnSpPr>
        <p:spPr>
          <a:xfrm>
            <a:off x="2214363" y="2599478"/>
            <a:ext cx="0" cy="448522"/>
          </a:xfrm>
          <a:prstGeom prst="line">
            <a:avLst/>
          </a:prstGeom>
          <a:ln w="9525" cap="flat" cmpd="sng" algn="ctr">
            <a:solidFill>
              <a:schemeClr val="accent2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OTLSHAPE_M_2a98b3b2787445e1a298ed0e595658ac_Connector1"/>
          <p:cNvCxnSpPr/>
          <p:nvPr>
            <p:custDataLst>
              <p:tags r:id="rId7"/>
            </p:custDataLst>
          </p:nvPr>
        </p:nvCxnSpPr>
        <p:spPr>
          <a:xfrm>
            <a:off x="1433978" y="2134235"/>
            <a:ext cx="0" cy="913765"/>
          </a:xfrm>
          <a:prstGeom prst="line">
            <a:avLst/>
          </a:prstGeom>
          <a:ln w="9525" cap="flat" cmpd="sng" algn="ctr">
            <a:solidFill>
              <a:srgbClr val="0072BC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OTLSHAPE_TB_00000000000000000000000000000000_LeftEndCaps"/>
          <p:cNvSpPr txBox="1"/>
          <p:nvPr>
            <p:custDataLst>
              <p:tags r:id="rId8"/>
            </p:custDataLst>
          </p:nvPr>
        </p:nvSpPr>
        <p:spPr>
          <a:xfrm>
            <a:off x="254000" y="3098969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pc="-38" dirty="0">
                <a:solidFill>
                  <a:srgbClr val="C0504D"/>
                </a:solidFill>
                <a:latin typeface="Calibri" panose="020F0502020204030204" pitchFamily="34" charset="0"/>
              </a:rPr>
              <a:t>2014</a:t>
            </a:r>
          </a:p>
        </p:txBody>
      </p:sp>
      <p:sp>
        <p:nvSpPr>
          <p:cNvPr id="220" name="OTLSHAPE_TB_00000000000000000000000000000000_RightEndCaps"/>
          <p:cNvSpPr txBox="1"/>
          <p:nvPr>
            <p:custDataLst>
              <p:tags r:id="rId9"/>
            </p:custDataLst>
          </p:nvPr>
        </p:nvSpPr>
        <p:spPr>
          <a:xfrm>
            <a:off x="11474534" y="3098969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pc="-38" dirty="0">
                <a:solidFill>
                  <a:srgbClr val="C0504D"/>
                </a:solidFill>
                <a:latin typeface="Calibri" panose="020F0502020204030204" pitchFamily="34" charset="0"/>
              </a:rPr>
              <a:t>2015</a:t>
            </a:r>
          </a:p>
        </p:txBody>
      </p:sp>
      <p:sp>
        <p:nvSpPr>
          <p:cNvPr id="221" name="OTLSHAPE_TB_00000000000000000000000000000000_ScaleContainer"/>
          <p:cNvSpPr/>
          <p:nvPr>
            <p:custDataLst>
              <p:tags r:id="rId10"/>
            </p:custDataLst>
          </p:nvPr>
        </p:nvSpPr>
        <p:spPr>
          <a:xfrm>
            <a:off x="844465" y="3048000"/>
            <a:ext cx="10515600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0">
                <a:srgbClr val="44546A"/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2" name="OTLSHAPE_TB_00000000000000000000000000000000_ElapsedTime" hidden="1"/>
          <p:cNvSpPr/>
          <p:nvPr>
            <p:custDataLst>
              <p:tags r:id="rId11"/>
            </p:custDataLst>
          </p:nvPr>
        </p:nvSpPr>
        <p:spPr>
          <a:xfrm>
            <a:off x="0" y="0"/>
            <a:ext cx="0" cy="0"/>
          </a:xfrm>
          <a:prstGeom prst="roundRect">
            <a:avLst>
              <a:gd name="adj" fmla="val 100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3" name="OTLSHAPE_TB_00000000000000000000000000000000_TodayMarkerShape" hidden="1"/>
          <p:cNvSpPr/>
          <p:nvPr>
            <p:custDataLst>
              <p:tags r:id="rId12"/>
            </p:custDataLst>
          </p:nvPr>
        </p:nvSpPr>
        <p:spPr>
          <a:xfrm>
            <a:off x="955137" y="3429000"/>
            <a:ext cx="108857" cy="12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4" name="OTLSHAPE_TB_00000000000000000000000000000000_TodayMarkerText" hidden="1"/>
          <p:cNvSpPr txBox="1"/>
          <p:nvPr>
            <p:custDataLst>
              <p:tags r:id="rId13"/>
            </p:custDataLst>
          </p:nvPr>
        </p:nvSpPr>
        <p:spPr>
          <a:xfrm>
            <a:off x="1009565" y="3556000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</a:p>
        </p:txBody>
      </p:sp>
      <p:sp>
        <p:nvSpPr>
          <p:cNvPr id="225" name="OTLSHAPE_TB_00000000000000000000000000000000_TimescaleInterval1"/>
          <p:cNvSpPr txBox="1"/>
          <p:nvPr>
            <p:custDataLst>
              <p:tags r:id="rId14"/>
            </p:custDataLst>
          </p:nvPr>
        </p:nvSpPr>
        <p:spPr>
          <a:xfrm>
            <a:off x="1073065" y="3145473"/>
            <a:ext cx="21114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2" dirty="0">
                <a:solidFill>
                  <a:schemeClr val="lt1"/>
                </a:solidFill>
                <a:latin typeface="Calibri" panose="020F0502020204030204" pitchFamily="34" charset="0"/>
              </a:rPr>
              <a:t>Oct</a:t>
            </a:r>
          </a:p>
        </p:txBody>
      </p:sp>
      <p:cxnSp>
        <p:nvCxnSpPr>
          <p:cNvPr id="226" name="OTLSHAPE_TB_00000000000000000000000000000000_Separator1"/>
          <p:cNvCxnSpPr/>
          <p:nvPr>
            <p:custDataLst>
              <p:tags r:id="rId15"/>
            </p:custDataLst>
          </p:nvPr>
        </p:nvCxnSpPr>
        <p:spPr>
          <a:xfrm>
            <a:off x="1873562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OTLSHAPE_TB_00000000000000000000000000000000_TimescaleInterval2"/>
          <p:cNvSpPr txBox="1"/>
          <p:nvPr>
            <p:custDataLst>
              <p:tags r:id="rId16"/>
            </p:custDataLst>
          </p:nvPr>
        </p:nvSpPr>
        <p:spPr>
          <a:xfrm>
            <a:off x="1937063" y="3145473"/>
            <a:ext cx="24397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 dirty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</a:p>
        </p:txBody>
      </p:sp>
      <p:cxnSp>
        <p:nvCxnSpPr>
          <p:cNvPr id="228" name="OTLSHAPE_TB_00000000000000000000000000000000_Separator2"/>
          <p:cNvCxnSpPr/>
          <p:nvPr>
            <p:custDataLst>
              <p:tags r:id="rId17"/>
            </p:custDataLst>
          </p:nvPr>
        </p:nvCxnSpPr>
        <p:spPr>
          <a:xfrm>
            <a:off x="2709688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OTLSHAPE_TB_00000000000000000000000000000000_TimescaleInterval3"/>
          <p:cNvSpPr txBox="1"/>
          <p:nvPr>
            <p:custDataLst>
              <p:tags r:id="rId18"/>
            </p:custDataLst>
          </p:nvPr>
        </p:nvSpPr>
        <p:spPr>
          <a:xfrm>
            <a:off x="2773189" y="3145473"/>
            <a:ext cx="23185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2" dirty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</a:p>
        </p:txBody>
      </p:sp>
      <p:cxnSp>
        <p:nvCxnSpPr>
          <p:cNvPr id="230" name="OTLSHAPE_TB_00000000000000000000000000000000_Separator3"/>
          <p:cNvCxnSpPr/>
          <p:nvPr>
            <p:custDataLst>
              <p:tags r:id="rId19"/>
            </p:custDataLst>
          </p:nvPr>
        </p:nvCxnSpPr>
        <p:spPr>
          <a:xfrm>
            <a:off x="3573686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OTLSHAPE_TB_00000000000000000000000000000000_TimescaleInterval4"/>
          <p:cNvSpPr txBox="1"/>
          <p:nvPr>
            <p:custDataLst>
              <p:tags r:id="rId20"/>
            </p:custDataLst>
          </p:nvPr>
        </p:nvSpPr>
        <p:spPr>
          <a:xfrm>
            <a:off x="3637186" y="3145473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 dirty="0">
                <a:solidFill>
                  <a:schemeClr val="lt1"/>
                </a:solidFill>
                <a:latin typeface="Calibri" panose="020F0502020204030204" pitchFamily="34" charset="0"/>
              </a:rPr>
              <a:t>2015</a:t>
            </a:r>
          </a:p>
        </p:txBody>
      </p:sp>
      <p:cxnSp>
        <p:nvCxnSpPr>
          <p:cNvPr id="232" name="OTLSHAPE_TB_00000000000000000000000000000000_Separator4"/>
          <p:cNvCxnSpPr/>
          <p:nvPr>
            <p:custDataLst>
              <p:tags r:id="rId21"/>
            </p:custDataLst>
          </p:nvPr>
        </p:nvCxnSpPr>
        <p:spPr>
          <a:xfrm>
            <a:off x="4437683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OTLSHAPE_TB_00000000000000000000000000000000_TimescaleInterval5"/>
          <p:cNvSpPr txBox="1"/>
          <p:nvPr>
            <p:custDataLst>
              <p:tags r:id="rId22"/>
            </p:custDataLst>
          </p:nvPr>
        </p:nvSpPr>
        <p:spPr>
          <a:xfrm>
            <a:off x="4501183" y="3145473"/>
            <a:ext cx="219227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 dirty="0">
                <a:solidFill>
                  <a:schemeClr val="lt1"/>
                </a:solidFill>
                <a:latin typeface="Calibri" panose="020F0502020204030204" pitchFamily="34" charset="0"/>
              </a:rPr>
              <a:t>Feb</a:t>
            </a:r>
          </a:p>
        </p:txBody>
      </p:sp>
      <p:cxnSp>
        <p:nvCxnSpPr>
          <p:cNvPr id="234" name="OTLSHAPE_TB_00000000000000000000000000000000_Separator5"/>
          <p:cNvCxnSpPr/>
          <p:nvPr>
            <p:custDataLst>
              <p:tags r:id="rId23"/>
            </p:custDataLst>
          </p:nvPr>
        </p:nvCxnSpPr>
        <p:spPr>
          <a:xfrm>
            <a:off x="5218067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OTLSHAPE_TB_00000000000000000000000000000000_TimescaleInterval6"/>
          <p:cNvSpPr txBox="1"/>
          <p:nvPr>
            <p:custDataLst>
              <p:tags r:id="rId24"/>
            </p:custDataLst>
          </p:nvPr>
        </p:nvSpPr>
        <p:spPr>
          <a:xfrm>
            <a:off x="5281568" y="3145473"/>
            <a:ext cx="25577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 dirty="0">
                <a:solidFill>
                  <a:schemeClr val="lt1"/>
                </a:solidFill>
                <a:latin typeface="Calibri" panose="020F0502020204030204" pitchFamily="34" charset="0"/>
              </a:rPr>
              <a:t>Mar</a:t>
            </a:r>
          </a:p>
        </p:txBody>
      </p:sp>
      <p:cxnSp>
        <p:nvCxnSpPr>
          <p:cNvPr id="236" name="OTLSHAPE_TB_00000000000000000000000000000000_Separator6"/>
          <p:cNvCxnSpPr/>
          <p:nvPr>
            <p:custDataLst>
              <p:tags r:id="rId25"/>
            </p:custDataLst>
          </p:nvPr>
        </p:nvCxnSpPr>
        <p:spPr>
          <a:xfrm>
            <a:off x="6082064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OTLSHAPE_TB_00000000000000000000000000000000_TimescaleInterval7"/>
          <p:cNvSpPr txBox="1"/>
          <p:nvPr>
            <p:custDataLst>
              <p:tags r:id="rId26"/>
            </p:custDataLst>
          </p:nvPr>
        </p:nvSpPr>
        <p:spPr>
          <a:xfrm>
            <a:off x="6145565" y="3145473"/>
            <a:ext cx="21974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 dirty="0">
                <a:solidFill>
                  <a:schemeClr val="lt1"/>
                </a:solidFill>
                <a:latin typeface="Calibri" panose="020F0502020204030204" pitchFamily="34" charset="0"/>
              </a:rPr>
              <a:t>Apr</a:t>
            </a:r>
          </a:p>
        </p:txBody>
      </p:sp>
      <p:cxnSp>
        <p:nvCxnSpPr>
          <p:cNvPr id="238" name="OTLSHAPE_TB_00000000000000000000000000000000_Separator7"/>
          <p:cNvCxnSpPr/>
          <p:nvPr>
            <p:custDataLst>
              <p:tags r:id="rId27"/>
            </p:custDataLst>
          </p:nvPr>
        </p:nvCxnSpPr>
        <p:spPr>
          <a:xfrm>
            <a:off x="6918191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OTLSHAPE_TB_00000000000000000000000000000000_TimescaleInterval8"/>
          <p:cNvSpPr txBox="1"/>
          <p:nvPr>
            <p:custDataLst>
              <p:tags r:id="rId28"/>
            </p:custDataLst>
          </p:nvPr>
        </p:nvSpPr>
        <p:spPr>
          <a:xfrm>
            <a:off x="6981691" y="3145473"/>
            <a:ext cx="26815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 dirty="0">
                <a:solidFill>
                  <a:schemeClr val="lt1"/>
                </a:solidFill>
                <a:latin typeface="Calibri" panose="020F0502020204030204" pitchFamily="34" charset="0"/>
              </a:rPr>
              <a:t>May</a:t>
            </a:r>
          </a:p>
        </p:txBody>
      </p:sp>
      <p:cxnSp>
        <p:nvCxnSpPr>
          <p:cNvPr id="240" name="OTLSHAPE_TB_00000000000000000000000000000000_Separator8"/>
          <p:cNvCxnSpPr/>
          <p:nvPr>
            <p:custDataLst>
              <p:tags r:id="rId29"/>
            </p:custDataLst>
          </p:nvPr>
        </p:nvCxnSpPr>
        <p:spPr>
          <a:xfrm>
            <a:off x="7782188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OTLSHAPE_TB_00000000000000000000000000000000_TimescaleInterval9"/>
          <p:cNvSpPr txBox="1"/>
          <p:nvPr>
            <p:custDataLst>
              <p:tags r:id="rId30"/>
            </p:custDataLst>
          </p:nvPr>
        </p:nvSpPr>
        <p:spPr>
          <a:xfrm>
            <a:off x="7845688" y="3145473"/>
            <a:ext cx="20691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 dirty="0">
                <a:solidFill>
                  <a:schemeClr val="lt1"/>
                </a:solidFill>
                <a:latin typeface="Calibri" panose="020F0502020204030204" pitchFamily="34" charset="0"/>
              </a:rPr>
              <a:t>Jun</a:t>
            </a:r>
          </a:p>
        </p:txBody>
      </p:sp>
      <p:cxnSp>
        <p:nvCxnSpPr>
          <p:cNvPr id="242" name="OTLSHAPE_TB_00000000000000000000000000000000_Separator9"/>
          <p:cNvCxnSpPr/>
          <p:nvPr>
            <p:custDataLst>
              <p:tags r:id="rId31"/>
            </p:custDataLst>
          </p:nvPr>
        </p:nvCxnSpPr>
        <p:spPr>
          <a:xfrm>
            <a:off x="8618314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OTLSHAPE_TB_00000000000000000000000000000000_TimescaleInterval10"/>
          <p:cNvSpPr txBox="1"/>
          <p:nvPr>
            <p:custDataLst>
              <p:tags r:id="rId32"/>
            </p:custDataLst>
          </p:nvPr>
        </p:nvSpPr>
        <p:spPr>
          <a:xfrm>
            <a:off x="8681814" y="3145473"/>
            <a:ext cx="15818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 dirty="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</a:p>
        </p:txBody>
      </p:sp>
      <p:cxnSp>
        <p:nvCxnSpPr>
          <p:cNvPr id="244" name="OTLSHAPE_TB_00000000000000000000000000000000_Separator10"/>
          <p:cNvCxnSpPr/>
          <p:nvPr>
            <p:custDataLst>
              <p:tags r:id="rId33"/>
            </p:custDataLst>
          </p:nvPr>
        </p:nvCxnSpPr>
        <p:spPr>
          <a:xfrm>
            <a:off x="9482311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OTLSHAPE_TB_00000000000000000000000000000000_TimescaleInterval11"/>
          <p:cNvSpPr txBox="1"/>
          <p:nvPr>
            <p:custDataLst>
              <p:tags r:id="rId34"/>
            </p:custDataLst>
          </p:nvPr>
        </p:nvSpPr>
        <p:spPr>
          <a:xfrm>
            <a:off x="9545812" y="3145473"/>
            <a:ext cx="241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 dirty="0">
                <a:solidFill>
                  <a:schemeClr val="lt1"/>
                </a:solidFill>
                <a:latin typeface="Calibri" panose="020F0502020204030204" pitchFamily="34" charset="0"/>
              </a:rPr>
              <a:t>Aug</a:t>
            </a:r>
          </a:p>
        </p:txBody>
      </p:sp>
      <p:cxnSp>
        <p:nvCxnSpPr>
          <p:cNvPr id="246" name="OTLSHAPE_TB_00000000000000000000000000000000_Separator11"/>
          <p:cNvCxnSpPr/>
          <p:nvPr>
            <p:custDataLst>
              <p:tags r:id="rId35"/>
            </p:custDataLst>
          </p:nvPr>
        </p:nvCxnSpPr>
        <p:spPr>
          <a:xfrm>
            <a:off x="10346308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OTLSHAPE_TB_00000000000000000000000000000000_TimescaleInterval12"/>
          <p:cNvSpPr txBox="1"/>
          <p:nvPr>
            <p:custDataLst>
              <p:tags r:id="rId36"/>
            </p:custDataLst>
          </p:nvPr>
        </p:nvSpPr>
        <p:spPr>
          <a:xfrm>
            <a:off x="10409809" y="3145473"/>
            <a:ext cx="2286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 dirty="0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</a:p>
        </p:txBody>
      </p:sp>
      <p:sp>
        <p:nvSpPr>
          <p:cNvPr id="254" name="OTLSHAPE_M_2a98b3b2787445e1a298ed0e595658ac_Title"/>
          <p:cNvSpPr txBox="1"/>
          <p:nvPr>
            <p:custDataLst>
              <p:tags r:id="rId37"/>
            </p:custDataLst>
          </p:nvPr>
        </p:nvSpPr>
        <p:spPr>
          <a:xfrm>
            <a:off x="1656229" y="2015913"/>
            <a:ext cx="148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4" dirty="0">
                <a:latin typeface="Calibri" panose="020F0502020204030204" pitchFamily="34" charset="0"/>
              </a:rPr>
              <a:t>Guiding Coalition Formed</a:t>
            </a:r>
          </a:p>
        </p:txBody>
      </p:sp>
      <p:sp>
        <p:nvSpPr>
          <p:cNvPr id="255" name="OTLSHAPE_M_2a98b3b2787445e1a298ed0e595658ac_Date"/>
          <p:cNvSpPr txBox="1"/>
          <p:nvPr>
            <p:custDataLst>
              <p:tags r:id="rId38"/>
            </p:custDataLst>
          </p:nvPr>
        </p:nvSpPr>
        <p:spPr>
          <a:xfrm>
            <a:off x="1656229" y="2211832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10/15/2014</a:t>
            </a:r>
          </a:p>
        </p:txBody>
      </p:sp>
      <p:sp>
        <p:nvSpPr>
          <p:cNvPr id="256" name="OTLSHAPE_M_2a98b3b2787445e1a298ed0e595658ac_Shape"/>
          <p:cNvSpPr/>
          <p:nvPr>
            <p:custDataLst>
              <p:tags r:id="rId39"/>
            </p:custDataLst>
          </p:nvPr>
        </p:nvSpPr>
        <p:spPr>
          <a:xfrm rot="16200000">
            <a:off x="1459378" y="2134235"/>
            <a:ext cx="165100" cy="165100"/>
          </a:xfrm>
          <a:prstGeom prst="flowChartMerge">
            <a:avLst/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7" name="OTLSHAPE_M_075e9101954d4a53b6aff1f0a77b908b_Title"/>
          <p:cNvSpPr txBox="1"/>
          <p:nvPr>
            <p:custDataLst>
              <p:tags r:id="rId40"/>
            </p:custDataLst>
          </p:nvPr>
        </p:nvSpPr>
        <p:spPr>
          <a:xfrm>
            <a:off x="2436613" y="2481157"/>
            <a:ext cx="965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8" dirty="0">
                <a:solidFill>
                  <a:schemeClr val="dk1"/>
                </a:solidFill>
                <a:latin typeface="Calibri" panose="020F0502020204030204" pitchFamily="34" charset="0"/>
              </a:rPr>
              <a:t>Kick Off Meeting</a:t>
            </a:r>
          </a:p>
        </p:txBody>
      </p:sp>
      <p:sp>
        <p:nvSpPr>
          <p:cNvPr id="258" name="OTLSHAPE_M_075e9101954d4a53b6aff1f0a77b908b_Date"/>
          <p:cNvSpPr txBox="1"/>
          <p:nvPr>
            <p:custDataLst>
              <p:tags r:id="rId41"/>
            </p:custDataLst>
          </p:nvPr>
        </p:nvSpPr>
        <p:spPr>
          <a:xfrm>
            <a:off x="2436613" y="2677075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11/12/2014</a:t>
            </a:r>
          </a:p>
        </p:txBody>
      </p:sp>
      <p:sp>
        <p:nvSpPr>
          <p:cNvPr id="259" name="OTLSHAPE_M_075e9101954d4a53b6aff1f0a77b908b_Shape"/>
          <p:cNvSpPr/>
          <p:nvPr>
            <p:custDataLst>
              <p:tags r:id="rId42"/>
            </p:custDataLst>
          </p:nvPr>
        </p:nvSpPr>
        <p:spPr>
          <a:xfrm rot="16200000">
            <a:off x="2239763" y="2599478"/>
            <a:ext cx="165100" cy="165100"/>
          </a:xfrm>
          <a:prstGeom prst="flowChartMerg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0" name="OTLSHAPE_M_4bf5bd6f4e86495286b58b301b42731d_Title"/>
          <p:cNvSpPr txBox="1"/>
          <p:nvPr>
            <p:custDataLst>
              <p:tags r:id="rId43"/>
            </p:custDataLst>
          </p:nvPr>
        </p:nvSpPr>
        <p:spPr>
          <a:xfrm>
            <a:off x="4248220" y="2481157"/>
            <a:ext cx="736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12" dirty="0">
                <a:solidFill>
                  <a:schemeClr val="dk1"/>
                </a:solidFill>
                <a:latin typeface="Calibri" panose="020F0502020204030204" pitchFamily="34" charset="0"/>
              </a:rPr>
              <a:t>Staff Retreat</a:t>
            </a:r>
          </a:p>
        </p:txBody>
      </p:sp>
      <p:sp>
        <p:nvSpPr>
          <p:cNvPr id="261" name="OTLSHAPE_M_4bf5bd6f4e86495286b58b301b42731d_Date"/>
          <p:cNvSpPr txBox="1"/>
          <p:nvPr>
            <p:custDataLst>
              <p:tags r:id="rId44"/>
            </p:custDataLst>
          </p:nvPr>
        </p:nvSpPr>
        <p:spPr>
          <a:xfrm>
            <a:off x="4248220" y="267707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1/16/2015</a:t>
            </a:r>
          </a:p>
        </p:txBody>
      </p:sp>
      <p:sp>
        <p:nvSpPr>
          <p:cNvPr id="262" name="OTLSHAPE_M_4bf5bd6f4e86495286b58b301b42731d_Shape"/>
          <p:cNvSpPr/>
          <p:nvPr>
            <p:custDataLst>
              <p:tags r:id="rId45"/>
            </p:custDataLst>
          </p:nvPr>
        </p:nvSpPr>
        <p:spPr>
          <a:xfrm rot="16200000">
            <a:off x="4051370" y="2599478"/>
            <a:ext cx="165100" cy="165100"/>
          </a:xfrm>
          <a:prstGeom prst="flowChartMerg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3" name="OTLSHAPE_M_0d540cece92b47fc8143fcab95650a7b_Title"/>
          <p:cNvSpPr txBox="1"/>
          <p:nvPr>
            <p:custDataLst>
              <p:tags r:id="rId46"/>
            </p:custDataLst>
          </p:nvPr>
        </p:nvSpPr>
        <p:spPr>
          <a:xfrm>
            <a:off x="6895953" y="2481157"/>
            <a:ext cx="1219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6" dirty="0">
                <a:solidFill>
                  <a:schemeClr val="dk1"/>
                </a:solidFill>
                <a:latin typeface="Calibri" panose="020F0502020204030204" pitchFamily="34" charset="0"/>
              </a:rPr>
              <a:t>Card Sorting Exercise</a:t>
            </a:r>
          </a:p>
        </p:txBody>
      </p:sp>
      <p:sp>
        <p:nvSpPr>
          <p:cNvPr id="264" name="OTLSHAPE_M_0d540cece92b47fc8143fcab95650a7b_Date"/>
          <p:cNvSpPr txBox="1"/>
          <p:nvPr>
            <p:custDataLst>
              <p:tags r:id="rId47"/>
            </p:custDataLst>
          </p:nvPr>
        </p:nvSpPr>
        <p:spPr>
          <a:xfrm>
            <a:off x="6895953" y="267707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4/21/2015</a:t>
            </a:r>
          </a:p>
        </p:txBody>
      </p:sp>
      <p:sp>
        <p:nvSpPr>
          <p:cNvPr id="265" name="OTLSHAPE_M_0d540cece92b47fc8143fcab95650a7b_Shape"/>
          <p:cNvSpPr/>
          <p:nvPr>
            <p:custDataLst>
              <p:tags r:id="rId48"/>
            </p:custDataLst>
          </p:nvPr>
        </p:nvSpPr>
        <p:spPr>
          <a:xfrm rot="16200000">
            <a:off x="6699103" y="2599478"/>
            <a:ext cx="165100" cy="165100"/>
          </a:xfrm>
          <a:prstGeom prst="flowChartMerg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6" name="OTLSHAPE_M_385883e7242f49f3a5a64090f7939651_Title"/>
          <p:cNvSpPr txBox="1"/>
          <p:nvPr>
            <p:custDataLst>
              <p:tags r:id="rId49"/>
            </p:custDataLst>
          </p:nvPr>
        </p:nvSpPr>
        <p:spPr>
          <a:xfrm>
            <a:off x="9683041" y="1845395"/>
            <a:ext cx="153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8" dirty="0">
                <a:solidFill>
                  <a:schemeClr val="dk1"/>
                </a:solidFill>
                <a:latin typeface="Calibri" panose="020F0502020204030204" pitchFamily="34" charset="0"/>
              </a:rPr>
              <a:t>Task Groups report to staff</a:t>
            </a:r>
          </a:p>
        </p:txBody>
      </p:sp>
      <p:sp>
        <p:nvSpPr>
          <p:cNvPr id="267" name="OTLSHAPE_M_385883e7242f49f3a5a64090f7939651_Date"/>
          <p:cNvSpPr txBox="1"/>
          <p:nvPr>
            <p:custDataLst>
              <p:tags r:id="rId50"/>
            </p:custDataLst>
          </p:nvPr>
        </p:nvSpPr>
        <p:spPr>
          <a:xfrm>
            <a:off x="9683041" y="2041313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7/30/2015</a:t>
            </a:r>
          </a:p>
        </p:txBody>
      </p:sp>
      <p:sp>
        <p:nvSpPr>
          <p:cNvPr id="268" name="OTLSHAPE_M_385883e7242f49f3a5a64090f7939651_Shape"/>
          <p:cNvSpPr/>
          <p:nvPr>
            <p:custDataLst>
              <p:tags r:id="rId51"/>
            </p:custDataLst>
          </p:nvPr>
        </p:nvSpPr>
        <p:spPr>
          <a:xfrm rot="16200000">
            <a:off x="9486191" y="1963716"/>
            <a:ext cx="165100" cy="165100"/>
          </a:xfrm>
          <a:prstGeom prst="flowChartMerg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9" name="OTLSHAPE_M_79f0f48b15894c8094d0757fc27d4e50_Title"/>
          <p:cNvSpPr txBox="1"/>
          <p:nvPr>
            <p:custDataLst>
              <p:tags r:id="rId52"/>
            </p:custDataLst>
          </p:nvPr>
        </p:nvSpPr>
        <p:spPr>
          <a:xfrm>
            <a:off x="11132326" y="2310638"/>
            <a:ext cx="901700" cy="341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dirty="0">
                <a:solidFill>
                  <a:schemeClr val="dk1"/>
                </a:solidFill>
                <a:latin typeface="Calibri" panose="020F0502020204030204" pitchFamily="34" charset="0"/>
              </a:rPr>
              <a:t>Reorganization Effective Date</a:t>
            </a:r>
          </a:p>
        </p:txBody>
      </p:sp>
      <p:sp>
        <p:nvSpPr>
          <p:cNvPr id="270" name="OTLSHAPE_M_79f0f48b15894c8094d0757fc27d4e50_Date"/>
          <p:cNvSpPr txBox="1"/>
          <p:nvPr>
            <p:custDataLst>
              <p:tags r:id="rId53"/>
            </p:custDataLst>
          </p:nvPr>
        </p:nvSpPr>
        <p:spPr>
          <a:xfrm>
            <a:off x="11132326" y="267707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9/20/2015</a:t>
            </a:r>
          </a:p>
        </p:txBody>
      </p:sp>
      <p:sp>
        <p:nvSpPr>
          <p:cNvPr id="271" name="OTLSHAPE_M_79f0f48b15894c8094d0757fc27d4e50_Shape"/>
          <p:cNvSpPr/>
          <p:nvPr>
            <p:custDataLst>
              <p:tags r:id="rId54"/>
            </p:custDataLst>
          </p:nvPr>
        </p:nvSpPr>
        <p:spPr>
          <a:xfrm rot="16200000">
            <a:off x="10935476" y="2514219"/>
            <a:ext cx="165100" cy="165100"/>
          </a:xfrm>
          <a:prstGeom prst="flowChartMerge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2" name="OTLSHAPE_T_06e2a62944e0430e97b7fd61cd33b0bf_Shape"/>
          <p:cNvSpPr/>
          <p:nvPr>
            <p:custDataLst>
              <p:tags r:id="rId55"/>
            </p:custDataLst>
          </p:nvPr>
        </p:nvSpPr>
        <p:spPr>
          <a:xfrm>
            <a:off x="2124400" y="3802719"/>
            <a:ext cx="342900" cy="203200"/>
          </a:xfrm>
          <a:prstGeom prst="roundRect">
            <a:avLst>
              <a:gd name="adj" fmla="val 100000"/>
            </a:avLst>
          </a:prstGeom>
          <a:solidFill>
            <a:srgbClr val="0072BC"/>
          </a:solidFill>
          <a:ln w="2857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3" name="OTLSHAPE_T_06e2a62944e0430e97b7fd61cd33b0bf_ShapePercentage" hidden="1"/>
          <p:cNvSpPr/>
          <p:nvPr>
            <p:custDataLst>
              <p:tags r:id="rId56"/>
            </p:custDataLst>
          </p:nvPr>
        </p:nvSpPr>
        <p:spPr>
          <a:xfrm>
            <a:off x="2124400" y="3802719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4" name="OTLSHAPE_T_06e2a62944e0430e97b7fd61cd33b0bf_Duration" hidden="1"/>
          <p:cNvSpPr txBox="1"/>
          <p:nvPr>
            <p:custDataLst>
              <p:tags r:id="rId57"/>
            </p:custDataLst>
          </p:nvPr>
        </p:nvSpPr>
        <p:spPr>
          <a:xfrm>
            <a:off x="0" y="3632200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dirty="0">
                <a:solidFill>
                  <a:srgbClr val="C0504D"/>
                </a:solidFill>
                <a:latin typeface="Calibri" panose="020F0502020204030204" pitchFamily="34" charset="0"/>
              </a:rPr>
              <a:t>10 days</a:t>
            </a:r>
          </a:p>
        </p:txBody>
      </p:sp>
      <p:sp>
        <p:nvSpPr>
          <p:cNvPr id="275" name="OTLSHAPE_T_06e2a62944e0430e97b7fd61cd33b0bf_TextPercentage" hidden="1"/>
          <p:cNvSpPr txBox="1"/>
          <p:nvPr>
            <p:custDataLst>
              <p:tags r:id="rId58"/>
            </p:custDataLst>
          </p:nvPr>
        </p:nvSpPr>
        <p:spPr>
          <a:xfrm>
            <a:off x="0" y="37872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dirty="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76" name="OTLSHAPE_T_06e2a62944e0430e97b7fd61cd33b0bf_JoinedDate" hidden="1"/>
          <p:cNvSpPr txBox="1"/>
          <p:nvPr>
            <p:custDataLst>
              <p:tags r:id="rId59"/>
            </p:custDataLst>
          </p:nvPr>
        </p:nvSpPr>
        <p:spPr>
          <a:xfrm>
            <a:off x="0" y="37872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dirty="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277" name="OTLSHAPE_T_06e2a62944e0430e97b7fd61cd33b0bf_StartDate"/>
          <p:cNvSpPr txBox="1"/>
          <p:nvPr>
            <p:custDataLst>
              <p:tags r:id="rId60"/>
            </p:custDataLst>
          </p:nvPr>
        </p:nvSpPr>
        <p:spPr>
          <a:xfrm>
            <a:off x="1460360" y="3826806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11/10/2014</a:t>
            </a:r>
          </a:p>
        </p:txBody>
      </p:sp>
      <p:sp>
        <p:nvSpPr>
          <p:cNvPr id="278" name="OTLSHAPE_T_06e2a62944e0430e97b7fd61cd33b0bf_Title"/>
          <p:cNvSpPr txBox="1"/>
          <p:nvPr>
            <p:custDataLst>
              <p:tags r:id="rId61"/>
            </p:custDataLst>
          </p:nvPr>
        </p:nvSpPr>
        <p:spPr>
          <a:xfrm>
            <a:off x="2124400" y="3632200"/>
            <a:ext cx="774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 dirty="0">
                <a:latin typeface="Calibri" panose="020F0502020204030204" pitchFamily="34" charset="0"/>
              </a:rPr>
              <a:t>Time</a:t>
            </a:r>
            <a:r>
              <a:rPr lang="en-US" sz="1100" b="1" spc="-6" dirty="0">
                <a:latin typeface="Calibri" panose="020F0502020204030204" pitchFamily="34" charset="0"/>
              </a:rPr>
              <a:t> Logging</a:t>
            </a:r>
          </a:p>
        </p:txBody>
      </p:sp>
      <p:sp>
        <p:nvSpPr>
          <p:cNvPr id="279" name="OTLSHAPE_T_06e2a62944e0430e97b7fd61cd33b0bf_EndDate"/>
          <p:cNvSpPr txBox="1"/>
          <p:nvPr>
            <p:custDataLst>
              <p:tags r:id="rId62"/>
            </p:custDataLst>
          </p:nvPr>
        </p:nvSpPr>
        <p:spPr>
          <a:xfrm>
            <a:off x="2509651" y="3826806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11/21/2014</a:t>
            </a:r>
          </a:p>
        </p:txBody>
      </p:sp>
      <p:sp>
        <p:nvSpPr>
          <p:cNvPr id="280" name="OTLSHAPE_T_ba5983666d6e48c2885356d0d19f04d1_Shape"/>
          <p:cNvSpPr/>
          <p:nvPr>
            <p:custDataLst>
              <p:tags r:id="rId63"/>
            </p:custDataLst>
          </p:nvPr>
        </p:nvSpPr>
        <p:spPr>
          <a:xfrm>
            <a:off x="4075362" y="4069419"/>
            <a:ext cx="2095500" cy="203200"/>
          </a:xfrm>
          <a:prstGeom prst="roundRect">
            <a:avLst>
              <a:gd name="adj" fmla="val 10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1" name="OTLSHAPE_T_ba5983666d6e48c2885356d0d19f04d1_ShapePercentage" hidden="1"/>
          <p:cNvSpPr/>
          <p:nvPr>
            <p:custDataLst>
              <p:tags r:id="rId64"/>
            </p:custDataLst>
          </p:nvPr>
        </p:nvSpPr>
        <p:spPr>
          <a:xfrm>
            <a:off x="4075362" y="4069419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2" name="OTLSHAPE_T_ba5983666d6e48c2885356d0d19f04d1_Duration" hidden="1"/>
          <p:cNvSpPr txBox="1"/>
          <p:nvPr>
            <p:custDataLst>
              <p:tags r:id="rId65"/>
            </p:custDataLst>
          </p:nvPr>
        </p:nvSpPr>
        <p:spPr>
          <a:xfrm>
            <a:off x="0" y="4069419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dirty="0">
                <a:solidFill>
                  <a:srgbClr val="C0504D"/>
                </a:solidFill>
                <a:latin typeface="Calibri" panose="020F0502020204030204" pitchFamily="34" charset="0"/>
              </a:rPr>
              <a:t>55 days</a:t>
            </a:r>
          </a:p>
        </p:txBody>
      </p:sp>
      <p:sp>
        <p:nvSpPr>
          <p:cNvPr id="283" name="OTLSHAPE_T_ba5983666d6e48c2885356d0d19f04d1_TextPercentage" hidden="1"/>
          <p:cNvSpPr txBox="1"/>
          <p:nvPr>
            <p:custDataLst>
              <p:tags r:id="rId66"/>
            </p:custDataLst>
          </p:nvPr>
        </p:nvSpPr>
        <p:spPr>
          <a:xfrm>
            <a:off x="0" y="42244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dirty="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84" name="OTLSHAPE_T_ba5983666d6e48c2885356d0d19f04d1_JoinedDate" hidden="1"/>
          <p:cNvSpPr txBox="1"/>
          <p:nvPr>
            <p:custDataLst>
              <p:tags r:id="rId67"/>
            </p:custDataLst>
          </p:nvPr>
        </p:nvSpPr>
        <p:spPr>
          <a:xfrm>
            <a:off x="0" y="42244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dirty="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285" name="OTLSHAPE_T_ba5983666d6e48c2885356d0d19f04d1_StartDate"/>
          <p:cNvSpPr txBox="1"/>
          <p:nvPr>
            <p:custDataLst>
              <p:tags r:id="rId68"/>
            </p:custDataLst>
          </p:nvPr>
        </p:nvSpPr>
        <p:spPr>
          <a:xfrm>
            <a:off x="3475710" y="4093506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1/19/2015</a:t>
            </a:r>
          </a:p>
        </p:txBody>
      </p:sp>
      <p:sp>
        <p:nvSpPr>
          <p:cNvPr id="286" name="OTLSHAPE_T_ba5983666d6e48c2885356d0d19f04d1_EndDate"/>
          <p:cNvSpPr txBox="1"/>
          <p:nvPr>
            <p:custDataLst>
              <p:tags r:id="rId69"/>
            </p:custDataLst>
          </p:nvPr>
        </p:nvSpPr>
        <p:spPr>
          <a:xfrm>
            <a:off x="6216478" y="4093506"/>
            <a:ext cx="495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4/3/2015</a:t>
            </a:r>
          </a:p>
        </p:txBody>
      </p:sp>
      <p:sp>
        <p:nvSpPr>
          <p:cNvPr id="287" name="OTLSHAPE_T_ba5983666d6e48c2885356d0d19f04d1_Title"/>
          <p:cNvSpPr txBox="1"/>
          <p:nvPr>
            <p:custDataLst>
              <p:tags r:id="rId70"/>
            </p:custDataLst>
          </p:nvPr>
        </p:nvSpPr>
        <p:spPr>
          <a:xfrm>
            <a:off x="4608096" y="4085760"/>
            <a:ext cx="1028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4" dirty="0">
                <a:solidFill>
                  <a:schemeClr val="dk1"/>
                </a:solidFill>
                <a:latin typeface="Calibri" panose="020F0502020204030204" pitchFamily="34" charset="0"/>
              </a:rPr>
              <a:t>Time Log Analysis</a:t>
            </a:r>
          </a:p>
        </p:txBody>
      </p:sp>
      <p:sp>
        <p:nvSpPr>
          <p:cNvPr id="288" name="OTLSHAPE_T_2d68e65bd9dd42d1a9042080efa4c7c6_Shape"/>
          <p:cNvSpPr/>
          <p:nvPr>
            <p:custDataLst>
              <p:tags r:id="rId71"/>
            </p:custDataLst>
          </p:nvPr>
        </p:nvSpPr>
        <p:spPr>
          <a:xfrm>
            <a:off x="6667353" y="4506637"/>
            <a:ext cx="1536700" cy="203200"/>
          </a:xfrm>
          <a:prstGeom prst="roundRect">
            <a:avLst>
              <a:gd name="adj" fmla="val 100000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9" name="OTLSHAPE_T_2d68e65bd9dd42d1a9042080efa4c7c6_ShapePercentage" hidden="1"/>
          <p:cNvSpPr/>
          <p:nvPr>
            <p:custDataLst>
              <p:tags r:id="rId72"/>
            </p:custDataLst>
          </p:nvPr>
        </p:nvSpPr>
        <p:spPr>
          <a:xfrm>
            <a:off x="6667353" y="4506637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0" name="OTLSHAPE_T_2d68e65bd9dd42d1a9042080efa4c7c6_Duration" hidden="1"/>
          <p:cNvSpPr txBox="1"/>
          <p:nvPr>
            <p:custDataLst>
              <p:tags r:id="rId73"/>
            </p:custDataLst>
          </p:nvPr>
        </p:nvSpPr>
        <p:spPr>
          <a:xfrm>
            <a:off x="0" y="4336119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dirty="0">
                <a:solidFill>
                  <a:srgbClr val="C0504D"/>
                </a:solidFill>
                <a:latin typeface="Calibri" panose="020F0502020204030204" pitchFamily="34" charset="0"/>
              </a:rPr>
              <a:t>39 days</a:t>
            </a:r>
          </a:p>
        </p:txBody>
      </p:sp>
      <p:sp>
        <p:nvSpPr>
          <p:cNvPr id="291" name="OTLSHAPE_T_2d68e65bd9dd42d1a9042080efa4c7c6_TextPercentage" hidden="1"/>
          <p:cNvSpPr txBox="1"/>
          <p:nvPr>
            <p:custDataLst>
              <p:tags r:id="rId74"/>
            </p:custDataLst>
          </p:nvPr>
        </p:nvSpPr>
        <p:spPr>
          <a:xfrm>
            <a:off x="0" y="44911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dirty="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92" name="OTLSHAPE_T_2d68e65bd9dd42d1a9042080efa4c7c6_JoinedDate" hidden="1"/>
          <p:cNvSpPr txBox="1"/>
          <p:nvPr>
            <p:custDataLst>
              <p:tags r:id="rId75"/>
            </p:custDataLst>
          </p:nvPr>
        </p:nvSpPr>
        <p:spPr>
          <a:xfrm>
            <a:off x="0" y="44911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dirty="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293" name="OTLSHAPE_T_2d68e65bd9dd42d1a9042080efa4c7c6_StartDate"/>
          <p:cNvSpPr txBox="1"/>
          <p:nvPr>
            <p:custDataLst>
              <p:tags r:id="rId76"/>
            </p:custDataLst>
          </p:nvPr>
        </p:nvSpPr>
        <p:spPr>
          <a:xfrm>
            <a:off x="6067701" y="45307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4/22/2015</a:t>
            </a:r>
          </a:p>
        </p:txBody>
      </p:sp>
      <p:sp>
        <p:nvSpPr>
          <p:cNvPr id="294" name="OTLSHAPE_T_2d68e65bd9dd42d1a9042080efa4c7c6_Title"/>
          <p:cNvSpPr txBox="1"/>
          <p:nvPr>
            <p:custDataLst>
              <p:tags r:id="rId77"/>
            </p:custDataLst>
          </p:nvPr>
        </p:nvSpPr>
        <p:spPr>
          <a:xfrm>
            <a:off x="6667353" y="4336119"/>
            <a:ext cx="1651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6" dirty="0">
                <a:solidFill>
                  <a:schemeClr val="dk1"/>
                </a:solidFill>
                <a:latin typeface="Calibri" panose="020F0502020204030204" pitchFamily="34" charset="0"/>
              </a:rPr>
              <a:t>Org Chart Drafts &amp; Revisions</a:t>
            </a:r>
          </a:p>
        </p:txBody>
      </p:sp>
      <p:sp>
        <p:nvSpPr>
          <p:cNvPr id="295" name="OTLSHAPE_T_2d68e65bd9dd42d1a9042080efa4c7c6_EndDate"/>
          <p:cNvSpPr txBox="1"/>
          <p:nvPr>
            <p:custDataLst>
              <p:tags r:id="rId78"/>
            </p:custDataLst>
          </p:nvPr>
        </p:nvSpPr>
        <p:spPr>
          <a:xfrm>
            <a:off x="8251051" y="45307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6/15/2015</a:t>
            </a:r>
          </a:p>
        </p:txBody>
      </p:sp>
      <p:sp>
        <p:nvSpPr>
          <p:cNvPr id="296" name="OTLSHAPE_T_d304f7afe5c4411c915be40f6abf1843_Shape"/>
          <p:cNvSpPr/>
          <p:nvPr>
            <p:custDataLst>
              <p:tags r:id="rId79"/>
            </p:custDataLst>
          </p:nvPr>
        </p:nvSpPr>
        <p:spPr>
          <a:xfrm>
            <a:off x="8172380" y="4773337"/>
            <a:ext cx="1701800" cy="203200"/>
          </a:xfrm>
          <a:prstGeom prst="roundRect">
            <a:avLst>
              <a:gd name="adj" fmla="val 1000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7" name="OTLSHAPE_T_d304f7afe5c4411c915be40f6abf1843_ShapePercentage" hidden="1"/>
          <p:cNvSpPr/>
          <p:nvPr>
            <p:custDataLst>
              <p:tags r:id="rId80"/>
            </p:custDataLst>
          </p:nvPr>
        </p:nvSpPr>
        <p:spPr>
          <a:xfrm>
            <a:off x="8172380" y="4773337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8" name="OTLSHAPE_T_d304f7afe5c4411c915be40f6abf1843_Duration" hidden="1"/>
          <p:cNvSpPr txBox="1"/>
          <p:nvPr>
            <p:custDataLst>
              <p:tags r:id="rId81"/>
            </p:custDataLst>
          </p:nvPr>
        </p:nvSpPr>
        <p:spPr>
          <a:xfrm>
            <a:off x="0" y="4773337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dirty="0">
                <a:solidFill>
                  <a:srgbClr val="C0504D"/>
                </a:solidFill>
                <a:latin typeface="Calibri" panose="020F0502020204030204" pitchFamily="34" charset="0"/>
              </a:rPr>
              <a:t>45 days</a:t>
            </a:r>
          </a:p>
        </p:txBody>
      </p:sp>
      <p:sp>
        <p:nvSpPr>
          <p:cNvPr id="299" name="OTLSHAPE_T_d304f7afe5c4411c915be40f6abf1843_TextPercentage" hidden="1"/>
          <p:cNvSpPr txBox="1"/>
          <p:nvPr>
            <p:custDataLst>
              <p:tags r:id="rId82"/>
            </p:custDataLst>
          </p:nvPr>
        </p:nvSpPr>
        <p:spPr>
          <a:xfrm>
            <a:off x="0" y="492836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dirty="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0" name="OTLSHAPE_T_d304f7afe5c4411c915be40f6abf1843_JoinedDate" hidden="1"/>
          <p:cNvSpPr txBox="1"/>
          <p:nvPr>
            <p:custDataLst>
              <p:tags r:id="rId83"/>
            </p:custDataLst>
          </p:nvPr>
        </p:nvSpPr>
        <p:spPr>
          <a:xfrm>
            <a:off x="0" y="492836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dirty="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1" name="OTLSHAPE_T_d304f7afe5c4411c915be40f6abf1843_StartDate"/>
          <p:cNvSpPr txBox="1"/>
          <p:nvPr>
            <p:custDataLst>
              <p:tags r:id="rId84"/>
            </p:custDataLst>
          </p:nvPr>
        </p:nvSpPr>
        <p:spPr>
          <a:xfrm>
            <a:off x="7572728" y="47974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6/15/2015</a:t>
            </a:r>
          </a:p>
        </p:txBody>
      </p:sp>
      <p:sp>
        <p:nvSpPr>
          <p:cNvPr id="302" name="OTLSHAPE_T_d304f7afe5c4411c915be40f6abf1843_EndDate"/>
          <p:cNvSpPr txBox="1"/>
          <p:nvPr>
            <p:custDataLst>
              <p:tags r:id="rId85"/>
            </p:custDataLst>
          </p:nvPr>
        </p:nvSpPr>
        <p:spPr>
          <a:xfrm>
            <a:off x="9923304" y="47974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8/14/2015</a:t>
            </a:r>
          </a:p>
        </p:txBody>
      </p:sp>
      <p:sp>
        <p:nvSpPr>
          <p:cNvPr id="303" name="OTLSHAPE_T_d304f7afe5c4411c915be40f6abf1843_Title"/>
          <p:cNvSpPr txBox="1"/>
          <p:nvPr>
            <p:custDataLst>
              <p:tags r:id="rId86"/>
            </p:custDataLst>
          </p:nvPr>
        </p:nvSpPr>
        <p:spPr>
          <a:xfrm>
            <a:off x="8254812" y="4789678"/>
            <a:ext cx="153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4" dirty="0">
                <a:solidFill>
                  <a:schemeClr val="dk1"/>
                </a:solidFill>
                <a:latin typeface="Calibri" panose="020F0502020204030204" pitchFamily="34" charset="0"/>
              </a:rPr>
              <a:t>Rewriting Job Descriptions</a:t>
            </a:r>
          </a:p>
        </p:txBody>
      </p:sp>
      <p:sp>
        <p:nvSpPr>
          <p:cNvPr id="304" name="OTLSHAPE_T_ca4e0fcdfbbb40529a042c7785abc26d_Shape"/>
          <p:cNvSpPr/>
          <p:nvPr>
            <p:custDataLst>
              <p:tags r:id="rId87"/>
            </p:custDataLst>
          </p:nvPr>
        </p:nvSpPr>
        <p:spPr>
          <a:xfrm>
            <a:off x="8172380" y="5040037"/>
            <a:ext cx="1257300" cy="203200"/>
          </a:xfrm>
          <a:prstGeom prst="roundRect">
            <a:avLst>
              <a:gd name="adj" fmla="val 100000"/>
            </a:avLst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5" name="OTLSHAPE_T_ca4e0fcdfbbb40529a042c7785abc26d_ShapePercentage" hidden="1"/>
          <p:cNvSpPr/>
          <p:nvPr>
            <p:custDataLst>
              <p:tags r:id="rId88"/>
            </p:custDataLst>
          </p:nvPr>
        </p:nvSpPr>
        <p:spPr>
          <a:xfrm>
            <a:off x="8172380" y="5040037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6" name="OTLSHAPE_T_ca4e0fcdfbbb40529a042c7785abc26d_Duration" hidden="1"/>
          <p:cNvSpPr txBox="1"/>
          <p:nvPr>
            <p:custDataLst>
              <p:tags r:id="rId89"/>
            </p:custDataLst>
          </p:nvPr>
        </p:nvSpPr>
        <p:spPr>
          <a:xfrm>
            <a:off x="0" y="5040037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dirty="0">
                <a:solidFill>
                  <a:srgbClr val="C0504D"/>
                </a:solidFill>
                <a:latin typeface="Calibri" panose="020F0502020204030204" pitchFamily="34" charset="0"/>
              </a:rPr>
              <a:t>33 days</a:t>
            </a:r>
          </a:p>
        </p:txBody>
      </p:sp>
      <p:sp>
        <p:nvSpPr>
          <p:cNvPr id="307" name="OTLSHAPE_T_ca4e0fcdfbbb40529a042c7785abc26d_TextPercentage" hidden="1"/>
          <p:cNvSpPr txBox="1"/>
          <p:nvPr>
            <p:custDataLst>
              <p:tags r:id="rId90"/>
            </p:custDataLst>
          </p:nvPr>
        </p:nvSpPr>
        <p:spPr>
          <a:xfrm>
            <a:off x="0" y="519506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dirty="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" name="OTLSHAPE_T_ca4e0fcdfbbb40529a042c7785abc26d_JoinedDate" hidden="1"/>
          <p:cNvSpPr txBox="1"/>
          <p:nvPr>
            <p:custDataLst>
              <p:tags r:id="rId91"/>
            </p:custDataLst>
          </p:nvPr>
        </p:nvSpPr>
        <p:spPr>
          <a:xfrm>
            <a:off x="0" y="519506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 dirty="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9" name="OTLSHAPE_T_ca4e0fcdfbbb40529a042c7785abc26d_StartDate"/>
          <p:cNvSpPr txBox="1"/>
          <p:nvPr>
            <p:custDataLst>
              <p:tags r:id="rId92"/>
            </p:custDataLst>
          </p:nvPr>
        </p:nvSpPr>
        <p:spPr>
          <a:xfrm>
            <a:off x="7572728" y="50641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6/15/2015</a:t>
            </a:r>
          </a:p>
        </p:txBody>
      </p:sp>
      <p:sp>
        <p:nvSpPr>
          <p:cNvPr id="310" name="OTLSHAPE_T_ca4e0fcdfbbb40529a042c7785abc26d_EndDate"/>
          <p:cNvSpPr txBox="1"/>
          <p:nvPr>
            <p:custDataLst>
              <p:tags r:id="rId93"/>
            </p:custDataLst>
          </p:nvPr>
        </p:nvSpPr>
        <p:spPr>
          <a:xfrm>
            <a:off x="9477370" y="50641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7/29/2015</a:t>
            </a:r>
          </a:p>
        </p:txBody>
      </p:sp>
      <p:sp>
        <p:nvSpPr>
          <p:cNvPr id="311" name="OTLSHAPE_T_ca4e0fcdfbbb40529a042c7785abc26d_Title"/>
          <p:cNvSpPr txBox="1"/>
          <p:nvPr>
            <p:custDataLst>
              <p:tags r:id="rId94"/>
            </p:custDataLst>
          </p:nvPr>
        </p:nvSpPr>
        <p:spPr>
          <a:xfrm>
            <a:off x="8189960" y="5056378"/>
            <a:ext cx="1219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10" dirty="0">
                <a:solidFill>
                  <a:schemeClr val="dk1"/>
                </a:solidFill>
                <a:latin typeface="Calibri" panose="020F0502020204030204" pitchFamily="34" charset="0"/>
              </a:rPr>
              <a:t>Task Groups</a:t>
            </a:r>
          </a:p>
        </p:txBody>
      </p:sp>
      <p:sp>
        <p:nvSpPr>
          <p:cNvPr id="9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Reorganization Process Timeline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356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9" y="0"/>
            <a:ext cx="117978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2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950" y="254000"/>
            <a:ext cx="10515600" cy="1325563"/>
          </a:xfrm>
        </p:spPr>
        <p:txBody>
          <a:bodyPr/>
          <a:lstStyle/>
          <a:p>
            <a:r>
              <a:rPr lang="en-US" dirty="0"/>
              <a:t>Retrieval and Scanning: Before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5950" y="1717374"/>
            <a:ext cx="11029719" cy="48024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before_workflow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40" y="1717374"/>
            <a:ext cx="7402531" cy="4802489"/>
          </a:xfrm>
          <a:prstGeom prst="rect">
            <a:avLst/>
          </a:prstGeom>
        </p:spPr>
      </p:pic>
      <p:pic>
        <p:nvPicPr>
          <p:cNvPr id="5" name="Picture 4" descr="before_workflows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780" y="1766443"/>
            <a:ext cx="3688889" cy="365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36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412750"/>
            <a:ext cx="64135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Retrieval and Scanning: </a:t>
            </a:r>
            <a:br>
              <a:rPr lang="en-US" dirty="0"/>
            </a:br>
            <a:r>
              <a:rPr lang="en-US" dirty="0"/>
              <a:t>After</a:t>
            </a:r>
          </a:p>
        </p:txBody>
      </p:sp>
      <p:pic>
        <p:nvPicPr>
          <p:cNvPr id="3" name="Picture 2" descr="Retriev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354" y="324518"/>
            <a:ext cx="4750644" cy="6226078"/>
          </a:xfrm>
          <a:prstGeom prst="rect">
            <a:avLst/>
          </a:prstGeom>
        </p:spPr>
      </p:pic>
      <p:pic>
        <p:nvPicPr>
          <p:cNvPr id="8" name="Picture 7" descr="scanning_workflo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614" y="1954326"/>
            <a:ext cx="5947743" cy="36137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753" y="6021659"/>
            <a:ext cx="5947743" cy="52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6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Sb2FkbWFwIiwiSXNUZW1wbGF0ZSI6ZmFsc2UsIlZlcnNpb24iOnsiJGlkIjoiMiIsIlZlcnNpb24iOiIzLjAuMSIsIk9yaWdpbmFsQXNzZW1ibHlWZXJzaW9uIjoiMy4wOC4wMS4wMCIsIkVkaXRpb24iOiJCYXNpYyIsIklzUGx1c0VkaXRpb24iOmZhbHNlfSwiRWZmZWN0IjoxLCJTdHlsZSI6eyIkaWQiOiIzIiwiVGltZWJhbmRTdHlsZSI6eyIkaWQiOiI0IiwiU2NhbGVNYXJraW5nIjowLCJTaGFwZSI6MTMsIlNoYXBlU3R5bGUiOnsiJGlkIjoiNSIsIk1hcmdpbiI6eyIkaWQiOiI2IiwiVG9wIjowLCJMZWZ0IjoxMCwiUmlnaHQiOjEwLCJCb3R0b20iOjB9LCJQYWRkaW5nIjp7IiRpZCI6IjciLCJUb3AiOjMsIkxlZnQiOjEzLCJSaWdodCI6MTMsIkJvdHRvbSI6M30sIkJhY2tncm91bmQiOnsiJGlkIjoiOCIsIkNvbG9yIjp7IiRpZCI6IjkiLCJBIjoyNTUsIlIiOjY4LCJHIjo4NCwiQiI6MTA2fX0sIklzVmlzaWJsZSI6dHJ1ZSwiV2lkdGgiOjg1OC4wLCJIZWlnaHQiOjMwLjAsIkJvcmRlclN0eWxlIjp7IiRpZCI6IjEwIiwiTGluZUNvbG9yIjp7IiRpZCI6IjExIiwiJHR5cGUiOiJOTFJFLkNvbW1vbi5Eb20uU29saWRDb2xvckJydXNoLCBOTFJFLkNvbW1vbiIsIkNvbG9yIjp7IiRpZCI6IjEyIiwiQSI6MjU1LCJSIjoyNTUsIkciOjAsIkIiOjB9fSwiTGluZVdlaWdodCI6MC4wLCJMaW5lVHlwZSI6MCwiUGFyZW50U3R5bGUiOm51bGx9LCJQYXJlbnRTdHlsZSI6bnVsbH0sIlJpZ2h0RW5kQ2Fwc1N0eWxlIjp7IiRpZCI6IjEzIiwiRm9udFNldHRpbmdzIjp7IiRpZCI6IjE0IiwiRm9udFNpemUiOjE4LCJGb250TmFtZSI6IkNhbGlicmkiLCJJc0JvbGQiOnRydWUsIklzSXRhbGljIjpmYWxzZSwiSXNVbmRlcmxpbmVkIjpmYWxzZSwiUGFyZW50U3R5bGUiOm51bGx9LCJBdXRvU2l6ZSI6MCwiRm9yZWdyb3VuZCI6eyIkaWQiOiIxNSIsIkNvbG9yIjp7IiRpZCI6IjE2IiwiQSI6MjU1LCJSIjoxOTIsIkciOjgwLCJCIjo3N319LCJNYXhXaWR0aCI6IkluZmluaXR5IiwiTWF4SGVpZ2h0IjoiSW5maW5pdHkiLCJTbWFydEZvcmVncm91bmRJc0FjdGl2ZSI6ZmFsc2UsIkhvcml6b250YWxBbGlnbm1lbnQiOjAsIlZlcnRpY2FsQWxpZ25tZW50IjowLCJTbWFydEZvcmVncm91bmQiOm51bGwsIk1hcmdpbiI6eyIkaWQiOiIxNyIsIlRvcCI6MCwiTGVmdCI6MCwiUmlnaHQiOjIwLCJCb3R0b20iOjB9LCJQYWRkaW5nIjp7IiRpZCI6IjE4IiwiVG9wIjowLCJMZWZ0IjowLCJSaWdodCI6MCwiQm90dG9tIjowfSwiQmFja2dyb3VuZCI6eyIkaWQiOiIxOSIsIkNvbG9yIjp7IiRpZCI6IjIwIiwiQSI6ODksIlIiOjAsIkciOjAsIkIiOjB9fSwiSXNWaXNpYmxlIjp0cnVlLCJXaWR0aCI6MC4wLCJIZWlnaHQiOjAuMCwiQm9yZGVyU3R5bGUiOm51bGwsIlBhcmVudFN0eWxlIjpudWxsfSwiTGVmdEVuZENhcHNTdHlsZSI6eyIkaWQiOiIyMSIsIkZvbnRTZXR0aW5ncyI6eyIkaWQiOiIyMiIsIkZvbnRTaXplIjoxOCwiRm9udE5hbWUiOiJDYWxpYnJpIiwiSXNCb2xkIjp0cnVlLCJJc0l0YWxpYyI6ZmFsc2UsIklzVW5kZXJsaW5lZCI6ZmFsc2UsIlBhcmVudFN0eWxlIjpudWxsfSwiQXV0b1NpemUiOjAsIkZvcmVncm91bmQiOnsiJGlkIjoiMjMiLCJDb2xvciI6eyIkaWQiOiIyNCIsIkEiOjI1NSwiUiI6MTkyLCJHIjo4MCwiQiI6Nzd9fSwiTWF4V2lkdGgiOiJJbmZpbml0eSIsIk1heEhlaWdodCI6IkluZmluaXR5IiwiU21hcnRGb3JlZ3JvdW5kSXNBY3RpdmUiOmZhbHNlLCJIb3Jpem9udGFsQWxpZ25tZW50IjowLCJWZXJ0aWNhbEFsaWdubWVudCI6MCwiU21hcnRGb3JlZ3JvdW5kIjpudWxsLCJNYXJnaW4iOnsiJGlkIjoiMjUiLCJUb3AiOjAsIkxlZnQiOjIwLCJSaWdodCI6MCwiQm90dG9tIjowfSwiUGFkZGluZyI6eyIkaWQiOiIyNiIsIlRvcCI6MCwiTGVmdCI6MCwiUmlnaHQiOjAsIkJvdHRvbSI6MH0sIkJhY2tncm91bmQiOnsiJGlkIjoiMjciLCJDb2xvciI6eyIkcmVmIjoiMjAifX0sIklzVmlzaWJsZSI6dHJ1ZSwiV2lkdGgiOjAuMCwiSGVpZ2h0IjowLjAsIkJvcmRlclN0eWxlIjpudWxsLCJQYXJlbnRTdHlsZSI6bnVsbH0sIlRvZGF5VGV4dFN0eWxlIjp7IiRpZCI6IjI4IiwiRm9udFNldHRpbmdzIjp7IiRpZCI6IjI5IiwiRm9udFNpemUiOjEyLCJGb250TmFtZSI6IkNhbGlicmk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NYXJnaW4iOnsiJGlkIjoiMzIiLCJUb3AiOjAsIkxlZnQiOjAsIlJpZ2h0IjowLCJCb3R0b20iOjB9LCJQYWRkaW5nIjp7IiRpZCI6IjMzIiwiVG9wIjowLCJMZWZ0IjowLCJSaWdodCI6MCwiQm90dG9tIjowfSwiQmFja2dyb3VuZCI6eyIkaWQiOiIzNCIsIkNvbG9yIjp7IiRyZWYiOiIyMCJ9fSwiSXNWaXNpYmxlIjp0cnVlLCJXaWR0aCI6MC4wLCJIZWlnaHQiOjAuMCwiQm9yZGVyU3R5bGUiOm51bGwsIlBhcmVudFN0eWxlIjpudWxsfSwiVG9kYXlNYXJrZXJTdHlsZSI6eyIkaWQiOiIzNSIsIk1hcmdpbiI6eyIkaWQiOiIzNiIsIlRvcCI6MCwiTGVmdCI6MCwiUmlnaHQiOjAsIkJvdHRvbSI6MH0sIlBhZGRpbmciOnsiJGlkIjoiMzciLCJUb3AiOjAsIkxlZnQiOjAsIlJpZ2h0IjowLCJCb3R0b20iOjB9LCJCYWNrZ3JvdW5kIjp7IiRpZCI6IjM4IiwiQ29sb3IiOnsiJGlkIjoiMzkiLCJBIjoyNTUsIlIiOjI1NSwiRyI6MCwiQiI6MH19LCJJc1Zpc2libGUiOnRydWUsIldpZHRoIjowLjAsIkhlaWdodCI6MC4wLCJCb3JkZXJTdHlsZSI6bnVsbCwiUGFyZW50U3R5bGUiOm51bGx9LCJTY2FsZVN0eWxlIjp7IiRpZCI6IjQwIiwiU2hvd1NlZ21lbnRTZXBhcmF0b3JzIjp0cnVlLCJTZWdtZW50U2VwYXJhdG9yT3BhY2l0eSI6MzAsIkZvbnRTZXR0aW5ncyI6eyIkaWQiOiI0MSIsIkZvbnRTaXplIjoxMiwiRm9udE5hbWUiOiJDYWxpYnJpIiwiSXNCb2xkIjpmYWxzZSwiSXNJdGFsaWMiOmZhbHNlLCJJc1VuZGVybGluZWQiOmZhbHNlLCJQYXJlbnRTdHlsZSI6bnVsbH0sIkF1dG9TaXplIjowLCJGb3JlZ3JvdW5kIjp7IiRpZCI6IjQyIiwiQ29sb3IiOnsiJGlkIjoiNDMiLCJBIjoyNTUsIlIiOjI1NSwiRyI6MjU1LCJCIjoyNTV9fSwiTWF4V2lkdGgiOjIwMC4wLCJNYXhIZWlnaHQiOiJJbmZpbml0eSIsIlNtYXJ0Rm9yZWdyb3VuZElzQWN0aXZlIjpmYWxzZSwiSG9yaXpvbnRhbEFsaWdubWVudCI6MCwiVmVydGljYWxBbGlnbm1lbnQiOjEsIlNtYXJ0Rm9yZWdyb3VuZCI6bnVsbCwiTWFyZ2luIjp7IiRpZCI6IjQ0IiwiVG9wIjowLCJMZWZ0Ijo1LCJSaWdodCI6MCwiQm90dG9tIjowfSwiUGFkZGluZyI6eyIkaWQiOiI0NSIsIlRvcCI6MCwiTGVmdCI6MCwiUmlnaHQiOjAsIkJvdHRvbSI6MH0sIkJhY2tncm91bmQiOnsiJGlkIjoiNDYiLCJDb2xvciI6eyIkcmVmIjoiMjAifX0sIklzVmlzaWJsZSI6dHJ1ZSwiV2lkdGgiOjAuMCwiSGVpZ2h0IjowLjAsIkJvcmRlclN0eWxlIjpudWxsLCJQYXJlbnRTdHlsZSI6bnVsbH0sIkVsYXBzZWRUaW1lQmFja2dyb3VuZCI6eyIkaWQiOiI0NyIsIkNvbG9yIjp7IiRpZCI6IjQ4IiwiQSI6NzcsIlIiOjI1NSwiRyI6MCwiQiI6MH19LCJBcHBlbmRZZWFyT25ZZWFyQ2hhbmdlIjp0cnVlLCJFbGFwc2VkVGltZUZvcm1hdCI6MSwiVG9kYXlNYXJrZXJQb3NpdGlvbiI6MCwiUXVpY2tQb3NpdGlvbiI6MSwiQWJzb2x1dGVQb3NpdGlvbiI6MjQw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IsIlNoYXBlVGhpY2tuZXNzIjoxLCJEdXJhdGlvbkZvcm1hdCI6MCwiSW5jbHVkZU5vbldvcmtpbmdEYXlzSW5EdXJhdGlvbiI6ZmFsc2UsIlBlcmNlbnRhZ2VDb21wbGV0ZVN0eWxlIjp7IiRpZCI6IjgxIiwiRm9udFNldHRpbmdzIjp7IiRpZCI6IjgyIiwiRm9udFNpemUiOjEwLCJGb250TmFtZSI6IkNhbGlicmkiLCJJc0JvbGQiOmZhbHNlLCJJc0l0YWxpYyI6ZmFsc2UsIklzVW5kZXJsaW5lZCI6ZmFsc2UsIlBhcmVudFN0eWxlIjpudWxsfSwiQXV0b1NpemUiOjAsIkZvcmVncm91bmQiOnsiJGlkIjoiODMiLCJDb2xvciI6eyIkaWQiOiI4NCIsIkEiOjI1NSwiUiI6MTkyLCJHIjo4MCwiQiI6Nzd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OTIsIkciOjgwLCJCIjo3N319LCJNYXhXaWR0aCI6MjAwLjAsIk1heEhlaWdodCI6IkluZmluaXR5IiwiU21hcnRGb3JlZ3JvdW5kSXNBY3RpdmUiOmZhbHNlLCJIb3Jpem9udGFsQWxpZ25tZW50IjowLCJWZXJ0aWNhbEFsaWdubWVudCI6MCwiU21hcnRGb3JlZ3JvdW5kIjpudWxsLCJNYXJnaW4iOnsiJGlkIjoiOTIiLCJUb3AiOjAsIkxlZnQiOjAsIlJpZ2h0IjowLCJCb3R0b20iOjB9LCJQYWRkaW5nIjp7IiRpZCI6IjkzIiwiVG9wIjowLCJMZWZ0IjowLCJSaWdodCI6MCwiQm90dG9tIjowfSwiQmFja2dyb3VuZCI6eyIkaWQiOiI5NCIsIkNvbG9yIjp7IiRyZWYiOiIyMCJ9fSwiSXNWaXNpYmxlIjp0cnVlLCJXaWR0aCI6MC4wLCJIZWlnaHQiOjAuMCwiQm9yZGVyU3R5bGUiOm51bGwsIlBhcmVudFN0eWxlIjpudWxsfSwiSG9yaXpvbnRhbENvbm5lY3RvclN0eWxlIjp7IiRpZCI6Ijk1IiwiTGluZUNvbG9yIjp7IiRpZCI6Ijk2IiwiJHR5cGUiOiJOTFJFLkNvbW1vbi5Eb20uU29saWRDb2xvckJydXNoLCBOTFJFLkNvbW1vbiIsIkNvbG9yIjp7IiRpZCI6Ijk3IiwiQSI6MjU1LCJSIjoyMDQsIkciOjIwNCwiQiI6MjA0fX0sIkxpbmVXZWlnaHQiOjEuMCwiTGluZVR5cGUiOjAsIlBhcmVudFN0eWxlIjpudWxsfSwiVmVydGljYWxDb25uZWN0b3JTdHlsZSI6eyIkaWQiOiI5OCIsIkxpbmVDb2xvciI6eyIkaWQiOiI5OSIsIiR0eXBlIjoiTkxSRS5Db21tb24uRG9tLlNvbGlkQ29sb3JCcnVzaCwgTkxSRS5Db21tb24iLCJDb2xvciI6eyIkaWQiOiIxMDAiLCJBIjoyNTUsIlIiOjIwNCwiRyI6MjA0LCJCIjoyMDR9fSwiTGluZVdlaWdodCI6MC4wLCJMaW5lVHlwZSI6MCwiUGFyZW50U3R5bGUiOm51bGx9LCJNYXJnaW4iOm51bGwsIlN0YXJ0RGF0ZVBvc2l0aW9uIjozLCJFbmREYXRlUG9zaXRpb24iOjQsIlRpdGxlUG9zaXRpb24iOjIsIkR1cmF0aW9uUG9zaXRpb24iOjYsIlBlcmNlbnRhZ2VDb21wbGV0ZWRQb3NpdGlvbiI6NiwiU3BhY2luZyI6NSwiSXNCZWxvd1RpbWViYW5kIjp0cnV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MCwiRyI6MCwiQiI6MH19LCJNYXhXaWR0aCI6OTYwLjAsIk1heEhlaWdodCI6IkluZmluaXR5IiwiU21hcnRGb3JlZ3JvdW5kSXNBY3RpdmUiOmZhbHNlLCJIb3Jpem9udGFsQWxpZ25tZW50Ijox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MxLCJHIjo3MywiQiI6MTI2fX0sIk1heFdpZHRoIjoyMDAuMCwiTWF4SGVpZ2h0IjoiSW5maW5pdHkiLCJTbWFydEZvcmVncm91bmRJc0FjdGl2ZSI6ZmFsc2UsIkhvcml6b250YWxBbGlnbm1lbnQiOjAsIlZlcnRpY2FsQWxpZ25tZW50IjowLCJTbWFydEZvcmVncm91bmQiOm51bGwsIk1hcmdpbiI6eyIkaWQiOiIxMTgiLCJUb3AiOjAsIkxlZnQiOjAsIlJpZ2h0IjowLCJCb3R0b20iOjB9LCJQYWRkaW5nIjp7IiRpZCI6IjExOSIsIlRvcCI6MCwiTGVmdCI6MCwiUmlnaHQiOjAsIkJvdHRvbSI6MH0sIkJhY2tncm91bmQiOnsiJGlkIjoiMTIwIiwiQ29sb3IiOnsiJHJlZiI6IjIwIn19LCJJc1Zpc2libGUiOnRydWUsIldpZHRoIjowLjAsIkhlaWdodCI6MC4wLCJCb3JkZXJTdHlsZSI6bnVsbCwiUGFyZW50U3R5bGUiOm51bGx9LCJEYXRlRm9ybWF0Ijp7IiRpZCI6IjEyMSIsIkZvcm1hdFN0cmluZyI6Ik0vZC95eXl5IiwiU2VwYXJhdG9yIjoiLyIsIlVzZUludGVybmF0aW9uYWxEYXRlRm9ybWF0IjpmYWxzZX0sIklzVmlzaWJsZSI6dHJ1ZSwiUGFyZW50U3R5bGUiOm51bGx9LCJTaG93RWxhcHNlZFRpbWVHcmFkaWVudFN0eWxlIjpmYWxzZX0sIlNjYWxlIjp7IiRpZCI6IjEyMiIsIlN0YXJ0RGF0ZSI6IjIwMTQtMTAtMTVUMjM6NTk6NTkuOTk5WiIsIkVuZERhdGUiOiIyMDE1LTA5LTIwVDIzOjU5OjU5Ljk5OVoiLCJGb3JtYXQiOiJNTU0iLCJUeXBlIjoyLCJBdXRvRGF0ZVJhbmdlIjp0cnVlLCJXb3JraW5nRGF5cyI6MzEsIlRvZGF5TWFya2VyVGV4dCI6IlRvZGF5IiwiQXV0b1NjYWxlVHlwZSI6dHJ1ZX0sIk1pbGVzdG9uZXMiOlt7IiRpZCI6IjEyMyIsIkRhdGUiOiIyMDE0LTEwLTE1VDIzOjU5OjU5Ljk5OVoiLCJTdHlsZSI6eyIkaWQiOiIxMjQiLCJTaGFwZSI6MiwiQ29ubmVjdG9yTWFyZ2luIjp7IiRyZWYiOiI1NCJ9LCJDb25uZWN0b3JTdHlsZSI6eyIkaWQiOiIxMjUiLCJMaW5lQ29sb3IiOnsiJGlkIjoiMTI2IiwiJHR5cGUiOiJOTFJFLkNvbW1vbi5Eb20uU29saWRDb2xvckJydXNoLCBOTFJFLkNvbW1vbiIsIkNvbG9yIjp7IiRpZCI6IjEyNyIsIkEiOjEyNywiUiI6MCwiRyI6MTE0LCJCIjoxODh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aWQiOiIxMjkiLCJDb2xvciI6eyIkaWQiOiIxMzAiLCJBIjoyNTUsIlIiOjAsIkciOjExNCwiQiI6MTg4fX0sIklzVmlzaWJsZSI6dHJ1ZSwiV2lkdGgiOjE4LjAsIkhlaWdodCI6MjAuMCwiQm9yZGVyU3R5bGUiOnsiJGlkIjoiMTMxIiwiTGluZUNvbG9yIjp7IiRyZWYiOiI2MyJ9LCJMaW5lV2VpZ2h0IjowLjAsIkxpbmVUeXBlIjowLCJQYXJlbnRTdHlsZSI6eyIkcmVmIjoiNjIifX0sIlBhcmVudFN0eWxlIjp7IiRyZWYiOiI1OSJ9fSwiVGl0bGVTdHlsZSI6eyIkaWQiOiIxMzIiLCJGb250U2V0dGluZ3MiOnsiJGlkIjoiMTMz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MzQiLCJMaW5lQ29sb3IiOm51bGwsIkxpbmVXZWlnaHQiOjAuMCwiTGluZVR5cGUiOjAsIlBhcmVudFN0eWxlIjpudWxsfSwiUGFyZW50U3R5bGUiOnsiJHJlZiI6IjY1In19LCJEYXRlU3R5bGUiOnsiJGlkIjoiMTM1IiwiRm9udFNldHRpbmdzIjp7IiRpZCI6IjEz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zNyIsIkxpbmVDb2xvciI6bnVsbCwiTGluZVdlaWdodCI6MC4wLCJMaW5lVHlwZSI6MCwiUGFyZW50U3R5bGUiOm51bGx9LCJQYXJlbnRTdHlsZSI6eyIkcmVmIjoiNzIifX0sIkRhdGVGb3JtYXQiOnsiJHJlZiI6Ijc5In0sIklzVmlzaWJsZSI6dHJ1ZSwiUGFyZW50U3R5bGUiOnsiJHJlZiI6IjUzIn19LCJQb3NpdGlvbiI6eyJSYXRpbyI6MC4wLCJJc0N1c3RvbSI6ZmFsc2V9LCJJZCI6IjJhOThiM2IyLTc4NzQtNDVlMS1hMjk4LWVkMGU1OTU2NThhYyIsIkltcG9ydElkIjpudWxsLCJUaXRsZSI6Ikd1aWRpbmcgQ29hbGl0aW9uIEZvcm1lZCIsIk5vdGUiOm51bGwsIkh5cGVybGluayI6bnVsbCwiSXNDaGFuZ2VkIjpmYWxzZSwiSXNOZXciOmZhbHNlfSx7IiRpZCI6IjEzOCIsIkRhdGUiOiIyMDE0LTExLTEyVDIzOjU5OjU5Ljk5OVoiLCJTdHlsZSI6eyIkaWQiOiIxMzkiLCJTaGFwZSI6MiwiQ29ubmVjdG9yTWFyZ2luIjp7IiRyZWYiOiI1NCJ9LCJDb25uZWN0b3JTdHlsZSI6eyIkaWQiOiIxNDAiLCJMaW5lQ29sb3IiOnsiJGlkIjoiMTQxIiwiJHR5cGUiOiJOTFJFLkNvbW1vbi5Eb20uU29saWRDb2xvckJydXNoLCBOTFJFLkNvbW1vbiIsIkNvbG9yIjp7IiRpZCI6IjE0MiIsIkEiOjEyNywiUiI6MjM3LCJHIjoxMjUsIkIiOjQ5fX0sIkxpbmVXZWlnaHQiOjEuMCwiTGluZVR5cGUiOjAsIlBhcmVudFN0eWxlIjp7IiRyZWYiOiI1NSJ9fSwiSXNCZWxvd1RpbWViYW5kIjpmYWxzZSwiSGlkZURhdGUiOmZhbHNlLCJTaGFwZVNpemUiOjEsIlNwYWNpbmciOjIuMCwiUGFkZGluZyI6eyIkcmVmIjoiNTgifSwiU2hhcGVTdHlsZSI6eyIkaWQiOiIxNDMiLCJNYXJnaW4iOnsiJHJlZiI6IjYwIn0sIlBhZGRpbmciOnsiJHJlZiI6IjYxIn0sIkJhY2tncm91bmQiOnsiJGlkIjoiMTQ0IiwiQ29sb3IiOnsiJGlkIjoiMTQ1IiwiQSI6MjU1LCJSIjoyMzcsIkciOjEyNSwiQiI6NDl9fSwiSXNWaXNpYmxlIjp0cnVlLCJXaWR0aCI6MTguMCwiSGVpZ2h0IjoyMC4wLCJCb3JkZXJTdHlsZSI6eyIkaWQiOiIxNDYiLCJMaW5lQ29sb3IiOnsiJHJlZiI6IjYzIn0sIkxpbmVXZWlnaHQiOjAuMCwiTGluZVR5cGUiOjAsIlBhcmVudFN0eWxlIjp7IiRyZWYiOiI2MiJ9fSwiUGFyZW50U3R5bGUiOnsiJHJlZiI6IjU5In19LCJUaXRsZVN0eWxlIjp7IiRpZCI6IjE0NyIsIkZvbnRTZXR0aW5ncyI6eyIkaWQiOiIxNDg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0OSIsIkxpbmVDb2xvciI6bnVsbCwiTGluZVdlaWdodCI6MC4wLCJMaW5lVHlwZSI6MCwiUGFyZW50U3R5bGUiOm51bGx9LCJQYXJlbnRTdHlsZSI6eyIkcmVmIjoiNjUifX0sIkRhdGVTdHlsZSI6eyIkaWQiOiIxNTAiLCJGb250U2V0dGluZ3MiOnsiJGlkIjoiMTUx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Uy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lkIjoiMDc1ZTkxMDEtOTU0ZC00YTUzLWI2YWYtZjFmMGE3N2I5MDhiIiwiSW1wb3J0SWQiOm51bGwsIlRpdGxlIjoiS2ljayBPZmYgTWVldGluZyIsIk5vdGUiOm51bGwsIkh5cGVybGluayI6bnVsbCwiSXNDaGFuZ2VkIjpmYWxzZSwiSXNOZXciOmZhbHNlfSx7IiRpZCI6IjE1MyIsIkRhdGUiOiIyMDE1LTAxLTE2VDIzOjU5OjU5Ljk5OVoiLCJTdHlsZSI6eyIkaWQiOiIxNTQiLCJTaGFwZSI6MiwiQ29ubmVjdG9yTWFyZ2luIjp7IiRyZWYiOiI1NCJ9LCJDb25uZWN0b3JTdHlsZSI6eyIkaWQiOiIxNTUiLCJMaW5lQ29sb3IiOnsiJGlkIjoiMTU2IiwiJHR5cGUiOiJOTFJFLkNvbW1vbi5Eb20uU29saWRDb2xvckJydXNoLCBOTFJFLkNvbW1vbiIsIkNvbG9yIjp7IiRpZCI6IjE1NyIsIkEiOjEyNywiUiI6MjM3LCJHIjoxMjUsIkIiOjQ5fX0sIkxpbmVXZWlnaHQiOjEuMCwiTGluZVR5cGUiOjAsIlBhcmVudFN0eWxlIjp7IiRyZWYiOiI1NSJ9fSwiSXNCZWxvd1RpbWViYW5kIjpmYWxzZSwiSGlkZURhdGUiOmZhbHNlLCJTaGFwZVNpemUiOjEsIlNwYWNpbmciOjIuMCwiUGFkZGluZyI6eyIkcmVmIjoiNTgifSwiU2hhcGVTdHlsZSI6eyIkaWQiOiIxNTgiLCJNYXJnaW4iOnsiJHJlZiI6IjYwIn0sIlBhZGRpbmciOnsiJHJlZiI6IjYxIn0sIkJhY2tncm91bmQiOnsiJGlkIjoiMTU5IiwiQ29sb3IiOnsiJGlkIjoiMTYwIiwiQSI6MjU1LCJSIjoyMzcsIkciOjEyNSwiQiI6NDl9fSwiSXNWaXNpYmxlIjp0cnVlLCJXaWR0aCI6MTguMCwiSGVpZ2h0IjoyMC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2NCIsIkxpbmVDb2xvciI6bnVsbCwiTGluZVdlaWdodCI6MC4wLCJMaW5lVHlwZSI6MCwiUGFyZW50U3R5bGUiOm51bGx9LCJQYXJlbnRTdHlsZSI6eyIkcmVmIjoiNjUifX0sIkRhdGVTdHlsZSI6eyIkaWQiOiIxNjUiLCJGb250U2V0dGluZ3MiOnsiJGlkIjoiMTY2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Y3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lkIjoiNGJmNWJkNmYtNGU4Ni00OTUyLTg2YjUtOGIzMDFiNDI3MzFkIiwiSW1wb3J0SWQiOm51bGwsIlRpdGxlIjoiU3RhZmYgUmV0cmVhdCIsIk5vdGUiOm51bGwsIkh5cGVybGluayI6bnVsbCwiSXNDaGFuZ2VkIjpmYWxzZSwiSXNOZXciOmZhbHNlfSx7IiRpZCI6IjE2OCIsIkRhdGUiOiIyMDE1LTA0LTIxVDIzOjU5OjU5Ljk5OVoiLCJTdHlsZSI6eyIkaWQiOiIxNjkiLCJTaGFwZSI6MiwiQ29ubmVjdG9yTWFyZ2luIjp7IiRyZWYiOiI1NCJ9LCJDb25uZWN0b3JTdHlsZSI6eyIkaWQiOiIxNzAiLCJMaW5lQ29sb3IiOnsiJGlkIjoiMTcxIiwiJHR5cGUiOiJOTFJFLkNvbW1vbi5Eb20uU29saWRDb2xvckJydXNoLCBOTFJFLkNvbW1vbiIsIkNvbG9yIjp7IiRpZCI6IjE3MiIsIkEiOjEyNywiUiI6MTY1LCJHIjoxNjUsIkIiOjE2NX19LCJMaW5lV2VpZ2h0IjoxLjAsIkxpbmVUeXBlIjowLCJQYXJlbnRTdHlsZSI6eyIkcmVmIjoiNTUifX0sIklzQmVsb3dUaW1lYmFuZCI6ZmFsc2UsIkhpZGVEYXRlIjpmYWxzZSwiU2hhcGVTaXplIjoxLCJTcGFjaW5nIjoyLjAsIlBhZGRpbmciOnsiJHJlZiI6IjU4In0sIlNoYXBlU3R5bGUiOnsiJGlkIjoiMTczIiwiTWFyZ2luIjp7IiRyZWYiOiI2MCJ9LCJQYWRkaW5nIjp7IiRyZWYiOiI2MSJ9LCJCYWNrZ3JvdW5kIjp7IiRpZCI6IjE3NCIsIkNvbG9yIjp7IiRpZCI6IjE3NSIsIkEiOjI1NSwiUiI6MTY1LCJHIjoxNjUsIkIiOjE2NX19LCJJc1Zpc2libGUiOnRydWUsIldpZHRoIjoxOC4wLCJIZWlnaHQiOjIwLjAsIkJvcmRlclN0eWxlIjp7IiRpZCI6IjE3NiIsIkxpbmVDb2xvciI6eyIkcmVmIjoiNjMifSwiTGluZVdlaWdodCI6MC4wLCJMaW5lVHlwZSI6MCwiUGFyZW50U3R5bGUiOnsiJHJlZiI6IjYyIn19LCJQYXJlbnRTdHlsZSI6eyIkcmVmIjoiNTkifX0sIlRpdGxlU3R5bGUiOnsiJGlkIjoiMTc3IiwiRm9udFNldHRpbmdzIjp7IiRpZCI6IjE3OC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c5IiwiTGluZUNvbG9yIjpudWxsLCJMaW5lV2VpZ2h0IjowLjAsIkxpbmVUeXBlIjowLCJQYXJlbnRTdHlsZSI6bnVsbH0sIlBhcmVudFN0eWxlIjp7IiRyZWYiOiI2NSJ9fSwiRGF0ZVN0eWxlIjp7IiRpZCI6IjE4MCIsIkZvbnRTZXR0aW5ncyI6eyIkaWQiOiIxODE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I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SWQiOiIwZDU0MGNlYy1lOTJiLTQ3ZmMtODE0My1mY2FiOTU2NTBhN2IiLCJJbXBvcnRJZCI6bnVsbCwiVGl0bGUiOiJDYXJkIFNvcnRpbmcgRXhlcmNpc2UiLCJOb3RlIjpudWxsLCJIeXBlcmxpbmsiOm51bGwsIklzQ2hhbmdlZCI6ZmFsc2UsIklzTmV3IjpmYWxzZX0seyIkaWQiOiIxODMiLCJEYXRlIjoiMjAxNS0wNy0zMFQyMzo1OTo1OS45OTlaIiwiU3R5bGUiOnsiJGlkIjoiMTg0IiwiU2hhcGUiOjIsIkNvbm5lY3Rvck1hcmdpbiI6eyIkcmVmIjoiNTQifSwiQ29ubmVjdG9yU3R5bGUiOnsiJGlkIjoiMTg1IiwiTGluZUNvbG9yIjp7IiRpZCI6IjE4NiIsIiR0eXBlIjoiTkxSRS5Db21tb24uRG9tLlNvbGlkQ29sb3JCcnVzaCwgTkxSRS5Db21tb24iLCJDb2xvciI6eyIkaWQiOiIxODciLCJBIjoxMjcsIlIiOjI1NSwiRyI6MTkyLCJCIjowfX0sIkxpbmVXZWlnaHQiOjEuMCwiTGluZVR5cGUiOjAsIlBhcmVudFN0eWxlIjp7IiRyZWYiOiI1NSJ9fSwiSXNCZWxvd1RpbWViYW5kIjpmYWxzZSwiSGlkZURhdGUiOmZhbHNlLCJTaGFwZVNpemUiOjEsIlNwYWNpbmciOjIuMCwiUGFkZGluZyI6eyIkcmVmIjoiNTgifSwiU2hhcGVTdHlsZSI6eyIkaWQiOiIxODgiLCJNYXJnaW4iOnsiJHJlZiI6IjYwIn0sIlBhZGRpbmciOnsiJHJlZiI6IjYxIn0sIkJhY2tncm91bmQiOnsiJGlkIjoiMTg5IiwiQ29sb3IiOnsiJGlkIjoiMTkwIiwiQSI6MjU1LCJSIjoyNTUsIkciOjE5MiwiQiI6MH19LCJJc1Zpc2libGUiOnRydWUsIldpZHRoIjoxOC4wLCJIZWlnaHQiOjIwLjAsIkJvcmRlclN0eWxlIjp7IiRpZCI6IjE5MSIsIkxpbmVDb2xvciI6eyIkcmVmIjoiNjMifSwiTGluZVdlaWdodCI6MC4wLCJMaW5lVHlwZSI6MCwiUGFyZW50U3R5bGUiOnsiJHJlZiI6IjYyIn19LCJQYXJlbnRTdHlsZSI6eyIkcmVmIjoiNTkifX0sIlRpdGxlU3R5bGUiOnsiJGlkIjoiMTkyIiwiRm9udFNldHRpbmdzIjp7IiRpZCI6IjE5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k0IiwiTGluZUNvbG9yIjpudWxsLCJMaW5lV2VpZ2h0IjowLjAsIkxpbmVUeXBlIjowLCJQYXJlbnRTdHlsZSI6bnVsbH0sIlBhcmVudFN0eWxlIjp7IiRyZWYiOiI2NSJ9fSwiRGF0ZVN0eWxlIjp7IiRpZCI6IjE5NSIsIkZvbnRTZXR0aW5ncyI6eyIkaWQiOiIxOT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Tc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SWQiOiIzODU4ODNlNy0yNDJmLTQ5ZjMtYTVhNi00MDkwZjc5Mzk2NTEiLCJJbXBvcnRJZCI6bnVsbCwiVGl0bGUiOiJUYXNrIEdyb3VwcyByZXBvcnQgdG8gc3RhZmYiLCJOb3RlIjpudWxsLCJIeXBlcmxpbmsiOm51bGwsIklzQ2hhbmdlZCI6ZmFsc2UsIklzTmV3IjpmYWxzZX0seyIkaWQiOiIxOTgiLCJEYXRlIjoiMjAxNS0wOS0yMFQyMzo1OTo1OS45OTlaIiwiU3R5bGUiOnsiJGlkIjoiMTk5IiwiU2hhcGUiOjIsIkNvbm5lY3Rvck1hcmdpbiI6eyIkcmVmIjoiNTQifSwiQ29ubmVjdG9yU3R5bGUiOnsiJGlkIjoiMjAwIiwiTGluZUNvbG9yIjp7IiRpZCI6IjIwMSIsIiR0eXBlIjoiTkxSRS5Db21tb24uRG9tLlNvbGlkQ29sb3JCcnVzaCwgTkxSRS5Db21tb24iLCJDb2xvciI6eyIkaWQiOiIyMDIiLCJBIjoxMjcsIlIiOjY4LCJHIjo4NCwiQiI6MTA2fX0sIkxpbmVXZWlnaHQiOjEuMCwiTGluZVR5cGUiOjAsIlBhcmVudFN0eWxlIjp7IiRyZWYiOiI1NSJ9fSwiSXNCZWxvd1RpbWViYW5kIjpmYWxzZSwiSGlkZURhdGUiOmZhbHNlLCJTaGFwZVNpemUiOjEsIlNwYWNpbmciOjIuMCwiUGFkZGluZyI6eyIkcmVmIjoiNTgifSwiU2hhcGVTdHlsZSI6eyIkaWQiOiIyMDMiLCJNYXJnaW4iOnsiJHJlZiI6IjYwIn0sIlBhZGRpbmciOnsiJHJlZiI6IjYxIn0sIkJhY2tncm91bmQiOnsiJGlkIjoiMjA0IiwiQ29sb3IiOnsiJGlkIjoiMjA1IiwiQSI6MjU1LCJSIjo2OCwiRyI6ODQsIkIiOjEwNn19LCJJc1Zpc2libGUiOnRydWUsIldpZHRoIjoxOC4wLCJIZWlnaHQiOjIwLjAsIkJvcmRlclN0eWxlIjp7IiRpZCI6IjIwNiIsIkxpbmVDb2xvciI6eyIkcmVmIjoiNjMifSwiTGluZVdlaWdodCI6MC4wLCJMaW5lVHlwZSI6MCwiUGFyZW50U3R5bGUiOnsiJHJlZiI6IjYyIn19LCJQYXJlbnRTdHlsZSI6eyIkcmVmIjoiNTkifX0sIlRpdGxlU3R5bGUiOnsiJGlkIjoiMjA3IiwiRm9udFNldHRpbmdzIjp7IiRpZCI6IjIwOC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A5IiwiTGluZUNvbG9yIjpudWxsLCJMaW5lV2VpZ2h0IjowLjAsIkxpbmVUeXBlIjowLCJQYXJlbnRTdHlsZSI6bnVsbH0sIlBhcmVudFN0eWxlIjp7IiRyZWYiOiI2NSJ9fSwiRGF0ZVN0eWxlIjp7IiRpZCI6IjIxMCIsIkZvbnRTZXR0aW5ncyI6eyIkaWQiOiIyMTE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TI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SWQiOiI3OWYwZjQ4Yi0xNTg5LTRjODAtOTRkMC03NTdmYzI3ZDRlNTAiLCJJbXBvcnRJZCI6bnVsbCwiVGl0bGUiOiJSZW9yZ2FuaXphdGlvbiBFZmZlY3RpdmUgRGF0ZSIsIk5vdGUiOm51bGwsIkh5cGVybGluayI6bnVsbCwiSXNDaGFuZ2VkIjpmYWxzZSwiSXNOZXciOmZhbHNlfV0sIlRhc2tzIjpbeyIkaWQiOiIyMTMiLCJHcm91cE5hbWUiOm51bGwsIlN0YXJ0RGF0ZSI6IjIwMTQtMTEtMTBUMDA6MDA6MDBaIiwiRW5kRGF0ZSI6IjIwMTQtMTEtMjFUMjM6NTk6NTkuOTk5WiIsIlBlcmNlbnRhZ2VDb21wbGV0ZSI6bnVsbCwiU3R5bGUiOnsiJGlkIjoiMjE0IiwiU2hhcGUiOjIsIlNoYXBlVGhpY2tuZXNzIjoxLCJEdXJhdGlvbkZvcm1hdCI6MCwiSW5jbHVkZU5vbldvcmtpbmdEYXlzSW5EdXJhdGlvbiI6ZmFsc2UsIlBlcmNlbnRhZ2VDb21wbGV0ZVN0eWxlIjp7IiRpZCI6IjIxNSIsIkZvbnRTZXR0aW5ncyI6eyIkaWQiOiIyMT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ciLCJMaW5lQ29sb3IiOm51bGwsIkxpbmVXZWlnaHQiOjAuMCwiTGluZVR5cGUiOjAsIlBhcmVudFN0eWxlIjpudWxsfSwiUGFyZW50U3R5bGUiOnsiJHJlZiI6IjgxIn19LCJEdXJhdGlvblN0eWxlIjp7IiRpZCI6IjIxOCIsIkZvbnRTZXR0aW5ncyI6eyIkaWQiOiIyMT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jAiLCJMaW5lQ29sb3IiOm51bGwsIkxpbmVXZWlnaHQiOjAuMCwiTGluZVR5cGUiOjAsIlBhcmVudFN0eWxlIjpudWxsfSwiUGFyZW50U3R5bGUiOnsiJHJlZiI6Ijg4In19LCJIb3Jpem9udGFsQ29ubmVjdG9yU3R5bGUiOnsiJGlkIjoiMjIxIiwiTGluZUNvbG9yIjp7IiRyZWYiOiI5NiJ9LCJMaW5lV2VpZ2h0IjoxLjAsIkxpbmVUeXBlIjowLCJQYXJlbnRTdHlsZSI6eyIkcmVmIjoiOTUifX0sIlZlcnRpY2FsQ29ubmVjdG9yU3R5bGUiOnsiJGlkIjoiMjIyIiwiTGluZUNvbG9yIjp7IiRyZWYiOiI5OSJ9LCJMaW5lV2VpZ2h0IjowLjAsIkxpbmVUeXBlIjowLCJQYXJlbnRTdHlsZSI6eyIkcmVmIjoiOTgifX0sIk1hcmdpbiI6bnVsbCwiU3RhcnREYXRlUG9zaXRpb24iOjMsIkVuZERhdGVQb3NpdGlvbiI6NCwiVGl0bGVQb3NpdGlvbiI6MiwiRHVyYXRpb25Qb3NpdGlvbiI6NiwiUGVyY2VudGFnZUNvbXBsZXRlZFBvc2l0aW9uIjo2LCJTcGFjaW5nIjo1LCJJc0JlbG93VGltZWJhbmQiOnRydWUsIlBlcmNlbnRhZ2VDb21wbGV0ZVNoYXBlT3BhY2l0eSI6MzUsIlNoYXBlU3R5bGUiOnsiJGlkIjoiMjIzIiwiTWFyZ2luIjp7IiRyZWYiOiIxMDIifSwiUGFkZGluZyI6eyIkcmVmIjoiMTAzIn0sIkJhY2tncm91bmQiOnsiJGlkIjoiMjI0IiwiQ29sb3IiOnsiJGlkIjoiMjI1IiwiQSI6MjU1LCJSIjowLCJHIjoxMTQsIkIiOjE4OH19LCJJc1Zpc2libGUiOnRydWUsIldpZHRoIjowLjAsIkhlaWdodCI6MTYuMCwiQm9yZGVyU3R5bGUiOnsiJGlkIjoiMjI2IiwiTGluZUNvbG9yIjp7IiRpZCI6IjIyNyIsIiR0eXBlIjoiTkxSRS5Db21tb24uRG9tLlNvbGlkQ29sb3JCcnVzaCwgTkxSRS5Db21tb24iLCJDb2xvciI6eyIkaWQiOiIyMjgiLCJBIjoyNTUsIlIiOjIzMSwiRyI6MjMwLCJCIjoyMzB9fSwiTGluZVdlaWdodCI6My4wLCJMaW5lVHlwZSI6MCwiUGFyZW50U3R5bGUiOnsiJHJlZiI6IjEwNCJ9fSwiUGFyZW50U3R5bGUiOnsiJHJlZiI6IjEwMSJ9fSwiVGl0bGVTdHlsZSI6eyIkaWQiOiIyMjkiLCJGb250U2V0dGluZ3MiOnsiJGlkIjoiMjMw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xLCJWZXJ0aWNhbEFsaWdubWVudCI6MCwiU21hcnRGb3JlZ3JvdW5kIjpudWxsLCJNYXJnaW4iOnsiJHJlZiI6IjExMSJ9LCJQYWRkaW5nIjp7IiRyZWYiOiIxMTIifSwiQmFja2dyb3VuZCI6eyIkcmVmIjoiMTEzIn0sIklzVmlzaWJsZSI6dHJ1ZSwiV2lkdGgiOjAuMCwiSGVpZ2h0IjowLjAsIkJvcmRlclN0eWxlIjp7IiRpZCI6IjIzMSIsIkxpbmVDb2xvciI6bnVsbCwiTGluZVdlaWdodCI6MC4wLCJMaW5lVHlwZSI6MCwiUGFyZW50U3R5bGUiOm51bGx9LCJQYXJlbnRTdHlsZSI6eyIkcmVmIjoiMTA3In19LCJEYXRlU3R5bGUiOnsiJGlkIjoiMjMyIiwiRm9udFNldHRpbmdzIjp7IiRpZCI6IjIzMy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M0IiwiTGluZUNvbG9yIjpudWxsLCJMaW5lV2VpZ2h0IjowLjAsIkxpbmVUeXBlIjowLCJQYXJlbnRTdHlsZSI6bnVsbH0sIlBhcmVudFN0eWxlIjp7IiRyZWYiOiIxMTQifX0sIkRhdGVGb3JtYXQiOnsiJHJlZiI6IjEyMSJ9LCJJc1Zpc2libGUiOnRydWUsIlBhcmVudFN0eWxlIjp7IiRyZWYiOiI4MCJ9fSwiSW5kZXgiOjEsIklkIjoiMDZlMmE2MjktNDRlMC00MzBlLTk3YjctZmQ2MWNkMzNiMGJmIiwiSW1wb3J0SWQiOm51bGwsIlRpdGxlIjoiVGltZSBMb2dnaW5nIiwiTm90ZSI6bnVsbCwiSHlwZXJsaW5rIjpudWxsLCJJc0NoYW5nZWQiOmZhbHNlLCJJc05ldyI6ZmFsc2V9LHsiJGlkIjoiMjM1IiwiR3JvdXBOYW1lIjpudWxsLCJTdGFydERhdGUiOiIyMDE1LTAxLTE5VDAwOjAwOjAwWiIsIkVuZERhdGUiOiIyMDE1LTA0LTAzVDIzOjU5OjU5Ljk5OVoiLCJQZXJjZW50YWdlQ29tcGxldGUiOm51bGwsIlN0eWxlIjp7IiRpZCI6IjIzNiIsIlNoYXBlIjoyLCJTaGFwZVRoaWNrbmVzcyI6MSwiRHVyYXRpb25Gb3JtYXQiOjAsIkluY2x1ZGVOb25Xb3JraW5nRGF5c0luRHVyYXRpb24iOmZhbHNlLCJQZXJjZW50YWdlQ29tcGxldGVTdHlsZSI6eyIkaWQiOiIyMzciLCJGb250U2V0dGluZ3MiOnsiJGlkIjoiMjM4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jM5IiwiTGluZUNvbG9yIjpudWxsLCJMaW5lV2VpZ2h0IjowLjAsIkxpbmVUeXBlIjowLCJQYXJlbnRTdHlsZSI6bnVsbH0sIlBhcmVudFN0eWxlIjp7IiRyZWYiOiI4MSJ9fSwiRHVyYXRpb25TdHlsZSI6eyIkaWQiOiIyNDAiLCJGb250U2V0dGluZ3MiOnsiJGlkIjoiMjQx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jQyIiwiTGluZUNvbG9yIjpudWxsLCJMaW5lV2VpZ2h0IjowLjAsIkxpbmVUeXBlIjowLCJQYXJlbnRTdHlsZSI6bnVsbH0sIlBhcmVudFN0eWxlIjp7IiRyZWYiOiI4OCJ9fSwiSG9yaXpvbnRhbENvbm5lY3RvclN0eWxlIjp7IiRpZCI6IjI0MyIsIkxpbmVDb2xvciI6eyIkcmVmIjoiOTYifSwiTGluZVdlaWdodCI6MS4wLCJMaW5lVHlwZSI6MCwiUGFyZW50U3R5bGUiOnsiJHJlZiI6Ijk1In19LCJWZXJ0aWNhbENvbm5lY3RvclN0eWxlIjp7IiRpZCI6IjI0NCIsIkxpbmVDb2xvciI6eyIkcmVmIjoiOTkifSwiTGluZVdlaWdodCI6MC4wLCJMaW5lVHlwZSI6MCwiUGFyZW50U3R5bGUiOnsiJHJlZiI6Ijk4In19LCJNYXJnaW4iOm51bGwsIlN0YXJ0RGF0ZVBvc2l0aW9uIjozLCJFbmREYXRlUG9zaXRpb24iOjQsIlRpdGxlUG9zaXRpb24iOjIsIkR1cmF0aW9uUG9zaXRpb24iOjYsIlBlcmNlbnRhZ2VDb21wbGV0ZWRQb3NpdGlvbiI6NiwiU3BhY2luZyI6NSwiSXNCZWxvd1RpbWViYW5kIjp0cnVlLCJQZXJjZW50YWdlQ29tcGxldGVTaGFwZU9wYWNpdHkiOjM1LCJTaGFwZVN0eWxlIjp7IiRpZCI6IjI0NSIsIk1hcmdpbiI6eyIkcmVmIjoiMTAyIn0sIlBhZGRpbmciOnsiJHJlZiI6IjEwMyJ9LCJCYWNrZ3JvdW5kIjp7IiRpZCI6IjI0NiIsIkNvbG9yIjp7IiRpZCI6IjI0NyIsIkEiOjI1NSwiUiI6MjM3LCJHIjoxMjUsIkIiOjQ5fX0sIklzVmlzaWJsZSI6dHJ1ZSwiV2lkdGgiOjAuMCwiSGVpZ2h0IjoxNi4wLCJCb3JkZXJTdHlsZSI6eyIkaWQiOiIyNDgiLCJMaW5lQ29sb3IiOnsiJHJlZiI6IjEwNSJ9LCJMaW5lV2VpZ2h0IjowLjAsIkxpbmVUeXBlIjowLCJQYXJlbnRTdHlsZSI6eyIkcmVmIjoiMTA0In19LCJQYXJlbnRTdHlsZSI6eyIkcmVmIjoiMTAxIn19LCJUaXRsZVN0eWxlIjp7IiRpZCI6IjI0OSIsIkZvbnRTZXR0aW5ncyI6eyIkaWQiOiIyNTA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EsIlZlcnRpY2FsQWxpZ25tZW50IjowLCJTbWFydEZvcmVncm91bmQiOm51bGwsIk1hcmdpbiI6eyIkcmVmIjoiMTExIn0sIlBhZGRpbmciOnsiJHJlZiI6IjExMiJ9LCJCYWNrZ3JvdW5kIjp7IiRyZWYiOiIxMTMifSwiSXNWaXNpYmxlIjp0cnVlLCJXaWR0aCI6MC4wLCJIZWlnaHQiOjAuMCwiQm9yZGVyU3R5bGUiOnsiJGlkIjoiMjUxIiwiTGluZUNvbG9yIjpudWxsLCJMaW5lV2VpZ2h0IjowLjAsIkxpbmVUeXBlIjowLCJQYXJlbnRTdHlsZSI6bnVsbH0sIlBhcmVudFN0eWxlIjp7IiRyZWYiOiIxMDcifX0sIkRhdGVTdHlsZSI6eyIkaWQiOiIyNTIiLCJGb250U2V0dGluZ3MiOnsiJGlkIjoiMjUz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NTQiLCJMaW5lQ29sb3IiOm51bGwsIkxpbmVXZWlnaHQiOjAuMCwiTGluZVR5cGUiOjAsIlBhcmVudFN0eWxlIjpudWxsfSwiUGFyZW50U3R5bGUiOnsiJHJlZiI6IjExNCJ9fSwiRGF0ZUZvcm1hdCI6eyIkcmVmIjoiMTIxIn0sIklzVmlzaWJsZSI6dHJ1ZSwiUGFyZW50U3R5bGUiOnsiJHJlZiI6IjgwIn19LCJJbmRleCI6MiwiSWQiOiJiYTU5ODM2Ni02ZDZlLTQ4YzItODg1My01NmQwZDE5ZjA0ZDEiLCJJbXBvcnRJZCI6bnVsbCwiVGl0bGUiOiJUaW1lIExvZyBBbmFseXNpcyIsIk5vdGUiOm51bGwsIkh5cGVybGluayI6bnVsbCwiSXNDaGFuZ2VkIjpmYWxzZSwiSXNOZXciOmZhbHNlfSx7IiRpZCI6IjI1NSIsIkdyb3VwTmFtZSI6bnVsbCwiU3RhcnREYXRlIjoiMjAxNS0wNC0yMlQwMDowMDowMFoiLCJFbmREYXRlIjoiMjAxNS0wNi0xNVQyMzo1OTo1OS45OTlaIiwiUGVyY2VudGFnZUNvbXBsZXRlIjpudWxsLCJTdHlsZSI6eyIkaWQiOiIyNTYiLCJTaGFwZSI6MiwiU2hhcGVUaGlja25lc3MiOjEsIkR1cmF0aW9uRm9ybWF0IjowLCJJbmNsdWRlTm9uV29ya2luZ0RheXNJbkR1cmF0aW9uIjpmYWxzZSwiUGVyY2VudGFnZUNvbXBsZXRlU3R5bGUiOnsiJGlkIjoiMjU3IiwiRm9udFNldHRpbmdzIjp7IiRpZCI6IjI1O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1OSIsIkxpbmVDb2xvciI6bnVsbCwiTGluZVdlaWdodCI6MC4wLCJMaW5lVHlwZSI6MCwiUGFyZW50U3R5bGUiOm51bGx9LCJQYXJlbnRTdHlsZSI6eyIkcmVmIjoiODEifX0sIkR1cmF0aW9uU3R5bGUiOnsiJGlkIjoiMjYwIiwiRm9udFNldHRpbmdzIjp7IiRpZCI6IjI2M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2MiIsIkxpbmVDb2xvciI6bnVsbCwiTGluZVdlaWdodCI6MC4wLCJMaW5lVHlwZSI6MCwiUGFyZW50U3R5bGUiOm51bGx9LCJQYXJlbnRTdHlsZSI6eyIkcmVmIjoiODgifX0sIkhvcml6b250YWxDb25uZWN0b3JTdHlsZSI6eyIkaWQiOiIyNjMiLCJMaW5lQ29sb3IiOnsiJHJlZiI6Ijk2In0sIkxpbmVXZWlnaHQiOjEuMCwiTGluZVR5cGUiOjAsIlBhcmVudFN0eWxlIjp7IiRyZWYiOiI5NSJ9fSwiVmVydGljYWxDb25uZWN0b3JTdHlsZSI6eyIkaWQiOiIyNjQiLCJMaW5lQ29sb3IiOnsiJHJlZiI6Ijk5In0sIkxpbmVXZWlnaHQiOjAuMCwiTGluZVR5cGUiOjAsIlBhcmVudFN0eWxlIjp7IiRyZWYiOiI5OCJ9fSwiTWFyZ2luIjpudWxsLCJTdGFydERhdGVQb3NpdGlvbiI6MywiRW5kRGF0ZVBvc2l0aW9uIjo0LCJUaXRsZVBvc2l0aW9uIjoyLCJEdXJhdGlvblBvc2l0aW9uIjo2LCJQZXJjZW50YWdlQ29tcGxldGVkUG9zaXRpb24iOjYsIlNwYWNpbmciOjUsIklzQmVsb3dUaW1lYmFuZCI6dHJ1ZSwiUGVyY2VudGFnZUNvbXBsZXRlU2hhcGVPcGFjaXR5IjozNSwiU2hhcGVTdHlsZSI6eyIkaWQiOiIyNjUiLCJNYXJnaW4iOnsiJHJlZiI6IjEwMiJ9LCJQYWRkaW5nIjp7IiRyZWYiOiIxMDMifSwiQmFja2dyb3VuZCI6eyIkaWQiOiIyNjYiLCJDb2xvciI6eyIkaWQiOiIyNjciLCJBIjoyNTUsIlIiOjE2NSwiRyI6MTY1LCJCIjoxNjV9fSwiSXNWaXNpYmxlIjp0cnVlLCJXaWR0aCI6MC4wLCJIZWlnaHQiOjE2LjAsIkJvcmRlclN0eWxlIjp7IiRpZCI6IjI2OCIsIkxpbmVDb2xvciI6eyIkcmVmIjoiMTA1In0sIkxpbmVXZWlnaHQiOjAuMCwiTGluZVR5cGUiOjAsIlBhcmVudFN0eWxlIjp7IiRyZWYiOiIxMDQifX0sIlBhcmVudFN0eWxlIjp7IiRyZWYiOiIxMDEifX0sIlRpdGxlU3R5bGUiOnsiJGlkIjoiMjY5IiwiRm9udFNldHRpbmdzIjp7IiRpZCI6IjI3MC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SwiVmVydGljYWxBbGlnbm1lbnQiOjAsIlNtYXJ0Rm9yZWdyb3VuZCI6bnVsbCwiTWFyZ2luIjp7IiRyZWYiOiIxMTEifSwiUGFkZGluZyI6eyIkcmVmIjoiMTEyIn0sIkJhY2tncm91bmQiOnsiJHJlZiI6IjExMyJ9LCJJc1Zpc2libGUiOnRydWUsIldpZHRoIjowLjAsIkhlaWdodCI6MC4wLCJCb3JkZXJTdHlsZSI6eyIkaWQiOiIyNzEiLCJMaW5lQ29sb3IiOm51bGwsIkxpbmVXZWlnaHQiOjAuMCwiTGluZVR5cGUiOjAsIlBhcmVudFN0eWxlIjpudWxsfSwiUGFyZW50U3R5bGUiOnsiJHJlZiI6IjEwNyJ9fSwiRGF0ZVN0eWxlIjp7IiRpZCI6IjI3MiIsIkZvbnRTZXR0aW5ncyI6eyIkaWQiOiIyNzM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3NCIsIkxpbmVDb2xvciI6bnVsbCwiTGluZVdlaWdodCI6MC4wLCJMaW5lVHlwZSI6MCwiUGFyZW50U3R5bGUiOm51bGx9LCJQYXJlbnRTdHlsZSI6eyIkcmVmIjoiMTE0In19LCJEYXRlRm9ybWF0Ijp7IiRyZWYiOiIxMjEifSwiSXNWaXNpYmxlIjp0cnVlLCJQYXJlbnRTdHlsZSI6eyIkcmVmIjoiODAifX0sIkluZGV4IjozLCJJZCI6IjJkNjhlNjViLWQ5ZGQtNDJkMS1hOTA0LTIwODBlZmE0YzdjNiIsIkltcG9ydElkIjpudWxsLCJUaXRsZSI6Ik9yZyBDaGFydCBEcmFmdHMgJiBSZXZpc2lvbnMiLCJOb3RlIjpudWxsLCJIeXBlcmxpbmsiOm51bGwsIklzQ2hhbmdlZCI6ZmFsc2UsIklzTmV3IjpmYWxzZX0seyIkaWQiOiIyNzUiLCJHcm91cE5hbWUiOm51bGwsIlN0YXJ0RGF0ZSI6IjIwMTUtMDYtMTVUMDA6MDA6MDBaIiwiRW5kRGF0ZSI6IjIwMTUtMDgtMTRUMjM6NTk6NTkuOTk5WiIsIlBlcmNlbnRhZ2VDb21wbGV0ZSI6bnVsbCwiU3R5bGUiOnsiJGlkIjoiMjc2IiwiU2hhcGUiOjIsIlNoYXBlVGhpY2tuZXNzIjoxLCJEdXJhdGlvbkZvcm1hdCI6MCwiSW5jbHVkZU5vbldvcmtpbmdEYXlzSW5EdXJhdGlvbiI6ZmFsc2UsIlBlcmNlbnRhZ2VDb21wbGV0ZVN0eWxlIjp7IiRpZCI6IjI3NyIsIkZvbnRTZXR0aW5ncyI6eyIkaWQiOiIyNzg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zkiLCJMaW5lQ29sb3IiOm51bGwsIkxpbmVXZWlnaHQiOjAuMCwiTGluZVR5cGUiOjAsIlBhcmVudFN0eWxlIjpudWxsfSwiUGFyZW50U3R5bGUiOnsiJHJlZiI6IjgxIn19LCJEdXJhdGlvblN0eWxlIjp7IiRpZCI6IjI4MCIsIkZvbnRTZXR0aW5ncyI6eyIkaWQiOiIyODE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ODIiLCJMaW5lQ29sb3IiOm51bGwsIkxpbmVXZWlnaHQiOjAuMCwiTGluZVR5cGUiOjAsIlBhcmVudFN0eWxlIjpudWxsfSwiUGFyZW50U3R5bGUiOnsiJHJlZiI6Ijg4In19LCJIb3Jpem9udGFsQ29ubmVjdG9yU3R5bGUiOnsiJGlkIjoiMjgzIiwiTGluZUNvbG9yIjp7IiRyZWYiOiI5NiJ9LCJMaW5lV2VpZ2h0IjoxLjAsIkxpbmVUeXBlIjowLCJQYXJlbnRTdHlsZSI6eyIkcmVmIjoiOTUifX0sIlZlcnRpY2FsQ29ubmVjdG9yU3R5bGUiOnsiJGlkIjoiMjg0IiwiTGluZUNvbG9yIjp7IiRyZWYiOiI5OSJ9LCJMaW5lV2VpZ2h0IjowLjAsIkxpbmVUeXBlIjowLCJQYXJlbnRTdHlsZSI6eyIkcmVmIjoiOTgifX0sIk1hcmdpbiI6bnVsbCwiU3RhcnREYXRlUG9zaXRpb24iOjMsIkVuZERhdGVQb3NpdGlvbiI6NCwiVGl0bGVQb3NpdGlvbiI6MiwiRHVyYXRpb25Qb3NpdGlvbiI6NiwiUGVyY2VudGFnZUNvbXBsZXRlZFBvc2l0aW9uIjo2LCJTcGFjaW5nIjo1LCJJc0JlbG93VGltZWJhbmQiOnRydWUsIlBlcmNlbnRhZ2VDb21wbGV0ZVNoYXBlT3BhY2l0eSI6MzUsIlNoYXBlU3R5bGUiOnsiJGlkIjoiMjg1IiwiTWFyZ2luIjp7IiRyZWYiOiIxMDIifSwiUGFkZGluZyI6eyIkcmVmIjoiMTAzIn0sIkJhY2tncm91bmQiOnsiJGlkIjoiMjg2IiwiQ29sb3IiOnsiJGlkIjoiMjg3IiwiQSI6MjU1LCJSIjo5MSwiRyI6MTU1LCJCIjoyMTN9fSwiSXNWaXNpYmxlIjp0cnVlLCJXaWR0aCI6MC4wLCJIZWlnaHQiOjE2LjAsIkJvcmRlclN0eWxlIjp7IiRpZCI6IjI4OCIsIkxpbmVDb2xvciI6eyIkcmVmIjoiMTA1In0sIkxpbmVXZWlnaHQiOjAuMCwiTGluZVR5cGUiOjAsIlBhcmVudFN0eWxlIjp7IiRyZWYiOiIxMDQifX0sIlBhcmVudFN0eWxlIjp7IiRyZWYiOiIxMDEifX0sIlRpdGxlU3R5bGUiOnsiJGlkIjoiMjg5IiwiRm9udFNldHRpbmdzIjp7IiRpZCI6IjI5MC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SwiVmVydGljYWxBbGlnbm1lbnQiOjAsIlNtYXJ0Rm9yZWdyb3VuZCI6bnVsbCwiTWFyZ2luIjp7IiRyZWYiOiIxMTEifSwiUGFkZGluZyI6eyIkcmVmIjoiMTEyIn0sIkJhY2tncm91bmQiOnsiJHJlZiI6IjExMyJ9LCJJc1Zpc2libGUiOnRydWUsIldpZHRoIjowLjAsIkhlaWdodCI6MC4wLCJCb3JkZXJTdHlsZSI6eyIkaWQiOiIyOTEiLCJMaW5lQ29sb3IiOm51bGwsIkxpbmVXZWlnaHQiOjAuMCwiTGluZVR5cGUiOjAsIlBhcmVudFN0eWxlIjpudWxsfSwiUGFyZW50U3R5bGUiOnsiJHJlZiI6IjEwNyJ9fSwiRGF0ZVN0eWxlIjp7IiRpZCI6IjI5MiIsIkZvbnRTZXR0aW5ncyI6eyIkaWQiOiIyOTM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5NCIsIkxpbmVDb2xvciI6bnVsbCwiTGluZVdlaWdodCI6MC4wLCJMaW5lVHlwZSI6MCwiUGFyZW50U3R5bGUiOm51bGx9LCJQYXJlbnRTdHlsZSI6eyIkcmVmIjoiMTE0In19LCJEYXRlRm9ybWF0Ijp7IiRyZWYiOiIxMjEifSwiSXNWaXNpYmxlIjp0cnVlLCJQYXJlbnRTdHlsZSI6eyIkcmVmIjoiODAifX0sIkluZGV4Ijo0LCJJZCI6ImQzMDRmN2FmLWU1YzQtNDExYy05MTViLWU0MGY2YWJmMTg0MyIsIkltcG9ydElkIjpudWxsLCJUaXRsZSI6IlJld3JpdGluZyBKb2IgRGVzY3JpcHRpb25zIiwiTm90ZSI6bnVsbCwiSHlwZXJsaW5rIjpudWxsLCJJc0NoYW5nZWQiOmZhbHNlLCJJc05ldyI6ZmFsc2V9LHsiJGlkIjoiMjk1IiwiR3JvdXBOYW1lIjpudWxsLCJTdGFydERhdGUiOiIyMDE1LTA2LTE1VDAwOjAwOjAwWiIsIkVuZERhdGUiOiIyMDE1LTA3LTI5VDIzOjU5OjU5Ljk5OVoiLCJQZXJjZW50YWdlQ29tcGxldGUiOm51bGwsIlN0eWxlIjp7IiRpZCI6IjI5NiIsIlNoYXBlIjoyLCJTaGFwZVRoaWNrbmVzcyI6MSwiRHVyYXRpb25Gb3JtYXQiOjAsIkluY2x1ZGVOb25Xb3JraW5nRGF5c0luRHVyYXRpb24iOmZhbHNlLCJQZXJjZW50YWdlQ29tcGxldGVTdHlsZSI6eyIkaWQiOiIyOTciLCJGb250U2V0dGluZ3MiOnsiJGlkIjoiMjk4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jk5IiwiTGluZUNvbG9yIjpudWxsLCJMaW5lV2VpZ2h0IjowLjAsIkxpbmVUeXBlIjowLCJQYXJlbnRTdHlsZSI6bnVsbH0sIlBhcmVudFN0eWxlIjp7IiRyZWYiOiI4MSJ9fSwiRHVyYXRpb25TdHlsZSI6eyIkaWQiOiIzMDAiLCJGb250U2V0dGluZ3MiOnsiJGlkIjoiMzAx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AyIiwiTGluZUNvbG9yIjpudWxsLCJMaW5lV2VpZ2h0IjowLjAsIkxpbmVUeXBlIjowLCJQYXJlbnRTdHlsZSI6bnVsbH0sIlBhcmVudFN0eWxlIjp7IiRyZWYiOiI4OCJ9fSwiSG9yaXpvbnRhbENvbm5lY3RvclN0eWxlIjp7IiRpZCI6IjMwMyIsIkxpbmVDb2xvciI6eyIkcmVmIjoiOTYifSwiTGluZVdlaWdodCI6MS4wLCJMaW5lVHlwZSI6MCwiUGFyZW50U3R5bGUiOnsiJHJlZiI6Ijk1In19LCJWZXJ0aWNhbENvbm5lY3RvclN0eWxlIjp7IiRpZCI6IjMwNCIsIkxpbmVDb2xvciI6eyIkcmVmIjoiOTkifSwiTGluZVdlaWdodCI6MC4wLCJMaW5lVHlwZSI6MCwiUGFyZW50U3R5bGUiOnsiJHJlZiI6Ijk4In19LCJNYXJnaW4iOm51bGwsIlN0YXJ0RGF0ZVBvc2l0aW9uIjozLCJFbmREYXRlUG9zaXRpb24iOjQsIlRpdGxlUG9zaXRpb24iOjIsIkR1cmF0aW9uUG9zaXRpb24iOjYsIlBlcmNlbnRhZ2VDb21wbGV0ZWRQb3NpdGlvbiI6NiwiU3BhY2luZyI6NSwiSXNCZWxvd1RpbWViYW5kIjp0cnVlLCJQZXJjZW50YWdlQ29tcGxldGVTaGFwZU9wYWNpdHkiOjM1LCJTaGFwZVN0eWxlIjp7IiRpZCI6IjMwNSIsIk1hcmdpbiI6eyIkcmVmIjoiMTAyIn0sIlBhZGRpbmciOnsiJHJlZiI6IjEwMyJ9LCJCYWNrZ3JvdW5kIjp7IiRpZCI6IjMwNiIsIkNvbG9yIjp7IiRpZCI6IjMwNyIsIkEiOjI1NSwiUiI6NjgsIkciOjg0LCJCIjoxMDZ9fSwiSXNWaXNpYmxlIjp0cnVlLCJXaWR0aCI6MC4wLCJIZWlnaHQiOjE2LjAsIkJvcmRlclN0eWxlIjp7IiRpZCI6IjMwOCIsIkxpbmVDb2xvciI6eyIkcmVmIjoiMTA1In0sIkxpbmVXZWlnaHQiOjAuMCwiTGluZVR5cGUiOjAsIlBhcmVudFN0eWxlIjp7IiRyZWYiOiIxMDQifX0sIlBhcmVudFN0eWxlIjp7IiRyZWYiOiIxMDEifX0sIlRpdGxlU3R5bGUiOnsiJGlkIjoiMzA5IiwiRm9udFNldHRpbmdzIjp7IiRpZCI6IjMxMC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SwiVmVydGljYWxBbGlnbm1lbnQiOjAsIlNtYXJ0Rm9yZWdyb3VuZCI6bnVsbCwiTWFyZ2luIjp7IiRyZWYiOiIxMTEifSwiUGFkZGluZyI6eyIkcmVmIjoiMTEyIn0sIkJhY2tncm91bmQiOnsiJHJlZiI6IjExMyJ9LCJJc1Zpc2libGUiOnRydWUsIldpZHRoIjowLjAsIkhlaWdodCI6MC4wLCJCb3JkZXJTdHlsZSI6eyIkaWQiOiIzMTEiLCJMaW5lQ29sb3IiOm51bGwsIkxpbmVXZWlnaHQiOjAuMCwiTGluZVR5cGUiOjAsIlBhcmVudFN0eWxlIjpudWxsfSwiUGFyZW50U3R5bGUiOnsiJHJlZiI6IjEwNyJ9fSwiRGF0ZVN0eWxlIjp7IiRpZCI6IjMxMiIsIkZvbnRTZXR0aW5ncyI6eyIkaWQiOiIzMTM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xNCIsIkxpbmVDb2xvciI6bnVsbCwiTGluZVdlaWdodCI6MC4wLCJMaW5lVHlwZSI6MCwiUGFyZW50U3R5bGUiOm51bGx9LCJQYXJlbnRTdHlsZSI6eyIkcmVmIjoiMTE0In19LCJEYXRlRm9ybWF0Ijp7IiRyZWYiOiIxMjEifSwiSXNWaXNpYmxlIjp0cnVlLCJQYXJlbnRTdHlsZSI6eyIkcmVmIjoiODAifX0sIkluZGV4Ijo1LCJJZCI6ImNhNGUwZmNkLWZiYmItNDA1Mi05YTA0LTJjNzc4NWFiYzI2ZCIsIkltcG9ydElkIjpudWxsLCJUaXRsZSI6IlRhc2sgR3JvdXBzIFdvcmtpbmciLCJOb3RlIjpudWxsLCJIeXBlcmxpbmsiOm51bGwsIklzQ2hhbmdlZCI6ZmFsc2UsIklzTmV3IjpmYWxzZX1dLCJNc1Byb2plY3RJdGVtc1RyZWUiOnsiJGlkIjoiMzE1IiwiUm9vdCI6eyJJbXBvcnRJZCI6bnVsbCwiSXNJbXBvcnRlZCI6ZmFsc2UsIkNoaWxkcmVuIjpbXX19LCJNZXRhZGF0YSI6eyIkaWQiOiIzMTYifSwiU2V0dGluZ3MiOnsiJGlkIjoiMzE3IiwiSW1wYU9wdGlvbnMiOnsiJGlkIjoiMzE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LCJJbXBvcnRUeXBlIjowLCJGaWxlUGF0aCI6bnVsbCwiVGltZWxpbmVJbXBvcnRlZCI6ZmFsc2V9"/>
  <p:tag name="__MASTER" val="__part_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1377</TotalTime>
  <Words>675</Words>
  <Application>Microsoft Office PowerPoint</Application>
  <PresentationFormat>Custom</PresentationFormat>
  <Paragraphs>199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Making Change, Increasing Value: Reorganizing Your Access Services Department</vt:lpstr>
      <vt:lpstr>A Quick Poll</vt:lpstr>
      <vt:lpstr>Background</vt:lpstr>
      <vt:lpstr>Reorganization Goals</vt:lpstr>
      <vt:lpstr>Kotter’s Eight Stage Change Process</vt:lpstr>
      <vt:lpstr>PowerPoint Presentation</vt:lpstr>
      <vt:lpstr>PowerPoint Presentation</vt:lpstr>
      <vt:lpstr>Retrieval and Scanning: Before</vt:lpstr>
      <vt:lpstr>Retrieval and Scanning:  After</vt:lpstr>
      <vt:lpstr>Shipping and Receiving: Before</vt:lpstr>
      <vt:lpstr>Shipping and Receiving: After</vt:lpstr>
      <vt:lpstr>Desk Scheduling: Before</vt:lpstr>
      <vt:lpstr>Desk Scheduling: After</vt:lpstr>
      <vt:lpstr>Student Supervision: Before</vt:lpstr>
      <vt:lpstr>Student Supervision: After</vt:lpstr>
      <vt:lpstr>Assessment</vt:lpstr>
      <vt:lpstr>Assessment – Goal 1</vt:lpstr>
      <vt:lpstr>Assessment – Goals 1 - 3</vt:lpstr>
      <vt:lpstr>Assessment – Goals 1 &amp; 3</vt:lpstr>
      <vt:lpstr>Assessment – Goals 1 &amp; 3</vt:lpstr>
      <vt:lpstr>Lessons Learned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Change, Increasing Value: Reorganizing Your Access Services Department</dc:title>
  <dc:creator>Timothy Hackman</dc:creator>
  <cp:lastModifiedBy>Tim</cp:lastModifiedBy>
  <cp:revision>179</cp:revision>
  <dcterms:created xsi:type="dcterms:W3CDTF">2016-07-15T19:47:38Z</dcterms:created>
  <dcterms:modified xsi:type="dcterms:W3CDTF">2016-11-19T16:54:45Z</dcterms:modified>
</cp:coreProperties>
</file>