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9629"/>
    <p:restoredTop sz="99562" autoAdjust="0"/>
  </p:normalViewPr>
  <p:slideViewPr>
    <p:cSldViewPr snapToGrid="0" snapToObjects="1">
      <p:cViewPr>
        <p:scale>
          <a:sx n="37" d="100"/>
          <a:sy n="37" d="100"/>
        </p:scale>
        <p:origin x="-296" y="1168"/>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90D47E8-1CBA-D643-B75C-EA030477B255}" type="datetimeFigureOut">
              <a:rPr lang="en-US" smtClean="0"/>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614984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0D47E8-1CBA-D643-B75C-EA030477B255}" type="datetimeFigureOut">
              <a:rPr lang="en-US" smtClean="0"/>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1211723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0D47E8-1CBA-D643-B75C-EA030477B255}" type="datetimeFigureOut">
              <a:rPr lang="en-US" smtClean="0"/>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846313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0D47E8-1CBA-D643-B75C-EA030477B255}" type="datetimeFigureOut">
              <a:rPr lang="en-US" smtClean="0"/>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209782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0D47E8-1CBA-D643-B75C-EA030477B255}" type="datetimeFigureOut">
              <a:rPr lang="en-US" smtClean="0"/>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1795325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90D47E8-1CBA-D643-B75C-EA030477B255}" type="datetimeFigureOut">
              <a:rPr lang="en-US" smtClean="0"/>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1888807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90D47E8-1CBA-D643-B75C-EA030477B255}" type="datetimeFigureOut">
              <a:rPr lang="en-US" smtClean="0"/>
              <a:t>5/10/2017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1090617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90D47E8-1CBA-D643-B75C-EA030477B255}" type="datetimeFigureOut">
              <a:rPr lang="en-US" smtClean="0"/>
              <a:t>5/10/2017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1242840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D47E8-1CBA-D643-B75C-EA030477B255}" type="datetimeFigureOut">
              <a:rPr lang="en-US" smtClean="0"/>
              <a:t>5/10/2017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200031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E90D47E8-1CBA-D643-B75C-EA030477B255}" type="datetimeFigureOut">
              <a:rPr lang="en-US" smtClean="0"/>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45569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E90D47E8-1CBA-D643-B75C-EA030477B255}" type="datetimeFigureOut">
              <a:rPr lang="en-US" smtClean="0"/>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934221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E90D47E8-1CBA-D643-B75C-EA030477B255}" type="datetimeFigureOut">
              <a:rPr lang="en-US" smtClean="0"/>
              <a:t>5/10/2017</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DFFBD516-EEBA-1B48-9809-031BEF328BDA}" type="slidenum">
              <a:rPr lang="en-US" smtClean="0"/>
              <a:t>‹#›</a:t>
            </a:fld>
            <a:endParaRPr lang="en-US"/>
          </a:p>
        </p:txBody>
      </p:sp>
    </p:spTree>
    <p:extLst>
      <p:ext uri="{BB962C8B-B14F-4D97-AF65-F5344CB8AC3E}">
        <p14:creationId xmlns:p14="http://schemas.microsoft.com/office/powerpoint/2010/main" val="17886054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301625" indent="396875" algn="l" defTabSz="4389120" rtl="0" eaLnBrk="1" latinLnBrk="0" hangingPunct="1">
        <a:lnSpc>
          <a:spcPct val="90000"/>
        </a:lnSpc>
        <a:spcBef>
          <a:spcPts val="4800"/>
        </a:spcBef>
        <a:buClr>
          <a:srgbClr val="C00000"/>
        </a:buClr>
        <a:buFont typeface="Arial" charset="0"/>
        <a:buChar char="•"/>
        <a:tabLst/>
        <a:defRPr sz="3200" kern="1200">
          <a:solidFill>
            <a:schemeClr val="tx1"/>
          </a:solidFill>
          <a:latin typeface="+mn-lt"/>
          <a:ea typeface="+mn-ea"/>
          <a:cs typeface="+mn-cs"/>
        </a:defRPr>
      </a:lvl1pPr>
      <a:lvl2pPr marL="1603375" indent="-444500" algn="l" defTabSz="4389120" rtl="0" eaLnBrk="1" latinLnBrk="0" hangingPunct="1">
        <a:lnSpc>
          <a:spcPct val="90000"/>
        </a:lnSpc>
        <a:spcBef>
          <a:spcPts val="2400"/>
        </a:spcBef>
        <a:buSzPct val="80000"/>
        <a:buFont typeface="Courier New" charset="0"/>
        <a:buChar char="o"/>
        <a:tabLst/>
        <a:defRPr sz="3200" kern="1200">
          <a:solidFill>
            <a:schemeClr val="tx1"/>
          </a:solidFill>
          <a:latin typeface="+mn-lt"/>
          <a:ea typeface="+mn-ea"/>
          <a:cs typeface="+mn-cs"/>
        </a:defRPr>
      </a:lvl2pPr>
      <a:lvl3pPr marL="2524125" indent="-396875" algn="l" defTabSz="4389120" rtl="0" eaLnBrk="1" latinLnBrk="0" hangingPunct="1">
        <a:lnSpc>
          <a:spcPct val="90000"/>
        </a:lnSpc>
        <a:spcBef>
          <a:spcPts val="2400"/>
        </a:spcBef>
        <a:buSzPct val="80000"/>
        <a:buFont typeface="Arial" panose="020B0604020202020204" pitchFamily="34" charset="0"/>
        <a:buChar char="•"/>
        <a:tabLst/>
        <a:defRPr sz="3200" kern="1200">
          <a:solidFill>
            <a:schemeClr val="tx1"/>
          </a:solidFill>
          <a:latin typeface="+mn-lt"/>
          <a:ea typeface="+mn-ea"/>
          <a:cs typeface="+mn-cs"/>
        </a:defRPr>
      </a:lvl3pPr>
      <a:lvl4pPr marL="2524125" indent="-396875" algn="l" defTabSz="4389120" rtl="0" eaLnBrk="1" latinLnBrk="0" hangingPunct="1">
        <a:lnSpc>
          <a:spcPct val="90000"/>
        </a:lnSpc>
        <a:spcBef>
          <a:spcPts val="2400"/>
        </a:spcBef>
        <a:buSzPct val="80000"/>
        <a:buFont typeface="Arial" panose="020B0604020202020204" pitchFamily="34" charset="0"/>
        <a:buChar char="•"/>
        <a:tabLst/>
        <a:defRPr sz="3200" kern="1200">
          <a:solidFill>
            <a:schemeClr val="tx1"/>
          </a:solidFill>
          <a:latin typeface="+mn-lt"/>
          <a:ea typeface="+mn-ea"/>
          <a:cs typeface="+mn-cs"/>
        </a:defRPr>
      </a:lvl4pPr>
      <a:lvl5pPr marL="2524125" indent="-396875" algn="l" defTabSz="4389120" rtl="0" eaLnBrk="1" latinLnBrk="0" hangingPunct="1">
        <a:lnSpc>
          <a:spcPct val="90000"/>
        </a:lnSpc>
        <a:spcBef>
          <a:spcPts val="2400"/>
        </a:spcBef>
        <a:buSzPct val="80000"/>
        <a:buFont typeface="Arial" panose="020B0604020202020204" pitchFamily="34" charset="0"/>
        <a:buChar char="•"/>
        <a:tabLst/>
        <a:defRPr sz="320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g"/><Relationship Id="rId5" Type="http://schemas.openxmlformats.org/officeDocument/2006/relationships/image" Target="../media/image4.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04-25 at 9.54.2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103568">
            <a:off x="12353401" y="18122750"/>
            <a:ext cx="4010415" cy="6462160"/>
          </a:xfrm>
          <a:prstGeom prst="rect">
            <a:avLst/>
          </a:prstGeom>
          <a:ln>
            <a:solidFill>
              <a:srgbClr val="000000"/>
            </a:solidFill>
          </a:ln>
        </p:spPr>
      </p:pic>
      <p:pic>
        <p:nvPicPr>
          <p:cNvPr id="35" name="Shape 243"/>
          <p:cNvPicPr preferRelativeResize="0"/>
          <p:nvPr/>
        </p:nvPicPr>
        <p:blipFill>
          <a:blip r:embed="rId3">
            <a:alphaModFix/>
          </a:blip>
          <a:stretch>
            <a:fillRect/>
          </a:stretch>
        </p:blipFill>
        <p:spPr>
          <a:xfrm rot="21428440">
            <a:off x="16490696" y="17096439"/>
            <a:ext cx="5557087" cy="4619644"/>
          </a:xfrm>
          <a:prstGeom prst="rect">
            <a:avLst/>
          </a:prstGeom>
          <a:noFill/>
          <a:ln>
            <a:solidFill>
              <a:srgbClr val="000000"/>
            </a:solidFill>
          </a:ln>
        </p:spPr>
      </p:pic>
      <p:pic>
        <p:nvPicPr>
          <p:cNvPr id="38" name="Shape 235"/>
          <p:cNvPicPr preferRelativeResize="0">
            <a:picLocks/>
          </p:cNvPicPr>
          <p:nvPr/>
        </p:nvPicPr>
        <p:blipFill rotWithShape="1">
          <a:blip r:embed="rId4">
            <a:alphaModFix/>
          </a:blip>
          <a:srcRect/>
          <a:stretch/>
        </p:blipFill>
        <p:spPr>
          <a:xfrm rot="703121">
            <a:off x="23982771" y="17862613"/>
            <a:ext cx="7867586" cy="4811257"/>
          </a:xfrm>
          <a:prstGeom prst="rect">
            <a:avLst/>
          </a:prstGeom>
          <a:noFill/>
          <a:ln>
            <a:solidFill>
              <a:srgbClr val="000000"/>
            </a:solidFill>
          </a:ln>
        </p:spPr>
      </p:pic>
      <p:pic>
        <p:nvPicPr>
          <p:cNvPr id="36" name="Shape 242"/>
          <p:cNvPicPr preferRelativeResize="0"/>
          <p:nvPr/>
        </p:nvPicPr>
        <p:blipFill>
          <a:blip r:embed="rId5">
            <a:alphaModFix/>
          </a:blip>
          <a:stretch>
            <a:fillRect/>
          </a:stretch>
        </p:blipFill>
        <p:spPr>
          <a:xfrm rot="275953">
            <a:off x="20570882" y="21801351"/>
            <a:ext cx="6286661" cy="3710688"/>
          </a:xfrm>
          <a:prstGeom prst="rect">
            <a:avLst/>
          </a:prstGeom>
          <a:noFill/>
          <a:ln>
            <a:solidFill>
              <a:srgbClr val="000000"/>
            </a:solidFill>
          </a:ln>
        </p:spPr>
      </p:pic>
      <p:sp>
        <p:nvSpPr>
          <p:cNvPr id="15" name="TextBox 14"/>
          <p:cNvSpPr txBox="1"/>
          <p:nvPr/>
        </p:nvSpPr>
        <p:spPr>
          <a:xfrm>
            <a:off x="1075962" y="19406262"/>
            <a:ext cx="10833328" cy="2308324"/>
          </a:xfrm>
          <a:prstGeom prst="rect">
            <a:avLst/>
          </a:prstGeom>
          <a:noFill/>
        </p:spPr>
        <p:txBody>
          <a:bodyPr wrap="square" rtlCol="0">
            <a:spAutoFit/>
          </a:bodyPr>
          <a:lstStyle/>
          <a:p>
            <a:r>
              <a:rPr lang="en-US" sz="7200" dirty="0"/>
              <a:t>Faculty Lectures in </a:t>
            </a:r>
          </a:p>
          <a:p>
            <a:r>
              <a:rPr lang="en-US" sz="7200" dirty="0"/>
              <a:t>the Library</a:t>
            </a:r>
          </a:p>
        </p:txBody>
      </p:sp>
      <p:sp>
        <p:nvSpPr>
          <p:cNvPr id="16" name="TextBox 15"/>
          <p:cNvSpPr txBox="1"/>
          <p:nvPr/>
        </p:nvSpPr>
        <p:spPr>
          <a:xfrm>
            <a:off x="1146312" y="21714586"/>
            <a:ext cx="9986462" cy="10433625"/>
          </a:xfrm>
          <a:prstGeom prst="rect">
            <a:avLst/>
          </a:prstGeom>
          <a:noFill/>
        </p:spPr>
        <p:txBody>
          <a:bodyPr wrap="square" rtlCol="0" anchor="t">
            <a:spAutoFit/>
          </a:bodyPr>
          <a:lstStyle/>
          <a:p>
            <a:pPr algn="just"/>
            <a:r>
              <a:rPr lang="en-US" sz="3200" dirty="0"/>
              <a:t>Faculty-led lectures are common programs in the UMD Libraries and at other institutions across the country. At UMD, faculty are invited to give talks and sit on panels at a variety of library events. The Libraries Speaking of Books Series invites authors from around campus present their recent research. The Libraries Interdisciplinary Dialogues series brings faculty to various departments to serve on a panel and talk about a current topic or popular issue, such as the influence of social media or immigration.</a:t>
            </a:r>
          </a:p>
          <a:p>
            <a:pPr algn="just"/>
            <a:endParaRPr lang="en-US" sz="3200" dirty="0"/>
          </a:p>
          <a:p>
            <a:pPr algn="just"/>
            <a:r>
              <a:rPr lang="en-US" sz="3200" dirty="0"/>
              <a:t>Other academic libraries are also engaging faculty and students with lecture series similar to efforts at UMD. In 2007, the Z. Smith Reynold's Library at Wake Forest University established a Library Lecture Series Committee (LLSC) to arrange, advertise, and record lectures in the library (Burris, McCallum &amp; Kenner, 2016). A 2008-09 faculty speaker series at Brock University's James A. Gibson Library helped to emphasize how faculty's research could be applied outside the university (Cotton &amp; Pfaff, 2009).</a:t>
            </a:r>
          </a:p>
        </p:txBody>
      </p:sp>
      <p:sp>
        <p:nvSpPr>
          <p:cNvPr id="26" name="TextBox 25"/>
          <p:cNvSpPr txBox="1"/>
          <p:nvPr/>
        </p:nvSpPr>
        <p:spPr>
          <a:xfrm>
            <a:off x="11909304" y="25692681"/>
            <a:ext cx="19972924" cy="1200329"/>
          </a:xfrm>
          <a:prstGeom prst="rect">
            <a:avLst/>
          </a:prstGeom>
          <a:noFill/>
        </p:spPr>
        <p:txBody>
          <a:bodyPr wrap="square" rtlCol="0">
            <a:spAutoFit/>
          </a:bodyPr>
          <a:lstStyle/>
          <a:p>
            <a:r>
              <a:rPr lang="en-US" sz="7200" dirty="0"/>
              <a:t>Student Engagement and Learning</a:t>
            </a:r>
          </a:p>
        </p:txBody>
      </p:sp>
      <p:sp>
        <p:nvSpPr>
          <p:cNvPr id="27" name="TextBox 26"/>
          <p:cNvSpPr txBox="1"/>
          <p:nvPr/>
        </p:nvSpPr>
        <p:spPr>
          <a:xfrm>
            <a:off x="11909290" y="26893010"/>
            <a:ext cx="19972922" cy="5509200"/>
          </a:xfrm>
          <a:prstGeom prst="rect">
            <a:avLst/>
          </a:prstGeom>
          <a:noFill/>
        </p:spPr>
        <p:txBody>
          <a:bodyPr wrap="square" rtlCol="0" anchor="t">
            <a:spAutoFit/>
          </a:bodyPr>
          <a:lstStyle/>
          <a:p>
            <a:pPr algn="just"/>
            <a:r>
              <a:rPr lang="en-US" sz="3200" dirty="0"/>
              <a:t>The STEAM Salon encourages a informal learning environment outside of the classroom. According to Seidman and Brown (2006), "Studies have begun to show that students view their learning experiences outside the classroom as more valuable than their experiences in the classroom" (p. 109-110). The goal of the STEAM Salon is to cultivate valuable learning experiences around current topics that are of interest to many people. To further the learning environment, student projects are displayed in the space when talks are not occurring.</a:t>
            </a:r>
          </a:p>
          <a:p>
            <a:pPr algn="just"/>
            <a:endParaRPr lang="en-US" sz="3200" dirty="0"/>
          </a:p>
          <a:p>
            <a:pPr algn="just"/>
            <a:r>
              <a:rPr lang="en-US" sz="3200" dirty="0"/>
              <a:t>Students in certain classes are encouraged by their professors to attend relevant STEAM Salon lectures. Many of these students come to take notes or have an assignment to complete during the lecture. Students who attend the STEAM Salon talks are engaged in the topic being presented, asking questions and following up with faculty after the lecture has finished. </a:t>
            </a:r>
          </a:p>
        </p:txBody>
      </p:sp>
      <p:sp>
        <p:nvSpPr>
          <p:cNvPr id="2" name="Title 1"/>
          <p:cNvSpPr>
            <a:spLocks noGrp="1"/>
          </p:cNvSpPr>
          <p:nvPr>
            <p:ph type="ctrTitle"/>
          </p:nvPr>
        </p:nvSpPr>
        <p:spPr>
          <a:xfrm>
            <a:off x="6139543" y="607427"/>
            <a:ext cx="36575999" cy="3074681"/>
          </a:xfrm>
        </p:spPr>
        <p:txBody>
          <a:bodyPr anchor="ctr">
            <a:normAutofit fontScale="90000"/>
          </a:bodyPr>
          <a:lstStyle/>
          <a:p>
            <a:pPr algn="l"/>
            <a:r>
              <a:rPr lang="en-US" sz="12000" b="1" dirty="0"/>
              <a:t>Learning Outside the Classroom: </a:t>
            </a:r>
            <a:br>
              <a:rPr lang="en-US" sz="12000" b="1" dirty="0"/>
            </a:br>
            <a:r>
              <a:rPr lang="en-US" sz="10700" b="1" dirty="0"/>
              <a:t>STEAM Salon Series at EPSL</a:t>
            </a:r>
          </a:p>
        </p:txBody>
      </p:sp>
      <p:sp>
        <p:nvSpPr>
          <p:cNvPr id="3" name="Subtitle 2"/>
          <p:cNvSpPr>
            <a:spLocks noGrp="1"/>
          </p:cNvSpPr>
          <p:nvPr>
            <p:ph type="subTitle" idx="1"/>
          </p:nvPr>
        </p:nvSpPr>
        <p:spPr>
          <a:xfrm>
            <a:off x="6139542" y="3682108"/>
            <a:ext cx="36575999" cy="759263"/>
          </a:xfrm>
          <a:solidFill>
            <a:srgbClr val="C00000"/>
          </a:solidFill>
        </p:spPr>
        <p:txBody>
          <a:bodyPr lIns="365760" anchor="ctr">
            <a:normAutofit/>
          </a:bodyPr>
          <a:lstStyle/>
          <a:p>
            <a:pPr algn="l"/>
            <a:r>
              <a:rPr lang="en-US" sz="4000" dirty="0">
                <a:solidFill>
                  <a:schemeClr val="bg1"/>
                </a:solidFill>
              </a:rPr>
              <a:t>Kelly </a:t>
            </a:r>
            <a:r>
              <a:rPr lang="en-US" sz="4000" dirty="0" err="1">
                <a:solidFill>
                  <a:schemeClr val="bg1"/>
                </a:solidFill>
              </a:rPr>
              <a:t>Banyas</a:t>
            </a:r>
            <a:r>
              <a:rPr lang="en-US" sz="4000" dirty="0">
                <a:solidFill>
                  <a:schemeClr val="bg1"/>
                </a:solidFill>
              </a:rPr>
              <a:t>,</a:t>
            </a:r>
            <a:r>
              <a:rPr lang="en-US" sz="4000" i="1" dirty="0">
                <a:solidFill>
                  <a:schemeClr val="bg1"/>
                </a:solidFill>
              </a:rPr>
              <a:t> Graduate Assistant, University Libraries	</a:t>
            </a:r>
            <a:r>
              <a:rPr lang="en-US" sz="4000" dirty="0">
                <a:solidFill>
                  <a:schemeClr val="bg1"/>
                </a:solidFill>
              </a:rPr>
              <a:t> Elizabeth Soergel, </a:t>
            </a:r>
            <a:r>
              <a:rPr lang="en-US" sz="4000" i="1" dirty="0">
                <a:solidFill>
                  <a:schemeClr val="bg1"/>
                </a:solidFill>
              </a:rPr>
              <a:t>STEM Librarian, University Libraries</a:t>
            </a:r>
            <a:r>
              <a:rPr lang="en-US" sz="3600" i="1" dirty="0">
                <a:solidFill>
                  <a:schemeClr val="bg1"/>
                </a:solidFill>
              </a:rPr>
              <a:t>	</a:t>
            </a:r>
          </a:p>
        </p:txBody>
      </p:sp>
      <p:sp>
        <p:nvSpPr>
          <p:cNvPr id="9" name="TextBox 8"/>
          <p:cNvSpPr txBox="1"/>
          <p:nvPr/>
        </p:nvSpPr>
        <p:spPr>
          <a:xfrm>
            <a:off x="1146313" y="4833145"/>
            <a:ext cx="9986462" cy="1209242"/>
          </a:xfrm>
          <a:prstGeom prst="rect">
            <a:avLst/>
          </a:prstGeom>
          <a:noFill/>
        </p:spPr>
        <p:txBody>
          <a:bodyPr wrap="square" rtlCol="0">
            <a:spAutoFit/>
          </a:bodyPr>
          <a:lstStyle/>
          <a:p>
            <a:r>
              <a:rPr lang="en-US" sz="7200" dirty="0"/>
              <a:t>Abstract</a:t>
            </a:r>
          </a:p>
        </p:txBody>
      </p:sp>
      <p:sp>
        <p:nvSpPr>
          <p:cNvPr id="10" name="TextBox 9"/>
          <p:cNvSpPr txBox="1"/>
          <p:nvPr/>
        </p:nvSpPr>
        <p:spPr>
          <a:xfrm>
            <a:off x="1075962" y="6285243"/>
            <a:ext cx="9986462" cy="6986527"/>
          </a:xfrm>
          <a:prstGeom prst="rect">
            <a:avLst/>
          </a:prstGeom>
          <a:noFill/>
        </p:spPr>
        <p:txBody>
          <a:bodyPr wrap="square" rtlCol="0" anchor="t">
            <a:spAutoFit/>
          </a:bodyPr>
          <a:lstStyle/>
          <a:p>
            <a:pPr algn="just"/>
            <a:r>
              <a:rPr lang="en-US" sz="3200" dirty="0"/>
              <a:t>Within the past semester, the Engineering and Physical Sciences Library (EPSL) has hosted a speaker series called STEAM Salon. This informal series, organized by the Research Commons at University Libraries, brings in faculty speakers in STEAM (Science, Technology, Engineering, Art, and Mathematics) disciplines at the University of Maryland (UMD) to present on their current research. Topics are from various areas of research and faculty speakers come from all over campus. Students regularly attend these talks, either independently or as part of their coursework. This poster will explore how these talks engage student learning outside of the classroom and create an informal learning environment.</a:t>
            </a:r>
          </a:p>
        </p:txBody>
      </p:sp>
      <p:sp>
        <p:nvSpPr>
          <p:cNvPr id="17" name="TextBox 16"/>
          <p:cNvSpPr txBox="1"/>
          <p:nvPr/>
        </p:nvSpPr>
        <p:spPr>
          <a:xfrm>
            <a:off x="11909304" y="4828203"/>
            <a:ext cx="19972924" cy="1200329"/>
          </a:xfrm>
          <a:prstGeom prst="rect">
            <a:avLst/>
          </a:prstGeom>
          <a:noFill/>
        </p:spPr>
        <p:txBody>
          <a:bodyPr wrap="square" rtlCol="0">
            <a:spAutoFit/>
          </a:bodyPr>
          <a:lstStyle/>
          <a:p>
            <a:r>
              <a:rPr lang="en-US" sz="7200" dirty="0"/>
              <a:t>STEAM Salon</a:t>
            </a:r>
          </a:p>
        </p:txBody>
      </p:sp>
      <p:sp>
        <p:nvSpPr>
          <p:cNvPr id="18" name="TextBox 17"/>
          <p:cNvSpPr txBox="1"/>
          <p:nvPr/>
        </p:nvSpPr>
        <p:spPr>
          <a:xfrm>
            <a:off x="11909290" y="11706318"/>
            <a:ext cx="19972922" cy="5016757"/>
          </a:xfrm>
          <a:prstGeom prst="rect">
            <a:avLst/>
          </a:prstGeom>
          <a:noFill/>
        </p:spPr>
        <p:txBody>
          <a:bodyPr wrap="square" rtlCol="0" anchor="t">
            <a:spAutoFit/>
          </a:bodyPr>
          <a:lstStyle/>
          <a:p>
            <a:pPr algn="just"/>
            <a:r>
              <a:rPr lang="en-US" sz="3200" dirty="0"/>
              <a:t>Beginning in Spring 2016, EPSL was renovated to develop more open, group-work space. This area is on the main floor, directly by the entrance, and formerly housed the library’s reference collection. The goal of this new space was to foster student learning and exploration. New space and new technology allowed for multimedia presentations, which have taken the form of the STEAM Salon. The first talk occurred in October 2016 by Google’s </a:t>
            </a:r>
            <a:r>
              <a:rPr lang="en-US" sz="3200" dirty="0" err="1"/>
              <a:t>Über</a:t>
            </a:r>
            <a:r>
              <a:rPr lang="en-US" sz="3200" dirty="0"/>
              <a:t> Tech Lead for Search Quality and User Happiness Dan Russell.</a:t>
            </a:r>
          </a:p>
          <a:p>
            <a:pPr algn="just"/>
            <a:endParaRPr lang="en-US" sz="3200" dirty="0"/>
          </a:p>
          <a:p>
            <a:pPr algn="just"/>
            <a:r>
              <a:rPr lang="en-US" sz="3200" dirty="0"/>
              <a:t>Starting in Spring 2017, faculty from departments across campus have been invited to give short 30-40 minute talks about their current research. Attendees, including students, are encouraged to ask questions and interact with the speaker. Professors from the Department of Computer Science, the </a:t>
            </a:r>
            <a:r>
              <a:rPr lang="en-US" sz="3200" dirty="0" err="1"/>
              <a:t>iSchool</a:t>
            </a:r>
            <a:r>
              <a:rPr lang="en-US" sz="3200" dirty="0"/>
              <a:t>, and the Geographical Sciences Department gave presentations this past spring.</a:t>
            </a:r>
          </a:p>
        </p:txBody>
      </p:sp>
      <p:sp>
        <p:nvSpPr>
          <p:cNvPr id="7" name="Rectangle 6"/>
          <p:cNvSpPr/>
          <p:nvPr/>
        </p:nvSpPr>
        <p:spPr>
          <a:xfrm>
            <a:off x="32613676" y="19467663"/>
            <a:ext cx="9986464" cy="8956299"/>
          </a:xfrm>
          <a:prstGeom prst="rect">
            <a:avLst/>
          </a:prstGeom>
        </p:spPr>
        <p:txBody>
          <a:bodyPr wrap="square">
            <a:spAutoFit/>
          </a:bodyPr>
          <a:lstStyle/>
          <a:p>
            <a:pPr marL="457200" lvl="0" indent="-457200">
              <a:buFont typeface="Arial"/>
              <a:buChar char="•"/>
            </a:pPr>
            <a:r>
              <a:rPr lang="en-US" sz="3200" b="1" i="1" dirty="0">
                <a:solidFill>
                  <a:prstClr val="black"/>
                </a:solidFill>
              </a:rPr>
              <a:t>Interdisciplinary engagement: </a:t>
            </a:r>
            <a:r>
              <a:rPr lang="en-US" sz="3200" dirty="0">
                <a:solidFill>
                  <a:prstClr val="black"/>
                </a:solidFill>
              </a:rPr>
              <a:t>soliciting faculty that do work with the sciences and arts to showcase their research</a:t>
            </a:r>
          </a:p>
          <a:p>
            <a:pPr marL="457200" lvl="0" indent="-457200">
              <a:buFont typeface="Arial"/>
              <a:buChar char="•"/>
            </a:pPr>
            <a:r>
              <a:rPr lang="en-US" sz="3200" b="1" i="1" dirty="0">
                <a:solidFill>
                  <a:prstClr val="black"/>
                </a:solidFill>
              </a:rPr>
              <a:t>Potential of live-streaming: </a:t>
            </a:r>
            <a:r>
              <a:rPr lang="en-US" sz="3200" dirty="0">
                <a:solidFill>
                  <a:prstClr val="black"/>
                </a:solidFill>
              </a:rPr>
              <a:t>making events accessible for those that can’t physically come to the space; had some success so far via Twitter</a:t>
            </a:r>
          </a:p>
          <a:p>
            <a:pPr marL="457200" lvl="0" indent="-457200">
              <a:buFont typeface="Arial"/>
              <a:buChar char="•"/>
            </a:pPr>
            <a:r>
              <a:rPr lang="en-US" sz="3200" b="1" i="1" dirty="0">
                <a:solidFill>
                  <a:prstClr val="black"/>
                </a:solidFill>
              </a:rPr>
              <a:t>Beyond faculty: </a:t>
            </a:r>
            <a:r>
              <a:rPr lang="en-US" sz="3200" dirty="0">
                <a:solidFill>
                  <a:prstClr val="black"/>
                </a:solidFill>
              </a:rPr>
              <a:t>working with students and student groups/organizations to develop programming and presentations</a:t>
            </a:r>
          </a:p>
          <a:p>
            <a:pPr marL="457200" lvl="0" indent="-457200">
              <a:buFont typeface="Arial"/>
              <a:buChar char="•"/>
            </a:pPr>
            <a:r>
              <a:rPr lang="en-US" sz="3200" b="1" i="1" dirty="0">
                <a:solidFill>
                  <a:prstClr val="black"/>
                </a:solidFill>
              </a:rPr>
              <a:t>Celebrating student work: </a:t>
            </a:r>
            <a:r>
              <a:rPr lang="en-US" sz="3200" dirty="0">
                <a:solidFill>
                  <a:prstClr val="black"/>
                </a:solidFill>
              </a:rPr>
              <a:t>continuing to display student work and achievements in the space to show the finished products of student learning</a:t>
            </a:r>
          </a:p>
          <a:p>
            <a:pPr marL="457200" lvl="0" indent="-457200">
              <a:buFont typeface="Arial"/>
              <a:buChar char="•"/>
            </a:pPr>
            <a:r>
              <a:rPr lang="en-US" sz="3200" b="1" i="1" dirty="0">
                <a:solidFill>
                  <a:prstClr val="black"/>
                </a:solidFill>
              </a:rPr>
              <a:t>Assessing success: </a:t>
            </a:r>
            <a:r>
              <a:rPr lang="en-US" sz="3200" dirty="0">
                <a:solidFill>
                  <a:prstClr val="black"/>
                </a:solidFill>
              </a:rPr>
              <a:t>developing metrics to measure success and gauge student learning and participation</a:t>
            </a:r>
            <a:endParaRPr lang="en-US" sz="3200" b="1" i="1" dirty="0">
              <a:solidFill>
                <a:prstClr val="black"/>
              </a:solidFill>
            </a:endParaRPr>
          </a:p>
          <a:p>
            <a:pPr marL="457200" lvl="0" indent="-457200">
              <a:buFont typeface="Arial"/>
              <a:buChar char="•"/>
            </a:pPr>
            <a:r>
              <a:rPr lang="en-US" sz="3200" b="1" i="1" dirty="0">
                <a:solidFill>
                  <a:prstClr val="black"/>
                </a:solidFill>
              </a:rPr>
              <a:t>Targeting interested audiences: </a:t>
            </a:r>
            <a:r>
              <a:rPr lang="en-US" sz="3200" dirty="0">
                <a:solidFill>
                  <a:prstClr val="black"/>
                </a:solidFill>
              </a:rPr>
              <a:t>getting interested students into the space through targeted outreach</a:t>
            </a:r>
          </a:p>
        </p:txBody>
      </p:sp>
      <p:sp>
        <p:nvSpPr>
          <p:cNvPr id="29" name="TextBox 28"/>
          <p:cNvSpPr txBox="1"/>
          <p:nvPr/>
        </p:nvSpPr>
        <p:spPr>
          <a:xfrm>
            <a:off x="32710615" y="18221326"/>
            <a:ext cx="9986464" cy="1200329"/>
          </a:xfrm>
          <a:prstGeom prst="rect">
            <a:avLst/>
          </a:prstGeom>
          <a:noFill/>
        </p:spPr>
        <p:txBody>
          <a:bodyPr wrap="square" rtlCol="0">
            <a:spAutoFit/>
          </a:bodyPr>
          <a:lstStyle/>
          <a:p>
            <a:r>
              <a:rPr lang="en-US" sz="7200" dirty="0"/>
              <a:t>Future Directions</a:t>
            </a:r>
          </a:p>
        </p:txBody>
      </p:sp>
      <p:sp>
        <p:nvSpPr>
          <p:cNvPr id="31" name="TextBox 30"/>
          <p:cNvSpPr txBox="1"/>
          <p:nvPr/>
        </p:nvSpPr>
        <p:spPr>
          <a:xfrm>
            <a:off x="32547645" y="4828203"/>
            <a:ext cx="10431359" cy="1200329"/>
          </a:xfrm>
          <a:prstGeom prst="rect">
            <a:avLst/>
          </a:prstGeom>
          <a:noFill/>
        </p:spPr>
        <p:txBody>
          <a:bodyPr wrap="square" rtlCol="0">
            <a:spAutoFit/>
          </a:bodyPr>
          <a:lstStyle/>
          <a:p>
            <a:r>
              <a:rPr lang="en-US" sz="7200" dirty="0"/>
              <a:t>Promoting STEAM Salon</a:t>
            </a:r>
          </a:p>
        </p:txBody>
      </p:sp>
      <p:sp>
        <p:nvSpPr>
          <p:cNvPr id="30" name="TextBox 29"/>
          <p:cNvSpPr txBox="1"/>
          <p:nvPr/>
        </p:nvSpPr>
        <p:spPr>
          <a:xfrm>
            <a:off x="32729079" y="6028532"/>
            <a:ext cx="9986462" cy="6946517"/>
          </a:xfrm>
          <a:prstGeom prst="rect">
            <a:avLst/>
          </a:prstGeom>
          <a:noFill/>
        </p:spPr>
        <p:txBody>
          <a:bodyPr wrap="square" rtlCol="0" anchor="t">
            <a:spAutoFit/>
          </a:bodyPr>
          <a:lstStyle/>
          <a:p>
            <a:pPr lvl="0" algn="just" defTabSz="914400">
              <a:lnSpc>
                <a:spcPct val="90000"/>
              </a:lnSpc>
              <a:spcBef>
                <a:spcPts val="1000"/>
              </a:spcBef>
              <a:buClr>
                <a:srgbClr val="C00000"/>
              </a:buClr>
              <a:defRPr/>
            </a:pPr>
            <a:r>
              <a:rPr lang="en-US" sz="3200" dirty="0">
                <a:solidFill>
                  <a:sysClr val="windowText" lastClr="000000"/>
                </a:solidFill>
                <a:cs typeface="Arial"/>
              </a:rPr>
              <a:t>EPSL worked with the Graphics Department in the University Libraries to create promotional materials for each STEAM Salon event. The Social Media Coordinator for the Libraries also worked closely with EPSL to advertise the lectures on social media. EPSL advertised through the following channels:</a:t>
            </a:r>
          </a:p>
          <a:p>
            <a:pPr marL="457200" lvl="0" indent="-457200" algn="just" defTabSz="914400">
              <a:lnSpc>
                <a:spcPct val="90000"/>
              </a:lnSpc>
              <a:spcBef>
                <a:spcPts val="1000"/>
              </a:spcBef>
              <a:buClr>
                <a:srgbClr val="C00000"/>
              </a:buClr>
              <a:buFont typeface="Arial" panose="020B0604020202020204" pitchFamily="34" charset="0"/>
              <a:buChar char="•"/>
              <a:defRPr/>
            </a:pPr>
            <a:r>
              <a:rPr lang="en-US" sz="3200" dirty="0">
                <a:solidFill>
                  <a:sysClr val="windowText" lastClr="000000"/>
                </a:solidFill>
                <a:cs typeface="Arial"/>
              </a:rPr>
              <a:t>Social</a:t>
            </a:r>
            <a:r>
              <a:rPr lang="en-US" sz="3200" dirty="0">
                <a:solidFill>
                  <a:sysClr val="windowText" lastClr="000000"/>
                </a:solidFill>
              </a:rPr>
              <a:t> Media - Twitter, Facebook</a:t>
            </a:r>
            <a:endParaRPr lang="en-US" sz="3200" dirty="0"/>
          </a:p>
          <a:p>
            <a:pPr marL="457200" lvl="0" indent="-457200" algn="just" defTabSz="914400">
              <a:lnSpc>
                <a:spcPct val="90000"/>
              </a:lnSpc>
              <a:spcBef>
                <a:spcPts val="1000"/>
              </a:spcBef>
              <a:buClr>
                <a:srgbClr val="C00000"/>
              </a:buClr>
              <a:buFont typeface="Arial" panose="020B0604020202020204" pitchFamily="34" charset="0"/>
              <a:buChar char="•"/>
              <a:defRPr/>
            </a:pPr>
            <a:r>
              <a:rPr lang="en-US" sz="3200" dirty="0">
                <a:solidFill>
                  <a:sysClr val="windowText" lastClr="000000"/>
                </a:solidFill>
                <a:cs typeface="Arial"/>
              </a:rPr>
              <a:t>Emailing departmental contacts</a:t>
            </a:r>
          </a:p>
          <a:p>
            <a:pPr marL="457200" lvl="0" indent="-457200" algn="just" defTabSz="914400">
              <a:lnSpc>
                <a:spcPct val="90000"/>
              </a:lnSpc>
              <a:spcBef>
                <a:spcPts val="1000"/>
              </a:spcBef>
              <a:buClr>
                <a:srgbClr val="C00000"/>
              </a:buClr>
              <a:buFont typeface="Arial" panose="020B0604020202020204" pitchFamily="34" charset="0"/>
              <a:buChar char="•"/>
              <a:defRPr/>
            </a:pPr>
            <a:r>
              <a:rPr lang="en-US" sz="3200" dirty="0">
                <a:solidFill>
                  <a:sysClr val="windowText" lastClr="000000"/>
                </a:solidFill>
                <a:cs typeface="Arial"/>
              </a:rPr>
              <a:t>Signs placed in EPSL</a:t>
            </a:r>
          </a:p>
          <a:p>
            <a:pPr marL="457200" lvl="0" indent="-457200" algn="just" defTabSz="914400">
              <a:lnSpc>
                <a:spcPct val="90000"/>
              </a:lnSpc>
              <a:spcBef>
                <a:spcPts val="1000"/>
              </a:spcBef>
              <a:buClr>
                <a:srgbClr val="C00000"/>
              </a:buClr>
              <a:buFont typeface="Arial" panose="020B0604020202020204" pitchFamily="34" charset="0"/>
              <a:buChar char="•"/>
              <a:defRPr/>
            </a:pPr>
            <a:r>
              <a:rPr lang="en-US" sz="3200" dirty="0">
                <a:solidFill>
                  <a:sysClr val="windowText" lastClr="000000"/>
                </a:solidFill>
                <a:cs typeface="Arial"/>
              </a:rPr>
              <a:t>Promotional slides on library TV slideshows</a:t>
            </a:r>
          </a:p>
          <a:p>
            <a:pPr algn="just" defTabSz="914400">
              <a:lnSpc>
                <a:spcPct val="90000"/>
              </a:lnSpc>
              <a:spcBef>
                <a:spcPts val="1000"/>
              </a:spcBef>
              <a:buClr>
                <a:srgbClr val="C00000"/>
              </a:buClr>
              <a:defRPr/>
            </a:pPr>
            <a:r>
              <a:rPr lang="en-US" sz="3200" dirty="0">
                <a:solidFill>
                  <a:sysClr val="windowText" lastClr="000000"/>
                </a:solidFill>
                <a:cs typeface="Arial"/>
              </a:rPr>
              <a:t>A webpage was also created on the Libraries' Research Commons website to solicit presenters and display information about each talk, including links to recordings of previous presentations.</a:t>
            </a:r>
          </a:p>
        </p:txBody>
      </p:sp>
      <p:sp>
        <p:nvSpPr>
          <p:cNvPr id="44" name="TextBox 43"/>
          <p:cNvSpPr txBox="1"/>
          <p:nvPr/>
        </p:nvSpPr>
        <p:spPr>
          <a:xfrm>
            <a:off x="40155207" y="24184797"/>
            <a:ext cx="1167307" cy="400110"/>
          </a:xfrm>
          <a:prstGeom prst="rect">
            <a:avLst/>
          </a:prstGeom>
          <a:noFill/>
        </p:spPr>
        <p:txBody>
          <a:bodyPr wrap="none" rtlCol="0">
            <a:spAutoFit/>
          </a:bodyPr>
          <a:lstStyle/>
          <a:p>
            <a:pPr algn="ctr"/>
            <a:r>
              <a:rPr lang="en-US" sz="2000" dirty="0">
                <a:solidFill>
                  <a:schemeClr val="bg1"/>
                </a:solidFill>
              </a:rPr>
              <a:t>Cohort 2</a:t>
            </a:r>
          </a:p>
        </p:txBody>
      </p:sp>
      <p:sp>
        <p:nvSpPr>
          <p:cNvPr id="45" name="TextBox 44"/>
          <p:cNvSpPr txBox="1"/>
          <p:nvPr/>
        </p:nvSpPr>
        <p:spPr>
          <a:xfrm>
            <a:off x="33922029" y="27209097"/>
            <a:ext cx="1167307" cy="400110"/>
          </a:xfrm>
          <a:prstGeom prst="rect">
            <a:avLst/>
          </a:prstGeom>
          <a:noFill/>
        </p:spPr>
        <p:txBody>
          <a:bodyPr wrap="none" rtlCol="0">
            <a:spAutoFit/>
          </a:bodyPr>
          <a:lstStyle/>
          <a:p>
            <a:pPr algn="ctr"/>
            <a:r>
              <a:rPr lang="en-US" sz="2000" dirty="0">
                <a:solidFill>
                  <a:schemeClr val="bg1"/>
                </a:solidFill>
              </a:rPr>
              <a:t>Cohort 2</a:t>
            </a:r>
          </a:p>
        </p:txBody>
      </p:sp>
      <p:pic>
        <p:nvPicPr>
          <p:cNvPr id="6" name="Picture 5" descr="Lib Logo.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50028" y="189383"/>
            <a:ext cx="4689514" cy="4689514"/>
          </a:xfrm>
          <a:prstGeom prst="rect">
            <a:avLst/>
          </a:prstGeom>
        </p:spPr>
      </p:pic>
      <p:sp>
        <p:nvSpPr>
          <p:cNvPr id="37" name="TextBox 36"/>
          <p:cNvSpPr txBox="1"/>
          <p:nvPr/>
        </p:nvSpPr>
        <p:spPr>
          <a:xfrm>
            <a:off x="32729077" y="28423962"/>
            <a:ext cx="9986464" cy="769441"/>
          </a:xfrm>
          <a:prstGeom prst="rect">
            <a:avLst/>
          </a:prstGeom>
          <a:noFill/>
        </p:spPr>
        <p:txBody>
          <a:bodyPr wrap="square" rtlCol="0">
            <a:spAutoFit/>
          </a:bodyPr>
          <a:lstStyle/>
          <a:p>
            <a:r>
              <a:rPr lang="en-US" sz="4400" dirty="0"/>
              <a:t>Works Consulted</a:t>
            </a:r>
          </a:p>
        </p:txBody>
      </p:sp>
      <p:sp>
        <p:nvSpPr>
          <p:cNvPr id="11" name="TextBox 10"/>
          <p:cNvSpPr txBox="1"/>
          <p:nvPr/>
        </p:nvSpPr>
        <p:spPr>
          <a:xfrm>
            <a:off x="32729083" y="28924335"/>
            <a:ext cx="9986462" cy="3477875"/>
          </a:xfrm>
          <a:prstGeom prst="rect">
            <a:avLst/>
          </a:prstGeom>
          <a:noFill/>
        </p:spPr>
        <p:txBody>
          <a:bodyPr wrap="square" rtlCol="0">
            <a:spAutoFit/>
          </a:bodyPr>
          <a:lstStyle/>
          <a:p>
            <a:endParaRPr lang="en-US" sz="2000" dirty="0"/>
          </a:p>
          <a:p>
            <a:r>
              <a:rPr lang="en-US" sz="2000" dirty="0"/>
              <a:t>Burris, C., McCallum, C., &amp; Keener, M. (2016). Incorporating Branded Academic Library Programming to Promote and Showcase Campus Research and Artistic Performances. </a:t>
            </a:r>
            <a:r>
              <a:rPr lang="en-US" sz="2000" i="1" dirty="0"/>
              <a:t>North Carolina Libraries (Online)</a:t>
            </a:r>
            <a:r>
              <a:rPr lang="en-US" sz="2000" dirty="0"/>
              <a:t>, </a:t>
            </a:r>
            <a:r>
              <a:rPr lang="en-US" sz="2000" i="1" dirty="0"/>
              <a:t>74</a:t>
            </a:r>
            <a:r>
              <a:rPr lang="en-US" sz="2000" dirty="0"/>
              <a:t>(1), 13–20.</a:t>
            </a:r>
          </a:p>
          <a:p>
            <a:endParaRPr lang="en-US" sz="2000" dirty="0"/>
          </a:p>
          <a:p>
            <a:r>
              <a:rPr lang="en-US" sz="2000" dirty="0"/>
              <a:t>Cotton, J., &amp; Pfaff, H. (2009). The Secret Lives of Professors: Connecting Students with Faculty Research Through a Faculty Lecture Series. </a:t>
            </a:r>
            <a:r>
              <a:rPr lang="en-US" sz="2000" i="1" dirty="0" err="1"/>
              <a:t>Feliciter</a:t>
            </a:r>
            <a:r>
              <a:rPr lang="en-US" sz="2000" dirty="0"/>
              <a:t>, </a:t>
            </a:r>
            <a:r>
              <a:rPr lang="en-US" sz="2000" i="1" dirty="0"/>
              <a:t>55</a:t>
            </a:r>
            <a:r>
              <a:rPr lang="en-US" sz="2000" dirty="0"/>
              <a:t>(6), 254.</a:t>
            </a:r>
          </a:p>
          <a:p>
            <a:endParaRPr lang="en-US" sz="2000" dirty="0"/>
          </a:p>
          <a:p>
            <a:r>
              <a:rPr lang="en-US" sz="2000" dirty="0"/>
              <a:t>Seidman, A., &amp; Brown, S. C. (2006). Integrating Outside Learning with the Classroom Experience: The Student Learning Imperative. </a:t>
            </a:r>
            <a:r>
              <a:rPr lang="en-US" sz="2000" i="1" dirty="0"/>
              <a:t>Education</a:t>
            </a:r>
            <a:r>
              <a:rPr lang="en-US" sz="2000" dirty="0"/>
              <a:t>, </a:t>
            </a:r>
            <a:r>
              <a:rPr lang="en-US" sz="2000" i="1" dirty="0"/>
              <a:t>127</a:t>
            </a:r>
            <a:r>
              <a:rPr lang="en-US" sz="2000" dirty="0"/>
              <a:t>(1), 109–114.</a:t>
            </a:r>
          </a:p>
          <a:p>
            <a:endParaRPr lang="en-US" sz="2000" dirty="0"/>
          </a:p>
        </p:txBody>
      </p:sp>
      <p:pic>
        <p:nvPicPr>
          <p:cNvPr id="39" name="Shape 226"/>
          <p:cNvPicPr preferRelativeResize="0"/>
          <p:nvPr/>
        </p:nvPicPr>
        <p:blipFill>
          <a:blip r:embed="rId7">
            <a:alphaModFix/>
          </a:blip>
          <a:stretch>
            <a:fillRect/>
          </a:stretch>
        </p:blipFill>
        <p:spPr>
          <a:xfrm rot="21463084">
            <a:off x="8056554" y="14576360"/>
            <a:ext cx="3000107" cy="3882964"/>
          </a:xfrm>
          <a:prstGeom prst="rect">
            <a:avLst/>
          </a:prstGeom>
          <a:noFill/>
          <a:ln>
            <a:solidFill>
              <a:srgbClr val="000000"/>
            </a:solidFill>
          </a:ln>
        </p:spPr>
      </p:pic>
      <p:pic>
        <p:nvPicPr>
          <p:cNvPr id="40" name="Shape 229"/>
          <p:cNvPicPr preferRelativeResize="0">
            <a:picLocks noChangeAspect="1"/>
          </p:cNvPicPr>
          <p:nvPr/>
        </p:nvPicPr>
        <p:blipFill>
          <a:blip r:embed="rId8">
            <a:alphaModFix/>
          </a:blip>
          <a:stretch>
            <a:fillRect/>
          </a:stretch>
        </p:blipFill>
        <p:spPr>
          <a:xfrm rot="353086">
            <a:off x="4864502" y="14354614"/>
            <a:ext cx="3231427" cy="3886200"/>
          </a:xfrm>
          <a:prstGeom prst="rect">
            <a:avLst/>
          </a:prstGeom>
          <a:noFill/>
          <a:ln>
            <a:solidFill>
              <a:srgbClr val="000000"/>
            </a:solidFill>
          </a:ln>
        </p:spPr>
      </p:pic>
      <p:pic>
        <p:nvPicPr>
          <p:cNvPr id="42" name="Shape 228"/>
          <p:cNvPicPr preferRelativeResize="0">
            <a:picLocks noChangeAspect="1"/>
          </p:cNvPicPr>
          <p:nvPr/>
        </p:nvPicPr>
        <p:blipFill>
          <a:blip r:embed="rId9">
            <a:alphaModFix/>
          </a:blip>
          <a:stretch>
            <a:fillRect/>
          </a:stretch>
        </p:blipFill>
        <p:spPr>
          <a:xfrm rot="21212567">
            <a:off x="1284396" y="14387100"/>
            <a:ext cx="3180965" cy="3886200"/>
          </a:xfrm>
          <a:prstGeom prst="rect">
            <a:avLst/>
          </a:prstGeom>
          <a:noFill/>
          <a:ln w="12700" cmpd="sng">
            <a:solidFill>
              <a:schemeClr val="tx1"/>
            </a:solidFill>
          </a:ln>
        </p:spPr>
      </p:pic>
      <p:pic>
        <p:nvPicPr>
          <p:cNvPr id="33" name="Shape 212"/>
          <p:cNvPicPr preferRelativeResize="0"/>
          <p:nvPr/>
        </p:nvPicPr>
        <p:blipFill>
          <a:blip r:embed="rId10">
            <a:alphaModFix/>
          </a:blip>
          <a:stretch>
            <a:fillRect/>
          </a:stretch>
        </p:blipFill>
        <p:spPr>
          <a:xfrm>
            <a:off x="11909304" y="6037445"/>
            <a:ext cx="19972919" cy="5401377"/>
          </a:xfrm>
          <a:prstGeom prst="rect">
            <a:avLst/>
          </a:prstGeom>
          <a:noFill/>
          <a:ln>
            <a:solidFill>
              <a:srgbClr val="000000"/>
            </a:solidFill>
          </a:ln>
        </p:spPr>
      </p:pic>
      <p:pic>
        <p:nvPicPr>
          <p:cNvPr id="5" name="Picture 4" descr="18175643_10154315979591046_1352938053_o.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3476649" y="13167995"/>
            <a:ext cx="8274349" cy="4654321"/>
          </a:xfrm>
          <a:prstGeom prst="rect">
            <a:avLst/>
          </a:prstGeom>
          <a:ln w="12700" cmpd="sng">
            <a:solidFill>
              <a:schemeClr val="tx1"/>
            </a:solidFill>
          </a:ln>
        </p:spPr>
      </p:pic>
    </p:spTree>
    <p:extLst>
      <p:ext uri="{BB962C8B-B14F-4D97-AF65-F5344CB8AC3E}">
        <p14:creationId xmlns:p14="http://schemas.microsoft.com/office/powerpoint/2010/main" val="16138199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608</TotalTime>
  <Words>909</Words>
  <Application>Microsoft Office PowerPoint</Application>
  <PresentationFormat>Custom</PresentationFormat>
  <Paragraphs>40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Learning Outside the Classroom:  STEAM Salon Series at EPSL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Title Sized to Fit on One Line Across the Top.</dc:title>
  <dc:creator>Microsoft Office User</dc:creator>
  <cp:lastModifiedBy>Elizabeth Soergel</cp:lastModifiedBy>
  <cp:revision>120</cp:revision>
  <dcterms:created xsi:type="dcterms:W3CDTF">2017-03-14T19:08:00Z</dcterms:created>
  <dcterms:modified xsi:type="dcterms:W3CDTF">2017-05-10T17:17:11Z</dcterms:modified>
</cp:coreProperties>
</file>