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67" r:id="rId4"/>
    <p:sldId id="268" r:id="rId5"/>
    <p:sldId id="271" r:id="rId6"/>
    <p:sldId id="272" r:id="rId7"/>
    <p:sldId id="276" r:id="rId8"/>
    <p:sldId id="277" r:id="rId9"/>
    <p:sldId id="278" r:id="rId10"/>
    <p:sldId id="279" r:id="rId11"/>
    <p:sldId id="273" r:id="rId12"/>
    <p:sldId id="282" r:id="rId13"/>
    <p:sldId id="281" r:id="rId14"/>
    <p:sldId id="283" r:id="rId15"/>
    <p:sldId id="284" r:id="rId16"/>
    <p:sldId id="274" r:id="rId17"/>
    <p:sldId id="275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-90" y="-79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A9BFBD-FA62-48FB-9DE1-FDE816ED7F38}" type="datetimeFigureOut">
              <a:rPr lang="en-US" smtClean="0"/>
              <a:t>6/5/2015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A1C7A4-26DF-4ECA-9A37-2D56DFA708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9914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A1C7A4-26DF-4ECA-9A37-2D56DFA7089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88674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A1C7A4-26DF-4ECA-9A37-2D56DFA7089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1667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A1C7A4-26DF-4ECA-9A37-2D56DFA7089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991327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A1C7A4-26DF-4ECA-9A37-2D56DFA7089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843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A1C7A4-26DF-4ECA-9A37-2D56DFA7089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86746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A1C7A4-26DF-4ECA-9A37-2D56DFA7089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04633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A1C7A4-26DF-4ECA-9A37-2D56DFA70891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22164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A1C7A4-26DF-4ECA-9A37-2D56DFA70891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8550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A1C7A4-26DF-4ECA-9A37-2D56DFA7089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2562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A1C7A4-26DF-4ECA-9A37-2D56DFA7089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9776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A1C7A4-26DF-4ECA-9A37-2D56DFA7089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527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A1C7A4-26DF-4ECA-9A37-2D56DFA7089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7276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A1C7A4-26DF-4ECA-9A37-2D56DFA7089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10395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A1C7A4-26DF-4ECA-9A37-2D56DFA7089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3196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A1C7A4-26DF-4ECA-9A37-2D56DFA7089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866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A1C7A4-26DF-4ECA-9A37-2D56DFA7089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1745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A188F-11FA-46D2-B24F-769B40FA1C49}" type="datetime1">
              <a:rPr lang="en-US" smtClean="0"/>
              <a:t>6/5/2015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081C3-B2BE-4ECA-B5C1-1F10892A0E8F}" type="datetime1">
              <a:rPr lang="en-US" smtClean="0"/>
              <a:t>6/5/2015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2683E-9B6D-4F39-BF20-9F38CB35DDCA}" type="datetime1">
              <a:rPr lang="en-US" smtClean="0"/>
              <a:t>6/5/2015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522F1-A8C0-4EB5-998B-A03D09F1779C}" type="datetime1">
              <a:rPr lang="en-US" smtClean="0"/>
              <a:t>6/5/2015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40F30-7AD0-4D4B-AFA8-5BA0919F9393}" type="datetime1">
              <a:rPr lang="en-US" smtClean="0"/>
              <a:t>6/5/2015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5CED5-DD48-4DB3-B212-98648E719720}" type="datetime1">
              <a:rPr lang="en-US" smtClean="0"/>
              <a:t>6/5/2015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CB473-0F50-4633-ACB7-9F0495F71171}" type="datetime1">
              <a:rPr lang="en-US" smtClean="0"/>
              <a:t>6/5/2015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B389D-3DE7-489E-8DD9-C2289AF57A45}" type="datetime1">
              <a:rPr lang="en-US" smtClean="0"/>
              <a:t>6/5/2015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9622F-1304-42FC-8B15-D094161D5C2E}" type="datetime1">
              <a:rPr lang="en-US" smtClean="0"/>
              <a:t>6/5/2015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D11C7-697F-4044-8240-6A4E79FDCF23}" type="datetime1">
              <a:rPr lang="en-US" smtClean="0"/>
              <a:t>6/5/2015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23FBC-E92A-437D-B83D-1758FC4FFE73}" type="datetime1">
              <a:rPr lang="en-US" smtClean="0"/>
              <a:t>6/5/2015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F0B94-8D96-4B72-920A-AC1D052243D5}" type="datetime1">
              <a:rPr lang="en-US" smtClean="0"/>
              <a:t>6/5/2015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590A7-E53E-452A-8767-9848FD670790}" type="datetime1">
              <a:rPr lang="en-US" smtClean="0"/>
              <a:t>6/5/2015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51826-696B-470B-9B76-8B59DCF3DA96}" type="datetime1">
              <a:rPr lang="en-US" smtClean="0"/>
              <a:t>6/5/2015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5EFE1-5BE1-474F-80E7-6E68E1C69809}" type="datetime1">
              <a:rPr lang="en-US" smtClean="0"/>
              <a:t>6/5/2015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2C7CE-BBEE-4005-B280-64E437DA2F14}" type="datetime1">
              <a:rPr lang="en-US" smtClean="0"/>
              <a:t>6/5/2015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AE666-8E85-4DBE-9405-DFF68DF31B5F}" type="datetime1">
              <a:rPr lang="en-US" smtClean="0"/>
              <a:t>6/5/2015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70432" y="2788582"/>
            <a:ext cx="7892407" cy="1646302"/>
          </a:xfrm>
        </p:spPr>
        <p:txBody>
          <a:bodyPr/>
          <a:lstStyle/>
          <a:p>
            <a:r>
              <a:rPr lang="en-US" dirty="0" smtClean="0"/>
              <a:t>Student Success</a:t>
            </a:r>
            <a:br>
              <a:rPr lang="en-US" dirty="0" smtClean="0"/>
            </a:br>
            <a:r>
              <a:rPr lang="en-US" dirty="0" smtClean="0"/>
              <a:t>through Libraries:</a:t>
            </a:r>
            <a:br>
              <a:rPr lang="en-US" dirty="0" smtClean="0"/>
            </a:br>
            <a:r>
              <a:rPr lang="en-US" sz="3600" dirty="0" smtClean="0"/>
              <a:t>A </a:t>
            </a:r>
            <a:r>
              <a:rPr lang="en-US" sz="3600" dirty="0"/>
              <a:t>Mixed-Methods Model for Assessing and Demonstrating Library Value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71075" y="4649591"/>
            <a:ext cx="7491764" cy="1096899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Jamie Edwards</a:t>
            </a:r>
          </a:p>
          <a:p>
            <a:r>
              <a:rPr lang="en-US" dirty="0" smtClean="0"/>
              <a:t>Library Research &amp; Innovative Practice Forum</a:t>
            </a:r>
          </a:p>
          <a:p>
            <a:r>
              <a:rPr lang="en-US" dirty="0" smtClean="0"/>
              <a:t>June 4, 2015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69569" y="264059"/>
            <a:ext cx="993270" cy="993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220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12648"/>
            <a:ext cx="8596668" cy="644681"/>
          </a:xfrm>
        </p:spPr>
        <p:txBody>
          <a:bodyPr>
            <a:normAutofit/>
          </a:bodyPr>
          <a:lstStyle/>
          <a:p>
            <a:r>
              <a:rPr lang="en-US" dirty="0" smtClean="0"/>
              <a:t>Findings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605919"/>
            <a:ext cx="8385505" cy="447398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Learning</a:t>
            </a:r>
          </a:p>
          <a:p>
            <a:pPr lvl="1"/>
            <a:r>
              <a:rPr lang="en-US" sz="2400" dirty="0" smtClean="0"/>
              <a:t>Sixteen studies: mostly qualitative methods</a:t>
            </a:r>
          </a:p>
          <a:p>
            <a:pPr lvl="1"/>
            <a:r>
              <a:rPr lang="en-US" sz="2400" dirty="0" smtClean="0"/>
              <a:t>Information literacy</a:t>
            </a:r>
          </a:p>
          <a:p>
            <a:pPr lvl="1"/>
            <a:r>
              <a:rPr lang="en-US" sz="2400" dirty="0" smtClean="0"/>
              <a:t>Library instruction: delivery method; effectiveness</a:t>
            </a:r>
          </a:p>
          <a:p>
            <a:pPr lvl="1"/>
            <a:r>
              <a:rPr lang="en-US" sz="2400" dirty="0" smtClean="0"/>
              <a:t>Direct measures: pre/post tests, assignments, citation analysis</a:t>
            </a:r>
          </a:p>
          <a:p>
            <a:pPr lvl="1"/>
            <a:r>
              <a:rPr lang="en-US" sz="2400" dirty="0" smtClean="0"/>
              <a:t>Indirect measures: surveys, focus groups, interviews</a:t>
            </a:r>
          </a:p>
          <a:p>
            <a:pPr lvl="1"/>
            <a:r>
              <a:rPr lang="en-US" sz="2400" dirty="0" smtClean="0"/>
              <a:t>Qualitative: largely positive reflections of learning</a:t>
            </a:r>
          </a:p>
          <a:p>
            <a:pPr lvl="1"/>
            <a:r>
              <a:rPr lang="en-US" sz="2400" dirty="0" smtClean="0"/>
              <a:t>Quantitative: mixed results</a:t>
            </a:r>
          </a:p>
          <a:p>
            <a:pPr lvl="1"/>
            <a:endParaRPr lang="en-US" sz="2400" dirty="0" smtClean="0"/>
          </a:p>
          <a:p>
            <a:pPr lvl="1"/>
            <a:endParaRPr lang="en-US" sz="2400" dirty="0" smtClean="0"/>
          </a:p>
          <a:p>
            <a:pPr lvl="1"/>
            <a:endParaRPr lang="en-US" sz="2400" dirty="0" smtClean="0"/>
          </a:p>
          <a:p>
            <a:pPr lvl="1"/>
            <a:endParaRPr lang="en-US" sz="2400" dirty="0" smtClean="0"/>
          </a:p>
          <a:p>
            <a:endParaRPr lang="en-US" sz="2400" dirty="0" smtClean="0"/>
          </a:p>
        </p:txBody>
      </p:sp>
      <p:sp>
        <p:nvSpPr>
          <p:cNvPr id="5" name="Footer Placeholder 3"/>
          <p:cNvSpPr txBox="1">
            <a:spLocks/>
          </p:cNvSpPr>
          <p:nvPr/>
        </p:nvSpPr>
        <p:spPr>
          <a:xfrm>
            <a:off x="4975668" y="6202192"/>
            <a:ext cx="4087171" cy="4873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>
                <a:solidFill>
                  <a:schemeClr val="accent1"/>
                </a:solidFill>
              </a:rPr>
              <a:t>University of Maryland – Jamie Edwards – </a:t>
            </a:r>
            <a:r>
              <a:rPr lang="en-US" sz="1200" dirty="0">
                <a:solidFill>
                  <a:schemeClr val="accent1"/>
                </a:solidFill>
              </a:rPr>
              <a:t>June 4, </a:t>
            </a:r>
            <a:r>
              <a:rPr lang="en-US" sz="1200" dirty="0" smtClean="0">
                <a:solidFill>
                  <a:schemeClr val="accent1"/>
                </a:solidFill>
              </a:rPr>
              <a:t>2015</a:t>
            </a:r>
            <a:endParaRPr lang="en-US" sz="1200" dirty="0">
              <a:solidFill>
                <a:schemeClr val="accent1"/>
              </a:solidFill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>
          <a:xfrm>
            <a:off x="888497" y="6202192"/>
            <a:ext cx="4087171" cy="4873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i="1" dirty="0" smtClean="0">
                <a:solidFill>
                  <a:schemeClr val="accent1"/>
                </a:solidFill>
              </a:rPr>
              <a:t>Student Success through Libraries</a:t>
            </a:r>
            <a:endParaRPr lang="en-US" sz="1200" b="1" i="1" dirty="0">
              <a:solidFill>
                <a:schemeClr val="accent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69569" y="264059"/>
            <a:ext cx="993270" cy="993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85425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12648"/>
            <a:ext cx="8596668" cy="644681"/>
          </a:xfrm>
        </p:spPr>
        <p:txBody>
          <a:bodyPr>
            <a:normAutofit/>
          </a:bodyPr>
          <a:lstStyle/>
          <a:p>
            <a:r>
              <a:rPr lang="en-US" dirty="0" smtClean="0"/>
              <a:t>Implications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605919"/>
            <a:ext cx="8385505" cy="447398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Trends</a:t>
            </a:r>
          </a:p>
          <a:p>
            <a:pPr lvl="1"/>
            <a:r>
              <a:rPr lang="en-US" sz="2400" dirty="0" smtClean="0"/>
              <a:t>Recruitment/retention/graduation: mostly quantitative methods with existing data sets</a:t>
            </a:r>
          </a:p>
          <a:p>
            <a:pPr lvl="1"/>
            <a:r>
              <a:rPr lang="en-US" sz="2400" dirty="0" smtClean="0"/>
              <a:t>Engagement/experience: mostly qualitative methods similar to ethnography on student needs/perceptions</a:t>
            </a:r>
          </a:p>
          <a:p>
            <a:pPr lvl="1"/>
            <a:r>
              <a:rPr lang="en-US" sz="2400" dirty="0" smtClean="0"/>
              <a:t>Achievement: quantitative analysis of relationship between library use and GPA</a:t>
            </a:r>
          </a:p>
          <a:p>
            <a:pPr lvl="1"/>
            <a:r>
              <a:rPr lang="en-US" sz="2400" dirty="0" smtClean="0"/>
              <a:t>Learning: mostly qualitative analysis of information literacy and perception of library instruction</a:t>
            </a:r>
            <a:endParaRPr lang="en-US" sz="2800" dirty="0" smtClean="0"/>
          </a:p>
          <a:p>
            <a:pPr lvl="1"/>
            <a:endParaRPr lang="en-US" sz="2600" dirty="0" smtClean="0"/>
          </a:p>
          <a:p>
            <a:endParaRPr lang="en-US" sz="2400" dirty="0" smtClean="0"/>
          </a:p>
        </p:txBody>
      </p:sp>
      <p:sp>
        <p:nvSpPr>
          <p:cNvPr id="5" name="Footer Placeholder 3"/>
          <p:cNvSpPr txBox="1">
            <a:spLocks/>
          </p:cNvSpPr>
          <p:nvPr/>
        </p:nvSpPr>
        <p:spPr>
          <a:xfrm>
            <a:off x="4975668" y="6202192"/>
            <a:ext cx="4087171" cy="4873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>
                <a:solidFill>
                  <a:schemeClr val="accent1"/>
                </a:solidFill>
              </a:rPr>
              <a:t>University of Maryland – Jamie Edwards – </a:t>
            </a:r>
            <a:r>
              <a:rPr lang="en-US" sz="1200" dirty="0">
                <a:solidFill>
                  <a:schemeClr val="accent1"/>
                </a:solidFill>
              </a:rPr>
              <a:t>June 4, </a:t>
            </a:r>
            <a:r>
              <a:rPr lang="en-US" sz="1200" dirty="0" smtClean="0">
                <a:solidFill>
                  <a:schemeClr val="accent1"/>
                </a:solidFill>
              </a:rPr>
              <a:t>2015</a:t>
            </a:r>
            <a:endParaRPr lang="en-US" sz="1200" dirty="0">
              <a:solidFill>
                <a:schemeClr val="accent1"/>
              </a:solidFill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>
          <a:xfrm>
            <a:off x="888497" y="6202192"/>
            <a:ext cx="4087171" cy="4873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i="1" dirty="0" smtClean="0">
                <a:solidFill>
                  <a:schemeClr val="accent1"/>
                </a:solidFill>
              </a:rPr>
              <a:t>Student Success through Libraries</a:t>
            </a:r>
            <a:endParaRPr lang="en-US" sz="1200" b="1" i="1" dirty="0">
              <a:solidFill>
                <a:schemeClr val="accent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69569" y="264059"/>
            <a:ext cx="993270" cy="993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96228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12648"/>
            <a:ext cx="8596668" cy="644681"/>
          </a:xfrm>
        </p:spPr>
        <p:txBody>
          <a:bodyPr>
            <a:normAutofit/>
          </a:bodyPr>
          <a:lstStyle/>
          <a:p>
            <a:r>
              <a:rPr lang="en-US" dirty="0" smtClean="0"/>
              <a:t>Implications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605919"/>
            <a:ext cx="8385505" cy="447398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Gaps</a:t>
            </a:r>
          </a:p>
          <a:p>
            <a:pPr lvl="1"/>
            <a:r>
              <a:rPr lang="en-US" sz="2400" dirty="0" smtClean="0"/>
              <a:t>Some studies used mixed-methods, though not always meaningfully</a:t>
            </a:r>
          </a:p>
          <a:p>
            <a:pPr lvl="1"/>
            <a:r>
              <a:rPr lang="en-US" sz="2400" dirty="0" smtClean="0"/>
              <a:t>Recruitment/retention/graduation and achievement studies could use more qualitative methods to provide richer stories and triangulation to support data</a:t>
            </a:r>
          </a:p>
          <a:p>
            <a:pPr lvl="1"/>
            <a:r>
              <a:rPr lang="en-US" sz="2400" dirty="0" smtClean="0"/>
              <a:t>Engagement/experience and learning studies could use more quantitative methods to provide big picture numbers and data to support personal stories</a:t>
            </a:r>
            <a:endParaRPr lang="en-US" sz="2600" dirty="0" smtClean="0"/>
          </a:p>
          <a:p>
            <a:endParaRPr lang="en-US" sz="2400" dirty="0" smtClean="0"/>
          </a:p>
        </p:txBody>
      </p:sp>
      <p:sp>
        <p:nvSpPr>
          <p:cNvPr id="5" name="Footer Placeholder 3"/>
          <p:cNvSpPr txBox="1">
            <a:spLocks/>
          </p:cNvSpPr>
          <p:nvPr/>
        </p:nvSpPr>
        <p:spPr>
          <a:xfrm>
            <a:off x="4975668" y="6202192"/>
            <a:ext cx="4087171" cy="4873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>
                <a:solidFill>
                  <a:schemeClr val="accent1"/>
                </a:solidFill>
              </a:rPr>
              <a:t>University of Maryland – Jamie Edwards – </a:t>
            </a:r>
            <a:r>
              <a:rPr lang="en-US" sz="1200" dirty="0">
                <a:solidFill>
                  <a:schemeClr val="accent1"/>
                </a:solidFill>
              </a:rPr>
              <a:t>June 4, </a:t>
            </a:r>
            <a:r>
              <a:rPr lang="en-US" sz="1200" dirty="0" smtClean="0">
                <a:solidFill>
                  <a:schemeClr val="accent1"/>
                </a:solidFill>
              </a:rPr>
              <a:t>2015</a:t>
            </a:r>
            <a:endParaRPr lang="en-US" sz="1200" dirty="0">
              <a:solidFill>
                <a:schemeClr val="accent1"/>
              </a:solidFill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>
          <a:xfrm>
            <a:off x="888497" y="6202192"/>
            <a:ext cx="4087171" cy="4873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i="1" dirty="0" smtClean="0">
                <a:solidFill>
                  <a:schemeClr val="accent1"/>
                </a:solidFill>
              </a:rPr>
              <a:t>Student Success through Libraries</a:t>
            </a:r>
            <a:endParaRPr lang="en-US" sz="1200" b="1" i="1" dirty="0">
              <a:solidFill>
                <a:schemeClr val="accent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69569" y="264059"/>
            <a:ext cx="993270" cy="993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19761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12648"/>
            <a:ext cx="8596668" cy="644681"/>
          </a:xfrm>
        </p:spPr>
        <p:txBody>
          <a:bodyPr>
            <a:normAutofit/>
          </a:bodyPr>
          <a:lstStyle/>
          <a:p>
            <a:r>
              <a:rPr lang="en-US" dirty="0" smtClean="0"/>
              <a:t>Recommendations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605919"/>
            <a:ext cx="8385505" cy="447398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Collaborate with stakeholders</a:t>
            </a:r>
          </a:p>
          <a:p>
            <a:pPr lvl="1"/>
            <a:r>
              <a:rPr lang="en-US" sz="2400" dirty="0" smtClean="0"/>
              <a:t>Data managers, student advisors, faculty, administrators, library staff, and students</a:t>
            </a:r>
          </a:p>
          <a:p>
            <a:r>
              <a:rPr lang="en-US" sz="2800" dirty="0" smtClean="0"/>
              <a:t>Holistic framework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Align library mission and values with institution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Identify key student outcomes critical to priorities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Align assessment plan with outcomes and priorities</a:t>
            </a:r>
          </a:p>
        </p:txBody>
      </p:sp>
      <p:sp>
        <p:nvSpPr>
          <p:cNvPr id="5" name="Footer Placeholder 3"/>
          <p:cNvSpPr txBox="1">
            <a:spLocks/>
          </p:cNvSpPr>
          <p:nvPr/>
        </p:nvSpPr>
        <p:spPr>
          <a:xfrm>
            <a:off x="4975668" y="6202192"/>
            <a:ext cx="4087171" cy="4873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>
                <a:solidFill>
                  <a:schemeClr val="accent1"/>
                </a:solidFill>
              </a:rPr>
              <a:t>University of Maryland – Jamie Edwards – </a:t>
            </a:r>
            <a:r>
              <a:rPr lang="en-US" sz="1200" dirty="0">
                <a:solidFill>
                  <a:schemeClr val="accent1"/>
                </a:solidFill>
              </a:rPr>
              <a:t>June 4, </a:t>
            </a:r>
            <a:r>
              <a:rPr lang="en-US" sz="1200" dirty="0" smtClean="0">
                <a:solidFill>
                  <a:schemeClr val="accent1"/>
                </a:solidFill>
              </a:rPr>
              <a:t>2015</a:t>
            </a:r>
            <a:endParaRPr lang="en-US" sz="1200" dirty="0">
              <a:solidFill>
                <a:schemeClr val="accent1"/>
              </a:solidFill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>
          <a:xfrm>
            <a:off x="888497" y="6202192"/>
            <a:ext cx="4087171" cy="4873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i="1" dirty="0" smtClean="0">
                <a:solidFill>
                  <a:schemeClr val="accent1"/>
                </a:solidFill>
              </a:rPr>
              <a:t>Student Success through Libraries</a:t>
            </a:r>
            <a:endParaRPr lang="en-US" sz="1200" b="1" i="1" dirty="0">
              <a:solidFill>
                <a:schemeClr val="accent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69569" y="264059"/>
            <a:ext cx="993270" cy="993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40238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12648"/>
            <a:ext cx="8596668" cy="644681"/>
          </a:xfrm>
        </p:spPr>
        <p:txBody>
          <a:bodyPr>
            <a:normAutofit/>
          </a:bodyPr>
          <a:lstStyle/>
          <a:p>
            <a:r>
              <a:rPr lang="en-US" dirty="0" smtClean="0"/>
              <a:t>Recommendations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605919"/>
            <a:ext cx="8385505" cy="4473980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 startAt="4"/>
            </a:pPr>
            <a:r>
              <a:rPr lang="en-US" sz="2400" dirty="0"/>
              <a:t>Identify complementary methods for triangulation</a:t>
            </a:r>
          </a:p>
          <a:p>
            <a:pPr marL="914400" lvl="1" indent="-514350">
              <a:buFont typeface="+mj-lt"/>
              <a:buAutoNum type="alphaLcPeriod"/>
            </a:pPr>
            <a:r>
              <a:rPr lang="en-US" sz="2200" b="1" dirty="0"/>
              <a:t>Recruitment/retention/graduation</a:t>
            </a:r>
            <a:r>
              <a:rPr lang="en-US" sz="2200" dirty="0"/>
              <a:t>: use data sets to look for correlations between library use and student progress; support with surveys, focus groups, interviews</a:t>
            </a:r>
          </a:p>
          <a:p>
            <a:pPr marL="914400" lvl="1" indent="-514350">
              <a:buFont typeface="+mj-lt"/>
              <a:buAutoNum type="alphaLcPeriod"/>
            </a:pPr>
            <a:r>
              <a:rPr lang="en-US" sz="2200" b="1" dirty="0"/>
              <a:t>Engagement/experience</a:t>
            </a:r>
            <a:r>
              <a:rPr lang="en-US" sz="2200" dirty="0"/>
              <a:t>: use ethnographic studies to look at use of library space, services, resources; supplement </a:t>
            </a:r>
            <a:r>
              <a:rPr lang="en-US" sz="2200" dirty="0" smtClean="0"/>
              <a:t>with survey and correlation data</a:t>
            </a:r>
          </a:p>
          <a:p>
            <a:pPr marL="914400" lvl="1" indent="-514350">
              <a:buFont typeface="+mj-lt"/>
              <a:buAutoNum type="alphaLcPeriod"/>
            </a:pPr>
            <a:r>
              <a:rPr lang="en-US" sz="2200" b="1" dirty="0" smtClean="0"/>
              <a:t>Achievement</a:t>
            </a:r>
            <a:r>
              <a:rPr lang="en-US" sz="2200" dirty="0" smtClean="0"/>
              <a:t>: use data sets to look for correlations between library use and GPA; support with surveys of student and faculty perceptions</a:t>
            </a:r>
          </a:p>
          <a:p>
            <a:pPr marL="914400" lvl="1" indent="-514350">
              <a:buFont typeface="+mj-lt"/>
              <a:buAutoNum type="alphaLcPeriod"/>
            </a:pPr>
            <a:r>
              <a:rPr lang="en-US" sz="2200" b="1" dirty="0" smtClean="0"/>
              <a:t>Learning</a:t>
            </a:r>
            <a:r>
              <a:rPr lang="en-US" sz="2200" dirty="0" smtClean="0"/>
              <a:t>: use pre/post tests and citation analysis to study effects of library instruction on info lit; supplement with survey and correlation data</a:t>
            </a:r>
            <a:endParaRPr lang="en-US" sz="2200" dirty="0"/>
          </a:p>
        </p:txBody>
      </p:sp>
      <p:sp>
        <p:nvSpPr>
          <p:cNvPr id="5" name="Footer Placeholder 3"/>
          <p:cNvSpPr txBox="1">
            <a:spLocks/>
          </p:cNvSpPr>
          <p:nvPr/>
        </p:nvSpPr>
        <p:spPr>
          <a:xfrm>
            <a:off x="4975668" y="6202192"/>
            <a:ext cx="4087171" cy="4873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>
                <a:solidFill>
                  <a:schemeClr val="accent1"/>
                </a:solidFill>
              </a:rPr>
              <a:t>University of Maryland – Jamie Edwards – </a:t>
            </a:r>
            <a:r>
              <a:rPr lang="en-US" sz="1200" dirty="0">
                <a:solidFill>
                  <a:schemeClr val="accent1"/>
                </a:solidFill>
              </a:rPr>
              <a:t>June 4, </a:t>
            </a:r>
            <a:r>
              <a:rPr lang="en-US" sz="1200" dirty="0" smtClean="0">
                <a:solidFill>
                  <a:schemeClr val="accent1"/>
                </a:solidFill>
              </a:rPr>
              <a:t>2015</a:t>
            </a:r>
            <a:endParaRPr lang="en-US" sz="1200" dirty="0">
              <a:solidFill>
                <a:schemeClr val="accent1"/>
              </a:solidFill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>
          <a:xfrm>
            <a:off x="888497" y="6202192"/>
            <a:ext cx="4087171" cy="4873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i="1" dirty="0" smtClean="0">
                <a:solidFill>
                  <a:schemeClr val="accent1"/>
                </a:solidFill>
              </a:rPr>
              <a:t>Student Success through Libraries</a:t>
            </a:r>
            <a:endParaRPr lang="en-US" sz="1200" b="1" i="1" dirty="0">
              <a:solidFill>
                <a:schemeClr val="accent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69569" y="264059"/>
            <a:ext cx="993270" cy="993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26873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12648"/>
            <a:ext cx="8596668" cy="644681"/>
          </a:xfrm>
        </p:spPr>
        <p:txBody>
          <a:bodyPr>
            <a:normAutofit/>
          </a:bodyPr>
          <a:lstStyle/>
          <a:p>
            <a:r>
              <a:rPr lang="en-US" dirty="0" smtClean="0"/>
              <a:t>Recommendations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605919"/>
            <a:ext cx="8385505" cy="447398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5"/>
            </a:pPr>
            <a:r>
              <a:rPr lang="en-US" sz="2400" dirty="0" smtClean="0"/>
              <a:t>Partner with stakeholders on campus</a:t>
            </a:r>
          </a:p>
          <a:p>
            <a:pPr marL="514350" indent="-514350">
              <a:buFont typeface="+mj-lt"/>
              <a:buAutoNum type="arabicPeriod" startAt="5"/>
            </a:pPr>
            <a:r>
              <a:rPr lang="en-US" sz="2400" dirty="0" smtClean="0"/>
              <a:t>Collaborate within the library to increase engagement and strategic use of assessment</a:t>
            </a:r>
          </a:p>
          <a:p>
            <a:pPr marL="514350" indent="-514350">
              <a:buFont typeface="+mj-lt"/>
              <a:buAutoNum type="arabicPeriod" startAt="5"/>
            </a:pPr>
            <a:r>
              <a:rPr lang="en-US" sz="2400" dirty="0" smtClean="0"/>
              <a:t>Consider data quality, privacy, visualization</a:t>
            </a:r>
          </a:p>
          <a:p>
            <a:pPr marL="514350" indent="-514350">
              <a:buFont typeface="+mj-lt"/>
              <a:buAutoNum type="arabicPeriod" startAt="5"/>
            </a:pPr>
            <a:r>
              <a:rPr lang="en-US" sz="2400" dirty="0" smtClean="0"/>
              <a:t>Communicate results inside and outside the library; share best practices and encourage further research</a:t>
            </a:r>
          </a:p>
          <a:p>
            <a:pPr marL="514350" indent="-514350">
              <a:buFont typeface="+mj-lt"/>
              <a:buAutoNum type="arabicPeriod" startAt="5"/>
            </a:pPr>
            <a:r>
              <a:rPr lang="en-US" sz="2400" dirty="0" smtClean="0"/>
              <a:t>Use feedback to inform further learning and strategy</a:t>
            </a:r>
          </a:p>
          <a:p>
            <a:pPr marL="514350" indent="-514350">
              <a:buFont typeface="+mj-lt"/>
              <a:buAutoNum type="arabicPeriod" startAt="5"/>
            </a:pPr>
            <a:r>
              <a:rPr lang="en-US" sz="2400" dirty="0" smtClean="0"/>
              <a:t>Incorporate learning, strategy, and communication into planning initiatives</a:t>
            </a:r>
          </a:p>
          <a:p>
            <a:pPr marL="514350" indent="-514350">
              <a:buFont typeface="+mj-lt"/>
              <a:buAutoNum type="arabicPeriod" startAt="5"/>
            </a:pPr>
            <a:endParaRPr lang="en-US" sz="2400" dirty="0"/>
          </a:p>
        </p:txBody>
      </p:sp>
      <p:sp>
        <p:nvSpPr>
          <p:cNvPr id="5" name="Footer Placeholder 3"/>
          <p:cNvSpPr txBox="1">
            <a:spLocks/>
          </p:cNvSpPr>
          <p:nvPr/>
        </p:nvSpPr>
        <p:spPr>
          <a:xfrm>
            <a:off x="4975668" y="6202192"/>
            <a:ext cx="4087171" cy="4873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>
                <a:solidFill>
                  <a:schemeClr val="accent1"/>
                </a:solidFill>
              </a:rPr>
              <a:t>University of Maryland – Jamie Edwards – </a:t>
            </a:r>
            <a:r>
              <a:rPr lang="en-US" sz="1200" dirty="0">
                <a:solidFill>
                  <a:schemeClr val="accent1"/>
                </a:solidFill>
              </a:rPr>
              <a:t>June 4, </a:t>
            </a:r>
            <a:r>
              <a:rPr lang="en-US" sz="1200" dirty="0" smtClean="0">
                <a:solidFill>
                  <a:schemeClr val="accent1"/>
                </a:solidFill>
              </a:rPr>
              <a:t>2015</a:t>
            </a:r>
            <a:endParaRPr lang="en-US" sz="1200" dirty="0">
              <a:solidFill>
                <a:schemeClr val="accent1"/>
              </a:solidFill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>
          <a:xfrm>
            <a:off x="888497" y="6202192"/>
            <a:ext cx="4087171" cy="4873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i="1" dirty="0" smtClean="0">
                <a:solidFill>
                  <a:schemeClr val="accent1"/>
                </a:solidFill>
              </a:rPr>
              <a:t>Student Success through Libraries</a:t>
            </a:r>
            <a:endParaRPr lang="en-US" sz="1200" b="1" i="1" dirty="0">
              <a:solidFill>
                <a:schemeClr val="accent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69569" y="264059"/>
            <a:ext cx="993270" cy="993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80336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12648"/>
            <a:ext cx="8596668" cy="644681"/>
          </a:xfrm>
        </p:spPr>
        <p:txBody>
          <a:bodyPr>
            <a:normAutofit/>
          </a:bodyPr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605919"/>
            <a:ext cx="8385505" cy="447398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Wealth of new research on assessment of student success and libraries</a:t>
            </a:r>
          </a:p>
          <a:p>
            <a:r>
              <a:rPr lang="en-US" sz="2800" dirty="0" smtClean="0"/>
              <a:t>Harness this data to create and improve research models</a:t>
            </a:r>
          </a:p>
          <a:p>
            <a:r>
              <a:rPr lang="en-US" sz="2800" dirty="0" smtClean="0"/>
              <a:t>Identify key student outcomes; align priorities (</a:t>
            </a:r>
            <a:r>
              <a:rPr lang="en-US" sz="2800" b="1" dirty="0" smtClean="0"/>
              <a:t>strategic assessment</a:t>
            </a:r>
            <a:r>
              <a:rPr lang="en-US" sz="2800" dirty="0" smtClean="0"/>
              <a:t>)</a:t>
            </a:r>
          </a:p>
          <a:p>
            <a:r>
              <a:rPr lang="en-US" sz="2800" dirty="0" smtClean="0"/>
              <a:t>Use mixed-methods approach for triangulation</a:t>
            </a:r>
          </a:p>
          <a:p>
            <a:r>
              <a:rPr lang="en-US" sz="2800" dirty="0" smtClean="0"/>
              <a:t>Help libraries improve their support of students and demonstrate their value</a:t>
            </a:r>
          </a:p>
          <a:p>
            <a:endParaRPr lang="en-US" sz="2400" dirty="0" smtClean="0"/>
          </a:p>
        </p:txBody>
      </p:sp>
      <p:sp>
        <p:nvSpPr>
          <p:cNvPr id="5" name="Footer Placeholder 3"/>
          <p:cNvSpPr txBox="1">
            <a:spLocks/>
          </p:cNvSpPr>
          <p:nvPr/>
        </p:nvSpPr>
        <p:spPr>
          <a:xfrm>
            <a:off x="4975668" y="6202192"/>
            <a:ext cx="4087171" cy="4873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>
                <a:solidFill>
                  <a:schemeClr val="accent1"/>
                </a:solidFill>
              </a:rPr>
              <a:t>University of Maryland – Jamie Edwards – </a:t>
            </a:r>
            <a:r>
              <a:rPr lang="en-US" sz="1200" dirty="0">
                <a:solidFill>
                  <a:schemeClr val="accent1"/>
                </a:solidFill>
              </a:rPr>
              <a:t>June 4, </a:t>
            </a:r>
            <a:r>
              <a:rPr lang="en-US" sz="1200" dirty="0" smtClean="0">
                <a:solidFill>
                  <a:schemeClr val="accent1"/>
                </a:solidFill>
              </a:rPr>
              <a:t>2015</a:t>
            </a:r>
            <a:endParaRPr lang="en-US" sz="1200" dirty="0">
              <a:solidFill>
                <a:schemeClr val="accent1"/>
              </a:solidFill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>
          <a:xfrm>
            <a:off x="888497" y="6202192"/>
            <a:ext cx="4087171" cy="4873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i="1" dirty="0" smtClean="0">
                <a:solidFill>
                  <a:schemeClr val="accent1"/>
                </a:solidFill>
              </a:rPr>
              <a:t>Student Success through Libraries</a:t>
            </a:r>
            <a:endParaRPr lang="en-US" sz="1200" b="1" i="1" dirty="0">
              <a:solidFill>
                <a:schemeClr val="accent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69569" y="264059"/>
            <a:ext cx="993270" cy="993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49251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12648"/>
            <a:ext cx="8596668" cy="644681"/>
          </a:xfrm>
        </p:spPr>
        <p:txBody>
          <a:bodyPr>
            <a:normAutofit/>
          </a:bodyPr>
          <a:lstStyle/>
          <a:p>
            <a:r>
              <a:rPr lang="en-US" i="1" dirty="0" smtClean="0"/>
              <a:t>Thank you!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605919"/>
            <a:ext cx="8385505" cy="447398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Questions?</a:t>
            </a:r>
          </a:p>
          <a:p>
            <a:r>
              <a:rPr lang="en-US" sz="2800" dirty="0" smtClean="0"/>
              <a:t>For more information, contact Jamie at jamyung@umd.edu</a:t>
            </a:r>
          </a:p>
          <a:p>
            <a:endParaRPr lang="en-US" sz="2400" dirty="0" smtClean="0"/>
          </a:p>
        </p:txBody>
      </p:sp>
      <p:sp>
        <p:nvSpPr>
          <p:cNvPr id="5" name="Footer Placeholder 3"/>
          <p:cNvSpPr txBox="1">
            <a:spLocks/>
          </p:cNvSpPr>
          <p:nvPr/>
        </p:nvSpPr>
        <p:spPr>
          <a:xfrm>
            <a:off x="4975668" y="6202192"/>
            <a:ext cx="4087171" cy="4873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>
                <a:solidFill>
                  <a:schemeClr val="accent1"/>
                </a:solidFill>
              </a:rPr>
              <a:t>University of Maryland – Jamie Edwards – </a:t>
            </a:r>
            <a:r>
              <a:rPr lang="en-US" sz="1200" dirty="0">
                <a:solidFill>
                  <a:schemeClr val="accent1"/>
                </a:solidFill>
              </a:rPr>
              <a:t>June 4, </a:t>
            </a:r>
            <a:r>
              <a:rPr lang="en-US" sz="1200" dirty="0" smtClean="0">
                <a:solidFill>
                  <a:schemeClr val="accent1"/>
                </a:solidFill>
              </a:rPr>
              <a:t>2015</a:t>
            </a:r>
            <a:endParaRPr lang="en-US" sz="1200" dirty="0">
              <a:solidFill>
                <a:schemeClr val="accent1"/>
              </a:solidFill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>
          <a:xfrm>
            <a:off x="888497" y="6202192"/>
            <a:ext cx="4087171" cy="4873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i="1" dirty="0" smtClean="0">
                <a:solidFill>
                  <a:schemeClr val="accent1"/>
                </a:solidFill>
              </a:rPr>
              <a:t>Student Success through Libraries</a:t>
            </a:r>
            <a:endParaRPr lang="en-US" sz="1200" b="1" i="1" dirty="0">
              <a:solidFill>
                <a:schemeClr val="accent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69569" y="264059"/>
            <a:ext cx="993270" cy="993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06746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12648"/>
            <a:ext cx="8596668" cy="644681"/>
          </a:xfrm>
        </p:spPr>
        <p:txBody>
          <a:bodyPr>
            <a:normAutofit/>
          </a:bodyPr>
          <a:lstStyle/>
          <a:p>
            <a:r>
              <a:rPr lang="en-US" dirty="0" smtClean="0"/>
              <a:t>Overview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605918"/>
            <a:ext cx="8385505" cy="4473981"/>
          </a:xfrm>
        </p:spPr>
        <p:txBody>
          <a:bodyPr>
            <a:normAutofit/>
          </a:bodyPr>
          <a:lstStyle/>
          <a:p>
            <a:r>
              <a:rPr lang="en-US" sz="2800" dirty="0" smtClean="0"/>
              <a:t>Background</a:t>
            </a:r>
          </a:p>
          <a:p>
            <a:r>
              <a:rPr lang="en-US" sz="2800" dirty="0" smtClean="0"/>
              <a:t>Problem</a:t>
            </a:r>
          </a:p>
          <a:p>
            <a:r>
              <a:rPr lang="en-US" sz="2800" dirty="0" smtClean="0"/>
              <a:t>Methods</a:t>
            </a:r>
          </a:p>
          <a:p>
            <a:r>
              <a:rPr lang="en-US" sz="2800" dirty="0" smtClean="0"/>
              <a:t>Findings</a:t>
            </a:r>
          </a:p>
          <a:p>
            <a:r>
              <a:rPr lang="en-US" sz="2800" dirty="0" smtClean="0"/>
              <a:t>Implications</a:t>
            </a:r>
          </a:p>
          <a:p>
            <a:r>
              <a:rPr lang="en-US" sz="2800" dirty="0" smtClean="0"/>
              <a:t>Recommendations</a:t>
            </a:r>
          </a:p>
          <a:p>
            <a:r>
              <a:rPr lang="en-US" sz="2800" dirty="0" smtClean="0"/>
              <a:t>Conclusions</a:t>
            </a:r>
          </a:p>
        </p:txBody>
      </p:sp>
      <p:sp>
        <p:nvSpPr>
          <p:cNvPr id="5" name="Footer Placeholder 3"/>
          <p:cNvSpPr txBox="1">
            <a:spLocks/>
          </p:cNvSpPr>
          <p:nvPr/>
        </p:nvSpPr>
        <p:spPr>
          <a:xfrm>
            <a:off x="4975668" y="6202192"/>
            <a:ext cx="4087171" cy="4873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>
                <a:solidFill>
                  <a:schemeClr val="accent1"/>
                </a:solidFill>
              </a:rPr>
              <a:t>University of Maryland – Jamie Edwards – June </a:t>
            </a:r>
            <a:r>
              <a:rPr lang="en-US" sz="1200" dirty="0">
                <a:solidFill>
                  <a:schemeClr val="accent1"/>
                </a:solidFill>
              </a:rPr>
              <a:t>4</a:t>
            </a:r>
            <a:r>
              <a:rPr lang="en-US" sz="1200" dirty="0" smtClean="0">
                <a:solidFill>
                  <a:schemeClr val="accent1"/>
                </a:solidFill>
              </a:rPr>
              <a:t>, 2015</a:t>
            </a:r>
            <a:endParaRPr lang="en-US" sz="1200" dirty="0">
              <a:solidFill>
                <a:schemeClr val="accent1"/>
              </a:solidFill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>
          <a:xfrm>
            <a:off x="888497" y="6202192"/>
            <a:ext cx="4087171" cy="4873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i="1" dirty="0" smtClean="0">
                <a:solidFill>
                  <a:schemeClr val="accent1"/>
                </a:solidFill>
              </a:rPr>
              <a:t>Student Success through Libraries</a:t>
            </a:r>
            <a:endParaRPr lang="en-US" sz="1200" b="1" i="1" dirty="0">
              <a:solidFill>
                <a:schemeClr val="accent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69569" y="264059"/>
            <a:ext cx="993270" cy="993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699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12648"/>
            <a:ext cx="8596668" cy="644681"/>
          </a:xfrm>
        </p:spPr>
        <p:txBody>
          <a:bodyPr>
            <a:normAutofit/>
          </a:bodyPr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605919"/>
            <a:ext cx="8385505" cy="447398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Library value to the community</a:t>
            </a:r>
          </a:p>
          <a:p>
            <a:pPr lvl="1"/>
            <a:r>
              <a:rPr lang="en-US" sz="2400" dirty="0" smtClean="0"/>
              <a:t>Serving the learning and research mission of the institution</a:t>
            </a:r>
          </a:p>
          <a:p>
            <a:r>
              <a:rPr lang="en-US" sz="2800" dirty="0" smtClean="0"/>
              <a:t>Services</a:t>
            </a:r>
            <a:r>
              <a:rPr lang="en-US" sz="2800" dirty="0"/>
              <a:t> </a:t>
            </a:r>
            <a:r>
              <a:rPr lang="en-US" sz="2800" dirty="0" smtClean="0"/>
              <a:t>and resources</a:t>
            </a:r>
          </a:p>
          <a:p>
            <a:r>
              <a:rPr lang="en-US" sz="2800" dirty="0" smtClean="0"/>
              <a:t>Learning and accountability</a:t>
            </a:r>
          </a:p>
          <a:p>
            <a:r>
              <a:rPr lang="en-US" sz="2800" dirty="0" smtClean="0"/>
              <a:t>Assessment in academic libraries</a:t>
            </a:r>
          </a:p>
          <a:p>
            <a:r>
              <a:rPr lang="en-US" sz="2800" dirty="0" smtClean="0"/>
              <a:t>Student success</a:t>
            </a:r>
          </a:p>
          <a:p>
            <a:endParaRPr lang="en-US" sz="2400" dirty="0" smtClean="0"/>
          </a:p>
        </p:txBody>
      </p:sp>
      <p:sp>
        <p:nvSpPr>
          <p:cNvPr id="5" name="Footer Placeholder 3"/>
          <p:cNvSpPr txBox="1">
            <a:spLocks/>
          </p:cNvSpPr>
          <p:nvPr/>
        </p:nvSpPr>
        <p:spPr>
          <a:xfrm>
            <a:off x="4975668" y="6202192"/>
            <a:ext cx="4087171" cy="4873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>
                <a:solidFill>
                  <a:schemeClr val="accent1"/>
                </a:solidFill>
              </a:rPr>
              <a:t>University of Maryland – Jamie Edwards – </a:t>
            </a:r>
            <a:r>
              <a:rPr lang="en-US" sz="1200" dirty="0">
                <a:solidFill>
                  <a:schemeClr val="accent1"/>
                </a:solidFill>
              </a:rPr>
              <a:t>June 4, </a:t>
            </a:r>
            <a:r>
              <a:rPr lang="en-US" sz="1200" dirty="0" smtClean="0">
                <a:solidFill>
                  <a:schemeClr val="accent1"/>
                </a:solidFill>
              </a:rPr>
              <a:t>2015</a:t>
            </a:r>
            <a:endParaRPr lang="en-US" sz="1200" dirty="0">
              <a:solidFill>
                <a:schemeClr val="accent1"/>
              </a:solidFill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>
          <a:xfrm>
            <a:off x="888497" y="6202192"/>
            <a:ext cx="4087171" cy="4873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i="1" dirty="0" smtClean="0">
                <a:solidFill>
                  <a:schemeClr val="accent1"/>
                </a:solidFill>
              </a:rPr>
              <a:t>Student Success through Libraries</a:t>
            </a:r>
            <a:endParaRPr lang="en-US" sz="1200" b="1" i="1" dirty="0">
              <a:solidFill>
                <a:schemeClr val="accent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69569" y="264059"/>
            <a:ext cx="993270" cy="993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04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12648"/>
            <a:ext cx="8596668" cy="644681"/>
          </a:xfrm>
        </p:spPr>
        <p:txBody>
          <a:bodyPr>
            <a:normAutofit/>
          </a:bodyPr>
          <a:lstStyle/>
          <a:p>
            <a:r>
              <a:rPr lang="en-US" dirty="0" smtClean="0"/>
              <a:t>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605918"/>
            <a:ext cx="8385505" cy="4794881"/>
          </a:xfrm>
        </p:spPr>
        <p:txBody>
          <a:bodyPr>
            <a:normAutofit/>
          </a:bodyPr>
          <a:lstStyle/>
          <a:p>
            <a:r>
              <a:rPr lang="en-US" sz="2800" dirty="0" smtClean="0"/>
              <a:t>How can libraries demonstrate and improve their role in helping students achieve success</a:t>
            </a:r>
          </a:p>
          <a:p>
            <a:r>
              <a:rPr lang="en-US" sz="2800" dirty="0" smtClean="0"/>
              <a:t>Intersections of the library and the student experience</a:t>
            </a:r>
          </a:p>
          <a:p>
            <a:pPr lvl="1"/>
            <a:r>
              <a:rPr lang="en-US" sz="2400" dirty="0"/>
              <a:t>P</a:t>
            </a:r>
            <a:r>
              <a:rPr lang="en-US" sz="2400" dirty="0" smtClean="0"/>
              <a:t>hysical and electronic collections</a:t>
            </a:r>
          </a:p>
          <a:p>
            <a:pPr lvl="1"/>
            <a:r>
              <a:rPr lang="en-US" sz="2400" dirty="0"/>
              <a:t>S</a:t>
            </a:r>
            <a:r>
              <a:rPr lang="en-US" sz="2400" dirty="0" smtClean="0"/>
              <a:t>pace</a:t>
            </a:r>
          </a:p>
          <a:p>
            <a:pPr lvl="1"/>
            <a:r>
              <a:rPr lang="en-US" sz="2400" dirty="0" smtClean="0"/>
              <a:t>Skills training and workshops</a:t>
            </a:r>
          </a:p>
          <a:p>
            <a:r>
              <a:rPr lang="en-US" sz="2800" dirty="0" smtClean="0"/>
              <a:t>Variety of methods</a:t>
            </a:r>
          </a:p>
          <a:p>
            <a:r>
              <a:rPr lang="en-US" sz="2800" dirty="0" smtClean="0"/>
              <a:t>Holistic model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</p:txBody>
      </p:sp>
      <p:sp>
        <p:nvSpPr>
          <p:cNvPr id="5" name="Footer Placeholder 3"/>
          <p:cNvSpPr txBox="1">
            <a:spLocks/>
          </p:cNvSpPr>
          <p:nvPr/>
        </p:nvSpPr>
        <p:spPr>
          <a:xfrm>
            <a:off x="4975668" y="6202192"/>
            <a:ext cx="4087171" cy="4873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>
                <a:solidFill>
                  <a:schemeClr val="accent1"/>
                </a:solidFill>
              </a:rPr>
              <a:t>University of Maryland – Jamie Edwards – </a:t>
            </a:r>
            <a:r>
              <a:rPr lang="en-US" sz="1200" dirty="0">
                <a:solidFill>
                  <a:schemeClr val="accent1"/>
                </a:solidFill>
              </a:rPr>
              <a:t>June 4, </a:t>
            </a:r>
            <a:r>
              <a:rPr lang="en-US" sz="1200" dirty="0" smtClean="0">
                <a:solidFill>
                  <a:schemeClr val="accent1"/>
                </a:solidFill>
              </a:rPr>
              <a:t>2015</a:t>
            </a:r>
            <a:endParaRPr lang="en-US" sz="1200" dirty="0">
              <a:solidFill>
                <a:schemeClr val="accent1"/>
              </a:solidFill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>
          <a:xfrm>
            <a:off x="888497" y="6202192"/>
            <a:ext cx="4087171" cy="4873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i="1" dirty="0" smtClean="0">
                <a:solidFill>
                  <a:schemeClr val="accent1"/>
                </a:solidFill>
              </a:rPr>
              <a:t>Student Success through Libraries</a:t>
            </a:r>
            <a:endParaRPr lang="en-US" sz="1200" b="1" i="1" dirty="0">
              <a:solidFill>
                <a:schemeClr val="accent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69569" y="264059"/>
            <a:ext cx="993270" cy="993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20564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12648"/>
            <a:ext cx="8596668" cy="644681"/>
          </a:xfrm>
        </p:spPr>
        <p:txBody>
          <a:bodyPr>
            <a:normAutofit/>
          </a:bodyPr>
          <a:lstStyle/>
          <a:p>
            <a:r>
              <a:rPr lang="en-US" dirty="0" smtClean="0"/>
              <a:t>Methods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605919"/>
            <a:ext cx="8385505" cy="447398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Used ACRL guidelines and research to identify areas of library impact on student success</a:t>
            </a:r>
          </a:p>
          <a:p>
            <a:r>
              <a:rPr lang="en-US" sz="2800" dirty="0" smtClean="0"/>
              <a:t>Created rubric of “REAL” student outcomes</a:t>
            </a:r>
          </a:p>
          <a:p>
            <a:pPr lvl="1"/>
            <a:r>
              <a:rPr lang="en-US" sz="2400" b="1" dirty="0" smtClean="0"/>
              <a:t>R</a:t>
            </a:r>
            <a:r>
              <a:rPr lang="en-US" sz="2400" dirty="0" smtClean="0"/>
              <a:t>ecruitment/retention/graduation</a:t>
            </a:r>
          </a:p>
          <a:p>
            <a:pPr lvl="1"/>
            <a:r>
              <a:rPr lang="en-US" sz="2400" b="1" dirty="0" smtClean="0"/>
              <a:t>E</a:t>
            </a:r>
            <a:r>
              <a:rPr lang="en-US" sz="2400" dirty="0" smtClean="0"/>
              <a:t>ngagement/experience</a:t>
            </a:r>
          </a:p>
          <a:p>
            <a:pPr lvl="1"/>
            <a:r>
              <a:rPr lang="en-US" sz="2400" b="1" dirty="0" smtClean="0"/>
              <a:t>A</a:t>
            </a:r>
            <a:r>
              <a:rPr lang="en-US" sz="2400" dirty="0" smtClean="0"/>
              <a:t>chievement</a:t>
            </a:r>
          </a:p>
          <a:p>
            <a:pPr lvl="1"/>
            <a:r>
              <a:rPr lang="en-US" sz="2400" b="1" dirty="0" smtClean="0"/>
              <a:t>L</a:t>
            </a:r>
            <a:r>
              <a:rPr lang="en-US" sz="2400" dirty="0" smtClean="0"/>
              <a:t>earning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400" dirty="0" smtClean="0"/>
          </a:p>
        </p:txBody>
      </p:sp>
      <p:sp>
        <p:nvSpPr>
          <p:cNvPr id="5" name="Footer Placeholder 3"/>
          <p:cNvSpPr txBox="1">
            <a:spLocks/>
          </p:cNvSpPr>
          <p:nvPr/>
        </p:nvSpPr>
        <p:spPr>
          <a:xfrm>
            <a:off x="4975668" y="6202192"/>
            <a:ext cx="4087171" cy="4873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>
                <a:solidFill>
                  <a:schemeClr val="accent1"/>
                </a:solidFill>
              </a:rPr>
              <a:t>University of Maryland – Jamie Edwards – </a:t>
            </a:r>
            <a:r>
              <a:rPr lang="en-US" sz="1200" dirty="0">
                <a:solidFill>
                  <a:schemeClr val="accent1"/>
                </a:solidFill>
              </a:rPr>
              <a:t>June 4, </a:t>
            </a:r>
            <a:r>
              <a:rPr lang="en-US" sz="1200" dirty="0" smtClean="0">
                <a:solidFill>
                  <a:schemeClr val="accent1"/>
                </a:solidFill>
              </a:rPr>
              <a:t>2015</a:t>
            </a:r>
            <a:endParaRPr lang="en-US" sz="1200" dirty="0">
              <a:solidFill>
                <a:schemeClr val="accent1"/>
              </a:solidFill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>
          <a:xfrm>
            <a:off x="888497" y="6202192"/>
            <a:ext cx="4087171" cy="4873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i="1" dirty="0" smtClean="0">
                <a:solidFill>
                  <a:schemeClr val="accent1"/>
                </a:solidFill>
              </a:rPr>
              <a:t>Student Success through Libraries</a:t>
            </a:r>
            <a:endParaRPr lang="en-US" sz="1200" b="1" i="1" dirty="0">
              <a:solidFill>
                <a:schemeClr val="accent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69569" y="264059"/>
            <a:ext cx="993270" cy="993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4159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12648"/>
            <a:ext cx="8596668" cy="644681"/>
          </a:xfrm>
        </p:spPr>
        <p:txBody>
          <a:bodyPr>
            <a:normAutofit/>
          </a:bodyPr>
          <a:lstStyle/>
          <a:p>
            <a:r>
              <a:rPr lang="en-US" dirty="0" smtClean="0"/>
              <a:t>Methods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605919"/>
            <a:ext cx="8385505" cy="447398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Used EBSCO Library &amp; Information Science Source</a:t>
            </a:r>
          </a:p>
          <a:p>
            <a:r>
              <a:rPr lang="en-US" sz="2800" dirty="0" smtClean="0"/>
              <a:t>Found 489 relevant records from 2010 to 2015</a:t>
            </a:r>
          </a:p>
          <a:p>
            <a:r>
              <a:rPr lang="en-US" sz="2800" dirty="0" smtClean="0"/>
              <a:t>Chose 50 studies based on the REAL rubric</a:t>
            </a:r>
          </a:p>
          <a:p>
            <a:r>
              <a:rPr lang="en-US" sz="2800" dirty="0" smtClean="0"/>
              <a:t>Analyzed the studies, created </a:t>
            </a:r>
            <a:r>
              <a:rPr lang="en-US" sz="2800" dirty="0"/>
              <a:t>concept matrix</a:t>
            </a:r>
          </a:p>
          <a:p>
            <a:r>
              <a:rPr lang="en-US" sz="2800" dirty="0"/>
              <a:t>Used matrix </a:t>
            </a:r>
            <a:r>
              <a:rPr lang="en-US" sz="2800" dirty="0" smtClean="0"/>
              <a:t>and findings to </a:t>
            </a:r>
            <a:r>
              <a:rPr lang="en-US" sz="2800" dirty="0"/>
              <a:t>recommend holistic </a:t>
            </a:r>
            <a:r>
              <a:rPr lang="en-US" sz="2800" dirty="0" smtClean="0"/>
              <a:t>model</a:t>
            </a:r>
          </a:p>
          <a:p>
            <a:endParaRPr lang="en-US" sz="2400" dirty="0" smtClean="0"/>
          </a:p>
        </p:txBody>
      </p:sp>
      <p:sp>
        <p:nvSpPr>
          <p:cNvPr id="5" name="Footer Placeholder 3"/>
          <p:cNvSpPr txBox="1">
            <a:spLocks/>
          </p:cNvSpPr>
          <p:nvPr/>
        </p:nvSpPr>
        <p:spPr>
          <a:xfrm>
            <a:off x="4975668" y="6202192"/>
            <a:ext cx="4087171" cy="4873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>
                <a:solidFill>
                  <a:schemeClr val="accent1"/>
                </a:solidFill>
              </a:rPr>
              <a:t>University of Maryland – Jamie Edwards – </a:t>
            </a:r>
            <a:r>
              <a:rPr lang="en-US" sz="1200" dirty="0">
                <a:solidFill>
                  <a:schemeClr val="accent1"/>
                </a:solidFill>
              </a:rPr>
              <a:t>June 4, </a:t>
            </a:r>
            <a:r>
              <a:rPr lang="en-US" sz="1200" dirty="0" smtClean="0">
                <a:solidFill>
                  <a:schemeClr val="accent1"/>
                </a:solidFill>
              </a:rPr>
              <a:t>2015</a:t>
            </a:r>
            <a:endParaRPr lang="en-US" sz="1200" dirty="0">
              <a:solidFill>
                <a:schemeClr val="accent1"/>
              </a:solidFill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>
          <a:xfrm>
            <a:off x="888497" y="6202192"/>
            <a:ext cx="4087171" cy="4873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i="1" dirty="0" smtClean="0">
                <a:solidFill>
                  <a:schemeClr val="accent1"/>
                </a:solidFill>
              </a:rPr>
              <a:t>Student Success through Libraries</a:t>
            </a:r>
            <a:endParaRPr lang="en-US" sz="1200" b="1" i="1" dirty="0">
              <a:solidFill>
                <a:schemeClr val="accent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69569" y="264059"/>
            <a:ext cx="993270" cy="993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0823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12648"/>
            <a:ext cx="8596668" cy="644681"/>
          </a:xfrm>
        </p:spPr>
        <p:txBody>
          <a:bodyPr>
            <a:normAutofit/>
          </a:bodyPr>
          <a:lstStyle/>
          <a:p>
            <a:r>
              <a:rPr lang="en-US" dirty="0" smtClean="0"/>
              <a:t>Findings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605919"/>
            <a:ext cx="8385505" cy="447398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Recruitment, Retention, and Graduation</a:t>
            </a:r>
          </a:p>
          <a:p>
            <a:pPr lvl="1"/>
            <a:r>
              <a:rPr lang="en-US" sz="2400" dirty="0" smtClean="0"/>
              <a:t>Nine studies: mostly quantitative methods</a:t>
            </a:r>
          </a:p>
          <a:p>
            <a:pPr lvl="1"/>
            <a:r>
              <a:rPr lang="en-US" sz="2400" dirty="0" smtClean="0"/>
              <a:t>Library resources (collections, staff, expenses, etc.)</a:t>
            </a:r>
          </a:p>
          <a:p>
            <a:pPr lvl="1"/>
            <a:r>
              <a:rPr lang="en-US" sz="2400" dirty="0" smtClean="0"/>
              <a:t>Most looked at retention</a:t>
            </a:r>
          </a:p>
          <a:p>
            <a:pPr lvl="1"/>
            <a:r>
              <a:rPr lang="en-US" sz="2400" dirty="0" smtClean="0"/>
              <a:t>Existing data sets</a:t>
            </a:r>
            <a:r>
              <a:rPr lang="en-US" sz="2400" dirty="0"/>
              <a:t>;</a:t>
            </a:r>
            <a:r>
              <a:rPr lang="en-US" sz="2400" dirty="0" smtClean="0"/>
              <a:t> surveys</a:t>
            </a:r>
          </a:p>
          <a:p>
            <a:pPr lvl="1"/>
            <a:r>
              <a:rPr lang="en-US" sz="2400" dirty="0" smtClean="0"/>
              <a:t>Quantitative found weak, but statistically significant and positive correlations of library usage and retention, etc.</a:t>
            </a:r>
          </a:p>
          <a:p>
            <a:pPr lvl="1"/>
            <a:r>
              <a:rPr lang="en-US" sz="2400" dirty="0" smtClean="0"/>
              <a:t>Qualitative found positive student perceptions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400" dirty="0" smtClean="0"/>
          </a:p>
        </p:txBody>
      </p:sp>
      <p:sp>
        <p:nvSpPr>
          <p:cNvPr id="5" name="Footer Placeholder 3"/>
          <p:cNvSpPr txBox="1">
            <a:spLocks/>
          </p:cNvSpPr>
          <p:nvPr/>
        </p:nvSpPr>
        <p:spPr>
          <a:xfrm>
            <a:off x="4975668" y="6202192"/>
            <a:ext cx="4087171" cy="4873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>
                <a:solidFill>
                  <a:schemeClr val="accent1"/>
                </a:solidFill>
              </a:rPr>
              <a:t>University of Maryland – Jamie Edwards – </a:t>
            </a:r>
            <a:r>
              <a:rPr lang="en-US" sz="1200" dirty="0">
                <a:solidFill>
                  <a:schemeClr val="accent1"/>
                </a:solidFill>
              </a:rPr>
              <a:t>June 4, </a:t>
            </a:r>
            <a:r>
              <a:rPr lang="en-US" sz="1200" dirty="0" smtClean="0">
                <a:solidFill>
                  <a:schemeClr val="accent1"/>
                </a:solidFill>
              </a:rPr>
              <a:t>2015</a:t>
            </a:r>
            <a:endParaRPr lang="en-US" sz="1200" dirty="0">
              <a:solidFill>
                <a:schemeClr val="accent1"/>
              </a:solidFill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>
          <a:xfrm>
            <a:off x="888497" y="6202192"/>
            <a:ext cx="4087171" cy="4873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i="1" dirty="0" smtClean="0">
                <a:solidFill>
                  <a:schemeClr val="accent1"/>
                </a:solidFill>
              </a:rPr>
              <a:t>Student Success through Libraries</a:t>
            </a:r>
            <a:endParaRPr lang="en-US" sz="1200" b="1" i="1" dirty="0">
              <a:solidFill>
                <a:schemeClr val="accent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69569" y="264059"/>
            <a:ext cx="993270" cy="993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35798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12648"/>
            <a:ext cx="8596668" cy="644681"/>
          </a:xfrm>
        </p:spPr>
        <p:txBody>
          <a:bodyPr>
            <a:normAutofit/>
          </a:bodyPr>
          <a:lstStyle/>
          <a:p>
            <a:r>
              <a:rPr lang="en-US" dirty="0" smtClean="0"/>
              <a:t>Findings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605919"/>
            <a:ext cx="8385505" cy="447398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Engagement and Experience</a:t>
            </a:r>
          </a:p>
          <a:p>
            <a:pPr lvl="1"/>
            <a:r>
              <a:rPr lang="en-US" sz="2400" dirty="0" smtClean="0"/>
              <a:t>Sixteen studies: mostly qualitative methods</a:t>
            </a:r>
          </a:p>
          <a:p>
            <a:pPr lvl="1"/>
            <a:r>
              <a:rPr lang="en-US" sz="2400" dirty="0" smtClean="0"/>
              <a:t>Relationship between needs and perceptions</a:t>
            </a:r>
          </a:p>
          <a:p>
            <a:pPr lvl="1"/>
            <a:r>
              <a:rPr lang="en-US" sz="2400" dirty="0" smtClean="0"/>
              <a:t>Use of library space, services, resources</a:t>
            </a:r>
          </a:p>
          <a:p>
            <a:pPr lvl="1"/>
            <a:r>
              <a:rPr lang="en-US" sz="2400" dirty="0" smtClean="0"/>
              <a:t>Nearly all used surveys and questionnaires</a:t>
            </a:r>
          </a:p>
          <a:p>
            <a:pPr lvl="1"/>
            <a:r>
              <a:rPr lang="en-US" sz="2400" dirty="0" smtClean="0"/>
              <a:t>Several used methods similar to ethnographic study (e.g., observations, focus groups, interviews, etc.)</a:t>
            </a:r>
          </a:p>
          <a:p>
            <a:pPr lvl="1"/>
            <a:r>
              <a:rPr lang="en-US" sz="2400" dirty="0" smtClean="0"/>
              <a:t>Qualitative methods provided rich results in identifying needs; perceptions very positive</a:t>
            </a:r>
          </a:p>
          <a:p>
            <a:pPr lvl="1"/>
            <a:endParaRPr lang="en-US" sz="2400" dirty="0" smtClean="0"/>
          </a:p>
          <a:p>
            <a:pPr lvl="1"/>
            <a:endParaRPr lang="en-US" sz="2400" dirty="0" smtClean="0"/>
          </a:p>
          <a:p>
            <a:endParaRPr lang="en-US" sz="2400" dirty="0" smtClean="0"/>
          </a:p>
        </p:txBody>
      </p:sp>
      <p:sp>
        <p:nvSpPr>
          <p:cNvPr id="5" name="Footer Placeholder 3"/>
          <p:cNvSpPr txBox="1">
            <a:spLocks/>
          </p:cNvSpPr>
          <p:nvPr/>
        </p:nvSpPr>
        <p:spPr>
          <a:xfrm>
            <a:off x="4975668" y="6202192"/>
            <a:ext cx="4087171" cy="4873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>
                <a:solidFill>
                  <a:schemeClr val="accent1"/>
                </a:solidFill>
              </a:rPr>
              <a:t>University of Maryland – Jamie Edwards – </a:t>
            </a:r>
            <a:r>
              <a:rPr lang="en-US" sz="1200" dirty="0">
                <a:solidFill>
                  <a:schemeClr val="accent1"/>
                </a:solidFill>
              </a:rPr>
              <a:t>June 4, </a:t>
            </a:r>
            <a:r>
              <a:rPr lang="en-US" sz="1200" dirty="0" smtClean="0">
                <a:solidFill>
                  <a:schemeClr val="accent1"/>
                </a:solidFill>
              </a:rPr>
              <a:t>2015</a:t>
            </a:r>
            <a:endParaRPr lang="en-US" sz="1200" dirty="0">
              <a:solidFill>
                <a:schemeClr val="accent1"/>
              </a:solidFill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>
          <a:xfrm>
            <a:off x="888497" y="6202192"/>
            <a:ext cx="4087171" cy="4873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i="1" dirty="0" smtClean="0">
                <a:solidFill>
                  <a:schemeClr val="accent1"/>
                </a:solidFill>
              </a:rPr>
              <a:t>Student Success through Libraries</a:t>
            </a:r>
            <a:endParaRPr lang="en-US" sz="1200" b="1" i="1" dirty="0">
              <a:solidFill>
                <a:schemeClr val="accent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69569" y="264059"/>
            <a:ext cx="993270" cy="993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7831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12648"/>
            <a:ext cx="8596668" cy="644681"/>
          </a:xfrm>
        </p:spPr>
        <p:txBody>
          <a:bodyPr>
            <a:normAutofit/>
          </a:bodyPr>
          <a:lstStyle/>
          <a:p>
            <a:r>
              <a:rPr lang="en-US" dirty="0" smtClean="0"/>
              <a:t>Findings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605919"/>
            <a:ext cx="8385505" cy="447398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Achievement</a:t>
            </a:r>
          </a:p>
          <a:p>
            <a:pPr lvl="1"/>
            <a:r>
              <a:rPr lang="en-US" sz="2400" dirty="0" smtClean="0"/>
              <a:t>Nine studies: only quantitative methods</a:t>
            </a:r>
          </a:p>
          <a:p>
            <a:pPr lvl="1"/>
            <a:r>
              <a:rPr lang="en-US" sz="2400" dirty="0" smtClean="0"/>
              <a:t>GPA as proxy for achievement</a:t>
            </a:r>
          </a:p>
          <a:p>
            <a:pPr lvl="1"/>
            <a:r>
              <a:rPr lang="en-US" sz="2400" dirty="0" smtClean="0"/>
              <a:t>E-resources, book loans, instruction</a:t>
            </a:r>
          </a:p>
          <a:p>
            <a:pPr lvl="1"/>
            <a:r>
              <a:rPr lang="en-US" sz="2400" dirty="0" smtClean="0"/>
              <a:t>Existing library and campus data sets</a:t>
            </a:r>
          </a:p>
          <a:p>
            <a:pPr lvl="1"/>
            <a:r>
              <a:rPr lang="en-US" sz="2400" dirty="0" smtClean="0"/>
              <a:t>Data privacy</a:t>
            </a:r>
          </a:p>
          <a:p>
            <a:pPr lvl="1"/>
            <a:r>
              <a:rPr lang="en-US" sz="2400" dirty="0" smtClean="0"/>
              <a:t>Weak</a:t>
            </a:r>
            <a:r>
              <a:rPr lang="en-US" sz="2400" dirty="0"/>
              <a:t>, but statistically significant and positive correlations of library </a:t>
            </a:r>
            <a:r>
              <a:rPr lang="en-US" sz="2400" dirty="0" smtClean="0"/>
              <a:t>usage and GPA</a:t>
            </a:r>
          </a:p>
          <a:p>
            <a:pPr lvl="1"/>
            <a:endParaRPr lang="en-US" sz="2400" dirty="0" smtClean="0"/>
          </a:p>
        </p:txBody>
      </p:sp>
      <p:sp>
        <p:nvSpPr>
          <p:cNvPr id="5" name="Footer Placeholder 3"/>
          <p:cNvSpPr txBox="1">
            <a:spLocks/>
          </p:cNvSpPr>
          <p:nvPr/>
        </p:nvSpPr>
        <p:spPr>
          <a:xfrm>
            <a:off x="4975668" y="6202192"/>
            <a:ext cx="4087171" cy="4873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>
                <a:solidFill>
                  <a:schemeClr val="accent1"/>
                </a:solidFill>
              </a:rPr>
              <a:t>University of Maryland – Jamie Edwards – </a:t>
            </a:r>
            <a:r>
              <a:rPr lang="en-US" sz="1200" dirty="0">
                <a:solidFill>
                  <a:schemeClr val="accent1"/>
                </a:solidFill>
              </a:rPr>
              <a:t>June 4, </a:t>
            </a:r>
            <a:r>
              <a:rPr lang="en-US" sz="1200" dirty="0" smtClean="0">
                <a:solidFill>
                  <a:schemeClr val="accent1"/>
                </a:solidFill>
              </a:rPr>
              <a:t>2015</a:t>
            </a:r>
            <a:endParaRPr lang="en-US" sz="1200" dirty="0">
              <a:solidFill>
                <a:schemeClr val="accent1"/>
              </a:solidFill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>
          <a:xfrm>
            <a:off x="888497" y="6202192"/>
            <a:ext cx="4087171" cy="4873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i="1" dirty="0" smtClean="0">
                <a:solidFill>
                  <a:schemeClr val="accent1"/>
                </a:solidFill>
              </a:rPr>
              <a:t>Student Success through Libraries</a:t>
            </a:r>
            <a:endParaRPr lang="en-US" sz="1200" b="1" i="1" dirty="0">
              <a:solidFill>
                <a:schemeClr val="accent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69569" y="264059"/>
            <a:ext cx="993270" cy="993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9705040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Red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506</TotalTime>
  <Words>966</Words>
  <Application>Microsoft Office PowerPoint</Application>
  <PresentationFormat>Custom</PresentationFormat>
  <Paragraphs>168</Paragraphs>
  <Slides>17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Facet</vt:lpstr>
      <vt:lpstr>Student Success through Libraries: A Mixed-Methods Model for Assessing and Demonstrating Library Value</vt:lpstr>
      <vt:lpstr>Overview </vt:lpstr>
      <vt:lpstr>Background</vt:lpstr>
      <vt:lpstr>Problem</vt:lpstr>
      <vt:lpstr>Methods</vt:lpstr>
      <vt:lpstr>Methods</vt:lpstr>
      <vt:lpstr>Findings</vt:lpstr>
      <vt:lpstr>Findings</vt:lpstr>
      <vt:lpstr>Findings</vt:lpstr>
      <vt:lpstr>Findings</vt:lpstr>
      <vt:lpstr>Implications</vt:lpstr>
      <vt:lpstr>Implications</vt:lpstr>
      <vt:lpstr>Recommendations</vt:lpstr>
      <vt:lpstr>Recommendations</vt:lpstr>
      <vt:lpstr>Recommendations</vt:lpstr>
      <vt:lpstr>Conclusions</vt:lpstr>
      <vt:lpstr>Thank you!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Assessment Development at UMD</dc:title>
  <dc:creator>Jamie Edwards</dc:creator>
  <cp:lastModifiedBy>Terry M. Owen</cp:lastModifiedBy>
  <cp:revision>52</cp:revision>
  <dcterms:created xsi:type="dcterms:W3CDTF">2014-06-13T21:05:05Z</dcterms:created>
  <dcterms:modified xsi:type="dcterms:W3CDTF">2015-06-05T17:29:29Z</dcterms:modified>
</cp:coreProperties>
</file>