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8208" autoAdjust="0"/>
  </p:normalViewPr>
  <p:slideViewPr>
    <p:cSldViewPr snapToGrid="0">
      <p:cViewPr varScale="1">
        <p:scale>
          <a:sx n="64" d="100"/>
          <a:sy n="64" d="100"/>
        </p:scale>
        <p:origin x="149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6507F2-3F0D-47E7-9BFC-5BB7E83F5AC3}" type="datetimeFigureOut">
              <a:rPr lang="en-US" smtClean="0"/>
              <a:t>10/27/2022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773CFC-459F-4ECA-97CB-BAC2A01804F4}" type="slidenum">
              <a:rPr lang="en-US" smtClean="0"/>
              <a:t>‹#›</a:t>
            </a:fld>
            <a:endParaRPr lang="en-US"/>
          </a:p>
        </p:txBody>
      </p:sp>
    </p:spTree>
    <p:extLst>
      <p:ext uri="{BB962C8B-B14F-4D97-AF65-F5344CB8AC3E}">
        <p14:creationId xmlns:p14="http://schemas.microsoft.com/office/powerpoint/2010/main" val="191444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lnSpc>
                <a:spcPts val="1175"/>
              </a:lnSpc>
              <a:spcAft>
                <a:spcPts val="800"/>
              </a:spcAft>
            </a:pPr>
            <a:r>
              <a:rPr lang="en-US" sz="1800" b="1" i="0" dirty="0">
                <a:solidFill>
                  <a:srgbClr val="000000"/>
                </a:solidFill>
                <a:effectLst/>
                <a:latin typeface="Arial" panose="020B0604020202020204" pitchFamily="34" charset="0"/>
              </a:rPr>
              <a:t>“Creating Sustainable Global Cross-Disability Communities” </a:t>
            </a:r>
            <a:endParaRPr lang="en-US" b="1" i="0" dirty="0">
              <a:solidFill>
                <a:srgbClr val="222222"/>
              </a:solidFill>
              <a:effectLst/>
              <a:latin typeface="Arial" panose="020B0604020202020204" pitchFamily="34" charset="0"/>
            </a:endParaRPr>
          </a:p>
          <a:p>
            <a:pPr algn="l">
              <a:lnSpc>
                <a:spcPts val="1175"/>
              </a:lnSpc>
              <a:spcAft>
                <a:spcPts val="800"/>
              </a:spcAft>
            </a:pPr>
            <a:r>
              <a:rPr lang="en-US" sz="1800" b="0" i="0" dirty="0">
                <a:solidFill>
                  <a:srgbClr val="000000"/>
                </a:solidFill>
                <a:effectLst/>
                <a:latin typeface="Arial" panose="020B0604020202020204" pitchFamily="34" charset="0"/>
              </a:rPr>
              <a:t>The presenters will share insights from founding and running a large international cross-disciplinary, cross-disability virtual conference and accompanying online journal that has built a global network of disabled people, advocates, educators, scholars, government officials, family members, and other allies and accomplices. This talk will share challenges, lessons learned, best practices, and technological solutions that could help to work virtually across different types of disabilities, languages, and locations, as well as detailing issues such as advertising, registration, real-time participation, and software selection for events with many disabled participants.     </a:t>
            </a:r>
            <a:endParaRPr lang="en-US" b="0" i="0" dirty="0">
              <a:solidFill>
                <a:srgbClr val="222222"/>
              </a:solidFill>
              <a:effectLst/>
              <a:latin typeface="Arial" panose="020B0604020202020204" pitchFamily="34" charset="0"/>
            </a:endParaRPr>
          </a:p>
          <a:p>
            <a:pPr marL="0" lvl="0" indent="0" algn="l" rtl="0">
              <a:spcBef>
                <a:spcPts val="0"/>
              </a:spcBef>
              <a:spcAft>
                <a:spcPts val="0"/>
              </a:spcAft>
              <a:buNone/>
            </a:pPr>
            <a:endParaRPr dirty="0"/>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331046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37" name="Google Shape;137;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671678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15975dab799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15975dab799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702767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49" name="Google Shape;14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555381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55" name="Google Shape;155;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511356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61" name="Google Shape;161;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767180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67" name="Google Shape;167;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853439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73" name="Google Shape;173;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750797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15975dab799_1_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15975dab799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59655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9" name="Google Shape;89;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06691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5" name="Google Shape;95;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40255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7915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7" name="Google Shape;107;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98045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3" name="Google Shape;113;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034541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9" name="Google Shape;11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53558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5" name="Google Shape;125;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379187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94016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F7D1DC6-5611-42F3-8750-BC079B7BA6D4}" type="datetimeFigureOut">
              <a:rPr lang="en-US" smtClean="0"/>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0A32C3-1B33-4996-B7AB-32927F1DA37B}" type="slidenum">
              <a:rPr lang="en-US" smtClean="0"/>
              <a:t>‹#›</a:t>
            </a:fld>
            <a:endParaRPr lang="en-US"/>
          </a:p>
        </p:txBody>
      </p:sp>
    </p:spTree>
    <p:extLst>
      <p:ext uri="{BB962C8B-B14F-4D97-AF65-F5344CB8AC3E}">
        <p14:creationId xmlns:p14="http://schemas.microsoft.com/office/powerpoint/2010/main" val="4294826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F7D1DC6-5611-42F3-8750-BC079B7BA6D4}" type="datetimeFigureOut">
              <a:rPr lang="en-US" smtClean="0"/>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0A32C3-1B33-4996-B7AB-32927F1DA37B}" type="slidenum">
              <a:rPr lang="en-US" smtClean="0"/>
              <a:t>‹#›</a:t>
            </a:fld>
            <a:endParaRPr lang="en-US"/>
          </a:p>
        </p:txBody>
      </p:sp>
    </p:spTree>
    <p:extLst>
      <p:ext uri="{BB962C8B-B14F-4D97-AF65-F5344CB8AC3E}">
        <p14:creationId xmlns:p14="http://schemas.microsoft.com/office/powerpoint/2010/main" val="984713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F7D1DC6-5611-42F3-8750-BC079B7BA6D4}" type="datetimeFigureOut">
              <a:rPr lang="en-US" smtClean="0"/>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0A32C3-1B33-4996-B7AB-32927F1DA37B}" type="slidenum">
              <a:rPr lang="en-US" smtClean="0"/>
              <a:t>‹#›</a:t>
            </a:fld>
            <a:endParaRPr lang="en-US"/>
          </a:p>
        </p:txBody>
      </p:sp>
    </p:spTree>
    <p:extLst>
      <p:ext uri="{BB962C8B-B14F-4D97-AF65-F5344CB8AC3E}">
        <p14:creationId xmlns:p14="http://schemas.microsoft.com/office/powerpoint/2010/main" val="3479206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F7D1DC6-5611-42F3-8750-BC079B7BA6D4}" type="datetimeFigureOut">
              <a:rPr lang="en-US" smtClean="0"/>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0A32C3-1B33-4996-B7AB-32927F1DA37B}" type="slidenum">
              <a:rPr lang="en-US" smtClean="0"/>
              <a:t>‹#›</a:t>
            </a:fld>
            <a:endParaRPr lang="en-US"/>
          </a:p>
        </p:txBody>
      </p:sp>
    </p:spTree>
    <p:extLst>
      <p:ext uri="{BB962C8B-B14F-4D97-AF65-F5344CB8AC3E}">
        <p14:creationId xmlns:p14="http://schemas.microsoft.com/office/powerpoint/2010/main" val="1655689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F7D1DC6-5611-42F3-8750-BC079B7BA6D4}" type="datetimeFigureOut">
              <a:rPr lang="en-US" smtClean="0"/>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0A32C3-1B33-4996-B7AB-32927F1DA37B}" type="slidenum">
              <a:rPr lang="en-US" smtClean="0"/>
              <a:t>‹#›</a:t>
            </a:fld>
            <a:endParaRPr lang="en-US"/>
          </a:p>
        </p:txBody>
      </p:sp>
    </p:spTree>
    <p:extLst>
      <p:ext uri="{BB962C8B-B14F-4D97-AF65-F5344CB8AC3E}">
        <p14:creationId xmlns:p14="http://schemas.microsoft.com/office/powerpoint/2010/main" val="3521233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F7D1DC6-5611-42F3-8750-BC079B7BA6D4}" type="datetimeFigureOut">
              <a:rPr lang="en-US" smtClean="0"/>
              <a:t>10/27/2022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0A32C3-1B33-4996-B7AB-32927F1DA37B}" type="slidenum">
              <a:rPr lang="en-US" smtClean="0"/>
              <a:t>‹#›</a:t>
            </a:fld>
            <a:endParaRPr lang="en-US"/>
          </a:p>
        </p:txBody>
      </p:sp>
    </p:spTree>
    <p:extLst>
      <p:ext uri="{BB962C8B-B14F-4D97-AF65-F5344CB8AC3E}">
        <p14:creationId xmlns:p14="http://schemas.microsoft.com/office/powerpoint/2010/main" val="272129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F7D1DC6-5611-42F3-8750-BC079B7BA6D4}" type="datetimeFigureOut">
              <a:rPr lang="en-US" smtClean="0"/>
              <a:t>10/27/2022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0A32C3-1B33-4996-B7AB-32927F1DA37B}" type="slidenum">
              <a:rPr lang="en-US" smtClean="0"/>
              <a:t>‹#›</a:t>
            </a:fld>
            <a:endParaRPr lang="en-US"/>
          </a:p>
        </p:txBody>
      </p:sp>
    </p:spTree>
    <p:extLst>
      <p:ext uri="{BB962C8B-B14F-4D97-AF65-F5344CB8AC3E}">
        <p14:creationId xmlns:p14="http://schemas.microsoft.com/office/powerpoint/2010/main" val="1902637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F7D1DC6-5611-42F3-8750-BC079B7BA6D4}" type="datetimeFigureOut">
              <a:rPr lang="en-US" smtClean="0"/>
              <a:t>10/27/2022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0A32C3-1B33-4996-B7AB-32927F1DA37B}" type="slidenum">
              <a:rPr lang="en-US" smtClean="0"/>
              <a:t>‹#›</a:t>
            </a:fld>
            <a:endParaRPr lang="en-US"/>
          </a:p>
        </p:txBody>
      </p:sp>
    </p:spTree>
    <p:extLst>
      <p:ext uri="{BB962C8B-B14F-4D97-AF65-F5344CB8AC3E}">
        <p14:creationId xmlns:p14="http://schemas.microsoft.com/office/powerpoint/2010/main" val="3820051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7D1DC6-5611-42F3-8750-BC079B7BA6D4}" type="datetimeFigureOut">
              <a:rPr lang="en-US" smtClean="0"/>
              <a:t>10/27/2022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0A32C3-1B33-4996-B7AB-32927F1DA37B}" type="slidenum">
              <a:rPr lang="en-US" smtClean="0"/>
              <a:t>‹#›</a:t>
            </a:fld>
            <a:endParaRPr lang="en-US"/>
          </a:p>
        </p:txBody>
      </p:sp>
    </p:spTree>
    <p:extLst>
      <p:ext uri="{BB962C8B-B14F-4D97-AF65-F5344CB8AC3E}">
        <p14:creationId xmlns:p14="http://schemas.microsoft.com/office/powerpoint/2010/main" val="1799821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F7D1DC6-5611-42F3-8750-BC079B7BA6D4}" type="datetimeFigureOut">
              <a:rPr lang="en-US" smtClean="0"/>
              <a:t>10/27/2022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0A32C3-1B33-4996-B7AB-32927F1DA37B}" type="slidenum">
              <a:rPr lang="en-US" smtClean="0"/>
              <a:t>‹#›</a:t>
            </a:fld>
            <a:endParaRPr lang="en-US"/>
          </a:p>
        </p:txBody>
      </p:sp>
    </p:spTree>
    <p:extLst>
      <p:ext uri="{BB962C8B-B14F-4D97-AF65-F5344CB8AC3E}">
        <p14:creationId xmlns:p14="http://schemas.microsoft.com/office/powerpoint/2010/main" val="3444099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F7D1DC6-5611-42F3-8750-BC079B7BA6D4}" type="datetimeFigureOut">
              <a:rPr lang="en-US" smtClean="0"/>
              <a:t>10/27/2022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0A32C3-1B33-4996-B7AB-32927F1DA37B}" type="slidenum">
              <a:rPr lang="en-US" smtClean="0"/>
              <a:t>‹#›</a:t>
            </a:fld>
            <a:endParaRPr lang="en-US"/>
          </a:p>
        </p:txBody>
      </p:sp>
    </p:spTree>
    <p:extLst>
      <p:ext uri="{BB962C8B-B14F-4D97-AF65-F5344CB8AC3E}">
        <p14:creationId xmlns:p14="http://schemas.microsoft.com/office/powerpoint/2010/main" val="3161398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7D1DC6-5611-42F3-8750-BC079B7BA6D4}" type="datetimeFigureOut">
              <a:rPr lang="en-US" smtClean="0"/>
              <a:t>10/27/2022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0A32C3-1B33-4996-B7AB-32927F1DA37B}" type="slidenum">
              <a:rPr lang="en-US" smtClean="0"/>
              <a:t>‹#›</a:t>
            </a:fld>
            <a:endParaRPr lang="en-US"/>
          </a:p>
        </p:txBody>
      </p:sp>
    </p:spTree>
    <p:extLst>
      <p:ext uri="{BB962C8B-B14F-4D97-AF65-F5344CB8AC3E}">
        <p14:creationId xmlns:p14="http://schemas.microsoft.com/office/powerpoint/2010/main" val="2080085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disabilitysummit-mailing@umd.edu"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president.umd.edu/presidents-commission-on-disability-issues/selected-resources" TargetMode="External"/><Relationship Id="rId5" Type="http://schemas.openxmlformats.org/officeDocument/2006/relationships/hyperlink" Target="https://president.umd.edu/presidents-commission-on-disability-issues/contact-us/umd-disability-student-communities-and-resources-contact-us" TargetMode="External"/><Relationship Id="rId4" Type="http://schemas.openxmlformats.org/officeDocument/2006/relationships/hyperlink" Target="mailto:disabilitysummit-mailing+subscribe@umd.edu"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president.umd.edu/presidents-commission-on-disability-issues/events/disability-summit/support-the-summit"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ojs.scholarsportal.info/ontariotechu/index.php/id/inde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hyperlink" Target="mailto:disabilitysummit-committee@umd.edu"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president.umd.edu/presidents-commission-on-disability-issues/events/disability-summi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ojs.scholarsportal.info/ontariotechu/index.php/id" TargetMode="External"/><Relationship Id="rId4" Type="http://schemas.openxmlformats.org/officeDocument/2006/relationships/hyperlink" Target="https://including-disability.org/history/"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ojs.scholarsportal.info/ontariotechu/index.php/id/article/view/170"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ctrTitle"/>
          </p:nvPr>
        </p:nvSpPr>
        <p:spPr>
          <a:xfrm>
            <a:off x="0" y="1122375"/>
            <a:ext cx="12192000" cy="23877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6000"/>
              <a:buFont typeface="Calibri"/>
              <a:buNone/>
            </a:pPr>
            <a:r>
              <a:rPr lang="en-US" b="1" dirty="0"/>
              <a:t>Creating Sustainable Global Cross-Disability Communities</a:t>
            </a:r>
            <a:endParaRPr b="1" dirty="0"/>
          </a:p>
        </p:txBody>
      </p:sp>
      <p:sp>
        <p:nvSpPr>
          <p:cNvPr id="85" name="Google Shape;85;p1"/>
          <p:cNvSpPr txBox="1">
            <a:spLocks noGrp="1"/>
          </p:cNvSpPr>
          <p:nvPr>
            <p:ph type="subTitle" idx="1"/>
          </p:nvPr>
        </p:nvSpPr>
        <p:spPr>
          <a:xfrm>
            <a:off x="0" y="4433450"/>
            <a:ext cx="12192000" cy="824400"/>
          </a:xfrm>
          <a:prstGeom prst="rect">
            <a:avLst/>
          </a:prstGeom>
          <a:noFill/>
          <a:ln>
            <a:noFill/>
          </a:ln>
        </p:spPr>
        <p:txBody>
          <a:bodyPr spcFirstLastPara="1" wrap="square" lIns="91425" tIns="45700" rIns="91425" bIns="45700" anchor="t" anchorCtr="0">
            <a:normAutofit fontScale="92500" lnSpcReduction="20000"/>
          </a:bodyPr>
          <a:lstStyle/>
          <a:p>
            <a:pPr marL="0" lvl="0" indent="0" algn="ctr" rtl="0">
              <a:lnSpc>
                <a:spcPct val="90000"/>
              </a:lnSpc>
              <a:spcBef>
                <a:spcPts val="0"/>
              </a:spcBef>
              <a:spcAft>
                <a:spcPts val="0"/>
              </a:spcAft>
              <a:buClr>
                <a:schemeClr val="dk1"/>
              </a:buClr>
              <a:buSzPct val="104347"/>
              <a:buNone/>
            </a:pPr>
            <a:r>
              <a:rPr lang="en-US" sz="2300" b="1" i="1" dirty="0"/>
              <a:t>Paul T. Jaeger, Sara Olsen, Ron </a:t>
            </a:r>
            <a:r>
              <a:rPr lang="en-US" sz="2300" b="1" i="1" dirty="0" err="1"/>
              <a:t>Padrón</a:t>
            </a:r>
            <a:r>
              <a:rPr lang="en-US" sz="2300" b="1" i="1" dirty="0"/>
              <a:t>, Alex Peterson, &amp; Nedelina Tchangalova</a:t>
            </a:r>
            <a:r>
              <a:rPr lang="en-US" dirty="0"/>
              <a:t> </a:t>
            </a:r>
            <a:endParaRPr dirty="0"/>
          </a:p>
          <a:p>
            <a:pPr marL="0" lvl="0" indent="0" algn="ctr" rtl="0">
              <a:lnSpc>
                <a:spcPct val="90000"/>
              </a:lnSpc>
              <a:spcBef>
                <a:spcPts val="0"/>
              </a:spcBef>
              <a:spcAft>
                <a:spcPts val="0"/>
              </a:spcAft>
              <a:buClr>
                <a:schemeClr val="dk1"/>
              </a:buClr>
              <a:buSzPct val="100000"/>
              <a:buNone/>
            </a:pPr>
            <a:endParaRPr dirty="0"/>
          </a:p>
          <a:p>
            <a:pPr marL="0" lvl="0" indent="0" algn="ctr" rtl="0">
              <a:lnSpc>
                <a:spcPct val="90000"/>
              </a:lnSpc>
              <a:spcBef>
                <a:spcPts val="0"/>
              </a:spcBef>
              <a:spcAft>
                <a:spcPts val="0"/>
              </a:spcAft>
              <a:buClr>
                <a:schemeClr val="dk1"/>
              </a:buClr>
              <a:buSzPct val="100000"/>
              <a:buNone/>
            </a:pPr>
            <a:r>
              <a:rPr lang="en-US" dirty="0"/>
              <a:t>University of Maryland, College Park   </a:t>
            </a:r>
            <a:endParaRPr dirty="0"/>
          </a:p>
        </p:txBody>
      </p:sp>
      <p:sp>
        <p:nvSpPr>
          <p:cNvPr id="86" name="Google Shape;86;p1"/>
          <p:cNvSpPr txBox="1"/>
          <p:nvPr/>
        </p:nvSpPr>
        <p:spPr>
          <a:xfrm>
            <a:off x="0" y="5873425"/>
            <a:ext cx="12192000" cy="738633"/>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dirty="0">
                <a:solidFill>
                  <a:srgbClr val="222222"/>
                </a:solidFill>
                <a:highlight>
                  <a:srgbClr val="FFFFFF"/>
                </a:highlight>
              </a:rPr>
              <a:t>Presentation for the </a:t>
            </a:r>
            <a:r>
              <a:rPr lang="en-US" dirty="0">
                <a:solidFill>
                  <a:schemeClr val="dk1"/>
                </a:solidFill>
                <a:highlight>
                  <a:srgbClr val="FFFFFF"/>
                </a:highlight>
              </a:rPr>
              <a:t>Center for Excellence in Disabilities at the West Virginia University </a:t>
            </a:r>
            <a:endParaRPr dirty="0">
              <a:solidFill>
                <a:schemeClr val="dk1"/>
              </a:solidFill>
              <a:highlight>
                <a:srgbClr val="FFFFFF"/>
              </a:highlight>
            </a:endParaRPr>
          </a:p>
          <a:p>
            <a:pPr marL="0" lvl="0" indent="0" algn="ctr" rtl="0">
              <a:spcBef>
                <a:spcPts val="0"/>
              </a:spcBef>
              <a:spcAft>
                <a:spcPts val="0"/>
              </a:spcAft>
              <a:buNone/>
            </a:pPr>
            <a:r>
              <a:rPr lang="en-US" dirty="0">
                <a:solidFill>
                  <a:schemeClr val="dk1"/>
                </a:solidFill>
                <a:highlight>
                  <a:srgbClr val="FFFFFF"/>
                </a:highlight>
              </a:rPr>
              <a:t>October 11, 2022 </a:t>
            </a:r>
            <a:endParaRPr dirty="0"/>
          </a:p>
        </p:txBody>
      </p:sp>
    </p:spTree>
    <p:extLst>
      <p:ext uri="{BB962C8B-B14F-4D97-AF65-F5344CB8AC3E}">
        <p14:creationId xmlns:p14="http://schemas.microsoft.com/office/powerpoint/2010/main" val="1057348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b="1"/>
              <a:t>1. Advertising </a:t>
            </a:r>
            <a:endParaRPr b="1"/>
          </a:p>
        </p:txBody>
      </p:sp>
      <p:sp>
        <p:nvSpPr>
          <p:cNvPr id="140" name="Google Shape;140;p10"/>
          <p:cNvSpPr txBox="1">
            <a:spLocks noGrp="1"/>
          </p:cNvSpPr>
          <p:nvPr>
            <p:ph type="body" idx="1"/>
          </p:nvPr>
        </p:nvSpPr>
        <p:spPr>
          <a:xfrm>
            <a:off x="838200" y="1568295"/>
            <a:ext cx="10515600" cy="4877100"/>
          </a:xfrm>
          <a:prstGeom prst="rect">
            <a:avLst/>
          </a:prstGeom>
          <a:noFill/>
          <a:ln>
            <a:noFill/>
          </a:ln>
        </p:spPr>
        <p:txBody>
          <a:bodyPr spcFirstLastPara="1" wrap="square" lIns="91425" tIns="45700" rIns="91425" bIns="45700" anchor="t" anchorCtr="0">
            <a:noAutofit/>
          </a:bodyPr>
          <a:lstStyle/>
          <a:p>
            <a:pPr marL="457200" lvl="0" indent="-393700" algn="l" rtl="0">
              <a:lnSpc>
                <a:spcPct val="90000"/>
              </a:lnSpc>
              <a:spcBef>
                <a:spcPts val="0"/>
              </a:spcBef>
              <a:spcAft>
                <a:spcPts val="0"/>
              </a:spcAft>
              <a:buSzPts val="2600"/>
              <a:buFont typeface="Calibri"/>
              <a:buChar char="➢"/>
            </a:pPr>
            <a:r>
              <a:rPr lang="en-US" sz="2600" b="1" dirty="0"/>
              <a:t>Listserv which included past registrants and presenters</a:t>
            </a:r>
            <a:endParaRPr sz="2600" b="1" dirty="0"/>
          </a:p>
          <a:p>
            <a:pPr marL="914400" marR="152400" lvl="1" indent="-368300" algn="l" rtl="0">
              <a:lnSpc>
                <a:spcPct val="115000"/>
              </a:lnSpc>
              <a:spcBef>
                <a:spcPts val="0"/>
              </a:spcBef>
              <a:spcAft>
                <a:spcPts val="0"/>
              </a:spcAft>
              <a:buSzPts val="2200"/>
              <a:buFont typeface="Calibri"/>
              <a:buChar char="○"/>
            </a:pPr>
            <a:r>
              <a:rPr lang="en-US" sz="2200" u="sng" dirty="0">
                <a:solidFill>
                  <a:schemeClr val="hlink"/>
                </a:solidFill>
                <a:highlight>
                  <a:srgbClr val="FFFFFF"/>
                </a:highlight>
                <a:hlinkClick r:id="rId3"/>
              </a:rPr>
              <a:t>disabilitysummit-mailing@umd.edu</a:t>
            </a:r>
            <a:r>
              <a:rPr lang="en-US" sz="2200" dirty="0">
                <a:solidFill>
                  <a:srgbClr val="202124"/>
                </a:solidFill>
                <a:highlight>
                  <a:srgbClr val="FFFFFF"/>
                </a:highlight>
              </a:rPr>
              <a:t> (currently 1,191 members)</a:t>
            </a:r>
            <a:endParaRPr sz="2200" dirty="0">
              <a:solidFill>
                <a:srgbClr val="202124"/>
              </a:solidFill>
              <a:highlight>
                <a:srgbClr val="FFFFFF"/>
              </a:highlight>
            </a:endParaRPr>
          </a:p>
          <a:p>
            <a:pPr marL="914400" marR="152400" lvl="1" indent="-368300" algn="l" rtl="0">
              <a:lnSpc>
                <a:spcPct val="115000"/>
              </a:lnSpc>
              <a:spcBef>
                <a:spcPts val="0"/>
              </a:spcBef>
              <a:spcAft>
                <a:spcPts val="0"/>
              </a:spcAft>
              <a:buClr>
                <a:srgbClr val="202124"/>
              </a:buClr>
              <a:buSzPts val="2200"/>
              <a:buFont typeface="Arial"/>
              <a:buChar char="○"/>
            </a:pPr>
            <a:r>
              <a:rPr lang="en-US" sz="2200" b="1" i="1" dirty="0">
                <a:solidFill>
                  <a:srgbClr val="202124"/>
                </a:solidFill>
                <a:highlight>
                  <a:srgbClr val="FFFFFF"/>
                </a:highlight>
              </a:rPr>
              <a:t>Note:</a:t>
            </a:r>
            <a:r>
              <a:rPr lang="en-US" sz="2200" dirty="0">
                <a:solidFill>
                  <a:srgbClr val="202124"/>
                </a:solidFill>
                <a:highlight>
                  <a:srgbClr val="FFFFFF"/>
                </a:highlight>
              </a:rPr>
              <a:t> </a:t>
            </a:r>
            <a:r>
              <a:rPr lang="en-US" sz="2200" dirty="0"/>
              <a:t>The Including Disability Summit Committee will be calling for proposals for presentations at the 2023 Including Disability Summit. Stay tuned for details! Send email to </a:t>
            </a:r>
            <a:r>
              <a:rPr lang="en-US" sz="2200" u="sng" dirty="0">
                <a:solidFill>
                  <a:srgbClr val="1155CC"/>
                </a:solidFill>
                <a:hlinkClick r:id="rId4">
                  <a:extLst>
                    <a:ext uri="{A12FA001-AC4F-418D-AE19-62706E023703}">
                      <ahyp:hlinkClr xmlns:ahyp="http://schemas.microsoft.com/office/drawing/2018/hyperlinkcolor" val="tx"/>
                    </a:ext>
                  </a:extLst>
                </a:hlinkClick>
              </a:rPr>
              <a:t>disabilitysummit-mailing+subscribe@umd.edu</a:t>
            </a:r>
            <a:r>
              <a:rPr lang="en-US" sz="2200" dirty="0"/>
              <a:t> to subscribe and get updates. </a:t>
            </a:r>
            <a:endParaRPr sz="2200" dirty="0"/>
          </a:p>
          <a:p>
            <a:pPr marL="457200" marR="152400" lvl="0" indent="0" algn="l" rtl="0">
              <a:lnSpc>
                <a:spcPct val="115000"/>
              </a:lnSpc>
              <a:spcBef>
                <a:spcPts val="0"/>
              </a:spcBef>
              <a:spcAft>
                <a:spcPts val="0"/>
              </a:spcAft>
              <a:buNone/>
            </a:pPr>
            <a:endParaRPr sz="2200" dirty="0"/>
          </a:p>
          <a:p>
            <a:pPr marL="457200" marR="152400" lvl="0" indent="-393700" algn="l" rtl="0">
              <a:lnSpc>
                <a:spcPct val="115000"/>
              </a:lnSpc>
              <a:spcBef>
                <a:spcPts val="0"/>
              </a:spcBef>
              <a:spcAft>
                <a:spcPts val="0"/>
              </a:spcAft>
              <a:buSzPts val="2600"/>
              <a:buFont typeface="Calibri"/>
              <a:buChar char="➢"/>
            </a:pPr>
            <a:r>
              <a:rPr lang="en-US" sz="2600" b="1" dirty="0"/>
              <a:t>President’s </a:t>
            </a:r>
            <a:r>
              <a:rPr lang="en-US" sz="2600" b="1" dirty="0" err="1"/>
              <a:t>Commision</a:t>
            </a:r>
            <a:r>
              <a:rPr lang="en-US" sz="2600" b="1" dirty="0"/>
              <a:t> on Disability Issues (PCDI) network</a:t>
            </a:r>
            <a:endParaRPr sz="2600" b="1" dirty="0"/>
          </a:p>
          <a:p>
            <a:pPr marL="914400" marR="152400" lvl="1" indent="-368300" algn="l" rtl="0">
              <a:lnSpc>
                <a:spcPct val="115000"/>
              </a:lnSpc>
              <a:spcBef>
                <a:spcPts val="0"/>
              </a:spcBef>
              <a:spcAft>
                <a:spcPts val="0"/>
              </a:spcAft>
              <a:buSzPts val="2200"/>
              <a:buFont typeface="Calibri"/>
              <a:buChar char="○"/>
            </a:pPr>
            <a:r>
              <a:rPr lang="en-US" sz="2200" u="sng" dirty="0">
                <a:solidFill>
                  <a:schemeClr val="hlink"/>
                </a:solidFill>
                <a:hlinkClick r:id="rId5"/>
              </a:rPr>
              <a:t>UMD Disability Student Communities and Resources</a:t>
            </a:r>
            <a:endParaRPr sz="2200" dirty="0"/>
          </a:p>
          <a:p>
            <a:pPr marL="914400" marR="152400" lvl="1" indent="-368300" algn="l" rtl="0">
              <a:lnSpc>
                <a:spcPct val="115000"/>
              </a:lnSpc>
              <a:spcBef>
                <a:spcPts val="0"/>
              </a:spcBef>
              <a:spcAft>
                <a:spcPts val="0"/>
              </a:spcAft>
              <a:buSzPts val="2200"/>
              <a:buFont typeface="Calibri"/>
              <a:buChar char="○"/>
            </a:pPr>
            <a:r>
              <a:rPr lang="en-US" sz="2200" u="sng" dirty="0">
                <a:solidFill>
                  <a:schemeClr val="hlink"/>
                </a:solidFill>
                <a:hlinkClick r:id="rId6"/>
              </a:rPr>
              <a:t>Additional regional, national and international organizations</a:t>
            </a:r>
            <a:endParaRPr sz="2200" dirty="0"/>
          </a:p>
          <a:p>
            <a:pPr marL="914400" marR="152400" lvl="0" indent="0" algn="l" rtl="0">
              <a:lnSpc>
                <a:spcPct val="115000"/>
              </a:lnSpc>
              <a:spcBef>
                <a:spcPts val="0"/>
              </a:spcBef>
              <a:spcAft>
                <a:spcPts val="0"/>
              </a:spcAft>
              <a:buNone/>
            </a:pPr>
            <a:endParaRPr sz="2200" dirty="0"/>
          </a:p>
          <a:p>
            <a:pPr marL="457200" marR="152400" lvl="0" indent="-393700" algn="l" rtl="0">
              <a:lnSpc>
                <a:spcPct val="115000"/>
              </a:lnSpc>
              <a:spcBef>
                <a:spcPts val="0"/>
              </a:spcBef>
              <a:spcAft>
                <a:spcPts val="0"/>
              </a:spcAft>
              <a:buSzPts val="2600"/>
              <a:buChar char="➢"/>
            </a:pPr>
            <a:r>
              <a:rPr lang="en-US" sz="2600" b="1" dirty="0"/>
              <a:t>Reinforced via social media channels (UMDDisabilityS1)</a:t>
            </a:r>
            <a:endParaRPr sz="2600" b="1" dirty="0"/>
          </a:p>
        </p:txBody>
      </p:sp>
    </p:spTree>
    <p:extLst>
      <p:ext uri="{BB962C8B-B14F-4D97-AF65-F5344CB8AC3E}">
        <p14:creationId xmlns:p14="http://schemas.microsoft.com/office/powerpoint/2010/main" val="10449209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g15975dab799_1_0"/>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b="1" dirty="0"/>
              <a:t>2. Fundraising</a:t>
            </a:r>
            <a:endParaRPr b="1" dirty="0"/>
          </a:p>
        </p:txBody>
      </p:sp>
      <p:sp>
        <p:nvSpPr>
          <p:cNvPr id="146" name="Google Shape;146;g15975dab799_1_0"/>
          <p:cNvSpPr txBox="1">
            <a:spLocks noGrp="1"/>
          </p:cNvSpPr>
          <p:nvPr>
            <p:ph type="body" idx="1"/>
          </p:nvPr>
        </p:nvSpPr>
        <p:spPr>
          <a:xfrm>
            <a:off x="838200" y="1825625"/>
            <a:ext cx="10515600" cy="5032500"/>
          </a:xfrm>
          <a:prstGeom prst="rect">
            <a:avLst/>
          </a:prstGeom>
        </p:spPr>
        <p:txBody>
          <a:bodyPr spcFirstLastPara="1" wrap="square" lIns="91425" tIns="45700" rIns="91425" bIns="45700" anchor="t" anchorCtr="0">
            <a:normAutofit/>
          </a:bodyPr>
          <a:lstStyle/>
          <a:p>
            <a:pPr marL="457200" lvl="0" indent="-342900" algn="l" rtl="0">
              <a:spcBef>
                <a:spcPts val="1000"/>
              </a:spcBef>
              <a:spcAft>
                <a:spcPts val="0"/>
              </a:spcAft>
              <a:buSzPts val="1800"/>
              <a:buChar char="➢"/>
            </a:pPr>
            <a:r>
              <a:rPr lang="en-US" b="1" u="sng" dirty="0">
                <a:solidFill>
                  <a:schemeClr val="hlink"/>
                </a:solidFill>
                <a:hlinkClick r:id="rId3"/>
              </a:rPr>
              <a:t>Fundraising levels</a:t>
            </a:r>
            <a:endParaRPr b="1" dirty="0"/>
          </a:p>
          <a:p>
            <a:pPr marL="914400" lvl="1" indent="-342900" algn="l" rtl="0">
              <a:spcBef>
                <a:spcPts val="0"/>
              </a:spcBef>
              <a:spcAft>
                <a:spcPts val="0"/>
              </a:spcAft>
              <a:buSzPts val="1800"/>
              <a:buChar char="○"/>
            </a:pPr>
            <a:r>
              <a:rPr lang="en-US" dirty="0"/>
              <a:t>Title Sponsor ($10,000)</a:t>
            </a:r>
            <a:endParaRPr dirty="0"/>
          </a:p>
          <a:p>
            <a:pPr marL="914400" lvl="1" indent="-342900" algn="l" rtl="0">
              <a:spcBef>
                <a:spcPts val="0"/>
              </a:spcBef>
              <a:spcAft>
                <a:spcPts val="0"/>
              </a:spcAft>
              <a:buSzPts val="1800"/>
              <a:buChar char="○"/>
            </a:pPr>
            <a:r>
              <a:rPr lang="en-US" dirty="0"/>
              <a:t>Fearless Sponsor ($5,000)</a:t>
            </a:r>
            <a:endParaRPr dirty="0"/>
          </a:p>
          <a:p>
            <a:pPr marL="914400" lvl="1" indent="-342900" algn="l" rtl="0">
              <a:spcBef>
                <a:spcPts val="0"/>
              </a:spcBef>
              <a:spcAft>
                <a:spcPts val="0"/>
              </a:spcAft>
              <a:buSzPts val="1800"/>
              <a:buChar char="○"/>
            </a:pPr>
            <a:r>
              <a:rPr lang="en-US" dirty="0"/>
              <a:t>No Barrier Sponsor ($1,000)</a:t>
            </a:r>
            <a:endParaRPr dirty="0"/>
          </a:p>
          <a:p>
            <a:pPr marL="914400" lvl="1" indent="-342900" algn="l" rtl="0">
              <a:spcBef>
                <a:spcPts val="0"/>
              </a:spcBef>
              <a:spcAft>
                <a:spcPts val="0"/>
              </a:spcAft>
              <a:buSzPts val="1800"/>
              <a:buChar char="○"/>
            </a:pPr>
            <a:r>
              <a:rPr lang="en-US" dirty="0"/>
              <a:t>Accessible Sponsor ($500)</a:t>
            </a:r>
            <a:endParaRPr dirty="0"/>
          </a:p>
          <a:p>
            <a:pPr marL="914400" lvl="1" indent="-342900" algn="l" rtl="0">
              <a:spcBef>
                <a:spcPts val="0"/>
              </a:spcBef>
              <a:spcAft>
                <a:spcPts val="0"/>
              </a:spcAft>
              <a:buSzPts val="1800"/>
              <a:buChar char="○"/>
            </a:pPr>
            <a:r>
              <a:rPr lang="en-US" dirty="0"/>
              <a:t>Advocate Sponsor ($100 or in-kind)</a:t>
            </a:r>
            <a:endParaRPr dirty="0"/>
          </a:p>
          <a:p>
            <a:pPr marL="457200" lvl="0" indent="0" algn="l" rtl="0">
              <a:spcBef>
                <a:spcPts val="1000"/>
              </a:spcBef>
              <a:spcAft>
                <a:spcPts val="0"/>
              </a:spcAft>
              <a:buNone/>
            </a:pPr>
            <a:endParaRPr sz="800" dirty="0"/>
          </a:p>
          <a:p>
            <a:pPr marL="457200" lvl="0" indent="-342900" algn="l" rtl="0">
              <a:spcBef>
                <a:spcPts val="1000"/>
              </a:spcBef>
              <a:spcAft>
                <a:spcPts val="0"/>
              </a:spcAft>
              <a:buSzPts val="1800"/>
              <a:buChar char="➢"/>
            </a:pPr>
            <a:r>
              <a:rPr lang="en-US" b="1" dirty="0"/>
              <a:t>UMD Office of Diversity and Inclusion grant</a:t>
            </a:r>
            <a:endParaRPr b="1" dirty="0"/>
          </a:p>
          <a:p>
            <a:pPr marL="457200" lvl="0" indent="0" algn="l" rtl="0">
              <a:spcBef>
                <a:spcPts val="1000"/>
              </a:spcBef>
              <a:spcAft>
                <a:spcPts val="0"/>
              </a:spcAft>
              <a:buNone/>
            </a:pPr>
            <a:endParaRPr sz="800" dirty="0"/>
          </a:p>
          <a:p>
            <a:pPr marL="457200" lvl="0" indent="-342900" algn="l" rtl="0">
              <a:spcBef>
                <a:spcPts val="1000"/>
              </a:spcBef>
              <a:spcAft>
                <a:spcPts val="0"/>
              </a:spcAft>
              <a:buSzPts val="1800"/>
              <a:buChar char="➢"/>
            </a:pPr>
            <a:r>
              <a:rPr lang="en-US" b="1" dirty="0"/>
              <a:t>Outreach to potential sponsors emphasized Summit priorities </a:t>
            </a:r>
            <a:endParaRPr b="1" dirty="0"/>
          </a:p>
          <a:p>
            <a:pPr marL="914400" lvl="1" indent="-342900" algn="l" rtl="0">
              <a:spcBef>
                <a:spcPts val="0"/>
              </a:spcBef>
              <a:spcAft>
                <a:spcPts val="0"/>
              </a:spcAft>
              <a:buSzPts val="1800"/>
              <a:buChar char="○"/>
            </a:pPr>
            <a:r>
              <a:rPr lang="en-US" dirty="0"/>
              <a:t>Fully accessible event </a:t>
            </a:r>
            <a:endParaRPr dirty="0"/>
          </a:p>
          <a:p>
            <a:pPr marL="914400" lvl="1" indent="-342900" algn="l" rtl="0">
              <a:spcBef>
                <a:spcPts val="0"/>
              </a:spcBef>
              <a:spcAft>
                <a:spcPts val="0"/>
              </a:spcAft>
              <a:buSzPts val="1800"/>
              <a:buChar char="○"/>
            </a:pPr>
            <a:r>
              <a:rPr lang="en-US" dirty="0"/>
              <a:t>Free for attendees</a:t>
            </a:r>
            <a:endParaRPr dirty="0"/>
          </a:p>
          <a:p>
            <a:pPr marL="457200" lvl="0" indent="0" algn="l" rtl="0">
              <a:spcBef>
                <a:spcPts val="1000"/>
              </a:spcBef>
              <a:spcAft>
                <a:spcPts val="0"/>
              </a:spcAft>
              <a:buNone/>
            </a:pPr>
            <a:endParaRPr dirty="0"/>
          </a:p>
        </p:txBody>
      </p:sp>
    </p:spTree>
    <p:extLst>
      <p:ext uri="{BB962C8B-B14F-4D97-AF65-F5344CB8AC3E}">
        <p14:creationId xmlns:p14="http://schemas.microsoft.com/office/powerpoint/2010/main" val="36129225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b="1"/>
              <a:t>3. Registration</a:t>
            </a:r>
            <a:endParaRPr b="1"/>
          </a:p>
        </p:txBody>
      </p:sp>
      <p:sp>
        <p:nvSpPr>
          <p:cNvPr id="152" name="Google Shape;152;p11"/>
          <p:cNvSpPr txBox="1">
            <a:spLocks noGrp="1"/>
          </p:cNvSpPr>
          <p:nvPr>
            <p:ph type="body" idx="1"/>
          </p:nvPr>
        </p:nvSpPr>
        <p:spPr>
          <a:xfrm>
            <a:off x="838200" y="1511605"/>
            <a:ext cx="10515600" cy="50325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0"/>
              </a:spcBef>
              <a:spcAft>
                <a:spcPts val="0"/>
              </a:spcAft>
              <a:buSzPts val="1800"/>
              <a:buChar char="➢"/>
            </a:pPr>
            <a:r>
              <a:rPr lang="en-US" b="1" dirty="0"/>
              <a:t>Google Forms, exported contents to Google Sheets</a:t>
            </a:r>
            <a:endParaRPr b="1" dirty="0"/>
          </a:p>
          <a:p>
            <a:pPr marL="0" lvl="0" indent="0" algn="l" rtl="0">
              <a:lnSpc>
                <a:spcPct val="90000"/>
              </a:lnSpc>
              <a:spcBef>
                <a:spcPts val="0"/>
              </a:spcBef>
              <a:spcAft>
                <a:spcPts val="0"/>
              </a:spcAft>
              <a:buNone/>
            </a:pPr>
            <a:endParaRPr dirty="0"/>
          </a:p>
          <a:p>
            <a:pPr marL="457200" lvl="0" indent="-342900" algn="l" rtl="0">
              <a:lnSpc>
                <a:spcPct val="90000"/>
              </a:lnSpc>
              <a:spcBef>
                <a:spcPts val="0"/>
              </a:spcBef>
              <a:spcAft>
                <a:spcPts val="0"/>
              </a:spcAft>
              <a:buSzPts val="1800"/>
              <a:buChar char="➢"/>
            </a:pPr>
            <a:r>
              <a:rPr lang="en-US" b="1" dirty="0"/>
              <a:t>Registrants were added to email list to receive updates</a:t>
            </a:r>
            <a:r>
              <a:rPr lang="en-US" dirty="0"/>
              <a:t> (i.e. Event program containing Zoom links)</a:t>
            </a:r>
            <a:endParaRPr dirty="0"/>
          </a:p>
          <a:p>
            <a:pPr marL="457200" lvl="0" indent="0" algn="l" rtl="0">
              <a:lnSpc>
                <a:spcPct val="90000"/>
              </a:lnSpc>
              <a:spcBef>
                <a:spcPts val="0"/>
              </a:spcBef>
              <a:spcAft>
                <a:spcPts val="0"/>
              </a:spcAft>
              <a:buNone/>
            </a:pPr>
            <a:endParaRPr dirty="0"/>
          </a:p>
          <a:p>
            <a:pPr marL="457200" lvl="0" indent="-342900" algn="l" rtl="0">
              <a:lnSpc>
                <a:spcPct val="90000"/>
              </a:lnSpc>
              <a:spcBef>
                <a:spcPts val="0"/>
              </a:spcBef>
              <a:spcAft>
                <a:spcPts val="0"/>
              </a:spcAft>
              <a:buSzPts val="1800"/>
              <a:buChar char="➢"/>
            </a:pPr>
            <a:r>
              <a:rPr lang="en-US" dirty="0"/>
              <a:t> </a:t>
            </a:r>
            <a:r>
              <a:rPr lang="en-US" b="1" dirty="0"/>
              <a:t>Registration form asked</a:t>
            </a:r>
            <a:r>
              <a:rPr lang="en-US" dirty="0"/>
              <a:t>: </a:t>
            </a:r>
            <a:endParaRPr dirty="0"/>
          </a:p>
          <a:p>
            <a:pPr marL="914400" lvl="1" indent="-368300" algn="l" rtl="0">
              <a:spcBef>
                <a:spcPts val="500"/>
              </a:spcBef>
              <a:spcAft>
                <a:spcPts val="0"/>
              </a:spcAft>
              <a:buSzPts val="2200"/>
              <a:buChar char="○"/>
            </a:pPr>
            <a:r>
              <a:rPr lang="en-US" sz="2200" dirty="0"/>
              <a:t>Name, pronouns, email address</a:t>
            </a:r>
            <a:endParaRPr sz="2200" dirty="0"/>
          </a:p>
          <a:p>
            <a:pPr marL="914400" lvl="1" indent="-368300" algn="l" rtl="0">
              <a:spcBef>
                <a:spcPts val="500"/>
              </a:spcBef>
              <a:spcAft>
                <a:spcPts val="0"/>
              </a:spcAft>
              <a:buSzPts val="2200"/>
              <a:buChar char="○"/>
            </a:pPr>
            <a:r>
              <a:rPr lang="en-US" sz="2200" dirty="0"/>
              <a:t>Institution or Organization affiliation and department</a:t>
            </a:r>
            <a:endParaRPr sz="2200" dirty="0"/>
          </a:p>
          <a:p>
            <a:pPr marL="914400" lvl="1" indent="-368300" algn="l" rtl="0">
              <a:spcBef>
                <a:spcPts val="500"/>
              </a:spcBef>
              <a:spcAft>
                <a:spcPts val="0"/>
              </a:spcAft>
              <a:buSzPts val="2200"/>
              <a:buChar char="○"/>
            </a:pPr>
            <a:r>
              <a:rPr lang="en-US" sz="2200" dirty="0"/>
              <a:t>How did you hear about the UMD Disability Summit? </a:t>
            </a:r>
            <a:endParaRPr sz="2200" dirty="0"/>
          </a:p>
          <a:p>
            <a:pPr marL="914400" lvl="1" indent="-368300" algn="l" rtl="0">
              <a:spcBef>
                <a:spcPts val="500"/>
              </a:spcBef>
              <a:spcAft>
                <a:spcPts val="0"/>
              </a:spcAft>
              <a:buSzPts val="2200"/>
              <a:buChar char="○"/>
            </a:pPr>
            <a:r>
              <a:rPr lang="en-US" sz="2200" dirty="0"/>
              <a:t>Whether registrant requires a sign language interpreter</a:t>
            </a:r>
            <a:endParaRPr sz="2200" dirty="0"/>
          </a:p>
          <a:p>
            <a:pPr marL="914400" lvl="1" indent="-368300" algn="l" rtl="0">
              <a:spcBef>
                <a:spcPts val="500"/>
              </a:spcBef>
              <a:spcAft>
                <a:spcPts val="0"/>
              </a:spcAft>
              <a:buSzPts val="2200"/>
              <a:buChar char="○"/>
            </a:pPr>
            <a:r>
              <a:rPr lang="en-US" sz="2200" dirty="0"/>
              <a:t>Additional access needs to fully participate in event</a:t>
            </a:r>
            <a:endParaRPr sz="2200" dirty="0"/>
          </a:p>
          <a:p>
            <a:pPr marL="914400" lvl="1" indent="-368300" algn="l" rtl="0">
              <a:spcBef>
                <a:spcPts val="500"/>
              </a:spcBef>
              <a:spcAft>
                <a:spcPts val="0"/>
              </a:spcAft>
              <a:buSzPts val="2200"/>
              <a:buChar char="○"/>
            </a:pPr>
            <a:r>
              <a:rPr lang="en-US" sz="2200" dirty="0"/>
              <a:t>Indicate interest in attending specific sessions (Day/time)</a:t>
            </a:r>
            <a:endParaRPr sz="2200" dirty="0"/>
          </a:p>
          <a:p>
            <a:pPr marL="914400" lvl="1" indent="-368300" algn="l" rtl="0">
              <a:spcBef>
                <a:spcPts val="500"/>
              </a:spcBef>
              <a:spcAft>
                <a:spcPts val="0"/>
              </a:spcAft>
              <a:buSzPts val="2200"/>
              <a:buChar char="○"/>
            </a:pPr>
            <a:r>
              <a:rPr lang="en-US" sz="2200" dirty="0"/>
              <a:t>Interest in volunteering for the Summit</a:t>
            </a:r>
            <a:endParaRPr sz="2200" dirty="0"/>
          </a:p>
        </p:txBody>
      </p:sp>
    </p:spTree>
    <p:extLst>
      <p:ext uri="{BB962C8B-B14F-4D97-AF65-F5344CB8AC3E}">
        <p14:creationId xmlns:p14="http://schemas.microsoft.com/office/powerpoint/2010/main" val="33898659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b="1"/>
              <a:t>4. Real-time Participation</a:t>
            </a:r>
            <a:endParaRPr b="1"/>
          </a:p>
        </p:txBody>
      </p:sp>
      <p:sp>
        <p:nvSpPr>
          <p:cNvPr id="158" name="Google Shape;158;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0"/>
              </a:spcBef>
              <a:spcAft>
                <a:spcPts val="0"/>
              </a:spcAft>
              <a:buSzPts val="1800"/>
              <a:buChar char="➢"/>
            </a:pPr>
            <a:r>
              <a:rPr lang="en-US" b="1"/>
              <a:t>Live-tweeting the Summit</a:t>
            </a:r>
            <a:endParaRPr b="1"/>
          </a:p>
          <a:p>
            <a:pPr marL="914400" lvl="1" indent="-342900" algn="l" rtl="0">
              <a:lnSpc>
                <a:spcPct val="100000"/>
              </a:lnSpc>
              <a:spcBef>
                <a:spcPts val="0"/>
              </a:spcBef>
              <a:spcAft>
                <a:spcPts val="0"/>
              </a:spcAft>
              <a:buSzPts val="1800"/>
              <a:buChar char="○"/>
            </a:pPr>
            <a:r>
              <a:rPr lang="en-US"/>
              <a:t>Pre-made templates highlighting upcoming speakers, lectures, etc.</a:t>
            </a:r>
            <a:endParaRPr/>
          </a:p>
          <a:p>
            <a:pPr marL="914400" lvl="1" indent="-342900" algn="l" rtl="0">
              <a:lnSpc>
                <a:spcPct val="100000"/>
              </a:lnSpc>
              <a:spcBef>
                <a:spcPts val="0"/>
              </a:spcBef>
              <a:spcAft>
                <a:spcPts val="0"/>
              </a:spcAft>
              <a:buSzPts val="1800"/>
              <a:buChar char="○"/>
            </a:pPr>
            <a:r>
              <a:rPr lang="en-US"/>
              <a:t>Live-tweeting quotes and reactions</a:t>
            </a:r>
            <a:endParaRPr/>
          </a:p>
          <a:p>
            <a:pPr marL="914400" lvl="1" indent="-342900" algn="l" rtl="0">
              <a:lnSpc>
                <a:spcPct val="100000"/>
              </a:lnSpc>
              <a:spcBef>
                <a:spcPts val="0"/>
              </a:spcBef>
              <a:spcAft>
                <a:spcPts val="0"/>
              </a:spcAft>
              <a:buSzPts val="1800"/>
              <a:buChar char="○"/>
            </a:pPr>
            <a:r>
              <a:rPr lang="en-US"/>
              <a:t>Live-tweeting links to resources provide by presenters</a:t>
            </a:r>
            <a:endParaRPr/>
          </a:p>
          <a:p>
            <a:pPr marL="914400" lvl="1" indent="-342900" algn="l" rtl="0">
              <a:lnSpc>
                <a:spcPct val="100000"/>
              </a:lnSpc>
              <a:spcBef>
                <a:spcPts val="0"/>
              </a:spcBef>
              <a:spcAft>
                <a:spcPts val="0"/>
              </a:spcAft>
              <a:buSzPts val="1800"/>
              <a:buChar char="○"/>
            </a:pPr>
            <a:r>
              <a:rPr lang="en-US"/>
              <a:t>Social media was managed by multiple volunteers</a:t>
            </a:r>
            <a:endParaRPr/>
          </a:p>
          <a:p>
            <a:pPr marL="457200" lvl="0" indent="0" algn="l" rtl="0">
              <a:lnSpc>
                <a:spcPct val="90000"/>
              </a:lnSpc>
              <a:spcBef>
                <a:spcPts val="0"/>
              </a:spcBef>
              <a:spcAft>
                <a:spcPts val="0"/>
              </a:spcAft>
              <a:buNone/>
            </a:pPr>
            <a:endParaRPr/>
          </a:p>
          <a:p>
            <a:pPr marL="457200" lvl="0" indent="-342900" algn="l" rtl="0">
              <a:lnSpc>
                <a:spcPct val="90000"/>
              </a:lnSpc>
              <a:spcBef>
                <a:spcPts val="0"/>
              </a:spcBef>
              <a:spcAft>
                <a:spcPts val="0"/>
              </a:spcAft>
              <a:buSzPts val="1800"/>
              <a:buChar char="➢"/>
            </a:pPr>
            <a:r>
              <a:rPr lang="en-US" b="1"/>
              <a:t>Pulling questions from audience chat</a:t>
            </a:r>
            <a:endParaRPr b="1"/>
          </a:p>
          <a:p>
            <a:pPr marL="914400" lvl="1" indent="-342900" algn="l" rtl="0">
              <a:lnSpc>
                <a:spcPct val="100000"/>
              </a:lnSpc>
              <a:spcBef>
                <a:spcPts val="0"/>
              </a:spcBef>
              <a:spcAft>
                <a:spcPts val="0"/>
              </a:spcAft>
              <a:buSzPts val="1800"/>
              <a:buChar char="○"/>
            </a:pPr>
            <a:r>
              <a:rPr lang="en-US"/>
              <a:t>Compiling and prioritizing questions behind the scenes for the session moderator</a:t>
            </a:r>
            <a:endParaRPr/>
          </a:p>
        </p:txBody>
      </p:sp>
    </p:spTree>
    <p:extLst>
      <p:ext uri="{BB962C8B-B14F-4D97-AF65-F5344CB8AC3E}">
        <p14:creationId xmlns:p14="http://schemas.microsoft.com/office/powerpoint/2010/main" val="24668194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b="1"/>
              <a:t>5. Languages and Captioning</a:t>
            </a:r>
            <a:endParaRPr b="1"/>
          </a:p>
        </p:txBody>
      </p:sp>
      <p:sp>
        <p:nvSpPr>
          <p:cNvPr id="164" name="Google Shape;164;p1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457200" lvl="0" indent="-342900" algn="l" rtl="0">
              <a:spcBef>
                <a:spcPts val="0"/>
              </a:spcBef>
              <a:spcAft>
                <a:spcPts val="0"/>
              </a:spcAft>
              <a:buSzPts val="1800"/>
              <a:buChar char="➢"/>
            </a:pPr>
            <a:r>
              <a:rPr lang="en-US" b="1"/>
              <a:t>Accessible technology</a:t>
            </a:r>
            <a:endParaRPr b="1"/>
          </a:p>
          <a:p>
            <a:pPr marL="914400" lvl="1" indent="-342900" algn="l" rtl="0">
              <a:lnSpc>
                <a:spcPct val="100000"/>
              </a:lnSpc>
              <a:spcBef>
                <a:spcPts val="0"/>
              </a:spcBef>
              <a:spcAft>
                <a:spcPts val="0"/>
              </a:spcAft>
              <a:buSzPts val="1800"/>
              <a:buChar char="○"/>
            </a:pPr>
            <a:r>
              <a:rPr lang="en-US"/>
              <a:t>Live captioning (CART)</a:t>
            </a:r>
            <a:endParaRPr/>
          </a:p>
          <a:p>
            <a:pPr marL="914400" lvl="1" indent="-342900" algn="l" rtl="0">
              <a:lnSpc>
                <a:spcPct val="100000"/>
              </a:lnSpc>
              <a:spcBef>
                <a:spcPts val="0"/>
              </a:spcBef>
              <a:spcAft>
                <a:spcPts val="0"/>
              </a:spcAft>
              <a:buSzPts val="1800"/>
              <a:buChar char="○"/>
            </a:pPr>
            <a:r>
              <a:rPr lang="en-US"/>
              <a:t>Live ASL</a:t>
            </a:r>
            <a:endParaRPr/>
          </a:p>
          <a:p>
            <a:pPr marL="914400" lvl="1" indent="-342900" algn="l" rtl="0">
              <a:lnSpc>
                <a:spcPct val="100000"/>
              </a:lnSpc>
              <a:spcBef>
                <a:spcPts val="0"/>
              </a:spcBef>
              <a:spcAft>
                <a:spcPts val="0"/>
              </a:spcAft>
              <a:buSzPts val="1800"/>
              <a:buChar char="○"/>
            </a:pPr>
            <a:r>
              <a:rPr lang="en-US"/>
              <a:t>Live CDI for keynote speaker presentations</a:t>
            </a:r>
            <a:endParaRPr/>
          </a:p>
          <a:p>
            <a:pPr marL="457200" lvl="0" indent="0" algn="l" rtl="0">
              <a:spcBef>
                <a:spcPts val="0"/>
              </a:spcBef>
              <a:spcAft>
                <a:spcPts val="0"/>
              </a:spcAft>
              <a:buNone/>
            </a:pPr>
            <a:endParaRPr/>
          </a:p>
          <a:p>
            <a:pPr marL="457200" lvl="0" indent="-342900" algn="l" rtl="0">
              <a:spcBef>
                <a:spcPts val="0"/>
              </a:spcBef>
              <a:spcAft>
                <a:spcPts val="0"/>
              </a:spcAft>
              <a:buSzPts val="1800"/>
              <a:buChar char="➢"/>
            </a:pPr>
            <a:r>
              <a:rPr lang="en-US" b="1"/>
              <a:t>Closed captioned videos (done internally)</a:t>
            </a:r>
            <a:endParaRPr b="1"/>
          </a:p>
        </p:txBody>
      </p:sp>
    </p:spTree>
    <p:extLst>
      <p:ext uri="{BB962C8B-B14F-4D97-AF65-F5344CB8AC3E}">
        <p14:creationId xmlns:p14="http://schemas.microsoft.com/office/powerpoint/2010/main" val="36697402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b="1"/>
              <a:t>6. Software and Platforms</a:t>
            </a:r>
            <a:endParaRPr b="1"/>
          </a:p>
        </p:txBody>
      </p:sp>
      <p:sp>
        <p:nvSpPr>
          <p:cNvPr id="170" name="Google Shape;170;p14"/>
          <p:cNvSpPr txBox="1">
            <a:spLocks noGrp="1"/>
          </p:cNvSpPr>
          <p:nvPr>
            <p:ph type="body" idx="1"/>
          </p:nvPr>
        </p:nvSpPr>
        <p:spPr>
          <a:xfrm>
            <a:off x="838200" y="1589975"/>
            <a:ext cx="10515600" cy="4902900"/>
          </a:xfrm>
          <a:prstGeom prst="rect">
            <a:avLst/>
          </a:prstGeom>
          <a:noFill/>
          <a:ln>
            <a:noFill/>
          </a:ln>
        </p:spPr>
        <p:txBody>
          <a:bodyPr spcFirstLastPara="1" wrap="square" lIns="91425" tIns="45700" rIns="91425" bIns="45700" anchor="t" anchorCtr="0">
            <a:normAutofit fontScale="92500" lnSpcReduction="10000"/>
          </a:bodyPr>
          <a:lstStyle/>
          <a:p>
            <a:pPr marL="457200" lvl="0" indent="-342900" algn="l" rtl="0">
              <a:lnSpc>
                <a:spcPct val="90000"/>
              </a:lnSpc>
              <a:spcBef>
                <a:spcPts val="0"/>
              </a:spcBef>
              <a:spcAft>
                <a:spcPts val="0"/>
              </a:spcAft>
              <a:buSzPts val="1800"/>
              <a:buChar char="➢"/>
            </a:pPr>
            <a:r>
              <a:rPr lang="en-US" b="1" dirty="0"/>
              <a:t>Cross-platform engagement</a:t>
            </a:r>
            <a:endParaRPr b="1" dirty="0"/>
          </a:p>
          <a:p>
            <a:pPr marL="914400" lvl="1" indent="-342900" algn="l" rtl="0">
              <a:lnSpc>
                <a:spcPct val="100000"/>
              </a:lnSpc>
              <a:spcBef>
                <a:spcPts val="0"/>
              </a:spcBef>
              <a:spcAft>
                <a:spcPts val="0"/>
              </a:spcAft>
              <a:buSzPts val="1800"/>
              <a:buChar char="○"/>
            </a:pPr>
            <a:r>
              <a:rPr lang="en-US" dirty="0"/>
              <a:t>Zoom</a:t>
            </a:r>
            <a:endParaRPr dirty="0"/>
          </a:p>
          <a:p>
            <a:pPr marL="914400" lvl="1" indent="-342900" algn="l" rtl="0">
              <a:lnSpc>
                <a:spcPct val="100000"/>
              </a:lnSpc>
              <a:spcBef>
                <a:spcPts val="0"/>
              </a:spcBef>
              <a:spcAft>
                <a:spcPts val="0"/>
              </a:spcAft>
              <a:buSzPts val="1800"/>
              <a:buChar char="○"/>
            </a:pPr>
            <a:r>
              <a:rPr lang="en-US" dirty="0"/>
              <a:t>YouTube</a:t>
            </a:r>
            <a:endParaRPr dirty="0"/>
          </a:p>
          <a:p>
            <a:pPr marL="914400" lvl="1" indent="-342900" algn="l" rtl="0">
              <a:lnSpc>
                <a:spcPct val="100000"/>
              </a:lnSpc>
              <a:spcBef>
                <a:spcPts val="0"/>
              </a:spcBef>
              <a:spcAft>
                <a:spcPts val="0"/>
              </a:spcAft>
              <a:buSzPts val="1800"/>
              <a:buChar char="○"/>
            </a:pPr>
            <a:r>
              <a:rPr lang="en-US" dirty="0"/>
              <a:t>Twitter</a:t>
            </a:r>
            <a:endParaRPr dirty="0"/>
          </a:p>
          <a:p>
            <a:pPr marL="457200" lvl="0" indent="0" algn="l" rtl="0">
              <a:lnSpc>
                <a:spcPct val="90000"/>
              </a:lnSpc>
              <a:spcBef>
                <a:spcPts val="0"/>
              </a:spcBef>
              <a:spcAft>
                <a:spcPts val="0"/>
              </a:spcAft>
              <a:buNone/>
            </a:pPr>
            <a:endParaRPr dirty="0"/>
          </a:p>
          <a:p>
            <a:pPr marL="457200" lvl="0" indent="-342900" algn="l" rtl="0">
              <a:lnSpc>
                <a:spcPct val="90000"/>
              </a:lnSpc>
              <a:spcBef>
                <a:spcPts val="0"/>
              </a:spcBef>
              <a:spcAft>
                <a:spcPts val="0"/>
              </a:spcAft>
              <a:buSzPts val="1800"/>
              <a:buChar char="➢"/>
            </a:pPr>
            <a:r>
              <a:rPr lang="en-US" b="1" dirty="0"/>
              <a:t>Multiple modes of delivery</a:t>
            </a:r>
            <a:endParaRPr b="1" dirty="0"/>
          </a:p>
          <a:p>
            <a:pPr marL="914400" lvl="1" indent="-342900" algn="l" rtl="0">
              <a:lnSpc>
                <a:spcPct val="100000"/>
              </a:lnSpc>
              <a:spcBef>
                <a:spcPts val="0"/>
              </a:spcBef>
              <a:spcAft>
                <a:spcPts val="0"/>
              </a:spcAft>
              <a:buSzPts val="1800"/>
              <a:buChar char="○"/>
            </a:pPr>
            <a:r>
              <a:rPr lang="en-US" dirty="0"/>
              <a:t>Pre-recorded presentations with live Q&amp;A</a:t>
            </a:r>
            <a:endParaRPr dirty="0"/>
          </a:p>
          <a:p>
            <a:pPr marL="914400" lvl="1" indent="-342900" algn="l" rtl="0">
              <a:lnSpc>
                <a:spcPct val="100000"/>
              </a:lnSpc>
              <a:spcBef>
                <a:spcPts val="0"/>
              </a:spcBef>
              <a:spcAft>
                <a:spcPts val="0"/>
              </a:spcAft>
              <a:buSzPts val="1800"/>
              <a:buChar char="○"/>
            </a:pPr>
            <a:r>
              <a:rPr lang="en-US" dirty="0"/>
              <a:t>Live lectures with Q&amp;A</a:t>
            </a:r>
            <a:endParaRPr dirty="0"/>
          </a:p>
          <a:p>
            <a:pPr marL="914400" lvl="1" indent="-342900" algn="l" rtl="0">
              <a:lnSpc>
                <a:spcPct val="100000"/>
              </a:lnSpc>
              <a:spcBef>
                <a:spcPts val="0"/>
              </a:spcBef>
              <a:spcAft>
                <a:spcPts val="0"/>
              </a:spcAft>
              <a:buSzPts val="1800"/>
              <a:buChar char="○"/>
            </a:pPr>
            <a:r>
              <a:rPr lang="en-US" dirty="0"/>
              <a:t>Interactive workshops</a:t>
            </a:r>
            <a:endParaRPr dirty="0"/>
          </a:p>
          <a:p>
            <a:pPr marL="914400" lvl="1" indent="-342900" algn="l" rtl="0">
              <a:lnSpc>
                <a:spcPct val="100000"/>
              </a:lnSpc>
              <a:spcBef>
                <a:spcPts val="0"/>
              </a:spcBef>
              <a:spcAft>
                <a:spcPts val="0"/>
              </a:spcAft>
              <a:buSzPts val="1800"/>
              <a:buChar char="○"/>
            </a:pPr>
            <a:r>
              <a:rPr lang="en-US" dirty="0"/>
              <a:t>PDF and plain text event programs</a:t>
            </a:r>
            <a:endParaRPr dirty="0"/>
          </a:p>
          <a:p>
            <a:pPr marL="914400" lvl="1" indent="-342900" algn="l" rtl="0">
              <a:lnSpc>
                <a:spcPct val="100000"/>
              </a:lnSpc>
              <a:spcBef>
                <a:spcPts val="0"/>
              </a:spcBef>
              <a:spcAft>
                <a:spcPts val="0"/>
              </a:spcAft>
              <a:buSzPts val="1800"/>
              <a:buChar char="○"/>
            </a:pPr>
            <a:r>
              <a:rPr lang="en-US" dirty="0"/>
              <a:t>Copies of </a:t>
            </a:r>
            <a:r>
              <a:rPr lang="en-US" dirty="0" err="1"/>
              <a:t>powerpoint</a:t>
            </a:r>
            <a:r>
              <a:rPr lang="en-US" dirty="0"/>
              <a:t> presentations (with presenter approval)</a:t>
            </a:r>
            <a:endParaRPr dirty="0"/>
          </a:p>
          <a:p>
            <a:pPr marL="457200" lvl="0" indent="0" algn="l" rtl="0">
              <a:lnSpc>
                <a:spcPct val="90000"/>
              </a:lnSpc>
              <a:spcBef>
                <a:spcPts val="0"/>
              </a:spcBef>
              <a:spcAft>
                <a:spcPts val="0"/>
              </a:spcAft>
              <a:buNone/>
            </a:pPr>
            <a:endParaRPr dirty="0"/>
          </a:p>
          <a:p>
            <a:pPr marL="457200" lvl="0" indent="-342900" algn="l" rtl="0">
              <a:lnSpc>
                <a:spcPct val="90000"/>
              </a:lnSpc>
              <a:spcBef>
                <a:spcPts val="0"/>
              </a:spcBef>
              <a:spcAft>
                <a:spcPts val="0"/>
              </a:spcAft>
              <a:buSzPts val="1800"/>
              <a:buChar char="➢"/>
            </a:pPr>
            <a:r>
              <a:rPr lang="en-US" b="1" dirty="0"/>
              <a:t>Accessible technology</a:t>
            </a:r>
            <a:endParaRPr b="1" dirty="0"/>
          </a:p>
          <a:p>
            <a:pPr marL="914400" lvl="1" indent="-342900" algn="l" rtl="0">
              <a:lnSpc>
                <a:spcPct val="100000"/>
              </a:lnSpc>
              <a:spcBef>
                <a:spcPts val="0"/>
              </a:spcBef>
              <a:spcAft>
                <a:spcPts val="0"/>
              </a:spcAft>
              <a:buSzPts val="1800"/>
              <a:buChar char="○"/>
            </a:pPr>
            <a:r>
              <a:rPr lang="en-US" dirty="0"/>
              <a:t>Live captioning</a:t>
            </a:r>
            <a:endParaRPr dirty="0"/>
          </a:p>
          <a:p>
            <a:pPr marL="914400" lvl="1" indent="-342900" algn="l" rtl="0">
              <a:lnSpc>
                <a:spcPct val="100000"/>
              </a:lnSpc>
              <a:spcBef>
                <a:spcPts val="0"/>
              </a:spcBef>
              <a:spcAft>
                <a:spcPts val="0"/>
              </a:spcAft>
              <a:buSzPts val="1800"/>
              <a:buChar char="○"/>
            </a:pPr>
            <a:r>
              <a:rPr lang="en-US" dirty="0"/>
              <a:t>Live ASL</a:t>
            </a:r>
            <a:endParaRPr dirty="0"/>
          </a:p>
        </p:txBody>
      </p:sp>
    </p:spTree>
    <p:extLst>
      <p:ext uri="{BB962C8B-B14F-4D97-AF65-F5344CB8AC3E}">
        <p14:creationId xmlns:p14="http://schemas.microsoft.com/office/powerpoint/2010/main" val="6793447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b="1"/>
              <a:t>7. Continuing Conversations</a:t>
            </a:r>
            <a:r>
              <a:rPr lang="en-US"/>
              <a:t> </a:t>
            </a:r>
            <a:endParaRPr/>
          </a:p>
        </p:txBody>
      </p:sp>
      <p:sp>
        <p:nvSpPr>
          <p:cNvPr id="176" name="Google Shape;176;p16"/>
          <p:cNvSpPr txBox="1">
            <a:spLocks noGrp="1"/>
          </p:cNvSpPr>
          <p:nvPr>
            <p:ph type="body" idx="1"/>
          </p:nvPr>
        </p:nvSpPr>
        <p:spPr>
          <a:xfrm>
            <a:off x="838200" y="1825625"/>
            <a:ext cx="4389300" cy="435120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US" i="1" u="sng">
                <a:solidFill>
                  <a:schemeClr val="hlink"/>
                </a:solidFill>
                <a:hlinkClick r:id="rId3"/>
              </a:rPr>
              <a:t>Including Disability</a:t>
            </a:r>
            <a:r>
              <a:rPr lang="en-US" u="sng">
                <a:solidFill>
                  <a:schemeClr val="hlink"/>
                </a:solidFill>
                <a:hlinkClick r:id="rId3"/>
              </a:rPr>
              <a:t> Journal</a:t>
            </a:r>
            <a:endParaRPr/>
          </a:p>
          <a:p>
            <a:pPr marL="0" lvl="0" indent="0" algn="l" rtl="0">
              <a:lnSpc>
                <a:spcPct val="90000"/>
              </a:lnSpc>
              <a:spcBef>
                <a:spcPts val="0"/>
              </a:spcBef>
              <a:spcAft>
                <a:spcPts val="0"/>
              </a:spcAft>
              <a:buNone/>
            </a:pPr>
            <a:endParaRPr/>
          </a:p>
          <a:p>
            <a:pPr marL="0" lvl="0" indent="0" algn="l" rtl="0">
              <a:lnSpc>
                <a:spcPct val="90000"/>
              </a:lnSpc>
              <a:spcBef>
                <a:spcPts val="0"/>
              </a:spcBef>
              <a:spcAft>
                <a:spcPts val="0"/>
              </a:spcAft>
              <a:buNone/>
            </a:pPr>
            <a:endParaRPr/>
          </a:p>
          <a:p>
            <a:pPr marL="0" lvl="0" indent="0" algn="l" rtl="0">
              <a:lnSpc>
                <a:spcPct val="90000"/>
              </a:lnSpc>
              <a:spcBef>
                <a:spcPts val="0"/>
              </a:spcBef>
              <a:spcAft>
                <a:spcPts val="0"/>
              </a:spcAft>
              <a:buNone/>
            </a:pPr>
            <a:r>
              <a:rPr lang="en-US" sz="2000" b="1">
                <a:highlight>
                  <a:srgbClr val="FFFFFF"/>
                </a:highlight>
              </a:rPr>
              <a:t>Image Description: </a:t>
            </a:r>
            <a:endParaRPr sz="2000" b="1">
              <a:highlight>
                <a:srgbClr val="FFFFFF"/>
              </a:highlight>
            </a:endParaRPr>
          </a:p>
          <a:p>
            <a:pPr marL="0" lvl="0" indent="0" algn="l" rtl="0">
              <a:lnSpc>
                <a:spcPct val="90000"/>
              </a:lnSpc>
              <a:spcBef>
                <a:spcPts val="0"/>
              </a:spcBef>
              <a:spcAft>
                <a:spcPts val="0"/>
              </a:spcAft>
              <a:buNone/>
            </a:pPr>
            <a:endParaRPr sz="2000">
              <a:highlight>
                <a:srgbClr val="FFFFFF"/>
              </a:highlight>
            </a:endParaRPr>
          </a:p>
          <a:p>
            <a:pPr marL="0" lvl="0" indent="0" algn="l" rtl="0">
              <a:lnSpc>
                <a:spcPct val="90000"/>
              </a:lnSpc>
              <a:spcBef>
                <a:spcPts val="0"/>
              </a:spcBef>
              <a:spcAft>
                <a:spcPts val="0"/>
              </a:spcAft>
              <a:buNone/>
            </a:pPr>
            <a:r>
              <a:rPr lang="en-US" sz="2000">
                <a:highlight>
                  <a:srgbClr val="FFFFFF"/>
                </a:highlight>
              </a:rPr>
              <a:t>A collage of bright abstract patterns with colours of red, purple, green, and gold frame a hand drawn face with looping black lines. Above the face reads the title of the Journal </a:t>
            </a:r>
            <a:r>
              <a:rPr lang="en-US" sz="2000" i="1">
                <a:highlight>
                  <a:srgbClr val="FFFFFF"/>
                </a:highlight>
              </a:rPr>
              <a:t>Including Disability</a:t>
            </a:r>
            <a:r>
              <a:rPr lang="en-US" sz="2000">
                <a:highlight>
                  <a:srgbClr val="FFFFFF"/>
                </a:highlight>
              </a:rPr>
              <a:t>. This is also handwritten in beautiful cursive vertically at the centre of the page, overlapping with the colourful cutouts.</a:t>
            </a:r>
            <a:endParaRPr sz="2000"/>
          </a:p>
        </p:txBody>
      </p:sp>
      <p:pic>
        <p:nvPicPr>
          <p:cNvPr id="177" name="Google Shape;177;p16"/>
          <p:cNvPicPr preferRelativeResize="0"/>
          <p:nvPr/>
        </p:nvPicPr>
        <p:blipFill>
          <a:blip r:embed="rId4">
            <a:alphaModFix/>
          </a:blip>
          <a:stretch>
            <a:fillRect/>
          </a:stretch>
        </p:blipFill>
        <p:spPr>
          <a:xfrm>
            <a:off x="7466150" y="1569974"/>
            <a:ext cx="3486526" cy="4510674"/>
          </a:xfrm>
          <a:prstGeom prst="rect">
            <a:avLst/>
          </a:prstGeom>
          <a:noFill/>
          <a:ln>
            <a:noFill/>
          </a:ln>
        </p:spPr>
      </p:pic>
    </p:spTree>
    <p:extLst>
      <p:ext uri="{BB962C8B-B14F-4D97-AF65-F5344CB8AC3E}">
        <p14:creationId xmlns:p14="http://schemas.microsoft.com/office/powerpoint/2010/main" val="2756827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g15975dab799_1_5"/>
          <p:cNvSpPr txBox="1">
            <a:spLocks noGrp="1"/>
          </p:cNvSpPr>
          <p:nvPr>
            <p:ph type="title"/>
          </p:nvPr>
        </p:nvSpPr>
        <p:spPr>
          <a:xfrm>
            <a:off x="908300" y="1790450"/>
            <a:ext cx="10515600" cy="1325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b="1"/>
              <a:t>Thank you for listening!</a:t>
            </a:r>
            <a:endParaRPr b="1"/>
          </a:p>
        </p:txBody>
      </p:sp>
      <p:sp>
        <p:nvSpPr>
          <p:cNvPr id="183" name="Google Shape;183;g15975dab799_1_5"/>
          <p:cNvSpPr txBox="1">
            <a:spLocks noGrp="1"/>
          </p:cNvSpPr>
          <p:nvPr>
            <p:ph type="body" idx="1"/>
          </p:nvPr>
        </p:nvSpPr>
        <p:spPr>
          <a:xfrm>
            <a:off x="838200" y="3508000"/>
            <a:ext cx="10515600" cy="2368500"/>
          </a:xfrm>
          <a:prstGeom prst="rect">
            <a:avLst/>
          </a:prstGeom>
        </p:spPr>
        <p:txBody>
          <a:bodyPr spcFirstLastPara="1" wrap="square" lIns="91425" tIns="45700" rIns="91425" bIns="45700" anchor="t" anchorCtr="0">
            <a:normAutofit/>
          </a:bodyPr>
          <a:lstStyle/>
          <a:p>
            <a:pPr marL="0" lvl="0" indent="0" algn="ctr" rtl="0">
              <a:spcBef>
                <a:spcPts val="1000"/>
              </a:spcBef>
              <a:spcAft>
                <a:spcPts val="0"/>
              </a:spcAft>
              <a:buNone/>
            </a:pPr>
            <a:r>
              <a:rPr lang="en-US" sz="3400" b="1"/>
              <a:t>Questions?</a:t>
            </a:r>
            <a:endParaRPr sz="3400" b="1"/>
          </a:p>
          <a:p>
            <a:pPr marL="0" lvl="0" indent="0" algn="ctr" rtl="0">
              <a:spcBef>
                <a:spcPts val="1000"/>
              </a:spcBef>
              <a:spcAft>
                <a:spcPts val="0"/>
              </a:spcAft>
              <a:buNone/>
            </a:pPr>
            <a:endParaRPr/>
          </a:p>
          <a:p>
            <a:pPr marL="0" lvl="0" indent="0" algn="ctr" rtl="0">
              <a:spcBef>
                <a:spcPts val="1000"/>
              </a:spcBef>
              <a:spcAft>
                <a:spcPts val="0"/>
              </a:spcAft>
              <a:buNone/>
            </a:pPr>
            <a:r>
              <a:rPr lang="en-US"/>
              <a:t>We can be reached at </a:t>
            </a:r>
            <a:endParaRPr/>
          </a:p>
          <a:p>
            <a:pPr marL="0" lvl="0" indent="0" algn="ctr" rtl="0">
              <a:spcBef>
                <a:spcPts val="1000"/>
              </a:spcBef>
              <a:spcAft>
                <a:spcPts val="0"/>
              </a:spcAft>
              <a:buNone/>
            </a:pPr>
            <a:r>
              <a:rPr lang="en-US" b="1" u="sng">
                <a:solidFill>
                  <a:schemeClr val="hlink"/>
                </a:solidFill>
                <a:hlinkClick r:id="rId3"/>
              </a:rPr>
              <a:t>disabilitysummit-committee@umd.edu</a:t>
            </a:r>
            <a:endParaRPr b="1"/>
          </a:p>
        </p:txBody>
      </p:sp>
    </p:spTree>
    <p:extLst>
      <p:ext uri="{BB962C8B-B14F-4D97-AF65-F5344CB8AC3E}">
        <p14:creationId xmlns:p14="http://schemas.microsoft.com/office/powerpoint/2010/main" val="1373347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b="1"/>
              <a:t>The Disability Summit Defined</a:t>
            </a:r>
            <a:endParaRPr b="1"/>
          </a:p>
        </p:txBody>
      </p:sp>
      <p:sp>
        <p:nvSpPr>
          <p:cNvPr id="92" name="Google Shape;92;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US"/>
              <a:t>International </a:t>
            </a:r>
            <a:endParaRPr/>
          </a:p>
          <a:p>
            <a:pPr marL="228600" lvl="0" indent="-228600" algn="l" rtl="0">
              <a:lnSpc>
                <a:spcPct val="90000"/>
              </a:lnSpc>
              <a:spcBef>
                <a:spcPts val="1000"/>
              </a:spcBef>
              <a:spcAft>
                <a:spcPts val="0"/>
              </a:spcAft>
              <a:buClr>
                <a:schemeClr val="dk1"/>
              </a:buClr>
              <a:buSzPts val="2800"/>
              <a:buChar char="•"/>
            </a:pPr>
            <a:r>
              <a:rPr lang="en-US"/>
              <a:t>Cross-disciplinary</a:t>
            </a:r>
            <a:endParaRPr/>
          </a:p>
          <a:p>
            <a:pPr marL="228600" lvl="0" indent="-228600" algn="l" rtl="0">
              <a:lnSpc>
                <a:spcPct val="90000"/>
              </a:lnSpc>
              <a:spcBef>
                <a:spcPts val="1000"/>
              </a:spcBef>
              <a:spcAft>
                <a:spcPts val="0"/>
              </a:spcAft>
              <a:buClr>
                <a:schemeClr val="dk1"/>
              </a:buClr>
              <a:buSzPts val="2800"/>
              <a:buChar char="•"/>
            </a:pPr>
            <a:r>
              <a:rPr lang="en-US"/>
              <a:t>Cross-disability </a:t>
            </a:r>
            <a:endParaRPr/>
          </a:p>
          <a:p>
            <a:pPr marL="228600" lvl="0" indent="-228600" algn="l" rtl="0">
              <a:lnSpc>
                <a:spcPct val="90000"/>
              </a:lnSpc>
              <a:spcBef>
                <a:spcPts val="1000"/>
              </a:spcBef>
              <a:spcAft>
                <a:spcPts val="0"/>
              </a:spcAft>
              <a:buClr>
                <a:schemeClr val="dk1"/>
              </a:buClr>
              <a:buSzPts val="2800"/>
              <a:buChar char="•"/>
            </a:pPr>
            <a:r>
              <a:rPr lang="en-US"/>
              <a:t>Virtual </a:t>
            </a:r>
            <a:endParaRPr/>
          </a:p>
          <a:p>
            <a:pPr marL="228600" lvl="0" indent="-228600" algn="l" rtl="0">
              <a:lnSpc>
                <a:spcPct val="90000"/>
              </a:lnSpc>
              <a:spcBef>
                <a:spcPts val="1000"/>
              </a:spcBef>
              <a:spcAft>
                <a:spcPts val="0"/>
              </a:spcAft>
              <a:buClr>
                <a:schemeClr val="dk1"/>
              </a:buClr>
              <a:buSzPts val="2800"/>
              <a:buChar char="•"/>
            </a:pPr>
            <a:r>
              <a:rPr lang="en-US"/>
              <a:t>Free for attendees </a:t>
            </a:r>
            <a:endParaRPr/>
          </a:p>
          <a:p>
            <a:pPr marL="228600" lvl="0" indent="-228600" algn="l" rtl="0">
              <a:lnSpc>
                <a:spcPct val="90000"/>
              </a:lnSpc>
              <a:spcBef>
                <a:spcPts val="1000"/>
              </a:spcBef>
              <a:spcAft>
                <a:spcPts val="0"/>
              </a:spcAft>
              <a:buClr>
                <a:schemeClr val="dk1"/>
              </a:buClr>
              <a:buSzPts val="2800"/>
              <a:buChar char="•"/>
            </a:pPr>
            <a:r>
              <a:rPr lang="en-US"/>
              <a:t>Global network of disabled people, advocates, educators, scholars, government officials, family members, and other allies and accomplices</a:t>
            </a:r>
            <a:endParaRPr/>
          </a:p>
        </p:txBody>
      </p:sp>
    </p:spTree>
    <p:extLst>
      <p:ext uri="{BB962C8B-B14F-4D97-AF65-F5344CB8AC3E}">
        <p14:creationId xmlns:p14="http://schemas.microsoft.com/office/powerpoint/2010/main" val="1202829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b="1"/>
              <a:t>The Disability Summit in Application</a:t>
            </a:r>
            <a:endParaRPr b="1"/>
          </a:p>
        </p:txBody>
      </p:sp>
      <p:sp>
        <p:nvSpPr>
          <p:cNvPr id="98" name="Google Shape;98;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90000"/>
              </a:lnSpc>
              <a:spcBef>
                <a:spcPts val="0"/>
              </a:spcBef>
              <a:spcAft>
                <a:spcPts val="0"/>
              </a:spcAft>
              <a:buClr>
                <a:schemeClr val="dk1"/>
              </a:buClr>
              <a:buSzPts val="2800"/>
              <a:buChar char="•"/>
            </a:pPr>
            <a:r>
              <a:rPr lang="en-US" dirty="0"/>
              <a:t>Began as a daylong in-person event with about 100 attendees and organized and entirely run by 3 people (currently transitioning from the </a:t>
            </a:r>
            <a:r>
              <a:rPr lang="en-US" u="sng" dirty="0">
                <a:solidFill>
                  <a:schemeClr val="hlink"/>
                </a:solidFill>
                <a:hlinkClick r:id="rId3"/>
              </a:rPr>
              <a:t>old website</a:t>
            </a:r>
            <a:r>
              <a:rPr lang="en-US" dirty="0"/>
              <a:t> to the </a:t>
            </a:r>
            <a:r>
              <a:rPr lang="en-US" u="sng" dirty="0">
                <a:solidFill>
                  <a:schemeClr val="hlink"/>
                </a:solidFill>
                <a:hlinkClick r:id="rId4"/>
              </a:rPr>
              <a:t>new website</a:t>
            </a:r>
            <a:r>
              <a:rPr lang="en-US" dirty="0"/>
              <a:t>)</a:t>
            </a:r>
            <a:endParaRPr dirty="0"/>
          </a:p>
          <a:p>
            <a:pPr marL="228600" lvl="0" indent="-50800" algn="l" rtl="0">
              <a:lnSpc>
                <a:spcPct val="90000"/>
              </a:lnSpc>
              <a:spcBef>
                <a:spcPts val="1000"/>
              </a:spcBef>
              <a:spcAft>
                <a:spcPts val="0"/>
              </a:spcAft>
              <a:buClr>
                <a:schemeClr val="dk1"/>
              </a:buClr>
              <a:buSzPts val="2800"/>
              <a:buNone/>
            </a:pPr>
            <a:endParaRPr dirty="0"/>
          </a:p>
          <a:p>
            <a:pPr marL="228600" lvl="0" indent="-228600" algn="l" rtl="0">
              <a:lnSpc>
                <a:spcPct val="90000"/>
              </a:lnSpc>
              <a:spcBef>
                <a:spcPts val="1000"/>
              </a:spcBef>
              <a:spcAft>
                <a:spcPts val="0"/>
              </a:spcAft>
              <a:buClr>
                <a:schemeClr val="dk1"/>
              </a:buClr>
              <a:buSzPts val="2800"/>
              <a:buChar char="•"/>
            </a:pPr>
            <a:r>
              <a:rPr lang="en-US"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Now a 3-day virtual conference with over 800 registrants from 32 states and 15 countries and an organizing committee of about 10 people assisted by dozens of volunteers </a:t>
            </a:r>
            <a:endParaRPr dirty="0"/>
          </a:p>
          <a:p>
            <a:pPr marL="228600" lvl="0" indent="-50800" algn="l" rtl="0">
              <a:lnSpc>
                <a:spcPct val="90000"/>
              </a:lnSpc>
              <a:spcBef>
                <a:spcPts val="1000"/>
              </a:spcBef>
              <a:spcAft>
                <a:spcPts val="0"/>
              </a:spcAft>
              <a:buClr>
                <a:schemeClr val="dk1"/>
              </a:buClr>
              <a:buSzPts val="2800"/>
              <a:buNone/>
            </a:pPr>
            <a:endParaRPr dirty="0"/>
          </a:p>
          <a:p>
            <a:pPr marL="228600" lvl="0" indent="-228600" algn="l" rtl="0">
              <a:lnSpc>
                <a:spcPct val="90000"/>
              </a:lnSpc>
              <a:spcBef>
                <a:spcPts val="1000"/>
              </a:spcBef>
              <a:spcAft>
                <a:spcPts val="0"/>
              </a:spcAft>
              <a:buClr>
                <a:schemeClr val="dk1"/>
              </a:buClr>
              <a:buSzPts val="2800"/>
              <a:buChar char="•"/>
            </a:pPr>
            <a:r>
              <a:rPr lang="en-US" dirty="0"/>
              <a:t>Demand from attendees for more platforms led to the creation of the </a:t>
            </a:r>
            <a:r>
              <a:rPr lang="en-US" i="1" u="sng" dirty="0">
                <a:solidFill>
                  <a:schemeClr val="hlink"/>
                </a:solidFill>
                <a:hlinkClick r:id="rId5"/>
              </a:rPr>
              <a:t>Including Disability</a:t>
            </a:r>
            <a:r>
              <a:rPr lang="en-US" u="sng" dirty="0">
                <a:solidFill>
                  <a:schemeClr val="hlink"/>
                </a:solidFill>
                <a:hlinkClick r:id="rId5"/>
              </a:rPr>
              <a:t> journal</a:t>
            </a:r>
            <a:r>
              <a:rPr lang="en-US" dirty="0"/>
              <a:t> </a:t>
            </a:r>
            <a:endParaRPr dirty="0"/>
          </a:p>
        </p:txBody>
      </p:sp>
    </p:spTree>
    <p:extLst>
      <p:ext uri="{BB962C8B-B14F-4D97-AF65-F5344CB8AC3E}">
        <p14:creationId xmlns:p14="http://schemas.microsoft.com/office/powerpoint/2010/main" val="734600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b="1"/>
              <a:t>Expanding the Summit</a:t>
            </a:r>
            <a:endParaRPr b="1"/>
          </a:p>
        </p:txBody>
      </p:sp>
      <p:sp>
        <p:nvSpPr>
          <p:cNvPr id="104" name="Google Shape;104;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US"/>
              <a:t>Each Summit had been notably larger than the previous in terms of:</a:t>
            </a:r>
            <a:endParaRPr/>
          </a:p>
          <a:p>
            <a:pPr marL="685800" lvl="1" indent="-228600" algn="l" rtl="0">
              <a:lnSpc>
                <a:spcPct val="90000"/>
              </a:lnSpc>
              <a:spcBef>
                <a:spcPts val="500"/>
              </a:spcBef>
              <a:spcAft>
                <a:spcPts val="0"/>
              </a:spcAft>
              <a:buClr>
                <a:schemeClr val="dk1"/>
              </a:buClr>
              <a:buSzPts val="2400"/>
              <a:buChar char="•"/>
            </a:pPr>
            <a:r>
              <a:rPr lang="en-US"/>
              <a:t>Number of attendees</a:t>
            </a:r>
            <a:endParaRPr/>
          </a:p>
          <a:p>
            <a:pPr marL="685800" lvl="1" indent="-228600" algn="l" rtl="0">
              <a:lnSpc>
                <a:spcPct val="90000"/>
              </a:lnSpc>
              <a:spcBef>
                <a:spcPts val="500"/>
              </a:spcBef>
              <a:spcAft>
                <a:spcPts val="0"/>
              </a:spcAft>
              <a:buClr>
                <a:schemeClr val="dk1"/>
              </a:buClr>
              <a:buSzPts val="2400"/>
              <a:buChar char="•"/>
            </a:pPr>
            <a:r>
              <a:rPr lang="en-US"/>
              <a:t>Number of disciplines and fields </a:t>
            </a:r>
            <a:endParaRPr/>
          </a:p>
          <a:p>
            <a:pPr marL="685800" lvl="1" indent="-228600" algn="l" rtl="0">
              <a:lnSpc>
                <a:spcPct val="90000"/>
              </a:lnSpc>
              <a:spcBef>
                <a:spcPts val="500"/>
              </a:spcBef>
              <a:spcAft>
                <a:spcPts val="0"/>
              </a:spcAft>
              <a:buClr>
                <a:schemeClr val="dk1"/>
              </a:buClr>
              <a:buSzPts val="2400"/>
              <a:buChar char="•"/>
            </a:pPr>
            <a:r>
              <a:rPr lang="en-US"/>
              <a:t>Number of countries </a:t>
            </a:r>
            <a:endParaRPr/>
          </a:p>
          <a:p>
            <a:pPr marL="228600" lvl="0" indent="-50800" algn="l" rtl="0">
              <a:lnSpc>
                <a:spcPct val="90000"/>
              </a:lnSpc>
              <a:spcBef>
                <a:spcPts val="1000"/>
              </a:spcBef>
              <a:spcAft>
                <a:spcPts val="0"/>
              </a:spcAft>
              <a:buClr>
                <a:schemeClr val="dk1"/>
              </a:buClr>
              <a:buSzPts val="2800"/>
              <a:buNone/>
            </a:pPr>
            <a:endParaRPr/>
          </a:p>
          <a:p>
            <a:pPr marL="228600" lvl="0" indent="-228600" algn="l" rtl="0">
              <a:lnSpc>
                <a:spcPct val="90000"/>
              </a:lnSpc>
              <a:spcBef>
                <a:spcPts val="1000"/>
              </a:spcBef>
              <a:spcAft>
                <a:spcPts val="0"/>
              </a:spcAft>
              <a:buClr>
                <a:schemeClr val="dk1"/>
              </a:buClr>
              <a:buSzPts val="2800"/>
              <a:buChar char="•"/>
            </a:pPr>
            <a:r>
              <a:rPr lang="en-US"/>
              <a:t>Extensive data collection from attendees before and after each Summit to discover ways to improve event and experience</a:t>
            </a:r>
            <a:endParaRPr/>
          </a:p>
          <a:p>
            <a:pPr marL="228600" lvl="0" indent="-50800" algn="l" rtl="0">
              <a:lnSpc>
                <a:spcPct val="90000"/>
              </a:lnSpc>
              <a:spcBef>
                <a:spcPts val="1000"/>
              </a:spcBef>
              <a:spcAft>
                <a:spcPts val="0"/>
              </a:spcAft>
              <a:buClr>
                <a:schemeClr val="dk1"/>
              </a:buClr>
              <a:buSzPts val="2800"/>
              <a:buNone/>
            </a:pPr>
            <a:endParaRPr/>
          </a:p>
          <a:p>
            <a:pPr marL="228600" lvl="0" indent="-50800" algn="l" rtl="0">
              <a:lnSpc>
                <a:spcPct val="90000"/>
              </a:lnSpc>
              <a:spcBef>
                <a:spcPts val="1000"/>
              </a:spcBef>
              <a:spcAft>
                <a:spcPts val="0"/>
              </a:spcAft>
              <a:buClr>
                <a:schemeClr val="dk1"/>
              </a:buClr>
              <a:buSzPts val="2800"/>
              <a:buNone/>
            </a:pPr>
            <a:endParaRPr/>
          </a:p>
        </p:txBody>
      </p:sp>
    </p:spTree>
    <p:extLst>
      <p:ext uri="{BB962C8B-B14F-4D97-AF65-F5344CB8AC3E}">
        <p14:creationId xmlns:p14="http://schemas.microsoft.com/office/powerpoint/2010/main" val="3514581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b="1"/>
              <a:t>Making the Summit Accessible</a:t>
            </a:r>
            <a:endParaRPr b="1"/>
          </a:p>
        </p:txBody>
      </p:sp>
      <p:sp>
        <p:nvSpPr>
          <p:cNvPr id="110" name="Google Shape;110;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US"/>
              <a:t>As the attendees are people with every kind of disability imaginable, accessibility of the Summit content constantly needs to be assessed and refined</a:t>
            </a:r>
            <a:endParaRPr/>
          </a:p>
          <a:p>
            <a:pPr marL="228600" lvl="0" indent="-50800" algn="l" rtl="0">
              <a:lnSpc>
                <a:spcPct val="90000"/>
              </a:lnSpc>
              <a:spcBef>
                <a:spcPts val="1000"/>
              </a:spcBef>
              <a:spcAft>
                <a:spcPts val="0"/>
              </a:spcAft>
              <a:buClr>
                <a:schemeClr val="dk1"/>
              </a:buClr>
              <a:buSzPts val="2800"/>
              <a:buNone/>
            </a:pPr>
            <a:endParaRPr/>
          </a:p>
          <a:p>
            <a:pPr marL="228600" lvl="0" indent="-228600" algn="l" rtl="0">
              <a:lnSpc>
                <a:spcPct val="90000"/>
              </a:lnSpc>
              <a:spcBef>
                <a:spcPts val="1000"/>
              </a:spcBef>
              <a:spcAft>
                <a:spcPts val="0"/>
              </a:spcAft>
              <a:buClr>
                <a:schemeClr val="dk1"/>
              </a:buClr>
              <a:buSzPts val="2800"/>
              <a:buChar char="•"/>
            </a:pPr>
            <a:r>
              <a:rPr lang="en-US"/>
              <a:t>Incorporate assistive technologies directly into registration through the platforms of delivering the conference</a:t>
            </a:r>
            <a:endParaRPr/>
          </a:p>
        </p:txBody>
      </p:sp>
    </p:spTree>
    <p:extLst>
      <p:ext uri="{BB962C8B-B14F-4D97-AF65-F5344CB8AC3E}">
        <p14:creationId xmlns:p14="http://schemas.microsoft.com/office/powerpoint/2010/main" val="2898052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b="1"/>
              <a:t>Accounting for the </a:t>
            </a:r>
            <a:r>
              <a:rPr lang="en-US" b="1" i="1"/>
              <a:t>Disability Tax</a:t>
            </a:r>
            <a:endParaRPr b="1" i="1"/>
          </a:p>
        </p:txBody>
      </p:sp>
      <p:sp>
        <p:nvSpPr>
          <p:cNvPr id="116" name="Google Shape;116;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90000"/>
              </a:lnSpc>
              <a:spcBef>
                <a:spcPts val="0"/>
              </a:spcBef>
              <a:spcAft>
                <a:spcPts val="0"/>
              </a:spcAft>
              <a:buClr>
                <a:schemeClr val="dk1"/>
              </a:buClr>
              <a:buSzPts val="2800"/>
              <a:buChar char="•"/>
            </a:pPr>
            <a:r>
              <a:rPr lang="en-US" b="1" i="1"/>
              <a:t>Disability Tax:</a:t>
            </a:r>
            <a:r>
              <a:rPr lang="en-US" i="1"/>
              <a:t> </a:t>
            </a:r>
            <a:r>
              <a:rPr lang="en-US"/>
              <a:t>similar to the emotional and economic taxes placed on other marginalized populations</a:t>
            </a:r>
            <a:endParaRPr/>
          </a:p>
          <a:p>
            <a:pPr marL="228600" lvl="0" indent="-50800" algn="l" rtl="0">
              <a:lnSpc>
                <a:spcPct val="90000"/>
              </a:lnSpc>
              <a:spcBef>
                <a:spcPts val="1000"/>
              </a:spcBef>
              <a:spcAft>
                <a:spcPts val="0"/>
              </a:spcAft>
              <a:buClr>
                <a:schemeClr val="dk1"/>
              </a:buClr>
              <a:buSzPts val="2800"/>
              <a:buNone/>
            </a:pPr>
            <a:endParaRPr/>
          </a:p>
          <a:p>
            <a:pPr marL="228600" lvl="0" indent="-228600" algn="l" rtl="0">
              <a:lnSpc>
                <a:spcPct val="81000"/>
              </a:lnSpc>
              <a:spcBef>
                <a:spcPts val="1000"/>
              </a:spcBef>
              <a:spcAft>
                <a:spcPts val="0"/>
              </a:spcAft>
              <a:buClr>
                <a:schemeClr val="dk1"/>
              </a:buClr>
              <a:buSzPts val="2800"/>
              <a:buChar char="•"/>
            </a:pPr>
            <a:r>
              <a:rPr lang="en-US"/>
              <a:t>Inherent discrimination in hiring, promotion, and retention processes toward disabled people</a:t>
            </a:r>
            <a:endParaRPr/>
          </a:p>
          <a:p>
            <a:pPr marL="228600" lvl="0" indent="-50800" algn="l" rtl="0">
              <a:lnSpc>
                <a:spcPct val="81000"/>
              </a:lnSpc>
              <a:spcBef>
                <a:spcPts val="1000"/>
              </a:spcBef>
              <a:spcAft>
                <a:spcPts val="0"/>
              </a:spcAft>
              <a:buClr>
                <a:schemeClr val="dk1"/>
              </a:buClr>
              <a:buSzPts val="2800"/>
              <a:buNone/>
            </a:pPr>
            <a:endParaRPr/>
          </a:p>
          <a:p>
            <a:pPr marL="228600" lvl="0" indent="-228600" algn="l" rtl="0">
              <a:lnSpc>
                <a:spcPct val="81000"/>
              </a:lnSpc>
              <a:spcBef>
                <a:spcPts val="1000"/>
              </a:spcBef>
              <a:spcAft>
                <a:spcPts val="0"/>
              </a:spcAft>
              <a:buClr>
                <a:schemeClr val="dk1"/>
              </a:buClr>
              <a:buSzPts val="2800"/>
              <a:buChar char="•"/>
            </a:pPr>
            <a:r>
              <a:rPr lang="en-US"/>
              <a:t>Providing value beyond position requirements; rarely an option to decline extra labor</a:t>
            </a:r>
            <a:endParaRPr/>
          </a:p>
          <a:p>
            <a:pPr marL="0" lvl="0" indent="0" algn="l" rtl="0">
              <a:lnSpc>
                <a:spcPct val="81000"/>
              </a:lnSpc>
              <a:spcBef>
                <a:spcPts val="1000"/>
              </a:spcBef>
              <a:spcAft>
                <a:spcPts val="0"/>
              </a:spcAft>
              <a:buClr>
                <a:schemeClr val="dk1"/>
              </a:buClr>
              <a:buSzPts val="2800"/>
              <a:buNone/>
            </a:pPr>
            <a:endParaRPr/>
          </a:p>
          <a:p>
            <a:pPr marL="228600" lvl="0" indent="-228600" algn="l" rtl="0">
              <a:lnSpc>
                <a:spcPct val="81000"/>
              </a:lnSpc>
              <a:spcBef>
                <a:spcPts val="1000"/>
              </a:spcBef>
              <a:spcAft>
                <a:spcPts val="0"/>
              </a:spcAft>
              <a:buClr>
                <a:schemeClr val="dk1"/>
              </a:buClr>
              <a:buSzPts val="2800"/>
              <a:buChar char="•"/>
            </a:pPr>
            <a:r>
              <a:rPr lang="en-US"/>
              <a:t>Work expectations function under the premise of compulsory able-bodiedness</a:t>
            </a:r>
            <a:endParaRPr/>
          </a:p>
        </p:txBody>
      </p:sp>
    </p:spTree>
    <p:extLst>
      <p:ext uri="{BB962C8B-B14F-4D97-AF65-F5344CB8AC3E}">
        <p14:creationId xmlns:p14="http://schemas.microsoft.com/office/powerpoint/2010/main" val="1997010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b="1"/>
              <a:t>Accounting for the </a:t>
            </a:r>
            <a:r>
              <a:rPr lang="en-US" b="1" i="1"/>
              <a:t>Accessibility Tax</a:t>
            </a:r>
            <a:endParaRPr b="1" i="1"/>
          </a:p>
        </p:txBody>
      </p:sp>
      <p:sp>
        <p:nvSpPr>
          <p:cNvPr id="122" name="Google Shape;122;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US" b="1" i="1"/>
              <a:t>Accessibility Tax: </a:t>
            </a:r>
            <a:r>
              <a:rPr lang="en-US"/>
              <a:t>inherent barriers to simply using the technologies of physical and virtual work, along with direct and indirect financial costs as a result of inaccessibility</a:t>
            </a:r>
            <a:endParaRPr/>
          </a:p>
          <a:p>
            <a:pPr marL="228600" lvl="0" indent="-50800" algn="l" rtl="0">
              <a:lnSpc>
                <a:spcPct val="90000"/>
              </a:lnSpc>
              <a:spcBef>
                <a:spcPts val="1000"/>
              </a:spcBef>
              <a:spcAft>
                <a:spcPts val="0"/>
              </a:spcAft>
              <a:buClr>
                <a:schemeClr val="dk1"/>
              </a:buClr>
              <a:buSzPts val="2800"/>
              <a:buNone/>
            </a:pPr>
            <a:endParaRPr/>
          </a:p>
          <a:p>
            <a:pPr marL="228600" lvl="0" indent="-228600" algn="l" rtl="0">
              <a:lnSpc>
                <a:spcPct val="90000"/>
              </a:lnSpc>
              <a:spcBef>
                <a:spcPts val="1000"/>
              </a:spcBef>
              <a:spcAft>
                <a:spcPts val="0"/>
              </a:spcAft>
              <a:buClr>
                <a:schemeClr val="dk1"/>
              </a:buClr>
              <a:buSzPts val="2800"/>
              <a:buChar char="•"/>
            </a:pPr>
            <a:r>
              <a:rPr lang="en-US"/>
              <a:t>Accessibility Tax activities include: acquiring effective accommodations, navigating inherent physical and technological barriers, and dealing with documentation and disclosure requirements</a:t>
            </a:r>
            <a:endParaRPr/>
          </a:p>
          <a:p>
            <a:pPr marL="228600" lvl="0" indent="-50800" algn="l" rtl="0">
              <a:lnSpc>
                <a:spcPct val="90000"/>
              </a:lnSpc>
              <a:spcBef>
                <a:spcPts val="1000"/>
              </a:spcBef>
              <a:spcAft>
                <a:spcPts val="0"/>
              </a:spcAft>
              <a:buClr>
                <a:schemeClr val="dk1"/>
              </a:buClr>
              <a:buSzPts val="2800"/>
              <a:buNone/>
            </a:pPr>
            <a:endParaRPr/>
          </a:p>
          <a:p>
            <a:pPr marL="228600" lvl="0" indent="-50800" algn="l" rtl="0">
              <a:lnSpc>
                <a:spcPct val="90000"/>
              </a:lnSpc>
              <a:spcBef>
                <a:spcPts val="1000"/>
              </a:spcBef>
              <a:spcAft>
                <a:spcPts val="0"/>
              </a:spcAft>
              <a:buClr>
                <a:schemeClr val="dk1"/>
              </a:buClr>
              <a:buSzPts val="2800"/>
              <a:buNone/>
            </a:pPr>
            <a:endParaRPr/>
          </a:p>
        </p:txBody>
      </p:sp>
    </p:spTree>
    <p:extLst>
      <p:ext uri="{BB962C8B-B14F-4D97-AF65-F5344CB8AC3E}">
        <p14:creationId xmlns:p14="http://schemas.microsoft.com/office/powerpoint/2010/main" val="3800405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b="1"/>
              <a:t>Accounting for the </a:t>
            </a:r>
            <a:r>
              <a:rPr lang="en-US" b="1" i="1"/>
              <a:t>Taxes</a:t>
            </a:r>
            <a:endParaRPr b="1" i="1"/>
          </a:p>
        </p:txBody>
      </p:sp>
      <p:sp>
        <p:nvSpPr>
          <p:cNvPr id="128" name="Google Shape;128;p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US"/>
              <a:t>The potential impacts of both kinds of taxes are integral to making an event accessible and inclusive of disabled people</a:t>
            </a:r>
            <a:endParaRPr/>
          </a:p>
          <a:p>
            <a:pPr marL="228600" lvl="0" indent="-50800" algn="l" rtl="0">
              <a:lnSpc>
                <a:spcPct val="90000"/>
              </a:lnSpc>
              <a:spcBef>
                <a:spcPts val="1000"/>
              </a:spcBef>
              <a:spcAft>
                <a:spcPts val="0"/>
              </a:spcAft>
              <a:buClr>
                <a:schemeClr val="dk1"/>
              </a:buClr>
              <a:buSzPts val="2800"/>
              <a:buNone/>
            </a:pPr>
            <a:endParaRPr/>
          </a:p>
          <a:p>
            <a:pPr marL="228600" lvl="0" indent="-228600" algn="l" rtl="0">
              <a:lnSpc>
                <a:spcPct val="90000"/>
              </a:lnSpc>
              <a:spcBef>
                <a:spcPts val="1000"/>
              </a:spcBef>
              <a:spcAft>
                <a:spcPts val="0"/>
              </a:spcAft>
              <a:buClr>
                <a:schemeClr val="dk1"/>
              </a:buClr>
              <a:buSzPts val="2800"/>
              <a:buChar char="•"/>
            </a:pPr>
            <a:r>
              <a:rPr lang="en-US"/>
              <a:t>For more on these taxes: </a:t>
            </a:r>
            <a:endParaRPr/>
          </a:p>
          <a:p>
            <a:pPr marL="914400" lvl="0" indent="0" algn="l" rtl="0">
              <a:lnSpc>
                <a:spcPct val="90000"/>
              </a:lnSpc>
              <a:spcBef>
                <a:spcPts val="1000"/>
              </a:spcBef>
              <a:spcAft>
                <a:spcPts val="0"/>
              </a:spcAft>
              <a:buNone/>
            </a:pPr>
            <a:r>
              <a:rPr lang="en-US"/>
              <a:t>Olsen, S. H., Cork, S. J., Anders, P., Padrón, R., Peterson, A., Strausser, A., &amp; Jaeger, P. T. (2021). </a:t>
            </a:r>
            <a:r>
              <a:rPr lang="en-US" u="sng">
                <a:solidFill>
                  <a:schemeClr val="hlink"/>
                </a:solidFill>
                <a:hlinkClick r:id="rId3"/>
              </a:rPr>
              <a:t>The disability tax and the accessibility tax: The extra intellectual, emotional, and technological labor and financial expenditures required of disabled people in a world gone wrong… and mostly online</a:t>
            </a:r>
            <a:r>
              <a:rPr lang="en-US"/>
              <a:t>. </a:t>
            </a:r>
            <a:r>
              <a:rPr lang="en-US" i="1"/>
              <a:t>Including Disability, 1</a:t>
            </a:r>
            <a:r>
              <a:rPr lang="en-US"/>
              <a:t>.</a:t>
            </a:r>
            <a:endParaRPr/>
          </a:p>
        </p:txBody>
      </p:sp>
    </p:spTree>
    <p:extLst>
      <p:ext uri="{BB962C8B-B14F-4D97-AF65-F5344CB8AC3E}">
        <p14:creationId xmlns:p14="http://schemas.microsoft.com/office/powerpoint/2010/main" val="1277311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b="1"/>
              <a:t>Lessons Learned</a:t>
            </a:r>
            <a:endParaRPr b="1"/>
          </a:p>
        </p:txBody>
      </p:sp>
      <p:sp>
        <p:nvSpPr>
          <p:cNvPr id="134" name="Google Shape;134;p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US"/>
              <a:t>Each Summit we learn new ways to improve accessibility and inclusiveness</a:t>
            </a:r>
            <a:endParaRPr/>
          </a:p>
          <a:p>
            <a:pPr marL="228600" lvl="0" indent="-50800" algn="l" rtl="0">
              <a:lnSpc>
                <a:spcPct val="90000"/>
              </a:lnSpc>
              <a:spcBef>
                <a:spcPts val="1000"/>
              </a:spcBef>
              <a:spcAft>
                <a:spcPts val="0"/>
              </a:spcAft>
              <a:buClr>
                <a:schemeClr val="dk1"/>
              </a:buClr>
              <a:buSzPts val="2800"/>
              <a:buNone/>
            </a:pPr>
            <a:endParaRPr/>
          </a:p>
          <a:p>
            <a:pPr marL="228600" lvl="0" indent="-228600" algn="l" rtl="0">
              <a:lnSpc>
                <a:spcPct val="90000"/>
              </a:lnSpc>
              <a:spcBef>
                <a:spcPts val="1000"/>
              </a:spcBef>
              <a:spcAft>
                <a:spcPts val="0"/>
              </a:spcAft>
              <a:buClr>
                <a:schemeClr val="dk1"/>
              </a:buClr>
              <a:buSzPts val="2800"/>
              <a:buChar char="•"/>
            </a:pPr>
            <a:r>
              <a:rPr lang="en-US"/>
              <a:t>Do not always get everything right, but ready to change approach immediately when something is not working</a:t>
            </a:r>
            <a:endParaRPr/>
          </a:p>
          <a:p>
            <a:pPr marL="228600" lvl="0" indent="-50800" algn="l" rtl="0">
              <a:lnSpc>
                <a:spcPct val="90000"/>
              </a:lnSpc>
              <a:spcBef>
                <a:spcPts val="1000"/>
              </a:spcBef>
              <a:spcAft>
                <a:spcPts val="0"/>
              </a:spcAft>
              <a:buClr>
                <a:schemeClr val="dk1"/>
              </a:buClr>
              <a:buSzPts val="2800"/>
              <a:buNone/>
            </a:pPr>
            <a:endParaRPr/>
          </a:p>
          <a:p>
            <a:pPr marL="228600" lvl="0" indent="-228600" algn="l" rtl="0">
              <a:lnSpc>
                <a:spcPct val="90000"/>
              </a:lnSpc>
              <a:spcBef>
                <a:spcPts val="1000"/>
              </a:spcBef>
              <a:spcAft>
                <a:spcPts val="0"/>
              </a:spcAft>
              <a:buClr>
                <a:schemeClr val="dk1"/>
              </a:buClr>
              <a:buSzPts val="2800"/>
              <a:buChar char="•"/>
            </a:pPr>
            <a:r>
              <a:rPr lang="en-US"/>
              <a:t>What we have learned about making different aspects of the Summit accessible and inclusive include the following items on the next slides</a:t>
            </a:r>
            <a:endParaRPr/>
          </a:p>
        </p:txBody>
      </p:sp>
    </p:spTree>
    <p:extLst>
      <p:ext uri="{BB962C8B-B14F-4D97-AF65-F5344CB8AC3E}">
        <p14:creationId xmlns:p14="http://schemas.microsoft.com/office/powerpoint/2010/main" val="4887718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TotalTime>
  <Words>1076</Words>
  <Application>Microsoft Office PowerPoint</Application>
  <PresentationFormat>Widescreen</PresentationFormat>
  <Paragraphs>135</Paragraphs>
  <Slides>17</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Creating Sustainable Global Cross-Disability Communities</vt:lpstr>
      <vt:lpstr>The Disability Summit Defined</vt:lpstr>
      <vt:lpstr>The Disability Summit in Application</vt:lpstr>
      <vt:lpstr>Expanding the Summit</vt:lpstr>
      <vt:lpstr>Making the Summit Accessible</vt:lpstr>
      <vt:lpstr>Accounting for the Disability Tax</vt:lpstr>
      <vt:lpstr>Accounting for the Accessibility Tax</vt:lpstr>
      <vt:lpstr>Accounting for the Taxes</vt:lpstr>
      <vt:lpstr>Lessons Learned</vt:lpstr>
      <vt:lpstr>1. Advertising </vt:lpstr>
      <vt:lpstr>2. Fundraising</vt:lpstr>
      <vt:lpstr>3. Registration</vt:lpstr>
      <vt:lpstr>4. Real-time Participation</vt:lpstr>
      <vt:lpstr>5. Languages and Captioning</vt:lpstr>
      <vt:lpstr>6. Software and Platforms</vt:lpstr>
      <vt:lpstr>7. Continuing Conversations </vt:lpstr>
      <vt:lpstr>Thank you for listening!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Sustainable Global Cross-Disability Communities</dc:title>
  <dc:creator>iSchool</dc:creator>
  <cp:lastModifiedBy>Nedelina Tchangalova</cp:lastModifiedBy>
  <cp:revision>7</cp:revision>
  <dcterms:created xsi:type="dcterms:W3CDTF">2022-10-03T15:42:53Z</dcterms:created>
  <dcterms:modified xsi:type="dcterms:W3CDTF">2022-10-27T18:53:49Z</dcterms:modified>
</cp:coreProperties>
</file>