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Lst>
  <p:sldSz cy="5143500" cx="9144000"/>
  <p:notesSz cx="6858000" cy="9144000"/>
  <p:embeddedFontLst>
    <p:embeddedFont>
      <p:font typeface="Roboto"/>
      <p:regular r:id="rId40"/>
      <p:bold r:id="rId41"/>
      <p:italic r:id="rId42"/>
      <p:boldItalic r:id="rId43"/>
    </p:embeddedFont>
    <p:embeddedFont>
      <p:font typeface="Playfair Display"/>
      <p:regular r:id="rId44"/>
      <p:bold r:id="rId45"/>
      <p:italic r:id="rId46"/>
      <p:boldItalic r:id="rId47"/>
    </p:embeddedFont>
    <p:embeddedFont>
      <p:font typeface="Lato"/>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regular.fntdata"/><Relationship Id="rId42" Type="http://schemas.openxmlformats.org/officeDocument/2006/relationships/font" Target="fonts/Roboto-italic.fntdata"/><Relationship Id="rId41" Type="http://schemas.openxmlformats.org/officeDocument/2006/relationships/font" Target="fonts/Roboto-bold.fntdata"/><Relationship Id="rId44" Type="http://schemas.openxmlformats.org/officeDocument/2006/relationships/font" Target="fonts/PlayfairDisplay-regular.fntdata"/><Relationship Id="rId43" Type="http://schemas.openxmlformats.org/officeDocument/2006/relationships/font" Target="fonts/Roboto-boldItalic.fntdata"/><Relationship Id="rId46" Type="http://schemas.openxmlformats.org/officeDocument/2006/relationships/font" Target="fonts/PlayfairDisplay-italic.fntdata"/><Relationship Id="rId45" Type="http://schemas.openxmlformats.org/officeDocument/2006/relationships/font" Target="fonts/PlayfairDisplay-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regular.fntdata"/><Relationship Id="rId47" Type="http://schemas.openxmlformats.org/officeDocument/2006/relationships/font" Target="fonts/PlayfairDisplay-boldItalic.fntdata"/><Relationship Id="rId49" Type="http://schemas.openxmlformats.org/officeDocument/2006/relationships/font" Target="fonts/Lato-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Lato-boldItalic.fntdata"/><Relationship Id="rId50" Type="http://schemas.openxmlformats.org/officeDocument/2006/relationships/font" Target="fonts/Lato-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106565214d_0_1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106565214d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124" name="Google Shape;124;g3106565214d_0_115: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13d22bc64c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13d22bc64c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06565214d_0_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06565214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143" name="Google Shape;143;g3106565214d_0_55: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1277481439_0_5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1277481439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152" name="Google Shape;152;g31277481439_0_528: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1277481439_0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1277481439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106565214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106565214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106565214d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106565214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1277481439_0_12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1277481439_0_12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1277481439_0_1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1277481439_0_1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12e04366f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12e04366fb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0d3740b008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0d3740b008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0d3740b008_0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30d3740b00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595959"/>
              </a:buClr>
              <a:buSzPts val="1000"/>
              <a:buChar char="●"/>
            </a:pPr>
            <a:r>
              <a:rPr lang="en" sz="1000">
                <a:solidFill>
                  <a:srgbClr val="595959"/>
                </a:solidFill>
              </a:rPr>
              <a:t>Generative - text</a:t>
            </a:r>
            <a:endParaRPr sz="1000">
              <a:solidFill>
                <a:srgbClr val="595959"/>
              </a:solidFill>
            </a:endParaRPr>
          </a:p>
          <a:p>
            <a:pPr indent="0" lvl="0" marL="0" rtl="0" algn="l">
              <a:lnSpc>
                <a:spcPct val="115000"/>
              </a:lnSpc>
              <a:spcBef>
                <a:spcPts val="1200"/>
              </a:spcBef>
              <a:spcAft>
                <a:spcPts val="0"/>
              </a:spcAft>
              <a:buNone/>
            </a:pPr>
            <a:r>
              <a:t/>
            </a:r>
            <a:endParaRPr sz="1000">
              <a:solidFill>
                <a:srgbClr val="595959"/>
              </a:solidFill>
            </a:endParaRPr>
          </a:p>
          <a:p>
            <a:pPr indent="-292100" lvl="0" marL="457200" rtl="0" algn="l">
              <a:lnSpc>
                <a:spcPct val="115000"/>
              </a:lnSpc>
              <a:spcBef>
                <a:spcPts val="1200"/>
              </a:spcBef>
              <a:spcAft>
                <a:spcPts val="0"/>
              </a:spcAft>
              <a:buClr>
                <a:srgbClr val="595959"/>
              </a:buClr>
              <a:buSzPts val="1000"/>
              <a:buChar char="●"/>
            </a:pPr>
            <a:r>
              <a:rPr lang="en" sz="1000">
                <a:solidFill>
                  <a:srgbClr val="5E696C"/>
                </a:solidFill>
                <a:latin typeface="Avenir"/>
                <a:ea typeface="Avenir"/>
                <a:cs typeface="Avenir"/>
                <a:sym typeface="Avenir"/>
              </a:rPr>
              <a:t>I encourage people to think about AI as a tool. There are lots of aspects of authoring, typesetting, and publishing that are very technical, time consuming, and expensive. </a:t>
            </a:r>
            <a:endParaRPr sz="1000">
              <a:solidFill>
                <a:srgbClr val="5E696C"/>
              </a:solidFill>
              <a:latin typeface="Avenir"/>
              <a:ea typeface="Avenir"/>
              <a:cs typeface="Avenir"/>
              <a:sym typeface="Avenir"/>
            </a:endParaRPr>
          </a:p>
          <a:p>
            <a:pPr indent="-292100" lvl="0" marL="457200" rtl="0" algn="l">
              <a:lnSpc>
                <a:spcPct val="115000"/>
              </a:lnSpc>
              <a:spcBef>
                <a:spcPts val="0"/>
              </a:spcBef>
              <a:spcAft>
                <a:spcPts val="0"/>
              </a:spcAft>
              <a:buClr>
                <a:srgbClr val="595959"/>
              </a:buClr>
              <a:buSzPts val="1000"/>
              <a:buChar char="●"/>
            </a:pPr>
            <a:r>
              <a:rPr lang="en" sz="1000">
                <a:solidFill>
                  <a:srgbClr val="5E696C"/>
                </a:solidFill>
                <a:latin typeface="Avenir"/>
                <a:ea typeface="Avenir"/>
                <a:cs typeface="Avenir"/>
                <a:sym typeface="Avenir"/>
              </a:rPr>
              <a:t>Stuff that’s out of scope for this conversation, but obviously we can use AI tools to do data analysis and Ai can be used as part of your research process and methodology; that’s not really what the focus of this conversation and my expertise is. But there are a variety of tools that can be used throughout the research process and they may offer some value to you. </a:t>
            </a:r>
            <a:endParaRPr sz="1000">
              <a:solidFill>
                <a:srgbClr val="595959"/>
              </a:solidFill>
            </a:endParaRPr>
          </a:p>
        </p:txBody>
      </p:sp>
      <p:sp>
        <p:nvSpPr>
          <p:cNvPr id="219" name="Google Shape;219;g30d3740b008_0_5: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106565214d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106565214d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0d3740b00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30d3740b00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106565214d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106565214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800"/>
              </a:spcAft>
              <a:buNone/>
            </a:pPr>
            <a:r>
              <a:rPr lang="en" sz="1400">
                <a:solidFill>
                  <a:srgbClr val="5E696C"/>
                </a:solidFill>
                <a:latin typeface="Avenir"/>
                <a:ea typeface="Avenir"/>
                <a:cs typeface="Avenir"/>
                <a:sym typeface="Avenir"/>
              </a:rPr>
              <a:t>UMD and other BTAA schools have not turned on the Turnitin tools to detect AI use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0d3740b008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0d3740b008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106565214d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3106565214d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106565214d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3106565214d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3106565214d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3106565214d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0d3740b008_0_1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30d3740b008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Mona </a:t>
            </a:r>
            <a:endParaRPr/>
          </a:p>
        </p:txBody>
      </p:sp>
      <p:sp>
        <p:nvSpPr>
          <p:cNvPr id="317" name="Google Shape;317;g30d3740b008_0_109: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30d3740b008_0_9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30d3740b008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Mona</a:t>
            </a:r>
            <a:endParaRPr/>
          </a:p>
        </p:txBody>
      </p:sp>
      <p:sp>
        <p:nvSpPr>
          <p:cNvPr id="324" name="Google Shape;324;g30d3740b008_0_97: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106565214d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106565214d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12e04366fb_0_16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312e04366fb_0_16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Mona</a:t>
            </a:r>
            <a:endParaRPr/>
          </a:p>
        </p:txBody>
      </p:sp>
      <p:sp>
        <p:nvSpPr>
          <p:cNvPr id="331" name="Google Shape;331;g312e04366fb_0_1614: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30d3740b008_0_10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30d3740b008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338" name="Google Shape;338;g30d3740b008_0_103: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3106565214d_0_1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3106565214d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346" name="Google Shape;346;g3106565214d_0_109: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30d3740b008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30d3740b008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312e04366fb_0_16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312e04366fb_0_16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0d3740b008_0_9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0d3740b008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81" name="Google Shape;81;g30d3740b008_0_91: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106565214d_0_10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106565214d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88" name="Google Shape;88;g3106565214d_0_103: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106565214d_0_9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106565214d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95" name="Google Shape;95;g3106565214d_0_96: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12e04366fb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12e04366f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102" name="Google Shape;102;g312e04366fb_0_0: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106565214d_0_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106565214d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p:txBody>
      </p:sp>
      <p:sp>
        <p:nvSpPr>
          <p:cNvPr id="109" name="Google Shape;109;g3106565214d_0_42: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1277481439_0_5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1277481439_0_5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992950" y="992700"/>
            <a:ext cx="3158100" cy="3158100"/>
          </a:xfrm>
          <a:prstGeom prst="rect">
            <a:avLst/>
          </a:prstGeom>
          <a:noFill/>
          <a:ln cap="flat" cmpd="sng" w="28575">
            <a:solidFill>
              <a:schemeClr val="lt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096250" y="1627200"/>
            <a:ext cx="2951400" cy="15843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3200"/>
              <a:buNone/>
              <a:defRPr>
                <a:solidFill>
                  <a:schemeClr val="lt1"/>
                </a:solidFill>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p:txBody>
      </p:sp>
      <p:sp>
        <p:nvSpPr>
          <p:cNvPr id="13" name="Google Shape;13;p2"/>
          <p:cNvSpPr txBox="1"/>
          <p:nvPr>
            <p:ph idx="1" type="subTitle"/>
          </p:nvPr>
        </p:nvSpPr>
        <p:spPr>
          <a:xfrm>
            <a:off x="3096363" y="3266930"/>
            <a:ext cx="2951400" cy="701400"/>
          </a:xfrm>
          <a:prstGeom prst="rect">
            <a:avLst/>
          </a:prstGeom>
        </p:spPr>
        <p:txBody>
          <a:bodyPr anchorCtr="0" anchor="b" bIns="91425" lIns="91425" spcFirstLastPara="1" rIns="91425" wrap="square" tIns="91425">
            <a:normAutofit/>
          </a:bodyPr>
          <a:lstStyle>
            <a:lvl1pPr lvl="0" algn="ctr">
              <a:lnSpc>
                <a:spcPct val="100000"/>
              </a:lnSpc>
              <a:spcBef>
                <a:spcPts val="0"/>
              </a:spcBef>
              <a:spcAft>
                <a:spcPts val="0"/>
              </a:spcAft>
              <a:buClr>
                <a:schemeClr val="lt1"/>
              </a:buClr>
              <a:buSzPts val="1800"/>
              <a:buNone/>
              <a:defRPr b="1">
                <a:solidFill>
                  <a:schemeClr val="lt1"/>
                </a:solidFill>
              </a:defRPr>
            </a:lvl1pPr>
            <a:lvl2pPr lvl="1"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9pPr>
          </a:lstStyle>
          <a:p/>
        </p:txBody>
      </p:sp>
      <p:sp>
        <p:nvSpPr>
          <p:cNvPr id="14" name="Google Shape;14;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1233100"/>
            <a:ext cx="8520600" cy="161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p:nvPr>
            <p:ph idx="1" type="body"/>
          </p:nvPr>
        </p:nvSpPr>
        <p:spPr>
          <a:xfrm>
            <a:off x="311700" y="29194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5" name="Shape 55"/>
        <p:cNvGrpSpPr/>
        <p:nvPr/>
      </p:nvGrpSpPr>
      <p:grpSpPr>
        <a:xfrm>
          <a:off x="0" y="0"/>
          <a:ext cx="0" cy="0"/>
          <a:chOff x="0" y="0"/>
          <a:chExt cx="0" cy="0"/>
        </a:xfrm>
      </p:grpSpPr>
      <p:sp>
        <p:nvSpPr>
          <p:cNvPr id="56" name="Google Shape;56;p13"/>
          <p:cNvSpPr txBox="1"/>
          <p:nvPr>
            <p:ph type="title"/>
          </p:nvPr>
        </p:nvSpPr>
        <p:spPr>
          <a:xfrm>
            <a:off x="279515" y="137708"/>
            <a:ext cx="7886700" cy="994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C0000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3"/>
          <p:cNvSpPr txBox="1"/>
          <p:nvPr>
            <p:ph idx="1" type="body"/>
          </p:nvPr>
        </p:nvSpPr>
        <p:spPr>
          <a:xfrm>
            <a:off x="279515" y="1319343"/>
            <a:ext cx="8718300" cy="3543600"/>
          </a:xfrm>
          <a:prstGeom prst="rect">
            <a:avLst/>
          </a:prstGeom>
          <a:noFill/>
          <a:ln>
            <a:noFill/>
          </a:ln>
        </p:spPr>
        <p:txBody>
          <a:bodyPr anchorCtr="0" anchor="t" bIns="45700" lIns="91425" spcFirstLastPara="1" rIns="91425" wrap="square" tIns="45700">
            <a:normAutofit/>
          </a:bodyPr>
          <a:lstStyle>
            <a:lvl1pPr indent="-365760" lvl="0" marL="457200" algn="l">
              <a:lnSpc>
                <a:spcPct val="90000"/>
              </a:lnSpc>
              <a:spcBef>
                <a:spcPts val="750"/>
              </a:spcBef>
              <a:spcAft>
                <a:spcPts val="0"/>
              </a:spcAft>
              <a:buSzPts val="2160"/>
              <a:buChar char="❖"/>
              <a:defRPr/>
            </a:lvl1pPr>
            <a:lvl2pPr indent="-381000" lvl="1" marL="914400" algn="l">
              <a:lnSpc>
                <a:spcPct val="90000"/>
              </a:lnSpc>
              <a:spcBef>
                <a:spcPts val="375"/>
              </a:spcBef>
              <a:spcAft>
                <a:spcPts val="0"/>
              </a:spcAft>
              <a:buClr>
                <a:schemeClr val="dk1"/>
              </a:buClr>
              <a:buSzPts val="2400"/>
              <a:buChar char="•"/>
              <a:defRPr/>
            </a:lvl2pPr>
            <a:lvl3pPr indent="-350519" lvl="2" marL="1371600" algn="l">
              <a:lnSpc>
                <a:spcPct val="90000"/>
              </a:lnSpc>
              <a:spcBef>
                <a:spcPts val="375"/>
              </a:spcBef>
              <a:spcAft>
                <a:spcPts val="0"/>
              </a:spcAft>
              <a:buClr>
                <a:schemeClr val="dk1"/>
              </a:buClr>
              <a:buSzPts val="1920"/>
              <a:buChar char="o"/>
              <a:defRPr/>
            </a:lvl3pPr>
            <a:lvl4pPr indent="-381000" lvl="3" marL="1828800" algn="l">
              <a:lnSpc>
                <a:spcPct val="90000"/>
              </a:lnSpc>
              <a:spcBef>
                <a:spcPts val="375"/>
              </a:spcBef>
              <a:spcAft>
                <a:spcPts val="0"/>
              </a:spcAft>
              <a:buClr>
                <a:schemeClr val="dk1"/>
              </a:buClr>
              <a:buSzPts val="2400"/>
              <a:buChar char="-"/>
              <a:defRPr/>
            </a:lvl4pPr>
            <a:lvl5pPr indent="-381000" lvl="4" marL="2286000" algn="l">
              <a:lnSpc>
                <a:spcPct val="90000"/>
              </a:lnSpc>
              <a:spcBef>
                <a:spcPts val="375"/>
              </a:spcBef>
              <a:spcAft>
                <a:spcPts val="0"/>
              </a:spcAft>
              <a:buClr>
                <a:schemeClr val="dk1"/>
              </a:buClr>
              <a:buSzPts val="24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pic>
        <p:nvPicPr>
          <p:cNvPr id="58" name="Google Shape;58;p13"/>
          <p:cNvPicPr preferRelativeResize="0"/>
          <p:nvPr/>
        </p:nvPicPr>
        <p:blipFill rotWithShape="1">
          <a:blip r:embed="rId2">
            <a:alphaModFix/>
          </a:blip>
          <a:srcRect b="0" l="0" r="0" t="0"/>
          <a:stretch/>
        </p:blipFill>
        <p:spPr>
          <a:xfrm>
            <a:off x="8166215" y="388042"/>
            <a:ext cx="503853" cy="501126"/>
          </a:xfrm>
          <a:prstGeom prst="rect">
            <a:avLst/>
          </a:prstGeom>
          <a:noFill/>
          <a:ln>
            <a:noFill/>
          </a:ln>
        </p:spPr>
      </p:pic>
      <p:sp>
        <p:nvSpPr>
          <p:cNvPr id="59" name="Google Shape;59;p13"/>
          <p:cNvSpPr/>
          <p:nvPr/>
        </p:nvSpPr>
        <p:spPr>
          <a:xfrm>
            <a:off x="0" y="-10035"/>
            <a:ext cx="9144000" cy="34200"/>
          </a:xfrm>
          <a:prstGeom prst="rect">
            <a:avLst/>
          </a:prstGeom>
          <a:gradFill>
            <a:gsLst>
              <a:gs pos="0">
                <a:srgbClr val="C00000"/>
              </a:gs>
              <a:gs pos="72000">
                <a:srgbClr val="C00000"/>
              </a:gs>
              <a:gs pos="94000">
                <a:schemeClr val="lt1"/>
              </a:gs>
              <a:gs pos="100000">
                <a:schemeClr val="lt1"/>
              </a:gs>
            </a:gsLst>
            <a:lin ang="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sp>
        <p:nvSpPr>
          <p:cNvPr id="16" name="Google Shape;16;p3"/>
          <p:cNvSpPr txBox="1"/>
          <p:nvPr>
            <p:ph type="title"/>
          </p:nvPr>
        </p:nvSpPr>
        <p:spPr>
          <a:xfrm>
            <a:off x="509550" y="1423875"/>
            <a:ext cx="8124900" cy="17982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17" name="Google Shape;17;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a:spcBef>
                <a:spcPts val="0"/>
              </a:spcBef>
              <a:spcAft>
                <a:spcPts val="0"/>
              </a:spcAft>
              <a:buSzPts val="3200"/>
              <a:buFont typeface="Avenir"/>
              <a:buNone/>
              <a:defRPr>
                <a:latin typeface="Avenir"/>
                <a:ea typeface="Avenir"/>
                <a:cs typeface="Avenir"/>
                <a:sym typeface="Avenir"/>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Font typeface="Avenir"/>
              <a:buChar char="●"/>
              <a:defRPr>
                <a:latin typeface="Avenir"/>
                <a:ea typeface="Avenir"/>
                <a:cs typeface="Avenir"/>
                <a:sym typeface="Avenir"/>
              </a:defRPr>
            </a:lvl1pPr>
            <a:lvl2pPr indent="-317500" lvl="1" marL="914400">
              <a:spcBef>
                <a:spcPts val="0"/>
              </a:spcBef>
              <a:spcAft>
                <a:spcPts val="0"/>
              </a:spcAft>
              <a:buSzPts val="1400"/>
              <a:buFont typeface="Avenir"/>
              <a:buChar char="○"/>
              <a:defRPr>
                <a:latin typeface="Avenir"/>
                <a:ea typeface="Avenir"/>
                <a:cs typeface="Avenir"/>
                <a:sym typeface="Avenir"/>
              </a:defRPr>
            </a:lvl2pPr>
            <a:lvl3pPr indent="-317500" lvl="2" marL="1371600">
              <a:spcBef>
                <a:spcPts val="0"/>
              </a:spcBef>
              <a:spcAft>
                <a:spcPts val="0"/>
              </a:spcAft>
              <a:buSzPts val="1400"/>
              <a:buFont typeface="Avenir"/>
              <a:buChar char="■"/>
              <a:defRPr>
                <a:latin typeface="Avenir"/>
                <a:ea typeface="Avenir"/>
                <a:cs typeface="Avenir"/>
                <a:sym typeface="Avenir"/>
              </a:defRPr>
            </a:lvl3pPr>
            <a:lvl4pPr indent="-317500" lvl="3" marL="1828800">
              <a:spcBef>
                <a:spcPts val="0"/>
              </a:spcBef>
              <a:spcAft>
                <a:spcPts val="0"/>
              </a:spcAft>
              <a:buSzPts val="1400"/>
              <a:buFont typeface="Avenir"/>
              <a:buChar char="●"/>
              <a:defRPr>
                <a:latin typeface="Avenir"/>
                <a:ea typeface="Avenir"/>
                <a:cs typeface="Avenir"/>
                <a:sym typeface="Avenir"/>
              </a:defRPr>
            </a:lvl4pPr>
            <a:lvl5pPr indent="-317500" lvl="4" marL="2286000">
              <a:spcBef>
                <a:spcPts val="0"/>
              </a:spcBef>
              <a:spcAft>
                <a:spcPts val="0"/>
              </a:spcAft>
              <a:buSzPts val="1400"/>
              <a:buFont typeface="Avenir"/>
              <a:buChar char="○"/>
              <a:defRPr>
                <a:latin typeface="Avenir"/>
                <a:ea typeface="Avenir"/>
                <a:cs typeface="Avenir"/>
                <a:sym typeface="Avenir"/>
              </a:defRPr>
            </a:lvl5pPr>
            <a:lvl6pPr indent="-317500" lvl="5" marL="2743200">
              <a:spcBef>
                <a:spcPts val="0"/>
              </a:spcBef>
              <a:spcAft>
                <a:spcPts val="0"/>
              </a:spcAft>
              <a:buSzPts val="1400"/>
              <a:buFont typeface="Avenir"/>
              <a:buChar char="■"/>
              <a:defRPr>
                <a:latin typeface="Avenir"/>
                <a:ea typeface="Avenir"/>
                <a:cs typeface="Avenir"/>
                <a:sym typeface="Avenir"/>
              </a:defRPr>
            </a:lvl6pPr>
            <a:lvl7pPr indent="-317500" lvl="6" marL="3200400">
              <a:spcBef>
                <a:spcPts val="0"/>
              </a:spcBef>
              <a:spcAft>
                <a:spcPts val="0"/>
              </a:spcAft>
              <a:buSzPts val="1400"/>
              <a:buFont typeface="Avenir"/>
              <a:buChar char="●"/>
              <a:defRPr>
                <a:latin typeface="Avenir"/>
                <a:ea typeface="Avenir"/>
                <a:cs typeface="Avenir"/>
                <a:sym typeface="Avenir"/>
              </a:defRPr>
            </a:lvl7pPr>
            <a:lvl8pPr indent="-317500" lvl="7" marL="3657600">
              <a:spcBef>
                <a:spcPts val="0"/>
              </a:spcBef>
              <a:spcAft>
                <a:spcPts val="0"/>
              </a:spcAft>
              <a:buSzPts val="1400"/>
              <a:buFont typeface="Avenir"/>
              <a:buChar char="○"/>
              <a:defRPr>
                <a:latin typeface="Avenir"/>
                <a:ea typeface="Avenir"/>
                <a:cs typeface="Avenir"/>
                <a:sym typeface="Avenir"/>
              </a:defRPr>
            </a:lvl8pPr>
            <a:lvl9pPr indent="-317500" lvl="8" marL="4114800">
              <a:spcBef>
                <a:spcPts val="0"/>
              </a:spcBef>
              <a:spcAft>
                <a:spcPts val="0"/>
              </a:spcAft>
              <a:buSzPts val="1400"/>
              <a:buFont typeface="Avenir"/>
              <a:buChar char="■"/>
              <a:defRPr>
                <a:latin typeface="Avenir"/>
                <a:ea typeface="Avenir"/>
                <a:cs typeface="Avenir"/>
                <a:sym typeface="Avenir"/>
              </a:defRPr>
            </a:lvl9pPr>
          </a:lstStyle>
          <a:p/>
        </p:txBody>
      </p:sp>
      <p:sp>
        <p:nvSpPr>
          <p:cNvPr id="22" name="Google Shape;22;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0" name="Google Shape;30;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91378"/>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37" name="Google Shape;37;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1" name="Google Shape;41;p9"/>
          <p:cNvSpPr txBox="1"/>
          <p:nvPr>
            <p:ph type="title"/>
          </p:nvPr>
        </p:nvSpPr>
        <p:spPr>
          <a:xfrm>
            <a:off x="265500" y="1107950"/>
            <a:ext cx="4045200" cy="1683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7" name="Google Shape;47;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coral">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91350"/>
            <a:ext cx="8520600" cy="6261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200"/>
              <a:buFont typeface="Avenir"/>
              <a:buNone/>
              <a:defRPr b="1" sz="3200">
                <a:solidFill>
                  <a:schemeClr val="dk1"/>
                </a:solidFill>
                <a:latin typeface="Avenir"/>
                <a:ea typeface="Avenir"/>
                <a:cs typeface="Avenir"/>
                <a:sym typeface="Avenir"/>
              </a:defRPr>
            </a:lvl1pPr>
            <a:lvl2pPr lvl="1">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Avenir"/>
              <a:buChar char="●"/>
              <a:defRPr sz="1800">
                <a:solidFill>
                  <a:schemeClr val="dk2"/>
                </a:solidFill>
                <a:latin typeface="Avenir"/>
                <a:ea typeface="Avenir"/>
                <a:cs typeface="Avenir"/>
                <a:sym typeface="Avenir"/>
              </a:defRPr>
            </a:lvl1pPr>
            <a:lvl2pPr indent="-317500" lvl="1" marL="9144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2pPr>
            <a:lvl3pPr indent="-317500" lvl="2" marL="13716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3pPr>
            <a:lvl4pPr indent="-317500" lvl="3" marL="18288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4pPr>
            <a:lvl5pPr indent="-317500" lvl="4" marL="22860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5pPr>
            <a:lvl6pPr indent="-317500" lvl="5" marL="27432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6pPr>
            <a:lvl7pPr indent="-317500" lvl="6" marL="32004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7pPr>
            <a:lvl8pPr indent="-317500" lvl="7" marL="36576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8pPr>
            <a:lvl9pPr indent="-317500" lvl="8" marL="4114800">
              <a:lnSpc>
                <a:spcPct val="115000"/>
              </a:lnSpc>
              <a:spcBef>
                <a:spcPts val="0"/>
              </a:spcBef>
              <a:spcAft>
                <a:spcPts val="0"/>
              </a:spcAft>
              <a:buClr>
                <a:schemeClr val="dk2"/>
              </a:buClr>
              <a:buSzPts val="1400"/>
              <a:buFont typeface="Avenir"/>
              <a:buChar char="■"/>
              <a:defRPr>
                <a:solidFill>
                  <a:schemeClr val="dk2"/>
                </a:solidFill>
                <a:latin typeface="Avenir"/>
                <a:ea typeface="Avenir"/>
                <a:cs typeface="Avenir"/>
                <a:sym typeface="Avenir"/>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3.png"/><Relationship Id="rId5" Type="http://schemas.openxmlformats.org/officeDocument/2006/relationships/image" Target="../media/image7.png"/><Relationship Id="rId6" Type="http://schemas.openxmlformats.org/officeDocument/2006/relationships/image" Target="../media/image12.png"/><Relationship Id="rId7"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4.png"/><Relationship Id="rId4" Type="http://schemas.openxmlformats.org/officeDocument/2006/relationships/image" Target="../media/image20.png"/><Relationship Id="rId5"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2.png"/><Relationship Id="rId4" Type="http://schemas.openxmlformats.org/officeDocument/2006/relationships/hyperlink" Target="https://houstonlawreview.org/article/92126-copyright-safety-for-generative-ai" TargetMode="External"/><Relationship Id="rId5" Type="http://schemas.openxmlformats.org/officeDocument/2006/relationships/hyperlink" Target="https://houstonlawreview.org/article/92126-copyright-safety-for-generative-ai" TargetMode="External"/><Relationship Id="rId6" Type="http://schemas.openxmlformats.org/officeDocument/2006/relationships/hyperlink" Target="https://houstonlawreview.org/article/92126-copyright-safety-for-generative-ai"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0" Type="http://schemas.openxmlformats.org/officeDocument/2006/relationships/image" Target="../media/image11.png"/><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24.png"/><Relationship Id="rId9" Type="http://schemas.openxmlformats.org/officeDocument/2006/relationships/image" Target="../media/image6.png"/><Relationship Id="rId5" Type="http://schemas.openxmlformats.org/officeDocument/2006/relationships/image" Target="../media/image29.png"/><Relationship Id="rId6" Type="http://schemas.openxmlformats.org/officeDocument/2006/relationships/image" Target="../media/image19.png"/><Relationship Id="rId7" Type="http://schemas.openxmlformats.org/officeDocument/2006/relationships/image" Target="../media/image8.png"/><Relationship Id="rId8"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6.png"/><Relationship Id="rId4" Type="http://schemas.openxmlformats.org/officeDocument/2006/relationships/image" Target="../media/image14.png"/><Relationship Id="rId9" Type="http://schemas.openxmlformats.org/officeDocument/2006/relationships/image" Target="../media/image21.png"/><Relationship Id="rId5" Type="http://schemas.openxmlformats.org/officeDocument/2006/relationships/image" Target="../media/image15.png"/><Relationship Id="rId6" Type="http://schemas.openxmlformats.org/officeDocument/2006/relationships/image" Target="../media/image18.png"/><Relationship Id="rId7" Type="http://schemas.openxmlformats.org/officeDocument/2006/relationships/image" Target="../media/image28.png"/><Relationship Id="rId8"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doi.org/10.1002/asi.24750" TargetMode="External"/><Relationship Id="rId4" Type="http://schemas.openxmlformats.org/officeDocument/2006/relationships/hyperlink" Target="https://scholarlykitchen.sspnet.org/2024/03/20/the-latest-crisis-is-the-research-literature-overrun-with-chatgpt-and-llm-generated-articles/?informz=1&amp;nbd=3f7cac92-4d70-482e-80e7-7fc0b70fe3a6&amp;nbd_source=informz" TargetMode="External"/><Relationship Id="rId5" Type="http://schemas.openxmlformats.org/officeDocument/2006/relationships/hyperlink" Target="https://scholarlykitchen.sspnet.org/2024/03/20/the-latest-crisis-is-the-research-literature-overrun-with-chatgpt-and-llm-generated-articles/?informz=1&amp;nbd=3f7cac92-4d70-482e-80e7-7fc0b70fe3a6&amp;nbd_source=informz" TargetMode="External"/><Relationship Id="rId6" Type="http://schemas.openxmlformats.org/officeDocument/2006/relationships/hyperlink" Target="https://retractionwatch.com/papers-and-peer-reviews-with-evidence-of-chatgpt-writing/" TargetMode="External"/><Relationship Id="rId7" Type="http://schemas.openxmlformats.org/officeDocument/2006/relationships/hyperlink" Target="https://retractionwatch.com/papers-and-peer-reviews-with-evidence-of-chatgpt-writing/"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www.nature.com/articles/d41586-023-02920-y" TargetMode="External"/><Relationship Id="rId4" Type="http://schemas.openxmlformats.org/officeDocument/2006/relationships/hyperlink" Target="https://www.nature.com/articles/d41586-023-02920-y" TargetMode="External"/><Relationship Id="rId5" Type="http://schemas.openxmlformats.org/officeDocument/2006/relationships/hyperlink" Target="https://hai.stanford.edu/news/human-writer-or-ai-scholars-build-detection-tool" TargetMode="External"/><Relationship Id="rId6" Type="http://schemas.openxmlformats.org/officeDocument/2006/relationships/hyperlink" Target="https://hai.stanford.edu/news/human-writer-or-ai-scholars-build-detection-tool" TargetMode="External"/><Relationship Id="rId7" Type="http://schemas.openxmlformats.org/officeDocument/2006/relationships/hyperlink" Target="https://www.sciencedirect.com/science/article/abs/pii/S0300571224000101?via%3Dihub" TargetMode="External"/><Relationship Id="rId8" Type="http://schemas.openxmlformats.org/officeDocument/2006/relationships/hyperlink" Target="https://www.sciencedirect.com/science/article/abs/pii/S0300571224000101?via%3Dihub"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23.png"/><Relationship Id="rId4" Type="http://schemas.openxmlformats.org/officeDocument/2006/relationships/image" Target="../media/image22.png"/><Relationship Id="rId5"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31.png"/><Relationship Id="rId4" Type="http://schemas.openxmlformats.org/officeDocument/2006/relationships/hyperlink" Target="https://www.whitehouse.gov/ostp/ai-bill-of-right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copyright.gov/ai/"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6.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txBox="1"/>
          <p:nvPr>
            <p:ph type="title"/>
          </p:nvPr>
        </p:nvSpPr>
        <p:spPr>
          <a:xfrm>
            <a:off x="509550" y="1423875"/>
            <a:ext cx="8124900" cy="17982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Research and Publishing Ethics in the Age of AI</a:t>
            </a:r>
            <a:endParaRPr>
              <a:latin typeface="Avenir"/>
              <a:ea typeface="Avenir"/>
              <a:cs typeface="Avenir"/>
              <a:sym typeface="Avenir"/>
            </a:endParaRPr>
          </a:p>
          <a:p>
            <a:pPr indent="0" lvl="0" marL="0" rtl="0" algn="l">
              <a:spcBef>
                <a:spcPts val="0"/>
              </a:spcBef>
              <a:spcAft>
                <a:spcPts val="0"/>
              </a:spcAft>
              <a:buNone/>
            </a:pPr>
            <a:r>
              <a:rPr lang="en" sz="2538">
                <a:latin typeface="Avenir"/>
                <a:ea typeface="Avenir"/>
                <a:cs typeface="Avenir"/>
                <a:sym typeface="Avenir"/>
              </a:rPr>
              <a:t>Copyright, community c</a:t>
            </a:r>
            <a:r>
              <a:rPr lang="en" sz="2538">
                <a:latin typeface="Avenir"/>
                <a:ea typeface="Avenir"/>
                <a:cs typeface="Avenir"/>
                <a:sym typeface="Avenir"/>
              </a:rPr>
              <a:t>onsensus</a:t>
            </a:r>
            <a:r>
              <a:rPr lang="en" sz="2538">
                <a:latin typeface="Avenir"/>
                <a:ea typeface="Avenir"/>
                <a:cs typeface="Avenir"/>
                <a:sym typeface="Avenir"/>
              </a:rPr>
              <a:t>, and the spaces between</a:t>
            </a:r>
            <a:endParaRPr sz="2538">
              <a:latin typeface="Avenir"/>
              <a:ea typeface="Avenir"/>
              <a:cs typeface="Avenir"/>
              <a:sym typeface="Avenir"/>
            </a:endParaRPr>
          </a:p>
        </p:txBody>
      </p:sp>
      <p:sp>
        <p:nvSpPr>
          <p:cNvPr id="65" name="Google Shape;65;p14"/>
          <p:cNvSpPr txBox="1"/>
          <p:nvPr/>
        </p:nvSpPr>
        <p:spPr>
          <a:xfrm>
            <a:off x="509550" y="3525600"/>
            <a:ext cx="5871900" cy="104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latin typeface="Avenir"/>
                <a:ea typeface="Avenir"/>
                <a:cs typeface="Avenir"/>
                <a:sym typeface="Avenir"/>
              </a:rPr>
              <a:t>Michelle Wilson</a:t>
            </a:r>
            <a:endParaRPr sz="1800">
              <a:solidFill>
                <a:schemeClr val="lt1"/>
              </a:solidFill>
              <a:latin typeface="Avenir"/>
              <a:ea typeface="Avenir"/>
              <a:cs typeface="Avenir"/>
              <a:sym typeface="Avenir"/>
            </a:endParaRPr>
          </a:p>
          <a:p>
            <a:pPr indent="0" lvl="0" marL="0" rtl="0" algn="l">
              <a:spcBef>
                <a:spcPts val="0"/>
              </a:spcBef>
              <a:spcAft>
                <a:spcPts val="0"/>
              </a:spcAft>
              <a:buNone/>
            </a:pPr>
            <a:r>
              <a:rPr lang="en" sz="1800">
                <a:solidFill>
                  <a:schemeClr val="lt1"/>
                </a:solidFill>
                <a:latin typeface="Avenir"/>
                <a:ea typeface="Avenir"/>
                <a:cs typeface="Avenir"/>
                <a:sym typeface="Avenir"/>
              </a:rPr>
              <a:t>Head, Open Scholarship Services</a:t>
            </a:r>
            <a:endParaRPr sz="1800">
              <a:solidFill>
                <a:schemeClr val="lt1"/>
              </a:solidFill>
              <a:latin typeface="Avenir"/>
              <a:ea typeface="Avenir"/>
              <a:cs typeface="Avenir"/>
              <a:sym typeface="Avenir"/>
            </a:endParaRPr>
          </a:p>
          <a:p>
            <a:pPr indent="0" lvl="0" marL="0" rtl="0" algn="l">
              <a:spcBef>
                <a:spcPts val="0"/>
              </a:spcBef>
              <a:spcAft>
                <a:spcPts val="0"/>
              </a:spcAft>
              <a:buNone/>
            </a:pPr>
            <a:r>
              <a:rPr lang="en" sz="1800">
                <a:solidFill>
                  <a:schemeClr val="lt1"/>
                </a:solidFill>
                <a:latin typeface="Avenir"/>
                <a:ea typeface="Avenir"/>
                <a:cs typeface="Avenir"/>
                <a:sym typeface="Avenir"/>
              </a:rPr>
              <a:t>University of Maryland Libraries</a:t>
            </a:r>
            <a:endParaRPr sz="1800">
              <a:solidFill>
                <a:schemeClr val="lt1"/>
              </a:solidFill>
              <a:latin typeface="Avenir"/>
              <a:ea typeface="Avenir"/>
              <a:cs typeface="Avenir"/>
              <a:sym typeface="Avenir"/>
            </a:endParaRPr>
          </a:p>
        </p:txBody>
      </p:sp>
      <p:sp>
        <p:nvSpPr>
          <p:cNvPr id="66" name="Google Shape;66;p14"/>
          <p:cNvSpPr txBox="1"/>
          <p:nvPr>
            <p:ph idx="12" type="sldNum"/>
          </p:nvPr>
        </p:nvSpPr>
        <p:spPr>
          <a:xfrm>
            <a:off x="6993350" y="4365200"/>
            <a:ext cx="1921500" cy="6417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r>
              <a:rPr lang="en"/>
              <a:t>© Michelle Wilson 2024</a:t>
            </a:r>
            <a:endParaRPr/>
          </a:p>
          <a:p>
            <a:pPr indent="0" lvl="0" marL="0" rtl="0" algn="r">
              <a:spcBef>
                <a:spcPts val="0"/>
              </a:spcBef>
              <a:spcAft>
                <a:spcPts val="0"/>
              </a:spcAft>
              <a:buNone/>
            </a:pPr>
            <a:r>
              <a:rPr lang="en"/>
              <a:t>CC-BY-SA 4.0</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Training Data and Fair Use</a:t>
            </a:r>
            <a:endParaRPr/>
          </a:p>
        </p:txBody>
      </p:sp>
      <p:sp>
        <p:nvSpPr>
          <p:cNvPr id="127" name="Google Shape;127;p23"/>
          <p:cNvSpPr/>
          <p:nvPr/>
        </p:nvSpPr>
        <p:spPr>
          <a:xfrm>
            <a:off x="5109775" y="242375"/>
            <a:ext cx="3234300" cy="1094100"/>
          </a:xfrm>
          <a:prstGeom prst="wedgeRoundRectCallout">
            <a:avLst>
              <a:gd fmla="val -41443" name="adj1"/>
              <a:gd fmla="val 72823" name="adj2"/>
              <a:gd fmla="val 0" name="adj3"/>
            </a:avLst>
          </a:prstGeom>
          <a:gradFill>
            <a:gsLst>
              <a:gs pos="0">
                <a:srgbClr val="F5D0D0"/>
              </a:gs>
              <a:gs pos="100000">
                <a:srgbClr val="D96868"/>
              </a:gs>
            </a:gsLst>
            <a:lin ang="5400012" scaled="0"/>
          </a:gradFill>
          <a:ln cap="flat" cmpd="sng" w="28575">
            <a:solidFill>
              <a:srgbClr val="C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i="1" lang="en" sz="1500">
                <a:solidFill>
                  <a:srgbClr val="333333"/>
                </a:solidFill>
                <a:latin typeface="Avenir"/>
                <a:ea typeface="Avenir"/>
                <a:cs typeface="Avenir"/>
                <a:sym typeface="Avenir"/>
              </a:rPr>
              <a:t>Is it legal for someone else to put my work into an AI training model? </a:t>
            </a:r>
            <a:endParaRPr sz="1100">
              <a:solidFill>
                <a:srgbClr val="333333"/>
              </a:solidFill>
              <a:latin typeface="Avenir"/>
              <a:ea typeface="Avenir"/>
              <a:cs typeface="Avenir"/>
              <a:sym typeface="Avenir"/>
            </a:endParaRPr>
          </a:p>
        </p:txBody>
      </p:sp>
      <p:sp>
        <p:nvSpPr>
          <p:cNvPr id="128" name="Google Shape;128;p23"/>
          <p:cNvSpPr/>
          <p:nvPr/>
        </p:nvSpPr>
        <p:spPr>
          <a:xfrm>
            <a:off x="6176700" y="1516100"/>
            <a:ext cx="2711700" cy="1291500"/>
          </a:xfrm>
          <a:prstGeom prst="wedgeRoundRectCallout">
            <a:avLst>
              <a:gd fmla="val 45327" name="adj1"/>
              <a:gd fmla="val 74072" name="adj2"/>
              <a:gd fmla="val 0" name="adj3"/>
            </a:avLst>
          </a:prstGeom>
          <a:gradFill>
            <a:gsLst>
              <a:gs pos="0">
                <a:srgbClr val="F5D0D0"/>
              </a:gs>
              <a:gs pos="100000">
                <a:srgbClr val="D96868"/>
              </a:gs>
            </a:gsLst>
            <a:lin ang="5400012" scaled="0"/>
          </a:gradFill>
          <a:ln cap="flat" cmpd="sng" w="28575">
            <a:solidFill>
              <a:srgbClr val="C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i="1" lang="en">
                <a:solidFill>
                  <a:srgbClr val="333333"/>
                </a:solidFill>
                <a:latin typeface="Avenir"/>
                <a:ea typeface="Avenir"/>
                <a:cs typeface="Avenir"/>
                <a:sym typeface="Avenir"/>
              </a:rPr>
              <a:t>Do I have any recourse if I know or suspect that someone has ingested my work without my permission?</a:t>
            </a:r>
            <a:endParaRPr sz="1100">
              <a:solidFill>
                <a:srgbClr val="333333"/>
              </a:solidFill>
              <a:latin typeface="Avenir"/>
              <a:ea typeface="Avenir"/>
              <a:cs typeface="Avenir"/>
              <a:sym typeface="Avenir"/>
            </a:endParaRPr>
          </a:p>
        </p:txBody>
      </p:sp>
      <p:sp>
        <p:nvSpPr>
          <p:cNvPr id="129" name="Google Shape;129;p23"/>
          <p:cNvSpPr txBox="1"/>
          <p:nvPr/>
        </p:nvSpPr>
        <p:spPr>
          <a:xfrm>
            <a:off x="311700" y="1516100"/>
            <a:ext cx="5595600" cy="286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100">
                <a:solidFill>
                  <a:schemeClr val="dk2"/>
                </a:solidFill>
                <a:latin typeface="Avenir"/>
                <a:ea typeface="Avenir"/>
                <a:cs typeface="Avenir"/>
                <a:sym typeface="Avenir"/>
              </a:rPr>
              <a:t>There is active debate and it is unclear whether training AI models on copyrighted material is infringing. </a:t>
            </a:r>
            <a:endParaRPr sz="2100">
              <a:solidFill>
                <a:schemeClr val="dk2"/>
              </a:solidFill>
              <a:latin typeface="Avenir"/>
              <a:ea typeface="Avenir"/>
              <a:cs typeface="Avenir"/>
              <a:sym typeface="Avenir"/>
            </a:endParaRPr>
          </a:p>
          <a:p>
            <a:pPr indent="0" lvl="0" marL="0" rtl="0" algn="l">
              <a:lnSpc>
                <a:spcPct val="115000"/>
              </a:lnSpc>
              <a:spcBef>
                <a:spcPts val="1000"/>
              </a:spcBef>
              <a:spcAft>
                <a:spcPts val="0"/>
              </a:spcAft>
              <a:buNone/>
            </a:pPr>
            <a:r>
              <a:rPr lang="en" sz="2100">
                <a:solidFill>
                  <a:schemeClr val="dk2"/>
                </a:solidFill>
                <a:latin typeface="Avenir"/>
                <a:ea typeface="Avenir"/>
                <a:cs typeface="Avenir"/>
                <a:sym typeface="Avenir"/>
              </a:rPr>
              <a:t>And it is still debatable whether using someone else’s copyrighted </a:t>
            </a:r>
            <a:endParaRPr sz="2100">
              <a:solidFill>
                <a:schemeClr val="dk2"/>
              </a:solidFill>
              <a:latin typeface="Avenir"/>
              <a:ea typeface="Avenir"/>
              <a:cs typeface="Avenir"/>
              <a:sym typeface="Avenir"/>
            </a:endParaRPr>
          </a:p>
          <a:p>
            <a:pPr indent="0" lvl="0" marL="0" rtl="0" algn="l">
              <a:lnSpc>
                <a:spcPct val="115000"/>
              </a:lnSpc>
              <a:spcBef>
                <a:spcPts val="0"/>
              </a:spcBef>
              <a:spcAft>
                <a:spcPts val="0"/>
              </a:spcAft>
              <a:buNone/>
            </a:pPr>
            <a:r>
              <a:rPr lang="en" sz="2100">
                <a:solidFill>
                  <a:schemeClr val="dk2"/>
                </a:solidFill>
                <a:latin typeface="Avenir"/>
                <a:ea typeface="Avenir"/>
                <a:cs typeface="Avenir"/>
                <a:sym typeface="Avenir"/>
              </a:rPr>
              <a:t>material falls under the </a:t>
            </a:r>
            <a:endParaRPr sz="2100">
              <a:solidFill>
                <a:schemeClr val="dk2"/>
              </a:solidFill>
              <a:latin typeface="Avenir"/>
              <a:ea typeface="Avenir"/>
              <a:cs typeface="Avenir"/>
              <a:sym typeface="Avenir"/>
            </a:endParaRPr>
          </a:p>
          <a:p>
            <a:pPr indent="0" lvl="0" marL="0" rtl="0" algn="l">
              <a:lnSpc>
                <a:spcPct val="115000"/>
              </a:lnSpc>
              <a:spcBef>
                <a:spcPts val="0"/>
              </a:spcBef>
              <a:spcAft>
                <a:spcPts val="0"/>
              </a:spcAft>
              <a:buNone/>
            </a:pPr>
            <a:r>
              <a:rPr lang="en" sz="2100">
                <a:solidFill>
                  <a:schemeClr val="dk2"/>
                </a:solidFill>
                <a:latin typeface="Avenir"/>
                <a:ea typeface="Avenir"/>
                <a:cs typeface="Avenir"/>
                <a:sym typeface="Avenir"/>
              </a:rPr>
              <a:t>terms of fair use. </a:t>
            </a:r>
            <a:endParaRPr sz="2100">
              <a:solidFill>
                <a:schemeClr val="dk2"/>
              </a:solidFill>
              <a:latin typeface="Avenir"/>
              <a:ea typeface="Avenir"/>
              <a:cs typeface="Avenir"/>
              <a:sym typeface="Avenir"/>
            </a:endParaRPr>
          </a:p>
        </p:txBody>
      </p:sp>
      <p:pic>
        <p:nvPicPr>
          <p:cNvPr descr="Screenshot of an online New York Times article that reads &quot;The TImes Sues Open AI and Microsoft Over AI Use of Copyrighted Work: Millions of articles from The New York Times were used to train chatbots that now compete with it, the lawsuit said.&quot;" id="130" name="Google Shape;130;p23"/>
          <p:cNvPicPr preferRelativeResize="0"/>
          <p:nvPr/>
        </p:nvPicPr>
        <p:blipFill>
          <a:blip r:embed="rId3">
            <a:alphaModFix/>
          </a:blip>
          <a:stretch>
            <a:fillRect/>
          </a:stretch>
        </p:blipFill>
        <p:spPr>
          <a:xfrm>
            <a:off x="3836051" y="3306250"/>
            <a:ext cx="5125850" cy="15891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pic>
        <p:nvPicPr>
          <p:cNvPr id="135" name="Google Shape;135;p24"/>
          <p:cNvPicPr preferRelativeResize="0"/>
          <p:nvPr/>
        </p:nvPicPr>
        <p:blipFill rotWithShape="1">
          <a:blip r:embed="rId3">
            <a:alphaModFix/>
          </a:blip>
          <a:srcRect b="0" l="12404" r="7876" t="0"/>
          <a:stretch/>
        </p:blipFill>
        <p:spPr>
          <a:xfrm>
            <a:off x="3462850" y="0"/>
            <a:ext cx="4476099" cy="2793701"/>
          </a:xfrm>
          <a:prstGeom prst="rect">
            <a:avLst/>
          </a:prstGeom>
          <a:noFill/>
          <a:ln>
            <a:noFill/>
          </a:ln>
          <a:effectLst>
            <a:outerShdw blurRad="57150" rotWithShape="0" algn="bl" dir="5400000" dist="19050">
              <a:srgbClr val="000000">
                <a:alpha val="50000"/>
              </a:srgbClr>
            </a:outerShdw>
          </a:effectLst>
        </p:spPr>
      </p:pic>
      <p:pic>
        <p:nvPicPr>
          <p:cNvPr id="136" name="Google Shape;136;p24"/>
          <p:cNvPicPr preferRelativeResize="0"/>
          <p:nvPr/>
        </p:nvPicPr>
        <p:blipFill>
          <a:blip r:embed="rId4">
            <a:alphaModFix/>
          </a:blip>
          <a:stretch>
            <a:fillRect/>
          </a:stretch>
        </p:blipFill>
        <p:spPr>
          <a:xfrm>
            <a:off x="4525404" y="2093537"/>
            <a:ext cx="4476100" cy="3163389"/>
          </a:xfrm>
          <a:prstGeom prst="rect">
            <a:avLst/>
          </a:prstGeom>
          <a:noFill/>
          <a:ln>
            <a:noFill/>
          </a:ln>
          <a:effectLst>
            <a:outerShdw blurRad="57150" rotWithShape="0" algn="bl" dir="5400000" dist="19050">
              <a:srgbClr val="000000">
                <a:alpha val="50000"/>
              </a:srgbClr>
            </a:outerShdw>
          </a:effectLst>
        </p:spPr>
      </p:pic>
      <p:pic>
        <p:nvPicPr>
          <p:cNvPr id="137" name="Google Shape;137;p24"/>
          <p:cNvPicPr preferRelativeResize="0"/>
          <p:nvPr/>
        </p:nvPicPr>
        <p:blipFill>
          <a:blip r:embed="rId5">
            <a:alphaModFix/>
          </a:blip>
          <a:stretch>
            <a:fillRect/>
          </a:stretch>
        </p:blipFill>
        <p:spPr>
          <a:xfrm>
            <a:off x="153925" y="1649725"/>
            <a:ext cx="3049476" cy="1595900"/>
          </a:xfrm>
          <a:prstGeom prst="rect">
            <a:avLst/>
          </a:prstGeom>
          <a:noFill/>
          <a:ln>
            <a:noFill/>
          </a:ln>
        </p:spPr>
      </p:pic>
      <p:pic>
        <p:nvPicPr>
          <p:cNvPr id="138" name="Google Shape;138;p24"/>
          <p:cNvPicPr preferRelativeResize="0"/>
          <p:nvPr/>
        </p:nvPicPr>
        <p:blipFill>
          <a:blip r:embed="rId6">
            <a:alphaModFix/>
          </a:blip>
          <a:stretch>
            <a:fillRect/>
          </a:stretch>
        </p:blipFill>
        <p:spPr>
          <a:xfrm>
            <a:off x="178475" y="292327"/>
            <a:ext cx="3000375" cy="990100"/>
          </a:xfrm>
          <a:prstGeom prst="rect">
            <a:avLst/>
          </a:prstGeom>
          <a:noFill/>
          <a:ln>
            <a:noFill/>
          </a:ln>
        </p:spPr>
      </p:pic>
      <p:pic>
        <p:nvPicPr>
          <p:cNvPr id="139" name="Google Shape;139;p24"/>
          <p:cNvPicPr preferRelativeResize="0"/>
          <p:nvPr/>
        </p:nvPicPr>
        <p:blipFill>
          <a:blip r:embed="rId7">
            <a:alphaModFix/>
          </a:blip>
          <a:stretch>
            <a:fillRect/>
          </a:stretch>
        </p:blipFill>
        <p:spPr>
          <a:xfrm>
            <a:off x="167075" y="3737000"/>
            <a:ext cx="3023174" cy="990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5"/>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Fair use and Output Infringement and Liability</a:t>
            </a:r>
            <a:endParaRPr/>
          </a:p>
        </p:txBody>
      </p:sp>
      <p:sp>
        <p:nvSpPr>
          <p:cNvPr id="146" name="Google Shape;146;p25"/>
          <p:cNvSpPr/>
          <p:nvPr/>
        </p:nvSpPr>
        <p:spPr>
          <a:xfrm>
            <a:off x="2670200" y="3638700"/>
            <a:ext cx="4887900" cy="1167900"/>
          </a:xfrm>
          <a:prstGeom prst="wedgeRoundRectCallout">
            <a:avLst>
              <a:gd fmla="val 2439" name="adj1"/>
              <a:gd fmla="val -89430" name="adj2"/>
              <a:gd fmla="val 0" name="adj3"/>
            </a:avLst>
          </a:prstGeom>
          <a:gradFill>
            <a:gsLst>
              <a:gs pos="0">
                <a:srgbClr val="F5D0D0"/>
              </a:gs>
              <a:gs pos="100000">
                <a:srgbClr val="D96868"/>
              </a:gs>
            </a:gsLst>
            <a:path path="circle">
              <a:fillToRect b="50%" l="50%" r="50%" t="50%"/>
            </a:path>
            <a:tileRect/>
          </a:gradFill>
          <a:ln cap="flat" cmpd="sng" w="28575">
            <a:solidFill>
              <a:srgbClr val="C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800">
                <a:solidFill>
                  <a:srgbClr val="333333"/>
                </a:solidFill>
                <a:latin typeface="Avenir"/>
                <a:ea typeface="Avenir"/>
                <a:cs typeface="Avenir"/>
                <a:sym typeface="Avenir"/>
              </a:rPr>
              <a:t>What if I make something that someone claims is infringing on their work using an AI?</a:t>
            </a:r>
            <a:endParaRPr>
              <a:solidFill>
                <a:srgbClr val="333333"/>
              </a:solidFill>
              <a:latin typeface="Avenir"/>
              <a:ea typeface="Avenir"/>
              <a:cs typeface="Avenir"/>
              <a:sym typeface="Avenir"/>
            </a:endParaRPr>
          </a:p>
        </p:txBody>
      </p:sp>
      <p:sp>
        <p:nvSpPr>
          <p:cNvPr id="147" name="Google Shape;147;p25"/>
          <p:cNvSpPr/>
          <p:nvPr/>
        </p:nvSpPr>
        <p:spPr>
          <a:xfrm>
            <a:off x="435250" y="1617175"/>
            <a:ext cx="3810000" cy="1707000"/>
          </a:xfrm>
          <a:prstGeom prst="wedgeRoundRectCallout">
            <a:avLst>
              <a:gd fmla="val -2885" name="adj1"/>
              <a:gd fmla="val 70590" name="adj2"/>
              <a:gd fmla="val 0" name="adj3"/>
            </a:avLst>
          </a:prstGeom>
          <a:gradFill>
            <a:gsLst>
              <a:gs pos="0">
                <a:srgbClr val="F5D0D0"/>
              </a:gs>
              <a:gs pos="100000">
                <a:srgbClr val="D96868"/>
              </a:gs>
            </a:gsLst>
            <a:path path="circle">
              <a:fillToRect b="50%" l="50%" r="50%" t="50%"/>
            </a:path>
            <a:tileRect/>
          </a:gradFill>
          <a:ln cap="flat" cmpd="sng" w="28575">
            <a:solidFill>
              <a:srgbClr val="C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900">
                <a:solidFill>
                  <a:srgbClr val="333333"/>
                </a:solidFill>
                <a:latin typeface="Avenir"/>
                <a:ea typeface="Avenir"/>
                <a:cs typeface="Avenir"/>
                <a:sym typeface="Avenir"/>
              </a:rPr>
              <a:t>What if I build an AI tool and someone else creates something that is infringing? Am I liable?</a:t>
            </a:r>
            <a:endParaRPr sz="1500">
              <a:solidFill>
                <a:srgbClr val="333333"/>
              </a:solidFill>
              <a:latin typeface="Avenir"/>
              <a:ea typeface="Avenir"/>
              <a:cs typeface="Avenir"/>
              <a:sym typeface="Avenir"/>
            </a:endParaRPr>
          </a:p>
        </p:txBody>
      </p:sp>
      <p:sp>
        <p:nvSpPr>
          <p:cNvPr id="148" name="Google Shape;148;p25"/>
          <p:cNvSpPr/>
          <p:nvPr/>
        </p:nvSpPr>
        <p:spPr>
          <a:xfrm>
            <a:off x="5317225" y="1418425"/>
            <a:ext cx="3335400" cy="1527300"/>
          </a:xfrm>
          <a:prstGeom prst="wedgeRoundRectCallout">
            <a:avLst>
              <a:gd fmla="val 4117" name="adj1"/>
              <a:gd fmla="val 67427" name="adj2"/>
              <a:gd fmla="val 0" name="adj3"/>
            </a:avLst>
          </a:prstGeom>
          <a:gradFill>
            <a:gsLst>
              <a:gs pos="0">
                <a:srgbClr val="F5D0D0"/>
              </a:gs>
              <a:gs pos="100000">
                <a:srgbClr val="D96868"/>
              </a:gs>
            </a:gsLst>
            <a:path path="circle">
              <a:fillToRect b="50%" l="50%" r="50%" t="50%"/>
            </a:path>
            <a:tileRect/>
          </a:gradFill>
          <a:ln cap="flat" cmpd="sng" w="28575">
            <a:solidFill>
              <a:srgbClr val="C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700">
                <a:solidFill>
                  <a:srgbClr val="333333"/>
                </a:solidFill>
                <a:latin typeface="Avenir"/>
                <a:ea typeface="Avenir"/>
                <a:cs typeface="Avenir"/>
                <a:sym typeface="Avenir"/>
              </a:rPr>
              <a:t>What rights do I have if someone creates something using an AI that I feel is infringing on my copyright?</a:t>
            </a:r>
            <a:endParaRPr sz="1700">
              <a:solidFill>
                <a:srgbClr val="333333"/>
              </a:solidFill>
              <a:latin typeface="Avenir"/>
              <a:ea typeface="Avenir"/>
              <a:cs typeface="Avenir"/>
              <a:sym typeface="Avenir"/>
            </a:endParaRPr>
          </a:p>
          <a:p>
            <a:pPr indent="0" lvl="0" marL="0" rtl="0" algn="ctr">
              <a:spcBef>
                <a:spcPts val="1200"/>
              </a:spcBef>
              <a:spcAft>
                <a:spcPts val="0"/>
              </a:spcAft>
              <a:buNone/>
            </a:pPr>
            <a:r>
              <a:t/>
            </a:r>
            <a:endParaRPr>
              <a:latin typeface="Avenir"/>
              <a:ea typeface="Avenir"/>
              <a:cs typeface="Avenir"/>
              <a:sym typeface="Aveni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Infringement and Output Liability</a:t>
            </a:r>
            <a:endParaRPr/>
          </a:p>
        </p:txBody>
      </p:sp>
      <p:pic>
        <p:nvPicPr>
          <p:cNvPr id="155" name="Google Shape;155;p26"/>
          <p:cNvPicPr preferRelativeResize="0"/>
          <p:nvPr/>
        </p:nvPicPr>
        <p:blipFill>
          <a:blip r:embed="rId3">
            <a:alphaModFix/>
          </a:blip>
          <a:stretch>
            <a:fillRect/>
          </a:stretch>
        </p:blipFill>
        <p:spPr>
          <a:xfrm>
            <a:off x="311688" y="1400875"/>
            <a:ext cx="4562124" cy="3629825"/>
          </a:xfrm>
          <a:prstGeom prst="rect">
            <a:avLst/>
          </a:prstGeom>
          <a:noFill/>
          <a:ln>
            <a:noFill/>
          </a:ln>
          <a:effectLst>
            <a:outerShdw blurRad="57150" rotWithShape="0" algn="bl" dir="5400000" dist="19050">
              <a:srgbClr val="000000">
                <a:alpha val="50000"/>
              </a:srgbClr>
            </a:outerShdw>
          </a:effectLst>
        </p:spPr>
      </p:pic>
      <p:sp>
        <p:nvSpPr>
          <p:cNvPr id="156" name="Google Shape;156;p26"/>
          <p:cNvSpPr/>
          <p:nvPr/>
        </p:nvSpPr>
        <p:spPr>
          <a:xfrm>
            <a:off x="768575" y="2628125"/>
            <a:ext cx="3483600" cy="1370400"/>
          </a:xfrm>
          <a:prstGeom prst="doubleWave">
            <a:avLst>
              <a:gd fmla="val 6250" name="adj1"/>
              <a:gd fmla="val -129" name="adj2"/>
            </a:avLst>
          </a:prstGeom>
          <a:gradFill>
            <a:gsLst>
              <a:gs pos="0">
                <a:schemeClr val="lt1"/>
              </a:gs>
              <a:gs pos="50000">
                <a:srgbClr val="E79C9C"/>
              </a:gs>
              <a:gs pos="100000">
                <a:srgbClr val="D96868"/>
              </a:gs>
            </a:gsLst>
            <a:lin ang="5400012" scaled="0"/>
          </a:gradFill>
          <a:ln>
            <a:noFill/>
          </a:ln>
          <a:effectLst>
            <a:outerShdw blurRad="371475" rotWithShape="0" algn="bl" dir="5400000" dist="238125">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nir"/>
                <a:ea typeface="Avenir"/>
                <a:cs typeface="Avenir"/>
                <a:sym typeface="Avenir"/>
              </a:rPr>
              <a:t>“No provider of user of an interactive computer service shall be treated as the publisher or speaker of any information provided by another information content provider”</a:t>
            </a:r>
            <a:endParaRPr>
              <a:latin typeface="Avenir"/>
              <a:ea typeface="Avenir"/>
              <a:cs typeface="Avenir"/>
              <a:sym typeface="Avenir"/>
            </a:endParaRPr>
          </a:p>
        </p:txBody>
      </p:sp>
      <p:pic>
        <p:nvPicPr>
          <p:cNvPr id="157" name="Google Shape;157;p26"/>
          <p:cNvPicPr preferRelativeResize="0"/>
          <p:nvPr/>
        </p:nvPicPr>
        <p:blipFill>
          <a:blip r:embed="rId4">
            <a:alphaModFix/>
          </a:blip>
          <a:stretch>
            <a:fillRect/>
          </a:stretch>
        </p:blipFill>
        <p:spPr>
          <a:xfrm>
            <a:off x="4955825" y="2007725"/>
            <a:ext cx="4109226" cy="3496676"/>
          </a:xfrm>
          <a:prstGeom prst="rect">
            <a:avLst/>
          </a:prstGeom>
          <a:noFill/>
          <a:ln>
            <a:noFill/>
          </a:ln>
          <a:effectLst>
            <a:outerShdw blurRad="57150" rotWithShape="0" algn="bl" dir="1620000" dist="19050">
              <a:srgbClr val="000000">
                <a:alpha val="50000"/>
              </a:srgbClr>
            </a:outerShdw>
          </a:effectLst>
        </p:spPr>
      </p:pic>
      <p:pic>
        <p:nvPicPr>
          <p:cNvPr id="158" name="Google Shape;158;p26"/>
          <p:cNvPicPr preferRelativeResize="0"/>
          <p:nvPr/>
        </p:nvPicPr>
        <p:blipFill rotWithShape="1">
          <a:blip r:embed="rId5">
            <a:alphaModFix/>
          </a:blip>
          <a:srcRect b="20508" l="0" r="0" t="0"/>
          <a:stretch/>
        </p:blipFill>
        <p:spPr>
          <a:xfrm>
            <a:off x="5592962" y="1264025"/>
            <a:ext cx="2684925" cy="839600"/>
          </a:xfrm>
          <a:prstGeom prst="rect">
            <a:avLst/>
          </a:prstGeom>
          <a:noFill/>
          <a:ln>
            <a:noFill/>
          </a:ln>
          <a:effectLst>
            <a:outerShdw blurRad="557213" rotWithShape="0" algn="bl" dir="5580000" dist="504825">
              <a:srgbClr val="000000">
                <a:alpha val="3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r">
              <a:spcBef>
                <a:spcPts val="0"/>
              </a:spcBef>
              <a:spcAft>
                <a:spcPts val="0"/>
              </a:spcAft>
              <a:buNone/>
            </a:pPr>
            <a:r>
              <a:rPr lang="en"/>
              <a:t>“The Snoopy Problem”</a:t>
            </a:r>
            <a:endParaRPr/>
          </a:p>
        </p:txBody>
      </p:sp>
      <p:pic>
        <p:nvPicPr>
          <p:cNvPr descr="Screenshot juxtaposing 9 google image search results of the cartoon character snoopy with a red dog house with 8 AI-generated images of the same subject matter" id="164" name="Google Shape;164;p27"/>
          <p:cNvPicPr preferRelativeResize="0"/>
          <p:nvPr/>
        </p:nvPicPr>
        <p:blipFill>
          <a:blip r:embed="rId3">
            <a:alphaModFix/>
          </a:blip>
          <a:stretch>
            <a:fillRect/>
          </a:stretch>
        </p:blipFill>
        <p:spPr>
          <a:xfrm>
            <a:off x="615927" y="391350"/>
            <a:ext cx="3858449" cy="4229850"/>
          </a:xfrm>
          <a:prstGeom prst="rect">
            <a:avLst/>
          </a:prstGeom>
          <a:noFill/>
          <a:ln>
            <a:noFill/>
          </a:ln>
        </p:spPr>
      </p:pic>
      <p:sp>
        <p:nvSpPr>
          <p:cNvPr id="165" name="Google Shape;165;p27"/>
          <p:cNvSpPr txBox="1"/>
          <p:nvPr/>
        </p:nvSpPr>
        <p:spPr>
          <a:xfrm>
            <a:off x="4985825" y="3462850"/>
            <a:ext cx="3722400" cy="688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800" u="sng">
                <a:solidFill>
                  <a:schemeClr val="hlink"/>
                </a:solidFill>
                <a:latin typeface="Avenir"/>
                <a:ea typeface="Avenir"/>
                <a:cs typeface="Avenir"/>
                <a:sym typeface="Avenir"/>
                <a:hlinkClick r:id="rId4"/>
              </a:rPr>
              <a:t>Matthew Sag, </a:t>
            </a:r>
            <a:r>
              <a:rPr i="1" lang="en" sz="1800" u="sng">
                <a:solidFill>
                  <a:schemeClr val="hlink"/>
                </a:solidFill>
                <a:latin typeface="Avenir"/>
                <a:ea typeface="Avenir"/>
                <a:cs typeface="Avenir"/>
                <a:sym typeface="Avenir"/>
                <a:hlinkClick r:id="rId5"/>
              </a:rPr>
              <a:t>Copyright Safety for Generative AI</a:t>
            </a:r>
            <a:r>
              <a:rPr lang="en" sz="1800" u="sng">
                <a:solidFill>
                  <a:schemeClr val="hlink"/>
                </a:solidFill>
                <a:latin typeface="Avenir"/>
                <a:ea typeface="Avenir"/>
                <a:cs typeface="Avenir"/>
                <a:sym typeface="Avenir"/>
                <a:hlinkClick r:id="rId6"/>
              </a:rPr>
              <a:t>, Houston Law Review, Volume 61, Issue 2 (2023).</a:t>
            </a:r>
            <a:endParaRPr sz="1800">
              <a:solidFill>
                <a:schemeClr val="dk2"/>
              </a:solidFill>
              <a:latin typeface="Avenir"/>
              <a:ea typeface="Avenir"/>
              <a:cs typeface="Avenir"/>
              <a:sym typeface="Aveni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8"/>
          <p:cNvSpPr txBox="1"/>
          <p:nvPr>
            <p:ph type="title"/>
          </p:nvPr>
        </p:nvSpPr>
        <p:spPr>
          <a:xfrm>
            <a:off x="307850" y="2880650"/>
            <a:ext cx="8124900" cy="17982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The AI Landscape in </a:t>
            </a:r>
            <a:endParaRPr/>
          </a:p>
          <a:p>
            <a:pPr indent="0" lvl="0" marL="0" rtl="0" algn="l">
              <a:spcBef>
                <a:spcPts val="0"/>
              </a:spcBef>
              <a:spcAft>
                <a:spcPts val="0"/>
              </a:spcAft>
              <a:buNone/>
            </a:pPr>
            <a:r>
              <a:rPr lang="en"/>
              <a:t>Research and Publishing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9"/>
          <p:cNvSpPr txBox="1"/>
          <p:nvPr>
            <p:ph idx="1" type="body"/>
          </p:nvPr>
        </p:nvSpPr>
        <p:spPr>
          <a:xfrm>
            <a:off x="311700" y="120862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Generative AI tools create new content or media artifacts, such as texts, video, audio, or images. </a:t>
            </a:r>
            <a:endParaRPr/>
          </a:p>
          <a:p>
            <a:pPr indent="0" lvl="0" marL="0" rtl="0" algn="l">
              <a:spcBef>
                <a:spcPts val="1200"/>
              </a:spcBef>
              <a:spcAft>
                <a:spcPts val="0"/>
              </a:spcAft>
              <a:buNone/>
            </a:pPr>
            <a:r>
              <a:rPr lang="en"/>
              <a:t>Many academic publishers and publications have stated policies around the use of generative AI. Professional organizations like the Committee on Publishing Ethics (COPE) and the World Association of Medical Editors (WAME) have also weighed in on the use of AI in academic publishing. </a:t>
            </a:r>
            <a:endParaRPr/>
          </a:p>
          <a:p>
            <a:pPr indent="0" lvl="0" marL="0" rtl="0" algn="l">
              <a:spcBef>
                <a:spcPts val="1200"/>
              </a:spcBef>
              <a:spcAft>
                <a:spcPts val="1200"/>
              </a:spcAft>
              <a:buNone/>
            </a:pPr>
            <a:r>
              <a:t/>
            </a:r>
            <a:endParaRPr/>
          </a:p>
        </p:txBody>
      </p:sp>
      <p:sp>
        <p:nvSpPr>
          <p:cNvPr id="176" name="Google Shape;176;p29"/>
          <p:cNvSpPr txBox="1"/>
          <p:nvPr>
            <p:ph type="title"/>
          </p:nvPr>
        </p:nvSpPr>
        <p:spPr>
          <a:xfrm>
            <a:off x="311700" y="26807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Generative AI &amp; Publisher Policies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pic>
        <p:nvPicPr>
          <p:cNvPr id="181" name="Google Shape;181;p30"/>
          <p:cNvPicPr preferRelativeResize="0"/>
          <p:nvPr/>
        </p:nvPicPr>
        <p:blipFill>
          <a:blip r:embed="rId3">
            <a:alphaModFix/>
          </a:blip>
          <a:stretch>
            <a:fillRect/>
          </a:stretch>
        </p:blipFill>
        <p:spPr>
          <a:xfrm>
            <a:off x="1017250" y="4049325"/>
            <a:ext cx="2647950" cy="838200"/>
          </a:xfrm>
          <a:prstGeom prst="rect">
            <a:avLst/>
          </a:prstGeom>
          <a:noFill/>
          <a:ln>
            <a:noFill/>
          </a:ln>
        </p:spPr>
      </p:pic>
      <p:pic>
        <p:nvPicPr>
          <p:cNvPr id="182" name="Google Shape;182;p30"/>
          <p:cNvPicPr preferRelativeResize="0"/>
          <p:nvPr/>
        </p:nvPicPr>
        <p:blipFill>
          <a:blip r:embed="rId4">
            <a:alphaModFix/>
          </a:blip>
          <a:stretch>
            <a:fillRect/>
          </a:stretch>
        </p:blipFill>
        <p:spPr>
          <a:xfrm>
            <a:off x="123524" y="2866600"/>
            <a:ext cx="4299430" cy="2146949"/>
          </a:xfrm>
          <a:prstGeom prst="rect">
            <a:avLst/>
          </a:prstGeom>
          <a:noFill/>
          <a:ln>
            <a:noFill/>
          </a:ln>
        </p:spPr>
      </p:pic>
      <p:pic>
        <p:nvPicPr>
          <p:cNvPr id="183" name="Google Shape;183;p30"/>
          <p:cNvPicPr preferRelativeResize="0"/>
          <p:nvPr/>
        </p:nvPicPr>
        <p:blipFill>
          <a:blip r:embed="rId5">
            <a:alphaModFix/>
          </a:blip>
          <a:stretch>
            <a:fillRect/>
          </a:stretch>
        </p:blipFill>
        <p:spPr>
          <a:xfrm>
            <a:off x="4572000" y="3023281"/>
            <a:ext cx="4572002" cy="1931894"/>
          </a:xfrm>
          <a:prstGeom prst="rect">
            <a:avLst/>
          </a:prstGeom>
          <a:noFill/>
          <a:ln>
            <a:noFill/>
          </a:ln>
        </p:spPr>
      </p:pic>
      <p:pic>
        <p:nvPicPr>
          <p:cNvPr id="184" name="Google Shape;184;p30"/>
          <p:cNvPicPr preferRelativeResize="0"/>
          <p:nvPr/>
        </p:nvPicPr>
        <p:blipFill>
          <a:blip r:embed="rId6">
            <a:alphaModFix/>
          </a:blip>
          <a:stretch>
            <a:fillRect/>
          </a:stretch>
        </p:blipFill>
        <p:spPr>
          <a:xfrm>
            <a:off x="4643178" y="256925"/>
            <a:ext cx="4500820" cy="2259251"/>
          </a:xfrm>
          <a:prstGeom prst="rect">
            <a:avLst/>
          </a:prstGeom>
          <a:noFill/>
          <a:ln>
            <a:noFill/>
          </a:ln>
        </p:spPr>
      </p:pic>
      <p:pic>
        <p:nvPicPr>
          <p:cNvPr id="185" name="Google Shape;185;p30"/>
          <p:cNvPicPr preferRelativeResize="0"/>
          <p:nvPr/>
        </p:nvPicPr>
        <p:blipFill>
          <a:blip r:embed="rId7">
            <a:alphaModFix/>
          </a:blip>
          <a:stretch>
            <a:fillRect/>
          </a:stretch>
        </p:blipFill>
        <p:spPr>
          <a:xfrm flipH="1" rot="10800000">
            <a:off x="7927625" y="56150"/>
            <a:ext cx="969325" cy="606450"/>
          </a:xfrm>
          <a:prstGeom prst="rect">
            <a:avLst/>
          </a:prstGeom>
          <a:noFill/>
          <a:ln>
            <a:noFill/>
          </a:ln>
        </p:spPr>
      </p:pic>
      <p:pic>
        <p:nvPicPr>
          <p:cNvPr id="186" name="Google Shape;186;p30"/>
          <p:cNvPicPr preferRelativeResize="0"/>
          <p:nvPr/>
        </p:nvPicPr>
        <p:blipFill>
          <a:blip r:embed="rId8">
            <a:alphaModFix/>
          </a:blip>
          <a:stretch>
            <a:fillRect/>
          </a:stretch>
        </p:blipFill>
        <p:spPr>
          <a:xfrm>
            <a:off x="-425050" y="139575"/>
            <a:ext cx="4500827" cy="2493962"/>
          </a:xfrm>
          <a:prstGeom prst="rect">
            <a:avLst/>
          </a:prstGeom>
          <a:noFill/>
          <a:ln>
            <a:noFill/>
          </a:ln>
        </p:spPr>
      </p:pic>
      <p:pic>
        <p:nvPicPr>
          <p:cNvPr id="187" name="Google Shape;187;p30"/>
          <p:cNvPicPr preferRelativeResize="0"/>
          <p:nvPr/>
        </p:nvPicPr>
        <p:blipFill>
          <a:blip r:embed="rId9">
            <a:alphaModFix/>
          </a:blip>
          <a:stretch>
            <a:fillRect/>
          </a:stretch>
        </p:blipFill>
        <p:spPr>
          <a:xfrm>
            <a:off x="7631372" y="2726475"/>
            <a:ext cx="1387503" cy="606450"/>
          </a:xfrm>
          <a:prstGeom prst="rect">
            <a:avLst/>
          </a:prstGeom>
          <a:noFill/>
          <a:ln>
            <a:noFill/>
          </a:ln>
        </p:spPr>
      </p:pic>
      <p:pic>
        <p:nvPicPr>
          <p:cNvPr id="188" name="Google Shape;188;p30"/>
          <p:cNvPicPr preferRelativeResize="0"/>
          <p:nvPr/>
        </p:nvPicPr>
        <p:blipFill>
          <a:blip r:embed="rId3">
            <a:alphaModFix/>
          </a:blip>
          <a:stretch>
            <a:fillRect/>
          </a:stretch>
        </p:blipFill>
        <p:spPr>
          <a:xfrm>
            <a:off x="2876652" y="2800765"/>
            <a:ext cx="1387500" cy="439210"/>
          </a:xfrm>
          <a:prstGeom prst="rect">
            <a:avLst/>
          </a:prstGeom>
          <a:noFill/>
          <a:ln>
            <a:noFill/>
          </a:ln>
        </p:spPr>
      </p:pic>
      <p:pic>
        <p:nvPicPr>
          <p:cNvPr id="189" name="Google Shape;189;p30"/>
          <p:cNvPicPr preferRelativeResize="0"/>
          <p:nvPr/>
        </p:nvPicPr>
        <p:blipFill>
          <a:blip r:embed="rId10">
            <a:alphaModFix/>
          </a:blip>
          <a:stretch>
            <a:fillRect/>
          </a:stretch>
        </p:blipFill>
        <p:spPr>
          <a:xfrm>
            <a:off x="2548050" y="175813"/>
            <a:ext cx="1387500" cy="52031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1"/>
          <p:cNvSpPr txBox="1"/>
          <p:nvPr>
            <p:ph idx="1" type="body"/>
          </p:nvPr>
        </p:nvSpPr>
        <p:spPr>
          <a:xfrm>
            <a:off x="199150" y="13548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Stress the limitations and sometimes restrict the use of AI authorship with regard to copyright, both in written content and other forms of media. </a:t>
            </a:r>
            <a:endParaRPr/>
          </a:p>
          <a:p>
            <a:pPr indent="0" lvl="0" marL="457200" rtl="0" algn="l">
              <a:spcBef>
                <a:spcPts val="1200"/>
              </a:spcBef>
              <a:spcAft>
                <a:spcPts val="0"/>
              </a:spcAft>
              <a:buNone/>
            </a:pPr>
            <a:r>
              <a:t/>
            </a:r>
            <a:endParaRPr sz="950"/>
          </a:p>
          <a:p>
            <a:pPr indent="-342900" lvl="0" marL="457200" rtl="0" algn="l">
              <a:spcBef>
                <a:spcPts val="1200"/>
              </a:spcBef>
              <a:spcAft>
                <a:spcPts val="0"/>
              </a:spcAft>
              <a:buSzPts val="1800"/>
              <a:buChar char="❏"/>
            </a:pPr>
            <a:r>
              <a:rPr lang="en"/>
              <a:t>Highlight the importance of transparency and disclosure </a:t>
            </a:r>
            <a:endParaRPr/>
          </a:p>
          <a:p>
            <a:pPr indent="0" lvl="0" marL="457200" rtl="0" algn="l">
              <a:spcBef>
                <a:spcPts val="1200"/>
              </a:spcBef>
              <a:spcAft>
                <a:spcPts val="0"/>
              </a:spcAft>
              <a:buNone/>
            </a:pPr>
            <a:r>
              <a:t/>
            </a:r>
            <a:endParaRPr sz="983"/>
          </a:p>
          <a:p>
            <a:pPr indent="-342900" lvl="0" marL="457200" rtl="0" algn="l">
              <a:spcBef>
                <a:spcPts val="1200"/>
              </a:spcBef>
              <a:spcAft>
                <a:spcPts val="0"/>
              </a:spcAft>
              <a:buSzPts val="1800"/>
              <a:buChar char="❏"/>
            </a:pPr>
            <a:r>
              <a:rPr lang="en"/>
              <a:t>Encourage authors to carefully review any work generated or altered by AI to ensure accuracy, validity, and to guard against plagiarism</a:t>
            </a:r>
            <a:endParaRPr/>
          </a:p>
          <a:p>
            <a:pPr indent="0" lvl="0" marL="457200" rtl="0" algn="l">
              <a:spcBef>
                <a:spcPts val="1200"/>
              </a:spcBef>
              <a:spcAft>
                <a:spcPts val="0"/>
              </a:spcAft>
              <a:buNone/>
            </a:pPr>
            <a:r>
              <a:t/>
            </a:r>
            <a:endParaRPr sz="900"/>
          </a:p>
          <a:p>
            <a:pPr indent="-342900" lvl="0" marL="457200" rtl="0" algn="l">
              <a:spcBef>
                <a:spcPts val="1200"/>
              </a:spcBef>
              <a:spcAft>
                <a:spcPts val="0"/>
              </a:spcAft>
              <a:buSzPts val="1800"/>
              <a:buChar char="❏"/>
            </a:pPr>
            <a:r>
              <a:rPr lang="en"/>
              <a:t>Make distinctions between “AI assistance” and “Generative AI”</a:t>
            </a:r>
            <a:endParaRPr/>
          </a:p>
        </p:txBody>
      </p:sp>
      <p:sp>
        <p:nvSpPr>
          <p:cNvPr id="195" name="Google Shape;195;p31"/>
          <p:cNvSpPr txBox="1"/>
          <p:nvPr>
            <p:ph type="title"/>
          </p:nvPr>
        </p:nvSpPr>
        <p:spPr>
          <a:xfrm>
            <a:off x="311700" y="26807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Generative AI &amp; Publisher Policies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grpSp>
        <p:nvGrpSpPr>
          <p:cNvPr id="200" name="Google Shape;200;p32"/>
          <p:cNvGrpSpPr/>
          <p:nvPr/>
        </p:nvGrpSpPr>
        <p:grpSpPr>
          <a:xfrm>
            <a:off x="6922657" y="2061201"/>
            <a:ext cx="1854000" cy="1854000"/>
            <a:chOff x="6077707" y="1644751"/>
            <a:chExt cx="1854000" cy="1854000"/>
          </a:xfrm>
        </p:grpSpPr>
        <p:sp>
          <p:nvSpPr>
            <p:cNvPr id="201" name="Google Shape;201;p32"/>
            <p:cNvSpPr/>
            <p:nvPr/>
          </p:nvSpPr>
          <p:spPr>
            <a:xfrm>
              <a:off x="6077707" y="1644751"/>
              <a:ext cx="1854000" cy="1854000"/>
            </a:xfrm>
            <a:prstGeom prst="ellipse">
              <a:avLst/>
            </a:prstGeom>
            <a:solidFill>
              <a:srgbClr val="5F0A27"/>
            </a:solidFill>
            <a:ln cap="flat" cmpd="sng" w="28575">
              <a:solidFill>
                <a:srgbClr val="F48FB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2"/>
            <p:cNvSpPr txBox="1"/>
            <p:nvPr/>
          </p:nvSpPr>
          <p:spPr>
            <a:xfrm>
              <a:off x="6386100" y="2311050"/>
              <a:ext cx="1424700" cy="5214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FFFFFF"/>
                  </a:solidFill>
                  <a:latin typeface="Avenir"/>
                  <a:ea typeface="Avenir"/>
                  <a:cs typeface="Avenir"/>
                  <a:sym typeface="Avenir"/>
                </a:rPr>
                <a:t>Formatting bibliographies and works cited lists</a:t>
              </a:r>
              <a:endParaRPr sz="1500">
                <a:solidFill>
                  <a:srgbClr val="FFFFFF"/>
                </a:solidFill>
                <a:latin typeface="Avenir"/>
                <a:ea typeface="Avenir"/>
                <a:cs typeface="Avenir"/>
                <a:sym typeface="Avenir"/>
              </a:endParaRPr>
            </a:p>
          </p:txBody>
        </p:sp>
      </p:grpSp>
      <p:sp>
        <p:nvSpPr>
          <p:cNvPr id="203" name="Google Shape;203;p32"/>
          <p:cNvSpPr txBox="1"/>
          <p:nvPr>
            <p:ph type="title"/>
          </p:nvPr>
        </p:nvSpPr>
        <p:spPr>
          <a:xfrm>
            <a:off x="311700" y="26807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Generative AI &amp; Publisher Policies</a:t>
            </a:r>
            <a:endParaRPr/>
          </a:p>
        </p:txBody>
      </p:sp>
      <p:grpSp>
        <p:nvGrpSpPr>
          <p:cNvPr id="204" name="Google Shape;204;p32"/>
          <p:cNvGrpSpPr/>
          <p:nvPr/>
        </p:nvGrpSpPr>
        <p:grpSpPr>
          <a:xfrm>
            <a:off x="5262957" y="2061201"/>
            <a:ext cx="1854000" cy="1854000"/>
            <a:chOff x="6077707" y="1644751"/>
            <a:chExt cx="1854000" cy="1854000"/>
          </a:xfrm>
        </p:grpSpPr>
        <p:sp>
          <p:nvSpPr>
            <p:cNvPr id="205" name="Google Shape;205;p32"/>
            <p:cNvSpPr/>
            <p:nvPr/>
          </p:nvSpPr>
          <p:spPr>
            <a:xfrm>
              <a:off x="6077707" y="1644751"/>
              <a:ext cx="1854000" cy="1854000"/>
            </a:xfrm>
            <a:prstGeom prst="ellipse">
              <a:avLst/>
            </a:prstGeom>
            <a:solidFill>
              <a:srgbClr val="840D35"/>
            </a:solidFill>
            <a:ln cap="flat" cmpd="sng" w="28575">
              <a:solidFill>
                <a:srgbClr val="F48FB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2"/>
            <p:cNvSpPr txBox="1"/>
            <p:nvPr/>
          </p:nvSpPr>
          <p:spPr>
            <a:xfrm>
              <a:off x="6386100" y="2311050"/>
              <a:ext cx="1424700" cy="5214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FFFFFF"/>
                  </a:solidFill>
                  <a:latin typeface="Avenir"/>
                  <a:ea typeface="Avenir"/>
                  <a:cs typeface="Avenir"/>
                  <a:sym typeface="Avenir"/>
                </a:rPr>
                <a:t>Creating tables, figures, and visualizations</a:t>
              </a:r>
              <a:endParaRPr sz="1500">
                <a:solidFill>
                  <a:srgbClr val="FFFFFF"/>
                </a:solidFill>
                <a:latin typeface="Avenir"/>
                <a:ea typeface="Avenir"/>
                <a:cs typeface="Avenir"/>
                <a:sym typeface="Avenir"/>
              </a:endParaRPr>
            </a:p>
          </p:txBody>
        </p:sp>
      </p:grpSp>
      <p:grpSp>
        <p:nvGrpSpPr>
          <p:cNvPr id="207" name="Google Shape;207;p32"/>
          <p:cNvGrpSpPr/>
          <p:nvPr/>
        </p:nvGrpSpPr>
        <p:grpSpPr>
          <a:xfrm>
            <a:off x="3690355" y="2061201"/>
            <a:ext cx="1854000" cy="1854000"/>
            <a:chOff x="4455905" y="1644751"/>
            <a:chExt cx="1854000" cy="1854000"/>
          </a:xfrm>
        </p:grpSpPr>
        <p:sp>
          <p:nvSpPr>
            <p:cNvPr id="208" name="Google Shape;208;p32"/>
            <p:cNvSpPr/>
            <p:nvPr/>
          </p:nvSpPr>
          <p:spPr>
            <a:xfrm>
              <a:off x="4455905" y="1644751"/>
              <a:ext cx="1854000" cy="1854000"/>
            </a:xfrm>
            <a:prstGeom prst="ellipse">
              <a:avLst/>
            </a:prstGeom>
            <a:solidFill>
              <a:srgbClr val="AC1146"/>
            </a:solidFill>
            <a:ln cap="flat" cmpd="sng" w="28575">
              <a:solidFill>
                <a:srgbClr val="F48FB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32"/>
            <p:cNvSpPr txBox="1"/>
            <p:nvPr/>
          </p:nvSpPr>
          <p:spPr>
            <a:xfrm>
              <a:off x="4764300" y="2311050"/>
              <a:ext cx="1392000" cy="5214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700">
                  <a:solidFill>
                    <a:srgbClr val="FFFFFF"/>
                  </a:solidFill>
                  <a:latin typeface="Avenir"/>
                  <a:ea typeface="Avenir"/>
                  <a:cs typeface="Avenir"/>
                  <a:sym typeface="Avenir"/>
                </a:rPr>
                <a:t>Translations</a:t>
              </a:r>
              <a:endParaRPr sz="1700">
                <a:solidFill>
                  <a:srgbClr val="FFFFFF"/>
                </a:solidFill>
                <a:latin typeface="Avenir"/>
                <a:ea typeface="Avenir"/>
                <a:cs typeface="Avenir"/>
                <a:sym typeface="Avenir"/>
              </a:endParaRPr>
            </a:p>
          </p:txBody>
        </p:sp>
      </p:grpSp>
      <p:grpSp>
        <p:nvGrpSpPr>
          <p:cNvPr id="210" name="Google Shape;210;p32"/>
          <p:cNvGrpSpPr/>
          <p:nvPr/>
        </p:nvGrpSpPr>
        <p:grpSpPr>
          <a:xfrm>
            <a:off x="2034777" y="2061212"/>
            <a:ext cx="1932773" cy="1854000"/>
            <a:chOff x="2834102" y="1644762"/>
            <a:chExt cx="1932773" cy="1854000"/>
          </a:xfrm>
        </p:grpSpPr>
        <p:sp>
          <p:nvSpPr>
            <p:cNvPr id="211" name="Google Shape;211;p32"/>
            <p:cNvSpPr/>
            <p:nvPr/>
          </p:nvSpPr>
          <p:spPr>
            <a:xfrm>
              <a:off x="2834102" y="1644762"/>
              <a:ext cx="1854000" cy="1854000"/>
            </a:xfrm>
            <a:prstGeom prst="ellipse">
              <a:avLst/>
            </a:prstGeom>
            <a:solidFill>
              <a:srgbClr val="B6124A"/>
            </a:solidFill>
            <a:ln cap="flat" cmpd="sng" w="28575">
              <a:solidFill>
                <a:srgbClr val="F48FB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2"/>
            <p:cNvSpPr txBox="1"/>
            <p:nvPr/>
          </p:nvSpPr>
          <p:spPr>
            <a:xfrm>
              <a:off x="3077575" y="2354250"/>
              <a:ext cx="1689300" cy="4350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300">
                  <a:solidFill>
                    <a:srgbClr val="FFFFFF"/>
                  </a:solidFill>
                  <a:latin typeface="Avenir"/>
                  <a:ea typeface="Avenir"/>
                  <a:cs typeface="Avenir"/>
                  <a:sym typeface="Avenir"/>
                </a:rPr>
                <a:t>Assistance with correcting grammatical errors or writing in a non-native language</a:t>
              </a:r>
              <a:endParaRPr sz="1300">
                <a:solidFill>
                  <a:srgbClr val="FFFFFF"/>
                </a:solidFill>
                <a:latin typeface="Avenir"/>
                <a:ea typeface="Avenir"/>
                <a:cs typeface="Avenir"/>
                <a:sym typeface="Avenir"/>
              </a:endParaRPr>
            </a:p>
          </p:txBody>
        </p:sp>
      </p:grpSp>
      <p:grpSp>
        <p:nvGrpSpPr>
          <p:cNvPr id="213" name="Google Shape;213;p32"/>
          <p:cNvGrpSpPr/>
          <p:nvPr/>
        </p:nvGrpSpPr>
        <p:grpSpPr>
          <a:xfrm>
            <a:off x="311700" y="2061212"/>
            <a:ext cx="1854000" cy="1854000"/>
            <a:chOff x="1212300" y="1644762"/>
            <a:chExt cx="1854000" cy="1854000"/>
          </a:xfrm>
        </p:grpSpPr>
        <p:sp>
          <p:nvSpPr>
            <p:cNvPr id="214" name="Google Shape;214;p32"/>
            <p:cNvSpPr/>
            <p:nvPr/>
          </p:nvSpPr>
          <p:spPr>
            <a:xfrm>
              <a:off x="1212300" y="1644762"/>
              <a:ext cx="1854000" cy="1854000"/>
            </a:xfrm>
            <a:prstGeom prst="ellipse">
              <a:avLst/>
            </a:prstGeom>
            <a:solidFill>
              <a:schemeClr val="accent6"/>
            </a:solidFill>
            <a:ln cap="flat" cmpd="sng" w="28575">
              <a:solidFill>
                <a:srgbClr val="F48FB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2"/>
            <p:cNvSpPr txBox="1"/>
            <p:nvPr/>
          </p:nvSpPr>
          <p:spPr>
            <a:xfrm>
              <a:off x="1275350" y="2311050"/>
              <a:ext cx="1290600" cy="5214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800">
                  <a:solidFill>
                    <a:srgbClr val="FFFFFF"/>
                  </a:solidFill>
                  <a:latin typeface="Avenir"/>
                  <a:ea typeface="Avenir"/>
                  <a:cs typeface="Avenir"/>
                  <a:sym typeface="Avenir"/>
                </a:rPr>
                <a:t>Outlining and structuring</a:t>
              </a:r>
              <a:endParaRPr sz="1800">
                <a:solidFill>
                  <a:srgbClr val="FFFFFF"/>
                </a:solidFill>
                <a:latin typeface="Avenir"/>
                <a:ea typeface="Avenir"/>
                <a:cs typeface="Avenir"/>
                <a:sym typeface="Aveni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Goals: </a:t>
            </a:r>
            <a:endParaRPr/>
          </a:p>
        </p:txBody>
      </p:sp>
      <p:sp>
        <p:nvSpPr>
          <p:cNvPr id="72" name="Google Shape;72;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SzPts val="2100"/>
              <a:buChar char="●"/>
            </a:pPr>
            <a:r>
              <a:rPr lang="en" sz="2100"/>
              <a:t>Explore the current legal landscape around AI and copyright</a:t>
            </a:r>
            <a:r>
              <a:rPr lang="en" sz="2100"/>
              <a:t> </a:t>
            </a:r>
            <a:endParaRPr sz="2100"/>
          </a:p>
          <a:p>
            <a:pPr indent="-361950" lvl="0" marL="457200" rtl="0" algn="l">
              <a:spcBef>
                <a:spcPts val="0"/>
              </a:spcBef>
              <a:spcAft>
                <a:spcPts val="0"/>
              </a:spcAft>
              <a:buSzPts val="2100"/>
              <a:buChar char="●"/>
            </a:pPr>
            <a:r>
              <a:rPr lang="en" sz="2100"/>
              <a:t>Understand how AI tools are/can be used in research and scholarly publishing </a:t>
            </a:r>
            <a:endParaRPr sz="2100"/>
          </a:p>
          <a:p>
            <a:pPr indent="-361950" lvl="0" marL="457200" rtl="0" algn="l">
              <a:spcBef>
                <a:spcPts val="0"/>
              </a:spcBef>
              <a:spcAft>
                <a:spcPts val="0"/>
              </a:spcAft>
              <a:buSzPts val="2100"/>
              <a:buChar char="●"/>
            </a:pPr>
            <a:r>
              <a:rPr lang="en" sz="2100"/>
              <a:t>Highlight ongoing conversations around </a:t>
            </a:r>
            <a:r>
              <a:rPr lang="en" sz="2100"/>
              <a:t>ethics</a:t>
            </a:r>
            <a:r>
              <a:rPr lang="en" sz="2100"/>
              <a:t> and developing scholarly norms to help authors make informed decisions about using AI</a:t>
            </a:r>
            <a:endParaRPr sz="2100"/>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3"/>
          <p:cNvSpPr/>
          <p:nvPr/>
        </p:nvSpPr>
        <p:spPr>
          <a:xfrm>
            <a:off x="7572513" y="2872688"/>
            <a:ext cx="1434000" cy="1330800"/>
          </a:xfrm>
          <a:prstGeom prst="wedgeEllipseCallout">
            <a:avLst>
              <a:gd fmla="val 1158" name="adj1"/>
              <a:gd fmla="val 121255" name="adj2"/>
            </a:avLst>
          </a:prstGeom>
          <a:solidFill>
            <a:schemeClr val="lt1"/>
          </a:solid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
        <p:nvSpPr>
          <p:cNvPr id="222" name="Google Shape;222;p33"/>
          <p:cNvSpPr/>
          <p:nvPr/>
        </p:nvSpPr>
        <p:spPr>
          <a:xfrm>
            <a:off x="6166663" y="1825600"/>
            <a:ext cx="1434000" cy="1330800"/>
          </a:xfrm>
          <a:prstGeom prst="wedgeEllipseCallout">
            <a:avLst>
              <a:gd fmla="val 3080" name="adj1"/>
              <a:gd fmla="val 194384" name="adj2"/>
            </a:avLst>
          </a:prstGeom>
          <a:solidFill>
            <a:schemeClr val="lt1"/>
          </a:solid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
        <p:nvSpPr>
          <p:cNvPr id="223" name="Google Shape;223;p33"/>
          <p:cNvSpPr/>
          <p:nvPr/>
        </p:nvSpPr>
        <p:spPr>
          <a:xfrm>
            <a:off x="5001600" y="3584888"/>
            <a:ext cx="1434000" cy="1330800"/>
          </a:xfrm>
          <a:prstGeom prst="wedgeEllipseCallout">
            <a:avLst>
              <a:gd fmla="val 2683" name="adj1"/>
              <a:gd fmla="val 63752" name="adj2"/>
            </a:avLst>
          </a:prstGeom>
          <a:solidFill>
            <a:schemeClr val="lt1"/>
          </a:solid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
        <p:nvSpPr>
          <p:cNvPr id="224" name="Google Shape;224;p33"/>
          <p:cNvSpPr/>
          <p:nvPr/>
        </p:nvSpPr>
        <p:spPr>
          <a:xfrm>
            <a:off x="3887350" y="1427263"/>
            <a:ext cx="1434000" cy="1330800"/>
          </a:xfrm>
          <a:prstGeom prst="wedgeEllipseCallout">
            <a:avLst>
              <a:gd fmla="val -174" name="adj1"/>
              <a:gd fmla="val 227559" name="adj2"/>
            </a:avLst>
          </a:prstGeom>
          <a:solidFill>
            <a:schemeClr val="lt1"/>
          </a:solid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
        <p:nvSpPr>
          <p:cNvPr id="225" name="Google Shape;225;p33"/>
          <p:cNvSpPr/>
          <p:nvPr/>
        </p:nvSpPr>
        <p:spPr>
          <a:xfrm>
            <a:off x="2792450" y="3177913"/>
            <a:ext cx="1434000" cy="1330800"/>
          </a:xfrm>
          <a:prstGeom prst="wedgeEllipseCallout">
            <a:avLst>
              <a:gd fmla="val 2223" name="adj1"/>
              <a:gd fmla="val 94121" name="adj2"/>
            </a:avLst>
          </a:prstGeom>
          <a:solidFill>
            <a:schemeClr val="lt1"/>
          </a:solid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
        <p:nvSpPr>
          <p:cNvPr id="226" name="Google Shape;226;p33"/>
          <p:cNvSpPr/>
          <p:nvPr/>
        </p:nvSpPr>
        <p:spPr>
          <a:xfrm>
            <a:off x="174025" y="2739513"/>
            <a:ext cx="1434000" cy="1330800"/>
          </a:xfrm>
          <a:prstGeom prst="wedgeEllipseCallout">
            <a:avLst>
              <a:gd fmla="val 232" name="adj1"/>
              <a:gd fmla="val 126756" name="adj2"/>
            </a:avLst>
          </a:prstGeom>
          <a:solidFill>
            <a:schemeClr val="lt1"/>
          </a:solid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
        <p:nvSpPr>
          <p:cNvPr id="227" name="Google Shape;227;p33"/>
          <p:cNvSpPr txBox="1"/>
          <p:nvPr/>
        </p:nvSpPr>
        <p:spPr>
          <a:xfrm>
            <a:off x="38725" y="2104800"/>
            <a:ext cx="17046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200">
                <a:latin typeface="Avenir"/>
                <a:ea typeface="Avenir"/>
                <a:cs typeface="Avenir"/>
                <a:sym typeface="Avenir"/>
              </a:rPr>
              <a:t>Concensus</a:t>
            </a:r>
            <a:endParaRPr b="1" i="0" sz="1200" u="none" cap="none" strike="noStrike">
              <a:solidFill>
                <a:srgbClr val="000000"/>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rPr lang="en" sz="1000">
                <a:solidFill>
                  <a:srgbClr val="CE0023"/>
                </a:solidFill>
                <a:latin typeface="Avenir"/>
                <a:ea typeface="Avenir"/>
                <a:cs typeface="Avenir"/>
                <a:sym typeface="Avenir"/>
              </a:rPr>
              <a:t>Search and summarize </a:t>
            </a:r>
            <a:endParaRPr sz="1000">
              <a:solidFill>
                <a:srgbClr val="CE0023"/>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rPr lang="en" sz="1000">
                <a:solidFill>
                  <a:srgbClr val="CE0023"/>
                </a:solidFill>
                <a:latin typeface="Avenir"/>
                <a:ea typeface="Avenir"/>
                <a:cs typeface="Avenir"/>
                <a:sym typeface="Avenir"/>
              </a:rPr>
              <a:t>academic papers</a:t>
            </a:r>
            <a:endParaRPr sz="1000">
              <a:solidFill>
                <a:srgbClr val="CE0023"/>
              </a:solidFill>
              <a:latin typeface="Avenir"/>
              <a:ea typeface="Avenir"/>
              <a:cs typeface="Avenir"/>
              <a:sym typeface="Avenir"/>
            </a:endParaRPr>
          </a:p>
        </p:txBody>
      </p:sp>
      <p:sp>
        <p:nvSpPr>
          <p:cNvPr id="228" name="Google Shape;228;p33"/>
          <p:cNvSpPr txBox="1"/>
          <p:nvPr/>
        </p:nvSpPr>
        <p:spPr>
          <a:xfrm>
            <a:off x="2882578" y="2479200"/>
            <a:ext cx="1170000" cy="70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lang="en" sz="1200">
                <a:latin typeface="Avenir"/>
                <a:ea typeface="Avenir"/>
                <a:cs typeface="Avenir"/>
                <a:sym typeface="Avenir"/>
              </a:rPr>
              <a:t>Scite</a:t>
            </a:r>
            <a:endParaRPr b="1" i="0" sz="1200" u="none" cap="none" strike="noStrike">
              <a:solidFill>
                <a:srgbClr val="000000"/>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rPr lang="en" sz="1100">
                <a:solidFill>
                  <a:srgbClr val="CE0023"/>
                </a:solidFill>
                <a:latin typeface="Avenir"/>
                <a:ea typeface="Avenir"/>
                <a:cs typeface="Avenir"/>
                <a:sym typeface="Avenir"/>
              </a:rPr>
              <a:t>Organize and relate citations</a:t>
            </a:r>
            <a:endParaRPr sz="1100">
              <a:solidFill>
                <a:srgbClr val="CE0023"/>
              </a:solidFill>
              <a:latin typeface="Avenir"/>
              <a:ea typeface="Avenir"/>
              <a:cs typeface="Avenir"/>
              <a:sym typeface="Avenir"/>
            </a:endParaRPr>
          </a:p>
        </p:txBody>
      </p:sp>
      <p:sp>
        <p:nvSpPr>
          <p:cNvPr id="229" name="Google Shape;229;p33"/>
          <p:cNvSpPr txBox="1"/>
          <p:nvPr/>
        </p:nvSpPr>
        <p:spPr>
          <a:xfrm>
            <a:off x="3575038" y="719263"/>
            <a:ext cx="20586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Avenir"/>
                <a:ea typeface="Avenir"/>
                <a:cs typeface="Avenir"/>
                <a:sym typeface="Avenir"/>
              </a:rPr>
              <a:t>ChatPDF</a:t>
            </a:r>
            <a:endParaRPr b="1" sz="1200">
              <a:latin typeface="Avenir"/>
              <a:ea typeface="Avenir"/>
              <a:cs typeface="Avenir"/>
              <a:sym typeface="Avenir"/>
            </a:endParaRPr>
          </a:p>
          <a:p>
            <a:pPr indent="0" lvl="0" marL="0" rtl="0" algn="ctr">
              <a:spcBef>
                <a:spcPts val="0"/>
              </a:spcBef>
              <a:spcAft>
                <a:spcPts val="0"/>
              </a:spcAft>
              <a:buNone/>
            </a:pPr>
            <a:r>
              <a:rPr lang="en" sz="1100">
                <a:solidFill>
                  <a:srgbClr val="CE0023"/>
                </a:solidFill>
                <a:latin typeface="Avenir"/>
                <a:ea typeface="Avenir"/>
                <a:cs typeface="Avenir"/>
                <a:sym typeface="Avenir"/>
              </a:rPr>
              <a:t>Query a written </a:t>
            </a:r>
            <a:endParaRPr sz="1100">
              <a:solidFill>
                <a:srgbClr val="CE0023"/>
              </a:solidFill>
              <a:latin typeface="Avenir"/>
              <a:ea typeface="Avenir"/>
              <a:cs typeface="Avenir"/>
              <a:sym typeface="Avenir"/>
            </a:endParaRPr>
          </a:p>
          <a:p>
            <a:pPr indent="0" lvl="0" marL="0" rtl="0" algn="ctr">
              <a:spcBef>
                <a:spcPts val="0"/>
              </a:spcBef>
              <a:spcAft>
                <a:spcPts val="0"/>
              </a:spcAft>
              <a:buNone/>
            </a:pPr>
            <a:r>
              <a:rPr lang="en" sz="1100">
                <a:solidFill>
                  <a:srgbClr val="CE0023"/>
                </a:solidFill>
                <a:latin typeface="Avenir"/>
                <a:ea typeface="Avenir"/>
                <a:cs typeface="Avenir"/>
                <a:sym typeface="Avenir"/>
              </a:rPr>
              <a:t>document</a:t>
            </a:r>
            <a:endParaRPr sz="1100">
              <a:latin typeface="Avenir"/>
              <a:ea typeface="Avenir"/>
              <a:cs typeface="Avenir"/>
              <a:sym typeface="Avenir"/>
            </a:endParaRPr>
          </a:p>
        </p:txBody>
      </p:sp>
      <p:sp>
        <p:nvSpPr>
          <p:cNvPr id="230" name="Google Shape;230;p33"/>
          <p:cNvSpPr txBox="1"/>
          <p:nvPr/>
        </p:nvSpPr>
        <p:spPr>
          <a:xfrm>
            <a:off x="6034675" y="1158625"/>
            <a:ext cx="1692000" cy="70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lang="en" sz="1200">
                <a:latin typeface="Avenir"/>
                <a:ea typeface="Avenir"/>
                <a:cs typeface="Avenir"/>
                <a:sym typeface="Avenir"/>
              </a:rPr>
              <a:t>Elicit</a:t>
            </a:r>
            <a:endParaRPr b="1" i="0" sz="1200" u="none" cap="none" strike="noStrike">
              <a:solidFill>
                <a:srgbClr val="000000"/>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rPr lang="en" sz="1100">
                <a:solidFill>
                  <a:srgbClr val="CE0023"/>
                </a:solidFill>
                <a:latin typeface="Avenir"/>
                <a:ea typeface="Avenir"/>
                <a:cs typeface="Avenir"/>
                <a:sym typeface="Avenir"/>
              </a:rPr>
              <a:t>Search for academic papers</a:t>
            </a:r>
            <a:endParaRPr sz="1100">
              <a:solidFill>
                <a:srgbClr val="CE0023"/>
              </a:solidFill>
              <a:latin typeface="Avenir"/>
              <a:ea typeface="Avenir"/>
              <a:cs typeface="Avenir"/>
              <a:sym typeface="Avenir"/>
            </a:endParaRPr>
          </a:p>
        </p:txBody>
      </p:sp>
      <p:sp>
        <p:nvSpPr>
          <p:cNvPr id="231" name="Google Shape;231;p33"/>
          <p:cNvSpPr txBox="1"/>
          <p:nvPr/>
        </p:nvSpPr>
        <p:spPr>
          <a:xfrm>
            <a:off x="1351525" y="1197675"/>
            <a:ext cx="1947000" cy="692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lang="en" sz="1100">
                <a:latin typeface="Avenir"/>
                <a:ea typeface="Avenir"/>
                <a:cs typeface="Avenir"/>
                <a:sym typeface="Avenir"/>
              </a:rPr>
              <a:t>Research Rabbit</a:t>
            </a:r>
            <a:endParaRPr b="1" i="0" sz="1100" u="none" cap="none" strike="noStrike">
              <a:solidFill>
                <a:srgbClr val="000000"/>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rPr lang="en" sz="1100">
                <a:solidFill>
                  <a:srgbClr val="CE0023"/>
                </a:solidFill>
                <a:latin typeface="Avenir"/>
                <a:ea typeface="Avenir"/>
                <a:cs typeface="Avenir"/>
                <a:sym typeface="Avenir"/>
              </a:rPr>
              <a:t>“Citation-based literature mapping”  tool</a:t>
            </a:r>
            <a:endParaRPr sz="1100">
              <a:solidFill>
                <a:srgbClr val="CE0023"/>
              </a:solidFill>
              <a:latin typeface="Avenir"/>
              <a:ea typeface="Avenir"/>
              <a:cs typeface="Avenir"/>
              <a:sym typeface="Avenir"/>
            </a:endParaRPr>
          </a:p>
        </p:txBody>
      </p:sp>
      <p:sp>
        <p:nvSpPr>
          <p:cNvPr id="232" name="Google Shape;232;p33"/>
          <p:cNvSpPr txBox="1"/>
          <p:nvPr>
            <p:ph idx="1" type="body"/>
          </p:nvPr>
        </p:nvSpPr>
        <p:spPr>
          <a:xfrm>
            <a:off x="4791125" y="600300"/>
            <a:ext cx="3786600" cy="40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b="1" sz="1800">
              <a:solidFill>
                <a:srgbClr val="595959"/>
              </a:solidFill>
              <a:latin typeface="Source Sans Pro"/>
              <a:ea typeface="Source Sans Pro"/>
              <a:cs typeface="Source Sans Pro"/>
              <a:sym typeface="Source Sans Pro"/>
            </a:endParaRPr>
          </a:p>
          <a:p>
            <a:pPr indent="0" lvl="0" marL="0" rtl="0" algn="l">
              <a:spcBef>
                <a:spcPts val="2500"/>
              </a:spcBef>
              <a:spcAft>
                <a:spcPts val="1200"/>
              </a:spcAft>
              <a:buNone/>
            </a:pPr>
            <a:r>
              <a:t/>
            </a:r>
            <a:endParaRPr sz="2400"/>
          </a:p>
        </p:txBody>
      </p:sp>
      <p:pic>
        <p:nvPicPr>
          <p:cNvPr id="233" name="Google Shape;233;p33"/>
          <p:cNvPicPr preferRelativeResize="0"/>
          <p:nvPr/>
        </p:nvPicPr>
        <p:blipFill>
          <a:blip r:embed="rId3">
            <a:alphaModFix/>
          </a:blip>
          <a:stretch>
            <a:fillRect/>
          </a:stretch>
        </p:blipFill>
        <p:spPr>
          <a:xfrm>
            <a:off x="6295675" y="2132795"/>
            <a:ext cx="1170000" cy="614430"/>
          </a:xfrm>
          <a:prstGeom prst="rect">
            <a:avLst/>
          </a:prstGeom>
          <a:noFill/>
          <a:ln>
            <a:noFill/>
          </a:ln>
        </p:spPr>
      </p:pic>
      <p:pic>
        <p:nvPicPr>
          <p:cNvPr id="234" name="Google Shape;234;p33"/>
          <p:cNvPicPr preferRelativeResize="0"/>
          <p:nvPr/>
        </p:nvPicPr>
        <p:blipFill>
          <a:blip r:embed="rId4">
            <a:alphaModFix/>
          </a:blip>
          <a:stretch>
            <a:fillRect/>
          </a:stretch>
        </p:blipFill>
        <p:spPr>
          <a:xfrm>
            <a:off x="3070455" y="3409713"/>
            <a:ext cx="794237" cy="819700"/>
          </a:xfrm>
          <a:prstGeom prst="rect">
            <a:avLst/>
          </a:prstGeom>
          <a:noFill/>
          <a:ln>
            <a:noFill/>
          </a:ln>
        </p:spPr>
      </p:pic>
      <p:pic>
        <p:nvPicPr>
          <p:cNvPr id="235" name="Google Shape;235;p33"/>
          <p:cNvPicPr preferRelativeResize="0"/>
          <p:nvPr/>
        </p:nvPicPr>
        <p:blipFill>
          <a:blip r:embed="rId5">
            <a:alphaModFix/>
          </a:blip>
          <a:stretch>
            <a:fillRect/>
          </a:stretch>
        </p:blipFill>
        <p:spPr>
          <a:xfrm>
            <a:off x="4124457" y="1682807"/>
            <a:ext cx="879562" cy="819700"/>
          </a:xfrm>
          <a:prstGeom prst="rect">
            <a:avLst/>
          </a:prstGeom>
          <a:noFill/>
          <a:ln>
            <a:noFill/>
          </a:ln>
        </p:spPr>
      </p:pic>
      <p:pic>
        <p:nvPicPr>
          <p:cNvPr id="236" name="Google Shape;236;p33"/>
          <p:cNvPicPr preferRelativeResize="0"/>
          <p:nvPr/>
        </p:nvPicPr>
        <p:blipFill>
          <a:blip r:embed="rId6">
            <a:alphaModFix/>
          </a:blip>
          <a:stretch>
            <a:fillRect/>
          </a:stretch>
        </p:blipFill>
        <p:spPr>
          <a:xfrm>
            <a:off x="5133612" y="3974608"/>
            <a:ext cx="1170001" cy="499018"/>
          </a:xfrm>
          <a:prstGeom prst="rect">
            <a:avLst/>
          </a:prstGeom>
          <a:noFill/>
          <a:ln>
            <a:noFill/>
          </a:ln>
        </p:spPr>
      </p:pic>
      <p:pic>
        <p:nvPicPr>
          <p:cNvPr id="237" name="Google Shape;237;p33"/>
          <p:cNvPicPr preferRelativeResize="0"/>
          <p:nvPr/>
        </p:nvPicPr>
        <p:blipFill>
          <a:blip r:embed="rId7">
            <a:alphaModFix/>
          </a:blip>
          <a:stretch>
            <a:fillRect/>
          </a:stretch>
        </p:blipFill>
        <p:spPr>
          <a:xfrm>
            <a:off x="493913" y="2992350"/>
            <a:ext cx="794225" cy="817178"/>
          </a:xfrm>
          <a:prstGeom prst="rect">
            <a:avLst/>
          </a:prstGeom>
          <a:noFill/>
          <a:ln>
            <a:noFill/>
          </a:ln>
        </p:spPr>
      </p:pic>
      <p:sp>
        <p:nvSpPr>
          <p:cNvPr id="238" name="Google Shape;238;p33"/>
          <p:cNvSpPr txBox="1"/>
          <p:nvPr/>
        </p:nvSpPr>
        <p:spPr>
          <a:xfrm>
            <a:off x="4689313" y="2817475"/>
            <a:ext cx="2058600" cy="70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lang="en" sz="1200">
                <a:latin typeface="Avenir"/>
                <a:ea typeface="Avenir"/>
                <a:cs typeface="Avenir"/>
                <a:sym typeface="Avenir"/>
              </a:rPr>
              <a:t>Dimensions</a:t>
            </a:r>
            <a:endParaRPr b="1" i="0" sz="1200" u="none" cap="none" strike="noStrike">
              <a:solidFill>
                <a:srgbClr val="000000"/>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rPr lang="en" sz="1100">
                <a:solidFill>
                  <a:srgbClr val="CE0023"/>
                </a:solidFill>
                <a:latin typeface="Avenir"/>
                <a:ea typeface="Avenir"/>
                <a:cs typeface="Avenir"/>
                <a:sym typeface="Avenir"/>
              </a:rPr>
              <a:t>Search research papers, analyze data, organize metrics</a:t>
            </a:r>
            <a:endParaRPr sz="1100">
              <a:solidFill>
                <a:srgbClr val="CE0023"/>
              </a:solidFill>
              <a:latin typeface="Avenir"/>
              <a:ea typeface="Avenir"/>
              <a:cs typeface="Avenir"/>
              <a:sym typeface="Avenir"/>
            </a:endParaRPr>
          </a:p>
        </p:txBody>
      </p:sp>
      <p:sp>
        <p:nvSpPr>
          <p:cNvPr id="239" name="Google Shape;239;p33"/>
          <p:cNvSpPr txBox="1"/>
          <p:nvPr/>
        </p:nvSpPr>
        <p:spPr>
          <a:xfrm>
            <a:off x="7600675" y="1843050"/>
            <a:ext cx="1363200" cy="1200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lang="en" sz="1200">
                <a:latin typeface="Avenir"/>
                <a:ea typeface="Avenir"/>
                <a:cs typeface="Avenir"/>
                <a:sym typeface="Avenir"/>
              </a:rPr>
              <a:t>ScopusAI</a:t>
            </a:r>
            <a:endParaRPr b="1" sz="1200">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rPr lang="en" sz="1100">
                <a:solidFill>
                  <a:srgbClr val="CE0023"/>
                </a:solidFill>
                <a:latin typeface="Avenir"/>
                <a:ea typeface="Avenir"/>
                <a:cs typeface="Avenir"/>
                <a:sym typeface="Avenir"/>
              </a:rPr>
              <a:t>Search, summarize, and map content from the Scopus corpus</a:t>
            </a:r>
            <a:endParaRPr sz="1100">
              <a:solidFill>
                <a:srgbClr val="CE0023"/>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1600"/>
              <a:buFont typeface="Arial"/>
              <a:buNone/>
            </a:pPr>
            <a:r>
              <a:t/>
            </a:r>
            <a:endParaRPr sz="1000">
              <a:solidFill>
                <a:srgbClr val="CE0023"/>
              </a:solidFill>
              <a:latin typeface="Avenir"/>
              <a:ea typeface="Avenir"/>
              <a:cs typeface="Avenir"/>
              <a:sym typeface="Avenir"/>
            </a:endParaRPr>
          </a:p>
        </p:txBody>
      </p:sp>
      <p:sp>
        <p:nvSpPr>
          <p:cNvPr id="240" name="Google Shape;240;p33"/>
          <p:cNvSpPr txBox="1"/>
          <p:nvPr>
            <p:ph type="title"/>
          </p:nvPr>
        </p:nvSpPr>
        <p:spPr>
          <a:xfrm>
            <a:off x="311700" y="266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Research Tools</a:t>
            </a:r>
            <a:endParaRPr/>
          </a:p>
        </p:txBody>
      </p:sp>
      <p:sp>
        <p:nvSpPr>
          <p:cNvPr id="241" name="Google Shape;241;p33"/>
          <p:cNvSpPr/>
          <p:nvPr/>
        </p:nvSpPr>
        <p:spPr>
          <a:xfrm>
            <a:off x="1608013" y="1852425"/>
            <a:ext cx="1434000" cy="1330800"/>
          </a:xfrm>
          <a:prstGeom prst="wedgeEllipseCallout">
            <a:avLst>
              <a:gd fmla="val 717" name="adj1"/>
              <a:gd fmla="val 193917" name="adj2"/>
            </a:avLst>
          </a:prstGeom>
          <a:solidFill>
            <a:schemeClr val="lt1"/>
          </a:solid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pic>
        <p:nvPicPr>
          <p:cNvPr id="242" name="Google Shape;242;p33"/>
          <p:cNvPicPr preferRelativeResize="0"/>
          <p:nvPr/>
        </p:nvPicPr>
        <p:blipFill rotWithShape="1">
          <a:blip r:embed="rId8">
            <a:alphaModFix/>
          </a:blip>
          <a:srcRect b="0" l="5592" r="10429" t="0"/>
          <a:stretch/>
        </p:blipFill>
        <p:spPr>
          <a:xfrm>
            <a:off x="1797127" y="2195600"/>
            <a:ext cx="1035673" cy="677100"/>
          </a:xfrm>
          <a:prstGeom prst="rect">
            <a:avLst/>
          </a:prstGeom>
          <a:noFill/>
          <a:ln>
            <a:noFill/>
          </a:ln>
        </p:spPr>
      </p:pic>
      <p:pic>
        <p:nvPicPr>
          <p:cNvPr id="243" name="Google Shape;243;p33"/>
          <p:cNvPicPr preferRelativeResize="0"/>
          <p:nvPr/>
        </p:nvPicPr>
        <p:blipFill>
          <a:blip r:embed="rId9">
            <a:alphaModFix/>
          </a:blip>
          <a:stretch>
            <a:fillRect/>
          </a:stretch>
        </p:blipFill>
        <p:spPr>
          <a:xfrm>
            <a:off x="7746737" y="3307932"/>
            <a:ext cx="1085575" cy="60094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4"/>
          <p:cNvSpPr txBox="1"/>
          <p:nvPr>
            <p:ph idx="1" type="body"/>
          </p:nvPr>
        </p:nvSpPr>
        <p:spPr>
          <a:xfrm>
            <a:off x="311700" y="126452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Can I disclose my use and do I feel comfortable doing so?</a:t>
            </a:r>
            <a:endParaRPr/>
          </a:p>
          <a:p>
            <a:pPr indent="0" lvl="0" marL="457200" rtl="0" algn="l">
              <a:spcBef>
                <a:spcPts val="1200"/>
              </a:spcBef>
              <a:spcAft>
                <a:spcPts val="0"/>
              </a:spcAft>
              <a:buNone/>
            </a:pPr>
            <a:r>
              <a:t/>
            </a:r>
            <a:endParaRPr sz="1000"/>
          </a:p>
          <a:p>
            <a:pPr indent="-342900" lvl="0" marL="457200" rtl="0" algn="l">
              <a:spcBef>
                <a:spcPts val="1200"/>
              </a:spcBef>
              <a:spcAft>
                <a:spcPts val="0"/>
              </a:spcAft>
              <a:buSzPts val="1800"/>
              <a:buChar char="❏"/>
            </a:pPr>
            <a:r>
              <a:rPr lang="en"/>
              <a:t>What are the pitfalls and have I accounted for them?</a:t>
            </a:r>
            <a:endParaRPr/>
          </a:p>
          <a:p>
            <a:pPr indent="-342900" lvl="0" marL="914400" rtl="0" algn="l">
              <a:spcBef>
                <a:spcPts val="0"/>
              </a:spcBef>
              <a:spcAft>
                <a:spcPts val="0"/>
              </a:spcAft>
              <a:buSzPts val="1800"/>
              <a:buChar char="●"/>
            </a:pPr>
            <a:r>
              <a:rPr lang="en"/>
              <a:t>Unknown data sources </a:t>
            </a:r>
            <a:endParaRPr/>
          </a:p>
          <a:p>
            <a:pPr indent="-342900" lvl="0" marL="914400" rtl="0" algn="l">
              <a:spcBef>
                <a:spcPts val="0"/>
              </a:spcBef>
              <a:spcAft>
                <a:spcPts val="0"/>
              </a:spcAft>
              <a:buSzPts val="1800"/>
              <a:buChar char="●"/>
            </a:pPr>
            <a:r>
              <a:rPr lang="en"/>
              <a:t>“</a:t>
            </a:r>
            <a:r>
              <a:rPr lang="en"/>
              <a:t>Hallucinations” and lack of trust in outputs</a:t>
            </a:r>
            <a:endParaRPr/>
          </a:p>
          <a:p>
            <a:pPr indent="-342900" lvl="0" marL="914400" rtl="0" algn="l">
              <a:spcBef>
                <a:spcPts val="0"/>
              </a:spcBef>
              <a:spcAft>
                <a:spcPts val="0"/>
              </a:spcAft>
              <a:buSzPts val="1800"/>
              <a:buChar char="●"/>
            </a:pPr>
            <a:r>
              <a:rPr lang="en"/>
              <a:t>Potential for plagiarism </a:t>
            </a:r>
            <a:endParaRPr/>
          </a:p>
          <a:p>
            <a:pPr indent="-342900" lvl="0" marL="914400" rtl="0" algn="l">
              <a:spcBef>
                <a:spcPts val="0"/>
              </a:spcBef>
              <a:spcAft>
                <a:spcPts val="0"/>
              </a:spcAft>
              <a:buSzPts val="1800"/>
              <a:buChar char="●"/>
            </a:pPr>
            <a:r>
              <a:rPr lang="en"/>
              <a:t>Adding my own and others’ data and/or intellectual property to the training data</a:t>
            </a:r>
            <a:endParaRPr/>
          </a:p>
          <a:p>
            <a:pPr indent="0" lvl="0" marL="0" rtl="0" algn="l">
              <a:spcBef>
                <a:spcPts val="1200"/>
              </a:spcBef>
              <a:spcAft>
                <a:spcPts val="1200"/>
              </a:spcAft>
              <a:buNone/>
            </a:pPr>
            <a:r>
              <a:t/>
            </a:r>
            <a:endParaRPr/>
          </a:p>
        </p:txBody>
      </p:sp>
      <p:sp>
        <p:nvSpPr>
          <p:cNvPr id="249" name="Google Shape;249;p34"/>
          <p:cNvSpPr txBox="1"/>
          <p:nvPr>
            <p:ph type="title"/>
          </p:nvPr>
        </p:nvSpPr>
        <p:spPr>
          <a:xfrm>
            <a:off x="311700" y="26807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Using AI Tools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5"/>
          <p:cNvSpPr txBox="1"/>
          <p:nvPr>
            <p:ph type="title"/>
          </p:nvPr>
        </p:nvSpPr>
        <p:spPr>
          <a:xfrm>
            <a:off x="311700" y="26807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Generative AI &amp; Research Integrity</a:t>
            </a:r>
            <a:endParaRPr/>
          </a:p>
        </p:txBody>
      </p:sp>
      <p:sp>
        <p:nvSpPr>
          <p:cNvPr id="255" name="Google Shape;255;p35"/>
          <p:cNvSpPr txBox="1"/>
          <p:nvPr>
            <p:ph idx="1" type="body"/>
          </p:nvPr>
        </p:nvSpPr>
        <p:spPr>
          <a:xfrm>
            <a:off x="311700" y="1264775"/>
            <a:ext cx="8520600" cy="34164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400" u="sng">
                <a:solidFill>
                  <a:schemeClr val="hlink"/>
                </a:solidFill>
                <a:latin typeface="Source Sans Pro"/>
                <a:ea typeface="Source Sans Pro"/>
                <a:cs typeface="Source Sans Pro"/>
                <a:sym typeface="Source Sans Pro"/>
                <a:hlinkClick r:id="rId3"/>
              </a:rPr>
              <a:t>ChatGPT and a New Academic Reality: Artificial Intelligence-written Research Papers and the Ethics of the Large Language Models in Scholarly Publishing,” Journal of the Association for Information Science and Technology </a:t>
            </a:r>
            <a:endParaRPr sz="1400">
              <a:latin typeface="Source Sans Pro"/>
              <a:ea typeface="Source Sans Pro"/>
              <a:cs typeface="Source Sans Pro"/>
              <a:sym typeface="Source Sans Pro"/>
            </a:endParaRPr>
          </a:p>
          <a:p>
            <a:pPr indent="0" lvl="0" marL="0" rtl="0" algn="l">
              <a:lnSpc>
                <a:spcPct val="115000"/>
              </a:lnSpc>
              <a:spcBef>
                <a:spcPts val="800"/>
              </a:spcBef>
              <a:spcAft>
                <a:spcPts val="0"/>
              </a:spcAft>
              <a:buNone/>
            </a:pPr>
            <a:r>
              <a:rPr lang="en" sz="1400">
                <a:latin typeface="Source Sans Pro"/>
                <a:ea typeface="Source Sans Pro"/>
                <a:cs typeface="Source Sans Pro"/>
                <a:sym typeface="Source Sans Pro"/>
              </a:rPr>
              <a:t>Analysis reveals that the potential for bias in the training data and coding process of AI-driven language models such as GPT-3 poses a threat to the integrity of science. Additionally, ethical considerations include issues of copyright, citation practices, and the potential impact on the “Matthew Effect” in scholarly publishing.</a:t>
            </a:r>
            <a:endParaRPr sz="1400">
              <a:latin typeface="Source Sans Pro"/>
              <a:ea typeface="Source Sans Pro"/>
              <a:cs typeface="Source Sans Pro"/>
              <a:sym typeface="Source Sans Pro"/>
            </a:endParaRPr>
          </a:p>
          <a:p>
            <a:pPr indent="0" lvl="0" marL="0" rtl="0" algn="l">
              <a:lnSpc>
                <a:spcPct val="115000"/>
              </a:lnSpc>
              <a:spcBef>
                <a:spcPts val="800"/>
              </a:spcBef>
              <a:spcAft>
                <a:spcPts val="0"/>
              </a:spcAft>
              <a:buNone/>
            </a:pPr>
            <a:r>
              <a:rPr lang="en" sz="1300" u="sng">
                <a:solidFill>
                  <a:schemeClr val="hlink"/>
                </a:solidFill>
                <a:highlight>
                  <a:srgbClr val="FFFFFF"/>
                </a:highlight>
                <a:latin typeface="Source Sans Pro"/>
                <a:ea typeface="Source Sans Pro"/>
                <a:cs typeface="Source Sans Pro"/>
                <a:sym typeface="Source Sans Pro"/>
                <a:hlinkClick r:id="rId4"/>
              </a:rPr>
              <a:t>The Latest “Crisis” — Is the Research Literature Overrun with ChatGPT- and LLM-generated Articles?</a:t>
            </a:r>
            <a:br>
              <a:rPr lang="en" sz="1300" u="sng">
                <a:solidFill>
                  <a:schemeClr val="hlink"/>
                </a:solidFill>
                <a:highlight>
                  <a:srgbClr val="FFFFFF"/>
                </a:highlight>
                <a:latin typeface="Source Sans Pro"/>
                <a:ea typeface="Source Sans Pro"/>
                <a:cs typeface="Source Sans Pro"/>
                <a:sym typeface="Source Sans Pro"/>
                <a:hlinkClick r:id="rId5"/>
              </a:rPr>
            </a:br>
            <a:r>
              <a:rPr lang="en" sz="1300">
                <a:solidFill>
                  <a:srgbClr val="333333"/>
                </a:solidFill>
                <a:highlight>
                  <a:srgbClr val="FFFFFF"/>
                </a:highlight>
                <a:latin typeface="Source Sans Pro"/>
                <a:ea typeface="Source Sans Pro"/>
                <a:cs typeface="Source Sans Pro"/>
                <a:sym typeface="Source Sans Pro"/>
              </a:rPr>
              <a:t>Articles that are written by AI are increasingly appearing in the scholarly literature in reputable scientific journals indexed in mainstream databases.</a:t>
            </a:r>
            <a:endParaRPr sz="1300">
              <a:solidFill>
                <a:srgbClr val="333333"/>
              </a:solidFill>
              <a:highlight>
                <a:srgbClr val="FFFFFF"/>
              </a:highlight>
              <a:latin typeface="Source Sans Pro"/>
              <a:ea typeface="Source Sans Pro"/>
              <a:cs typeface="Source Sans Pro"/>
              <a:sym typeface="Source Sans Pro"/>
            </a:endParaRPr>
          </a:p>
          <a:p>
            <a:pPr indent="0" lvl="0" marL="0" rtl="0" algn="l">
              <a:lnSpc>
                <a:spcPct val="115000"/>
              </a:lnSpc>
              <a:spcBef>
                <a:spcPts val="800"/>
              </a:spcBef>
              <a:spcAft>
                <a:spcPts val="800"/>
              </a:spcAft>
              <a:buNone/>
            </a:pPr>
            <a:r>
              <a:rPr lang="en" sz="1300" u="sng">
                <a:solidFill>
                  <a:schemeClr val="hlink"/>
                </a:solidFill>
                <a:highlight>
                  <a:srgbClr val="FFFFFF"/>
                </a:highlight>
                <a:latin typeface="Source Sans Pro"/>
                <a:ea typeface="Source Sans Pro"/>
                <a:cs typeface="Source Sans Pro"/>
                <a:sym typeface="Source Sans Pro"/>
                <a:hlinkClick r:id="rId6"/>
              </a:rPr>
              <a:t>Papers and Peer Reviews With Evidence of ChatGPT Writing</a:t>
            </a:r>
            <a:br>
              <a:rPr lang="en" sz="1300" u="sng">
                <a:solidFill>
                  <a:schemeClr val="hlink"/>
                </a:solidFill>
                <a:highlight>
                  <a:srgbClr val="FFFFFF"/>
                </a:highlight>
                <a:latin typeface="Source Sans Pro"/>
                <a:ea typeface="Source Sans Pro"/>
                <a:cs typeface="Source Sans Pro"/>
                <a:sym typeface="Source Sans Pro"/>
                <a:hlinkClick r:id="rId7"/>
              </a:rPr>
            </a:br>
            <a:r>
              <a:rPr lang="en" sz="1300">
                <a:solidFill>
                  <a:srgbClr val="333333"/>
                </a:solidFill>
                <a:highlight>
                  <a:srgbClr val="FFFFFF"/>
                </a:highlight>
                <a:latin typeface="Source Sans Pro"/>
                <a:ea typeface="Source Sans Pro"/>
                <a:cs typeface="Source Sans Pro"/>
                <a:sym typeface="Source Sans Pro"/>
              </a:rPr>
              <a:t>Retraction Watch list of papers showing evidence that they were written by ChatGPT.</a:t>
            </a:r>
            <a:endParaRPr sz="2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6"/>
          <p:cNvSpPr txBox="1"/>
          <p:nvPr>
            <p:ph type="title"/>
          </p:nvPr>
        </p:nvSpPr>
        <p:spPr>
          <a:xfrm>
            <a:off x="311700" y="26807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Can AI tools help us to improve research integrity?</a:t>
            </a:r>
            <a:endParaRPr/>
          </a:p>
        </p:txBody>
      </p:sp>
      <p:sp>
        <p:nvSpPr>
          <p:cNvPr id="261" name="Google Shape;261;p36"/>
          <p:cNvSpPr txBox="1"/>
          <p:nvPr>
            <p:ph idx="1" type="body"/>
          </p:nvPr>
        </p:nvSpPr>
        <p:spPr>
          <a:xfrm>
            <a:off x="311700" y="1288700"/>
            <a:ext cx="8568300" cy="35436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Clr>
                <a:schemeClr val="dk1"/>
              </a:buClr>
              <a:buSzPts val="1100"/>
              <a:buFont typeface="Arial"/>
              <a:buNone/>
            </a:pPr>
            <a:r>
              <a:rPr b="1" lang="en" sz="1400" u="sng">
                <a:solidFill>
                  <a:srgbClr val="2954D1"/>
                </a:solidFill>
                <a:highlight>
                  <a:srgbClr val="FFFFFF"/>
                </a:highlight>
                <a:hlinkClick r:id="rId3">
                  <a:extLst>
                    <a:ext uri="{A12FA001-AC4F-418D-AE19-62706E023703}">
                      <ahyp:hlinkClr val="tx"/>
                    </a:ext>
                  </a:extLst>
                </a:hlinkClick>
              </a:rPr>
              <a:t>AI Beats Human Sleuth in Finding Problematic Images in Research Papers</a:t>
            </a:r>
            <a:br>
              <a:rPr lang="en" sz="1400">
                <a:solidFill>
                  <a:srgbClr val="2954D1"/>
                </a:solidFill>
                <a:highlight>
                  <a:srgbClr val="FFFFFF"/>
                </a:highlight>
                <a:uFill>
                  <a:noFill/>
                </a:uFill>
                <a:hlinkClick r:id="rId4">
                  <a:extLst>
                    <a:ext uri="{A12FA001-AC4F-418D-AE19-62706E023703}">
                      <ahyp:hlinkClr val="tx"/>
                    </a:ext>
                  </a:extLst>
                </a:hlinkClick>
              </a:rPr>
            </a:br>
            <a:r>
              <a:rPr lang="en" sz="1400">
                <a:solidFill>
                  <a:srgbClr val="333333"/>
                </a:solidFill>
                <a:highlight>
                  <a:srgbClr val="FFFFFF"/>
                </a:highlight>
              </a:rPr>
              <a:t>An algorithm that takes just seconds to scan a paper for duplicated images racks up more suspicious images than a person.</a:t>
            </a:r>
            <a:endParaRPr sz="1400">
              <a:solidFill>
                <a:srgbClr val="333333"/>
              </a:solidFill>
              <a:highlight>
                <a:srgbClr val="FFFFFF"/>
              </a:highlight>
            </a:endParaRPr>
          </a:p>
          <a:p>
            <a:pPr indent="0" lvl="0" marL="0" rtl="0" algn="l">
              <a:lnSpc>
                <a:spcPct val="115000"/>
              </a:lnSpc>
              <a:spcBef>
                <a:spcPts val="800"/>
              </a:spcBef>
              <a:spcAft>
                <a:spcPts val="0"/>
              </a:spcAft>
              <a:buNone/>
            </a:pPr>
            <a:r>
              <a:rPr b="1" lang="en" sz="1400" u="sng">
                <a:solidFill>
                  <a:srgbClr val="2954D1"/>
                </a:solidFill>
                <a:highlight>
                  <a:srgbClr val="FFFFFF"/>
                </a:highlight>
                <a:hlinkClick r:id="rId5">
                  <a:extLst>
                    <a:ext uri="{A12FA001-AC4F-418D-AE19-62706E023703}">
                      <ahyp:hlinkClr val="tx"/>
                    </a:ext>
                  </a:extLst>
                </a:hlinkClick>
              </a:rPr>
              <a:t>Human Writer or AI? Scholars Build a Detection Tool</a:t>
            </a:r>
            <a:br>
              <a:rPr lang="en" sz="1400">
                <a:solidFill>
                  <a:srgbClr val="2954D1"/>
                </a:solidFill>
                <a:highlight>
                  <a:srgbClr val="FFFFFF"/>
                </a:highlight>
                <a:uFill>
                  <a:noFill/>
                </a:uFill>
                <a:hlinkClick r:id="rId6">
                  <a:extLst>
                    <a:ext uri="{A12FA001-AC4F-418D-AE19-62706E023703}">
                      <ahyp:hlinkClr val="tx"/>
                    </a:ext>
                  </a:extLst>
                </a:hlinkClick>
              </a:rPr>
            </a:br>
            <a:r>
              <a:rPr lang="en" sz="1400">
                <a:solidFill>
                  <a:srgbClr val="333333"/>
                </a:solidFill>
                <a:highlight>
                  <a:srgbClr val="FFFFFF"/>
                </a:highlight>
              </a:rPr>
              <a:t>A Stanford graduate student has created a tool called DetectGPT that can determine with up to 95% accuracy whether a large language model wrote that essay or social media post.</a:t>
            </a:r>
            <a:endParaRPr sz="1400">
              <a:solidFill>
                <a:srgbClr val="333333"/>
              </a:solidFill>
              <a:highlight>
                <a:srgbClr val="FFFFFF"/>
              </a:highlight>
            </a:endParaRPr>
          </a:p>
          <a:p>
            <a:pPr indent="0" lvl="0" marL="0" rtl="0" algn="l">
              <a:lnSpc>
                <a:spcPct val="115000"/>
              </a:lnSpc>
              <a:spcBef>
                <a:spcPts val="800"/>
              </a:spcBef>
              <a:spcAft>
                <a:spcPts val="800"/>
              </a:spcAft>
              <a:buClr>
                <a:schemeClr val="dk1"/>
              </a:buClr>
              <a:buSzPts val="1100"/>
              <a:buFont typeface="Arial"/>
              <a:buNone/>
            </a:pPr>
            <a:r>
              <a:rPr b="1" lang="en" sz="1400" u="sng">
                <a:solidFill>
                  <a:srgbClr val="2954D1"/>
                </a:solidFill>
                <a:highlight>
                  <a:srgbClr val="FFFFFF"/>
                </a:highlight>
                <a:hlinkClick r:id="rId7">
                  <a:extLst>
                    <a:ext uri="{A12FA001-AC4F-418D-AE19-62706E023703}">
                      <ahyp:hlinkClr val="tx"/>
                    </a:ext>
                  </a:extLst>
                </a:hlinkClick>
              </a:rPr>
              <a:t>Can ChatGPT Correctly Identify Predatory Biomedical and Dental Journals? A Cross-Sectional Content Analysis</a:t>
            </a:r>
            <a:br>
              <a:rPr lang="en" sz="1400">
                <a:solidFill>
                  <a:srgbClr val="2954D1"/>
                </a:solidFill>
                <a:highlight>
                  <a:srgbClr val="FFFFFF"/>
                </a:highlight>
                <a:uFill>
                  <a:noFill/>
                </a:uFill>
                <a:hlinkClick r:id="rId8">
                  <a:extLst>
                    <a:ext uri="{A12FA001-AC4F-418D-AE19-62706E023703}">
                      <ahyp:hlinkClr val="tx"/>
                    </a:ext>
                  </a:extLst>
                </a:hlinkClick>
              </a:rPr>
            </a:br>
            <a:r>
              <a:rPr lang="en" sz="1400">
                <a:solidFill>
                  <a:srgbClr val="333333"/>
                </a:solidFill>
                <a:highlight>
                  <a:srgbClr val="FFFFFF"/>
                </a:highlight>
              </a:rPr>
              <a:t>ChatGPT can accurately distinguish predatory and legitimate journals with a high level of accuracy. While some false positive (29 %) and false negative (7.5 %) results were observed, it may be reasonable to harness ChatGPT to assist with the identification of predatory journals.</a:t>
            </a:r>
            <a:endParaRPr sz="1400">
              <a:solidFill>
                <a:srgbClr val="333333"/>
              </a:solidFill>
              <a:highlight>
                <a:srgbClr val="FFFFFF"/>
              </a:high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7"/>
          <p:cNvSpPr txBox="1"/>
          <p:nvPr>
            <p:ph type="title"/>
          </p:nvPr>
        </p:nvSpPr>
        <p:spPr>
          <a:xfrm>
            <a:off x="311700" y="26807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AI Landscape in Research and Publishing</a:t>
            </a:r>
            <a:endParaRPr sz="2533">
              <a:solidFill>
                <a:srgbClr val="F78689"/>
              </a:solidFill>
            </a:endParaRPr>
          </a:p>
          <a:p>
            <a:pPr indent="0" lvl="0" marL="0" rtl="0" algn="l">
              <a:spcBef>
                <a:spcPts val="0"/>
              </a:spcBef>
              <a:spcAft>
                <a:spcPts val="0"/>
              </a:spcAft>
              <a:buNone/>
            </a:pPr>
            <a:r>
              <a:rPr lang="en"/>
              <a:t>Using AI-Powered </a:t>
            </a:r>
            <a:r>
              <a:rPr lang="en"/>
              <a:t>Research Integrity Tools</a:t>
            </a:r>
            <a:endParaRPr/>
          </a:p>
        </p:txBody>
      </p:sp>
      <p:grpSp>
        <p:nvGrpSpPr>
          <p:cNvPr id="267" name="Google Shape;267;p37"/>
          <p:cNvGrpSpPr/>
          <p:nvPr/>
        </p:nvGrpSpPr>
        <p:grpSpPr>
          <a:xfrm>
            <a:off x="916059" y="1472418"/>
            <a:ext cx="7311900" cy="2850826"/>
            <a:chOff x="916059" y="1630318"/>
            <a:chExt cx="7311900" cy="2850826"/>
          </a:xfrm>
        </p:grpSpPr>
        <p:sp>
          <p:nvSpPr>
            <p:cNvPr id="268" name="Google Shape;268;p37"/>
            <p:cNvSpPr/>
            <p:nvPr/>
          </p:nvSpPr>
          <p:spPr>
            <a:xfrm rot="5400000">
              <a:off x="6114159" y="2367344"/>
              <a:ext cx="2399700" cy="1827900"/>
            </a:xfrm>
            <a:prstGeom prst="rightArrowCallout">
              <a:avLst>
                <a:gd fmla="val 9283" name="adj1"/>
                <a:gd fmla="val 13570" name="adj2"/>
                <a:gd fmla="val 16082" name="adj3"/>
                <a:gd fmla="val 81236" name="adj4"/>
              </a:avLst>
            </a:prstGeom>
            <a:solidFill>
              <a:srgbClr val="801F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9" name="Google Shape;269;p37"/>
            <p:cNvGrpSpPr/>
            <p:nvPr/>
          </p:nvGrpSpPr>
          <p:grpSpPr>
            <a:xfrm>
              <a:off x="2744109" y="2081444"/>
              <a:ext cx="1827900" cy="2399700"/>
              <a:chOff x="2744109" y="1597469"/>
              <a:chExt cx="1827900" cy="2399700"/>
            </a:xfrm>
          </p:grpSpPr>
          <p:sp>
            <p:nvSpPr>
              <p:cNvPr id="270" name="Google Shape;270;p37"/>
              <p:cNvSpPr/>
              <p:nvPr/>
            </p:nvSpPr>
            <p:spPr>
              <a:xfrm rot="5400000">
                <a:off x="2458209" y="1883369"/>
                <a:ext cx="2399700" cy="1827900"/>
              </a:xfrm>
              <a:prstGeom prst="rightArrowCallout">
                <a:avLst>
                  <a:gd fmla="val 9283" name="adj1"/>
                  <a:gd fmla="val 13570" name="adj2"/>
                  <a:gd fmla="val 16082" name="adj3"/>
                  <a:gd fmla="val 81236" name="adj4"/>
                </a:avLst>
              </a:prstGeom>
              <a:solidFill>
                <a:srgbClr val="801F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7"/>
              <p:cNvSpPr/>
              <p:nvPr/>
            </p:nvSpPr>
            <p:spPr>
              <a:xfrm flipH="1" rot="10800000">
                <a:off x="2834043" y="1687411"/>
                <a:ext cx="1649400" cy="1769700"/>
              </a:xfrm>
              <a:prstGeom prst="snip1Rect">
                <a:avLst>
                  <a:gd fmla="val 0" name="adj"/>
                </a:avLst>
              </a:prstGeom>
              <a:solidFill>
                <a:srgbClr val="A729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37"/>
              <p:cNvSpPr txBox="1"/>
              <p:nvPr/>
            </p:nvSpPr>
            <p:spPr>
              <a:xfrm>
                <a:off x="2966450" y="1795520"/>
                <a:ext cx="1383000" cy="1476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300">
                    <a:solidFill>
                      <a:schemeClr val="lt1"/>
                    </a:solidFill>
                    <a:latin typeface="Avenir"/>
                    <a:ea typeface="Avenir"/>
                    <a:cs typeface="Avenir"/>
                    <a:sym typeface="Avenir"/>
                  </a:rPr>
                  <a:t>Flags things that are written by non-native english speakers at a higher rate</a:t>
                </a:r>
                <a:endParaRPr sz="1200">
                  <a:solidFill>
                    <a:schemeClr val="lt1"/>
                  </a:solidFill>
                  <a:latin typeface="Avenir"/>
                  <a:ea typeface="Avenir"/>
                  <a:cs typeface="Avenir"/>
                  <a:sym typeface="Avenir"/>
                </a:endParaRPr>
              </a:p>
              <a:p>
                <a:pPr indent="0" lvl="0" marL="0" rtl="0" algn="ctr">
                  <a:lnSpc>
                    <a:spcPct val="115000"/>
                  </a:lnSpc>
                  <a:spcBef>
                    <a:spcPts val="800"/>
                  </a:spcBef>
                  <a:spcAft>
                    <a:spcPts val="1600"/>
                  </a:spcAft>
                  <a:buNone/>
                </a:pPr>
                <a:r>
                  <a:t/>
                </a:r>
                <a:endParaRPr b="1" sz="1100">
                  <a:solidFill>
                    <a:srgbClr val="FFFFFF"/>
                  </a:solidFill>
                  <a:latin typeface="Roboto"/>
                  <a:ea typeface="Roboto"/>
                  <a:cs typeface="Roboto"/>
                  <a:sym typeface="Roboto"/>
                </a:endParaRPr>
              </a:p>
            </p:txBody>
          </p:sp>
        </p:grpSp>
        <p:sp>
          <p:nvSpPr>
            <p:cNvPr id="273" name="Google Shape;273;p37"/>
            <p:cNvSpPr/>
            <p:nvPr/>
          </p:nvSpPr>
          <p:spPr>
            <a:xfrm flipH="1" rot="10800000">
              <a:off x="6489993" y="2171386"/>
              <a:ext cx="1649400" cy="1769700"/>
            </a:xfrm>
            <a:prstGeom prst="snip1Rect">
              <a:avLst>
                <a:gd fmla="val 0" name="adj"/>
              </a:avLst>
            </a:prstGeom>
            <a:solidFill>
              <a:srgbClr val="A729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4" name="Google Shape;274;p37"/>
            <p:cNvGrpSpPr/>
            <p:nvPr/>
          </p:nvGrpSpPr>
          <p:grpSpPr>
            <a:xfrm>
              <a:off x="4572009" y="1630318"/>
              <a:ext cx="3433491" cy="2399700"/>
              <a:chOff x="4572009" y="1146343"/>
              <a:chExt cx="3433491" cy="2399700"/>
            </a:xfrm>
          </p:grpSpPr>
          <p:sp>
            <p:nvSpPr>
              <p:cNvPr id="275" name="Google Shape;275;p37"/>
              <p:cNvSpPr/>
              <p:nvPr/>
            </p:nvSpPr>
            <p:spPr>
              <a:xfrm rot="-5400000">
                <a:off x="4286109" y="1432243"/>
                <a:ext cx="2399700" cy="1827900"/>
              </a:xfrm>
              <a:prstGeom prst="rightArrowCallout">
                <a:avLst>
                  <a:gd fmla="val 9283" name="adj1"/>
                  <a:gd fmla="val 13570" name="adj2"/>
                  <a:gd fmla="val 16082" name="adj3"/>
                  <a:gd fmla="val 81236" name="adj4"/>
                </a:avLst>
              </a:prstGeom>
              <a:solidFill>
                <a:srgbClr val="EDA2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7"/>
              <p:cNvSpPr/>
              <p:nvPr/>
            </p:nvSpPr>
            <p:spPr>
              <a:xfrm flipH="1">
                <a:off x="4660575" y="1686400"/>
                <a:ext cx="1649400" cy="1769700"/>
              </a:xfrm>
              <a:prstGeom prst="snip1Rect">
                <a:avLst>
                  <a:gd fmla="val 0" name="adj"/>
                </a:avLst>
              </a:prstGeom>
              <a:solidFill>
                <a:srgbClr val="A729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7"/>
              <p:cNvSpPr txBox="1"/>
              <p:nvPr/>
            </p:nvSpPr>
            <p:spPr>
              <a:xfrm>
                <a:off x="6622500" y="1765570"/>
                <a:ext cx="1383000" cy="147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200">
                    <a:solidFill>
                      <a:srgbClr val="FFFFFF"/>
                    </a:solidFill>
                    <a:latin typeface="Avenir"/>
                    <a:ea typeface="Avenir"/>
                    <a:cs typeface="Avenir"/>
                    <a:sym typeface="Avenir"/>
                  </a:rPr>
                  <a:t>Using these tools actively adds content (often unpublished) into the training and stored data for these models. </a:t>
                </a:r>
                <a:endParaRPr b="1" sz="1200">
                  <a:solidFill>
                    <a:srgbClr val="FFFFFF"/>
                  </a:solidFill>
                  <a:latin typeface="Avenir"/>
                  <a:ea typeface="Avenir"/>
                  <a:cs typeface="Avenir"/>
                  <a:sym typeface="Avenir"/>
                </a:endParaRPr>
              </a:p>
              <a:p>
                <a:pPr indent="0" lvl="0" marL="0" rtl="0" algn="ctr">
                  <a:lnSpc>
                    <a:spcPct val="115000"/>
                  </a:lnSpc>
                  <a:spcBef>
                    <a:spcPts val="1600"/>
                  </a:spcBef>
                  <a:spcAft>
                    <a:spcPts val="0"/>
                  </a:spcAft>
                  <a:buNone/>
                </a:pPr>
                <a:r>
                  <a:t/>
                </a:r>
                <a:endParaRPr b="1" sz="1100">
                  <a:solidFill>
                    <a:srgbClr val="FFFFFF"/>
                  </a:solidFill>
                  <a:latin typeface="Roboto"/>
                  <a:ea typeface="Roboto"/>
                  <a:cs typeface="Roboto"/>
                  <a:sym typeface="Roboto"/>
                </a:endParaRPr>
              </a:p>
              <a:p>
                <a:pPr indent="0" lvl="0" marL="0" rtl="0" algn="ctr">
                  <a:lnSpc>
                    <a:spcPct val="115000"/>
                  </a:lnSpc>
                  <a:spcBef>
                    <a:spcPts val="1600"/>
                  </a:spcBef>
                  <a:spcAft>
                    <a:spcPts val="1600"/>
                  </a:spcAft>
                  <a:buNone/>
                </a:pPr>
                <a:r>
                  <a:t/>
                </a:r>
                <a:endParaRPr b="1" sz="1100">
                  <a:solidFill>
                    <a:srgbClr val="FFFFFF"/>
                  </a:solidFill>
                  <a:latin typeface="Roboto"/>
                  <a:ea typeface="Roboto"/>
                  <a:cs typeface="Roboto"/>
                  <a:sym typeface="Roboto"/>
                </a:endParaRPr>
              </a:p>
            </p:txBody>
          </p:sp>
        </p:grpSp>
        <p:sp>
          <p:nvSpPr>
            <p:cNvPr id="278" name="Google Shape;278;p37"/>
            <p:cNvSpPr txBox="1"/>
            <p:nvPr/>
          </p:nvSpPr>
          <p:spPr>
            <a:xfrm>
              <a:off x="4794525" y="2250545"/>
              <a:ext cx="1383000" cy="1476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100">
                  <a:solidFill>
                    <a:schemeClr val="lt1"/>
                  </a:solidFill>
                  <a:latin typeface="Avenir"/>
                  <a:ea typeface="Avenir"/>
                  <a:cs typeface="Avenir"/>
                  <a:sym typeface="Avenir"/>
                </a:rPr>
                <a:t>Licensed versions of softwares may afford more abilities to control how content is saved, deleted,  or reused. </a:t>
              </a:r>
              <a:endParaRPr sz="900">
                <a:solidFill>
                  <a:schemeClr val="lt1"/>
                </a:solidFill>
              </a:endParaRPr>
            </a:p>
            <a:p>
              <a:pPr indent="0" lvl="0" marL="0" rtl="0" algn="ctr">
                <a:lnSpc>
                  <a:spcPct val="115000"/>
                </a:lnSpc>
                <a:spcBef>
                  <a:spcPts val="1200"/>
                </a:spcBef>
                <a:spcAft>
                  <a:spcPts val="1600"/>
                </a:spcAft>
                <a:buNone/>
              </a:pPr>
              <a:r>
                <a:t/>
              </a:r>
              <a:endParaRPr b="1" sz="1100">
                <a:solidFill>
                  <a:srgbClr val="FFFFFF"/>
                </a:solidFill>
                <a:latin typeface="Roboto"/>
                <a:ea typeface="Roboto"/>
                <a:cs typeface="Roboto"/>
                <a:sym typeface="Roboto"/>
              </a:endParaRPr>
            </a:p>
          </p:txBody>
        </p:sp>
        <p:grpSp>
          <p:nvGrpSpPr>
            <p:cNvPr id="279" name="Google Shape;279;p37"/>
            <p:cNvGrpSpPr/>
            <p:nvPr/>
          </p:nvGrpSpPr>
          <p:grpSpPr>
            <a:xfrm>
              <a:off x="916059" y="1630318"/>
              <a:ext cx="1827900" cy="2399700"/>
              <a:chOff x="916059" y="1146343"/>
              <a:chExt cx="1827900" cy="2399700"/>
            </a:xfrm>
          </p:grpSpPr>
          <p:sp>
            <p:nvSpPr>
              <p:cNvPr id="280" name="Google Shape;280;p37"/>
              <p:cNvSpPr/>
              <p:nvPr/>
            </p:nvSpPr>
            <p:spPr>
              <a:xfrm rot="-5400000">
                <a:off x="630159" y="1432243"/>
                <a:ext cx="2399700" cy="1827900"/>
              </a:xfrm>
              <a:prstGeom prst="rightArrowCallout">
                <a:avLst>
                  <a:gd fmla="val 9283" name="adj1"/>
                  <a:gd fmla="val 13570" name="adj2"/>
                  <a:gd fmla="val 16082" name="adj3"/>
                  <a:gd fmla="val 81236" name="adj4"/>
                </a:avLst>
              </a:prstGeom>
              <a:solidFill>
                <a:srgbClr val="EDA2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7"/>
              <p:cNvSpPr/>
              <p:nvPr/>
            </p:nvSpPr>
            <p:spPr>
              <a:xfrm flipH="1">
                <a:off x="1004625" y="1686400"/>
                <a:ext cx="1649400" cy="1769700"/>
              </a:xfrm>
              <a:prstGeom prst="snip1Rect">
                <a:avLst>
                  <a:gd fmla="val 0" name="adj"/>
                </a:avLst>
              </a:prstGeom>
              <a:solidFill>
                <a:srgbClr val="A729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37"/>
              <p:cNvSpPr txBox="1"/>
              <p:nvPr/>
            </p:nvSpPr>
            <p:spPr>
              <a:xfrm>
                <a:off x="1138500" y="1833245"/>
                <a:ext cx="1383000" cy="14760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sz="1700">
                  <a:solidFill>
                    <a:schemeClr val="lt1"/>
                  </a:solidFill>
                  <a:latin typeface="Avenir"/>
                  <a:ea typeface="Avenir"/>
                  <a:cs typeface="Avenir"/>
                  <a:sym typeface="Avenir"/>
                </a:endParaRPr>
              </a:p>
              <a:p>
                <a:pPr indent="0" lvl="0" marL="0" rtl="0" algn="l">
                  <a:lnSpc>
                    <a:spcPct val="115000"/>
                  </a:lnSpc>
                  <a:spcBef>
                    <a:spcPts val="800"/>
                  </a:spcBef>
                  <a:spcAft>
                    <a:spcPts val="0"/>
                  </a:spcAft>
                  <a:buNone/>
                </a:pPr>
                <a:r>
                  <a:rPr lang="en" sz="1500">
                    <a:solidFill>
                      <a:schemeClr val="lt1"/>
                    </a:solidFill>
                    <a:latin typeface="Avenir"/>
                    <a:ea typeface="Avenir"/>
                    <a:cs typeface="Avenir"/>
                    <a:sym typeface="Avenir"/>
                  </a:rPr>
                  <a:t>Not 100% accurate, but can flag substantial similarity</a:t>
                </a:r>
                <a:endParaRPr sz="1500">
                  <a:solidFill>
                    <a:schemeClr val="lt1"/>
                  </a:solidFill>
                  <a:latin typeface="Avenir"/>
                  <a:ea typeface="Avenir"/>
                  <a:cs typeface="Avenir"/>
                  <a:sym typeface="Avenir"/>
                </a:endParaRPr>
              </a:p>
              <a:p>
                <a:pPr indent="0" lvl="0" marL="0" rtl="0" algn="ctr">
                  <a:lnSpc>
                    <a:spcPct val="115000"/>
                  </a:lnSpc>
                  <a:spcBef>
                    <a:spcPts val="800"/>
                  </a:spcBef>
                  <a:spcAft>
                    <a:spcPts val="1600"/>
                  </a:spcAft>
                  <a:buNone/>
                </a:pPr>
                <a:r>
                  <a:t/>
                </a:r>
                <a:endParaRPr b="1" sz="1100">
                  <a:solidFill>
                    <a:srgbClr val="FFFFFF"/>
                  </a:solidFill>
                  <a:latin typeface="Roboto"/>
                  <a:ea typeface="Roboto"/>
                  <a:cs typeface="Roboto"/>
                  <a:sym typeface="Roboto"/>
                </a:endParaRPr>
              </a:p>
            </p:txBody>
          </p:sp>
        </p:gr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8"/>
          <p:cNvSpPr txBox="1"/>
          <p:nvPr>
            <p:ph type="title"/>
          </p:nvPr>
        </p:nvSpPr>
        <p:spPr>
          <a:xfrm>
            <a:off x="509550" y="2869425"/>
            <a:ext cx="8124900" cy="17982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Ethical Considerations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9"/>
          <p:cNvSpPr/>
          <p:nvPr/>
        </p:nvSpPr>
        <p:spPr>
          <a:xfrm rot="-5400000">
            <a:off x="2941080" y="-322491"/>
            <a:ext cx="3424200" cy="5486700"/>
          </a:xfrm>
          <a:prstGeom prst="ellipse">
            <a:avLst/>
          </a:prstGeom>
          <a:noFill/>
          <a:ln cap="flat" cmpd="sng" w="19050">
            <a:solidFill>
              <a:srgbClr val="B02B20"/>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3" name="Google Shape;293;p39"/>
          <p:cNvGrpSpPr/>
          <p:nvPr/>
        </p:nvGrpSpPr>
        <p:grpSpPr>
          <a:xfrm>
            <a:off x="2499101" y="1000185"/>
            <a:ext cx="3391738" cy="2728208"/>
            <a:chOff x="3664038" y="1663782"/>
            <a:chExt cx="1815900" cy="1815900"/>
          </a:xfrm>
        </p:grpSpPr>
        <p:sp>
          <p:nvSpPr>
            <p:cNvPr id="294" name="Google Shape;294;p39"/>
            <p:cNvSpPr/>
            <p:nvPr/>
          </p:nvSpPr>
          <p:spPr>
            <a:xfrm>
              <a:off x="3664038" y="1663782"/>
              <a:ext cx="1815900" cy="1815900"/>
            </a:xfrm>
            <a:prstGeom prst="ellipse">
              <a:avLst/>
            </a:prstGeom>
            <a:solidFill>
              <a:srgbClr val="A7291E"/>
            </a:solidFill>
            <a:ln>
              <a:noFill/>
            </a:ln>
            <a:effectLst>
              <a:outerShdw blurRad="228600" rotWithShape="0" algn="tl" dir="5400000" dist="50800">
                <a:srgbClr val="000000">
                  <a:alpha val="5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39"/>
            <p:cNvSpPr txBox="1"/>
            <p:nvPr/>
          </p:nvSpPr>
          <p:spPr>
            <a:xfrm>
              <a:off x="3855630" y="2141976"/>
              <a:ext cx="1455000" cy="8595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3400">
                  <a:solidFill>
                    <a:srgbClr val="FFFFFF"/>
                  </a:solidFill>
                  <a:latin typeface="Avenir"/>
                  <a:ea typeface="Avenir"/>
                  <a:cs typeface="Avenir"/>
                  <a:sym typeface="Avenir"/>
                </a:rPr>
                <a:t>Should I use AI tools to..</a:t>
              </a:r>
              <a:endParaRPr b="1" sz="3400">
                <a:solidFill>
                  <a:srgbClr val="FFFFFF"/>
                </a:solidFill>
                <a:latin typeface="Avenir"/>
                <a:ea typeface="Avenir"/>
                <a:cs typeface="Avenir"/>
                <a:sym typeface="Avenir"/>
              </a:endParaRPr>
            </a:p>
          </p:txBody>
        </p:sp>
      </p:grpSp>
      <p:grpSp>
        <p:nvGrpSpPr>
          <p:cNvPr id="296" name="Google Shape;296;p39"/>
          <p:cNvGrpSpPr/>
          <p:nvPr/>
        </p:nvGrpSpPr>
        <p:grpSpPr>
          <a:xfrm>
            <a:off x="5107663" y="224575"/>
            <a:ext cx="1325812" cy="1291403"/>
            <a:chOff x="2859873" y="853971"/>
            <a:chExt cx="1068600" cy="1068600"/>
          </a:xfrm>
        </p:grpSpPr>
        <p:sp>
          <p:nvSpPr>
            <p:cNvPr id="297" name="Google Shape;297;p39"/>
            <p:cNvSpPr/>
            <p:nvPr/>
          </p:nvSpPr>
          <p:spPr>
            <a:xfrm>
              <a:off x="2859873" y="853971"/>
              <a:ext cx="1068600" cy="1068600"/>
            </a:xfrm>
            <a:prstGeom prst="ellipse">
              <a:avLst/>
            </a:prstGeom>
            <a:solidFill>
              <a:srgbClr val="801F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39"/>
            <p:cNvSpPr txBox="1"/>
            <p:nvPr/>
          </p:nvSpPr>
          <p:spPr>
            <a:xfrm>
              <a:off x="3012800" y="1022197"/>
              <a:ext cx="762600" cy="7323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200">
                  <a:solidFill>
                    <a:srgbClr val="FFFFFF"/>
                  </a:solidFill>
                  <a:latin typeface="Roboto"/>
                  <a:ea typeface="Roboto"/>
                  <a:cs typeface="Roboto"/>
                  <a:sym typeface="Roboto"/>
                </a:rPr>
                <a:t>…help me write an article?</a:t>
              </a:r>
              <a:endParaRPr sz="1200">
                <a:solidFill>
                  <a:srgbClr val="FFFFFF"/>
                </a:solidFill>
                <a:latin typeface="Roboto"/>
                <a:ea typeface="Roboto"/>
                <a:cs typeface="Roboto"/>
                <a:sym typeface="Roboto"/>
              </a:endParaRPr>
            </a:p>
          </p:txBody>
        </p:sp>
      </p:grpSp>
      <p:grpSp>
        <p:nvGrpSpPr>
          <p:cNvPr id="299" name="Google Shape;299;p39"/>
          <p:cNvGrpSpPr/>
          <p:nvPr/>
        </p:nvGrpSpPr>
        <p:grpSpPr>
          <a:xfrm>
            <a:off x="2884671" y="3526473"/>
            <a:ext cx="1325812" cy="1291403"/>
            <a:chOff x="5214448" y="3234278"/>
            <a:chExt cx="1068600" cy="1068600"/>
          </a:xfrm>
        </p:grpSpPr>
        <p:sp>
          <p:nvSpPr>
            <p:cNvPr id="300" name="Google Shape;300;p39"/>
            <p:cNvSpPr/>
            <p:nvPr/>
          </p:nvSpPr>
          <p:spPr>
            <a:xfrm>
              <a:off x="5214448" y="3234278"/>
              <a:ext cx="1068600" cy="1068600"/>
            </a:xfrm>
            <a:prstGeom prst="ellipse">
              <a:avLst/>
            </a:prstGeom>
            <a:solidFill>
              <a:srgbClr val="801F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39"/>
            <p:cNvSpPr txBox="1"/>
            <p:nvPr/>
          </p:nvSpPr>
          <p:spPr>
            <a:xfrm>
              <a:off x="5302678" y="3402505"/>
              <a:ext cx="859800" cy="7323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000">
                  <a:solidFill>
                    <a:srgbClr val="FFFFFF"/>
                  </a:solidFill>
                  <a:latin typeface="Roboto"/>
                  <a:ea typeface="Roboto"/>
                  <a:cs typeface="Roboto"/>
                  <a:sym typeface="Roboto"/>
                </a:rPr>
                <a:t>…summarize or create an abstract for my own work?</a:t>
              </a:r>
              <a:endParaRPr sz="1000">
                <a:solidFill>
                  <a:srgbClr val="FFFFFF"/>
                </a:solidFill>
                <a:latin typeface="Roboto"/>
                <a:ea typeface="Roboto"/>
                <a:cs typeface="Roboto"/>
                <a:sym typeface="Roboto"/>
              </a:endParaRPr>
            </a:p>
          </p:txBody>
        </p:sp>
      </p:grpSp>
      <p:grpSp>
        <p:nvGrpSpPr>
          <p:cNvPr id="302" name="Google Shape;302;p39"/>
          <p:cNvGrpSpPr/>
          <p:nvPr/>
        </p:nvGrpSpPr>
        <p:grpSpPr>
          <a:xfrm>
            <a:off x="1747461" y="708820"/>
            <a:ext cx="1325812" cy="1291403"/>
            <a:chOff x="5214448" y="3234278"/>
            <a:chExt cx="1068600" cy="1068600"/>
          </a:xfrm>
        </p:grpSpPr>
        <p:sp>
          <p:nvSpPr>
            <p:cNvPr id="303" name="Google Shape;303;p39"/>
            <p:cNvSpPr/>
            <p:nvPr/>
          </p:nvSpPr>
          <p:spPr>
            <a:xfrm>
              <a:off x="5214448" y="3234278"/>
              <a:ext cx="1068600" cy="1068600"/>
            </a:xfrm>
            <a:prstGeom prst="ellipse">
              <a:avLst/>
            </a:prstGeom>
            <a:solidFill>
              <a:srgbClr val="801F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39"/>
            <p:cNvSpPr txBox="1"/>
            <p:nvPr/>
          </p:nvSpPr>
          <p:spPr>
            <a:xfrm>
              <a:off x="5300691" y="3402424"/>
              <a:ext cx="896100" cy="7830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900">
                  <a:solidFill>
                    <a:srgbClr val="FFFFFF"/>
                  </a:solidFill>
                  <a:latin typeface="Roboto"/>
                  <a:ea typeface="Roboto"/>
                  <a:cs typeface="Roboto"/>
                  <a:sym typeface="Roboto"/>
                </a:rPr>
                <a:t>…create tables, visualizations, illustrations, or other elements for my research works?</a:t>
              </a:r>
              <a:endParaRPr sz="900">
                <a:solidFill>
                  <a:srgbClr val="FFFFFF"/>
                </a:solidFill>
                <a:latin typeface="Roboto"/>
                <a:ea typeface="Roboto"/>
                <a:cs typeface="Roboto"/>
                <a:sym typeface="Roboto"/>
              </a:endParaRPr>
            </a:p>
          </p:txBody>
        </p:sp>
      </p:grpSp>
      <p:grpSp>
        <p:nvGrpSpPr>
          <p:cNvPr id="305" name="Google Shape;305;p39"/>
          <p:cNvGrpSpPr/>
          <p:nvPr/>
        </p:nvGrpSpPr>
        <p:grpSpPr>
          <a:xfrm>
            <a:off x="5969459" y="2728970"/>
            <a:ext cx="1325812" cy="1291403"/>
            <a:chOff x="5214448" y="3234278"/>
            <a:chExt cx="1068600" cy="1068600"/>
          </a:xfrm>
        </p:grpSpPr>
        <p:sp>
          <p:nvSpPr>
            <p:cNvPr id="306" name="Google Shape;306;p39"/>
            <p:cNvSpPr/>
            <p:nvPr/>
          </p:nvSpPr>
          <p:spPr>
            <a:xfrm>
              <a:off x="5214448" y="3234278"/>
              <a:ext cx="1068600" cy="1068600"/>
            </a:xfrm>
            <a:prstGeom prst="ellipse">
              <a:avLst/>
            </a:prstGeom>
            <a:solidFill>
              <a:srgbClr val="801F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39"/>
            <p:cNvSpPr txBox="1"/>
            <p:nvPr/>
          </p:nvSpPr>
          <p:spPr>
            <a:xfrm>
              <a:off x="5367375" y="3402503"/>
              <a:ext cx="762600" cy="7323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100">
                  <a:solidFill>
                    <a:srgbClr val="FFFFFF"/>
                  </a:solidFill>
                  <a:latin typeface="Roboto"/>
                  <a:ea typeface="Roboto"/>
                  <a:cs typeface="Roboto"/>
                  <a:sym typeface="Roboto"/>
                </a:rPr>
                <a:t>…proofread or check my own work?</a:t>
              </a:r>
              <a:endParaRPr sz="1100">
                <a:solidFill>
                  <a:srgbClr val="FFFFFF"/>
                </a:solidFill>
                <a:latin typeface="Roboto"/>
                <a:ea typeface="Roboto"/>
                <a:cs typeface="Roboto"/>
                <a:sym typeface="Roboto"/>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0"/>
          <p:cNvSpPr txBox="1"/>
          <p:nvPr>
            <p:ph idx="1" type="body"/>
          </p:nvPr>
        </p:nvSpPr>
        <p:spPr>
          <a:xfrm>
            <a:off x="311700" y="1478550"/>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Would you feel comfortable disclosing the tool and the manner in which it was employed?</a:t>
            </a:r>
            <a:endParaRPr/>
          </a:p>
          <a:p>
            <a:pPr indent="0" lvl="0" marL="914400" rtl="0" algn="l">
              <a:spcBef>
                <a:spcPts val="1200"/>
              </a:spcBef>
              <a:spcAft>
                <a:spcPts val="0"/>
              </a:spcAft>
              <a:buNone/>
            </a:pPr>
            <a:r>
              <a:t/>
            </a:r>
            <a:endParaRPr sz="400"/>
          </a:p>
          <a:p>
            <a:pPr indent="-342900" lvl="0" marL="457200" rtl="0" algn="l">
              <a:spcBef>
                <a:spcPts val="1200"/>
              </a:spcBef>
              <a:spcAft>
                <a:spcPts val="0"/>
              </a:spcAft>
              <a:buSzPts val="1800"/>
              <a:buChar char="❏"/>
            </a:pPr>
            <a:r>
              <a:rPr lang="en"/>
              <a:t>Is there another</a:t>
            </a:r>
            <a:r>
              <a:rPr lang="en"/>
              <a:t> tool or service that the AI replacing? </a:t>
            </a:r>
            <a:endParaRPr/>
          </a:p>
          <a:p>
            <a:pPr indent="-317500" lvl="1" marL="914400" rtl="0" algn="l">
              <a:spcBef>
                <a:spcPts val="0"/>
              </a:spcBef>
              <a:spcAft>
                <a:spcPts val="0"/>
              </a:spcAft>
              <a:buSzPts val="1400"/>
              <a:buChar char="❏"/>
            </a:pPr>
            <a:r>
              <a:rPr lang="en"/>
              <a:t>Would you hire a copyeditor or designer to do this work or take it to a service provider on your campus?</a:t>
            </a:r>
            <a:endParaRPr/>
          </a:p>
          <a:p>
            <a:pPr indent="-317500" lvl="1" marL="914400" rtl="0" algn="l">
              <a:spcBef>
                <a:spcPts val="0"/>
              </a:spcBef>
              <a:spcAft>
                <a:spcPts val="0"/>
              </a:spcAft>
              <a:buSzPts val="1400"/>
              <a:buChar char="❏"/>
            </a:pPr>
            <a:r>
              <a:rPr lang="en"/>
              <a:t>Is this allowing you to contribute something new and valuable to your work - such as providing a transcript or other accessibility element?</a:t>
            </a:r>
            <a:endParaRPr/>
          </a:p>
        </p:txBody>
      </p:sp>
      <p:sp>
        <p:nvSpPr>
          <p:cNvPr id="313" name="Google Shape;313;p40"/>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Should I use AI tools?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1"/>
          <p:cNvSpPr txBox="1"/>
          <p:nvPr>
            <p:ph idx="1" type="body"/>
          </p:nvPr>
        </p:nvSpPr>
        <p:spPr>
          <a:xfrm>
            <a:off x="311700" y="1399550"/>
            <a:ext cx="8520600" cy="3416400"/>
          </a:xfrm>
          <a:prstGeom prst="rect">
            <a:avLst/>
          </a:prstGeom>
          <a:noFill/>
          <a:ln>
            <a:noFill/>
          </a:ln>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
              <a:t>How much can outputs be trusted? </a:t>
            </a:r>
            <a:r>
              <a:rPr lang="en"/>
              <a:t>Can you trace where the information came from?</a:t>
            </a:r>
            <a:endParaRPr/>
          </a:p>
          <a:p>
            <a:pPr indent="-342900" lvl="1" marL="914400" rtl="0" algn="l">
              <a:spcBef>
                <a:spcPts val="1000"/>
              </a:spcBef>
              <a:spcAft>
                <a:spcPts val="0"/>
              </a:spcAft>
              <a:buSzPts val="1800"/>
              <a:buChar char="❏"/>
            </a:pPr>
            <a:r>
              <a:rPr lang="en" sz="1800"/>
              <a:t>If citations are provided, are those accurate? Can you check them to verify?</a:t>
            </a:r>
            <a:endParaRPr sz="1800"/>
          </a:p>
          <a:p>
            <a:pPr indent="-342900" lvl="1" marL="914400" rtl="0" algn="l">
              <a:spcBef>
                <a:spcPts val="1000"/>
              </a:spcBef>
              <a:spcAft>
                <a:spcPts val="0"/>
              </a:spcAft>
              <a:buSzPts val="1800"/>
              <a:buChar char="❏"/>
            </a:pPr>
            <a:r>
              <a:rPr lang="en" sz="1800"/>
              <a:t>If you’re using a research tool, what quality of databases is it pulling from?</a:t>
            </a:r>
            <a:endParaRPr sz="1800"/>
          </a:p>
          <a:p>
            <a:pPr indent="-342900" lvl="0" marL="457200" rtl="0" algn="l">
              <a:spcBef>
                <a:spcPts val="1000"/>
              </a:spcBef>
              <a:spcAft>
                <a:spcPts val="0"/>
              </a:spcAft>
              <a:buSzPts val="1800"/>
              <a:buChar char="❏"/>
            </a:pPr>
            <a:r>
              <a:rPr lang="en"/>
              <a:t>Are you accounting for bias and inaccuracy?</a:t>
            </a:r>
            <a:endParaRPr/>
          </a:p>
          <a:p>
            <a:pPr indent="0" lvl="0" marL="0" rtl="0" algn="l">
              <a:spcBef>
                <a:spcPts val="1000"/>
              </a:spcBef>
              <a:spcAft>
                <a:spcPts val="1000"/>
              </a:spcAft>
              <a:buNone/>
            </a:pPr>
            <a:r>
              <a:t/>
            </a:r>
            <a:endParaRPr/>
          </a:p>
        </p:txBody>
      </p:sp>
      <p:sp>
        <p:nvSpPr>
          <p:cNvPr id="320" name="Google Shape;320;p41"/>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Using AI-generated outputs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42"/>
          <p:cNvSpPr txBox="1"/>
          <p:nvPr>
            <p:ph idx="1" type="body"/>
          </p:nvPr>
        </p:nvSpPr>
        <p:spPr>
          <a:xfrm>
            <a:off x="311700" y="1433600"/>
            <a:ext cx="8520600" cy="3416400"/>
          </a:xfrm>
          <a:prstGeom prst="rect">
            <a:avLst/>
          </a:prstGeom>
          <a:noFill/>
          <a:ln>
            <a:noFill/>
          </a:ln>
        </p:spPr>
        <p:txBody>
          <a:bodyPr anchorCtr="0" anchor="t" bIns="45700" lIns="91425" spcFirstLastPara="1" rIns="91425" wrap="square" tIns="45700">
            <a:noAutofit/>
          </a:bodyPr>
          <a:lstStyle/>
          <a:p>
            <a:pPr indent="-336550" lvl="0" marL="457200" rtl="0" algn="l">
              <a:spcBef>
                <a:spcPts val="0"/>
              </a:spcBef>
              <a:spcAft>
                <a:spcPts val="0"/>
              </a:spcAft>
              <a:buSzPts val="1700"/>
              <a:buChar char="❏"/>
            </a:pPr>
            <a:r>
              <a:rPr lang="en" sz="1700"/>
              <a:t>Did you read the user agreement before signing up or utilizing the tool?  Do you trust the tools are you using and are you comfortable putting your work into them?</a:t>
            </a:r>
            <a:endParaRPr sz="1700"/>
          </a:p>
          <a:p>
            <a:pPr indent="-336550" lvl="0" marL="457200" rtl="0" algn="l">
              <a:spcBef>
                <a:spcPts val="1000"/>
              </a:spcBef>
              <a:spcAft>
                <a:spcPts val="0"/>
              </a:spcAft>
              <a:buSzPts val="1700"/>
              <a:buChar char="❏"/>
            </a:pPr>
            <a:r>
              <a:rPr lang="en" sz="1700"/>
              <a:t>Assume what you put in is being used to train the machine learning model unless you are explicitly told it is not </a:t>
            </a:r>
            <a:endParaRPr sz="1700"/>
          </a:p>
          <a:p>
            <a:pPr indent="-336550" lvl="0" marL="457200" rtl="0" algn="l">
              <a:spcBef>
                <a:spcPts val="1000"/>
              </a:spcBef>
              <a:spcAft>
                <a:spcPts val="1000"/>
              </a:spcAft>
              <a:buSzPts val="1700"/>
              <a:buChar char="❏"/>
            </a:pPr>
            <a:r>
              <a:rPr lang="en" sz="1700"/>
              <a:t>Make your own decisions with your creative and scholarly work but use extra caution and deference with others’ intellectual property</a:t>
            </a:r>
            <a:endParaRPr sz="1700"/>
          </a:p>
        </p:txBody>
      </p:sp>
      <p:sp>
        <p:nvSpPr>
          <p:cNvPr id="327" name="Google Shape;327;p42"/>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Should I put my own or others’ work into AI tools?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509550" y="2835825"/>
            <a:ext cx="8124900" cy="17982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AI and Copyright</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43"/>
          <p:cNvSpPr txBox="1"/>
          <p:nvPr>
            <p:ph idx="1" type="body"/>
          </p:nvPr>
        </p:nvSpPr>
        <p:spPr>
          <a:xfrm>
            <a:off x="311700" y="1523825"/>
            <a:ext cx="8520600" cy="3416400"/>
          </a:xfrm>
          <a:prstGeom prst="rect">
            <a:avLst/>
          </a:prstGeom>
          <a:noFill/>
          <a:ln>
            <a:noFill/>
          </a:ln>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
              <a:t>Could you create a dataset using public domain or openly licensed materials? </a:t>
            </a:r>
            <a:endParaRPr/>
          </a:p>
          <a:p>
            <a:pPr indent="0" lvl="0" marL="457200" rtl="0" algn="l">
              <a:spcBef>
                <a:spcPts val="1000"/>
              </a:spcBef>
              <a:spcAft>
                <a:spcPts val="0"/>
              </a:spcAft>
              <a:buNone/>
            </a:pPr>
            <a:r>
              <a:t/>
            </a:r>
            <a:endParaRPr sz="200"/>
          </a:p>
          <a:p>
            <a:pPr indent="-342900" lvl="0" marL="457200" rtl="0" algn="l">
              <a:spcBef>
                <a:spcPts val="1000"/>
              </a:spcBef>
              <a:spcAft>
                <a:spcPts val="0"/>
              </a:spcAft>
              <a:buSzPts val="1800"/>
              <a:buChar char="❏"/>
            </a:pPr>
            <a:r>
              <a:rPr lang="en"/>
              <a:t>Could you seek permission or license content?</a:t>
            </a:r>
            <a:endParaRPr/>
          </a:p>
          <a:p>
            <a:pPr indent="0" lvl="0" marL="457200" rtl="0" algn="l">
              <a:spcBef>
                <a:spcPts val="1000"/>
              </a:spcBef>
              <a:spcAft>
                <a:spcPts val="0"/>
              </a:spcAft>
              <a:buNone/>
            </a:pPr>
            <a:r>
              <a:t/>
            </a:r>
            <a:endParaRPr sz="200"/>
          </a:p>
          <a:p>
            <a:pPr indent="0" lvl="0" marL="0" rtl="0" algn="l">
              <a:spcBef>
                <a:spcPts val="1000"/>
              </a:spcBef>
              <a:spcAft>
                <a:spcPts val="1000"/>
              </a:spcAft>
              <a:buNone/>
            </a:pPr>
            <a:r>
              <a:rPr b="1" lang="en" u="sng"/>
              <a:t>Do not share human subject data or student-identifiable info (even informal data)</a:t>
            </a:r>
            <a:endParaRPr b="1" u="sng"/>
          </a:p>
        </p:txBody>
      </p:sp>
      <p:sp>
        <p:nvSpPr>
          <p:cNvPr id="334" name="Google Shape;334;p43"/>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Should I put my own or others’ work into AI tools?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44"/>
          <p:cNvSpPr txBox="1"/>
          <p:nvPr>
            <p:ph idx="1" type="body"/>
          </p:nvPr>
        </p:nvSpPr>
        <p:spPr>
          <a:xfrm>
            <a:off x="311700" y="1377075"/>
            <a:ext cx="8520600" cy="34164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 sz="1700"/>
              <a:t>Using any proprietary tool or platform carries a risk for losing access to that process or methodology. It may not be possible to export your work and exports may not be interoperable with other tools or systems.</a:t>
            </a:r>
            <a:endParaRPr b="1" sz="1700"/>
          </a:p>
          <a:p>
            <a:pPr indent="-336550" lvl="0" marL="457200" rtl="0" algn="l">
              <a:lnSpc>
                <a:spcPct val="115000"/>
              </a:lnSpc>
              <a:spcBef>
                <a:spcPts val="1000"/>
              </a:spcBef>
              <a:spcAft>
                <a:spcPts val="0"/>
              </a:spcAft>
              <a:buSzPts val="1700"/>
              <a:buChar char="❏"/>
            </a:pPr>
            <a:r>
              <a:rPr b="1" lang="en" sz="1700"/>
              <a:t>Is your research method sustainable if you are utilizing a tool with uncertain longevity?</a:t>
            </a:r>
            <a:endParaRPr b="1" sz="1700"/>
          </a:p>
          <a:p>
            <a:pPr indent="0" lvl="0" marL="457200" rtl="0" algn="l">
              <a:spcBef>
                <a:spcPts val="1000"/>
              </a:spcBef>
              <a:spcAft>
                <a:spcPts val="0"/>
              </a:spcAft>
              <a:buNone/>
            </a:pPr>
            <a:r>
              <a:t/>
            </a:r>
            <a:endParaRPr sz="2100"/>
          </a:p>
          <a:p>
            <a:pPr indent="0" lvl="0" marL="0" rtl="0" algn="l">
              <a:spcBef>
                <a:spcPts val="1000"/>
              </a:spcBef>
              <a:spcAft>
                <a:spcPts val="1000"/>
              </a:spcAft>
              <a:buNone/>
            </a:pPr>
            <a:r>
              <a:t/>
            </a:r>
            <a:endParaRPr sz="2100"/>
          </a:p>
        </p:txBody>
      </p:sp>
      <p:sp>
        <p:nvSpPr>
          <p:cNvPr id="341" name="Google Shape;341;p44"/>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Proprietary technologies and sustainability</a:t>
            </a:r>
            <a:endParaRPr/>
          </a:p>
        </p:txBody>
      </p:sp>
      <p:pic>
        <p:nvPicPr>
          <p:cNvPr id="342" name="Google Shape;342;p44"/>
          <p:cNvPicPr preferRelativeResize="0"/>
          <p:nvPr/>
        </p:nvPicPr>
        <p:blipFill>
          <a:blip r:embed="rId3">
            <a:alphaModFix/>
          </a:blip>
          <a:stretch>
            <a:fillRect/>
          </a:stretch>
        </p:blipFill>
        <p:spPr>
          <a:xfrm>
            <a:off x="2334900" y="3104300"/>
            <a:ext cx="3857625" cy="168917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45"/>
          <p:cNvSpPr txBox="1"/>
          <p:nvPr>
            <p:ph idx="1" type="body"/>
          </p:nvPr>
        </p:nvSpPr>
        <p:spPr>
          <a:xfrm>
            <a:off x="311700" y="1410850"/>
            <a:ext cx="4107000" cy="34164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 sz="1600">
                <a:solidFill>
                  <a:srgbClr val="B02B20"/>
                </a:solidFill>
              </a:rPr>
              <a:t>Labor practices:</a:t>
            </a:r>
            <a:r>
              <a:rPr b="1" lang="en" sz="1600">
                <a:solidFill>
                  <a:srgbClr val="C00000"/>
                </a:solidFill>
              </a:rPr>
              <a:t> </a:t>
            </a:r>
            <a:r>
              <a:rPr lang="en" sz="1600"/>
              <a:t>Data labelling, transcription, and other human-performed tasks are generally outsourced and performed for low wages </a:t>
            </a:r>
            <a:endParaRPr sz="1600"/>
          </a:p>
          <a:p>
            <a:pPr indent="0" lvl="0" marL="0" rtl="0" algn="l">
              <a:lnSpc>
                <a:spcPct val="115000"/>
              </a:lnSpc>
              <a:spcBef>
                <a:spcPts val="1000"/>
              </a:spcBef>
              <a:spcAft>
                <a:spcPts val="0"/>
              </a:spcAft>
              <a:buNone/>
            </a:pPr>
            <a:r>
              <a:rPr b="1" lang="en" sz="1600">
                <a:solidFill>
                  <a:srgbClr val="B02B20"/>
                </a:solidFill>
              </a:rPr>
              <a:t>Environmental impacts:</a:t>
            </a:r>
            <a:r>
              <a:rPr b="1" lang="en" sz="1600"/>
              <a:t> </a:t>
            </a:r>
            <a:r>
              <a:rPr lang="en" sz="1600"/>
              <a:t>Training a single AI model can use as much water as an average person uses over 27 years. Training and running AI models can produce carbon dioxide emissions that are more than 5x the amount a car emits over its lifetime.</a:t>
            </a:r>
            <a:endParaRPr sz="1600"/>
          </a:p>
          <a:p>
            <a:pPr indent="0" lvl="0" marL="457200" rtl="0" algn="l">
              <a:spcBef>
                <a:spcPts val="1000"/>
              </a:spcBef>
              <a:spcAft>
                <a:spcPts val="0"/>
              </a:spcAft>
              <a:buNone/>
            </a:pPr>
            <a:r>
              <a:t/>
            </a:r>
            <a:endParaRPr sz="2000"/>
          </a:p>
          <a:p>
            <a:pPr indent="0" lvl="0" marL="457200" rtl="0" algn="l">
              <a:spcBef>
                <a:spcPts val="1000"/>
              </a:spcBef>
              <a:spcAft>
                <a:spcPts val="0"/>
              </a:spcAft>
              <a:buNone/>
            </a:pPr>
            <a:r>
              <a:t/>
            </a:r>
            <a:endParaRPr sz="2000"/>
          </a:p>
          <a:p>
            <a:pPr indent="0" lvl="0" marL="0" rtl="0" algn="l">
              <a:spcBef>
                <a:spcPts val="1000"/>
              </a:spcBef>
              <a:spcAft>
                <a:spcPts val="1000"/>
              </a:spcAft>
              <a:buNone/>
            </a:pPr>
            <a:r>
              <a:t/>
            </a:r>
            <a:endParaRPr sz="2000"/>
          </a:p>
        </p:txBody>
      </p:sp>
      <p:sp>
        <p:nvSpPr>
          <p:cNvPr id="349" name="Google Shape;349;p45"/>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Labor and Environmental Concerns</a:t>
            </a:r>
            <a:endParaRPr/>
          </a:p>
        </p:txBody>
      </p:sp>
      <p:pic>
        <p:nvPicPr>
          <p:cNvPr descr="Bar chart illustrating the difference between AI and human consumption of water and carbon dioxide emissions" id="350" name="Google Shape;350;p45" title="Points scored"/>
          <p:cNvPicPr preferRelativeResize="0"/>
          <p:nvPr/>
        </p:nvPicPr>
        <p:blipFill rotWithShape="1">
          <a:blip r:embed="rId3">
            <a:alphaModFix/>
          </a:blip>
          <a:srcRect b="0" l="6463" r="0" t="0"/>
          <a:stretch/>
        </p:blipFill>
        <p:spPr>
          <a:xfrm>
            <a:off x="4399050" y="1263325"/>
            <a:ext cx="4589874" cy="3225951"/>
          </a:xfrm>
          <a:prstGeom prst="rect">
            <a:avLst/>
          </a:prstGeom>
          <a:noFill/>
          <a:ln>
            <a:noFill/>
          </a:ln>
        </p:spPr>
      </p:pic>
      <p:pic>
        <p:nvPicPr>
          <p:cNvPr descr="Car icon image | Public domain vectors" id="351" name="Google Shape;351;p45"/>
          <p:cNvPicPr preferRelativeResize="0"/>
          <p:nvPr/>
        </p:nvPicPr>
        <p:blipFill rotWithShape="1">
          <a:blip r:embed="rId4">
            <a:alphaModFix/>
          </a:blip>
          <a:srcRect b="38059" l="0" r="0" t="25703"/>
          <a:stretch/>
        </p:blipFill>
        <p:spPr>
          <a:xfrm>
            <a:off x="4572000" y="3575600"/>
            <a:ext cx="605350" cy="309836"/>
          </a:xfrm>
          <a:prstGeom prst="rect">
            <a:avLst/>
          </a:prstGeom>
          <a:noFill/>
          <a:ln>
            <a:noFill/>
          </a:ln>
        </p:spPr>
      </p:pic>
      <p:pic>
        <p:nvPicPr>
          <p:cNvPr descr="Tap with drops | Public domain vectors" id="352" name="Google Shape;352;p45"/>
          <p:cNvPicPr preferRelativeResize="0"/>
          <p:nvPr/>
        </p:nvPicPr>
        <p:blipFill>
          <a:blip r:embed="rId5">
            <a:alphaModFix/>
          </a:blip>
          <a:stretch>
            <a:fillRect/>
          </a:stretch>
        </p:blipFill>
        <p:spPr>
          <a:xfrm flipH="1">
            <a:off x="4657765" y="2681521"/>
            <a:ext cx="433825" cy="476750"/>
          </a:xfrm>
          <a:prstGeom prst="rect">
            <a:avLst/>
          </a:prstGeom>
          <a:noFill/>
          <a:ln>
            <a:noFill/>
          </a:ln>
        </p:spPr>
      </p:pic>
      <p:sp>
        <p:nvSpPr>
          <p:cNvPr id="353" name="Google Shape;353;p45"/>
          <p:cNvSpPr txBox="1"/>
          <p:nvPr/>
        </p:nvSpPr>
        <p:spPr>
          <a:xfrm>
            <a:off x="5278850" y="2391275"/>
            <a:ext cx="1015200" cy="24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Avenir"/>
                <a:ea typeface="Avenir"/>
                <a:cs typeface="Avenir"/>
                <a:sym typeface="Avenir"/>
              </a:rPr>
              <a:t>107,000 gal</a:t>
            </a:r>
            <a:endParaRPr sz="1100">
              <a:solidFill>
                <a:schemeClr val="dk2"/>
              </a:solidFill>
              <a:latin typeface="Avenir"/>
              <a:ea typeface="Avenir"/>
              <a:cs typeface="Avenir"/>
              <a:sym typeface="Avenir"/>
            </a:endParaRPr>
          </a:p>
        </p:txBody>
      </p:sp>
      <p:sp>
        <p:nvSpPr>
          <p:cNvPr id="354" name="Google Shape;354;p45"/>
          <p:cNvSpPr txBox="1"/>
          <p:nvPr/>
        </p:nvSpPr>
        <p:spPr>
          <a:xfrm>
            <a:off x="7343025" y="2081225"/>
            <a:ext cx="1359300" cy="2451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100">
                <a:solidFill>
                  <a:schemeClr val="lt1"/>
                </a:solidFill>
                <a:latin typeface="Avenir"/>
                <a:ea typeface="Avenir"/>
                <a:cs typeface="Avenir"/>
                <a:sym typeface="Avenir"/>
              </a:rPr>
              <a:t>2,889,000 gal</a:t>
            </a:r>
            <a:endParaRPr sz="1100">
              <a:solidFill>
                <a:schemeClr val="lt1"/>
              </a:solidFill>
              <a:latin typeface="Avenir"/>
              <a:ea typeface="Avenir"/>
              <a:cs typeface="Avenir"/>
              <a:sym typeface="Avenir"/>
            </a:endParaRPr>
          </a:p>
        </p:txBody>
      </p:sp>
      <p:sp>
        <p:nvSpPr>
          <p:cNvPr id="355" name="Google Shape;355;p45"/>
          <p:cNvSpPr txBox="1"/>
          <p:nvPr/>
        </p:nvSpPr>
        <p:spPr>
          <a:xfrm>
            <a:off x="5555350" y="3107650"/>
            <a:ext cx="1015200" cy="245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Avenir"/>
                <a:ea typeface="Avenir"/>
                <a:cs typeface="Avenir"/>
                <a:sym typeface="Avenir"/>
              </a:rPr>
              <a:t>330,000 lbs</a:t>
            </a:r>
            <a:endParaRPr sz="1100">
              <a:solidFill>
                <a:schemeClr val="dk2"/>
              </a:solidFill>
              <a:latin typeface="Avenir"/>
              <a:ea typeface="Avenir"/>
              <a:cs typeface="Avenir"/>
              <a:sym typeface="Avenir"/>
            </a:endParaRPr>
          </a:p>
        </p:txBody>
      </p:sp>
      <p:sp>
        <p:nvSpPr>
          <p:cNvPr id="356" name="Google Shape;356;p45"/>
          <p:cNvSpPr txBox="1"/>
          <p:nvPr/>
        </p:nvSpPr>
        <p:spPr>
          <a:xfrm>
            <a:off x="5245025" y="3496925"/>
            <a:ext cx="1015200" cy="245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Avenir"/>
                <a:ea typeface="Avenir"/>
                <a:cs typeface="Avenir"/>
                <a:sym typeface="Avenir"/>
              </a:rPr>
              <a:t>66</a:t>
            </a:r>
            <a:r>
              <a:rPr lang="en" sz="1100">
                <a:solidFill>
                  <a:schemeClr val="dk2"/>
                </a:solidFill>
                <a:latin typeface="Avenir"/>
                <a:ea typeface="Avenir"/>
                <a:cs typeface="Avenir"/>
                <a:sym typeface="Avenir"/>
              </a:rPr>
              <a:t>,000 lbs</a:t>
            </a:r>
            <a:endParaRPr sz="1100">
              <a:solidFill>
                <a:schemeClr val="dk2"/>
              </a:solidFill>
              <a:latin typeface="Avenir"/>
              <a:ea typeface="Avenir"/>
              <a:cs typeface="Avenir"/>
              <a:sym typeface="Aveni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46"/>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b="0" sz="2200">
              <a:latin typeface="Source Sans Pro"/>
              <a:ea typeface="Source Sans Pro"/>
              <a:cs typeface="Source Sans Pro"/>
              <a:sym typeface="Source Sans Pro"/>
            </a:endParaRPr>
          </a:p>
        </p:txBody>
      </p:sp>
      <p:sp>
        <p:nvSpPr>
          <p:cNvPr id="362" name="Google Shape;362;p46"/>
          <p:cNvSpPr txBox="1"/>
          <p:nvPr>
            <p:ph idx="1" type="body"/>
          </p:nvPr>
        </p:nvSpPr>
        <p:spPr>
          <a:xfrm>
            <a:off x="311700" y="1085125"/>
            <a:ext cx="8520600" cy="3416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675"/>
              <a:t>Intellectual Property Ownership: </a:t>
            </a:r>
            <a:r>
              <a:rPr lang="en" sz="1675"/>
              <a:t>Generative AI must be to disclosed in order to register copyright for eligible elements of your work.</a:t>
            </a:r>
            <a:endParaRPr sz="1675"/>
          </a:p>
          <a:p>
            <a:pPr indent="0" lvl="0" marL="0" rtl="0" algn="l">
              <a:lnSpc>
                <a:spcPct val="115000"/>
              </a:lnSpc>
              <a:spcBef>
                <a:spcPts val="1200"/>
              </a:spcBef>
              <a:spcAft>
                <a:spcPts val="0"/>
              </a:spcAft>
              <a:buNone/>
            </a:pPr>
            <a:r>
              <a:t/>
            </a:r>
            <a:endParaRPr sz="975"/>
          </a:p>
          <a:p>
            <a:pPr indent="0" lvl="0" marL="0" rtl="0" algn="l">
              <a:lnSpc>
                <a:spcPct val="115000"/>
              </a:lnSpc>
              <a:spcBef>
                <a:spcPts val="1200"/>
              </a:spcBef>
              <a:spcAft>
                <a:spcPts val="0"/>
              </a:spcAft>
              <a:buNone/>
            </a:pPr>
            <a:r>
              <a:rPr b="1" lang="en" sz="1675"/>
              <a:t>Funders: </a:t>
            </a:r>
            <a:r>
              <a:rPr lang="en" sz="1675"/>
              <a:t>Funder requirements are still developing and very individualized at this point. However, it may put you in a difficult position if you utilized tools that were not scoped in the description of your work, including both the research and publication associated with the grant-funded work.  </a:t>
            </a:r>
            <a:endParaRPr sz="1675"/>
          </a:p>
          <a:p>
            <a:pPr indent="0" lvl="0" marL="0" rtl="0" algn="l">
              <a:lnSpc>
                <a:spcPct val="115000"/>
              </a:lnSpc>
              <a:spcBef>
                <a:spcPts val="1200"/>
              </a:spcBef>
              <a:spcAft>
                <a:spcPts val="0"/>
              </a:spcAft>
              <a:buNone/>
            </a:pPr>
            <a:r>
              <a:t/>
            </a:r>
            <a:endParaRPr sz="975"/>
          </a:p>
          <a:p>
            <a:pPr indent="0" lvl="0" marL="0" rtl="0" algn="l">
              <a:lnSpc>
                <a:spcPct val="115000"/>
              </a:lnSpc>
              <a:spcBef>
                <a:spcPts val="1200"/>
              </a:spcBef>
              <a:spcAft>
                <a:spcPts val="1200"/>
              </a:spcAft>
              <a:buNone/>
            </a:pPr>
            <a:r>
              <a:rPr b="1" lang="en" sz="1675"/>
              <a:t>Research Community</a:t>
            </a:r>
            <a:r>
              <a:rPr lang="en" sz="1675"/>
              <a:t>: It is important to disclose the use of AI, and the methods and extent of your use in order to enhance reproducibility and continue to foster trust among researchers and research users. </a:t>
            </a:r>
            <a:endParaRPr sz="1987"/>
          </a:p>
        </p:txBody>
      </p:sp>
      <p:sp>
        <p:nvSpPr>
          <p:cNvPr id="363" name="Google Shape;363;p46"/>
          <p:cNvSpPr txBox="1"/>
          <p:nvPr>
            <p:ph type="title"/>
          </p:nvPr>
        </p:nvSpPr>
        <p:spPr>
          <a:xfrm>
            <a:off x="311700" y="11340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Disclosures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4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b="0" sz="2200">
              <a:latin typeface="Source Sans Pro"/>
              <a:ea typeface="Source Sans Pro"/>
              <a:cs typeface="Source Sans Pro"/>
              <a:sym typeface="Source Sans Pro"/>
            </a:endParaRPr>
          </a:p>
        </p:txBody>
      </p:sp>
      <p:sp>
        <p:nvSpPr>
          <p:cNvPr id="369" name="Google Shape;369;p47"/>
          <p:cNvSpPr txBox="1"/>
          <p:nvPr>
            <p:ph idx="1" type="body"/>
          </p:nvPr>
        </p:nvSpPr>
        <p:spPr>
          <a:xfrm>
            <a:off x="311700" y="1265275"/>
            <a:ext cx="4461000" cy="3416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375"/>
              <a:t>Human Subjects: </a:t>
            </a:r>
            <a:r>
              <a:rPr lang="en" sz="1375"/>
              <a:t>Your institution may have a</a:t>
            </a:r>
            <a:r>
              <a:rPr lang="en" sz="1375"/>
              <a:t> stated policy from IRB or another body regarding the use or disclosure of AI. Due to the nature of AI training models and the unpredictability of their outputs, AI should always be disclosed to research subjects. </a:t>
            </a:r>
            <a:endParaRPr sz="1375"/>
          </a:p>
          <a:p>
            <a:pPr indent="0" lvl="0" marL="0" rtl="0" algn="l">
              <a:lnSpc>
                <a:spcPct val="115000"/>
              </a:lnSpc>
              <a:spcBef>
                <a:spcPts val="1200"/>
              </a:spcBef>
              <a:spcAft>
                <a:spcPts val="0"/>
              </a:spcAft>
              <a:buNone/>
            </a:pPr>
            <a:r>
              <a:rPr lang="en" sz="1375"/>
              <a:t>This is also a question for our campuses regarding the use of human subject data in unregulated tools using AI technologies. </a:t>
            </a:r>
            <a:endParaRPr sz="1375"/>
          </a:p>
          <a:p>
            <a:pPr indent="0" lvl="0" marL="0" rtl="0" algn="l">
              <a:lnSpc>
                <a:spcPct val="115000"/>
              </a:lnSpc>
              <a:spcBef>
                <a:spcPts val="1200"/>
              </a:spcBef>
              <a:spcAft>
                <a:spcPts val="1200"/>
              </a:spcAft>
              <a:buNone/>
            </a:pPr>
            <a:r>
              <a:rPr b="1" lang="en" sz="1375"/>
              <a:t>Students: </a:t>
            </a:r>
            <a:r>
              <a:rPr lang="en" sz="1375"/>
              <a:t>You should disclose to your students when and how you’re using AI on their work and your classes.</a:t>
            </a:r>
            <a:endParaRPr sz="1687"/>
          </a:p>
        </p:txBody>
      </p:sp>
      <p:sp>
        <p:nvSpPr>
          <p:cNvPr id="370" name="Google Shape;370;p47"/>
          <p:cNvSpPr txBox="1"/>
          <p:nvPr>
            <p:ph type="title"/>
          </p:nvPr>
        </p:nvSpPr>
        <p:spPr>
          <a:xfrm>
            <a:off x="311700" y="203625"/>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rgbClr val="F78689"/>
                </a:solidFill>
              </a:rPr>
              <a:t>Ethical Considerations</a:t>
            </a:r>
            <a:endParaRPr sz="2533">
              <a:solidFill>
                <a:srgbClr val="F78689"/>
              </a:solidFill>
            </a:endParaRPr>
          </a:p>
          <a:p>
            <a:pPr indent="0" lvl="0" marL="0" rtl="0" algn="l">
              <a:spcBef>
                <a:spcPts val="0"/>
              </a:spcBef>
              <a:spcAft>
                <a:spcPts val="0"/>
              </a:spcAft>
              <a:buNone/>
            </a:pPr>
            <a:r>
              <a:rPr lang="en"/>
              <a:t>Disclosures</a:t>
            </a:r>
            <a:endParaRPr/>
          </a:p>
        </p:txBody>
      </p:sp>
      <p:pic>
        <p:nvPicPr>
          <p:cNvPr id="371" name="Google Shape;371;p47"/>
          <p:cNvPicPr preferRelativeResize="0"/>
          <p:nvPr/>
        </p:nvPicPr>
        <p:blipFill>
          <a:blip r:embed="rId3">
            <a:alphaModFix/>
          </a:blip>
          <a:stretch>
            <a:fillRect/>
          </a:stretch>
        </p:blipFill>
        <p:spPr>
          <a:xfrm>
            <a:off x="4904600" y="1545300"/>
            <a:ext cx="4063051" cy="2188249"/>
          </a:xfrm>
          <a:prstGeom prst="rect">
            <a:avLst/>
          </a:prstGeom>
          <a:noFill/>
          <a:ln>
            <a:noFill/>
          </a:ln>
        </p:spPr>
      </p:pic>
      <p:sp>
        <p:nvSpPr>
          <p:cNvPr id="372" name="Google Shape;372;p47"/>
          <p:cNvSpPr/>
          <p:nvPr/>
        </p:nvSpPr>
        <p:spPr>
          <a:xfrm>
            <a:off x="7929575" y="1319725"/>
            <a:ext cx="1150500" cy="496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
        <p:nvSpPr>
          <p:cNvPr id="373" name="Google Shape;373;p47"/>
          <p:cNvSpPr txBox="1"/>
          <p:nvPr/>
        </p:nvSpPr>
        <p:spPr>
          <a:xfrm>
            <a:off x="6294025" y="4196025"/>
            <a:ext cx="2673600" cy="6261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latin typeface="Avenir"/>
                <a:ea typeface="Avenir"/>
                <a:cs typeface="Avenir"/>
                <a:sym typeface="Avenir"/>
              </a:rPr>
              <a:t>White House Blueprint for an </a:t>
            </a:r>
            <a:r>
              <a:rPr lang="en" sz="2200" u="sng">
                <a:solidFill>
                  <a:schemeClr val="accent5"/>
                </a:solidFill>
                <a:latin typeface="Avenir"/>
                <a:ea typeface="Avenir"/>
                <a:cs typeface="Avenir"/>
                <a:sym typeface="Avenir"/>
                <a:hlinkClick r:id="rId4">
                  <a:extLst>
                    <a:ext uri="{A12FA001-AC4F-418D-AE19-62706E023703}">
                      <ahyp:hlinkClr val="tx"/>
                    </a:ext>
                  </a:extLst>
                </a:hlinkClick>
              </a:rPr>
              <a:t>AI Bill of Rights</a:t>
            </a:r>
            <a:r>
              <a:rPr lang="en" sz="2200">
                <a:solidFill>
                  <a:schemeClr val="dk1"/>
                </a:solidFill>
                <a:latin typeface="Avenir"/>
                <a:ea typeface="Avenir"/>
                <a:cs typeface="Avenir"/>
                <a:sym typeface="Avenir"/>
              </a:rPr>
              <a:t> </a:t>
            </a:r>
            <a:endParaRPr sz="2200">
              <a:solidFill>
                <a:schemeClr val="dk1"/>
              </a:solidFill>
              <a:latin typeface="Avenir"/>
              <a:ea typeface="Avenir"/>
              <a:cs typeface="Avenir"/>
              <a:sym typeface="Avenir"/>
            </a:endParaRPr>
          </a:p>
          <a:p>
            <a:pPr indent="0" lvl="0" marL="0" rtl="0" algn="l">
              <a:spcBef>
                <a:spcPts val="0"/>
              </a:spcBef>
              <a:spcAft>
                <a:spcPts val="0"/>
              </a:spcAft>
              <a:buNone/>
            </a:pPr>
            <a:r>
              <a:t/>
            </a:r>
            <a:endParaRPr sz="1800">
              <a:solidFill>
                <a:schemeClr val="dk2"/>
              </a:solidFill>
              <a:latin typeface="Avenir"/>
              <a:ea typeface="Avenir"/>
              <a:cs typeface="Avenir"/>
              <a:sym typeface="Aveni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Copyright</a:t>
            </a:r>
            <a:r>
              <a:rPr lang="en"/>
              <a:t> Basics</a:t>
            </a:r>
            <a:endParaRPr/>
          </a:p>
        </p:txBody>
      </p:sp>
      <p:sp>
        <p:nvSpPr>
          <p:cNvPr id="84" name="Google Shape;84;p17"/>
          <p:cNvSpPr txBox="1"/>
          <p:nvPr>
            <p:ph idx="1" type="body"/>
          </p:nvPr>
        </p:nvSpPr>
        <p:spPr>
          <a:xfrm>
            <a:off x="311700" y="1421850"/>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u="sng"/>
              <a:t>Copyright</a:t>
            </a:r>
            <a:r>
              <a:rPr lang="en"/>
              <a:t> is a bundle of exclusive rights to a piece of intangible property</a:t>
            </a:r>
            <a:endParaRPr/>
          </a:p>
          <a:p>
            <a:pPr indent="-342900" lvl="0" marL="457200" rtl="0" algn="l">
              <a:spcBef>
                <a:spcPts val="1200"/>
              </a:spcBef>
              <a:spcAft>
                <a:spcPts val="0"/>
              </a:spcAft>
              <a:buSzPts val="1800"/>
              <a:buChar char="●"/>
            </a:pPr>
            <a:r>
              <a:rPr lang="en"/>
              <a:t>Author is first copyright owner</a:t>
            </a:r>
            <a:endParaRPr/>
          </a:p>
          <a:p>
            <a:pPr indent="-342900" lvl="0" marL="457200" rtl="0" algn="l">
              <a:spcBef>
                <a:spcPts val="0"/>
              </a:spcBef>
              <a:spcAft>
                <a:spcPts val="0"/>
              </a:spcAft>
              <a:buSzPts val="1800"/>
              <a:buChar char="●"/>
            </a:pPr>
            <a:r>
              <a:rPr lang="en"/>
              <a:t>Copyright expires</a:t>
            </a:r>
            <a:endParaRPr/>
          </a:p>
          <a:p>
            <a:pPr indent="0" lvl="0" marL="0" rtl="0" algn="l">
              <a:spcBef>
                <a:spcPts val="1200"/>
              </a:spcBef>
              <a:spcAft>
                <a:spcPts val="12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Copyright Basics</a:t>
            </a:r>
            <a:endParaRPr/>
          </a:p>
        </p:txBody>
      </p:sp>
      <p:sp>
        <p:nvSpPr>
          <p:cNvPr id="91" name="Google Shape;91;p18"/>
          <p:cNvSpPr txBox="1"/>
          <p:nvPr>
            <p:ph idx="1" type="body"/>
          </p:nvPr>
        </p:nvSpPr>
        <p:spPr>
          <a:xfrm>
            <a:off x="311700" y="13541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Works in the </a:t>
            </a:r>
            <a:r>
              <a:rPr b="1" lang="en" u="sng"/>
              <a:t>public domain</a:t>
            </a:r>
            <a:r>
              <a:rPr lang="en"/>
              <a:t> are not protected by intellectual property laws. The public owns these works, not an individual author or artist. Works enter into the public domain because:</a:t>
            </a:r>
            <a:endParaRPr/>
          </a:p>
          <a:p>
            <a:pPr indent="-342900" lvl="0" marL="457200" rtl="0" algn="l">
              <a:spcBef>
                <a:spcPts val="1200"/>
              </a:spcBef>
              <a:spcAft>
                <a:spcPts val="0"/>
              </a:spcAft>
              <a:buSzPts val="1800"/>
              <a:buChar char="●"/>
            </a:pPr>
            <a:r>
              <a:rPr lang="en"/>
              <a:t>The artist decided to waive their copyright</a:t>
            </a:r>
            <a:endParaRPr/>
          </a:p>
          <a:p>
            <a:pPr indent="-342900" lvl="0" marL="457200" rtl="0" algn="l">
              <a:spcBef>
                <a:spcPts val="0"/>
              </a:spcBef>
              <a:spcAft>
                <a:spcPts val="0"/>
              </a:spcAft>
              <a:buSzPts val="1800"/>
              <a:buChar char="●"/>
            </a:pPr>
            <a:r>
              <a:rPr lang="en"/>
              <a:t>The artist died a long time ago and their copyright expired (in the US, more than 70 years ago)</a:t>
            </a:r>
            <a:endParaRPr/>
          </a:p>
          <a:p>
            <a:pPr indent="-342900" lvl="0" marL="457200" rtl="0" algn="l">
              <a:spcBef>
                <a:spcPts val="0"/>
              </a:spcBef>
              <a:spcAft>
                <a:spcPts val="0"/>
              </a:spcAft>
              <a:buSzPts val="1800"/>
              <a:buChar char="●"/>
            </a:pPr>
            <a:r>
              <a:rPr lang="en"/>
              <a:t>The works were created and published by a government entity </a:t>
            </a:r>
            <a:endParaRPr/>
          </a:p>
          <a:p>
            <a:pPr indent="0" lvl="0" marL="0" rtl="0" algn="l">
              <a:spcBef>
                <a:spcPts val="12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Copyright Basics</a:t>
            </a:r>
            <a:endParaRPr/>
          </a:p>
        </p:txBody>
      </p:sp>
      <p:sp>
        <p:nvSpPr>
          <p:cNvPr id="98" name="Google Shape;98;p19"/>
          <p:cNvSpPr txBox="1"/>
          <p:nvPr>
            <p:ph idx="1" type="body"/>
          </p:nvPr>
        </p:nvSpPr>
        <p:spPr>
          <a:xfrm>
            <a:off x="311700" y="13541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595959"/>
                </a:solidFill>
              </a:rPr>
              <a:t>Licenses provide a means for copyrighted works to be distributed and reproduced without requiring the creator to give up their copyright ownership. </a:t>
            </a:r>
            <a:endParaRPr b="1" sz="1700">
              <a:solidFill>
                <a:srgbClr val="595959"/>
              </a:solidFill>
            </a:endParaRPr>
          </a:p>
          <a:p>
            <a:pPr indent="0" lvl="0" marL="0" rtl="0" algn="l">
              <a:spcBef>
                <a:spcPts val="0"/>
              </a:spcBef>
              <a:spcAft>
                <a:spcPts val="0"/>
              </a:spcAft>
              <a:buNone/>
            </a:pPr>
            <a:r>
              <a:t/>
            </a:r>
            <a:endParaRPr b="1" sz="1700">
              <a:solidFill>
                <a:srgbClr val="595959"/>
              </a:solidFill>
            </a:endParaRPr>
          </a:p>
          <a:p>
            <a:pPr indent="0" lvl="0" marL="0" rtl="0" algn="l">
              <a:spcBef>
                <a:spcPts val="0"/>
              </a:spcBef>
              <a:spcAft>
                <a:spcPts val="0"/>
              </a:spcAft>
              <a:buNone/>
            </a:pPr>
            <a:r>
              <a:rPr b="1" lang="en" sz="1700">
                <a:solidFill>
                  <a:srgbClr val="595959"/>
                </a:solidFill>
              </a:rPr>
              <a:t>A License is contract that describes:</a:t>
            </a:r>
            <a:endParaRPr b="1" sz="1700">
              <a:solidFill>
                <a:srgbClr val="595959"/>
              </a:solidFill>
            </a:endParaRPr>
          </a:p>
          <a:p>
            <a:pPr indent="-330200" lvl="0" marL="457200" rtl="0" algn="l">
              <a:spcBef>
                <a:spcPts val="0"/>
              </a:spcBef>
              <a:spcAft>
                <a:spcPts val="0"/>
              </a:spcAft>
              <a:buClr>
                <a:srgbClr val="595959"/>
              </a:buClr>
              <a:buSzPts val="1600"/>
              <a:buChar char="●"/>
            </a:pPr>
            <a:r>
              <a:rPr b="1" lang="en" sz="1600">
                <a:solidFill>
                  <a:srgbClr val="595959"/>
                </a:solidFill>
              </a:rPr>
              <a:t>A bundle of rights in reproduction and distribution</a:t>
            </a:r>
            <a:endParaRPr b="1" sz="1600">
              <a:solidFill>
                <a:srgbClr val="595959"/>
              </a:solidFill>
            </a:endParaRPr>
          </a:p>
          <a:p>
            <a:pPr indent="-330200" lvl="0" marL="457200" rtl="0" algn="l">
              <a:spcBef>
                <a:spcPts val="0"/>
              </a:spcBef>
              <a:spcAft>
                <a:spcPts val="0"/>
              </a:spcAft>
              <a:buClr>
                <a:srgbClr val="595959"/>
              </a:buClr>
              <a:buSzPts val="1600"/>
              <a:buChar char="●"/>
            </a:pPr>
            <a:r>
              <a:rPr b="1" lang="en" sz="1600">
                <a:solidFill>
                  <a:srgbClr val="595959"/>
                </a:solidFill>
              </a:rPr>
              <a:t>Purpose of use</a:t>
            </a:r>
            <a:endParaRPr b="1" sz="1600">
              <a:solidFill>
                <a:srgbClr val="595959"/>
              </a:solidFill>
            </a:endParaRPr>
          </a:p>
          <a:p>
            <a:pPr indent="-330200" lvl="0" marL="457200" rtl="0" algn="l">
              <a:spcBef>
                <a:spcPts val="0"/>
              </a:spcBef>
              <a:spcAft>
                <a:spcPts val="0"/>
              </a:spcAft>
              <a:buClr>
                <a:srgbClr val="595959"/>
              </a:buClr>
              <a:buSzPts val="1600"/>
              <a:buChar char="●"/>
            </a:pPr>
            <a:r>
              <a:rPr b="1" lang="en" sz="1600">
                <a:solidFill>
                  <a:srgbClr val="595959"/>
                </a:solidFill>
              </a:rPr>
              <a:t>Who can be users</a:t>
            </a:r>
            <a:endParaRPr b="1" sz="1600">
              <a:solidFill>
                <a:srgbClr val="595959"/>
              </a:solidFill>
            </a:endParaRPr>
          </a:p>
          <a:p>
            <a:pPr indent="-330200" lvl="0" marL="457200" rtl="0" algn="l">
              <a:spcBef>
                <a:spcPts val="0"/>
              </a:spcBef>
              <a:spcAft>
                <a:spcPts val="0"/>
              </a:spcAft>
              <a:buClr>
                <a:srgbClr val="595959"/>
              </a:buClr>
              <a:buSzPts val="1600"/>
              <a:buChar char="●"/>
            </a:pPr>
            <a:r>
              <a:rPr b="1" lang="en" sz="1600">
                <a:solidFill>
                  <a:srgbClr val="595959"/>
                </a:solidFill>
              </a:rPr>
              <a:t>A fixed period of time</a:t>
            </a:r>
            <a:endParaRPr b="1" sz="1600">
              <a:solidFill>
                <a:srgbClr val="595959"/>
              </a:solidFill>
            </a:endParaRPr>
          </a:p>
          <a:p>
            <a:pPr indent="-330200" lvl="0" marL="457200" rtl="0" algn="l">
              <a:spcBef>
                <a:spcPts val="0"/>
              </a:spcBef>
              <a:spcAft>
                <a:spcPts val="0"/>
              </a:spcAft>
              <a:buClr>
                <a:srgbClr val="595959"/>
              </a:buClr>
              <a:buSzPts val="1600"/>
              <a:buChar char="●"/>
            </a:pPr>
            <a:r>
              <a:rPr b="1" lang="en" sz="1600">
                <a:solidFill>
                  <a:srgbClr val="595959"/>
                </a:solidFill>
              </a:rPr>
              <a:t>Where the use can take place</a:t>
            </a:r>
            <a:endParaRPr sz="2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0"/>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AI Basics</a:t>
            </a:r>
            <a:endParaRPr/>
          </a:p>
        </p:txBody>
      </p:sp>
      <p:sp>
        <p:nvSpPr>
          <p:cNvPr id="105" name="Google Shape;105;p20"/>
          <p:cNvSpPr txBox="1"/>
          <p:nvPr>
            <p:ph idx="1" type="body"/>
          </p:nvPr>
        </p:nvSpPr>
        <p:spPr>
          <a:xfrm>
            <a:off x="311700" y="1354175"/>
            <a:ext cx="85206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595959"/>
              </a:buClr>
              <a:buSzPts val="1600"/>
              <a:buChar char="●"/>
            </a:pPr>
            <a:r>
              <a:rPr lang="en" sz="1700">
                <a:solidFill>
                  <a:srgbClr val="595959"/>
                </a:solidFill>
              </a:rPr>
              <a:t>AI systems use algorithms to analyze large datasets, identify patterns, and use those patterns to simulate human reasoning and behavior. </a:t>
            </a:r>
            <a:endParaRPr sz="1700">
              <a:solidFill>
                <a:srgbClr val="595959"/>
              </a:solidFill>
            </a:endParaRPr>
          </a:p>
          <a:p>
            <a:pPr indent="-330200" lvl="1" marL="914400" rtl="0" algn="l">
              <a:spcBef>
                <a:spcPts val="0"/>
              </a:spcBef>
              <a:spcAft>
                <a:spcPts val="0"/>
              </a:spcAft>
              <a:buClr>
                <a:srgbClr val="595959"/>
              </a:buClr>
              <a:buSzPts val="1600"/>
              <a:buChar char="○"/>
            </a:pPr>
            <a:r>
              <a:rPr lang="en" sz="1700">
                <a:solidFill>
                  <a:srgbClr val="595959"/>
                </a:solidFill>
              </a:rPr>
              <a:t>For example, Large Language Models (LLMs) like Chat GPT predict the word that is most likely to come next in a given sequence of words.</a:t>
            </a:r>
            <a:endParaRPr sz="1700">
              <a:solidFill>
                <a:srgbClr val="595959"/>
              </a:solidFill>
            </a:endParaRPr>
          </a:p>
          <a:p>
            <a:pPr indent="0" lvl="0" marL="914400" rtl="0" algn="l">
              <a:spcBef>
                <a:spcPts val="0"/>
              </a:spcBef>
              <a:spcAft>
                <a:spcPts val="0"/>
              </a:spcAft>
              <a:buNone/>
            </a:pPr>
            <a:r>
              <a:t/>
            </a:r>
            <a:endParaRPr sz="1700">
              <a:solidFill>
                <a:srgbClr val="595959"/>
              </a:solidFill>
            </a:endParaRPr>
          </a:p>
          <a:p>
            <a:pPr indent="-336550" lvl="0" marL="457200" rtl="0" algn="l">
              <a:spcBef>
                <a:spcPts val="0"/>
              </a:spcBef>
              <a:spcAft>
                <a:spcPts val="0"/>
              </a:spcAft>
              <a:buClr>
                <a:srgbClr val="595959"/>
              </a:buClr>
              <a:buSzPts val="1700"/>
              <a:buChar char="●"/>
            </a:pPr>
            <a:r>
              <a:rPr lang="en" sz="1700">
                <a:solidFill>
                  <a:srgbClr val="595959"/>
                </a:solidFill>
              </a:rPr>
              <a:t>Many AI tools rely on training data that is pulled from the internet. In many cases the data is collected via web scraping, which extracts data and content from websites and </a:t>
            </a:r>
            <a:r>
              <a:rPr lang="en" sz="1700">
                <a:solidFill>
                  <a:srgbClr val="595959"/>
                </a:solidFill>
              </a:rPr>
              <a:t>databases published online, although datasets can also be built from content that an individual or organization owns or licenses. </a:t>
            </a:r>
            <a:endParaRPr sz="1700">
              <a:solidFill>
                <a:srgbClr val="59595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1"/>
          <p:cNvSpPr txBox="1"/>
          <p:nvPr>
            <p:ph idx="1" type="body"/>
          </p:nvPr>
        </p:nvSpPr>
        <p:spPr>
          <a:xfrm>
            <a:off x="176925" y="1388075"/>
            <a:ext cx="8520600" cy="3416400"/>
          </a:xfrm>
          <a:prstGeom prst="rect">
            <a:avLst/>
          </a:prstGeom>
          <a:noFill/>
          <a:ln>
            <a:noFill/>
          </a:ln>
        </p:spPr>
        <p:txBody>
          <a:bodyPr anchorCtr="0" anchor="t" bIns="45700" lIns="91425" spcFirstLastPara="1" rIns="91425" wrap="square" tIns="45700">
            <a:noAutofit/>
          </a:bodyPr>
          <a:lstStyle/>
          <a:p>
            <a:pPr indent="-361950" lvl="0" marL="457200" rtl="0" algn="l">
              <a:spcBef>
                <a:spcPts val="0"/>
              </a:spcBef>
              <a:spcAft>
                <a:spcPts val="0"/>
              </a:spcAft>
              <a:buSzPts val="2100"/>
              <a:buChar char="●"/>
            </a:pPr>
            <a:r>
              <a:rPr lang="en" sz="2100"/>
              <a:t>Works generated by AI are not copyrightable due to the lack of human authorship. Some parts of works incorporating AI-generated elements may be copyrightable.</a:t>
            </a:r>
            <a:endParaRPr sz="2100"/>
          </a:p>
          <a:p>
            <a:pPr indent="-361950" lvl="0" marL="457200" rtl="0" algn="l">
              <a:spcBef>
                <a:spcPts val="1000"/>
              </a:spcBef>
              <a:spcAft>
                <a:spcPts val="0"/>
              </a:spcAft>
              <a:buSzPts val="2100"/>
              <a:buChar char="●"/>
            </a:pPr>
            <a:r>
              <a:rPr lang="en" sz="2100"/>
              <a:t>Li</a:t>
            </a:r>
            <a:r>
              <a:rPr lang="en" sz="2100"/>
              <a:t>nes around copyrightability are expected to shift based on l</a:t>
            </a:r>
            <a:r>
              <a:rPr lang="en" sz="2100"/>
              <a:t>egal rulemaking and active case law</a:t>
            </a:r>
            <a:r>
              <a:rPr lang="en" sz="2100"/>
              <a:t>. </a:t>
            </a:r>
            <a:endParaRPr sz="2100"/>
          </a:p>
          <a:p>
            <a:pPr indent="0" lvl="0" marL="0" rtl="0" algn="r">
              <a:spcBef>
                <a:spcPts val="1000"/>
              </a:spcBef>
              <a:spcAft>
                <a:spcPts val="0"/>
              </a:spcAft>
              <a:buNone/>
            </a:pPr>
            <a:r>
              <a:t/>
            </a:r>
            <a:endParaRPr sz="2100"/>
          </a:p>
          <a:p>
            <a:pPr indent="0" lvl="0" marL="0" rtl="0" algn="r">
              <a:spcBef>
                <a:spcPts val="1000"/>
              </a:spcBef>
              <a:spcAft>
                <a:spcPts val="0"/>
              </a:spcAft>
              <a:buNone/>
            </a:pPr>
            <a:r>
              <a:rPr lang="en" sz="2100" u="sng">
                <a:solidFill>
                  <a:schemeClr val="hlink"/>
                </a:solidFill>
                <a:hlinkClick r:id="rId3"/>
              </a:rPr>
              <a:t>https://copyright.gov/ai/</a:t>
            </a:r>
            <a:endParaRPr sz="2100"/>
          </a:p>
          <a:p>
            <a:pPr indent="0" lvl="0" marL="0" rtl="0" algn="r">
              <a:spcBef>
                <a:spcPts val="1000"/>
              </a:spcBef>
              <a:spcAft>
                <a:spcPts val="1000"/>
              </a:spcAft>
              <a:buNone/>
            </a:pPr>
            <a:r>
              <a:t/>
            </a:r>
            <a:endParaRPr sz="2100"/>
          </a:p>
        </p:txBody>
      </p:sp>
      <p:sp>
        <p:nvSpPr>
          <p:cNvPr id="112" name="Google Shape;112;p21"/>
          <p:cNvSpPr txBox="1"/>
          <p:nvPr>
            <p:ph type="title"/>
          </p:nvPr>
        </p:nvSpPr>
        <p:spPr>
          <a:xfrm>
            <a:off x="311700" y="2790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33">
                <a:solidFill>
                  <a:schemeClr val="accent6"/>
                </a:solidFill>
              </a:rPr>
              <a:t>AI and Copyright</a:t>
            </a:r>
            <a:endParaRPr sz="2533">
              <a:solidFill>
                <a:schemeClr val="accent6"/>
              </a:solidFill>
            </a:endParaRPr>
          </a:p>
          <a:p>
            <a:pPr indent="0" lvl="0" marL="0" rtl="0" algn="l">
              <a:spcBef>
                <a:spcPts val="0"/>
              </a:spcBef>
              <a:spcAft>
                <a:spcPts val="0"/>
              </a:spcAft>
              <a:buNone/>
            </a:pPr>
            <a:r>
              <a:rPr lang="en"/>
              <a:t>Are AI-generated works copyrightable?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descr="Screenshot of the cover and a page from the graphic novel &quot;Zarya of the Dawn&quot;" id="117" name="Google Shape;117;p22"/>
          <p:cNvPicPr preferRelativeResize="0"/>
          <p:nvPr/>
        </p:nvPicPr>
        <p:blipFill>
          <a:blip r:embed="rId3">
            <a:alphaModFix/>
          </a:blip>
          <a:stretch>
            <a:fillRect/>
          </a:stretch>
        </p:blipFill>
        <p:spPr>
          <a:xfrm>
            <a:off x="300425" y="238250"/>
            <a:ext cx="4269256" cy="2908725"/>
          </a:xfrm>
          <a:prstGeom prst="rect">
            <a:avLst/>
          </a:prstGeom>
          <a:noFill/>
          <a:ln>
            <a:noFill/>
          </a:ln>
          <a:effectLst>
            <a:outerShdw blurRad="57150" rotWithShape="0" algn="bl" dir="8160000" dist="152400">
              <a:srgbClr val="000000">
                <a:alpha val="50000"/>
              </a:srgbClr>
            </a:outerShdw>
          </a:effectLst>
        </p:spPr>
      </p:pic>
      <p:sp>
        <p:nvSpPr>
          <p:cNvPr id="118" name="Google Shape;118;p22"/>
          <p:cNvSpPr txBox="1"/>
          <p:nvPr/>
        </p:nvSpPr>
        <p:spPr>
          <a:xfrm>
            <a:off x="4500550" y="575275"/>
            <a:ext cx="3688500" cy="12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Avenir"/>
                <a:ea typeface="Avenir"/>
                <a:cs typeface="Avenir"/>
                <a:sym typeface="Avenir"/>
              </a:rPr>
              <a:t>Images from “Zarya of the Dawn” by Kristina Kashtanova</a:t>
            </a:r>
            <a:endParaRPr sz="1800">
              <a:latin typeface="Avenir"/>
              <a:ea typeface="Avenir"/>
              <a:cs typeface="Avenir"/>
              <a:sym typeface="Avenir"/>
            </a:endParaRPr>
          </a:p>
        </p:txBody>
      </p:sp>
      <p:sp>
        <p:nvSpPr>
          <p:cNvPr descr="Image of Théâtre d’Opéra Spatial, showing a futuristic royal court scene, with three female figures in voluminous robes before a large circular window looking out on a desert-like landscape" id="119" name="Google Shape;119;p22"/>
          <p:cNvSpPr txBox="1"/>
          <p:nvPr/>
        </p:nvSpPr>
        <p:spPr>
          <a:xfrm>
            <a:off x="962400" y="3823775"/>
            <a:ext cx="3609600" cy="6318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i="1" lang="en" sz="1800">
                <a:highlight>
                  <a:srgbClr val="FFFFFF"/>
                </a:highlight>
                <a:latin typeface="Avenir"/>
                <a:ea typeface="Avenir"/>
                <a:cs typeface="Avenir"/>
                <a:sym typeface="Avenir"/>
              </a:rPr>
              <a:t>Théâtre d’Opéra Spatial</a:t>
            </a:r>
            <a:r>
              <a:rPr lang="en" sz="1800">
                <a:highlight>
                  <a:srgbClr val="FFFFFF"/>
                </a:highlight>
                <a:latin typeface="Avenir"/>
                <a:ea typeface="Avenir"/>
                <a:cs typeface="Avenir"/>
                <a:sym typeface="Avenir"/>
              </a:rPr>
              <a:t> by Jason M. Allen</a:t>
            </a:r>
            <a:endParaRPr sz="1800">
              <a:solidFill>
                <a:schemeClr val="dk2"/>
              </a:solidFill>
              <a:latin typeface="Avenir"/>
              <a:ea typeface="Avenir"/>
              <a:cs typeface="Avenir"/>
              <a:sym typeface="Avenir"/>
            </a:endParaRPr>
          </a:p>
        </p:txBody>
      </p:sp>
      <p:pic>
        <p:nvPicPr>
          <p:cNvPr id="120" name="Google Shape;120;p22"/>
          <p:cNvPicPr preferRelativeResize="0"/>
          <p:nvPr/>
        </p:nvPicPr>
        <p:blipFill>
          <a:blip r:embed="rId4">
            <a:alphaModFix/>
          </a:blip>
          <a:stretch>
            <a:fillRect/>
          </a:stretch>
        </p:blipFill>
        <p:spPr>
          <a:xfrm>
            <a:off x="4643375" y="1703386"/>
            <a:ext cx="4269251" cy="3185163"/>
          </a:xfrm>
          <a:prstGeom prst="rect">
            <a:avLst/>
          </a:prstGeom>
          <a:noFill/>
          <a:ln>
            <a:noFill/>
          </a:ln>
          <a:effectLst>
            <a:outerShdw blurRad="57150" rotWithShape="0" algn="bl" dir="2700000" dist="152400">
              <a:srgbClr val="000000">
                <a:alpha val="5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UMD Presentations">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