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6"/>
  </p:notesMasterIdLst>
  <p:sldIdLst>
    <p:sldId id="328" r:id="rId2"/>
    <p:sldId id="435" r:id="rId3"/>
    <p:sldId id="397" r:id="rId4"/>
    <p:sldId id="349" r:id="rId5"/>
    <p:sldId id="352" r:id="rId6"/>
    <p:sldId id="402" r:id="rId7"/>
    <p:sldId id="351" r:id="rId8"/>
    <p:sldId id="403" r:id="rId9"/>
    <p:sldId id="356" r:id="rId10"/>
    <p:sldId id="355" r:id="rId11"/>
    <p:sldId id="398" r:id="rId12"/>
    <p:sldId id="436" r:id="rId13"/>
    <p:sldId id="354" r:id="rId14"/>
    <p:sldId id="336" r:id="rId15"/>
    <p:sldId id="357" r:id="rId16"/>
    <p:sldId id="361" r:id="rId17"/>
    <p:sldId id="388" r:id="rId18"/>
    <p:sldId id="434" r:id="rId19"/>
    <p:sldId id="389" r:id="rId20"/>
    <p:sldId id="416" r:id="rId21"/>
    <p:sldId id="362" r:id="rId22"/>
    <p:sldId id="422" r:id="rId23"/>
    <p:sldId id="363" r:id="rId24"/>
    <p:sldId id="364" r:id="rId25"/>
    <p:sldId id="423" r:id="rId26"/>
    <p:sldId id="365" r:id="rId27"/>
    <p:sldId id="366" r:id="rId28"/>
    <p:sldId id="367" r:id="rId29"/>
    <p:sldId id="338" r:id="rId30"/>
    <p:sldId id="360" r:id="rId31"/>
    <p:sldId id="368" r:id="rId32"/>
    <p:sldId id="417" r:id="rId33"/>
    <p:sldId id="418" r:id="rId34"/>
    <p:sldId id="419" r:id="rId35"/>
    <p:sldId id="369" r:id="rId36"/>
    <p:sldId id="341" r:id="rId37"/>
    <p:sldId id="424" r:id="rId38"/>
    <p:sldId id="425" r:id="rId39"/>
    <p:sldId id="370" r:id="rId40"/>
    <p:sldId id="371" r:id="rId41"/>
    <p:sldId id="426" r:id="rId42"/>
    <p:sldId id="390" r:id="rId43"/>
    <p:sldId id="427" r:id="rId44"/>
    <p:sldId id="372" r:id="rId45"/>
    <p:sldId id="373" r:id="rId46"/>
    <p:sldId id="339" r:id="rId47"/>
    <p:sldId id="374" r:id="rId48"/>
    <p:sldId id="375" r:id="rId49"/>
    <p:sldId id="420" r:id="rId50"/>
    <p:sldId id="428" r:id="rId51"/>
    <p:sldId id="376" r:id="rId52"/>
    <p:sldId id="391" r:id="rId53"/>
    <p:sldId id="342" r:id="rId54"/>
    <p:sldId id="429" r:id="rId55"/>
    <p:sldId id="377" r:id="rId56"/>
    <p:sldId id="430" r:id="rId57"/>
    <p:sldId id="378" r:id="rId58"/>
    <p:sldId id="431" r:id="rId59"/>
    <p:sldId id="379" r:id="rId60"/>
    <p:sldId id="380" r:id="rId61"/>
    <p:sldId id="343" r:id="rId62"/>
    <p:sldId id="359" r:id="rId63"/>
    <p:sldId id="421" r:id="rId64"/>
    <p:sldId id="382" r:id="rId65"/>
    <p:sldId id="437" r:id="rId66"/>
    <p:sldId id="406" r:id="rId67"/>
    <p:sldId id="438" r:id="rId68"/>
    <p:sldId id="413" r:id="rId69"/>
    <p:sldId id="407" r:id="rId70"/>
    <p:sldId id="384" r:id="rId71"/>
    <p:sldId id="408" r:id="rId72"/>
    <p:sldId id="432" r:id="rId73"/>
    <p:sldId id="409" r:id="rId74"/>
    <p:sldId id="410" r:id="rId75"/>
    <p:sldId id="411" r:id="rId76"/>
    <p:sldId id="433" r:id="rId77"/>
    <p:sldId id="412" r:id="rId78"/>
    <p:sldId id="345" r:id="rId79"/>
    <p:sldId id="400" r:id="rId80"/>
    <p:sldId id="346" r:id="rId81"/>
    <p:sldId id="396" r:id="rId82"/>
    <p:sldId id="401" r:id="rId83"/>
    <p:sldId id="414" r:id="rId84"/>
    <p:sldId id="399" r:id="rId8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1A32"/>
    <a:srgbClr val="E31831"/>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63" autoAdjust="0"/>
    <p:restoredTop sz="84444" autoAdjust="0"/>
  </p:normalViewPr>
  <p:slideViewPr>
    <p:cSldViewPr snapToGrid="0" snapToObjects="1">
      <p:cViewPr varScale="1">
        <p:scale>
          <a:sx n="69" d="100"/>
          <a:sy n="69" d="100"/>
        </p:scale>
        <p:origin x="1267" y="77"/>
      </p:cViewPr>
      <p:guideLst>
        <p:guide orient="horz" pos="2160"/>
        <p:guide pos="3840"/>
      </p:guideLst>
    </p:cSldViewPr>
  </p:slideViewPr>
  <p:outlineViewPr>
    <p:cViewPr>
      <p:scale>
        <a:sx n="33" d="100"/>
        <a:sy n="33" d="100"/>
      </p:scale>
      <p:origin x="0" y="-24149"/>
    </p:cViewPr>
  </p:outlineViewPr>
  <p:notesTextViewPr>
    <p:cViewPr>
      <p:scale>
        <a:sx n="1" d="1"/>
        <a:sy n="1" d="1"/>
      </p:scale>
      <p:origin x="0" y="-72"/>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ableStyles" Target="tableStyle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4A63E1-67BA-2B4C-82F8-767381947050}" type="datetimeFigureOut">
              <a:rPr lang="en-US" smtClean="0"/>
              <a:pPr/>
              <a:t>4/10/2024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2CDDB9-978F-E046-8E19-F4605FEBBF46}" type="slidenum">
              <a:rPr lang="en-US" smtClean="0"/>
              <a:pPr/>
              <a:t>‹#›</a:t>
            </a:fld>
            <a:endParaRPr lang="en-US"/>
          </a:p>
        </p:txBody>
      </p:sp>
    </p:spTree>
    <p:extLst>
      <p:ext uri="{BB962C8B-B14F-4D97-AF65-F5344CB8AC3E}">
        <p14:creationId xmlns:p14="http://schemas.microsoft.com/office/powerpoint/2010/main" val="1761351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Good afternoon, everyone, </a:t>
            </a:r>
            <a:r>
              <a:rPr lang="en-US" b="0" i="0" dirty="0">
                <a:solidFill>
                  <a:srgbClr val="0D0D0D"/>
                </a:solidFill>
                <a:effectLst/>
                <a:highlight>
                  <a:srgbClr val="FFFFFF"/>
                </a:highlight>
                <a:latin typeface="Söhne"/>
              </a:rPr>
              <a:t>and thank you for joining us today.</a:t>
            </a:r>
            <a:r>
              <a:rPr lang="zh-CN" altLang="en-US" b="0" i="0" dirty="0">
                <a:solidFill>
                  <a:srgbClr val="0D0D0D"/>
                </a:solidFill>
                <a:effectLst/>
                <a:highlight>
                  <a:srgbClr val="FFFFFF"/>
                </a:highlight>
                <a:latin typeface="Söhne"/>
              </a:rPr>
              <a:t> </a:t>
            </a:r>
            <a:r>
              <a:rPr lang="en-US" b="0" i="0" dirty="0">
                <a:solidFill>
                  <a:srgbClr val="374151"/>
                </a:solidFill>
                <a:effectLst/>
                <a:latin typeface="Söhne"/>
              </a:rPr>
              <a:t>I'm Ruichen Wang, and I'll be presenting our work on 'Dynamic EM Ray Tracing for Complex Outdoor and Indoor Environments with Multiple Receivers'. This work has been guided by my advisor, Professor Dinesh </a:t>
            </a:r>
            <a:r>
              <a:rPr lang="en-US" b="0" i="0" dirty="0" err="1">
                <a:solidFill>
                  <a:srgbClr val="374151"/>
                </a:solidFill>
                <a:effectLst/>
                <a:latin typeface="Söhne"/>
              </a:rPr>
              <a:t>Manocha</a:t>
            </a:r>
            <a:r>
              <a:rPr lang="en-US" b="0" i="0" dirty="0">
                <a:solidFill>
                  <a:srgbClr val="374151"/>
                </a:solidFill>
                <a:effectLst/>
                <a:latin typeface="Söhne"/>
              </a:rPr>
              <a:t>. </a:t>
            </a:r>
          </a:p>
          <a:p>
            <a:endParaRPr lang="en-US" b="0" i="0" dirty="0">
              <a:solidFill>
                <a:srgbClr val="374151"/>
              </a:solidFill>
              <a:effectLst/>
              <a:latin typeface="Söhne"/>
            </a:endParaRPr>
          </a:p>
          <a:p>
            <a:r>
              <a:rPr lang="en-US" b="0" i="0" dirty="0">
                <a:solidFill>
                  <a:srgbClr val="374151"/>
                </a:solidFill>
                <a:effectLst/>
                <a:latin typeface="Söhne"/>
              </a:rPr>
              <a:t>I would like to express my very gratitude to the continuous support and guidance from Prof Dinesh, and special thanks to the committee members attending my defense, providing valuable suggestions and comments to my thesis today, and also many thanks and welcome to the audience here.</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1</a:t>
            </a:fld>
            <a:endParaRPr lang="en-US"/>
          </a:p>
        </p:txBody>
      </p:sp>
    </p:spTree>
    <p:extLst>
      <p:ext uri="{BB962C8B-B14F-4D97-AF65-F5344CB8AC3E}">
        <p14:creationId xmlns:p14="http://schemas.microsoft.com/office/powerpoint/2010/main" val="35625805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zh-CN" altLang="en-US" dirty="0"/>
              <a:t> </a:t>
            </a:r>
            <a:r>
              <a:rPr lang="en-US" altLang="zh-CN" dirty="0"/>
              <a:t>this</a:t>
            </a:r>
            <a:r>
              <a:rPr lang="zh-CN" altLang="en-US" dirty="0"/>
              <a:t> </a:t>
            </a:r>
            <a:r>
              <a:rPr lang="en-US" altLang="zh-CN" dirty="0"/>
              <a:t>page, we show some other </a:t>
            </a:r>
            <a:r>
              <a:rPr lang="en-US" dirty="0"/>
              <a:t>simulators like WinProp, Wireless Insite, NYUSIM, and others that have set benchmarks in EM RT. Each offers unique capabilities, from comprehensive outdoor and indoor modeling to specialized applications at certain frequencies.</a:t>
            </a:r>
          </a:p>
          <a:p>
            <a:r>
              <a:rPr lang="en-US" dirty="0"/>
              <a:t>After analyzing all the popular simulators, we are motivated to build the first academic dynamic ray tracing simulator for both outdoor/indoor environments, that supports mmWave simulations.  </a:t>
            </a:r>
          </a:p>
        </p:txBody>
      </p:sp>
      <p:sp>
        <p:nvSpPr>
          <p:cNvPr id="4" name="Slide Number Placeholder 3"/>
          <p:cNvSpPr>
            <a:spLocks noGrp="1"/>
          </p:cNvSpPr>
          <p:nvPr>
            <p:ph type="sldNum" sz="quarter" idx="5"/>
          </p:nvPr>
        </p:nvSpPr>
        <p:spPr/>
        <p:txBody>
          <a:bodyPr/>
          <a:lstStyle/>
          <a:p>
            <a:fld id="{AA2CDDB9-978F-E046-8E19-F4605FEBBF46}" type="slidenum">
              <a:rPr lang="en-US" smtClean="0"/>
              <a:pPr/>
              <a:t>10</a:t>
            </a:fld>
            <a:endParaRPr lang="en-US"/>
          </a:p>
        </p:txBody>
      </p:sp>
    </p:spTree>
    <p:extLst>
      <p:ext uri="{BB962C8B-B14F-4D97-AF65-F5344CB8AC3E}">
        <p14:creationId xmlns:p14="http://schemas.microsoft.com/office/powerpoint/2010/main" val="2999936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Our work is also inspired by the work on interactive ray tracing for visual rendering and acoustic simulation in the past few years.</a:t>
            </a:r>
          </a:p>
          <a:p>
            <a:r>
              <a:rPr lang="en-US" b="0" i="0" dirty="0">
                <a:solidFill>
                  <a:srgbClr val="0D0D0D"/>
                </a:solidFill>
                <a:effectLst/>
                <a:highlight>
                  <a:srgbClr val="FFFFFF"/>
                </a:highlight>
                <a:latin typeface="Söhne"/>
              </a:rPr>
              <a:t>A lot of progress has been made in faster ray tracing techniques for visual and audio simulations. We’re working to bring these advancements into EM ray tracing.</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11</a:t>
            </a:fld>
            <a:endParaRPr lang="en-US"/>
          </a:p>
        </p:txBody>
      </p:sp>
    </p:spTree>
    <p:extLst>
      <p:ext uri="{BB962C8B-B14F-4D97-AF65-F5344CB8AC3E}">
        <p14:creationId xmlns:p14="http://schemas.microsoft.com/office/powerpoint/2010/main" val="42071478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US" dirty="0"/>
              <a:t>There are indeed challenges in such adaptations, A comparison shows the differences in simulated rays across disciplines. So, when adapting interactive ray tracing methods, we need to address these differences.</a:t>
            </a:r>
          </a:p>
          <a:p>
            <a:pPr algn="l">
              <a:buFont typeface="Arial" panose="020B0604020202020204" pitchFamily="34" charset="0"/>
              <a:buChar char="•"/>
            </a:pPr>
            <a:r>
              <a:rPr lang="en-US" dirty="0"/>
              <a:t>for example, in EM, diffracted rays are significant to count for shadow region coverage in wireless NLOS communications, but its less common in visual simulations due to small optical wavelength.</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12</a:t>
            </a:fld>
            <a:endParaRPr lang="en-US"/>
          </a:p>
        </p:txBody>
      </p:sp>
    </p:spTree>
    <p:extLst>
      <p:ext uri="{BB962C8B-B14F-4D97-AF65-F5344CB8AC3E}">
        <p14:creationId xmlns:p14="http://schemas.microsoft.com/office/powerpoint/2010/main" val="1454593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D0D0D"/>
                </a:solidFill>
                <a:effectLst/>
                <a:highlight>
                  <a:srgbClr val="FFFFFF"/>
                </a:highlight>
                <a:latin typeface="Söhne"/>
              </a:rPr>
              <a:t>Looking at what others have done, we're now ready to share our goals and methods. </a:t>
            </a:r>
          </a:p>
          <a:p>
            <a:r>
              <a:rPr lang="en-US" dirty="0"/>
              <a:t>1</a:t>
            </a:r>
            <a:r>
              <a:rPr lang="en-US" baseline="30000" dirty="0"/>
              <a:t>st</a:t>
            </a:r>
            <a:r>
              <a:rPr lang="en-US" dirty="0"/>
              <a:t> We aim to reduce…The coherence concept in our work refers to the consistency and stability of propagation paths across consecutive frames in dynamic environments. It is achieved by efficiently managing these paths through acceleration methods which we will detailed discuss in later talks. (such as backward ray tracing, efficient BVH updates, and path caching and new methods and algorithms such as spatial consistency and channel correlation calculations.)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2</a:t>
            </a:r>
            <a:r>
              <a:rPr lang="en-US" baseline="30000" dirty="0"/>
              <a:t>nd</a:t>
            </a:r>
            <a:r>
              <a:rPr lang="en-US" dirty="0"/>
              <a:t> We want to ensure…in complex and dynamic environment, Develop scalable algorithm for large and dense environment, Include ray interaction models for objects with smooth surfaces to improve diffraction simulations</a:t>
            </a: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channel coherence, spatial consistency, efficient measuring doppler shift, UTD,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a:t>
            </a:r>
            <a:r>
              <a:rPr lang="en-US" baseline="30000" dirty="0"/>
              <a:t>rd</a:t>
            </a:r>
            <a:r>
              <a:rPr lang="en-US" dirty="0"/>
              <a:t> We use…</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13</a:t>
            </a:fld>
            <a:endParaRPr lang="en-US"/>
          </a:p>
        </p:txBody>
      </p:sp>
    </p:spTree>
    <p:extLst>
      <p:ext uri="{BB962C8B-B14F-4D97-AF65-F5344CB8AC3E}">
        <p14:creationId xmlns:p14="http://schemas.microsoft.com/office/powerpoint/2010/main" val="2987244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come to the first work, in which we first developed the Dynamic Coherence-Based EM simulator , for short DCEM, and performed evaluations against other established benchmarks.</a:t>
            </a:r>
          </a:p>
        </p:txBody>
      </p:sp>
      <p:sp>
        <p:nvSpPr>
          <p:cNvPr id="4" name="Slide Number Placeholder 3"/>
          <p:cNvSpPr>
            <a:spLocks noGrp="1"/>
          </p:cNvSpPr>
          <p:nvPr>
            <p:ph type="sldNum" sz="quarter" idx="5"/>
          </p:nvPr>
        </p:nvSpPr>
        <p:spPr/>
        <p:txBody>
          <a:bodyPr/>
          <a:lstStyle/>
          <a:p>
            <a:fld id="{AA2CDDB9-978F-E046-8E19-F4605FEBBF46}" type="slidenum">
              <a:rPr lang="en-US" smtClean="0"/>
              <a:pPr/>
              <a:t>14</a:t>
            </a:fld>
            <a:endParaRPr lang="en-US"/>
          </a:p>
        </p:txBody>
      </p:sp>
    </p:spTree>
    <p:extLst>
      <p:ext uri="{BB962C8B-B14F-4D97-AF65-F5344CB8AC3E}">
        <p14:creationId xmlns:p14="http://schemas.microsoft.com/office/powerpoint/2010/main" val="41263022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So, our first motivation, is to develop the DCEM that offers fast and reliable computations, which is particularly important vehicular scenarios, where there is a fatal cost of minor errors. </a:t>
            </a:r>
          </a:p>
          <a:p>
            <a:r>
              <a:rPr lang="en-US" b="0" i="0" dirty="0">
                <a:solidFill>
                  <a:srgbClr val="374151"/>
                </a:solidFill>
                <a:effectLst/>
                <a:latin typeface="Söhne"/>
              </a:rPr>
              <a:t>Also, we will try to address the complexities and dynamic simulations for vehicular communications. </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15</a:t>
            </a:fld>
            <a:endParaRPr lang="en-US"/>
          </a:p>
        </p:txBody>
      </p:sp>
    </p:spTree>
    <p:extLst>
      <p:ext uri="{BB962C8B-B14F-4D97-AF65-F5344CB8AC3E}">
        <p14:creationId xmlns:p14="http://schemas.microsoft.com/office/powerpoint/2010/main" val="16254994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utilize the strengths of coherence-based ray tracing simulations, adapting acceleration methods like backward ray tracing from acoustic works. We implement propagation models for EM waves, ensuring accurate physical modeling and ray interaction estimations.</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16</a:t>
            </a:fld>
            <a:endParaRPr lang="en-US"/>
          </a:p>
        </p:txBody>
      </p:sp>
    </p:spTree>
    <p:extLst>
      <p:ext uri="{BB962C8B-B14F-4D97-AF65-F5344CB8AC3E}">
        <p14:creationId xmlns:p14="http://schemas.microsoft.com/office/powerpoint/2010/main" val="24369333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DCEM, we've implemented efficient acceleration methods to enhance the simulation efficiency. </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17</a:t>
            </a:fld>
            <a:endParaRPr lang="en-US"/>
          </a:p>
        </p:txBody>
      </p:sp>
    </p:spTree>
    <p:extLst>
      <p:ext uri="{BB962C8B-B14F-4D97-AF65-F5344CB8AC3E}">
        <p14:creationId xmlns:p14="http://schemas.microsoft.com/office/powerpoint/2010/main" val="31355753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DCEM, we've implemented efficient acceleration methods to enhance the simulation efficiency. </a:t>
            </a:r>
          </a:p>
          <a:p>
            <a:endParaRPr lang="en-US" dirty="0"/>
          </a:p>
          <a:p>
            <a:r>
              <a:rPr lang="en-US" dirty="0"/>
              <a:t>BVH, without going into too much detail, is a tree structure on a set of geometric objects, where all geometric objects that form the leaf nodes of the tree, are wrapped in bounding volumes; it can support efficient operations on sets of geometric objects in ray tracing.</a:t>
            </a:r>
          </a:p>
          <a:p>
            <a:endParaRPr lang="en-US" dirty="0"/>
          </a:p>
          <a:p>
            <a:pPr algn="l">
              <a:buFont typeface="+mj-lt"/>
              <a:buAutoNum type="arabicPeriod"/>
            </a:pPr>
            <a:r>
              <a:rPr lang="en-US" b="1" i="0" dirty="0">
                <a:solidFill>
                  <a:srgbClr val="374151"/>
                </a:solidFill>
                <a:effectLst/>
                <a:latin typeface="Söhne"/>
              </a:rPr>
              <a:t>Hierarchy of Bounding Volumes</a:t>
            </a:r>
            <a:r>
              <a:rPr lang="en-US" b="0" i="0" dirty="0">
                <a:solidFill>
                  <a:srgbClr val="374151"/>
                </a:solidFill>
                <a:effectLst/>
                <a:latin typeface="Söhne"/>
              </a:rPr>
              <a:t>: BVH is built upon the concept of bounding volumes, which are simple geometric shapes (like spheres, boxes, etc.) that fully contain a group of objects or parts of an object. These bounding volumes form a hierarchy, where each node in the hierarchy contains a bounding volume that encapsulates smaller bounding volumes or actual geometric objects.</a:t>
            </a:r>
          </a:p>
          <a:p>
            <a:pPr algn="l">
              <a:buFont typeface="+mj-lt"/>
              <a:buAutoNum type="arabicPeriod"/>
            </a:pPr>
            <a:r>
              <a:rPr lang="en-US" b="1" i="0" dirty="0">
                <a:solidFill>
                  <a:srgbClr val="374151"/>
                </a:solidFill>
                <a:effectLst/>
                <a:latin typeface="Söhne"/>
              </a:rPr>
              <a:t>Tree Structure</a:t>
            </a:r>
            <a:r>
              <a:rPr lang="en-US" b="0" i="0" dirty="0">
                <a:solidFill>
                  <a:srgbClr val="374151"/>
                </a:solidFill>
                <a:effectLst/>
                <a:latin typeface="Söhne"/>
              </a:rPr>
              <a:t>: Typically, BVH is structured as a binary tree. Each node in the tree represents a bounding volume, and its children represent smaller volumes within it. The leaves of the tree are the smallest bounding volumes, often directly containing the actual geometric objects (like triangles in a 3D model).</a:t>
            </a:r>
          </a:p>
          <a:p>
            <a:pPr algn="l">
              <a:buFont typeface="+mj-lt"/>
              <a:buAutoNum type="arabicPeriod"/>
            </a:pPr>
            <a:r>
              <a:rPr lang="en-US" b="1" i="0" dirty="0">
                <a:solidFill>
                  <a:srgbClr val="374151"/>
                </a:solidFill>
                <a:effectLst/>
                <a:latin typeface="Söhne"/>
              </a:rPr>
              <a:t>Construction</a:t>
            </a:r>
            <a:r>
              <a:rPr lang="en-US" b="0" i="0" dirty="0">
                <a:solidFill>
                  <a:srgbClr val="374151"/>
                </a:solidFill>
                <a:effectLst/>
                <a:latin typeface="Söhne"/>
              </a:rPr>
              <a:t>: Building a BVH involves recursively dividing a set of objects into groups, each of which is enclosed in a bounding volume. This division is done based on various heuristics, such as spatial locality or balancing the tree, to ensure efficient queries.</a:t>
            </a:r>
          </a:p>
          <a:p>
            <a:pPr algn="l">
              <a:buFont typeface="+mj-lt"/>
              <a:buAutoNum type="arabicPeriod"/>
            </a:pPr>
            <a:r>
              <a:rPr lang="en-US" b="1" i="0" dirty="0">
                <a:solidFill>
                  <a:srgbClr val="374151"/>
                </a:solidFill>
                <a:effectLst/>
                <a:latin typeface="Söhne"/>
              </a:rPr>
              <a:t>Efficiency in Queries</a:t>
            </a:r>
            <a:r>
              <a:rPr lang="en-US" b="0" i="0" dirty="0">
                <a:solidFill>
                  <a:srgbClr val="374151"/>
                </a:solidFill>
                <a:effectLst/>
                <a:latin typeface="Söhne"/>
              </a:rPr>
              <a:t>: The primary purpose of a BVH is to speed up operations that require checking many objects. For example, in ray tracing, when a ray is cast into a scene to determine what it intersects, the BVH allows for quickly discarding large sets of objects that the ray cannot possibly intersect, as their bounding volumes do not intersect with the ray. This drastically reduces the number of intersection tests needed.</a:t>
            </a:r>
          </a:p>
          <a:p>
            <a:pPr algn="l">
              <a:buFont typeface="+mj-lt"/>
              <a:buAutoNum type="arabicPeriod"/>
            </a:pPr>
            <a:r>
              <a:rPr lang="en-US" b="1" i="0" dirty="0">
                <a:solidFill>
                  <a:srgbClr val="374151"/>
                </a:solidFill>
                <a:effectLst/>
                <a:latin typeface="Söhne"/>
              </a:rPr>
              <a:t>Dynamic Updates</a:t>
            </a:r>
            <a:r>
              <a:rPr lang="en-US" b="0" i="0" dirty="0">
                <a:solidFill>
                  <a:srgbClr val="374151"/>
                </a:solidFill>
                <a:effectLst/>
                <a:latin typeface="Söhne"/>
              </a:rPr>
              <a:t>: In dynamic scenes, where objects move or change, the BVH may need to be updated. This can be done either by completely rebuilding the tree or by adjusting the existing hierarchy to accommodate changes.</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18</a:t>
            </a:fld>
            <a:endParaRPr lang="en-US"/>
          </a:p>
        </p:txBody>
      </p:sp>
    </p:spTree>
    <p:extLst>
      <p:ext uri="{BB962C8B-B14F-4D97-AF65-F5344CB8AC3E}">
        <p14:creationId xmlns:p14="http://schemas.microsoft.com/office/powerpoint/2010/main" val="15442591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Additionally, our use of propagation path caching optimizes the simulation process, enabling our system to adapt swiftly and efficiently to dynamic environments.</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19</a:t>
            </a:fld>
            <a:endParaRPr lang="en-US"/>
          </a:p>
        </p:txBody>
      </p:sp>
    </p:spTree>
    <p:extLst>
      <p:ext uri="{BB962C8B-B14F-4D97-AF65-F5344CB8AC3E}">
        <p14:creationId xmlns:p14="http://schemas.microsoft.com/office/powerpoint/2010/main" val="1354178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first introduce what is an </a:t>
            </a:r>
            <a:r>
              <a:rPr lang="en-US" b="0" i="0" dirty="0">
                <a:solidFill>
                  <a:srgbClr val="0D0D0D"/>
                </a:solidFill>
                <a:effectLst/>
                <a:highlight>
                  <a:srgbClr val="FFFFFF"/>
                </a:highlight>
                <a:latin typeface="Söhne"/>
              </a:rPr>
              <a:t>electromagnetic</a:t>
            </a:r>
            <a:r>
              <a:rPr lang="en-US" dirty="0"/>
              <a:t> wave for short, EM wave: </a:t>
            </a:r>
            <a:r>
              <a:rPr lang="en-US" b="0" i="0" dirty="0">
                <a:solidFill>
                  <a:srgbClr val="0D0D0D"/>
                </a:solidFill>
                <a:effectLst/>
                <a:highlight>
                  <a:srgbClr val="FFFFFF"/>
                </a:highlight>
                <a:latin typeface="Söhne"/>
              </a:rPr>
              <a:t>it is a form of energy propagation through space or a medium, characterized by the oscillation of electric and magnetic fields that are perpendicular to each other and to the direction of the wave's propagation.</a:t>
            </a:r>
          </a:p>
          <a:p>
            <a:r>
              <a:rPr lang="en-US" b="0" i="0" dirty="0">
                <a:solidFill>
                  <a:srgbClr val="0D0D0D"/>
                </a:solidFill>
                <a:effectLst/>
                <a:highlight>
                  <a:srgbClr val="FFFFFF"/>
                </a:highlight>
                <a:latin typeface="Söhne"/>
              </a:rPr>
              <a:t>There are numerous EM waves sources in our daily lives, for example, visible light, microwave ovens, or mobile phones, Wi-Fi signals, etc.</a:t>
            </a:r>
          </a:p>
          <a:p>
            <a:r>
              <a:rPr lang="en-US" b="0" i="0" dirty="0">
                <a:solidFill>
                  <a:srgbClr val="0D0D0D"/>
                </a:solidFill>
                <a:effectLst/>
                <a:highlight>
                  <a:srgbClr val="FFFFFF"/>
                </a:highlight>
                <a:latin typeface="Söhne"/>
              </a:rPr>
              <a:t>Our research of EM wave focus on wireless communication frequency ranges, which are, for example, 2.4GHz/5GHz for </a:t>
            </a:r>
            <a:r>
              <a:rPr lang="en-US" b="0" i="0" dirty="0" err="1">
                <a:solidFill>
                  <a:srgbClr val="0D0D0D"/>
                </a:solidFill>
                <a:effectLst/>
                <a:highlight>
                  <a:srgbClr val="FFFFFF"/>
                </a:highlight>
                <a:latin typeface="Söhne"/>
              </a:rPr>
              <a:t>wifi</a:t>
            </a:r>
            <a:r>
              <a:rPr lang="en-US" b="0" i="0" dirty="0">
                <a:solidFill>
                  <a:srgbClr val="0D0D0D"/>
                </a:solidFill>
                <a:effectLst/>
                <a:highlight>
                  <a:srgbClr val="FFFFFF"/>
                </a:highlight>
                <a:latin typeface="Söhne"/>
              </a:rPr>
              <a:t>, 30GHz for 5G, …</a:t>
            </a:r>
          </a:p>
          <a:p>
            <a:r>
              <a:rPr lang="en-US" dirty="0"/>
              <a:t>EM simulations play a vital role in understanding the propagation of EM waves and their interactions with various media, helps designing wireless networks and optimizing their performance.</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2</a:t>
            </a:fld>
            <a:endParaRPr lang="en-US"/>
          </a:p>
        </p:txBody>
      </p:sp>
    </p:spTree>
    <p:extLst>
      <p:ext uri="{BB962C8B-B14F-4D97-AF65-F5344CB8AC3E}">
        <p14:creationId xmlns:p14="http://schemas.microsoft.com/office/powerpoint/2010/main" val="38728217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build DCEM with the following propagation models. After valid paths are found, the path losses are calculated according to their type of rays along the paths. The received power at certain location will add up all the path contributions. This can be time-varying in dynamic environments.</a:t>
            </a:r>
          </a:p>
          <a:p>
            <a:endParaRPr lang="en-US" dirty="0"/>
          </a:p>
          <a:p>
            <a:r>
              <a:rPr lang="en-US" dirty="0"/>
              <a:t>where f denotes the carrier frequency in GHz, d is the 3D T-R separation distance, n represents the path loss exponent (PLE), and AT is the attenuation term induced by the atmosphere.</a:t>
            </a:r>
          </a:p>
          <a:p>
            <a:r>
              <a:rPr lang="en-US" dirty="0"/>
              <a:t>UTD can largely be described by two equations: one for the lit region and one for the shadowed region, The Ui and Ur terms represent the Heaviside step function, signifying a direct path visibility for the incident and multipath reflected fields, respectively</a:t>
            </a:r>
          </a:p>
          <a:p>
            <a:endParaRPr lang="en-US" dirty="0"/>
          </a:p>
          <a:p>
            <a:r>
              <a:rPr lang="en-US" dirty="0"/>
              <a:t>E¯I is the incident field directly from a transmitter at a receiver location P while </a:t>
            </a:r>
            <a:r>
              <a:rPr lang="en-US" dirty="0" err="1"/>
              <a:t>E¯r</a:t>
            </a:r>
            <a:r>
              <a:rPr lang="en-US" dirty="0"/>
              <a:t> (P) and </a:t>
            </a:r>
            <a:r>
              <a:rPr lang="en-US" dirty="0" err="1"/>
              <a:t>E¯d</a:t>
            </a:r>
            <a:r>
              <a:rPr lang="en-US" dirty="0"/>
              <a:t> (p) represent the reflected and diffracted fields, respectively.</a:t>
            </a:r>
          </a:p>
        </p:txBody>
      </p:sp>
      <p:sp>
        <p:nvSpPr>
          <p:cNvPr id="4" name="Slide Number Placeholder 3"/>
          <p:cNvSpPr>
            <a:spLocks noGrp="1"/>
          </p:cNvSpPr>
          <p:nvPr>
            <p:ph type="sldNum" sz="quarter" idx="5"/>
          </p:nvPr>
        </p:nvSpPr>
        <p:spPr/>
        <p:txBody>
          <a:bodyPr/>
          <a:lstStyle/>
          <a:p>
            <a:fld id="{AA2CDDB9-978F-E046-8E19-F4605FEBBF46}" type="slidenum">
              <a:rPr lang="en-US" smtClean="0"/>
              <a:pPr/>
              <a:t>20</a:t>
            </a:fld>
            <a:endParaRPr lang="en-US"/>
          </a:p>
        </p:txBody>
      </p:sp>
    </p:spTree>
    <p:extLst>
      <p:ext uri="{BB962C8B-B14F-4D97-AF65-F5344CB8AC3E}">
        <p14:creationId xmlns:p14="http://schemas.microsoft.com/office/powerpoint/2010/main" val="1854057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performance evaluations, comparing DCEM with tools like GEMV^2 and WinProp, demonstrate comparable accuracy while reducing computation time by 36% and 30%, respectively, under certain settings. The comparison with NYUSIM results shows our system's capability for dynamic simulations in vehicular environments. The verification metrics are received power heatmaps, and power delay profiles.</a:t>
            </a:r>
          </a:p>
        </p:txBody>
      </p:sp>
      <p:sp>
        <p:nvSpPr>
          <p:cNvPr id="4" name="Slide Number Placeholder 3"/>
          <p:cNvSpPr>
            <a:spLocks noGrp="1"/>
          </p:cNvSpPr>
          <p:nvPr>
            <p:ph type="sldNum" sz="quarter" idx="5"/>
          </p:nvPr>
        </p:nvSpPr>
        <p:spPr/>
        <p:txBody>
          <a:bodyPr/>
          <a:lstStyle/>
          <a:p>
            <a:fld id="{AA2CDDB9-978F-E046-8E19-F4605FEBBF46}" type="slidenum">
              <a:rPr lang="en-US" smtClean="0"/>
              <a:pPr/>
              <a:t>21</a:t>
            </a:fld>
            <a:endParaRPr lang="en-US"/>
          </a:p>
        </p:txBody>
      </p:sp>
    </p:spTree>
    <p:extLst>
      <p:ext uri="{BB962C8B-B14F-4D97-AF65-F5344CB8AC3E}">
        <p14:creationId xmlns:p14="http://schemas.microsoft.com/office/powerpoint/2010/main" val="7635022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 the left, </a:t>
            </a:r>
            <a:r>
              <a:rPr lang="en-US" sz="1200" b="1" dirty="0"/>
              <a:t>3D model of a European urban model. </a:t>
            </a:r>
            <a:r>
              <a:rPr lang="en-US" sz="1200" dirty="0"/>
              <a:t>We show that our method works better than other simulators in such urban environment, with high accuracy and fast computation 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One the right, </a:t>
            </a:r>
            <a:r>
              <a:rPr lang="en-US" sz="1200" b="1" dirty="0"/>
              <a:t>Simulation results of V2V with Google Earth, </a:t>
            </a:r>
            <a:r>
              <a:rPr lang="en-US" sz="1200" dirty="0"/>
              <a:t>GEMV^2 generates V2X simulation output in Keyhole Markup Language (KML) format. We highlight the results in the urban Europe model.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22</a:t>
            </a:fld>
            <a:endParaRPr lang="en-US"/>
          </a:p>
        </p:txBody>
      </p:sp>
    </p:spTree>
    <p:extLst>
      <p:ext uri="{BB962C8B-B14F-4D97-AF65-F5344CB8AC3E}">
        <p14:creationId xmlns:p14="http://schemas.microsoft.com/office/powerpoint/2010/main" val="34712312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Simple indoor office environment</a:t>
            </a:r>
            <a:r>
              <a:rPr lang="en-US" sz="1200" dirty="0"/>
              <a:t>: we compare the performances of WinProp and DCEM indoor because WinProp took a very long time to load and convert the modeled village environment shown </a:t>
            </a:r>
            <a:r>
              <a:rPr lang="en-US" sz="1200" dirty="0" err="1"/>
              <a:t>ealier</a:t>
            </a:r>
            <a:r>
              <a:rPr lang="en-US" sz="1200" dirty="0"/>
              <a:t>. This indoor environment with known material information is easy to use for prediction accuracy and performance validation. </a:t>
            </a:r>
          </a:p>
        </p:txBody>
      </p:sp>
      <p:sp>
        <p:nvSpPr>
          <p:cNvPr id="4" name="Slide Number Placeholder 3"/>
          <p:cNvSpPr>
            <a:spLocks noGrp="1"/>
          </p:cNvSpPr>
          <p:nvPr>
            <p:ph type="sldNum" sz="quarter" idx="5"/>
          </p:nvPr>
        </p:nvSpPr>
        <p:spPr/>
        <p:txBody>
          <a:bodyPr/>
          <a:lstStyle/>
          <a:p>
            <a:fld id="{AA2CDDB9-978F-E046-8E19-F4605FEBBF46}" type="slidenum">
              <a:rPr lang="en-US" smtClean="0"/>
              <a:pPr/>
              <a:t>23</a:t>
            </a:fld>
            <a:endParaRPr lang="en-US"/>
          </a:p>
        </p:txBody>
      </p:sp>
    </p:spTree>
    <p:extLst>
      <p:ext uri="{BB962C8B-B14F-4D97-AF65-F5344CB8AC3E}">
        <p14:creationId xmlns:p14="http://schemas.microsoft.com/office/powerpoint/2010/main" val="9607940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PDP comparison: We observe a good match in the predicted positions in RSP and time delay</a:t>
            </a:r>
            <a:r>
              <a:rPr lang="en-US" b="0" i="0" dirty="0">
                <a:solidFill>
                  <a:srgbClr val="374151"/>
                </a:solidFill>
                <a:effectLst/>
                <a:latin typeface="Söhne"/>
              </a:rPr>
              <a:t> an</a:t>
            </a:r>
            <a:r>
              <a:rPr lang="en-US" dirty="0"/>
              <a:t>d the mean of RSP shows an average difference of 1.7 dBm.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DCEM and GEMV^2 RSP results in V2V comparison</a:t>
            </a:r>
            <a:r>
              <a:rPr lang="en-US" sz="1200" dirty="0"/>
              <a:t>, the red peaks from DCEM and the blue points from GEMV^2 . Since the GEMV^2 has small scale variation, the simulated result shows a slight variation around the deterministic predictions. </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24</a:t>
            </a:fld>
            <a:endParaRPr lang="en-US"/>
          </a:p>
        </p:txBody>
      </p:sp>
    </p:spTree>
    <p:extLst>
      <p:ext uri="{BB962C8B-B14F-4D97-AF65-F5344CB8AC3E}">
        <p14:creationId xmlns:p14="http://schemas.microsoft.com/office/powerpoint/2010/main" val="28881087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Received power heatmap computed by WinProp (left) using the COST351 model at 30GHz for RT simulation based on balancing the accuracy and running time. The color bar on the right indicates the </a:t>
            </a:r>
            <a:r>
              <a:rPr lang="en-US" dirty="0" err="1"/>
              <a:t>the</a:t>
            </a:r>
            <a:r>
              <a:rPr lang="en-US" dirty="0"/>
              <a:t> strength of received powers. We observe that there are windows or doors in the office, some parts of the rays are limited into a cone shape propagation.</a:t>
            </a:r>
          </a:p>
          <a:p>
            <a:r>
              <a:rPr lang="en-US" dirty="0"/>
              <a:t>(b) Received power heatmap by DCEM (right), using our model for predictions at 30 GHz. The same environment and material information is considered. We can clearly see the reflection at walls, diffraction at edges, and transmission through windows/walls. Due the differences in two models, we observe some differences between the two heatmaps, while the ray behaviors are similar. </a:t>
            </a:r>
          </a:p>
          <a:p>
            <a:pPr marL="171450" indent="-171450">
              <a:buFont typeface="Arial" panose="020B0604020202020204" pitchFamily="34" charset="0"/>
              <a:buChar char="•"/>
            </a:pPr>
            <a:r>
              <a:rPr lang="en-US" dirty="0"/>
              <a:t>The accuracy comparison is shown by prediction difference histogram.</a:t>
            </a:r>
          </a:p>
          <a:p>
            <a:r>
              <a:rPr lang="en-US" dirty="0"/>
              <a:t>The normalized difference is calculated by taking the difference between the results from WinProp and DCEM and dividing with the absolute values computed using WinProp. About 58.1% predictions have less 5% difference, and about 94.3% of the data has differences less than 20%.</a:t>
            </a:r>
          </a:p>
        </p:txBody>
      </p:sp>
      <p:sp>
        <p:nvSpPr>
          <p:cNvPr id="4" name="Slide Number Placeholder 3"/>
          <p:cNvSpPr>
            <a:spLocks noGrp="1"/>
          </p:cNvSpPr>
          <p:nvPr>
            <p:ph type="sldNum" sz="quarter" idx="5"/>
          </p:nvPr>
        </p:nvSpPr>
        <p:spPr/>
        <p:txBody>
          <a:bodyPr/>
          <a:lstStyle/>
          <a:p>
            <a:fld id="{AA2CDDB9-978F-E046-8E19-F4605FEBBF46}" type="slidenum">
              <a:rPr lang="en-US" smtClean="0"/>
              <a:pPr/>
              <a:t>25</a:t>
            </a:fld>
            <a:endParaRPr lang="en-US"/>
          </a:p>
        </p:txBody>
      </p:sp>
    </p:spTree>
    <p:extLst>
      <p:ext uri="{BB962C8B-B14F-4D97-AF65-F5344CB8AC3E}">
        <p14:creationId xmlns:p14="http://schemas.microsoft.com/office/powerpoint/2010/main" val="8748164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Time efficiency is key in dynamic simulations. Our comparisons show that DCEM is 36% faster than GEMV^2 and 30% faster than </a:t>
            </a:r>
            <a:r>
              <a:rPr lang="en-US" b="0" i="0" dirty="0" err="1">
                <a:solidFill>
                  <a:srgbClr val="374151"/>
                </a:solidFill>
                <a:effectLst/>
                <a:latin typeface="Söhne"/>
              </a:rPr>
              <a:t>WinProp</a:t>
            </a:r>
            <a:r>
              <a:rPr lang="en-US" b="0" i="0" dirty="0">
                <a:solidFill>
                  <a:srgbClr val="374151"/>
                </a:solidFill>
                <a:effectLst/>
                <a:latin typeface="Söhne"/>
              </a:rPr>
              <a:t>, highlighting its efficiency for real-time applications.</a:t>
            </a:r>
          </a:p>
          <a:p>
            <a:endParaRPr lang="en-US" b="0" i="0" dirty="0">
              <a:solidFill>
                <a:srgbClr val="374151"/>
              </a:solidFill>
              <a:effectLst/>
              <a:latin typeface="Söhne"/>
            </a:endParaRPr>
          </a:p>
          <a:p>
            <a:r>
              <a:rPr lang="en-US" dirty="0"/>
              <a:t>(GEMV 2 in MATLAB and DCEM in C++).</a:t>
            </a:r>
          </a:p>
          <a:p>
            <a:endParaRPr lang="en-US" dirty="0"/>
          </a:p>
          <a:p>
            <a:r>
              <a:rPr lang="en-US" dirty="0"/>
              <a:t>Table IV shows the comparison between </a:t>
            </a:r>
            <a:r>
              <a:rPr lang="en-US" dirty="0" err="1"/>
              <a:t>Winrprop</a:t>
            </a:r>
            <a:r>
              <a:rPr lang="en-US" dirty="0"/>
              <a:t> and DCEM with the whole simulation process, including parsing the modeled village file. </a:t>
            </a:r>
            <a:r>
              <a:rPr lang="en-US" dirty="0" err="1"/>
              <a:t>WinProp</a:t>
            </a:r>
            <a:r>
              <a:rPr lang="en-US" dirty="0"/>
              <a:t> takes a longer time.</a:t>
            </a:r>
          </a:p>
        </p:txBody>
      </p:sp>
      <p:sp>
        <p:nvSpPr>
          <p:cNvPr id="4" name="Slide Number Placeholder 3"/>
          <p:cNvSpPr>
            <a:spLocks noGrp="1"/>
          </p:cNvSpPr>
          <p:nvPr>
            <p:ph type="sldNum" sz="quarter" idx="5"/>
          </p:nvPr>
        </p:nvSpPr>
        <p:spPr/>
        <p:txBody>
          <a:bodyPr/>
          <a:lstStyle/>
          <a:p>
            <a:fld id="{AA2CDDB9-978F-E046-8E19-F4605FEBBF46}" type="slidenum">
              <a:rPr lang="en-US" smtClean="0"/>
              <a:pPr/>
              <a:t>26</a:t>
            </a:fld>
            <a:endParaRPr lang="en-US"/>
          </a:p>
        </p:txBody>
      </p:sp>
    </p:spTree>
    <p:extLst>
      <p:ext uri="{BB962C8B-B14F-4D97-AF65-F5344CB8AC3E}">
        <p14:creationId xmlns:p14="http://schemas.microsoft.com/office/powerpoint/2010/main" val="23871544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We compared our Power Delay Profile (PDP) results with NYUSIM in LOS channels, showcasing DCEM's effectiveness in tracking moving vehicles in urban environments and its ability to handle dynamic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Typical vehicular communication LOS links </a:t>
            </a:r>
            <a:r>
              <a:rPr lang="en-US" sz="1200" dirty="0"/>
              <a:t>with extended ranges, approximated distances specified in the figures.</a:t>
            </a:r>
            <a:endParaRPr lang="en-US" b="0" i="0" dirty="0">
              <a:solidFill>
                <a:srgbClr val="374151"/>
              </a:solidFill>
              <a:effectLst/>
              <a:latin typeface="Söhne"/>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NYUSIM LOS PDP </a:t>
            </a:r>
            <a:r>
              <a:rPr lang="en-US" sz="1200" dirty="0"/>
              <a:t>from 93m to 115m, however, since NYUSIM does not take in the environment information, and thus the distance change can not track the moving vehicle.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DCEM LOS PDP </a:t>
            </a:r>
            <a:r>
              <a:rPr lang="en-US" sz="1200" dirty="0"/>
              <a:t>from 80m to 100m, we see the decreased direct path received power and longer delay as the car moving away, and the clustering of </a:t>
            </a:r>
            <a:r>
              <a:rPr lang="en-US" sz="1200" dirty="0" err="1"/>
              <a:t>subpaths</a:t>
            </a:r>
            <a:r>
              <a:rPr lang="en-US" sz="1200" dirty="0"/>
              <a:t> changing in a consistent manner. </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27</a:t>
            </a:fld>
            <a:endParaRPr lang="en-US"/>
          </a:p>
        </p:txBody>
      </p:sp>
    </p:spTree>
    <p:extLst>
      <p:ext uri="{BB962C8B-B14F-4D97-AF65-F5344CB8AC3E}">
        <p14:creationId xmlns:p14="http://schemas.microsoft.com/office/powerpoint/2010/main" val="19923012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A brief sum of  this section, we demonstrated DCEM's application in vehicular environments. We showcased its ability to work in EM bands typical vehicular communication, its efficient simulation capabilities, and its high accuracy and efficiency in these dynamic settings</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28</a:t>
            </a:fld>
            <a:endParaRPr lang="en-US"/>
          </a:p>
        </p:txBody>
      </p:sp>
    </p:spTree>
    <p:extLst>
      <p:ext uri="{BB962C8B-B14F-4D97-AF65-F5344CB8AC3E}">
        <p14:creationId xmlns:p14="http://schemas.microsoft.com/office/powerpoint/2010/main" val="12137125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on results from vehicular environments, we make one step further for large Urban Scenes with Multiple Receivers.</a:t>
            </a:r>
          </a:p>
        </p:txBody>
      </p:sp>
      <p:sp>
        <p:nvSpPr>
          <p:cNvPr id="4" name="Slide Number Placeholder 3"/>
          <p:cNvSpPr>
            <a:spLocks noGrp="1"/>
          </p:cNvSpPr>
          <p:nvPr>
            <p:ph type="sldNum" sz="quarter" idx="5"/>
          </p:nvPr>
        </p:nvSpPr>
        <p:spPr/>
        <p:txBody>
          <a:bodyPr/>
          <a:lstStyle/>
          <a:p>
            <a:fld id="{AA2CDDB9-978F-E046-8E19-F4605FEBBF46}" type="slidenum">
              <a:rPr lang="en-US" smtClean="0"/>
              <a:pPr/>
              <a:t>29</a:t>
            </a:fld>
            <a:endParaRPr lang="en-US"/>
          </a:p>
        </p:txBody>
      </p:sp>
    </p:spTree>
    <p:extLst>
      <p:ext uri="{BB962C8B-B14F-4D97-AF65-F5344CB8AC3E}">
        <p14:creationId xmlns:p14="http://schemas.microsoft.com/office/powerpoint/2010/main" val="3759440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dirty="0">
                <a:solidFill>
                  <a:srgbClr val="374151"/>
                </a:solidFill>
                <a:effectLst/>
                <a:latin typeface="Söhne"/>
              </a:rPr>
              <a:t> There are several methodologies in EM simulations, the focus of our work is on EM ray tracing: it is based on the concept of rays as narrow beams of EM energy traveling in straight lines, interacting with objects through various means.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dirty="0">
                <a:solidFill>
                  <a:srgbClr val="374151"/>
                </a:solidFill>
                <a:effectLst/>
                <a:latin typeface="Söhne"/>
              </a:rPr>
              <a:t>Comparing to RT method, the other methods listed below like wave-based method, grounded in </a:t>
            </a:r>
            <a:r>
              <a:rPr lang="en-US" dirty="0"/>
              <a:t>in solving Maxwell's equations directly, </a:t>
            </a:r>
            <a:r>
              <a:rPr lang="en-US" sz="1200" b="0" i="0" dirty="0">
                <a:solidFill>
                  <a:srgbClr val="374151"/>
                </a:solidFill>
                <a:effectLst/>
                <a:latin typeface="Söhne"/>
              </a:rPr>
              <a:t>and analytical solutions,  </a:t>
            </a:r>
            <a:r>
              <a:rPr lang="en-US" b="0" i="0" dirty="0">
                <a:solidFill>
                  <a:srgbClr val="0D0D0D"/>
                </a:solidFill>
                <a:effectLst/>
                <a:highlight>
                  <a:srgbClr val="FFFFFF"/>
                </a:highlight>
                <a:latin typeface="Söhne"/>
              </a:rPr>
              <a:t>using mathematical and physical principles to solve EM problems, </a:t>
            </a:r>
            <a:r>
              <a:rPr lang="en-US" sz="1200" b="0" i="0" dirty="0">
                <a:solidFill>
                  <a:srgbClr val="374151"/>
                </a:solidFill>
                <a:effectLst/>
                <a:latin typeface="Söhne"/>
              </a:rPr>
              <a:t>are precise but slow, on the other hand for stochastic models based on measurement data and stochastic fittings, are fast but does </a:t>
            </a:r>
            <a:r>
              <a:rPr lang="en-US" dirty="0">
                <a:solidFill>
                  <a:srgbClr val="0D0D0D"/>
                </a:solidFill>
                <a:latin typeface="Söhne"/>
              </a:rPr>
              <a:t>not take in 3d environment model information to support site-specific analysis.</a:t>
            </a:r>
            <a:endParaRPr lang="en-US" sz="1200" b="0" i="0" dirty="0">
              <a:solidFill>
                <a:srgbClr val="374151"/>
              </a:solidFill>
              <a:effectLst/>
              <a:latin typeface="Söhne"/>
            </a:endParaRPr>
          </a:p>
          <a:p>
            <a:pPr marL="171450" indent="-171450">
              <a:buFont typeface="Arial" panose="020B0604020202020204" pitchFamily="34" charset="0"/>
              <a:buChar char="•"/>
            </a:pPr>
            <a:r>
              <a:rPr lang="en-US" dirty="0"/>
              <a:t>Balancing between physical illustrations and working efficiency of EM simulations, we carried out detailed studies in EM ray tracing and efforts to improve its accuracy and efficiency.</a:t>
            </a:r>
          </a:p>
          <a:p>
            <a:pPr marL="171450" indent="-171450">
              <a:buFont typeface="Arial" panose="020B0604020202020204" pitchFamily="34" charset="0"/>
              <a:buChar char="•"/>
            </a:pP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Wave-based methods, such as the Finite-Difference Time-Domain and the Finite Element Method , grounded in solving Maxwell's equations directly,</a:t>
            </a:r>
            <a:endParaRPr lang="en-US" b="0" i="0" dirty="0">
              <a:solidFill>
                <a:srgbClr val="0D0D0D"/>
              </a:solidFill>
              <a:effectLst/>
              <a:highlight>
                <a:srgbClr val="FFFFFF"/>
              </a:highlight>
              <a:latin typeface="Söhne"/>
            </a:endParaRPr>
          </a:p>
          <a:p>
            <a:pPr marL="171450" indent="-171450">
              <a:buFont typeface="Arial" panose="020B0604020202020204" pitchFamily="34" charset="0"/>
              <a:buChar char="•"/>
            </a:pPr>
            <a:r>
              <a:rPr lang="en-US" dirty="0"/>
              <a:t>offer a detailed resolution of wave propagation and interaction phenomena</a:t>
            </a:r>
          </a:p>
          <a:p>
            <a:pPr marL="171450" indent="-171450">
              <a:buFont typeface="Arial" panose="020B0604020202020204" pitchFamily="34" charset="0"/>
              <a:buChar char="•"/>
            </a:pPr>
            <a:r>
              <a:rPr lang="en-US" dirty="0"/>
              <a:t>Analysis methods, including the Method of Moments and Green's Function approaches </a:t>
            </a:r>
            <a:r>
              <a:rPr lang="en-US" b="0" i="0" dirty="0">
                <a:solidFill>
                  <a:srgbClr val="0D0D0D"/>
                </a:solidFill>
                <a:effectLst/>
                <a:highlight>
                  <a:srgbClr val="FFFFFF"/>
                </a:highlight>
                <a:latin typeface="Söhne"/>
              </a:rPr>
              <a:t>focus on using mathematical and physical principles to analytically or approximately solve electromagnetic problems. </a:t>
            </a:r>
          </a:p>
          <a:p>
            <a:pPr marL="171450" indent="-171450">
              <a:buFont typeface="Arial" panose="020B0604020202020204" pitchFamily="34" charset="0"/>
              <a:buChar char="•"/>
            </a:pPr>
            <a:r>
              <a:rPr lang="en-US" dirty="0"/>
              <a:t>While offering precision, these methods tend to require significant computational resources, even under idealized assumptions as in analytical methods, prompting ongoing efforts to enhance their efficiency and scalability. Solve wave functions and focus on EM wave properties.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rgbClr val="0D0D0D"/>
                </a:solidFill>
                <a:latin typeface="Söhne"/>
              </a:rPr>
              <a:t>On the other hand, stochastic Methods, built upon measurement data and stochastic curve fittings, can provide generic understanding of channels but does not take in 3d environment model information to support site-specific analysis.</a:t>
            </a: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3</a:t>
            </a:fld>
            <a:endParaRPr lang="en-US"/>
          </a:p>
        </p:txBody>
      </p:sp>
    </p:spTree>
    <p:extLst>
      <p:ext uri="{BB962C8B-B14F-4D97-AF65-F5344CB8AC3E}">
        <p14:creationId xmlns:p14="http://schemas.microsoft.com/office/powerpoint/2010/main" val="36277882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74151"/>
                </a:solidFill>
                <a:effectLst/>
                <a:latin typeface="Söhne"/>
              </a:rPr>
              <a:t>Large urban environments pose significant challenges for wireless communication due to their size and complexity. Our aim is to use advanced simulation techniques for DCEM to accurately predict signal propagation in these environments</a:t>
            </a:r>
            <a:endParaRPr lang="en-US" dirty="0"/>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30</a:t>
            </a:fld>
            <a:endParaRPr lang="en-US"/>
          </a:p>
        </p:txBody>
      </p:sp>
    </p:spTree>
    <p:extLst>
      <p:ext uri="{BB962C8B-B14F-4D97-AF65-F5344CB8AC3E}">
        <p14:creationId xmlns:p14="http://schemas.microsoft.com/office/powerpoint/2010/main" val="37998532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In these large scenes, we leverage DCEM's fast ray tracing capabilities. We focus on modeling channel coherence and spatial consistency and measure Doppler shift effects to enhance the accuracy of our simulations.</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31</a:t>
            </a:fld>
            <a:endParaRPr lang="en-US"/>
          </a:p>
        </p:txBody>
      </p:sp>
    </p:spTree>
    <p:extLst>
      <p:ext uri="{BB962C8B-B14F-4D97-AF65-F5344CB8AC3E}">
        <p14:creationId xmlns:p14="http://schemas.microsoft.com/office/powerpoint/2010/main" val="13213804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spatial consistency: Degree to which the channel characteristics remain consistent over a certain spatial distance.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we calculated…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trajectory used for simulating propagation is divided into five segments based on maintaining spatial consistency. The transmitter is shown in yellow and is at a fixed location. In this case, the moving receiver is along the orange route. The green dashed lines correspond to </a:t>
            </a:r>
            <a:r>
              <a:rPr lang="en-US" dirty="0" err="1"/>
              <a:t>LoS</a:t>
            </a:r>
            <a:r>
              <a:rPr lang="en-US" dirty="0"/>
              <a:t> paths and primary reflection paths, which are used to perform segmentation</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32</a:t>
            </a:fld>
            <a:endParaRPr lang="en-US"/>
          </a:p>
        </p:txBody>
      </p:sp>
    </p:spTree>
    <p:extLst>
      <p:ext uri="{BB962C8B-B14F-4D97-AF65-F5344CB8AC3E}">
        <p14:creationId xmlns:p14="http://schemas.microsoft.com/office/powerpoint/2010/main" val="839024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also focus on understanding channel correlation and coherence time, which are key in accelerating simulations in dynamic environments. </a:t>
            </a:r>
          </a:p>
          <a:p>
            <a:r>
              <a:rPr lang="en-US" dirty="0"/>
              <a:t>where g(t) = |h(t)|, h(t) is the channel coefficient and E denotes the expectation operator. </a:t>
            </a:r>
          </a:p>
          <a:p>
            <a:endParaRPr lang="en-US" dirty="0"/>
          </a:p>
          <a:p>
            <a:r>
              <a:rPr lang="en-US" dirty="0"/>
              <a:t>where R is a predefined threshold value of channel correlation, </a:t>
            </a:r>
            <a:r>
              <a:rPr lang="en-US" dirty="0" err="1"/>
              <a:t>fD</a:t>
            </a:r>
            <a:r>
              <a:rPr lang="en-US" dirty="0"/>
              <a:t> is the maximum Doppler shift frequency, and θ2 can be approximated by the angle of the object’s moving direction and propagation path between transmitter and receiver.</a:t>
            </a:r>
          </a:p>
          <a:p>
            <a:endParaRPr lang="en-US" dirty="0"/>
          </a:p>
          <a:p>
            <a:r>
              <a:rPr lang="en-US" dirty="0"/>
              <a:t>where fc is the central frequency, v is the object’s moving speed, c is the light speed, and θ is the angle between the object’s moving direction and propagation path. </a:t>
            </a:r>
          </a:p>
        </p:txBody>
      </p:sp>
      <p:sp>
        <p:nvSpPr>
          <p:cNvPr id="4" name="Slide Number Placeholder 3"/>
          <p:cNvSpPr>
            <a:spLocks noGrp="1"/>
          </p:cNvSpPr>
          <p:nvPr>
            <p:ph type="sldNum" sz="quarter" idx="5"/>
          </p:nvPr>
        </p:nvSpPr>
        <p:spPr/>
        <p:txBody>
          <a:bodyPr/>
          <a:lstStyle/>
          <a:p>
            <a:fld id="{AA2CDDB9-978F-E046-8E19-F4605FEBBF46}" type="slidenum">
              <a:rPr lang="en-US" smtClean="0"/>
              <a:pPr/>
              <a:t>33</a:t>
            </a:fld>
            <a:endParaRPr lang="en-US"/>
          </a:p>
        </p:txBody>
      </p:sp>
    </p:spTree>
    <p:extLst>
      <p:ext uri="{BB962C8B-B14F-4D97-AF65-F5344CB8AC3E}">
        <p14:creationId xmlns:p14="http://schemas.microsoft.com/office/powerpoint/2010/main" val="28620619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approach includes Doppler effects showing our commitment to comprehensive and accurate modeling.</a:t>
            </a:r>
          </a:p>
          <a:p>
            <a:endParaRPr lang="en-US" dirty="0"/>
          </a:p>
          <a:p>
            <a:r>
              <a:rPr lang="en-US" dirty="0"/>
              <a:t>where fc is the central frequency, v is the object’s moving speed, c is the light speed, and θ is the angle between the object’s moving direction and propagation path. </a:t>
            </a:r>
          </a:p>
        </p:txBody>
      </p:sp>
      <p:sp>
        <p:nvSpPr>
          <p:cNvPr id="4" name="Slide Number Placeholder 3"/>
          <p:cNvSpPr>
            <a:spLocks noGrp="1"/>
          </p:cNvSpPr>
          <p:nvPr>
            <p:ph type="sldNum" sz="quarter" idx="5"/>
          </p:nvPr>
        </p:nvSpPr>
        <p:spPr/>
        <p:txBody>
          <a:bodyPr/>
          <a:lstStyle/>
          <a:p>
            <a:fld id="{AA2CDDB9-978F-E046-8E19-F4605FEBBF46}" type="slidenum">
              <a:rPr lang="en-US" smtClean="0"/>
              <a:pPr/>
              <a:t>34</a:t>
            </a:fld>
            <a:endParaRPr lang="en-US"/>
          </a:p>
        </p:txBody>
      </p:sp>
    </p:spTree>
    <p:extLst>
      <p:ext uri="{BB962C8B-B14F-4D97-AF65-F5344CB8AC3E}">
        <p14:creationId xmlns:p14="http://schemas.microsoft.com/office/powerpoint/2010/main" val="4814129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Our methods enable fast, dynamic ray tracing simulations with moving objects. We observe that running time scales linearly with the area of the scene and the number of receivers. Our accuracy is comparable to discrete model simulation results computed using </a:t>
            </a:r>
            <a:r>
              <a:rPr lang="en-US" b="0" i="0" dirty="0" err="1">
                <a:solidFill>
                  <a:srgbClr val="374151"/>
                </a:solidFill>
                <a:effectLst/>
                <a:latin typeface="Söhne"/>
              </a:rPr>
              <a:t>WinProp</a:t>
            </a:r>
            <a:r>
              <a:rPr lang="en-US" b="0" i="0" dirty="0">
                <a:solidFill>
                  <a:srgbClr val="374151"/>
                </a:solidFill>
                <a:effectLst/>
                <a:latin typeface="Söhne"/>
              </a:rPr>
              <a:t>.</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35</a:t>
            </a:fld>
            <a:endParaRPr lang="en-US"/>
          </a:p>
        </p:txBody>
      </p:sp>
    </p:spTree>
    <p:extLst>
      <p:ext uri="{BB962C8B-B14F-4D97-AF65-F5344CB8AC3E}">
        <p14:creationId xmlns:p14="http://schemas.microsoft.com/office/powerpoint/2010/main" val="15295769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For validation, we used 3D urban city models and SUMO for trajectory simulation. We illustrated different areas of varying sizes in the modeled environments with a fixed transmitter location and moving receivers with pre-generated trajectories.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A screenshot of the 3D city model: </a:t>
            </a:r>
            <a:r>
              <a:rPr lang="en-US" sz="1200" dirty="0"/>
              <a:t>a complex urban scene with many buildings and vehicles.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Illustration of simulation environment: </a:t>
            </a:r>
            <a:r>
              <a:rPr lang="en-US" sz="1200" dirty="0"/>
              <a:t>different areas of varying sizes in the modeled environments with a fixed TX location and moving RX with pre-generated trajectories inside.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36</a:t>
            </a:fld>
            <a:endParaRPr lang="en-US"/>
          </a:p>
        </p:txBody>
      </p:sp>
    </p:spTree>
    <p:extLst>
      <p:ext uri="{BB962C8B-B14F-4D97-AF65-F5344CB8AC3E}">
        <p14:creationId xmlns:p14="http://schemas.microsoft.com/office/powerpoint/2010/main" val="20697428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sz="1200" b="1" dirty="0"/>
              <a:t>S</a:t>
            </a:r>
            <a:r>
              <a:rPr lang="en-US" sz="1200" b="1" dirty="0"/>
              <a:t>UMO visualization in the urban environment: </a:t>
            </a:r>
            <a:r>
              <a:rPr lang="en-US" sz="1200" dirty="0"/>
              <a:t>We export the traffic route information from SUMO and feed it into a dynamic ray tracing simulator. The moving objects, corresponding to yellow cars, are generated in a random and automatic manner. We use the positions of these receivers to compute the signal strength at the corresponding location.</a:t>
            </a:r>
          </a:p>
        </p:txBody>
      </p:sp>
      <p:sp>
        <p:nvSpPr>
          <p:cNvPr id="4" name="Slide Number Placeholder 3"/>
          <p:cNvSpPr>
            <a:spLocks noGrp="1"/>
          </p:cNvSpPr>
          <p:nvPr>
            <p:ph type="sldNum" sz="quarter" idx="5"/>
          </p:nvPr>
        </p:nvSpPr>
        <p:spPr/>
        <p:txBody>
          <a:bodyPr/>
          <a:lstStyle/>
          <a:p>
            <a:fld id="{AA2CDDB9-978F-E046-8E19-F4605FEBBF46}" type="slidenum">
              <a:rPr lang="en-US" smtClean="0"/>
              <a:pPr/>
              <a:t>37</a:t>
            </a:fld>
            <a:endParaRPr lang="en-US"/>
          </a:p>
        </p:txBody>
      </p:sp>
    </p:spTree>
    <p:extLst>
      <p:ext uri="{BB962C8B-B14F-4D97-AF65-F5344CB8AC3E}">
        <p14:creationId xmlns:p14="http://schemas.microsoft.com/office/powerpoint/2010/main" val="3219853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We evaluated the scalability of our simulator by observing how the simulation time varies with the width of the simulated area and the number of objects. Here, our results indicate a nearly quadratic growth with area </a:t>
            </a:r>
            <a:r>
              <a:rPr lang="en-US" b="0" i="0" dirty="0" err="1">
                <a:solidFill>
                  <a:srgbClr val="374151"/>
                </a:solidFill>
                <a:effectLst/>
                <a:latin typeface="Söhne"/>
              </a:rPr>
              <a:t>widt</a:t>
            </a:r>
            <a:r>
              <a:rPr lang="en-US" b="0" i="0" dirty="0">
                <a:solidFill>
                  <a:srgbClr val="374151"/>
                </a:solidFill>
                <a:effectLst/>
                <a:latin typeface="Söhne"/>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Simulation time vs. width of simulated area with 100 objects</a:t>
            </a:r>
            <a:r>
              <a:rPr lang="en-US" sz="1200" dirty="0"/>
              <a:t>: it is observed that, when the area width grows from 100m to 800m, the running time grows from around 20s to 1300s, which is almost a quadratic function of the width and a linear function of the area.</a:t>
            </a:r>
          </a:p>
          <a:p>
            <a:endParaRPr lang="en-US" b="0" i="0" dirty="0">
              <a:solidFill>
                <a:srgbClr val="374151"/>
              </a:solidFill>
              <a:effectLst/>
              <a:latin typeface="Söhne"/>
            </a:endParaRPr>
          </a:p>
          <a:p>
            <a:r>
              <a:rPr lang="en-US" dirty="0"/>
              <a:t>The plot of simulation time vs. width of simulated area with 100 objects. The X-axis represents the width of simulated areas in meters and the Y-axis is the running time in seconds. The simulation areas of different sizes are randomly selected for the position of the objects. The largest area of size 800 ∗ 800m2 is generated and the smaller sized areas are the subsets of the larger areas. We observe that, when the area width grows from 100m to 800m, the running time grows from around 20s to 1300s, which is almost a quadratic function of the width and a linear function of the area.</a:t>
            </a:r>
          </a:p>
          <a:p>
            <a:endParaRPr lang="en-US" dirty="0"/>
          </a:p>
          <a:p>
            <a:r>
              <a:rPr lang="en-US" dirty="0"/>
              <a:t>The plot of simulation time vs. the number of objects. The X-axis represents the number of moving objects in a random 400∗400m2 scene and the Y-axis is the running time in seconds. We chose 10 different regions in the urban environment and compute an average running time over them. It is observed that when the number of moving objects grows from 10 to 10, 000, the running time increases from an average of 270 sec to 600 sec, which is a sub-linear growth. This is due to three factors: (1) the underlying complexity of the modeled 3D environment and our use of a bounding volume hierarchy to accelerate ray tracing computations; (2) the moving objects being modeled as a standard-size box of metal, and our use of a fixed representation for each such object.; (3) the use of acceleration methods such as spatial consistency, coherence time, and coherence-based ray tracing, which significantly reduce the computation complexity.</a:t>
            </a:r>
          </a:p>
        </p:txBody>
      </p:sp>
      <p:sp>
        <p:nvSpPr>
          <p:cNvPr id="4" name="Slide Number Placeholder 3"/>
          <p:cNvSpPr>
            <a:spLocks noGrp="1"/>
          </p:cNvSpPr>
          <p:nvPr>
            <p:ph type="sldNum" sz="quarter" idx="5"/>
          </p:nvPr>
        </p:nvSpPr>
        <p:spPr/>
        <p:txBody>
          <a:bodyPr/>
          <a:lstStyle/>
          <a:p>
            <a:fld id="{AA2CDDB9-978F-E046-8E19-F4605FEBBF46}" type="slidenum">
              <a:rPr lang="en-US" smtClean="0"/>
              <a:pPr/>
              <a:t>38</a:t>
            </a:fld>
            <a:endParaRPr lang="en-US"/>
          </a:p>
        </p:txBody>
      </p:sp>
    </p:spTree>
    <p:extLst>
      <p:ext uri="{BB962C8B-B14F-4D97-AF65-F5344CB8AC3E}">
        <p14:creationId xmlns:p14="http://schemas.microsoft.com/office/powerpoint/2010/main" val="343569190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Our results indicate a sub-linear growth with the number of moving objects.</a:t>
            </a:r>
          </a:p>
          <a:p>
            <a:endParaRPr lang="en-US" b="0" i="0" dirty="0">
              <a:solidFill>
                <a:srgbClr val="374151"/>
              </a:solidFill>
              <a:effectLst/>
              <a:latin typeface="Söhne"/>
            </a:endParaRPr>
          </a:p>
          <a:p>
            <a:r>
              <a:rPr lang="en-US" dirty="0"/>
              <a:t>The plot of simulation time vs. the number of objects. The X-axis represents the number of moving objects in a random 400∗400m2 scene and the Y-axis is the running time in seconds. We chose 10 different regions in the urban environment and compute an average running time over them. It is observed that when the number of moving objects grows from 10 to 10, 000, the running time increases from an average of 270 sec to 600 sec, which is a sub-linear growth. This is due to three factors: (1) the underlying complexity of the modeled 3D environment and our use of a bounding volume hierarchy to accelerate ray tracing computations; (2) the moving objects being modeled as a standard-size box of metal, and our use of a fixed representation for each such object.; (3) the use of acceleration methods such as spatial consistency, coherence time, and coherence-based ray tracing, which significantly reduce the computation complexity.</a:t>
            </a:r>
          </a:p>
        </p:txBody>
      </p:sp>
      <p:sp>
        <p:nvSpPr>
          <p:cNvPr id="4" name="Slide Number Placeholder 3"/>
          <p:cNvSpPr>
            <a:spLocks noGrp="1"/>
          </p:cNvSpPr>
          <p:nvPr>
            <p:ph type="sldNum" sz="quarter" idx="5"/>
          </p:nvPr>
        </p:nvSpPr>
        <p:spPr/>
        <p:txBody>
          <a:bodyPr/>
          <a:lstStyle/>
          <a:p>
            <a:fld id="{AA2CDDB9-978F-E046-8E19-F4605FEBBF46}" type="slidenum">
              <a:rPr lang="en-US" smtClean="0"/>
              <a:pPr/>
              <a:t>39</a:t>
            </a:fld>
            <a:endParaRPr lang="en-US"/>
          </a:p>
        </p:txBody>
      </p:sp>
    </p:spTree>
    <p:extLst>
      <p:ext uri="{BB962C8B-B14F-4D97-AF65-F5344CB8AC3E}">
        <p14:creationId xmlns:p14="http://schemas.microsoft.com/office/powerpoint/2010/main" val="1790866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Next, We'll look at the basic interactions of rays with the environment, including direct rays, transmission through obstacles, reflection off surfaces, and diffraction around edges or through narrow openings. The accuracy of ray tracing heavily relies on detailed environmental models. (A simulated 3d village model, includes more than 30,000 meshes, implying its computational intensity)</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4</a:t>
            </a:fld>
            <a:endParaRPr lang="en-US"/>
          </a:p>
        </p:txBody>
      </p:sp>
    </p:spTree>
    <p:extLst>
      <p:ext uri="{BB962C8B-B14F-4D97-AF65-F5344CB8AC3E}">
        <p14:creationId xmlns:p14="http://schemas.microsoft.com/office/powerpoint/2010/main" val="325560422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We assessed the accuracy of our simulator by comparing the predicted power at different locations of a given moving object with WinProp predictions for static scenes.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The trajectories </a:t>
            </a:r>
            <a:r>
              <a:rPr lang="en-US" sz="1200" dirty="0"/>
              <a:t>simulated used in our dynamic ray tracing algorithm as well as WinProp in complex urban scenes.</a:t>
            </a:r>
          </a:p>
          <a:p>
            <a:endParaRPr lang="en-US" b="0" i="0" dirty="0">
              <a:solidFill>
                <a:srgbClr val="374151"/>
              </a:solidFill>
              <a:effectLst/>
              <a:latin typeface="Söhne"/>
            </a:endParaRPr>
          </a:p>
          <a:p>
            <a:r>
              <a:rPr lang="en-US" dirty="0"/>
              <a:t>Accuracy Comparisons with </a:t>
            </a:r>
            <a:r>
              <a:rPr lang="en-US" dirty="0" err="1"/>
              <a:t>WinProp</a:t>
            </a:r>
            <a:r>
              <a:rPr lang="en-US" dirty="0"/>
              <a:t>: These plots highlight the received power using our simulator along four routes highlighted in Fig. 8. The plots generated using our dynamic simulator are shown in red, while the static simulations generated using a given configuration of the obstacles and receivers are generated using </a:t>
            </a:r>
            <a:r>
              <a:rPr lang="en-US" dirty="0" err="1"/>
              <a:t>WinProp</a:t>
            </a:r>
            <a:r>
              <a:rPr lang="en-US" dirty="0"/>
              <a:t> are shown with blue dots. This comparison shows that the accuracy of our dynamic simulator aligns well with those computed using </a:t>
            </a:r>
            <a:r>
              <a:rPr lang="en-US" dirty="0" err="1"/>
              <a:t>WinProp</a:t>
            </a:r>
            <a:r>
              <a:rPr lang="en-US" dirty="0"/>
              <a:t> for different trajectories. We see a very high match in Trajectory 1, which corresponds to most LOS computations. We see small differences as we model higher-order reflections and Doppler effects in our formulation.</a:t>
            </a:r>
          </a:p>
          <a:p>
            <a:endParaRPr lang="en-US" dirty="0"/>
          </a:p>
          <a:p>
            <a:r>
              <a:rPr lang="en-US" dirty="0"/>
              <a:t>Static simulation (left) and dynamic results (right). It is observed that the </a:t>
            </a:r>
            <a:r>
              <a:rPr lang="en-US" dirty="0" err="1"/>
              <a:t>LoS</a:t>
            </a:r>
            <a:r>
              <a:rPr lang="en-US" dirty="0"/>
              <a:t> channels (indicated in blue circles) are mostly the same in both simulations, while more variations can be seen around obstacles in dynamic simulations (indicated in yellow circles). This is because when the transmitter (at the same location as in Fig 8, not included in this small area) illuminates the buildings/obstacles from the top, the shadow area caused by building blockages could be characterized into several states, where we apply different propagation models to each state, leading to a clear boundary</a:t>
            </a:r>
          </a:p>
          <a:p>
            <a:r>
              <a:rPr lang="en-US" dirty="0"/>
              <a:t>between different states.</a:t>
            </a:r>
          </a:p>
          <a:p>
            <a:endParaRPr lang="en-US" dirty="0"/>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40</a:t>
            </a:fld>
            <a:endParaRPr lang="en-US"/>
          </a:p>
        </p:txBody>
      </p:sp>
    </p:spTree>
    <p:extLst>
      <p:ext uri="{BB962C8B-B14F-4D97-AF65-F5344CB8AC3E}">
        <p14:creationId xmlns:p14="http://schemas.microsoft.com/office/powerpoint/2010/main" val="23397410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Static simulation (left) and dynamic results (right). It is observed that the </a:t>
            </a:r>
            <a:r>
              <a:rPr lang="en-US" dirty="0" err="1"/>
              <a:t>LoS</a:t>
            </a:r>
            <a:r>
              <a:rPr lang="en-US" dirty="0"/>
              <a:t> channels (indicated in blue circles) are mostly the same in both simulations, while more variations can be seen around obstacles in dynamic simulations (indicated in yellow circles). This is because when the transmitter (at the same location as in Fig 8, not included in this small area) illuminates the buildings/obstacles from the top, the shadow area caused by building blockages could be characterized into several states, where we apply different propagation models to each state, leading to a clear boundary</a:t>
            </a:r>
          </a:p>
          <a:p>
            <a:r>
              <a:rPr lang="en-US" dirty="0"/>
              <a:t>between different states.</a:t>
            </a:r>
          </a:p>
          <a:p>
            <a:endParaRPr lang="en-US" dirty="0"/>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41</a:t>
            </a:fld>
            <a:endParaRPr lang="en-US"/>
          </a:p>
        </p:txBody>
      </p:sp>
    </p:spTree>
    <p:extLst>
      <p:ext uri="{BB962C8B-B14F-4D97-AF65-F5344CB8AC3E}">
        <p14:creationId xmlns:p14="http://schemas.microsoft.com/office/powerpoint/2010/main" val="8368639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This better illustrates the moving object in a city environment. </a:t>
            </a:r>
          </a:p>
          <a:p>
            <a:r>
              <a:rPr lang="en-US" dirty="0"/>
              <a:t>The indices beside each small heatmap correspond to the numbered positions The channel conditions change from </a:t>
            </a:r>
            <a:r>
              <a:rPr lang="en-US" dirty="0" err="1"/>
              <a:t>LoS</a:t>
            </a:r>
            <a:r>
              <a:rPr lang="en-US" dirty="0"/>
              <a:t> (1-4) to mixed (5-9) and mostly </a:t>
            </a:r>
            <a:r>
              <a:rPr lang="en-US" dirty="0" err="1"/>
              <a:t>NLoS</a:t>
            </a:r>
            <a:r>
              <a:rPr lang="en-US" dirty="0"/>
              <a:t> (10-12).</a:t>
            </a:r>
          </a:p>
        </p:txBody>
      </p:sp>
      <p:sp>
        <p:nvSpPr>
          <p:cNvPr id="4" name="Slide Number Placeholder 3"/>
          <p:cNvSpPr>
            <a:spLocks noGrp="1"/>
          </p:cNvSpPr>
          <p:nvPr>
            <p:ph type="sldNum" sz="quarter" idx="5"/>
          </p:nvPr>
        </p:nvSpPr>
        <p:spPr/>
        <p:txBody>
          <a:bodyPr/>
          <a:lstStyle/>
          <a:p>
            <a:fld id="{AA2CDDB9-978F-E046-8E19-F4605FEBBF46}" type="slidenum">
              <a:rPr lang="en-US" smtClean="0"/>
              <a:pPr/>
              <a:t>42</a:t>
            </a:fld>
            <a:endParaRPr lang="en-US"/>
          </a:p>
        </p:txBody>
      </p:sp>
    </p:spTree>
    <p:extLst>
      <p:ext uri="{BB962C8B-B14F-4D97-AF65-F5344CB8AC3E}">
        <p14:creationId xmlns:p14="http://schemas.microsoft.com/office/powerpoint/2010/main" val="10723869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Static results from WinProp</a:t>
            </a:r>
            <a:r>
              <a:rPr lang="en-US" sz="1200" dirty="0"/>
              <a:t>: We observe the surroundings and power changes at different locations.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Dynamic results from DCEM</a:t>
            </a:r>
            <a:r>
              <a:rPr lang="en-US" sz="1200" dirty="0"/>
              <a:t>: Some differences are observed in the heatmaps of positions after 8. Considering their locations, these might be the shadow areas created by building blockages, where different propagation models are applied to each state, leading to clearer boundaries.</a:t>
            </a:r>
          </a:p>
          <a:p>
            <a:endParaRPr lang="en-US" sz="1200"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43</a:t>
            </a:fld>
            <a:endParaRPr lang="en-US"/>
          </a:p>
        </p:txBody>
      </p:sp>
    </p:spTree>
    <p:extLst>
      <p:ext uri="{BB962C8B-B14F-4D97-AF65-F5344CB8AC3E}">
        <p14:creationId xmlns:p14="http://schemas.microsoft.com/office/powerpoint/2010/main" val="31826446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We compared the running times of static and dynamic algorithms and evaluated the Doppler shift and spread at different moving speeds of the objects at 30GHz bands, demonstrating the efficiency and accuracy of our dynamic simulations.</a:t>
            </a:r>
          </a:p>
          <a:p>
            <a:endParaRPr lang="en-US" b="0" i="0" dirty="0">
              <a:solidFill>
                <a:srgbClr val="374151"/>
              </a:solidFill>
              <a:effectLst/>
              <a:latin typeface="Söhne"/>
            </a:endParaRPr>
          </a:p>
          <a:p>
            <a:r>
              <a:rPr lang="en-US" dirty="0"/>
              <a:t>The static algorithm runs 40 times to cover the route while the dynamic algorithm runs just 1 time</a:t>
            </a:r>
            <a:r>
              <a:rPr lang="en-US" b="0" i="0" dirty="0">
                <a:solidFill>
                  <a:srgbClr val="374151"/>
                </a:solidFill>
                <a:effectLst/>
                <a:latin typeface="Söhne"/>
              </a:rPr>
              <a:t>.</a:t>
            </a:r>
          </a:p>
          <a:p>
            <a:endParaRPr lang="en-US" b="0" i="0" dirty="0">
              <a:solidFill>
                <a:srgbClr val="374151"/>
              </a:solidFill>
              <a:effectLst/>
              <a:latin typeface="Söhne"/>
            </a:endParaRPr>
          </a:p>
          <a:p>
            <a:r>
              <a:rPr lang="en-US" dirty="0"/>
              <a:t>It can be observed that the Doppler shift is low when the </a:t>
            </a:r>
            <a:r>
              <a:rPr lang="en-US" dirty="0" err="1"/>
              <a:t>LoS</a:t>
            </a:r>
            <a:r>
              <a:rPr lang="en-US" dirty="0"/>
              <a:t> path is perpendicular to the moving direction and high when the distance is large. The RMS Doppler spread is associated with the angular spread.</a:t>
            </a:r>
          </a:p>
        </p:txBody>
      </p:sp>
      <p:sp>
        <p:nvSpPr>
          <p:cNvPr id="4" name="Slide Number Placeholder 3"/>
          <p:cNvSpPr>
            <a:spLocks noGrp="1"/>
          </p:cNvSpPr>
          <p:nvPr>
            <p:ph type="sldNum" sz="quarter" idx="5"/>
          </p:nvPr>
        </p:nvSpPr>
        <p:spPr/>
        <p:txBody>
          <a:bodyPr/>
          <a:lstStyle/>
          <a:p>
            <a:fld id="{AA2CDDB9-978F-E046-8E19-F4605FEBBF46}" type="slidenum">
              <a:rPr lang="en-US" smtClean="0"/>
              <a:pPr/>
              <a:t>44</a:t>
            </a:fld>
            <a:endParaRPr lang="en-US"/>
          </a:p>
        </p:txBody>
      </p:sp>
    </p:spTree>
    <p:extLst>
      <p:ext uri="{BB962C8B-B14F-4D97-AF65-F5344CB8AC3E}">
        <p14:creationId xmlns:p14="http://schemas.microsoft.com/office/powerpoint/2010/main" val="8676783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In summary, we've shown that DCEM is a fast method for EM ray tracing in dynamic scenes with many receivers. It models spatial consistency, channel correlation, and Doppler effects, offering scalable and accurate simulations for large urban environments</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45</a:t>
            </a:fld>
            <a:endParaRPr lang="en-US"/>
          </a:p>
        </p:txBody>
      </p:sp>
    </p:spTree>
    <p:extLst>
      <p:ext uri="{BB962C8B-B14F-4D97-AF65-F5344CB8AC3E}">
        <p14:creationId xmlns:p14="http://schemas.microsoft.com/office/powerpoint/2010/main" val="237470527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move from outdoor to indoor simulations.</a:t>
            </a:r>
          </a:p>
        </p:txBody>
      </p:sp>
      <p:sp>
        <p:nvSpPr>
          <p:cNvPr id="4" name="Slide Number Placeholder 3"/>
          <p:cNvSpPr>
            <a:spLocks noGrp="1"/>
          </p:cNvSpPr>
          <p:nvPr>
            <p:ph type="sldNum" sz="quarter" idx="5"/>
          </p:nvPr>
        </p:nvSpPr>
        <p:spPr/>
        <p:txBody>
          <a:bodyPr/>
          <a:lstStyle/>
          <a:p>
            <a:fld id="{AA2CDDB9-978F-E046-8E19-F4605FEBBF46}" type="slidenum">
              <a:rPr lang="en-US" smtClean="0"/>
              <a:pPr/>
              <a:t>46</a:t>
            </a:fld>
            <a:endParaRPr lang="en-US"/>
          </a:p>
        </p:txBody>
      </p:sp>
    </p:spTree>
    <p:extLst>
      <p:ext uri="{BB962C8B-B14F-4D97-AF65-F5344CB8AC3E}">
        <p14:creationId xmlns:p14="http://schemas.microsoft.com/office/powerpoint/2010/main" val="8052196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The increasing complexity of indoor wireless systems demands advanced simulation tools. Traditional methods using Shooting and Bouncing RT fall short for modern requirements, prompting us to incorporate diffraction effects more comprehensively.</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47</a:t>
            </a:fld>
            <a:endParaRPr lang="en-US"/>
          </a:p>
        </p:txBody>
      </p:sp>
    </p:spTree>
    <p:extLst>
      <p:ext uri="{BB962C8B-B14F-4D97-AF65-F5344CB8AC3E}">
        <p14:creationId xmlns:p14="http://schemas.microsoft.com/office/powerpoint/2010/main" val="250678257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We've augmented DCEM with the Uniform Geometrical Theory of Diffraction (UTD) to model smooth surface diffraction, previously limited mostly to edge diffraction in indoor simulations. This modification focuses on predicting accurate signal behavior in shadow regions.</a:t>
            </a:r>
          </a:p>
          <a:p>
            <a:endParaRPr lang="en-US" b="0" i="0" dirty="0">
              <a:solidFill>
                <a:srgbClr val="374151"/>
              </a:solidFill>
              <a:effectLst/>
              <a:latin typeface="Söhne"/>
            </a:endParaRPr>
          </a:p>
          <a:p>
            <a:pPr marL="171450" indent="-171450">
              <a:buFont typeface="Arial" panose="020B0604020202020204" pitchFamily="34" charset="0"/>
              <a:buChar char="•"/>
            </a:pPr>
            <a:r>
              <a:rPr lang="en-US" dirty="0"/>
              <a:t>Path caching also helps accelerate the simulation process by restoring diffraction paths and reusing them for calculating other diffracted ray paths in the local area (adjacent frames). </a:t>
            </a:r>
          </a:p>
          <a:p>
            <a:pPr marL="171450" indent="-171450">
              <a:buFont typeface="Arial" panose="020B0604020202020204" pitchFamily="34" charset="0"/>
              <a:buChar char="•"/>
            </a:pPr>
            <a:r>
              <a:rPr lang="en-US" dirty="0"/>
              <a:t>For this work, we did not perform dynamic simulations, but we kept the potential for efficient BVH updating in dynamic scenes for future exploration </a:t>
            </a:r>
          </a:p>
        </p:txBody>
      </p:sp>
      <p:sp>
        <p:nvSpPr>
          <p:cNvPr id="4" name="Slide Number Placeholder 3"/>
          <p:cNvSpPr>
            <a:spLocks noGrp="1"/>
          </p:cNvSpPr>
          <p:nvPr>
            <p:ph type="sldNum" sz="quarter" idx="5"/>
          </p:nvPr>
        </p:nvSpPr>
        <p:spPr/>
        <p:txBody>
          <a:bodyPr/>
          <a:lstStyle/>
          <a:p>
            <a:fld id="{AA2CDDB9-978F-E046-8E19-F4605FEBBF46}" type="slidenum">
              <a:rPr lang="en-US" smtClean="0"/>
              <a:pPr/>
              <a:t>48</a:t>
            </a:fld>
            <a:endParaRPr lang="en-US"/>
          </a:p>
        </p:txBody>
      </p:sp>
    </p:spTree>
    <p:extLst>
      <p:ext uri="{BB962C8B-B14F-4D97-AF65-F5344CB8AC3E}">
        <p14:creationId xmlns:p14="http://schemas.microsoft.com/office/powerpoint/2010/main" val="82683054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Uniform Geometry Theory of Diffraction for smooth surfaces, which marks an advancement in modeling diffraction effects in shadow regions and around shadow boundaries, also enhance the system with the capability of better simulating of objects with smooth/round surfaces.</a:t>
            </a:r>
          </a:p>
          <a:p>
            <a:endParaRPr lang="en-US" dirty="0"/>
          </a:p>
          <a:p>
            <a:r>
              <a:rPr lang="en-US" dirty="0"/>
              <a:t>The ρ terms account for the surface curvature while s represents the distance from a scattering point Q on the surface and the receiver. R ¯¯ is the UTD reflection coefficient accounting for both parallel and perpendicularly polarized field components. T¯¯ is a transfer function that describes the amplitude and phase variation of the ray along geodesic paths from Q1 to Q2 as well as the diffraction at a surface point Q2.</a:t>
            </a:r>
          </a:p>
        </p:txBody>
      </p:sp>
      <p:sp>
        <p:nvSpPr>
          <p:cNvPr id="4" name="Slide Number Placeholder 3"/>
          <p:cNvSpPr>
            <a:spLocks noGrp="1"/>
          </p:cNvSpPr>
          <p:nvPr>
            <p:ph type="sldNum" sz="quarter" idx="5"/>
          </p:nvPr>
        </p:nvSpPr>
        <p:spPr/>
        <p:txBody>
          <a:bodyPr/>
          <a:lstStyle/>
          <a:p>
            <a:fld id="{AA2CDDB9-978F-E046-8E19-F4605FEBBF46}" type="slidenum">
              <a:rPr lang="en-US" smtClean="0"/>
              <a:pPr/>
              <a:t>49</a:t>
            </a:fld>
            <a:endParaRPr lang="en-US"/>
          </a:p>
        </p:txBody>
      </p:sp>
    </p:spTree>
    <p:extLst>
      <p:ext uri="{BB962C8B-B14F-4D97-AF65-F5344CB8AC3E}">
        <p14:creationId xmlns:p14="http://schemas.microsoft.com/office/powerpoint/2010/main" val="1141158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Ray tracing aids in understanding and predicting EM wave propagation, informing network design and optimization for improved coverage and reliability. </a:t>
            </a:r>
          </a:p>
          <a:p>
            <a:r>
              <a:rPr lang="en-US" dirty="0"/>
              <a:t>(left: dynamic link simulations in real time, right: base station coverage simulation in nowadays network design)</a:t>
            </a:r>
          </a:p>
        </p:txBody>
      </p:sp>
      <p:sp>
        <p:nvSpPr>
          <p:cNvPr id="4" name="Slide Number Placeholder 3"/>
          <p:cNvSpPr>
            <a:spLocks noGrp="1"/>
          </p:cNvSpPr>
          <p:nvPr>
            <p:ph type="sldNum" sz="quarter" idx="5"/>
          </p:nvPr>
        </p:nvSpPr>
        <p:spPr/>
        <p:txBody>
          <a:bodyPr/>
          <a:lstStyle/>
          <a:p>
            <a:fld id="{AA2CDDB9-978F-E046-8E19-F4605FEBBF46}" type="slidenum">
              <a:rPr lang="en-US" smtClean="0"/>
              <a:pPr/>
              <a:t>5</a:t>
            </a:fld>
            <a:endParaRPr lang="en-US"/>
          </a:p>
        </p:txBody>
      </p:sp>
    </p:spTree>
    <p:extLst>
      <p:ext uri="{BB962C8B-B14F-4D97-AF65-F5344CB8AC3E}">
        <p14:creationId xmlns:p14="http://schemas.microsoft.com/office/powerpoint/2010/main" val="216870276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we show a diffracted ray path geometry, particularly how rays interact with convex surfaces and traverse beyond shadow boundaries</a:t>
            </a:r>
          </a:p>
          <a:p>
            <a:r>
              <a:rPr lang="en-US" sz="1200" dirty="0"/>
              <a:t>some rays cast from the original source reach the convex surface and travel on the surface to further go beyond shadow boundaries.</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50</a:t>
            </a:fld>
            <a:endParaRPr lang="en-US"/>
          </a:p>
        </p:txBody>
      </p:sp>
    </p:spTree>
    <p:extLst>
      <p:ext uri="{BB962C8B-B14F-4D97-AF65-F5344CB8AC3E}">
        <p14:creationId xmlns:p14="http://schemas.microsoft.com/office/powerpoint/2010/main" val="27563801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We've achieved significant advancements in predictions at shadow boundaries, surpassing the performance of both DCEM before augmentation and </a:t>
            </a:r>
            <a:r>
              <a:rPr lang="en-US" b="0" i="0" dirty="0" err="1">
                <a:solidFill>
                  <a:srgbClr val="374151"/>
                </a:solidFill>
                <a:effectLst/>
                <a:latin typeface="Söhne"/>
              </a:rPr>
              <a:t>WinProp</a:t>
            </a:r>
            <a:r>
              <a:rPr lang="en-US" b="0" i="0" dirty="0">
                <a:solidFill>
                  <a:srgbClr val="374151"/>
                </a:solidFill>
                <a:effectLst/>
                <a:latin typeface="Söhne"/>
              </a:rPr>
              <a:t>. Additionally, we've managed a remarkable 60% reduction in running time compared to </a:t>
            </a:r>
            <a:r>
              <a:rPr lang="en-US" b="0" i="0" dirty="0" err="1">
                <a:solidFill>
                  <a:srgbClr val="374151"/>
                </a:solidFill>
                <a:effectLst/>
                <a:latin typeface="Söhne"/>
              </a:rPr>
              <a:t>WinProp</a:t>
            </a:r>
            <a:r>
              <a:rPr lang="en-US" b="0" i="0" dirty="0">
                <a:solidFill>
                  <a:srgbClr val="374151"/>
                </a:solidFill>
                <a:effectLst/>
                <a:latin typeface="Söhne"/>
              </a:rPr>
              <a:t> under certain settings. </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51</a:t>
            </a:fld>
            <a:endParaRPr lang="en-US"/>
          </a:p>
        </p:txBody>
      </p:sp>
    </p:spTree>
    <p:extLst>
      <p:ext uri="{BB962C8B-B14F-4D97-AF65-F5344CB8AC3E}">
        <p14:creationId xmlns:p14="http://schemas.microsoft.com/office/powerpoint/2010/main" val="30938939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In our evaluation setups, we modeled indoor environments. Two scenarios: In the first, the transmitter is centrally located, surrounded by metal balls. In the second scenario, we placed the transmitter in a specific corner, using metal balls to simulate different positions. On the right illustration we show a typical diffracted ray path geometry, particularly how rays interact with convex surfaces and traverse beyond shadow boundaries</a:t>
            </a:r>
          </a:p>
          <a:p>
            <a:r>
              <a:rPr lang="en-US" sz="1200" dirty="0"/>
              <a:t>In (a), the transmitter is at the bottom left corner and the circles on the right represent metal ball positions. In (b), the positions of transmitters and spheres are displayed. In (c), the transmitter is at the center of the room and the four circles around the transmitter represent metal ball positions. In (d), the positions of transmitters and spheres are displayed. The simulated room has a floor and ceiling that was not shown in the screenshot for better illustration purposes.</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52</a:t>
            </a:fld>
            <a:endParaRPr lang="en-US"/>
          </a:p>
        </p:txBody>
      </p:sp>
    </p:spTree>
    <p:extLst>
      <p:ext uri="{BB962C8B-B14F-4D97-AF65-F5344CB8AC3E}">
        <p14:creationId xmlns:p14="http://schemas.microsoft.com/office/powerpoint/2010/main" val="317016054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Our theoretical foundation evaluation involved comparing results from Analytical, FEKO, and DCEM solutions. We used two models: a perfect sphere conductor and a teacup-shaped conductor. </a:t>
            </a:r>
            <a:r>
              <a:rPr lang="en-US" sz="1200" b="1" dirty="0"/>
              <a:t>Right: Field strength for the sphere: </a:t>
            </a:r>
            <a:r>
              <a:rPr lang="en-US" sz="1200" dirty="0"/>
              <a:t>the yellow line represents the analytical solution as ground truth, the red line comes from the simulation of DCEM w/o smooth surface diffraction, and the blue line from the simulation of DCEM w/ smooth surface diffraction.</a:t>
            </a:r>
          </a:p>
          <a:p>
            <a:r>
              <a:rPr lang="en-US" dirty="0"/>
              <a:t>We see significant improvements by introducing smooth surface diffractions to reproduce the response periodicity. However, the amplitudes of peaks still show clear differences which partially result from the proximity of the smooth surface diffraction methods, but they might be aligned better in future improvements by appropriate parameter tweaks.</a:t>
            </a:r>
          </a:p>
        </p:txBody>
      </p:sp>
      <p:sp>
        <p:nvSpPr>
          <p:cNvPr id="4" name="Slide Number Placeholder 3"/>
          <p:cNvSpPr>
            <a:spLocks noGrp="1"/>
          </p:cNvSpPr>
          <p:nvPr>
            <p:ph type="sldNum" sz="quarter" idx="5"/>
          </p:nvPr>
        </p:nvSpPr>
        <p:spPr/>
        <p:txBody>
          <a:bodyPr/>
          <a:lstStyle/>
          <a:p>
            <a:fld id="{AA2CDDB9-978F-E046-8E19-F4605FEBBF46}" type="slidenum">
              <a:rPr lang="en-US" smtClean="0"/>
              <a:pPr/>
              <a:t>53</a:t>
            </a:fld>
            <a:endParaRPr lang="en-US"/>
          </a:p>
        </p:txBody>
      </p:sp>
    </p:spTree>
    <p:extLst>
      <p:ext uri="{BB962C8B-B14F-4D97-AF65-F5344CB8AC3E}">
        <p14:creationId xmlns:p14="http://schemas.microsoft.com/office/powerpoint/2010/main" val="26990768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Our findings show that while there are minor differences in the upper part of the teacup model, likely due to the handle, the overall field characteristics are accurately captured. This demonstrates the effectiveness of our DCEM-based method, even with complex shapes</a:t>
            </a:r>
          </a:p>
          <a:p>
            <a:r>
              <a:rPr lang="en-US" sz="1200" b="1" dirty="0"/>
              <a:t>Right: polar plot from our DCEM-based method. </a:t>
            </a:r>
            <a:r>
              <a:rPr lang="en-US" sz="1200" dirty="0"/>
              <a:t>We observe that the lower part has almost the same results as representing the teacup’s cup part, while some minor differences in the upper part come from the handle part. However, it’s clear that the field characteristics are perfectly identified, and the minor differences might result from simulation precision settings. </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54</a:t>
            </a:fld>
            <a:endParaRPr lang="en-US"/>
          </a:p>
        </p:txBody>
      </p:sp>
    </p:spTree>
    <p:extLst>
      <p:ext uri="{BB962C8B-B14F-4D97-AF65-F5344CB8AC3E}">
        <p14:creationId xmlns:p14="http://schemas.microsoft.com/office/powerpoint/2010/main" val="29400433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This slide highlights the improvements we've achieved with the integration of smooth surface diffraction in DCEM. Through heatmap comparisons, we've observed consistent reflected rays and significant differences in shadow regions. This indicates a marked improvement in field strength at these critical areas. </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55</a:t>
            </a:fld>
            <a:endParaRPr lang="en-US"/>
          </a:p>
        </p:txBody>
      </p:sp>
    </p:spTree>
    <p:extLst>
      <p:ext uri="{BB962C8B-B14F-4D97-AF65-F5344CB8AC3E}">
        <p14:creationId xmlns:p14="http://schemas.microsoft.com/office/powerpoint/2010/main" val="226946792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The received power comparison further supports this, showing a 5dB difference along a specific path, underscoring the impact of smooth surface diffractions</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56</a:t>
            </a:fld>
            <a:endParaRPr lang="en-US"/>
          </a:p>
        </p:txBody>
      </p:sp>
    </p:spTree>
    <p:extLst>
      <p:ext uri="{BB962C8B-B14F-4D97-AF65-F5344CB8AC3E}">
        <p14:creationId xmlns:p14="http://schemas.microsoft.com/office/powerpoint/2010/main" val="418167757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We compared the two set of results of WinProp and DCEM. The heatmap </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57</a:t>
            </a:fld>
            <a:endParaRPr lang="en-US"/>
          </a:p>
        </p:txBody>
      </p:sp>
    </p:spTree>
    <p:extLst>
      <p:ext uri="{BB962C8B-B14F-4D97-AF65-F5344CB8AC3E}">
        <p14:creationId xmlns:p14="http://schemas.microsoft.com/office/powerpoint/2010/main" val="204480158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The received power analysis along specific paths reveal distinct advantages of DCEM. Notably, the shadow regions in DCEM are thinner and demonstrate a stronger field, pointing to a more precise simulation capability</a:t>
            </a:r>
          </a:p>
          <a:p>
            <a:endParaRPr lang="en-US" b="0" i="0" dirty="0">
              <a:solidFill>
                <a:srgbClr val="374151"/>
              </a:solidFill>
              <a:effectLst/>
              <a:latin typeface="Söhne"/>
            </a:endParaRPr>
          </a:p>
          <a:p>
            <a:r>
              <a:rPr lang="en-US" dirty="0"/>
              <a:t>We see the width of the shadow region in </a:t>
            </a:r>
            <a:r>
              <a:rPr lang="en-US" dirty="0" err="1"/>
              <a:t>WinProp</a:t>
            </a:r>
            <a:r>
              <a:rPr lang="en-US" dirty="0"/>
              <a:t> simulations (blue dots) is approximately 0.4m (bottom to bottom) while that of the DCEM results (red lines) is around 0.1m. This is expected because the smooth surface diffraction enables more illuminated areas around the original shadow boundary regions, decaying fast after a wavelength (0.15m in our settings). In addition, we see the powers at the diffraction point and outside of the region align well (shown as the powers at the two sides of this plot). This also means that the surface diffraction shall not distort other propagation path simulations.</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58</a:t>
            </a:fld>
            <a:endParaRPr lang="en-US"/>
          </a:p>
        </p:txBody>
      </p:sp>
    </p:spTree>
    <p:extLst>
      <p:ext uri="{BB962C8B-B14F-4D97-AF65-F5344CB8AC3E}">
        <p14:creationId xmlns:p14="http://schemas.microsoft.com/office/powerpoint/2010/main" val="350008403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This slide focuses on the running times of </a:t>
            </a:r>
            <a:r>
              <a:rPr lang="en-US" b="0" i="0" dirty="0" err="1">
                <a:solidFill>
                  <a:srgbClr val="374151"/>
                </a:solidFill>
                <a:effectLst/>
                <a:latin typeface="Söhne"/>
              </a:rPr>
              <a:t>WinProp</a:t>
            </a:r>
            <a:r>
              <a:rPr lang="en-US" b="0" i="0" dirty="0">
                <a:solidFill>
                  <a:srgbClr val="374151"/>
                </a:solidFill>
                <a:effectLst/>
                <a:latin typeface="Söhne"/>
              </a:rPr>
              <a:t> and DCEM. [Refer to specific data]. In our 3 test runs under identical setups, DCEM consistently showed superior performance in terms of speed, emphasizing its efficiency in practical applications.</a:t>
            </a:r>
          </a:p>
          <a:p>
            <a:endParaRPr lang="en-US" b="0" i="0" dirty="0">
              <a:solidFill>
                <a:srgbClr val="374151"/>
              </a:solidFill>
              <a:effectLst/>
              <a:latin typeface="Söhne"/>
            </a:endParaRPr>
          </a:p>
          <a:p>
            <a:r>
              <a:rPr lang="en-US" dirty="0"/>
              <a:t>discrepancy could be explained by redundant rays tracing repeated paths resulting in a longer running time.</a:t>
            </a:r>
          </a:p>
        </p:txBody>
      </p:sp>
      <p:sp>
        <p:nvSpPr>
          <p:cNvPr id="4" name="Slide Number Placeholder 3"/>
          <p:cNvSpPr>
            <a:spLocks noGrp="1"/>
          </p:cNvSpPr>
          <p:nvPr>
            <p:ph type="sldNum" sz="quarter" idx="5"/>
          </p:nvPr>
        </p:nvSpPr>
        <p:spPr/>
        <p:txBody>
          <a:bodyPr/>
          <a:lstStyle/>
          <a:p>
            <a:fld id="{AA2CDDB9-978F-E046-8E19-F4605FEBBF46}" type="slidenum">
              <a:rPr lang="en-US" smtClean="0"/>
              <a:pPr/>
              <a:t>59</a:t>
            </a:fld>
            <a:endParaRPr lang="en-US"/>
          </a:p>
        </p:txBody>
      </p:sp>
    </p:spTree>
    <p:extLst>
      <p:ext uri="{BB962C8B-B14F-4D97-AF65-F5344CB8AC3E}">
        <p14:creationId xmlns:p14="http://schemas.microsoft.com/office/powerpoint/2010/main" val="3747351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D0D0D"/>
                </a:solidFill>
                <a:effectLst/>
                <a:highlight>
                  <a:srgbClr val="FFFFFF"/>
                </a:highlight>
                <a:latin typeface="Söhne"/>
              </a:rPr>
              <a:t>While the applications are promising, significant hurdles remain. </a:t>
            </a:r>
            <a:r>
              <a:rPr lang="en-US" dirty="0"/>
              <a:t>There are three main challenges in EM RT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 Real-time performance: the difficulty behind is to deal with computational intensity of RT: This is particularly evident when simulating complex dynamic scenes or at high frequencies. </a:t>
            </a:r>
          </a:p>
          <a:p>
            <a:r>
              <a:rPr lang="en-US" dirty="0"/>
              <a:t>2. Detailed modeled environment: those environments with numerous obstacles such as </a:t>
            </a:r>
            <a:r>
              <a:rPr lang="en-US" b="0" i="0" dirty="0">
                <a:solidFill>
                  <a:srgbClr val="0D0D0D"/>
                </a:solidFill>
                <a:effectLst/>
                <a:highlight>
                  <a:srgbClr val="FFFFFF"/>
                </a:highlight>
                <a:latin typeface="Söhne"/>
              </a:rPr>
              <a:t>cities with different kinds of buildings and shapes are challenging to model. How well RT simulations work really depends on how good the 3d model data is.</a:t>
            </a:r>
            <a:endParaRPr lang="en-US" dirty="0"/>
          </a:p>
          <a:p>
            <a:r>
              <a:rPr lang="en-US" dirty="0"/>
              <a:t>3. Diffraction Simulation: traditional ray tracing methods, which are primarily based on geometric optics, can sometimes struggle to accurately simulate wave phenomena like diffraction. This limitation can be particularly problematic in predicting signal behavior in complex environments or dynamic simulations where diffraction plays a significant role. </a:t>
            </a:r>
          </a:p>
        </p:txBody>
      </p:sp>
      <p:sp>
        <p:nvSpPr>
          <p:cNvPr id="4" name="Slide Number Placeholder 3"/>
          <p:cNvSpPr>
            <a:spLocks noGrp="1"/>
          </p:cNvSpPr>
          <p:nvPr>
            <p:ph type="sldNum" sz="quarter" idx="5"/>
          </p:nvPr>
        </p:nvSpPr>
        <p:spPr/>
        <p:txBody>
          <a:bodyPr/>
          <a:lstStyle/>
          <a:p>
            <a:fld id="{AA2CDDB9-978F-E046-8E19-F4605FEBBF46}" type="slidenum">
              <a:rPr lang="en-US" smtClean="0"/>
              <a:pPr/>
              <a:t>6</a:t>
            </a:fld>
            <a:endParaRPr lang="en-US"/>
          </a:p>
        </p:txBody>
      </p:sp>
    </p:spTree>
    <p:extLst>
      <p:ext uri="{BB962C8B-B14F-4D97-AF65-F5344CB8AC3E}">
        <p14:creationId xmlns:p14="http://schemas.microsoft.com/office/powerpoint/2010/main" val="283856788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In sum, We've made significant advancements with the augmented DCEM, which now includes smooth surface diffraction effects. This enhancement not only provides a more comprehensive tool for indoor wireless system design but also ensures marked improvements in accuracy, performance, runtime, and efficiency, as validated against analytical solutions and commercial tools</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60</a:t>
            </a:fld>
            <a:endParaRPr lang="en-US"/>
          </a:p>
        </p:txBody>
      </p:sp>
    </p:spTree>
    <p:extLst>
      <p:ext uri="{BB962C8B-B14F-4D97-AF65-F5344CB8AC3E}">
        <p14:creationId xmlns:p14="http://schemas.microsoft.com/office/powerpoint/2010/main" val="20803297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Finally, let's talk about the ML-based DCEM acceleration.</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61</a:t>
            </a:fld>
            <a:endParaRPr lang="en-US"/>
          </a:p>
        </p:txBody>
      </p:sp>
    </p:spTree>
    <p:extLst>
      <p:ext uri="{BB962C8B-B14F-4D97-AF65-F5344CB8AC3E}">
        <p14:creationId xmlns:p14="http://schemas.microsoft.com/office/powerpoint/2010/main" val="67651075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The first motivation of this work is that Along with network growth, there is need for faster or real-time simulations,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Secondly, we have seen remarkable results has been achieved in certain applications: under water simulations, robot navigation,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a:t>Thridly</a:t>
            </a:r>
            <a:r>
              <a:rPr lang="en-US" sz="1200" dirty="0"/>
              <a:t>, we find The Generative Adversarial Networks (for short GAN)  benefits highlight below</a:t>
            </a:r>
          </a:p>
          <a:p>
            <a:r>
              <a:rPr lang="en-US" dirty="0"/>
              <a:t>• High-Quality Synthetic Data Generation: </a:t>
            </a:r>
            <a:r>
              <a:rPr lang="en-US" dirty="0" err="1"/>
              <a:t>cGANs</a:t>
            </a:r>
            <a:r>
              <a:rPr lang="en-US" dirty="0"/>
              <a:t> are adept at generating synthetic data that closely mirrors the distribution of real data, an essential capability for accurately predicting heatmaps from limited real-world data. </a:t>
            </a:r>
          </a:p>
          <a:p>
            <a:r>
              <a:rPr lang="en-US" dirty="0"/>
              <a:t>• Efficiency in Prediction: The GAN-based method can produce heat maps for an entire target area in a single inference step, offering a significant efficiency advantage over traditional, computation-intensive methods. </a:t>
            </a:r>
          </a:p>
          <a:p>
            <a:r>
              <a:rPr lang="en-US" dirty="0"/>
              <a:t>• Accuracy Close to Ray Tracing Simulations: </a:t>
            </a:r>
            <a:r>
              <a:rPr lang="en-US" dirty="0" err="1"/>
              <a:t>cGANs</a:t>
            </a:r>
            <a:r>
              <a:rPr lang="en-US" dirty="0"/>
              <a:t> have the potential to achieve accuracy levels comparable to those of traditional ray tracing simulations by learning to capture the complex variability of path loss across different environments. </a:t>
            </a:r>
          </a:p>
          <a:p>
            <a:r>
              <a:rPr lang="en-US" dirty="0"/>
              <a:t>• Overcoming Limitations of Other ML Methods: Unlike traditional machine learning methods, </a:t>
            </a:r>
            <a:r>
              <a:rPr lang="en-US" dirty="0" err="1"/>
              <a:t>cGANs</a:t>
            </a:r>
            <a:r>
              <a:rPr lang="en-US" dirty="0"/>
              <a:t> are specifically designed for data generation tasks, making them particularly well-suited for creating heat maps based on complex indoor environment inputs. </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62</a:t>
            </a:fld>
            <a:endParaRPr lang="en-US"/>
          </a:p>
        </p:txBody>
      </p:sp>
    </p:spTree>
    <p:extLst>
      <p:ext uri="{BB962C8B-B14F-4D97-AF65-F5344CB8AC3E}">
        <p14:creationId xmlns:p14="http://schemas.microsoft.com/office/powerpoint/2010/main" val="397853689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D0D0D"/>
                </a:solidFill>
                <a:effectLst/>
                <a:highlight>
                  <a:srgbClr val="FFFFFF"/>
                </a:highlight>
                <a:latin typeface="Söhne"/>
              </a:rPr>
              <a:t>Conditional Generative Adversarial Networks (</a:t>
            </a:r>
            <a:r>
              <a:rPr lang="en-US" b="0" i="0" dirty="0" err="1">
                <a:solidFill>
                  <a:srgbClr val="0D0D0D"/>
                </a:solidFill>
                <a:effectLst/>
                <a:highlight>
                  <a:srgbClr val="FFFFFF"/>
                </a:highlight>
                <a:latin typeface="Söhne"/>
              </a:rPr>
              <a:t>cGANs</a:t>
            </a:r>
            <a:r>
              <a:rPr lang="en-US" b="0" i="0" dirty="0">
                <a:solidFill>
                  <a:srgbClr val="0D0D0D"/>
                </a:solidFill>
                <a:effectLst/>
                <a:highlight>
                  <a:srgbClr val="FFFFFF"/>
                </a:highlight>
                <a:latin typeface="Söhne"/>
              </a:rPr>
              <a:t>) are an extension of the original Generative Adversarial Networks (GANs), designed to generate data with specific conditions or attributes. A GAN typically consists of two neural networks: a generator that creates samples aiming to mimic the distribution of real data, and a discriminator that tries to differentiate between the generator's fake data and real data from a dataset. The two networks are trained simultaneously in a game-like scenario where the generator tries to fool the discriminator, and the discriminator tries to accurately identify real vs. generated data. Objective function and flowchart is shown.</a:t>
            </a:r>
          </a:p>
          <a:p>
            <a:endParaRPr lang="en-US" b="0" i="0" dirty="0">
              <a:solidFill>
                <a:srgbClr val="0D0D0D"/>
              </a:solidFill>
              <a:effectLst/>
              <a:highlight>
                <a:srgbClr val="FFFFFF"/>
              </a:highlight>
              <a:latin typeface="Söhne"/>
            </a:endParaRPr>
          </a:p>
          <a:p>
            <a:r>
              <a:rPr lang="en-US" b="0" i="0" dirty="0">
                <a:solidFill>
                  <a:srgbClr val="0D0D0D"/>
                </a:solidFill>
                <a:effectLst/>
                <a:highlight>
                  <a:srgbClr val="FFFFFF"/>
                </a:highlight>
                <a:latin typeface="Söhne"/>
              </a:rPr>
              <a:t>By conditioning the model on this additional information, </a:t>
            </a:r>
            <a:r>
              <a:rPr lang="en-US" b="0" i="0" dirty="0" err="1">
                <a:solidFill>
                  <a:srgbClr val="0D0D0D"/>
                </a:solidFill>
                <a:effectLst/>
                <a:highlight>
                  <a:srgbClr val="FFFFFF"/>
                </a:highlight>
                <a:latin typeface="Söhne"/>
              </a:rPr>
              <a:t>cGANs</a:t>
            </a:r>
            <a:r>
              <a:rPr lang="en-US" b="0" i="0" dirty="0">
                <a:solidFill>
                  <a:srgbClr val="0D0D0D"/>
                </a:solidFill>
                <a:effectLst/>
                <a:highlight>
                  <a:srgbClr val="FFFFFF"/>
                </a:highlight>
                <a:latin typeface="Söhne"/>
              </a:rPr>
              <a:t> can generate data that is more targeted and relevant to specific applications or requirements.</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63</a:t>
            </a:fld>
            <a:endParaRPr lang="en-US"/>
          </a:p>
        </p:txBody>
      </p:sp>
    </p:spTree>
    <p:extLst>
      <p:ext uri="{BB962C8B-B14F-4D97-AF65-F5344CB8AC3E}">
        <p14:creationId xmlns:p14="http://schemas.microsoft.com/office/powerpoint/2010/main" val="143855647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mention the approach we took, from data preparation, to evaluation analysis. In the end, we will have two different methods, GAN-based predictions, and DCEM-GAN predictions. Details are discussed in the next few minutes.</a:t>
            </a:r>
          </a:p>
        </p:txBody>
      </p:sp>
      <p:sp>
        <p:nvSpPr>
          <p:cNvPr id="4" name="Slide Number Placeholder 3"/>
          <p:cNvSpPr>
            <a:spLocks noGrp="1"/>
          </p:cNvSpPr>
          <p:nvPr>
            <p:ph type="sldNum" sz="quarter" idx="5"/>
          </p:nvPr>
        </p:nvSpPr>
        <p:spPr/>
        <p:txBody>
          <a:bodyPr/>
          <a:lstStyle/>
          <a:p>
            <a:fld id="{AA2CDDB9-978F-E046-8E19-F4605FEBBF46}" type="slidenum">
              <a:rPr lang="en-US" smtClean="0"/>
              <a:pPr/>
              <a:t>64</a:t>
            </a:fld>
            <a:endParaRPr lang="en-US"/>
          </a:p>
        </p:txBody>
      </p:sp>
    </p:spTree>
    <p:extLst>
      <p:ext uri="{BB962C8B-B14F-4D97-AF65-F5344CB8AC3E}">
        <p14:creationId xmlns:p14="http://schemas.microsoft.com/office/powerpoint/2010/main" val="222167984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74151"/>
                </a:solidFill>
                <a:effectLst/>
                <a:latin typeface="Söhne"/>
              </a:rPr>
              <a:t>We randomly generated over 2000 indoor scenes with over 64 million simulated received power points to ensure the diversity and richness of the dataset, preparing it for effective ML training. The dataset is parsed into training and testing datasets based on 80/20 split.</a:t>
            </a:r>
          </a:p>
          <a:p>
            <a:endParaRPr lang="en-US" sz="1200" b="1" dirty="0"/>
          </a:p>
          <a:p>
            <a:r>
              <a:rPr lang="en-US" sz="1200" b="1" dirty="0"/>
              <a:t>Sample 3D renderings </a:t>
            </a:r>
            <a:r>
              <a:rPr lang="en-US" sz="1200" dirty="0"/>
              <a:t>of indoor environments used for simulation: </a:t>
            </a:r>
          </a:p>
          <a:p>
            <a:pPr marL="342900" indent="-342900">
              <a:buAutoNum type="alphaLcParenBoth"/>
            </a:pPr>
            <a:r>
              <a:rPr lang="en-US" sz="1200" dirty="0"/>
              <a:t>Single-room setup with minimal furniture. </a:t>
            </a:r>
          </a:p>
          <a:p>
            <a:pPr marL="342900" indent="-342900">
              <a:buAutoNum type="alphaLcParenBoth"/>
            </a:pPr>
            <a:r>
              <a:rPr lang="en-US" sz="1200" dirty="0"/>
              <a:t>Multi-room configuration with complex wall structures. </a:t>
            </a:r>
          </a:p>
          <a:p>
            <a:pPr marL="342900" indent="-342900">
              <a:buAutoNum type="alphaLcParenBoth"/>
            </a:pPr>
            <a:r>
              <a:rPr lang="en-US" sz="1200" dirty="0"/>
              <a:t>Multi-room layout with varied dimensions and partitions. </a:t>
            </a:r>
          </a:p>
          <a:p>
            <a:r>
              <a:rPr lang="en-US" sz="1200" dirty="0"/>
              <a:t>The red materials represent concert walls, the blue represents glass, and the yellow represents wooden doors</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65</a:t>
            </a:fld>
            <a:endParaRPr lang="en-US"/>
          </a:p>
        </p:txBody>
      </p:sp>
    </p:spTree>
    <p:extLst>
      <p:ext uri="{BB962C8B-B14F-4D97-AF65-F5344CB8AC3E}">
        <p14:creationId xmlns:p14="http://schemas.microsoft.com/office/powerpoint/2010/main" val="352064947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show a more detailed flowchart of the GAN training process and implementation details. After data preparation, we encode geometry info along with transmitter location and a noise vector to feed into the generator networks.</a:t>
            </a:r>
          </a:p>
          <a:p>
            <a:r>
              <a:rPr lang="en-US" dirty="0"/>
              <a:t>The generator employs a series of convolutional neural network (CNN) layers, designed to capture the intricate spatial relationships within the indoor environments. Special attention is given to geometry information, allowing the model to understand how different materials and layouts affect signal propagation.</a:t>
            </a:r>
            <a:endParaRPr lang="en-US" b="0" i="0" dirty="0">
              <a:solidFill>
                <a:srgbClr val="374151"/>
              </a:solidFill>
              <a:effectLst/>
              <a:latin typeface="Söhne"/>
            </a:endParaRPr>
          </a:p>
          <a:p>
            <a:r>
              <a:rPr lang="en-US" dirty="0"/>
              <a:t>The discriminator is also based on CNNs, with the addition of condition layers that incorporate geometry information. This setup ensures that the discrimination process considers not just the realism of the heatmaps but also their consistency with the input geometry.</a:t>
            </a:r>
            <a:endParaRPr lang="en-US" b="0" i="0" dirty="0">
              <a:solidFill>
                <a:srgbClr val="374151"/>
              </a:solidFill>
              <a:effectLst/>
              <a:latin typeface="Söhne"/>
            </a:endParaRPr>
          </a:p>
          <a:p>
            <a:r>
              <a:rPr lang="en-US" b="0" i="0" dirty="0">
                <a:solidFill>
                  <a:srgbClr val="374151"/>
                </a:solidFill>
                <a:effectLst/>
                <a:latin typeface="Söhne"/>
              </a:rPr>
              <a:t>Loss function as binary cross entropy,</a:t>
            </a:r>
            <a:r>
              <a:rPr lang="en-US" b="0" i="0" dirty="0">
                <a:solidFill>
                  <a:srgbClr val="0D0D0D"/>
                </a:solidFill>
                <a:effectLst/>
                <a:highlight>
                  <a:srgbClr val="FFFFFF"/>
                </a:highlight>
                <a:latin typeface="Söhne"/>
              </a:rPr>
              <a:t> The losses are backpropagated through the respective networks to compute the gradient of the loss with respect to the network weights. Gradient descent optimization algorithms such as is used to adjust the weights of the generator and discriminator in the direction that will reduce their respective losses.</a:t>
            </a:r>
          </a:p>
          <a:p>
            <a:endParaRPr lang="en-US" b="0" i="0" dirty="0">
              <a:solidFill>
                <a:srgbClr val="0D0D0D"/>
              </a:solidFill>
              <a:effectLst/>
              <a:highlight>
                <a:srgbClr val="FFFFFF"/>
              </a:highlight>
              <a:latin typeface="Söhne"/>
            </a:endParaRPr>
          </a:p>
          <a:p>
            <a:r>
              <a:rPr lang="en-US" b="0" i="0" dirty="0">
                <a:solidFill>
                  <a:srgbClr val="0D0D0D"/>
                </a:solidFill>
                <a:effectLst/>
                <a:highlight>
                  <a:srgbClr val="FFFFFF"/>
                </a:highlight>
                <a:latin typeface="Söhne"/>
              </a:rPr>
              <a:t>The discriminator's loss is calculated by summing up the loss from real maps and the loss from fake maps generated by the generator. For real maps, the loss measures how well the discriminator recognizes them as real. For fake maps, the loss measures how well the discriminator recognizes them as fake. </a:t>
            </a:r>
          </a:p>
          <a:p>
            <a:r>
              <a:rPr lang="en-US" b="0" i="0" dirty="0">
                <a:solidFill>
                  <a:srgbClr val="0D0D0D"/>
                </a:solidFill>
                <a:effectLst/>
                <a:highlight>
                  <a:srgbClr val="FFFFFF"/>
                </a:highlight>
                <a:latin typeface="Söhne"/>
              </a:rPr>
              <a:t>The generator's loss measures how well it tricks the discriminator. It is computed by using the discriminator's predictions on fake maps and calculating the loss when these fake maps are labeled as real</a:t>
            </a:r>
          </a:p>
          <a:p>
            <a:r>
              <a:rPr lang="en-US" b="0" i="0" dirty="0">
                <a:solidFill>
                  <a:srgbClr val="0D0D0D"/>
                </a:solidFill>
                <a:effectLst/>
                <a:highlight>
                  <a:srgbClr val="FFFFFF"/>
                </a:highlight>
                <a:latin typeface="Söhne"/>
              </a:rPr>
              <a:t>trained in a min-max game where the generator tries to maximize the loss of the discriminator by generating realistic images, while the discriminator tries to minimize its own loss.</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66</a:t>
            </a:fld>
            <a:endParaRPr lang="en-US"/>
          </a:p>
        </p:txBody>
      </p:sp>
    </p:spTree>
    <p:extLst>
      <p:ext uri="{BB962C8B-B14F-4D97-AF65-F5344CB8AC3E}">
        <p14:creationId xmlns:p14="http://schemas.microsoft.com/office/powerpoint/2010/main" val="342017160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have a flowchart to show how we define and form the two prediction methods, namely, GAN-based predictions and DCEM-GAN predictions. </a:t>
            </a:r>
          </a:p>
        </p:txBody>
      </p:sp>
      <p:sp>
        <p:nvSpPr>
          <p:cNvPr id="4" name="Slide Number Placeholder 3"/>
          <p:cNvSpPr>
            <a:spLocks noGrp="1"/>
          </p:cNvSpPr>
          <p:nvPr>
            <p:ph type="sldNum" sz="quarter" idx="5"/>
          </p:nvPr>
        </p:nvSpPr>
        <p:spPr/>
        <p:txBody>
          <a:bodyPr/>
          <a:lstStyle/>
          <a:p>
            <a:fld id="{AA2CDDB9-978F-E046-8E19-F4605FEBBF46}" type="slidenum">
              <a:rPr lang="en-US" smtClean="0"/>
              <a:pPr/>
              <a:t>67</a:t>
            </a:fld>
            <a:endParaRPr lang="en-US"/>
          </a:p>
        </p:txBody>
      </p:sp>
    </p:spTree>
    <p:extLst>
      <p:ext uri="{BB962C8B-B14F-4D97-AF65-F5344CB8AC3E}">
        <p14:creationId xmlns:p14="http://schemas.microsoft.com/office/powerpoint/2010/main" val="295250422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detailed descriptions of the two methods are shown here</a:t>
            </a:r>
          </a:p>
        </p:txBody>
      </p:sp>
      <p:sp>
        <p:nvSpPr>
          <p:cNvPr id="4" name="Slide Number Placeholder 3"/>
          <p:cNvSpPr>
            <a:spLocks noGrp="1"/>
          </p:cNvSpPr>
          <p:nvPr>
            <p:ph type="sldNum" sz="quarter" idx="5"/>
          </p:nvPr>
        </p:nvSpPr>
        <p:spPr/>
        <p:txBody>
          <a:bodyPr/>
          <a:lstStyle/>
          <a:p>
            <a:fld id="{AA2CDDB9-978F-E046-8E19-F4605FEBBF46}" type="slidenum">
              <a:rPr lang="en-US" smtClean="0"/>
              <a:pPr/>
              <a:t>68</a:t>
            </a:fld>
            <a:endParaRPr lang="en-US"/>
          </a:p>
        </p:txBody>
      </p:sp>
    </p:spTree>
    <p:extLst>
      <p:ext uri="{BB962C8B-B14F-4D97-AF65-F5344CB8AC3E}">
        <p14:creationId xmlns:p14="http://schemas.microsoft.com/office/powerpoint/2010/main" val="98164921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discuss some challenges we encountered during GAN training:</a:t>
            </a:r>
          </a:p>
          <a:p>
            <a:pPr marL="228600" indent="-228600">
              <a:buAutoNum type="arabicPeriod"/>
            </a:pPr>
            <a:r>
              <a:rPr lang="en-US" b="0" i="0" dirty="0">
                <a:solidFill>
                  <a:srgbClr val="0D0D0D"/>
                </a:solidFill>
                <a:effectLst/>
                <a:highlight>
                  <a:srgbClr val="FFFFFF"/>
                </a:highlight>
                <a:latin typeface="Söhne"/>
              </a:rPr>
              <a:t>Indoor wireless systems are complex, so our GAN needs a lot of good training data to really understand how different environments affect signal movement. We use data on shapes and signal predictions from two tools, WinProp and the DCEM simulator. This way, we make sure we have enough variety and quality in our data to cover many different situations well</a:t>
            </a:r>
          </a:p>
          <a:p>
            <a:pPr marL="228600" indent="-228600">
              <a:buAutoNum type="arabicPeriod"/>
            </a:pPr>
            <a:endParaRPr lang="en-US" dirty="0"/>
          </a:p>
          <a:p>
            <a:r>
              <a:rPr lang="en-US" dirty="0"/>
              <a:t>2. CGANs are difficult to train, often sensitive to the choice of hyperparameters, </a:t>
            </a:r>
            <a:r>
              <a:rPr lang="en-US" b="0" i="0" dirty="0">
                <a:solidFill>
                  <a:srgbClr val="0D0D0D"/>
                </a:solidFill>
                <a:effectLst/>
                <a:highlight>
                  <a:srgbClr val="FFFFFF"/>
                </a:highlight>
                <a:latin typeface="Söhne"/>
              </a:rPr>
              <a:t>They often need a lot of trial and error to adjust properly. In our work, we start simple, training the CGAN with basic versions of the environment. Then, we gradually make the scenarios more complex. This step-by-step approach helps the CGAN grasp the basics before moving on to tougher situations. By slowly ramping up the difficulty, we manage to keep the model stable and avoid convergence issues, leading to a reliable simulation that closely mirrors of EM ray tracing</a:t>
            </a:r>
          </a:p>
          <a:p>
            <a:endParaRPr lang="en-US" dirty="0"/>
          </a:p>
          <a:p>
            <a:r>
              <a:rPr lang="en-US" dirty="0"/>
              <a:t>3. Another common issue with GANs is where the generator starts producing a limited range of outputs, which in the case of EM ray tracing could lead to underrepresentation of the solution space. In our work, we introduce the noise vector to break the symmetry in the model weights, ensuring that different units learn different features. By introducing variability through noise, the generator is encouraged to learn general patterns rather than memorizing specific training examples, avoiding overfitting issues.</a:t>
            </a:r>
          </a:p>
          <a:p>
            <a:endParaRPr lang="en-US" dirty="0"/>
          </a:p>
          <a:p>
            <a:pPr algn="l">
              <a:buFont typeface="+mj-lt"/>
              <a:buAutoNum type="arabicPeriod"/>
            </a:pPr>
            <a:r>
              <a:rPr lang="en-US" b="1" i="0" dirty="0">
                <a:solidFill>
                  <a:srgbClr val="0D0D0D"/>
                </a:solidFill>
                <a:effectLst/>
                <a:highlight>
                  <a:srgbClr val="FFFFFF"/>
                </a:highlight>
                <a:latin typeface="Söhne"/>
              </a:rPr>
              <a:t>Learning Rate</a:t>
            </a:r>
            <a:r>
              <a:rPr lang="en-US" b="0" i="0" dirty="0">
                <a:solidFill>
                  <a:srgbClr val="0D0D0D"/>
                </a:solidFill>
                <a:effectLst/>
                <a:highlight>
                  <a:srgbClr val="FFFFFF"/>
                </a:highlight>
                <a:latin typeface="Söhne"/>
              </a:rPr>
              <a:t>: It determines the step size at each iteration while moving toward a minimum of the loss function. For GANs, sometimes different learning rates are used for the generator and the discriminator.</a:t>
            </a:r>
          </a:p>
          <a:p>
            <a:pPr algn="l">
              <a:buFont typeface="+mj-lt"/>
              <a:buAutoNum type="arabicPeriod"/>
            </a:pPr>
            <a:r>
              <a:rPr lang="en-US" b="1" i="0" dirty="0">
                <a:solidFill>
                  <a:srgbClr val="0D0D0D"/>
                </a:solidFill>
                <a:effectLst/>
                <a:highlight>
                  <a:srgbClr val="FFFFFF"/>
                </a:highlight>
                <a:latin typeface="Söhne"/>
              </a:rPr>
              <a:t>Batch Size</a:t>
            </a:r>
            <a:r>
              <a:rPr lang="en-US" b="0" i="0" dirty="0">
                <a:solidFill>
                  <a:srgbClr val="0D0D0D"/>
                </a:solidFill>
                <a:effectLst/>
                <a:highlight>
                  <a:srgbClr val="FFFFFF"/>
                </a:highlight>
                <a:latin typeface="Söhne"/>
              </a:rPr>
              <a:t>: This is the number of training examples utilized in one iteration. The batch size can affect the stability and performance of the training process.</a:t>
            </a:r>
            <a:endParaRPr lang="en-US" dirty="0"/>
          </a:p>
          <a:p>
            <a:pPr algn="l">
              <a:buFont typeface="+mj-lt"/>
              <a:buAutoNum type="arabicPeriod"/>
            </a:pPr>
            <a:r>
              <a:rPr lang="en-US" b="1" i="0" dirty="0">
                <a:solidFill>
                  <a:srgbClr val="0D0D0D"/>
                </a:solidFill>
                <a:effectLst/>
                <a:highlight>
                  <a:srgbClr val="FFFFFF"/>
                </a:highlight>
                <a:latin typeface="Söhne"/>
              </a:rPr>
              <a:t>Latent Space Dimension</a:t>
            </a:r>
            <a:r>
              <a:rPr lang="en-US" b="0" i="0" dirty="0">
                <a:solidFill>
                  <a:srgbClr val="0D0D0D"/>
                </a:solidFill>
                <a:effectLst/>
                <a:highlight>
                  <a:srgbClr val="FFFFFF"/>
                </a:highlight>
                <a:latin typeface="Söhne"/>
              </a:rPr>
              <a:t>: This refers to the size of the random noise vector fed into the generator. The dimensionality can impact the diversity and quality of the generated data.</a:t>
            </a:r>
          </a:p>
          <a:p>
            <a:pPr algn="l">
              <a:buFont typeface="+mj-lt"/>
              <a:buAutoNum type="arabicPeriod"/>
            </a:pPr>
            <a:r>
              <a:rPr lang="en-US" b="1" i="0" dirty="0">
                <a:solidFill>
                  <a:srgbClr val="0D0D0D"/>
                </a:solidFill>
                <a:effectLst/>
                <a:highlight>
                  <a:srgbClr val="FFFFFF"/>
                </a:highlight>
                <a:latin typeface="Söhne"/>
              </a:rPr>
              <a:t>Beta1 and Beta2 in Adam Optimizer</a:t>
            </a:r>
            <a:r>
              <a:rPr lang="en-US" b="0" i="0" dirty="0">
                <a:solidFill>
                  <a:srgbClr val="0D0D0D"/>
                </a:solidFill>
                <a:effectLst/>
                <a:highlight>
                  <a:srgbClr val="FFFFFF"/>
                </a:highlight>
                <a:latin typeface="Söhne"/>
              </a:rPr>
              <a:t>: These are hyperparameters of the Adam optimizer that control the decay rates of the moving averages of the gradient and its square, affecting the training stability and speed.</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69</a:t>
            </a:fld>
            <a:endParaRPr lang="en-US"/>
          </a:p>
        </p:txBody>
      </p:sp>
    </p:spTree>
    <p:extLst>
      <p:ext uri="{BB962C8B-B14F-4D97-AF65-F5344CB8AC3E}">
        <p14:creationId xmlns:p14="http://schemas.microsoft.com/office/powerpoint/2010/main" val="2604597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74151"/>
                </a:solidFill>
                <a:effectLst/>
                <a:latin typeface="Söhne"/>
              </a:rPr>
              <a:t>Besides all the EM ray tracing discussion, dynamic EM ray tracing in addition considers environmental changes such as moving objects and varying material properties. It faces even more challenges in computational complexity and accuracy degradation due to dynamic environments and time varying channel properties.</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7</a:t>
            </a:fld>
            <a:endParaRPr lang="en-US"/>
          </a:p>
        </p:txBody>
      </p:sp>
    </p:spTree>
    <p:extLst>
      <p:ext uri="{BB962C8B-B14F-4D97-AF65-F5344CB8AC3E}">
        <p14:creationId xmlns:p14="http://schemas.microsoft.com/office/powerpoint/2010/main" val="89763651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Leveraging ML for RT has leads to accuracy enhancements in terms of MSE and efficiency improvements in terms of computation time. Further details are shown in the following slides.</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70</a:t>
            </a:fld>
            <a:endParaRPr lang="en-US"/>
          </a:p>
        </p:txBody>
      </p:sp>
    </p:spTree>
    <p:extLst>
      <p:ext uri="{BB962C8B-B14F-4D97-AF65-F5344CB8AC3E}">
        <p14:creationId xmlns:p14="http://schemas.microsoft.com/office/powerpoint/2010/main" val="113605578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show evaluations of our ML approach. The heatmaps of DCEM-ML exhibit more pronounced areas of both high and low signal strength comparing to DCEM results, closer to the industrial benchmark results (WinProp)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received powers in indoor environments of size 5*5 (left) and 12*12 (right)</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71</a:t>
            </a:fld>
            <a:endParaRPr lang="en-US"/>
          </a:p>
        </p:txBody>
      </p:sp>
    </p:spTree>
    <p:extLst>
      <p:ext uri="{BB962C8B-B14F-4D97-AF65-F5344CB8AC3E}">
        <p14:creationId xmlns:p14="http://schemas.microsoft.com/office/powerpoint/2010/main" val="164305157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In this page, we show the </a:t>
            </a:r>
            <a:r>
              <a:rPr lang="en-US" sz="1200" dirty="0"/>
              <a:t>MSE comparison table of DCEM-GAN and DCEM comparing to WinProp. </a:t>
            </a:r>
            <a:r>
              <a:rPr lang="en-US" dirty="0"/>
              <a:t>With DCEM-GAN approach, the results have less MSE in general</a:t>
            </a:r>
          </a:p>
        </p:txBody>
      </p:sp>
      <p:sp>
        <p:nvSpPr>
          <p:cNvPr id="4" name="Slide Number Placeholder 3"/>
          <p:cNvSpPr>
            <a:spLocks noGrp="1"/>
          </p:cNvSpPr>
          <p:nvPr>
            <p:ph type="sldNum" sz="quarter" idx="5"/>
          </p:nvPr>
        </p:nvSpPr>
        <p:spPr/>
        <p:txBody>
          <a:bodyPr/>
          <a:lstStyle/>
          <a:p>
            <a:fld id="{AA2CDDB9-978F-E046-8E19-F4605FEBBF46}" type="slidenum">
              <a:rPr lang="en-US" smtClean="0"/>
              <a:pPr/>
              <a:t>72</a:t>
            </a:fld>
            <a:endParaRPr lang="en-US"/>
          </a:p>
        </p:txBody>
      </p:sp>
    </p:spTree>
    <p:extLst>
      <p:ext uri="{BB962C8B-B14F-4D97-AF65-F5344CB8AC3E}">
        <p14:creationId xmlns:p14="http://schemas.microsoft.com/office/powerpoint/2010/main" val="332094930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compare the histogram comparison of the normalized difference distribution. </a:t>
            </a:r>
          </a:p>
          <a:p>
            <a:r>
              <a:rPr lang="en-US" sz="1200" b="1" dirty="0"/>
              <a:t>Left Histogram: </a:t>
            </a:r>
            <a:r>
              <a:rPr lang="en-US" sz="1200" dirty="0"/>
              <a:t>Distribution of the normalized differences in received power levels between the DCEM-ML and WinProp results for Scene 3. The vertical lines represent the 50th (median), 70th, and 90th percentiles, indicating a central tendency and spread of the differences. </a:t>
            </a:r>
          </a:p>
          <a:p>
            <a:r>
              <a:rPr lang="en-US" sz="1200" b="1" dirty="0"/>
              <a:t>Right Histogram: </a:t>
            </a:r>
            <a:r>
              <a:rPr lang="en-US" sz="1200" dirty="0"/>
              <a:t>Distribution of the normalized differences in received power levels between the DCEM and WinProp</a:t>
            </a:r>
          </a:p>
        </p:txBody>
      </p:sp>
      <p:sp>
        <p:nvSpPr>
          <p:cNvPr id="4" name="Slide Number Placeholder 3"/>
          <p:cNvSpPr>
            <a:spLocks noGrp="1"/>
          </p:cNvSpPr>
          <p:nvPr>
            <p:ph type="sldNum" sz="quarter" idx="5"/>
          </p:nvPr>
        </p:nvSpPr>
        <p:spPr/>
        <p:txBody>
          <a:bodyPr/>
          <a:lstStyle/>
          <a:p>
            <a:fld id="{AA2CDDB9-978F-E046-8E19-F4605FEBBF46}" type="slidenum">
              <a:rPr lang="en-US" smtClean="0"/>
              <a:pPr/>
              <a:t>73</a:t>
            </a:fld>
            <a:endParaRPr lang="en-US"/>
          </a:p>
        </p:txBody>
      </p:sp>
    </p:spTree>
    <p:extLst>
      <p:ext uri="{BB962C8B-B14F-4D97-AF65-F5344CB8AC3E}">
        <p14:creationId xmlns:p14="http://schemas.microsoft.com/office/powerpoint/2010/main" val="204594482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show the efficiency improvement, we compare </a:t>
            </a:r>
            <a:r>
              <a:rPr lang="en-US" sz="1200" dirty="0"/>
              <a:t>the computation time between the GAN-based method and the traditional RT approach. 5X speedup </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74</a:t>
            </a:fld>
            <a:endParaRPr lang="en-US"/>
          </a:p>
        </p:txBody>
      </p:sp>
    </p:spTree>
    <p:extLst>
      <p:ext uri="{BB962C8B-B14F-4D97-AF65-F5344CB8AC3E}">
        <p14:creationId xmlns:p14="http://schemas.microsoft.com/office/powerpoint/2010/main" val="319379774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page, we show that under 5X speedup, the GAN-Based predictions perverse accuracy levels in various layouts.</a:t>
            </a:r>
          </a:p>
          <a:p>
            <a:r>
              <a:rPr lang="en-US" dirty="0"/>
              <a:t>The DCEM-GAN simulations show a more balanced distribution of power levels, suggesting enhancement of the accuracy of DCEM with the detailed learning capacity of ML and offering improved fidelity. The GAN-Based predictions exhibit more variations and potentially overstate certain features such as shadowing and bright spots, which may be due to the ML model learning complex patterns in the data. Room sizes larger in general to the left scenes.</a:t>
            </a:r>
          </a:p>
        </p:txBody>
      </p:sp>
      <p:sp>
        <p:nvSpPr>
          <p:cNvPr id="4" name="Slide Number Placeholder 3"/>
          <p:cNvSpPr>
            <a:spLocks noGrp="1"/>
          </p:cNvSpPr>
          <p:nvPr>
            <p:ph type="sldNum" sz="quarter" idx="5"/>
          </p:nvPr>
        </p:nvSpPr>
        <p:spPr/>
        <p:txBody>
          <a:bodyPr/>
          <a:lstStyle/>
          <a:p>
            <a:fld id="{AA2CDDB9-978F-E046-8E19-F4605FEBBF46}" type="slidenum">
              <a:rPr lang="en-US" smtClean="0"/>
              <a:pPr/>
              <a:t>75</a:t>
            </a:fld>
            <a:endParaRPr lang="en-US"/>
          </a:p>
        </p:txBody>
      </p:sp>
    </p:spTree>
    <p:extLst>
      <p:ext uri="{BB962C8B-B14F-4D97-AF65-F5344CB8AC3E}">
        <p14:creationId xmlns:p14="http://schemas.microsoft.com/office/powerpoint/2010/main" val="196541144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show the table of </a:t>
            </a:r>
            <a:r>
              <a:rPr lang="en-US" sz="1200" dirty="0"/>
              <a:t>MSEs of GAN-based and DCEM comparing to DCEM-GAN. We see preserved accuracy under different testing scenes, as MSE difference less than 1dBm^2.</a:t>
            </a:r>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76</a:t>
            </a:fld>
            <a:endParaRPr lang="en-US"/>
          </a:p>
        </p:txBody>
      </p:sp>
    </p:spTree>
    <p:extLst>
      <p:ext uri="{BB962C8B-B14F-4D97-AF65-F5344CB8AC3E}">
        <p14:creationId xmlns:p14="http://schemas.microsoft.com/office/powerpoint/2010/main" val="252932326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brief sum of </a:t>
            </a:r>
            <a:r>
              <a:rPr lang="en-US" sz="1200" dirty="0"/>
              <a:t>ML-based DCEM acceleration</a:t>
            </a:r>
            <a:r>
              <a:rPr lang="en-US" dirty="0"/>
              <a:t>: </a:t>
            </a:r>
            <a:r>
              <a:rPr lang="en-US" sz="1200" dirty="0"/>
              <a:t>A novel ML-based RT approach to enhance the accuracy and efficiency of simulating wireless communication within 3D indoor environments, demonstrating significant improvements in simulation accuracy, as indicated by lower MSE values comparing to traditional RT simulations.</a:t>
            </a:r>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77</a:t>
            </a:fld>
            <a:endParaRPr lang="en-US"/>
          </a:p>
        </p:txBody>
      </p:sp>
    </p:spTree>
    <p:extLst>
      <p:ext uri="{BB962C8B-B14F-4D97-AF65-F5344CB8AC3E}">
        <p14:creationId xmlns:p14="http://schemas.microsoft.com/office/powerpoint/2010/main" val="329999132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comes the conclusion section with summary and future work directions.</a:t>
            </a:r>
          </a:p>
        </p:txBody>
      </p:sp>
      <p:sp>
        <p:nvSpPr>
          <p:cNvPr id="4" name="Slide Number Placeholder 3"/>
          <p:cNvSpPr>
            <a:spLocks noGrp="1"/>
          </p:cNvSpPr>
          <p:nvPr>
            <p:ph type="sldNum" sz="quarter" idx="5"/>
          </p:nvPr>
        </p:nvSpPr>
        <p:spPr/>
        <p:txBody>
          <a:bodyPr/>
          <a:lstStyle/>
          <a:p>
            <a:fld id="{AA2CDDB9-978F-E046-8E19-F4605FEBBF46}" type="slidenum">
              <a:rPr lang="en-US" smtClean="0"/>
              <a:pPr/>
              <a:t>78</a:t>
            </a:fld>
            <a:endParaRPr lang="en-US"/>
          </a:p>
        </p:txBody>
      </p:sp>
    </p:spTree>
    <p:extLst>
      <p:ext uri="{BB962C8B-B14F-4D97-AF65-F5344CB8AC3E}">
        <p14:creationId xmlns:p14="http://schemas.microsoft.com/office/powerpoint/2010/main" val="97566769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79</a:t>
            </a:fld>
            <a:endParaRPr lang="en-US"/>
          </a:p>
        </p:txBody>
      </p:sp>
    </p:spTree>
    <p:extLst>
      <p:ext uri="{BB962C8B-B14F-4D97-AF65-F5344CB8AC3E}">
        <p14:creationId xmlns:p14="http://schemas.microsoft.com/office/powerpoint/2010/main" val="2150310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•parallel computing, reduce computation times and enabling complex simulations by efficiently manages the calculations needed for large-scale and dynamic scenarios.</a:t>
            </a:r>
          </a:p>
          <a:p>
            <a:r>
              <a:rPr lang="en-US" dirty="0"/>
              <a:t>•Hybrid Techniques Combining ray tracing with wave-based methods like Finite-Difference Time-Domain (FDTD) , offer a broader perspective on wave behaviors and electromagnetic interactions [27]. </a:t>
            </a:r>
          </a:p>
          <a:p>
            <a:r>
              <a:rPr lang="en-US" dirty="0"/>
              <a:t>• Machine Learning based acceleration:  machine learning to learn propagation patterns from data improving the efficiency of simulations.</a:t>
            </a:r>
          </a:p>
          <a:p>
            <a:r>
              <a:rPr lang="en-US" dirty="0"/>
              <a:t>• Material Libraries: Developing comprehensive libraries for precise modeling of wave-material interactions supports various applications, from urban radio to radar signature prediction</a:t>
            </a:r>
          </a:p>
        </p:txBody>
      </p:sp>
      <p:sp>
        <p:nvSpPr>
          <p:cNvPr id="4" name="Slide Number Placeholder 3"/>
          <p:cNvSpPr>
            <a:spLocks noGrp="1"/>
          </p:cNvSpPr>
          <p:nvPr>
            <p:ph type="sldNum" sz="quarter" idx="5"/>
          </p:nvPr>
        </p:nvSpPr>
        <p:spPr/>
        <p:txBody>
          <a:bodyPr/>
          <a:lstStyle/>
          <a:p>
            <a:fld id="{AA2CDDB9-978F-E046-8E19-F4605FEBBF46}" type="slidenum">
              <a:rPr lang="en-US" smtClean="0"/>
              <a:pPr/>
              <a:t>8</a:t>
            </a:fld>
            <a:endParaRPr lang="en-US"/>
          </a:p>
        </p:txBody>
      </p:sp>
    </p:spTree>
    <p:extLst>
      <p:ext uri="{BB962C8B-B14F-4D97-AF65-F5344CB8AC3E}">
        <p14:creationId xmlns:p14="http://schemas.microsoft.com/office/powerpoint/2010/main" val="61251824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80</a:t>
            </a:fld>
            <a:endParaRPr lang="en-US"/>
          </a:p>
        </p:txBody>
      </p:sp>
    </p:spTree>
    <p:extLst>
      <p:ext uri="{BB962C8B-B14F-4D97-AF65-F5344CB8AC3E}">
        <p14:creationId xmlns:p14="http://schemas.microsoft.com/office/powerpoint/2010/main" val="222956474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mj-lt"/>
              <a:buNone/>
            </a:pPr>
            <a:r>
              <a:rPr lang="en-US" dirty="0"/>
              <a:t>In the last part, We discuss the  limitations of our work and survey recent efforts for potential future work directions.</a:t>
            </a:r>
            <a:endParaRPr lang="en-US" b="1" i="0" dirty="0">
              <a:solidFill>
                <a:srgbClr val="0D0D0D"/>
              </a:solidFill>
              <a:effectLst/>
              <a:latin typeface="Söhne"/>
            </a:endParaRPr>
          </a:p>
          <a:p>
            <a:pPr algn="l">
              <a:buFont typeface="+mj-lt"/>
              <a:buAutoNum type="arabicPeriod"/>
            </a:pPr>
            <a:r>
              <a:rPr lang="en-US" b="1" i="0" dirty="0">
                <a:solidFill>
                  <a:srgbClr val="0D0D0D"/>
                </a:solidFill>
                <a:effectLst/>
                <a:latin typeface="Söhne"/>
              </a:rPr>
              <a:t>Real-time Simulation Capabilities</a:t>
            </a:r>
            <a:r>
              <a:rPr lang="en-US" b="0" i="0" dirty="0">
                <a:solidFill>
                  <a:srgbClr val="0D0D0D"/>
                </a:solidFill>
                <a:effectLst/>
                <a:latin typeface="Söhne"/>
              </a:rPr>
              <a:t>: DCEM has improved computation speeds significantly, yet optimizing for real-time simulations in dynamic wireless communication environments is an ongoing challenge and development area.</a:t>
            </a:r>
          </a:p>
          <a:p>
            <a:pPr algn="l">
              <a:buFont typeface="+mj-lt"/>
              <a:buAutoNum type="arabicPeriod"/>
            </a:pPr>
            <a:r>
              <a:rPr lang="en-US" b="1" i="0" dirty="0">
                <a:solidFill>
                  <a:srgbClr val="0D0D0D"/>
                </a:solidFill>
                <a:effectLst/>
                <a:latin typeface="Söhne"/>
              </a:rPr>
              <a:t>Material Property Variations</a:t>
            </a:r>
            <a:r>
              <a:rPr lang="en-US" b="0" i="0" dirty="0">
                <a:solidFill>
                  <a:srgbClr val="0D0D0D"/>
                </a:solidFill>
                <a:effectLst/>
                <a:latin typeface="Söhne"/>
              </a:rPr>
              <a:t>: Current simulations primarily focus on materials like concrete, wood, and metal; diversifying material range in simulations to reflect real-world environments more accurately depends on acquiring detailed measurement data.</a:t>
            </a:r>
          </a:p>
          <a:p>
            <a:pPr algn="l">
              <a:buFont typeface="+mj-lt"/>
              <a:buAutoNum type="arabicPeriod"/>
            </a:pPr>
            <a:r>
              <a:rPr lang="en-US" b="1" i="0" dirty="0">
                <a:solidFill>
                  <a:srgbClr val="0D0D0D"/>
                </a:solidFill>
                <a:effectLst/>
                <a:latin typeface="Söhne"/>
              </a:rPr>
              <a:t>Validation Against Measured Data</a:t>
            </a:r>
            <a:r>
              <a:rPr lang="en-US" b="0" i="0" dirty="0">
                <a:solidFill>
                  <a:srgbClr val="0D0D0D"/>
                </a:solidFill>
                <a:effectLst/>
                <a:latin typeface="Söhne"/>
              </a:rPr>
              <a:t>: There's a need for validating our simulation enhancements against real-world data to ensure model applicability and identify areas for refinement.</a:t>
            </a:r>
          </a:p>
        </p:txBody>
      </p:sp>
      <p:sp>
        <p:nvSpPr>
          <p:cNvPr id="4" name="Slide Number Placeholder 3"/>
          <p:cNvSpPr>
            <a:spLocks noGrp="1"/>
          </p:cNvSpPr>
          <p:nvPr>
            <p:ph type="sldNum" sz="quarter" idx="5"/>
          </p:nvPr>
        </p:nvSpPr>
        <p:spPr/>
        <p:txBody>
          <a:bodyPr/>
          <a:lstStyle/>
          <a:p>
            <a:fld id="{AA2CDDB9-978F-E046-8E19-F4605FEBBF46}" type="slidenum">
              <a:rPr lang="en-US" smtClean="0"/>
              <a:pPr/>
              <a:t>81</a:t>
            </a:fld>
            <a:endParaRPr lang="en-US"/>
          </a:p>
        </p:txBody>
      </p:sp>
    </p:spTree>
    <p:extLst>
      <p:ext uri="{BB962C8B-B14F-4D97-AF65-F5344CB8AC3E}">
        <p14:creationId xmlns:p14="http://schemas.microsoft.com/office/powerpoint/2010/main" val="305075471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lgn="l">
              <a:buFont typeface="+mj-lt"/>
              <a:buAutoNum type="arabicPeriod" startAt="4"/>
            </a:pPr>
            <a:r>
              <a:rPr lang="en-US" b="1" i="0" dirty="0">
                <a:solidFill>
                  <a:srgbClr val="0D0D0D"/>
                </a:solidFill>
                <a:effectLst/>
                <a:latin typeface="Söhne"/>
              </a:rPr>
              <a:t>Adapting to Dynamic Environments</a:t>
            </a:r>
            <a:r>
              <a:rPr lang="en-US" b="0" i="0" dirty="0">
                <a:solidFill>
                  <a:srgbClr val="0D0D0D"/>
                </a:solidFill>
                <a:effectLst/>
                <a:latin typeface="Söhne"/>
              </a:rPr>
              <a:t>: Incorporating UTD and ML has improved simulation capabilities, but accurately modeling the dynamic nature of indoor environments requires more adaptable methods.</a:t>
            </a:r>
          </a:p>
          <a:p>
            <a:pPr marL="228600" indent="-228600" algn="l">
              <a:buFont typeface="+mj-lt"/>
              <a:buAutoNum type="arabicPeriod" startAt="4"/>
            </a:pPr>
            <a:r>
              <a:rPr lang="en-US" b="1" i="0" dirty="0">
                <a:solidFill>
                  <a:srgbClr val="0D0D0D"/>
                </a:solidFill>
                <a:effectLst/>
                <a:latin typeface="Söhne"/>
              </a:rPr>
              <a:t>Scalability for Large and Intricate Environments</a:t>
            </a:r>
            <a:r>
              <a:rPr lang="en-US" b="0" i="0" dirty="0">
                <a:solidFill>
                  <a:srgbClr val="0D0D0D"/>
                </a:solidFill>
                <a:effectLst/>
                <a:latin typeface="Söhne"/>
              </a:rPr>
              <a:t>: Addressing scalability for simulations in larger and more complex environments is crucial, necessitating methodological advancements for efficiency without losing computational effectiveness.</a:t>
            </a:r>
          </a:p>
          <a:p>
            <a:pPr marL="228600" indent="-228600" algn="l">
              <a:buFont typeface="+mj-lt"/>
              <a:buAutoNum type="arabicPeriod" startAt="4"/>
            </a:pPr>
            <a:r>
              <a:rPr lang="en-US" b="1" i="0" dirty="0">
                <a:solidFill>
                  <a:srgbClr val="0D0D0D"/>
                </a:solidFill>
                <a:effectLst/>
                <a:latin typeface="Söhne"/>
              </a:rPr>
              <a:t>Advancements of Emerging Wireless Technologies</a:t>
            </a:r>
            <a:r>
              <a:rPr lang="en-US" b="0" i="0" dirty="0">
                <a:solidFill>
                  <a:srgbClr val="0D0D0D"/>
                </a:solidFill>
                <a:effectLst/>
                <a:latin typeface="Söhne"/>
              </a:rPr>
              <a:t>: Integrating simulation tools with emerging technologies like 6G presents new challenges due to higher frequencies and complex propagation scenarios, requiring further adaptation of simulation approaches.</a:t>
            </a:r>
          </a:p>
          <a:p>
            <a:pPr marL="228600" indent="-228600" algn="l">
              <a:buFont typeface="+mj-lt"/>
              <a:buAutoNum type="arabicPeriod" startAt="4"/>
            </a:pPr>
            <a:r>
              <a:rPr lang="en-US" b="1" i="0" dirty="0">
                <a:solidFill>
                  <a:srgbClr val="0D0D0D"/>
                </a:solidFill>
                <a:effectLst/>
                <a:latin typeface="Söhne"/>
              </a:rPr>
              <a:t>Generalization Across Varied Environments</a:t>
            </a:r>
            <a:r>
              <a:rPr lang="en-US" b="0" i="0" dirty="0">
                <a:solidFill>
                  <a:srgbClr val="0D0D0D"/>
                </a:solidFill>
                <a:effectLst/>
                <a:latin typeface="Söhne"/>
              </a:rPr>
              <a:t>: Efforts to develop models that accurately predict across diverse environments without specific adjustments are underway, potentially involving sophisticated machine learning algorithms for broader application.</a:t>
            </a:r>
          </a:p>
        </p:txBody>
      </p:sp>
      <p:sp>
        <p:nvSpPr>
          <p:cNvPr id="4" name="Slide Number Placeholder 3"/>
          <p:cNvSpPr>
            <a:spLocks noGrp="1"/>
          </p:cNvSpPr>
          <p:nvPr>
            <p:ph type="sldNum" sz="quarter" idx="5"/>
          </p:nvPr>
        </p:nvSpPr>
        <p:spPr/>
        <p:txBody>
          <a:bodyPr/>
          <a:lstStyle/>
          <a:p>
            <a:fld id="{AA2CDDB9-978F-E046-8E19-F4605FEBBF46}" type="slidenum">
              <a:rPr lang="en-US" smtClean="0"/>
              <a:pPr/>
              <a:t>82</a:t>
            </a:fld>
            <a:endParaRPr lang="en-US"/>
          </a:p>
        </p:txBody>
      </p:sp>
    </p:spTree>
    <p:extLst>
      <p:ext uri="{BB962C8B-B14F-4D97-AF65-F5344CB8AC3E}">
        <p14:creationId xmlns:p14="http://schemas.microsoft.com/office/powerpoint/2010/main" val="79796817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D0D0D"/>
                </a:solidFill>
                <a:effectLst/>
                <a:highlight>
                  <a:srgbClr val="FFFFFF"/>
                </a:highlight>
                <a:latin typeface="Söhne"/>
              </a:rPr>
              <a:t>Finally, </a:t>
            </a:r>
            <a:r>
              <a:rPr lang="en-US" sz="1200" dirty="0"/>
              <a:t>I would like to take this moment to extend my heartfelt gratitude to the distinguished members of the committee. </a:t>
            </a:r>
          </a:p>
          <a:p>
            <a:r>
              <a:rPr lang="en-US" sz="1200" dirty="0"/>
              <a:t>To Prof Dinesh, thank you for leading this journey with such wisdom and patience. To Prof Min, your expertise in signal processing provided a solid foundation for my work. To Prof Ramani, I am deeply thankful for your constructive comments.  To Prof </a:t>
            </a:r>
            <a:r>
              <a:rPr lang="en-US" sz="1200" dirty="0" err="1"/>
              <a:t>Furong</a:t>
            </a:r>
            <a:r>
              <a:rPr lang="en-US" sz="1200" dirty="0"/>
              <a:t>, I appreciate your willingness to engage with my research and helpful advice. To Prof Nikil, thank you very much for your time and valuable insights, and serving as the dean’s representative in my committee.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 am also very grateful to my co-author Samuel </a:t>
            </a:r>
            <a:r>
              <a:rPr lang="en-US" sz="1200" dirty="0" err="1"/>
              <a:t>Audia</a:t>
            </a:r>
            <a:r>
              <a:rPr lang="en-US" sz="1200" dirty="0"/>
              <a:t>, thanks for your help and support.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Lastly, I am extremely appreciative of the understanding and encouragement from my family and partner, who have been my strength to keep going.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r>
              <a:rPr lang="en-US" b="0" i="0" dirty="0">
                <a:solidFill>
                  <a:srgbClr val="0D0D0D"/>
                </a:solidFill>
                <a:effectLst/>
                <a:highlight>
                  <a:srgbClr val="FFFFFF"/>
                </a:highlight>
                <a:latin typeface="Söhne"/>
              </a:rPr>
              <a:t>Again, I am profoundly grateful for all your time and support. Thank you for being a part of this significant milestone in my academic career.</a:t>
            </a:r>
          </a:p>
          <a:p>
            <a:endParaRPr lang="en-US" b="0" i="0" dirty="0">
              <a:solidFill>
                <a:srgbClr val="0D0D0D"/>
              </a:solidFill>
              <a:effectLst/>
              <a:highlight>
                <a:srgbClr val="FFFFFF"/>
              </a:highlight>
              <a:latin typeface="Söhne"/>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374151"/>
                </a:solidFill>
                <a:effectLst/>
                <a:latin typeface="Söhne"/>
              </a:rPr>
              <a:t>Thank you for your attention. I'm open to any questions or discussions regarding our research.</a:t>
            </a:r>
            <a:endParaRPr lang="en-US" dirty="0"/>
          </a:p>
          <a:p>
            <a:endParaRPr lang="en-US" dirty="0"/>
          </a:p>
        </p:txBody>
      </p:sp>
      <p:sp>
        <p:nvSpPr>
          <p:cNvPr id="4" name="Slide Number Placeholder 3"/>
          <p:cNvSpPr>
            <a:spLocks noGrp="1"/>
          </p:cNvSpPr>
          <p:nvPr>
            <p:ph type="sldNum" sz="quarter" idx="5"/>
          </p:nvPr>
        </p:nvSpPr>
        <p:spPr/>
        <p:txBody>
          <a:bodyPr/>
          <a:lstStyle/>
          <a:p>
            <a:fld id="{AA2CDDB9-978F-E046-8E19-F4605FEBBF46}" type="slidenum">
              <a:rPr lang="en-US" smtClean="0"/>
              <a:pPr/>
              <a:t>83</a:t>
            </a:fld>
            <a:endParaRPr lang="en-US"/>
          </a:p>
        </p:txBody>
      </p:sp>
    </p:spTree>
    <p:extLst>
      <p:ext uri="{BB962C8B-B14F-4D97-AF65-F5344CB8AC3E}">
        <p14:creationId xmlns:p14="http://schemas.microsoft.com/office/powerpoint/2010/main" val="3254628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listed some important research that has influenced our work. On a high level, these studies have advanced our understanding of channels properties, propagation modeling, and dynamic simulations in ray tracing, laying the groundwork for the projects we're presenting today.</a:t>
            </a:r>
          </a:p>
        </p:txBody>
      </p:sp>
      <p:sp>
        <p:nvSpPr>
          <p:cNvPr id="4" name="Slide Number Placeholder 3"/>
          <p:cNvSpPr>
            <a:spLocks noGrp="1"/>
          </p:cNvSpPr>
          <p:nvPr>
            <p:ph type="sldNum" sz="quarter" idx="5"/>
          </p:nvPr>
        </p:nvSpPr>
        <p:spPr/>
        <p:txBody>
          <a:bodyPr/>
          <a:lstStyle/>
          <a:p>
            <a:fld id="{AA2CDDB9-978F-E046-8E19-F4605FEBBF46}" type="slidenum">
              <a:rPr lang="en-US" smtClean="0"/>
              <a:pPr/>
              <a:t>9</a:t>
            </a:fld>
            <a:endParaRPr lang="en-US"/>
          </a:p>
        </p:txBody>
      </p:sp>
    </p:spTree>
    <p:extLst>
      <p:ext uri="{BB962C8B-B14F-4D97-AF65-F5344CB8AC3E}">
        <p14:creationId xmlns:p14="http://schemas.microsoft.com/office/powerpoint/2010/main" val="1076432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F3F5A-D3BA-8847-9F68-007DFDCCBAC4}"/>
              </a:ext>
            </a:extLst>
          </p:cNvPr>
          <p:cNvSpPr>
            <a:spLocks noGrp="1"/>
          </p:cNvSpPr>
          <p:nvPr>
            <p:ph type="ctrTitle" hasCustomPrompt="1"/>
          </p:nvPr>
        </p:nvSpPr>
        <p:spPr>
          <a:xfrm>
            <a:off x="838200" y="672662"/>
            <a:ext cx="10754710" cy="2754696"/>
          </a:xfrm>
        </p:spPr>
        <p:txBody>
          <a:bodyPr anchor="b"/>
          <a:lstStyle>
            <a:lvl1pPr algn="ctr">
              <a:defRPr sz="6000"/>
            </a:lvl1pPr>
          </a:lstStyle>
          <a:p>
            <a:r>
              <a:rPr lang="en-US" dirty="0"/>
              <a:t>Click to edit </a:t>
            </a:r>
            <a:br>
              <a:rPr lang="en-US" dirty="0"/>
            </a:br>
            <a:r>
              <a:rPr lang="en-US" dirty="0"/>
              <a:t>presentation title</a:t>
            </a:r>
          </a:p>
        </p:txBody>
      </p:sp>
      <p:sp>
        <p:nvSpPr>
          <p:cNvPr id="3" name="Subtitle 2">
            <a:extLst>
              <a:ext uri="{FF2B5EF4-FFF2-40B4-BE49-F238E27FC236}">
                <a16:creationId xmlns:a16="http://schemas.microsoft.com/office/drawing/2014/main" id="{6EE1791E-F1B1-F442-BD80-1027D505EB08}"/>
              </a:ext>
            </a:extLst>
          </p:cNvPr>
          <p:cNvSpPr>
            <a:spLocks noGrp="1"/>
          </p:cNvSpPr>
          <p:nvPr>
            <p:ph type="subTitle" idx="1" hasCustomPrompt="1"/>
          </p:nvPr>
        </p:nvSpPr>
        <p:spPr>
          <a:xfrm>
            <a:off x="838200" y="3654043"/>
            <a:ext cx="10754710" cy="1500187"/>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subtitle and/or author’s name</a:t>
            </a:r>
          </a:p>
        </p:txBody>
      </p:sp>
      <p:sp>
        <p:nvSpPr>
          <p:cNvPr id="5"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2011353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ac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DCD43-6FEF-3C4B-947A-2F4B26CB9841}"/>
              </a:ext>
            </a:extLst>
          </p:cNvPr>
          <p:cNvSpPr>
            <a:spLocks noGrp="1"/>
          </p:cNvSpPr>
          <p:nvPr>
            <p:ph type="title" hasCustomPrompt="1"/>
          </p:nvPr>
        </p:nvSpPr>
        <p:spPr/>
        <p:txBody>
          <a:bodyPr/>
          <a:lstStyle>
            <a:lvl1pPr>
              <a:defRPr/>
            </a:lvl1pPr>
          </a:lstStyle>
          <a:p>
            <a:r>
              <a:rPr lang="en-US" dirty="0"/>
              <a:t>Click to edit department contact info slide title here</a:t>
            </a:r>
          </a:p>
        </p:txBody>
      </p:sp>
      <p:sp>
        <p:nvSpPr>
          <p:cNvPr id="5" name="Text Placeholder 4">
            <a:extLst>
              <a:ext uri="{FF2B5EF4-FFF2-40B4-BE49-F238E27FC236}">
                <a16:creationId xmlns:a16="http://schemas.microsoft.com/office/drawing/2014/main" id="{B48501E6-0927-9247-99B8-8820F650958C}"/>
              </a:ext>
            </a:extLst>
          </p:cNvPr>
          <p:cNvSpPr>
            <a:spLocks noGrp="1"/>
          </p:cNvSpPr>
          <p:nvPr>
            <p:ph type="body" sz="quarter" idx="11" hasCustomPrompt="1"/>
          </p:nvPr>
        </p:nvSpPr>
        <p:spPr>
          <a:xfrm>
            <a:off x="2396086" y="3416631"/>
            <a:ext cx="8957714" cy="482600"/>
          </a:xfrm>
        </p:spPr>
        <p:txBody>
          <a:bodyPr/>
          <a:lstStyle>
            <a:lvl1pPr marL="0" indent="0">
              <a:buNone/>
              <a:defRPr/>
            </a:lvl1pPr>
          </a:lstStyle>
          <a:p>
            <a:pPr lvl="0"/>
            <a:r>
              <a:rPr lang="en-US" dirty="0"/>
              <a:t>Add Department Twitter or delete icon</a:t>
            </a:r>
          </a:p>
        </p:txBody>
      </p:sp>
      <p:sp>
        <p:nvSpPr>
          <p:cNvPr id="6" name="Text Placeholder 4">
            <a:extLst>
              <a:ext uri="{FF2B5EF4-FFF2-40B4-BE49-F238E27FC236}">
                <a16:creationId xmlns:a16="http://schemas.microsoft.com/office/drawing/2014/main" id="{63F9D24D-0BFB-9B45-BD40-AD0C2A58CA51}"/>
              </a:ext>
            </a:extLst>
          </p:cNvPr>
          <p:cNvSpPr>
            <a:spLocks noGrp="1"/>
          </p:cNvSpPr>
          <p:nvPr>
            <p:ph type="body" sz="quarter" idx="12" hasCustomPrompt="1"/>
          </p:nvPr>
        </p:nvSpPr>
        <p:spPr>
          <a:xfrm>
            <a:off x="2396086" y="2680908"/>
            <a:ext cx="8957714" cy="482600"/>
          </a:xfrm>
        </p:spPr>
        <p:txBody>
          <a:bodyPr/>
          <a:lstStyle>
            <a:lvl1pPr marL="0" indent="0">
              <a:buNone/>
              <a:defRPr/>
            </a:lvl1pPr>
          </a:lstStyle>
          <a:p>
            <a:pPr lvl="0"/>
            <a:r>
              <a:rPr lang="en-US" dirty="0"/>
              <a:t>Add Department Facebook or delete icon</a:t>
            </a:r>
          </a:p>
        </p:txBody>
      </p:sp>
      <p:sp>
        <p:nvSpPr>
          <p:cNvPr id="7" name="Text Placeholder 4">
            <a:extLst>
              <a:ext uri="{FF2B5EF4-FFF2-40B4-BE49-F238E27FC236}">
                <a16:creationId xmlns:a16="http://schemas.microsoft.com/office/drawing/2014/main" id="{E1D1DFAA-856C-BD49-95ED-4428C1D99705}"/>
              </a:ext>
            </a:extLst>
          </p:cNvPr>
          <p:cNvSpPr>
            <a:spLocks noGrp="1"/>
          </p:cNvSpPr>
          <p:nvPr>
            <p:ph type="body" sz="quarter" idx="13" hasCustomPrompt="1"/>
          </p:nvPr>
        </p:nvSpPr>
        <p:spPr>
          <a:xfrm>
            <a:off x="2396086" y="4152354"/>
            <a:ext cx="8957714" cy="482600"/>
          </a:xfrm>
        </p:spPr>
        <p:txBody>
          <a:bodyPr/>
          <a:lstStyle>
            <a:lvl1pPr marL="0" indent="0">
              <a:buNone/>
              <a:defRPr/>
            </a:lvl1pPr>
          </a:lstStyle>
          <a:p>
            <a:pPr lvl="0"/>
            <a:r>
              <a:rPr lang="en-US" dirty="0"/>
              <a:t>Add Department Instagram or delete icon</a:t>
            </a:r>
          </a:p>
        </p:txBody>
      </p:sp>
      <p:sp>
        <p:nvSpPr>
          <p:cNvPr id="8" name="Text Placeholder 4">
            <a:extLst>
              <a:ext uri="{FF2B5EF4-FFF2-40B4-BE49-F238E27FC236}">
                <a16:creationId xmlns:a16="http://schemas.microsoft.com/office/drawing/2014/main" id="{9ED7F4D0-919F-C14C-A338-804F204F3F05}"/>
              </a:ext>
            </a:extLst>
          </p:cNvPr>
          <p:cNvSpPr>
            <a:spLocks noGrp="1"/>
          </p:cNvSpPr>
          <p:nvPr>
            <p:ph type="body" sz="quarter" idx="14" hasCustomPrompt="1"/>
          </p:nvPr>
        </p:nvSpPr>
        <p:spPr>
          <a:xfrm>
            <a:off x="2396086" y="4884304"/>
            <a:ext cx="8957714" cy="482600"/>
          </a:xfrm>
        </p:spPr>
        <p:txBody>
          <a:bodyPr/>
          <a:lstStyle>
            <a:lvl1pPr marL="0" indent="0">
              <a:buNone/>
              <a:defRPr/>
            </a:lvl1pPr>
          </a:lstStyle>
          <a:p>
            <a:pPr lvl="0"/>
            <a:r>
              <a:rPr lang="en-US" dirty="0"/>
              <a:t>Add Department </a:t>
            </a:r>
            <a:r>
              <a:rPr lang="en-US" dirty="0" err="1"/>
              <a:t>Youtube</a:t>
            </a:r>
            <a:r>
              <a:rPr lang="en-US" dirty="0"/>
              <a:t> or delete icon</a:t>
            </a:r>
          </a:p>
        </p:txBody>
      </p:sp>
      <p:sp>
        <p:nvSpPr>
          <p:cNvPr id="9" name="Text Placeholder 4">
            <a:extLst>
              <a:ext uri="{FF2B5EF4-FFF2-40B4-BE49-F238E27FC236}">
                <a16:creationId xmlns:a16="http://schemas.microsoft.com/office/drawing/2014/main" id="{018C4912-9759-7246-878B-2791CDE1756B}"/>
              </a:ext>
            </a:extLst>
          </p:cNvPr>
          <p:cNvSpPr>
            <a:spLocks noGrp="1"/>
          </p:cNvSpPr>
          <p:nvPr>
            <p:ph type="body" sz="quarter" idx="15" hasCustomPrompt="1"/>
          </p:nvPr>
        </p:nvSpPr>
        <p:spPr>
          <a:xfrm>
            <a:off x="2396086" y="1948958"/>
            <a:ext cx="8957714" cy="482600"/>
          </a:xfrm>
        </p:spPr>
        <p:txBody>
          <a:bodyPr/>
          <a:lstStyle>
            <a:lvl1pPr marL="0" indent="0">
              <a:buNone/>
              <a:defRPr/>
            </a:lvl1pPr>
          </a:lstStyle>
          <a:p>
            <a:pPr lvl="0"/>
            <a:r>
              <a:rPr lang="en-US" dirty="0"/>
              <a:t>Add Department website here</a:t>
            </a:r>
          </a:p>
        </p:txBody>
      </p:sp>
      <p:sp>
        <p:nvSpPr>
          <p:cNvPr id="11"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2315701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ck Background 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7B51E80C-48C6-6449-9380-864FB8C5AC2A}"/>
              </a:ext>
            </a:extLst>
          </p:cNvPr>
          <p:cNvSpPr>
            <a:spLocks noGrp="1"/>
          </p:cNvSpPr>
          <p:nvPr>
            <p:ph type="ctrTitle" hasCustomPrompt="1"/>
          </p:nvPr>
        </p:nvSpPr>
        <p:spPr>
          <a:xfrm>
            <a:off x="838200" y="672662"/>
            <a:ext cx="10754710" cy="2754696"/>
          </a:xfrm>
        </p:spPr>
        <p:txBody>
          <a:bodyPr anchor="b"/>
          <a:lstStyle>
            <a:lvl1pPr algn="ctr">
              <a:defRPr sz="6000">
                <a:solidFill>
                  <a:schemeClr val="bg1"/>
                </a:solidFill>
              </a:defRPr>
            </a:lvl1pPr>
          </a:lstStyle>
          <a:p>
            <a:r>
              <a:rPr lang="en-US" dirty="0"/>
              <a:t>Click to edit </a:t>
            </a:r>
            <a:br>
              <a:rPr lang="en-US" dirty="0"/>
            </a:br>
            <a:r>
              <a:rPr lang="en-US" dirty="0"/>
              <a:t>presentation title</a:t>
            </a:r>
          </a:p>
        </p:txBody>
      </p:sp>
      <p:sp>
        <p:nvSpPr>
          <p:cNvPr id="7" name="Subtitle 2">
            <a:extLst>
              <a:ext uri="{FF2B5EF4-FFF2-40B4-BE49-F238E27FC236}">
                <a16:creationId xmlns:a16="http://schemas.microsoft.com/office/drawing/2014/main" id="{40EDD42D-C84C-1C41-927A-126C97A0B598}"/>
              </a:ext>
            </a:extLst>
          </p:cNvPr>
          <p:cNvSpPr>
            <a:spLocks noGrp="1"/>
          </p:cNvSpPr>
          <p:nvPr>
            <p:ph type="subTitle" idx="1" hasCustomPrompt="1"/>
          </p:nvPr>
        </p:nvSpPr>
        <p:spPr>
          <a:xfrm>
            <a:off x="838200" y="3654043"/>
            <a:ext cx="10754710" cy="1500187"/>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subtitle and/or author’s name</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15911074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ck Backgrou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E8C2C41-3D62-5E4B-9930-3AD90760863C}"/>
              </a:ext>
            </a:extLst>
          </p:cNvPr>
          <p:cNvSpPr>
            <a:spLocks noGrp="1"/>
          </p:cNvSpPr>
          <p:nvPr>
            <p:ph type="title" hasCustomPrompt="1"/>
          </p:nvPr>
        </p:nvSpPr>
        <p:spPr>
          <a:xfrm>
            <a:off x="838200" y="365125"/>
            <a:ext cx="10515600" cy="1325563"/>
          </a:xfrm>
        </p:spPr>
        <p:txBody>
          <a:bodyPr/>
          <a:lstStyle>
            <a:lvl1pPr>
              <a:defRPr>
                <a:solidFill>
                  <a:schemeClr val="bg1"/>
                </a:solidFill>
              </a:defRPr>
            </a:lvl1pPr>
          </a:lstStyle>
          <a:p>
            <a:r>
              <a:rPr lang="en-US" dirty="0"/>
              <a:t>Click to edit slide title</a:t>
            </a:r>
          </a:p>
        </p:txBody>
      </p:sp>
      <p:sp>
        <p:nvSpPr>
          <p:cNvPr id="5" name="Content Placeholder 2">
            <a:extLst>
              <a:ext uri="{FF2B5EF4-FFF2-40B4-BE49-F238E27FC236}">
                <a16:creationId xmlns:a16="http://schemas.microsoft.com/office/drawing/2014/main" id="{16B0A240-713D-9242-9E6E-48BD299B0805}"/>
              </a:ext>
            </a:extLst>
          </p:cNvPr>
          <p:cNvSpPr>
            <a:spLocks noGrp="1"/>
          </p:cNvSpPr>
          <p:nvPr>
            <p:ph idx="1" hasCustomPrompt="1"/>
          </p:nvPr>
        </p:nvSpPr>
        <p:spPr>
          <a:xfrm>
            <a:off x="838200" y="1825625"/>
            <a:ext cx="10515600" cy="3723837"/>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42552962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ck Background 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36423885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lark Schoo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600917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erospac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12265113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erospac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7150128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ioengineering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4151147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oengineerin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21835880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B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3752504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1D87A-4AB4-3F49-84A6-5373C6001ACA}"/>
              </a:ext>
            </a:extLst>
          </p:cNvPr>
          <p:cNvSpPr>
            <a:spLocks noGrp="1"/>
          </p:cNvSpPr>
          <p:nvPr>
            <p:ph type="title" hasCustomPrompt="1"/>
          </p:nvPr>
        </p:nvSpPr>
        <p:spPr>
          <a:xfrm>
            <a:off x="831850" y="574621"/>
            <a:ext cx="10515600" cy="2852737"/>
          </a:xfrm>
        </p:spPr>
        <p:txBody>
          <a:bodyPr anchor="b"/>
          <a:lstStyle>
            <a:lvl1pPr>
              <a:defRPr sz="6000"/>
            </a:lvl1pPr>
          </a:lstStyle>
          <a:p>
            <a:r>
              <a:rPr lang="en-US" dirty="0"/>
              <a:t>Click to edit </a:t>
            </a:r>
            <a:br>
              <a:rPr lang="en-US" dirty="0"/>
            </a:br>
            <a:r>
              <a:rPr lang="en-US" dirty="0"/>
              <a:t>presentation title</a:t>
            </a:r>
          </a:p>
        </p:txBody>
      </p:sp>
      <p:sp>
        <p:nvSpPr>
          <p:cNvPr id="3" name="Text Placeholder 2">
            <a:extLst>
              <a:ext uri="{FF2B5EF4-FFF2-40B4-BE49-F238E27FC236}">
                <a16:creationId xmlns:a16="http://schemas.microsoft.com/office/drawing/2014/main" id="{43AF5081-A59A-894E-B0A6-638E58C33DAB}"/>
              </a:ext>
            </a:extLst>
          </p:cNvPr>
          <p:cNvSpPr>
            <a:spLocks noGrp="1"/>
          </p:cNvSpPr>
          <p:nvPr>
            <p:ph type="body" idx="1" hasCustomPrompt="1"/>
          </p:nvPr>
        </p:nvSpPr>
        <p:spPr>
          <a:xfrm>
            <a:off x="831850" y="3654043"/>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subtitle and/or author’s name</a:t>
            </a:r>
          </a:p>
        </p:txBody>
      </p:sp>
      <p:sp>
        <p:nvSpPr>
          <p:cNvPr id="5"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8721191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hB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30218049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E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30857078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E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8945639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C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21488767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C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371118254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P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18610835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P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41353820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S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13483449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S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21164099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echanical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1095211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EE415-1D70-1A45-AAC3-0F82BCADE724}"/>
              </a:ext>
            </a:extLst>
          </p:cNvPr>
          <p:cNvSpPr>
            <a:spLocks noGrp="1"/>
          </p:cNvSpPr>
          <p:nvPr>
            <p:ph type="title" hasCustomPrompt="1"/>
          </p:nvPr>
        </p:nvSpPr>
        <p:spPr/>
        <p:txBody>
          <a:bodyPr/>
          <a:lstStyle/>
          <a:p>
            <a:r>
              <a:rPr lang="en-US" dirty="0"/>
              <a:t>Click to edit slide title</a:t>
            </a:r>
          </a:p>
        </p:txBody>
      </p:sp>
      <p:sp>
        <p:nvSpPr>
          <p:cNvPr id="3" name="Content Placeholder 2">
            <a:extLst>
              <a:ext uri="{FF2B5EF4-FFF2-40B4-BE49-F238E27FC236}">
                <a16:creationId xmlns:a16="http://schemas.microsoft.com/office/drawing/2014/main" id="{E6665EE4-2314-F940-A229-63C3D7C29AA0}"/>
              </a:ext>
            </a:extLst>
          </p:cNvPr>
          <p:cNvSpPr>
            <a:spLocks noGrp="1"/>
          </p:cNvSpPr>
          <p:nvPr>
            <p:ph idx="1" hasCustomPrompt="1"/>
          </p:nvPr>
        </p:nvSpPr>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5"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11960973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Mechanical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26182185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SR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20227518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SR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25059730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MTech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11788901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MTech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266513504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MTI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40402691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MTI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86882723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MEII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376369954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MEII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4259062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REAP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3277984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A94E6-3107-3846-9197-CA86B03AABF7}"/>
              </a:ext>
            </a:extLst>
          </p:cNvPr>
          <p:cNvSpPr>
            <a:spLocks noGrp="1"/>
          </p:cNvSpPr>
          <p:nvPr>
            <p:ph type="title" hasCustomPrompt="1"/>
          </p:nvPr>
        </p:nvSpPr>
        <p:spPr/>
        <p:txBody>
          <a:bodyPr/>
          <a:lstStyle/>
          <a:p>
            <a:r>
              <a:rPr lang="en-US" dirty="0"/>
              <a:t>Click to edit slide title</a:t>
            </a:r>
          </a:p>
        </p:txBody>
      </p:sp>
      <p:sp>
        <p:nvSpPr>
          <p:cNvPr id="3" name="Content Placeholder 2">
            <a:extLst>
              <a:ext uri="{FF2B5EF4-FFF2-40B4-BE49-F238E27FC236}">
                <a16:creationId xmlns:a16="http://schemas.microsoft.com/office/drawing/2014/main" id="{577EAA58-C5C7-0045-8EF4-ED6B09FB4C03}"/>
              </a:ext>
            </a:extLst>
          </p:cNvPr>
          <p:cNvSpPr>
            <a:spLocks noGrp="1"/>
          </p:cNvSpPr>
          <p:nvPr>
            <p:ph sz="half" idx="1" hasCustomPrompt="1"/>
          </p:nvPr>
        </p:nvSpPr>
        <p:spPr>
          <a:xfrm>
            <a:off x="838200" y="1825625"/>
            <a:ext cx="5181600" cy="373434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6385E51-FB58-4F45-B87D-63B92B9FC0D7}"/>
              </a:ext>
            </a:extLst>
          </p:cNvPr>
          <p:cNvSpPr>
            <a:spLocks noGrp="1"/>
          </p:cNvSpPr>
          <p:nvPr>
            <p:ph sz="half" idx="2" hasCustomPrompt="1"/>
          </p:nvPr>
        </p:nvSpPr>
        <p:spPr>
          <a:xfrm>
            <a:off x="6172200" y="1825625"/>
            <a:ext cx="5181600" cy="373434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282614671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IREAP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17674405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ischell Institut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02F807D-9148-774C-8935-72DA3BB216D9}"/>
              </a:ext>
            </a:extLst>
          </p:cNvPr>
          <p:cNvSpPr>
            <a:spLocks noGrp="1"/>
          </p:cNvSpPr>
          <p:nvPr>
            <p:ph idx="1" hasCustomPrompt="1"/>
          </p:nvPr>
        </p:nvSpPr>
        <p:spPr>
          <a:xfrm>
            <a:off x="838200" y="1691155"/>
            <a:ext cx="10515600" cy="372383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12872353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ischell Institut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5D2F204-6758-434D-B155-C3644C2D0A16}"/>
              </a:ext>
            </a:extLst>
          </p:cNvPr>
          <p:cNvSpPr>
            <a:spLocks noGrp="1"/>
          </p:cNvSpPr>
          <p:nvPr>
            <p:ph type="title" hasCustomPrompt="1"/>
          </p:nvPr>
        </p:nvSpPr>
        <p:spPr>
          <a:xfrm>
            <a:off x="838200" y="365125"/>
            <a:ext cx="10515600" cy="1325563"/>
          </a:xfrm>
        </p:spPr>
        <p:txBody>
          <a:bodyPr/>
          <a:lstStyle/>
          <a:p>
            <a:r>
              <a:rPr lang="en-US" dirty="0"/>
              <a:t>Click to edit slide title</a:t>
            </a:r>
          </a:p>
        </p:txBody>
      </p:sp>
      <p:sp>
        <p:nvSpPr>
          <p:cNvPr id="7" name="Content Placeholder 2">
            <a:extLst>
              <a:ext uri="{FF2B5EF4-FFF2-40B4-BE49-F238E27FC236}">
                <a16:creationId xmlns:a16="http://schemas.microsoft.com/office/drawing/2014/main" id="{A1F4B87F-4364-A344-8C42-792CC0902147}"/>
              </a:ext>
            </a:extLst>
          </p:cNvPr>
          <p:cNvSpPr>
            <a:spLocks noGrp="1"/>
          </p:cNvSpPr>
          <p:nvPr>
            <p:ph idx="1" hasCustomPrompt="1"/>
          </p:nvPr>
        </p:nvSpPr>
        <p:spPr>
          <a:xfrm>
            <a:off x="838200" y="1825625"/>
            <a:ext cx="10515600" cy="37238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text here</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826262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7C79E-1D6E-0340-8FD9-780A22946A18}"/>
              </a:ext>
            </a:extLst>
          </p:cNvPr>
          <p:cNvSpPr>
            <a:spLocks noGrp="1"/>
          </p:cNvSpPr>
          <p:nvPr>
            <p:ph type="title" hasCustomPrompt="1"/>
          </p:nvPr>
        </p:nvSpPr>
        <p:spPr>
          <a:xfrm>
            <a:off x="839788" y="365125"/>
            <a:ext cx="10515600" cy="1325563"/>
          </a:xfrm>
        </p:spPr>
        <p:txBody>
          <a:bodyPr anchor="b"/>
          <a:lstStyle/>
          <a:p>
            <a:r>
              <a:rPr lang="en-US" dirty="0"/>
              <a:t>Click to edit slide title</a:t>
            </a:r>
          </a:p>
        </p:txBody>
      </p:sp>
      <p:sp>
        <p:nvSpPr>
          <p:cNvPr id="3" name="Text Placeholder 2">
            <a:extLst>
              <a:ext uri="{FF2B5EF4-FFF2-40B4-BE49-F238E27FC236}">
                <a16:creationId xmlns:a16="http://schemas.microsoft.com/office/drawing/2014/main" id="{0C40FC09-50C2-C74C-9244-2E536E7D904A}"/>
              </a:ext>
            </a:extLst>
          </p:cNvPr>
          <p:cNvSpPr>
            <a:spLocks noGrp="1"/>
          </p:cNvSpPr>
          <p:nvPr>
            <p:ph type="body" idx="1" hasCustomPrompt="1"/>
          </p:nvPr>
        </p:nvSpPr>
        <p:spPr>
          <a:xfrm>
            <a:off x="839788" y="1681163"/>
            <a:ext cx="5157787" cy="70468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text here</a:t>
            </a:r>
          </a:p>
        </p:txBody>
      </p:sp>
      <p:sp>
        <p:nvSpPr>
          <p:cNvPr id="4" name="Content Placeholder 3">
            <a:extLst>
              <a:ext uri="{FF2B5EF4-FFF2-40B4-BE49-F238E27FC236}">
                <a16:creationId xmlns:a16="http://schemas.microsoft.com/office/drawing/2014/main" id="{0FCA063A-30A1-364E-8BDC-FDB4282C9186}"/>
              </a:ext>
            </a:extLst>
          </p:cNvPr>
          <p:cNvSpPr>
            <a:spLocks noGrp="1"/>
          </p:cNvSpPr>
          <p:nvPr>
            <p:ph sz="half" idx="2" hasCustomPrompt="1"/>
          </p:nvPr>
        </p:nvSpPr>
        <p:spPr>
          <a:xfrm>
            <a:off x="839788" y="2505075"/>
            <a:ext cx="5157787" cy="304438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D206274F-15B8-8548-BD59-8A79AAB518D6}"/>
              </a:ext>
            </a:extLst>
          </p:cNvPr>
          <p:cNvSpPr>
            <a:spLocks noGrp="1"/>
          </p:cNvSpPr>
          <p:nvPr>
            <p:ph type="body" sz="quarter" idx="3" hasCustomPrompt="1"/>
          </p:nvPr>
        </p:nvSpPr>
        <p:spPr>
          <a:xfrm>
            <a:off x="6172200" y="1681163"/>
            <a:ext cx="5183188" cy="70468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text here</a:t>
            </a:r>
          </a:p>
        </p:txBody>
      </p:sp>
      <p:sp>
        <p:nvSpPr>
          <p:cNvPr id="6" name="Content Placeholder 5">
            <a:extLst>
              <a:ext uri="{FF2B5EF4-FFF2-40B4-BE49-F238E27FC236}">
                <a16:creationId xmlns:a16="http://schemas.microsoft.com/office/drawing/2014/main" id="{16AA3524-88E1-BB45-9062-DF4B908A2986}"/>
              </a:ext>
            </a:extLst>
          </p:cNvPr>
          <p:cNvSpPr>
            <a:spLocks noGrp="1"/>
          </p:cNvSpPr>
          <p:nvPr>
            <p:ph sz="quarter" idx="4" hasCustomPrompt="1"/>
          </p:nvPr>
        </p:nvSpPr>
        <p:spPr>
          <a:xfrm>
            <a:off x="6172200" y="2505075"/>
            <a:ext cx="5183188" cy="3044387"/>
          </a:xfrm>
        </p:spPr>
        <p:txBody>
          <a:body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5">
            <a:extLst>
              <a:ext uri="{FF2B5EF4-FFF2-40B4-BE49-F238E27FC236}">
                <a16:creationId xmlns:a16="http://schemas.microsoft.com/office/drawing/2014/main" id="{F2255F40-8035-F64A-9AFF-53BF866DDA4C}"/>
              </a:ext>
            </a:extLst>
          </p:cNvPr>
          <p:cNvSpPr>
            <a:spLocks noGrp="1"/>
          </p:cNvSpPr>
          <p:nvPr>
            <p:ph type="ftr" sz="quarter" idx="10"/>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3401947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5B172-CA27-7540-A742-3EFFD3715824}"/>
              </a:ext>
            </a:extLst>
          </p:cNvPr>
          <p:cNvSpPr>
            <a:spLocks noGrp="1"/>
          </p:cNvSpPr>
          <p:nvPr>
            <p:ph type="title" hasCustomPrompt="1"/>
          </p:nvPr>
        </p:nvSpPr>
        <p:spPr/>
        <p:txBody>
          <a:bodyPr/>
          <a:lstStyle/>
          <a:p>
            <a:r>
              <a:rPr lang="en-US" dirty="0"/>
              <a:t>Click to edit slide title</a:t>
            </a:r>
          </a:p>
        </p:txBody>
      </p:sp>
      <p:sp>
        <p:nvSpPr>
          <p:cNvPr id="4"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2874797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A3F021-7697-A642-861D-A90D498C47BC}"/>
              </a:ext>
            </a:extLst>
          </p:cNvPr>
          <p:cNvSpPr>
            <a:spLocks noGrp="1"/>
          </p:cNvSpPr>
          <p:nvPr>
            <p:ph type="title" hasCustomPrompt="1"/>
          </p:nvPr>
        </p:nvSpPr>
        <p:spPr>
          <a:xfrm>
            <a:off x="838200" y="457200"/>
            <a:ext cx="3932237" cy="1003738"/>
          </a:xfrm>
        </p:spPr>
        <p:txBody>
          <a:bodyPr anchor="b"/>
          <a:lstStyle>
            <a:lvl1pPr>
              <a:defRPr sz="3200"/>
            </a:lvl1pPr>
          </a:lstStyle>
          <a:p>
            <a:r>
              <a:rPr lang="en-US" dirty="0"/>
              <a:t>Click to edit slide title here</a:t>
            </a:r>
          </a:p>
        </p:txBody>
      </p:sp>
      <p:sp>
        <p:nvSpPr>
          <p:cNvPr id="3" name="Content Placeholder 2">
            <a:extLst>
              <a:ext uri="{FF2B5EF4-FFF2-40B4-BE49-F238E27FC236}">
                <a16:creationId xmlns:a16="http://schemas.microsoft.com/office/drawing/2014/main" id="{D01789AD-A9C8-8041-87C6-C420904F5433}"/>
              </a:ext>
            </a:extLst>
          </p:cNvPr>
          <p:cNvSpPr>
            <a:spLocks noGrp="1"/>
          </p:cNvSpPr>
          <p:nvPr>
            <p:ph idx="1" hasCustomPrompt="1"/>
          </p:nvPr>
        </p:nvSpPr>
        <p:spPr>
          <a:xfrm>
            <a:off x="5183188" y="457200"/>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text here</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ext Placeholder 3">
            <a:extLst>
              <a:ext uri="{FF2B5EF4-FFF2-40B4-BE49-F238E27FC236}">
                <a16:creationId xmlns:a16="http://schemas.microsoft.com/office/drawing/2014/main" id="{FD0E60D1-1916-0A45-93FF-59F54202EAE4}"/>
              </a:ext>
            </a:extLst>
          </p:cNvPr>
          <p:cNvSpPr>
            <a:spLocks noGrp="1"/>
          </p:cNvSpPr>
          <p:nvPr>
            <p:ph type="body" sz="half" idx="12" hasCustomPrompt="1"/>
          </p:nvPr>
        </p:nvSpPr>
        <p:spPr>
          <a:xfrm>
            <a:off x="839788" y="1744718"/>
            <a:ext cx="3932237" cy="37206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text here</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3598319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2B781-07C4-3B4A-B015-DACE1998EF21}"/>
              </a:ext>
            </a:extLst>
          </p:cNvPr>
          <p:cNvSpPr>
            <a:spLocks noGrp="1"/>
          </p:cNvSpPr>
          <p:nvPr>
            <p:ph type="title" hasCustomPrompt="1"/>
          </p:nvPr>
        </p:nvSpPr>
        <p:spPr>
          <a:xfrm>
            <a:off x="839788" y="457200"/>
            <a:ext cx="3932237" cy="1003738"/>
          </a:xfrm>
        </p:spPr>
        <p:txBody>
          <a:bodyPr anchor="b"/>
          <a:lstStyle>
            <a:lvl1pPr>
              <a:defRPr sz="3200"/>
            </a:lvl1pPr>
          </a:lstStyle>
          <a:p>
            <a:r>
              <a:rPr lang="en-US" dirty="0"/>
              <a:t>Click to edit slide title here</a:t>
            </a:r>
          </a:p>
        </p:txBody>
      </p:sp>
      <p:sp>
        <p:nvSpPr>
          <p:cNvPr id="3" name="Picture Placeholder 2">
            <a:extLst>
              <a:ext uri="{FF2B5EF4-FFF2-40B4-BE49-F238E27FC236}">
                <a16:creationId xmlns:a16="http://schemas.microsoft.com/office/drawing/2014/main" id="{A1633B6E-6D8E-DC43-94C9-6D614DFC0D8C}"/>
              </a:ext>
            </a:extLst>
          </p:cNvPr>
          <p:cNvSpPr>
            <a:spLocks noGrp="1"/>
          </p:cNvSpPr>
          <p:nvPr>
            <p:ph type="pic" idx="1"/>
          </p:nvPr>
        </p:nvSpPr>
        <p:spPr>
          <a:xfrm>
            <a:off x="5183188" y="457200"/>
            <a:ext cx="6172200" cy="500818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ED20B0B8-2606-EF4D-B56D-D1FFEA3BB326}"/>
              </a:ext>
            </a:extLst>
          </p:cNvPr>
          <p:cNvSpPr>
            <a:spLocks noGrp="1"/>
          </p:cNvSpPr>
          <p:nvPr>
            <p:ph type="body" sz="half" idx="2" hasCustomPrompt="1"/>
          </p:nvPr>
        </p:nvSpPr>
        <p:spPr>
          <a:xfrm>
            <a:off x="839788" y="1744718"/>
            <a:ext cx="3932237" cy="372066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text here</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2823382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362943337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4">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C4D8C9-EB84-8844-A706-81E8D77575C8}"/>
              </a:ext>
            </a:extLst>
          </p:cNvPr>
          <p:cNvSpPr>
            <a:spLocks noGrp="1"/>
          </p:cNvSpPr>
          <p:nvPr>
            <p:ph type="title"/>
          </p:nvPr>
        </p:nvSpPr>
        <p:spPr>
          <a:xfrm>
            <a:off x="838200" y="365125"/>
            <a:ext cx="10515600" cy="1325563"/>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92ECDE28-BCD7-8145-AA3F-41CBC87CBAD0}"/>
              </a:ext>
            </a:extLst>
          </p:cNvPr>
          <p:cNvSpPr>
            <a:spLocks noGrp="1"/>
          </p:cNvSpPr>
          <p:nvPr>
            <p:ph type="body" idx="1"/>
          </p:nvPr>
        </p:nvSpPr>
        <p:spPr>
          <a:xfrm>
            <a:off x="838200" y="1825625"/>
            <a:ext cx="10515600" cy="3723837"/>
          </a:xfrm>
          <a:prstGeom prst="rect">
            <a:avLst/>
          </a:prstGeom>
        </p:spPr>
        <p:txBody>
          <a:bodyPr vert="horz" lIns="91440" tIns="45720" rIns="91440" bIns="45720" rtlCol="0">
            <a:normAutofit/>
          </a:bodyPr>
          <a:lstStyle/>
          <a:p>
            <a:pPr lvl="0"/>
            <a:r>
              <a:rPr lang="en-US" dirty="0"/>
              <a:t>Edit Master text styles</a:t>
            </a:r>
          </a:p>
          <a:p>
            <a:pPr lvl="1"/>
            <a:r>
              <a:rPr lang="en-US" dirty="0"/>
              <a:t>Second level of text</a:t>
            </a:r>
          </a:p>
          <a:p>
            <a:pPr lvl="2"/>
            <a:r>
              <a:rPr lang="en-US" dirty="0"/>
              <a:t>Third level of text</a:t>
            </a:r>
          </a:p>
          <a:p>
            <a:pPr lvl="3"/>
            <a:r>
              <a:rPr lang="en-US" dirty="0"/>
              <a:t>Fourth level of text</a:t>
            </a:r>
          </a:p>
          <a:p>
            <a:pPr lvl="4"/>
            <a:r>
              <a:rPr lang="en-US" dirty="0"/>
              <a:t>Fifth level of text</a:t>
            </a:r>
          </a:p>
        </p:txBody>
      </p:sp>
      <p:sp>
        <p:nvSpPr>
          <p:cNvPr id="6" name="Footer Placeholder 5">
            <a:extLst>
              <a:ext uri="{FF2B5EF4-FFF2-40B4-BE49-F238E27FC236}">
                <a16:creationId xmlns:a16="http://schemas.microsoft.com/office/drawing/2014/main" id="{F2255F40-8035-F64A-9AFF-53BF866DDA4C}"/>
              </a:ext>
            </a:extLst>
          </p:cNvPr>
          <p:cNvSpPr>
            <a:spLocks noGrp="1"/>
          </p:cNvSpPr>
          <p:nvPr>
            <p:ph type="ftr" sz="quarter" idx="3"/>
          </p:nvPr>
        </p:nvSpPr>
        <p:spPr>
          <a:xfrm>
            <a:off x="838200" y="6262324"/>
            <a:ext cx="7315200" cy="365125"/>
          </a:xfrm>
          <a:prstGeom prst="rect">
            <a:avLst/>
          </a:prstGeom>
        </p:spPr>
        <p:txBody>
          <a:bodyPr vert="horz" lIns="91440" tIns="45720" rIns="91440" bIns="45720" rtlCol="0" anchor="ctr"/>
          <a:lstStyle>
            <a:lvl1pPr algn="l">
              <a:defRPr sz="1400">
                <a:solidFill>
                  <a:schemeClr val="tx1">
                    <a:tint val="75000"/>
                  </a:schemeClr>
                </a:solidFill>
              </a:defRPr>
            </a:lvl1pPr>
          </a:lstStyle>
          <a:p>
            <a:fld id="{84967C11-20DF-654D-A7FD-D310D00C0508}" type="slidenum">
              <a:rPr lang="en-US" smtClean="0">
                <a:solidFill>
                  <a:schemeClr val="bg1"/>
                </a:solidFill>
              </a:rPr>
              <a:pPr/>
              <a:t>‹#›</a:t>
            </a:fld>
            <a:r>
              <a:rPr lang="en-US" dirty="0">
                <a:solidFill>
                  <a:schemeClr val="bg1"/>
                </a:solidFill>
              </a:rPr>
              <a:t>   |   </a:t>
            </a:r>
            <a:r>
              <a:rPr lang="en-US" b="1" dirty="0" err="1">
                <a:solidFill>
                  <a:schemeClr val="bg1"/>
                </a:solidFill>
              </a:rPr>
              <a:t>eng.umd.edu</a:t>
            </a:r>
            <a:r>
              <a:rPr lang="en-US" b="1" dirty="0">
                <a:solidFill>
                  <a:schemeClr val="bg1"/>
                </a:solidFill>
              </a:rPr>
              <a:t> </a:t>
            </a:r>
            <a:r>
              <a:rPr lang="en-US" dirty="0">
                <a:solidFill>
                  <a:schemeClr val="bg1"/>
                </a:solidFill>
              </a:rPr>
              <a:t>or delete and replace with your own text </a:t>
            </a:r>
          </a:p>
        </p:txBody>
      </p:sp>
    </p:spTree>
    <p:extLst>
      <p:ext uri="{BB962C8B-B14F-4D97-AF65-F5344CB8AC3E}">
        <p14:creationId xmlns:p14="http://schemas.microsoft.com/office/powerpoint/2010/main" val="3747606738"/>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 id="2147483653" r:id="rId5"/>
    <p:sldLayoutId id="2147483654" r:id="rId6"/>
    <p:sldLayoutId id="2147483656" r:id="rId7"/>
    <p:sldLayoutId id="2147483657" r:id="rId8"/>
    <p:sldLayoutId id="2147483655" r:id="rId9"/>
    <p:sldLayoutId id="2147483658" r:id="rId10"/>
    <p:sldLayoutId id="2147483667" r:id="rId11"/>
    <p:sldLayoutId id="2147483668" r:id="rId12"/>
    <p:sldLayoutId id="2147483678" r:id="rId13"/>
    <p:sldLayoutId id="2147483659" r:id="rId14"/>
    <p:sldLayoutId id="2147483669" r:id="rId15"/>
    <p:sldLayoutId id="2147483670" r:id="rId16"/>
    <p:sldLayoutId id="2147483660" r:id="rId17"/>
    <p:sldLayoutId id="2147483671" r:id="rId18"/>
    <p:sldLayoutId id="2147483661" r:id="rId19"/>
    <p:sldLayoutId id="2147483672" r:id="rId20"/>
    <p:sldLayoutId id="2147483662" r:id="rId21"/>
    <p:sldLayoutId id="2147483673" r:id="rId22"/>
    <p:sldLayoutId id="2147483663" r:id="rId23"/>
    <p:sldLayoutId id="2147483674" r:id="rId24"/>
    <p:sldLayoutId id="2147483664" r:id="rId25"/>
    <p:sldLayoutId id="2147483675" r:id="rId26"/>
    <p:sldLayoutId id="2147483665" r:id="rId27"/>
    <p:sldLayoutId id="2147483677" r:id="rId28"/>
    <p:sldLayoutId id="2147483666" r:id="rId29"/>
    <p:sldLayoutId id="2147483676"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xml"/><Relationship Id="rId1" Type="http://schemas.openxmlformats.org/officeDocument/2006/relationships/slideLayout" Target="../slideLayouts/slideLayout24.xml"/><Relationship Id="rId5" Type="http://schemas.openxmlformats.org/officeDocument/2006/relationships/image" Target="../media/image34.gif"/><Relationship Id="rId4" Type="http://schemas.openxmlformats.org/officeDocument/2006/relationships/image" Target="../media/image33.jpeg"/></Relationships>
</file>

<file path=ppt/slides/_rels/slide20.xml.rels><?xml version="1.0" encoding="UTF-8" standalone="yes"?>
<Relationships xmlns="http://schemas.openxmlformats.org/package/2006/relationships"><Relationship Id="rId3" Type="http://schemas.openxmlformats.org/officeDocument/2006/relationships/image" Target="../media/image440.png"/><Relationship Id="rId2" Type="http://schemas.openxmlformats.org/officeDocument/2006/relationships/notesSlide" Target="../notesSlides/notesSlide20.xml"/><Relationship Id="rId1" Type="http://schemas.openxmlformats.org/officeDocument/2006/relationships/slideLayout" Target="../slideLayouts/slideLayout24.xml"/><Relationship Id="rId4" Type="http://schemas.openxmlformats.org/officeDocument/2006/relationships/image" Target="../media/image4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52.png"/></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7.xml"/><Relationship Id="rId1" Type="http://schemas.openxmlformats.org/officeDocument/2006/relationships/slideLayout" Target="../slideLayouts/slideLayout22.xml"/><Relationship Id="rId5" Type="http://schemas.openxmlformats.org/officeDocument/2006/relationships/image" Target="../media/image57.png"/><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3" Type="http://schemas.openxmlformats.org/officeDocument/2006/relationships/image" Target="../media/image570.png"/><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580.png"/><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6.xml"/><Relationship Id="rId1" Type="http://schemas.openxmlformats.org/officeDocument/2006/relationships/slideLayout" Target="../slideLayouts/slideLayout24.xml"/><Relationship Id="rId4" Type="http://schemas.openxmlformats.org/officeDocument/2006/relationships/image" Target="../media/image60.png"/></Relationships>
</file>

<file path=ppt/slides/_rels/slide3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xml"/><Relationship Id="rId1" Type="http://schemas.openxmlformats.org/officeDocument/2006/relationships/slideLayout" Target="../slideLayouts/slideLayout24.xml"/><Relationship Id="rId5" Type="http://schemas.openxmlformats.org/officeDocument/2006/relationships/image" Target="../media/image37.png"/><Relationship Id="rId4" Type="http://schemas.openxmlformats.org/officeDocument/2006/relationships/image" Target="../media/image36.png"/></Relationships>
</file>

<file path=ppt/slides/_rels/slide4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0.xml"/><Relationship Id="rId1" Type="http://schemas.openxmlformats.org/officeDocument/2006/relationships/slideLayout" Target="../slideLayouts/slideLayout24.xml"/><Relationship Id="rId4" Type="http://schemas.openxmlformats.org/officeDocument/2006/relationships/image" Target="../media/image65.png"/></Relationships>
</file>

<file path=ppt/slides/_rels/slide4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3.xml"/><Relationship Id="rId1" Type="http://schemas.openxmlformats.org/officeDocument/2006/relationships/slideLayout" Target="../slideLayouts/slideLayout24.xml"/><Relationship Id="rId4" Type="http://schemas.openxmlformats.org/officeDocument/2006/relationships/image" Target="../media/image69.png"/></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4.xml"/><Relationship Id="rId1" Type="http://schemas.openxmlformats.org/officeDocument/2006/relationships/slideLayout" Target="../slideLayouts/slideLayout24.xml"/><Relationship Id="rId4" Type="http://schemas.openxmlformats.org/officeDocument/2006/relationships/image" Target="../media/image71.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9.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24.xml"/><Relationship Id="rId4" Type="http://schemas.openxmlformats.org/officeDocument/2006/relationships/image" Target="../media/image39.png"/></Relationships>
</file>

<file path=ppt/slides/_rels/slide5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0.xml"/><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7.xml"/><Relationship Id="rId1" Type="http://schemas.openxmlformats.org/officeDocument/2006/relationships/slideLayout" Target="../slideLayouts/slideLayout4.xml"/><Relationship Id="rId4" Type="http://schemas.openxmlformats.org/officeDocument/2006/relationships/image" Target="../media/image80.png"/></Relationships>
</file>

<file path=ppt/slides/_rels/slide5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9.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4.xml"/></Relationships>
</file>

<file path=ppt/slides/_rels/slide63.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3.xml"/><Relationship Id="rId1" Type="http://schemas.openxmlformats.org/officeDocument/2006/relationships/slideLayout" Target="../slideLayouts/slideLayout24.xml"/><Relationship Id="rId4" Type="http://schemas.openxmlformats.org/officeDocument/2006/relationships/image" Target="../media/image84.pn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4.xml"/></Relationships>
</file>

<file path=ppt/slides/_rels/slide6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65.xml"/><Relationship Id="rId1" Type="http://schemas.openxmlformats.org/officeDocument/2006/relationships/slideLayout" Target="../slideLayouts/slideLayout24.xml"/></Relationships>
</file>

<file path=ppt/slides/_rels/slide6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66.xml"/><Relationship Id="rId1" Type="http://schemas.openxmlformats.org/officeDocument/2006/relationships/slideLayout" Target="../slideLayouts/slideLayout24.xml"/></Relationships>
</file>

<file path=ppt/slides/_rels/slide6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67.xml"/><Relationship Id="rId1" Type="http://schemas.openxmlformats.org/officeDocument/2006/relationships/slideLayout" Target="../slideLayouts/slideLayout24.xml"/></Relationships>
</file>

<file path=ppt/slides/_rels/slide68.xml.rels><?xml version="1.0" encoding="UTF-8" standalone="yes"?>
<Relationships xmlns="http://schemas.openxmlformats.org/package/2006/relationships"><Relationship Id="rId3" Type="http://schemas.openxmlformats.org/officeDocument/2006/relationships/image" Target="../media/image860.png"/><Relationship Id="rId2" Type="http://schemas.openxmlformats.org/officeDocument/2006/relationships/notesSlide" Target="../notesSlides/notesSlide68.xml"/><Relationship Id="rId1" Type="http://schemas.openxmlformats.org/officeDocument/2006/relationships/slideLayout" Target="../slideLayouts/slideLayout24.xml"/><Relationship Id="rId4" Type="http://schemas.openxmlformats.org/officeDocument/2006/relationships/image" Target="../media/image87.pn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4.xml"/></Relationships>
</file>

<file path=ppt/slides/_rels/slide7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71.xml"/><Relationship Id="rId1" Type="http://schemas.openxmlformats.org/officeDocument/2006/relationships/slideLayout" Target="../slideLayouts/slideLayout24.xml"/><Relationship Id="rId4" Type="http://schemas.openxmlformats.org/officeDocument/2006/relationships/image" Target="../media/image89.png"/></Relationships>
</file>

<file path=ppt/slides/_rels/slide7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72.xml"/><Relationship Id="rId1" Type="http://schemas.openxmlformats.org/officeDocument/2006/relationships/slideLayout" Target="../slideLayouts/slideLayout24.xml"/></Relationships>
</file>

<file path=ppt/slides/_rels/slide7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73.xml"/><Relationship Id="rId1" Type="http://schemas.openxmlformats.org/officeDocument/2006/relationships/slideLayout" Target="../slideLayouts/slideLayout24.xml"/></Relationships>
</file>

<file path=ppt/slides/_rels/slide7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74.xml"/><Relationship Id="rId1" Type="http://schemas.openxmlformats.org/officeDocument/2006/relationships/slideLayout" Target="../slideLayouts/slideLayout24.xml"/></Relationships>
</file>

<file path=ppt/slides/_rels/slide7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75.xml"/><Relationship Id="rId1" Type="http://schemas.openxmlformats.org/officeDocument/2006/relationships/slideLayout" Target="../slideLayouts/slideLayout24.xml"/><Relationship Id="rId4" Type="http://schemas.openxmlformats.org/officeDocument/2006/relationships/image" Target="../media/image94.png"/></Relationships>
</file>

<file path=ppt/slides/_rels/slide7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76.xml"/><Relationship Id="rId1" Type="http://schemas.openxmlformats.org/officeDocument/2006/relationships/slideLayout" Target="../slideLayouts/slideLayout2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4.xml"/></Relationships>
</file>

<file path=ppt/slides/_rels/slide8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83.xml"/><Relationship Id="rId1" Type="http://schemas.openxmlformats.org/officeDocument/2006/relationships/slideLayout" Target="../slideLayouts/slideLayout2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1D34B-9B90-9C44-97A5-C4520EC6D01A}"/>
              </a:ext>
            </a:extLst>
          </p:cNvPr>
          <p:cNvSpPr>
            <a:spLocks noGrp="1"/>
          </p:cNvSpPr>
          <p:nvPr>
            <p:ph type="title"/>
          </p:nvPr>
        </p:nvSpPr>
        <p:spPr>
          <a:xfrm>
            <a:off x="838200" y="365125"/>
            <a:ext cx="10515600" cy="2062660"/>
          </a:xfrm>
        </p:spPr>
        <p:txBody>
          <a:bodyPr>
            <a:noAutofit/>
          </a:bodyPr>
          <a:lstStyle/>
          <a:p>
            <a:pPr algn="ctr"/>
            <a:r>
              <a:rPr lang="en-US" sz="4800" dirty="0"/>
              <a:t>Dynamic EM Ray Tracing for Complex Outdoor and Indoor Environments with Multiple Receivers</a:t>
            </a:r>
          </a:p>
        </p:txBody>
      </p:sp>
      <p:sp>
        <p:nvSpPr>
          <p:cNvPr id="7" name="Text Placeholder 6">
            <a:extLst>
              <a:ext uri="{FF2B5EF4-FFF2-40B4-BE49-F238E27FC236}">
                <a16:creationId xmlns:a16="http://schemas.microsoft.com/office/drawing/2014/main" id="{852D12DA-E56C-382F-5BB3-347B223F092C}"/>
              </a:ext>
            </a:extLst>
          </p:cNvPr>
          <p:cNvSpPr>
            <a:spLocks noGrp="1"/>
          </p:cNvSpPr>
          <p:nvPr>
            <p:ph type="body" sz="quarter" idx="11"/>
          </p:nvPr>
        </p:nvSpPr>
        <p:spPr>
          <a:xfrm>
            <a:off x="2396086" y="3416630"/>
            <a:ext cx="8957714" cy="2526969"/>
          </a:xfrm>
        </p:spPr>
        <p:txBody>
          <a:bodyPr>
            <a:normAutofit fontScale="92500" lnSpcReduction="10000"/>
          </a:bodyPr>
          <a:lstStyle/>
          <a:p>
            <a:pPr>
              <a:lnSpc>
                <a:spcPct val="100000"/>
              </a:lnSpc>
            </a:pPr>
            <a:r>
              <a:rPr lang="en-US" b="1" dirty="0"/>
              <a:t>Committee: </a:t>
            </a:r>
            <a:r>
              <a:rPr lang="en-US" dirty="0"/>
              <a:t>Prof. Dinesh </a:t>
            </a:r>
            <a:r>
              <a:rPr lang="en-US" dirty="0" err="1"/>
              <a:t>Mancoha</a:t>
            </a:r>
            <a:r>
              <a:rPr lang="en-US" dirty="0"/>
              <a:t>, Chair/Advisor</a:t>
            </a:r>
          </a:p>
          <a:p>
            <a:pPr>
              <a:lnSpc>
                <a:spcPct val="100000"/>
              </a:lnSpc>
            </a:pPr>
            <a:r>
              <a:rPr lang="en-US" dirty="0"/>
              <a:t>		 Prof. Min Wu</a:t>
            </a:r>
          </a:p>
          <a:p>
            <a:pPr>
              <a:lnSpc>
                <a:spcPct val="100000"/>
              </a:lnSpc>
            </a:pPr>
            <a:r>
              <a:rPr lang="en-US" dirty="0"/>
              <a:t>		 Prof. Ramani </a:t>
            </a:r>
            <a:r>
              <a:rPr lang="en-US" dirty="0" err="1"/>
              <a:t>Duraiswami</a:t>
            </a:r>
            <a:endParaRPr lang="en-US" dirty="0"/>
          </a:p>
          <a:p>
            <a:pPr>
              <a:lnSpc>
                <a:spcPct val="100000"/>
              </a:lnSpc>
            </a:pPr>
            <a:r>
              <a:rPr lang="en-US" dirty="0"/>
              <a:t>		 Prof. </a:t>
            </a:r>
            <a:r>
              <a:rPr lang="en-US" dirty="0" err="1"/>
              <a:t>Furong</a:t>
            </a:r>
            <a:r>
              <a:rPr lang="en-US" dirty="0"/>
              <a:t> Huang</a:t>
            </a:r>
          </a:p>
          <a:p>
            <a:pPr>
              <a:lnSpc>
                <a:spcPct val="100000"/>
              </a:lnSpc>
            </a:pPr>
            <a:r>
              <a:rPr lang="en-US" dirty="0"/>
              <a:t>		 Prof. Nikhil Chopra</a:t>
            </a:r>
          </a:p>
          <a:p>
            <a:endParaRPr lang="en-US" b="1" dirty="0"/>
          </a:p>
          <a:p>
            <a:endParaRPr lang="en-US" dirty="0"/>
          </a:p>
        </p:txBody>
      </p:sp>
      <p:sp>
        <p:nvSpPr>
          <p:cNvPr id="8" name="Text Placeholder 7">
            <a:extLst>
              <a:ext uri="{FF2B5EF4-FFF2-40B4-BE49-F238E27FC236}">
                <a16:creationId xmlns:a16="http://schemas.microsoft.com/office/drawing/2014/main" id="{E6205F0D-74A0-6EF0-F7B9-87A9562B35D6}"/>
              </a:ext>
            </a:extLst>
          </p:cNvPr>
          <p:cNvSpPr>
            <a:spLocks noGrp="1"/>
          </p:cNvSpPr>
          <p:nvPr>
            <p:ph type="body" sz="quarter" idx="12"/>
          </p:nvPr>
        </p:nvSpPr>
        <p:spPr/>
        <p:txBody>
          <a:bodyPr>
            <a:normAutofit/>
          </a:bodyPr>
          <a:lstStyle/>
          <a:p>
            <a:r>
              <a:rPr lang="en-US" altLang="zh-CN" sz="2600" b="1" dirty="0"/>
              <a:t>Student:      </a:t>
            </a:r>
            <a:r>
              <a:rPr lang="en-US" sz="2600" dirty="0"/>
              <a:t>Ruichen Wang</a:t>
            </a:r>
          </a:p>
        </p:txBody>
      </p:sp>
      <p:sp>
        <p:nvSpPr>
          <p:cNvPr id="4" name="Footer Placeholder 3">
            <a:extLst>
              <a:ext uri="{FF2B5EF4-FFF2-40B4-BE49-F238E27FC236}">
                <a16:creationId xmlns:a16="http://schemas.microsoft.com/office/drawing/2014/main" id="{B0446588-E22B-E636-6DC7-7EB5F82BA323}"/>
              </a:ext>
            </a:extLst>
          </p:cNvPr>
          <p:cNvSpPr>
            <a:spLocks noGrp="1"/>
          </p:cNvSpPr>
          <p:nvPr>
            <p:ph type="ftr" sz="quarter" idx="3"/>
          </p:nvPr>
        </p:nvSpPr>
        <p:spPr/>
        <p:txBody>
          <a:bodyPr/>
          <a:lstStyle/>
          <a:p>
            <a:fld id="{84967C11-20DF-654D-A7FD-D310D00C0508}" type="slidenum">
              <a:rPr lang="en-US" smtClean="0">
                <a:solidFill>
                  <a:schemeClr val="bg1"/>
                </a:solidFill>
              </a:rPr>
              <a:pPr/>
              <a:t>1</a:t>
            </a:fld>
            <a:endParaRPr lang="en-US" dirty="0">
              <a:solidFill>
                <a:schemeClr val="bg1"/>
              </a:solidFill>
            </a:endParaRPr>
          </a:p>
        </p:txBody>
      </p:sp>
    </p:spTree>
    <p:extLst>
      <p:ext uri="{BB962C8B-B14F-4D97-AF65-F5344CB8AC3E}">
        <p14:creationId xmlns:p14="http://schemas.microsoft.com/office/powerpoint/2010/main" val="23726928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3D103C-F309-F4EA-E3FE-CAD8674D574E}"/>
              </a:ext>
            </a:extLst>
          </p:cNvPr>
          <p:cNvSpPr>
            <a:spLocks noGrp="1"/>
          </p:cNvSpPr>
          <p:nvPr>
            <p:ph type="title"/>
          </p:nvPr>
        </p:nvSpPr>
        <p:spPr/>
        <p:txBody>
          <a:bodyPr/>
          <a:lstStyle/>
          <a:p>
            <a:r>
              <a:rPr lang="en-US" dirty="0"/>
              <a:t>Related works: widely-used simulators</a:t>
            </a:r>
          </a:p>
        </p:txBody>
      </p:sp>
      <p:sp>
        <p:nvSpPr>
          <p:cNvPr id="4" name="Content Placeholder 3">
            <a:extLst>
              <a:ext uri="{FF2B5EF4-FFF2-40B4-BE49-F238E27FC236}">
                <a16:creationId xmlns:a16="http://schemas.microsoft.com/office/drawing/2014/main" id="{0BE19B6A-3137-7E72-26C0-D84100FA4DDB}"/>
              </a:ext>
            </a:extLst>
          </p:cNvPr>
          <p:cNvSpPr>
            <a:spLocks noGrp="1"/>
          </p:cNvSpPr>
          <p:nvPr>
            <p:ph idx="1"/>
          </p:nvPr>
        </p:nvSpPr>
        <p:spPr/>
        <p:txBody>
          <a:bodyPr>
            <a:normAutofit/>
          </a:bodyPr>
          <a:lstStyle/>
          <a:p>
            <a:r>
              <a:rPr lang="en-US" sz="2400" dirty="0"/>
              <a:t>Industrial simulators: WinProp</a:t>
            </a:r>
            <a:r>
              <a:rPr lang="en-US" sz="1600" dirty="0"/>
              <a:t>[WinProp 2022]</a:t>
            </a:r>
            <a:r>
              <a:rPr lang="en-US" sz="2000" dirty="0"/>
              <a:t>, </a:t>
            </a:r>
            <a:r>
              <a:rPr lang="en-US" sz="2400" dirty="0"/>
              <a:t>Wireless Insite…</a:t>
            </a:r>
          </a:p>
          <a:p>
            <a:r>
              <a:rPr lang="en-US" sz="2400" dirty="0"/>
              <a:t>Academic simulators: NYUSIM, GEMV^2</a:t>
            </a:r>
            <a:r>
              <a:rPr kumimoji="0" lang="en-US" sz="1600" i="0" u="none" strike="noStrike" kern="1200" cap="none" spc="0" normalizeH="0" baseline="0" noProof="0" dirty="0">
                <a:ln>
                  <a:noFill/>
                </a:ln>
                <a:solidFill>
                  <a:prstClr val="black"/>
                </a:solidFill>
                <a:effectLst/>
                <a:uLnTx/>
                <a:uFillTx/>
                <a:latin typeface="Trebuchet MS"/>
                <a:ea typeface="+mn-ea"/>
                <a:cs typeface="+mn-cs"/>
              </a:rPr>
              <a:t>[Mate  et al. 2014]</a:t>
            </a:r>
            <a:r>
              <a:rPr lang="en-US" sz="2000" dirty="0"/>
              <a:t>, </a:t>
            </a:r>
            <a:r>
              <a:rPr lang="en-US" sz="2400" dirty="0"/>
              <a:t>CloudRT </a:t>
            </a:r>
            <a:r>
              <a:rPr kumimoji="0" lang="en-US" sz="1600" i="0" u="none" strike="noStrike" kern="1200" cap="none" spc="0" normalizeH="0" baseline="0" noProof="0" dirty="0">
                <a:ln>
                  <a:noFill/>
                </a:ln>
                <a:solidFill>
                  <a:prstClr val="black"/>
                </a:solidFill>
                <a:effectLst/>
                <a:uLnTx/>
                <a:uFillTx/>
                <a:latin typeface="Trebuchet MS"/>
                <a:ea typeface="+mn-ea"/>
                <a:cs typeface="+mn-cs"/>
              </a:rPr>
              <a:t>[Guan  et al. 2021]</a:t>
            </a:r>
            <a:r>
              <a:rPr lang="en-US" sz="2000" dirty="0"/>
              <a:t>,</a:t>
            </a:r>
            <a:r>
              <a:rPr lang="en-US" sz="2400" dirty="0"/>
              <a:t> TeraMIMO </a:t>
            </a:r>
            <a:r>
              <a:rPr kumimoji="0" lang="en-US" sz="1600" i="0" u="none" strike="noStrike" kern="1200" cap="none" spc="0" normalizeH="0" baseline="0" noProof="0" dirty="0">
                <a:ln>
                  <a:noFill/>
                </a:ln>
                <a:solidFill>
                  <a:prstClr val="black"/>
                </a:solidFill>
                <a:effectLst/>
                <a:uLnTx/>
                <a:uFillTx/>
                <a:latin typeface="Trebuchet MS"/>
                <a:ea typeface="+mn-ea"/>
                <a:cs typeface="+mn-cs"/>
              </a:rPr>
              <a:t>[Tarboush  et al. 2021]</a:t>
            </a:r>
            <a:r>
              <a:rPr lang="en-US" sz="2000" dirty="0"/>
              <a:t>…</a:t>
            </a:r>
            <a:endParaRPr lang="en-US" sz="2400" dirty="0"/>
          </a:p>
          <a:p>
            <a:pPr lvl="1"/>
            <a:endParaRPr lang="en-US" sz="1600" dirty="0"/>
          </a:p>
        </p:txBody>
      </p:sp>
      <p:sp>
        <p:nvSpPr>
          <p:cNvPr id="5" name="Footer Placeholder 3">
            <a:extLst>
              <a:ext uri="{FF2B5EF4-FFF2-40B4-BE49-F238E27FC236}">
                <a16:creationId xmlns:a16="http://schemas.microsoft.com/office/drawing/2014/main" id="{718DAB2F-D556-7F89-373A-4D7353C21C5E}"/>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10</a:t>
            </a:fld>
            <a:endParaRPr lang="en-US" dirty="0">
              <a:solidFill>
                <a:schemeClr val="bg1"/>
              </a:solidFill>
            </a:endParaRPr>
          </a:p>
        </p:txBody>
      </p:sp>
      <p:graphicFrame>
        <p:nvGraphicFramePr>
          <p:cNvPr id="7" name="Table 6">
            <a:extLst>
              <a:ext uri="{FF2B5EF4-FFF2-40B4-BE49-F238E27FC236}">
                <a16:creationId xmlns:a16="http://schemas.microsoft.com/office/drawing/2014/main" id="{EB7E1A83-2327-318D-21F3-899894053E7A}"/>
              </a:ext>
            </a:extLst>
          </p:cNvPr>
          <p:cNvGraphicFramePr>
            <a:graphicFrameLocks noGrp="1"/>
          </p:cNvGraphicFramePr>
          <p:nvPr>
            <p:extLst>
              <p:ext uri="{D42A27DB-BD31-4B8C-83A1-F6EECF244321}">
                <p14:modId xmlns:p14="http://schemas.microsoft.com/office/powerpoint/2010/main" val="930425816"/>
              </p:ext>
            </p:extLst>
          </p:nvPr>
        </p:nvGraphicFramePr>
        <p:xfrm>
          <a:off x="1787839" y="3097633"/>
          <a:ext cx="8128000" cy="2441432"/>
        </p:xfrm>
        <a:graphic>
          <a:graphicData uri="http://schemas.openxmlformats.org/drawingml/2006/table">
            <a:tbl>
              <a:tblPr firstRow="1" bandRow="1">
                <a:tableStyleId>{073A0DAA-6AF3-43AB-8588-CEC1D06C72B9}</a:tableStyleId>
              </a:tblPr>
              <a:tblGrid>
                <a:gridCol w="2032000">
                  <a:extLst>
                    <a:ext uri="{9D8B030D-6E8A-4147-A177-3AD203B41FA5}">
                      <a16:colId xmlns:a16="http://schemas.microsoft.com/office/drawing/2014/main" val="2700609771"/>
                    </a:ext>
                  </a:extLst>
                </a:gridCol>
                <a:gridCol w="2032000">
                  <a:extLst>
                    <a:ext uri="{9D8B030D-6E8A-4147-A177-3AD203B41FA5}">
                      <a16:colId xmlns:a16="http://schemas.microsoft.com/office/drawing/2014/main" val="1747269258"/>
                    </a:ext>
                  </a:extLst>
                </a:gridCol>
                <a:gridCol w="2032000">
                  <a:extLst>
                    <a:ext uri="{9D8B030D-6E8A-4147-A177-3AD203B41FA5}">
                      <a16:colId xmlns:a16="http://schemas.microsoft.com/office/drawing/2014/main" val="1094247103"/>
                    </a:ext>
                  </a:extLst>
                </a:gridCol>
                <a:gridCol w="2032000">
                  <a:extLst>
                    <a:ext uri="{9D8B030D-6E8A-4147-A177-3AD203B41FA5}">
                      <a16:colId xmlns:a16="http://schemas.microsoft.com/office/drawing/2014/main" val="51677355"/>
                    </a:ext>
                  </a:extLst>
                </a:gridCol>
              </a:tblGrid>
              <a:tr h="348776">
                <a:tc>
                  <a:txBody>
                    <a:bodyPr/>
                    <a:lstStyle/>
                    <a:p>
                      <a:pPr algn="ctr"/>
                      <a:r>
                        <a:rPr lang="en-US" sz="1600" dirty="0"/>
                        <a:t>Simulator</a:t>
                      </a:r>
                    </a:p>
                  </a:txBody>
                  <a:tcPr/>
                </a:tc>
                <a:tc>
                  <a:txBody>
                    <a:bodyPr/>
                    <a:lstStyle/>
                    <a:p>
                      <a:pPr algn="ctr"/>
                      <a:r>
                        <a:rPr lang="en-US" sz="1600" dirty="0"/>
                        <a:t>Work Frequency</a:t>
                      </a:r>
                    </a:p>
                  </a:txBody>
                  <a:tcPr/>
                </a:tc>
                <a:tc>
                  <a:txBody>
                    <a:bodyPr/>
                    <a:lstStyle/>
                    <a:p>
                      <a:pPr algn="ctr"/>
                      <a:r>
                        <a:rPr lang="en-US" sz="1600" dirty="0"/>
                        <a:t>Environment</a:t>
                      </a:r>
                    </a:p>
                  </a:txBody>
                  <a:tcPr/>
                </a:tc>
                <a:tc>
                  <a:txBody>
                    <a:bodyPr/>
                    <a:lstStyle/>
                    <a:p>
                      <a:pPr algn="ctr"/>
                      <a:r>
                        <a:rPr lang="en-US" sz="1600" dirty="0"/>
                        <a:t>Model</a:t>
                      </a:r>
                    </a:p>
                  </a:txBody>
                  <a:tcPr/>
                </a:tc>
                <a:extLst>
                  <a:ext uri="{0D108BD9-81ED-4DB2-BD59-A6C34878D82A}">
                    <a16:rowId xmlns:a16="http://schemas.microsoft.com/office/drawing/2014/main" val="1248854698"/>
                  </a:ext>
                </a:extLst>
              </a:tr>
              <a:tr h="348776">
                <a:tc>
                  <a:txBody>
                    <a:bodyPr/>
                    <a:lstStyle/>
                    <a:p>
                      <a:pPr algn="ctr"/>
                      <a:r>
                        <a:rPr lang="en-US" sz="1600" dirty="0"/>
                        <a:t>WinProp</a:t>
                      </a:r>
                    </a:p>
                  </a:txBody>
                  <a:tcPr/>
                </a:tc>
                <a:tc>
                  <a:txBody>
                    <a:bodyPr/>
                    <a:lstStyle/>
                    <a:p>
                      <a:pPr algn="ctr"/>
                      <a:r>
                        <a:rPr lang="en-US" sz="1600" dirty="0"/>
                        <a:t>Up to 100GHz</a:t>
                      </a:r>
                    </a:p>
                  </a:txBody>
                  <a:tcPr/>
                </a:tc>
                <a:tc>
                  <a:txBody>
                    <a:bodyPr/>
                    <a:lstStyle/>
                    <a:p>
                      <a:pPr algn="ctr"/>
                      <a:r>
                        <a:rPr lang="en-US" sz="1600" dirty="0"/>
                        <a:t>Outdoor/Indoor</a:t>
                      </a:r>
                    </a:p>
                  </a:txBody>
                  <a:tcPr/>
                </a:tc>
                <a:tc>
                  <a:txBody>
                    <a:bodyPr/>
                    <a:lstStyle/>
                    <a:p>
                      <a:pPr algn="ctr"/>
                      <a:r>
                        <a:rPr lang="en-US" sz="1600" dirty="0"/>
                        <a:t>Comprehensive</a:t>
                      </a:r>
                    </a:p>
                  </a:txBody>
                  <a:tcPr/>
                </a:tc>
                <a:extLst>
                  <a:ext uri="{0D108BD9-81ED-4DB2-BD59-A6C34878D82A}">
                    <a16:rowId xmlns:a16="http://schemas.microsoft.com/office/drawing/2014/main" val="107995183"/>
                  </a:ext>
                </a:extLst>
              </a:tr>
              <a:tr h="348776">
                <a:tc>
                  <a:txBody>
                    <a:bodyPr/>
                    <a:lstStyle/>
                    <a:p>
                      <a:pPr algn="ctr"/>
                      <a:r>
                        <a:rPr lang="en-US" sz="1600" dirty="0"/>
                        <a:t>Wireless Insite</a:t>
                      </a:r>
                    </a:p>
                  </a:txBody>
                  <a:tcPr/>
                </a:tc>
                <a:tc>
                  <a:txBody>
                    <a:bodyPr/>
                    <a:lstStyle/>
                    <a:p>
                      <a:pPr algn="ctr"/>
                      <a:r>
                        <a:rPr lang="en-US" sz="1600" dirty="0"/>
                        <a:t>Up to 100GHz</a:t>
                      </a:r>
                    </a:p>
                  </a:txBody>
                  <a:tcPr/>
                </a:tc>
                <a:tc>
                  <a:txBody>
                    <a:bodyPr/>
                    <a:lstStyle/>
                    <a:p>
                      <a:pPr algn="ctr"/>
                      <a:r>
                        <a:rPr lang="en-US" sz="1600" dirty="0"/>
                        <a:t>Outdoor/Indoor</a:t>
                      </a:r>
                    </a:p>
                  </a:txBody>
                  <a:tcPr/>
                </a:tc>
                <a:tc>
                  <a:txBody>
                    <a:bodyPr/>
                    <a:lstStyle/>
                    <a:p>
                      <a:pPr algn="ctr"/>
                      <a:r>
                        <a:rPr lang="en-US" sz="1600" dirty="0"/>
                        <a:t>Comprehensive</a:t>
                      </a:r>
                    </a:p>
                  </a:txBody>
                  <a:tcPr/>
                </a:tc>
                <a:extLst>
                  <a:ext uri="{0D108BD9-81ED-4DB2-BD59-A6C34878D82A}">
                    <a16:rowId xmlns:a16="http://schemas.microsoft.com/office/drawing/2014/main" val="4131664804"/>
                  </a:ext>
                </a:extLst>
              </a:tr>
              <a:tr h="348776">
                <a:tc>
                  <a:txBody>
                    <a:bodyPr/>
                    <a:lstStyle/>
                    <a:p>
                      <a:pPr algn="ctr"/>
                      <a:r>
                        <a:rPr lang="en-US" sz="1600" dirty="0"/>
                        <a:t>NYUSIM</a:t>
                      </a:r>
                    </a:p>
                  </a:txBody>
                  <a:tcPr/>
                </a:tc>
                <a:tc>
                  <a:txBody>
                    <a:bodyPr/>
                    <a:lstStyle/>
                    <a:p>
                      <a:pPr algn="ctr"/>
                      <a:r>
                        <a:rPr lang="en-US" sz="1600" dirty="0"/>
                        <a:t>Up to 100GHz</a:t>
                      </a:r>
                    </a:p>
                  </a:txBody>
                  <a:tcPr/>
                </a:tc>
                <a:tc>
                  <a:txBody>
                    <a:bodyPr/>
                    <a:lstStyle/>
                    <a:p>
                      <a:pPr algn="ctr"/>
                      <a:r>
                        <a:rPr lang="en-US" sz="1600" dirty="0"/>
                        <a:t>Outdoor/Indoor</a:t>
                      </a:r>
                    </a:p>
                  </a:txBody>
                  <a:tcPr/>
                </a:tc>
                <a:tc>
                  <a:txBody>
                    <a:bodyPr/>
                    <a:lstStyle/>
                    <a:p>
                      <a:pPr algn="ctr"/>
                      <a:r>
                        <a:rPr lang="en-US" sz="1600" dirty="0"/>
                        <a:t>Stochastic</a:t>
                      </a:r>
                    </a:p>
                  </a:txBody>
                  <a:tcPr/>
                </a:tc>
                <a:extLst>
                  <a:ext uri="{0D108BD9-81ED-4DB2-BD59-A6C34878D82A}">
                    <a16:rowId xmlns:a16="http://schemas.microsoft.com/office/drawing/2014/main" val="2307991903"/>
                  </a:ext>
                </a:extLst>
              </a:tr>
              <a:tr h="348776">
                <a:tc>
                  <a:txBody>
                    <a:bodyPr/>
                    <a:lstStyle/>
                    <a:p>
                      <a:pPr algn="ctr"/>
                      <a:r>
                        <a:rPr lang="en-US" sz="1600" dirty="0"/>
                        <a:t>CloudRT</a:t>
                      </a:r>
                    </a:p>
                  </a:txBody>
                  <a:tcPr/>
                </a:tc>
                <a:tc>
                  <a:txBody>
                    <a:bodyPr/>
                    <a:lstStyle/>
                    <a:p>
                      <a:pPr algn="ctr"/>
                      <a:r>
                        <a:rPr lang="en-US" sz="1600" dirty="0"/>
                        <a:t>Up to 325GHz</a:t>
                      </a:r>
                    </a:p>
                  </a:txBody>
                  <a:tcPr/>
                </a:tc>
                <a:tc>
                  <a:txBody>
                    <a:bodyPr/>
                    <a:lstStyle/>
                    <a:p>
                      <a:pPr algn="ctr"/>
                      <a:r>
                        <a:rPr lang="en-US" sz="1600" dirty="0"/>
                        <a:t>Outdoor</a:t>
                      </a:r>
                    </a:p>
                  </a:txBody>
                  <a:tcPr/>
                </a:tc>
                <a:tc>
                  <a:txBody>
                    <a:bodyPr/>
                    <a:lstStyle/>
                    <a:p>
                      <a:pPr algn="ctr"/>
                      <a:r>
                        <a:rPr lang="en-US" sz="1600" dirty="0"/>
                        <a:t>Physical</a:t>
                      </a:r>
                    </a:p>
                  </a:txBody>
                  <a:tcPr/>
                </a:tc>
                <a:extLst>
                  <a:ext uri="{0D108BD9-81ED-4DB2-BD59-A6C34878D82A}">
                    <a16:rowId xmlns:a16="http://schemas.microsoft.com/office/drawing/2014/main" val="3619028242"/>
                  </a:ext>
                </a:extLst>
              </a:tr>
              <a:tr h="348776">
                <a:tc>
                  <a:txBody>
                    <a:bodyPr/>
                    <a:lstStyle/>
                    <a:p>
                      <a:pPr algn="ctr"/>
                      <a:r>
                        <a:rPr lang="en-US" sz="1600" dirty="0"/>
                        <a:t>GEMV^2</a:t>
                      </a:r>
                    </a:p>
                  </a:txBody>
                  <a:tcPr/>
                </a:tc>
                <a:tc>
                  <a:txBody>
                    <a:bodyPr/>
                    <a:lstStyle/>
                    <a:p>
                      <a:pPr algn="ctr"/>
                      <a:r>
                        <a:rPr lang="en-US" sz="1600" dirty="0"/>
                        <a:t>5.9Ghz</a:t>
                      </a:r>
                    </a:p>
                  </a:txBody>
                  <a:tcPr/>
                </a:tc>
                <a:tc>
                  <a:txBody>
                    <a:bodyPr/>
                    <a:lstStyle/>
                    <a:p>
                      <a:pPr algn="ctr"/>
                      <a:r>
                        <a:rPr lang="en-US" sz="1600" dirty="0"/>
                        <a:t>Outdoor</a:t>
                      </a:r>
                    </a:p>
                  </a:txBody>
                  <a:tcPr/>
                </a:tc>
                <a:tc>
                  <a:txBody>
                    <a:bodyPr/>
                    <a:lstStyle/>
                    <a:p>
                      <a:pPr algn="ctr"/>
                      <a:r>
                        <a:rPr lang="en-US" sz="1600" dirty="0"/>
                        <a:t>Hybrid</a:t>
                      </a:r>
                    </a:p>
                  </a:txBody>
                  <a:tcPr/>
                </a:tc>
                <a:extLst>
                  <a:ext uri="{0D108BD9-81ED-4DB2-BD59-A6C34878D82A}">
                    <a16:rowId xmlns:a16="http://schemas.microsoft.com/office/drawing/2014/main" val="2257087861"/>
                  </a:ext>
                </a:extLst>
              </a:tr>
              <a:tr h="348776">
                <a:tc>
                  <a:txBody>
                    <a:bodyPr/>
                    <a:lstStyle/>
                    <a:p>
                      <a:pPr algn="ctr"/>
                      <a:r>
                        <a:rPr lang="en-US" sz="1600" dirty="0"/>
                        <a:t>TeraMIMO</a:t>
                      </a:r>
                    </a:p>
                  </a:txBody>
                  <a:tcPr/>
                </a:tc>
                <a:tc>
                  <a:txBody>
                    <a:bodyPr/>
                    <a:lstStyle/>
                    <a:p>
                      <a:pPr algn="ctr"/>
                      <a:r>
                        <a:rPr lang="en-US" sz="1600" dirty="0"/>
                        <a:t>Up to 10THz</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Outdoor/Indoor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Stochastic</a:t>
                      </a:r>
                    </a:p>
                  </a:txBody>
                  <a:tcPr/>
                </a:tc>
                <a:extLst>
                  <a:ext uri="{0D108BD9-81ED-4DB2-BD59-A6C34878D82A}">
                    <a16:rowId xmlns:a16="http://schemas.microsoft.com/office/drawing/2014/main" val="3144086228"/>
                  </a:ext>
                </a:extLst>
              </a:tr>
            </a:tbl>
          </a:graphicData>
        </a:graphic>
      </p:graphicFrame>
      <p:sp>
        <p:nvSpPr>
          <p:cNvPr id="2" name="TextBox 1">
            <a:extLst>
              <a:ext uri="{FF2B5EF4-FFF2-40B4-BE49-F238E27FC236}">
                <a16:creationId xmlns:a16="http://schemas.microsoft.com/office/drawing/2014/main" id="{4A0B36B7-50EE-DCA3-2983-40519E9C9DC6}"/>
              </a:ext>
            </a:extLst>
          </p:cNvPr>
          <p:cNvSpPr txBox="1"/>
          <p:nvPr/>
        </p:nvSpPr>
        <p:spPr>
          <a:xfrm>
            <a:off x="2351868" y="5549462"/>
            <a:ext cx="6999942" cy="584775"/>
          </a:xfrm>
          <a:prstGeom prst="rect">
            <a:avLst/>
          </a:prstGeom>
          <a:solidFill>
            <a:schemeClr val="bg1"/>
          </a:solidFill>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1600" b="1" dirty="0"/>
              <a:t>Motivated to build first academic ray tracing-based simulator for both outdoor/indoor environments, that supports mmWave simulations.  </a:t>
            </a:r>
          </a:p>
        </p:txBody>
      </p:sp>
    </p:spTree>
    <p:extLst>
      <p:ext uri="{BB962C8B-B14F-4D97-AF65-F5344CB8AC3E}">
        <p14:creationId xmlns:p14="http://schemas.microsoft.com/office/powerpoint/2010/main" val="218516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43DF2-3DF7-D08F-511F-4A128579F11B}"/>
              </a:ext>
            </a:extLst>
          </p:cNvPr>
          <p:cNvSpPr>
            <a:spLocks noGrp="1"/>
          </p:cNvSpPr>
          <p:nvPr>
            <p:ph type="title"/>
          </p:nvPr>
        </p:nvSpPr>
        <p:spPr/>
        <p:txBody>
          <a:bodyPr/>
          <a:lstStyle/>
          <a:p>
            <a:r>
              <a:rPr lang="en-US" altLang="zh-CN" dirty="0"/>
              <a:t>Interactive ray tracing</a:t>
            </a:r>
            <a:endParaRPr lang="en-US" dirty="0"/>
          </a:p>
        </p:txBody>
      </p:sp>
      <p:sp>
        <p:nvSpPr>
          <p:cNvPr id="3" name="Content Placeholder 2">
            <a:extLst>
              <a:ext uri="{FF2B5EF4-FFF2-40B4-BE49-F238E27FC236}">
                <a16:creationId xmlns:a16="http://schemas.microsoft.com/office/drawing/2014/main" id="{9BAA7EA2-79F9-0175-540D-8BC13564B27A}"/>
              </a:ext>
            </a:extLst>
          </p:cNvPr>
          <p:cNvSpPr>
            <a:spLocks noGrp="1"/>
          </p:cNvSpPr>
          <p:nvPr>
            <p:ph idx="1"/>
          </p:nvPr>
        </p:nvSpPr>
        <p:spPr/>
        <p:txBody>
          <a:bodyPr>
            <a:normAutofit/>
          </a:bodyPr>
          <a:lstStyle/>
          <a:p>
            <a:r>
              <a:rPr lang="en-US" dirty="0"/>
              <a:t>Faster ray tracing methods</a:t>
            </a:r>
          </a:p>
          <a:p>
            <a:pPr lvl="1"/>
            <a:r>
              <a:rPr lang="en-US" dirty="0"/>
              <a:t>Visual simulation: image generation </a:t>
            </a:r>
            <a:r>
              <a:rPr kumimoji="0" lang="en-US" sz="1600" b="0" i="0" u="none" strike="noStrike" kern="1200" cap="none" spc="0" normalizeH="0" baseline="0" noProof="0" dirty="0">
                <a:ln>
                  <a:noFill/>
                </a:ln>
                <a:solidFill>
                  <a:srgbClr val="0D0D0D"/>
                </a:solidFill>
                <a:effectLst/>
                <a:uLnTx/>
                <a:uFillTx/>
                <a:latin typeface="Söhne"/>
                <a:ea typeface="+mn-ea"/>
                <a:cs typeface="+mn-cs"/>
              </a:rPr>
              <a:t>[Wald et al. 2001, Wald et al. 2003, Parker et al. 2010] </a:t>
            </a:r>
          </a:p>
          <a:p>
            <a:pPr lvl="2"/>
            <a:r>
              <a:rPr lang="en-US" dirty="0"/>
              <a:t>Frame-to-frame caching</a:t>
            </a:r>
            <a:endParaRPr lang="en-US" sz="1800" dirty="0"/>
          </a:p>
          <a:p>
            <a:pPr marL="685800" marR="0" lvl="1" indent="-228600" algn="l" defTabSz="91440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en-US" dirty="0"/>
              <a:t>Audio simulation: impulse response estimation </a:t>
            </a:r>
            <a:r>
              <a:rPr kumimoji="0" lang="en-US" sz="1600" b="0" i="0" u="none" strike="noStrike" kern="1200" cap="none" spc="0" normalizeH="0" baseline="0" noProof="0" dirty="0">
                <a:ln>
                  <a:noFill/>
                </a:ln>
                <a:solidFill>
                  <a:srgbClr val="0D0D0D"/>
                </a:solidFill>
                <a:effectLst/>
                <a:uLnTx/>
                <a:uFillTx/>
                <a:latin typeface="Söhne"/>
                <a:ea typeface="+mn-ea"/>
                <a:cs typeface="+mn-cs"/>
              </a:rPr>
              <a:t>[Funkhouser et al. 2004, </a:t>
            </a:r>
            <a:r>
              <a:rPr kumimoji="0" lang="en-US" sz="1600" b="0" i="0" u="none" strike="noStrike" kern="1200" cap="none" spc="0" normalizeH="0" baseline="0" noProof="0" dirty="0" err="1">
                <a:ln>
                  <a:noFill/>
                </a:ln>
                <a:solidFill>
                  <a:srgbClr val="0D0D0D"/>
                </a:solidFill>
                <a:effectLst/>
                <a:uLnTx/>
                <a:uFillTx/>
                <a:latin typeface="Söhne"/>
                <a:ea typeface="+mn-ea"/>
                <a:cs typeface="+mn-cs"/>
              </a:rPr>
              <a:t>Manocha</a:t>
            </a:r>
            <a:r>
              <a:rPr kumimoji="0" lang="en-US" sz="1600" b="0" i="0" u="none" strike="noStrike" kern="1200" cap="none" spc="0" normalizeH="0" baseline="0" noProof="0" dirty="0">
                <a:ln>
                  <a:noFill/>
                </a:ln>
                <a:solidFill>
                  <a:srgbClr val="0D0D0D"/>
                </a:solidFill>
                <a:effectLst/>
                <a:uLnTx/>
                <a:uFillTx/>
                <a:latin typeface="Söhne"/>
                <a:ea typeface="+mn-ea"/>
                <a:cs typeface="+mn-cs"/>
              </a:rPr>
              <a:t> et al. 2009, </a:t>
            </a:r>
            <a:r>
              <a:rPr kumimoji="0" lang="en-US" sz="1600" b="0" i="0" u="none" strike="noStrike" kern="1200" cap="none" spc="0" normalizeH="0" baseline="0" noProof="0" dirty="0" err="1">
                <a:ln>
                  <a:noFill/>
                </a:ln>
                <a:solidFill>
                  <a:srgbClr val="0D0D0D"/>
                </a:solidFill>
                <a:effectLst/>
                <a:uLnTx/>
                <a:uFillTx/>
                <a:latin typeface="Söhne"/>
                <a:ea typeface="+mn-ea"/>
                <a:cs typeface="+mn-cs"/>
              </a:rPr>
              <a:t>Schissler</a:t>
            </a:r>
            <a:r>
              <a:rPr kumimoji="0" lang="en-US" sz="1600" b="0" i="0" u="none" strike="noStrike" kern="1200" cap="none" spc="0" normalizeH="0" baseline="0" noProof="0" dirty="0">
                <a:ln>
                  <a:noFill/>
                </a:ln>
                <a:solidFill>
                  <a:srgbClr val="0D0D0D"/>
                </a:solidFill>
                <a:effectLst/>
                <a:uLnTx/>
                <a:uFillTx/>
                <a:latin typeface="Söhne"/>
                <a:ea typeface="+mn-ea"/>
                <a:cs typeface="+mn-cs"/>
              </a:rPr>
              <a:t> et al. 2018] </a:t>
            </a:r>
            <a:r>
              <a:rPr lang="en-US" sz="2000" dirty="0"/>
              <a:t> </a:t>
            </a:r>
          </a:p>
          <a:p>
            <a:pPr lvl="2">
              <a:defRPr/>
            </a:pPr>
            <a:r>
              <a:rPr lang="en-US" dirty="0"/>
              <a:t>Focus on early reflection and diffraction</a:t>
            </a:r>
          </a:p>
          <a:p>
            <a:pPr lvl="2">
              <a:defRPr/>
            </a:pPr>
            <a:r>
              <a:rPr lang="en-US" sz="2000" dirty="0"/>
              <a:t>Backward ray tracing and propagation path caching</a:t>
            </a:r>
          </a:p>
          <a:p>
            <a:pPr lvl="2">
              <a:defRPr/>
            </a:pPr>
            <a:endParaRPr lang="en-US" sz="1800" dirty="0"/>
          </a:p>
        </p:txBody>
      </p:sp>
      <p:sp>
        <p:nvSpPr>
          <p:cNvPr id="4" name="Footer Placeholder 3">
            <a:extLst>
              <a:ext uri="{FF2B5EF4-FFF2-40B4-BE49-F238E27FC236}">
                <a16:creationId xmlns:a16="http://schemas.microsoft.com/office/drawing/2014/main" id="{0CA0E4E0-24D1-01F6-6379-716FBBAFC1E1}"/>
              </a:ext>
            </a:extLst>
          </p:cNvPr>
          <p:cNvSpPr>
            <a:spLocks noGrp="1"/>
          </p:cNvSpPr>
          <p:nvPr>
            <p:ph type="ftr" sz="quarter" idx="3"/>
          </p:nvPr>
        </p:nvSpPr>
        <p:spPr/>
        <p:txBody>
          <a:bodyPr/>
          <a:lstStyle/>
          <a:p>
            <a:fld id="{84967C11-20DF-654D-A7FD-D310D00C0508}" type="slidenum">
              <a:rPr lang="en-US" smtClean="0">
                <a:solidFill>
                  <a:schemeClr val="bg1"/>
                </a:solidFill>
              </a:rPr>
              <a:pPr/>
              <a:t>11</a:t>
            </a:fld>
            <a:r>
              <a:rPr lang="en-US" dirty="0">
                <a:solidFill>
                  <a:schemeClr val="bg1"/>
                </a:solidFill>
              </a:rPr>
              <a:t>   </a:t>
            </a:r>
          </a:p>
        </p:txBody>
      </p:sp>
    </p:spTree>
    <p:extLst>
      <p:ext uri="{BB962C8B-B14F-4D97-AF65-F5344CB8AC3E}">
        <p14:creationId xmlns:p14="http://schemas.microsoft.com/office/powerpoint/2010/main" val="2673953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43DF2-3DF7-D08F-511F-4A128579F11B}"/>
              </a:ext>
            </a:extLst>
          </p:cNvPr>
          <p:cNvSpPr>
            <a:spLocks noGrp="1"/>
          </p:cNvSpPr>
          <p:nvPr>
            <p:ph type="title"/>
          </p:nvPr>
        </p:nvSpPr>
        <p:spPr/>
        <p:txBody>
          <a:bodyPr/>
          <a:lstStyle/>
          <a:p>
            <a:r>
              <a:rPr lang="en-US" altLang="zh-CN" dirty="0"/>
              <a:t>Interactive ray tracing</a:t>
            </a:r>
            <a:endParaRPr lang="en-US" dirty="0"/>
          </a:p>
        </p:txBody>
      </p:sp>
      <p:sp>
        <p:nvSpPr>
          <p:cNvPr id="3" name="Content Placeholder 2">
            <a:extLst>
              <a:ext uri="{FF2B5EF4-FFF2-40B4-BE49-F238E27FC236}">
                <a16:creationId xmlns:a16="http://schemas.microsoft.com/office/drawing/2014/main" id="{9BAA7EA2-79F9-0175-540D-8BC13564B27A}"/>
              </a:ext>
            </a:extLst>
          </p:cNvPr>
          <p:cNvSpPr>
            <a:spLocks noGrp="1"/>
          </p:cNvSpPr>
          <p:nvPr>
            <p:ph idx="1"/>
          </p:nvPr>
        </p:nvSpPr>
        <p:spPr/>
        <p:txBody>
          <a:bodyPr>
            <a:normAutofit/>
          </a:bodyPr>
          <a:lstStyle/>
          <a:p>
            <a:r>
              <a:rPr lang="en-US" dirty="0"/>
              <a:t>Challenges in ray tracing for adapting faster methods to EM</a:t>
            </a:r>
          </a:p>
        </p:txBody>
      </p:sp>
      <p:sp>
        <p:nvSpPr>
          <p:cNvPr id="4" name="Footer Placeholder 3">
            <a:extLst>
              <a:ext uri="{FF2B5EF4-FFF2-40B4-BE49-F238E27FC236}">
                <a16:creationId xmlns:a16="http://schemas.microsoft.com/office/drawing/2014/main" id="{0CA0E4E0-24D1-01F6-6379-716FBBAFC1E1}"/>
              </a:ext>
            </a:extLst>
          </p:cNvPr>
          <p:cNvSpPr>
            <a:spLocks noGrp="1"/>
          </p:cNvSpPr>
          <p:nvPr>
            <p:ph type="ftr" sz="quarter" idx="3"/>
          </p:nvPr>
        </p:nvSpPr>
        <p:spPr/>
        <p:txBody>
          <a:bodyPr/>
          <a:lstStyle/>
          <a:p>
            <a:fld id="{84967C11-20DF-654D-A7FD-D310D00C0508}" type="slidenum">
              <a:rPr lang="en-US" smtClean="0">
                <a:solidFill>
                  <a:schemeClr val="bg1"/>
                </a:solidFill>
              </a:rPr>
              <a:pPr/>
              <a:t>12</a:t>
            </a:fld>
            <a:r>
              <a:rPr lang="en-US" dirty="0">
                <a:solidFill>
                  <a:schemeClr val="bg1"/>
                </a:solidFill>
              </a:rPr>
              <a:t>   </a:t>
            </a:r>
          </a:p>
        </p:txBody>
      </p:sp>
      <p:graphicFrame>
        <p:nvGraphicFramePr>
          <p:cNvPr id="6" name="Table 5">
            <a:extLst>
              <a:ext uri="{FF2B5EF4-FFF2-40B4-BE49-F238E27FC236}">
                <a16:creationId xmlns:a16="http://schemas.microsoft.com/office/drawing/2014/main" id="{BB2FCF65-FD1A-B15C-B547-B019A30B3829}"/>
              </a:ext>
            </a:extLst>
          </p:cNvPr>
          <p:cNvGraphicFramePr>
            <a:graphicFrameLocks noGrp="1"/>
          </p:cNvGraphicFramePr>
          <p:nvPr>
            <p:extLst>
              <p:ext uri="{D42A27DB-BD31-4B8C-83A1-F6EECF244321}">
                <p14:modId xmlns:p14="http://schemas.microsoft.com/office/powerpoint/2010/main" val="1873440789"/>
              </p:ext>
            </p:extLst>
          </p:nvPr>
        </p:nvGraphicFramePr>
        <p:xfrm>
          <a:off x="579863" y="2371864"/>
          <a:ext cx="11296186" cy="3601822"/>
        </p:xfrm>
        <a:graphic>
          <a:graphicData uri="http://schemas.openxmlformats.org/drawingml/2006/table">
            <a:tbl>
              <a:tblPr firstRow="1" firstCol="1" bandRow="1">
                <a:tableStyleId>{073A0DAA-6AF3-43AB-8588-CEC1D06C72B9}</a:tableStyleId>
              </a:tblPr>
              <a:tblGrid>
                <a:gridCol w="2823443">
                  <a:extLst>
                    <a:ext uri="{9D8B030D-6E8A-4147-A177-3AD203B41FA5}">
                      <a16:colId xmlns:a16="http://schemas.microsoft.com/office/drawing/2014/main" val="2269418257"/>
                    </a:ext>
                  </a:extLst>
                </a:gridCol>
                <a:gridCol w="2823443">
                  <a:extLst>
                    <a:ext uri="{9D8B030D-6E8A-4147-A177-3AD203B41FA5}">
                      <a16:colId xmlns:a16="http://schemas.microsoft.com/office/drawing/2014/main" val="478041184"/>
                    </a:ext>
                  </a:extLst>
                </a:gridCol>
                <a:gridCol w="2824650">
                  <a:extLst>
                    <a:ext uri="{9D8B030D-6E8A-4147-A177-3AD203B41FA5}">
                      <a16:colId xmlns:a16="http://schemas.microsoft.com/office/drawing/2014/main" val="799492354"/>
                    </a:ext>
                  </a:extLst>
                </a:gridCol>
                <a:gridCol w="2824650">
                  <a:extLst>
                    <a:ext uri="{9D8B030D-6E8A-4147-A177-3AD203B41FA5}">
                      <a16:colId xmlns:a16="http://schemas.microsoft.com/office/drawing/2014/main" val="3827633320"/>
                    </a:ext>
                  </a:extLst>
                </a:gridCol>
              </a:tblGrid>
              <a:tr h="249085">
                <a:tc>
                  <a:txBody>
                    <a:bodyPr/>
                    <a:lstStyle/>
                    <a:p>
                      <a:pPr marL="0" marR="0" algn="ctr">
                        <a:lnSpc>
                          <a:spcPct val="107000"/>
                        </a:lnSpc>
                        <a:spcBef>
                          <a:spcPts val="0"/>
                        </a:spcBef>
                        <a:spcAft>
                          <a:spcPts val="0"/>
                        </a:spcAft>
                      </a:pPr>
                      <a:r>
                        <a:rPr lang="en-US" sz="1600" b="1" kern="100" dirty="0">
                          <a:solidFill>
                            <a:schemeClr val="bg1"/>
                          </a:solidFill>
                          <a:effectLst/>
                        </a:rPr>
                        <a:t>Aspect</a:t>
                      </a:r>
                      <a:endParaRPr lang="en-US" sz="1600" kern="100" dirty="0">
                        <a:solidFill>
                          <a:schemeClr val="bg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kern="100" dirty="0">
                          <a:solidFill>
                            <a:schemeClr val="bg1"/>
                          </a:solidFill>
                          <a:effectLst/>
                        </a:rPr>
                        <a:t>Visual Simulation</a:t>
                      </a:r>
                      <a:endParaRPr lang="en-US" sz="1600" kern="100" dirty="0">
                        <a:solidFill>
                          <a:schemeClr val="bg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kern="100" dirty="0">
                          <a:solidFill>
                            <a:schemeClr val="bg1"/>
                          </a:solidFill>
                          <a:effectLst/>
                        </a:rPr>
                        <a:t>Acoustic Simulation</a:t>
                      </a:r>
                      <a:endParaRPr lang="en-US" sz="1600" kern="100" dirty="0">
                        <a:solidFill>
                          <a:schemeClr val="bg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600" b="1" kern="100" dirty="0">
                          <a:solidFill>
                            <a:schemeClr val="bg1"/>
                          </a:solidFill>
                          <a:effectLst/>
                        </a:rPr>
                        <a:t>EM Simulation</a:t>
                      </a:r>
                      <a:endParaRPr lang="en-US" sz="1600" kern="100" dirty="0">
                        <a:solidFill>
                          <a:schemeClr val="bg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402886702"/>
                  </a:ext>
                </a:extLst>
              </a:tr>
              <a:tr h="929355">
                <a:tc>
                  <a:txBody>
                    <a:bodyPr/>
                    <a:lstStyle/>
                    <a:p>
                      <a:pPr marL="0" marR="0" algn="ctr">
                        <a:lnSpc>
                          <a:spcPct val="107000"/>
                        </a:lnSpc>
                        <a:spcBef>
                          <a:spcPts val="0"/>
                        </a:spcBef>
                        <a:spcAft>
                          <a:spcPts val="0"/>
                        </a:spcAft>
                      </a:pPr>
                      <a:r>
                        <a:rPr lang="en-US" sz="1600" b="1" kern="100" dirty="0">
                          <a:solidFill>
                            <a:schemeClr val="bg1"/>
                          </a:solidFill>
                          <a:effectLst/>
                        </a:rPr>
                        <a:t>Transmitted Rays</a:t>
                      </a:r>
                      <a:endParaRPr lang="en-US" sz="1600" kern="100" dirty="0">
                        <a:solidFill>
                          <a:schemeClr val="bg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kern="100" dirty="0">
                          <a:solidFill>
                            <a:schemeClr val="tx1"/>
                          </a:solidFill>
                          <a:effectLst/>
                        </a:rPr>
                        <a:t>Modeled as refraction: Relevant for transparent or translucent materials.</a:t>
                      </a:r>
                      <a:endParaRPr lang="en-US" sz="1600" kern="100" dirty="0">
                        <a:solidFill>
                          <a:schemeClr val="tx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kern="100" dirty="0">
                          <a:solidFill>
                            <a:schemeClr val="tx1"/>
                          </a:solidFill>
                          <a:effectLst/>
                        </a:rPr>
                        <a:t>Sound transmission through materials: Influenced by material density and thickness.</a:t>
                      </a:r>
                      <a:endParaRPr lang="en-US" sz="1600" kern="100" dirty="0">
                        <a:solidFill>
                          <a:schemeClr val="tx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kern="100" dirty="0">
                          <a:solidFill>
                            <a:schemeClr val="tx1"/>
                          </a:solidFill>
                          <a:effectLst/>
                        </a:rPr>
                        <a:t>EM wave transmission through materials: Frequency-dependent attenuation and phase change.</a:t>
                      </a:r>
                      <a:endParaRPr lang="en-US" sz="1600" kern="100" dirty="0">
                        <a:solidFill>
                          <a:schemeClr val="tx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289108977"/>
                  </a:ext>
                </a:extLst>
              </a:tr>
              <a:tr h="929355">
                <a:tc>
                  <a:txBody>
                    <a:bodyPr/>
                    <a:lstStyle/>
                    <a:p>
                      <a:pPr marL="0" marR="0" algn="ctr">
                        <a:lnSpc>
                          <a:spcPct val="107000"/>
                        </a:lnSpc>
                        <a:spcBef>
                          <a:spcPts val="0"/>
                        </a:spcBef>
                        <a:spcAft>
                          <a:spcPts val="0"/>
                        </a:spcAft>
                      </a:pPr>
                      <a:r>
                        <a:rPr lang="en-US" sz="1600" b="1" kern="100" dirty="0">
                          <a:solidFill>
                            <a:schemeClr val="bg1"/>
                          </a:solidFill>
                          <a:effectLst/>
                        </a:rPr>
                        <a:t>Reflected Rays</a:t>
                      </a:r>
                      <a:endParaRPr lang="en-US" sz="1600" kern="100" dirty="0">
                        <a:solidFill>
                          <a:schemeClr val="bg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kern="100" dirty="0">
                          <a:solidFill>
                            <a:schemeClr val="tx1"/>
                          </a:solidFill>
                          <a:effectLst/>
                        </a:rPr>
                        <a:t>Crucial for visual realism: Includes specular and diffuse reflections.</a:t>
                      </a:r>
                      <a:endParaRPr lang="en-US" sz="1600" kern="100" dirty="0">
                        <a:solidFill>
                          <a:schemeClr val="tx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kern="100" dirty="0">
                          <a:solidFill>
                            <a:schemeClr val="tx1"/>
                          </a:solidFill>
                          <a:effectLst/>
                        </a:rPr>
                        <a:t>Key for sound behavior in environments: Depends on surface material and texture.</a:t>
                      </a:r>
                      <a:endParaRPr lang="en-US" sz="1600" kern="100" dirty="0">
                        <a:solidFill>
                          <a:schemeClr val="tx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kern="100" dirty="0">
                          <a:solidFill>
                            <a:schemeClr val="tx1"/>
                          </a:solidFill>
                          <a:effectLst/>
                        </a:rPr>
                        <a:t>Important for signal behavior around objects: Influenced by material properties and angle of incidence.</a:t>
                      </a:r>
                      <a:endParaRPr lang="en-US" sz="1600" kern="100" dirty="0">
                        <a:solidFill>
                          <a:schemeClr val="tx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350215892"/>
                  </a:ext>
                </a:extLst>
              </a:tr>
              <a:tr h="929355">
                <a:tc>
                  <a:txBody>
                    <a:bodyPr/>
                    <a:lstStyle/>
                    <a:p>
                      <a:pPr marL="0" marR="0" algn="ctr">
                        <a:lnSpc>
                          <a:spcPct val="107000"/>
                        </a:lnSpc>
                        <a:spcBef>
                          <a:spcPts val="0"/>
                        </a:spcBef>
                        <a:spcAft>
                          <a:spcPts val="0"/>
                        </a:spcAft>
                      </a:pPr>
                      <a:r>
                        <a:rPr lang="en-US" sz="1600" b="1" kern="100" dirty="0">
                          <a:solidFill>
                            <a:schemeClr val="bg1"/>
                          </a:solidFill>
                          <a:effectLst/>
                        </a:rPr>
                        <a:t>Diffracted Rays</a:t>
                      </a:r>
                      <a:endParaRPr lang="en-US" sz="1600" kern="100" dirty="0">
                        <a:solidFill>
                          <a:schemeClr val="bg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kern="100">
                          <a:solidFill>
                            <a:schemeClr val="tx1"/>
                          </a:solidFill>
                          <a:effectLst/>
                        </a:rPr>
                        <a:t>Less common due to small light wavelengths: May be considered for fine details.</a:t>
                      </a:r>
                      <a:endParaRPr lang="en-US" sz="1600" kern="100">
                        <a:solidFill>
                          <a:schemeClr val="tx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kern="100" dirty="0">
                          <a:solidFill>
                            <a:schemeClr val="tx1"/>
                          </a:solidFill>
                          <a:effectLst/>
                        </a:rPr>
                        <a:t>Significant due to larger sound wavelengths: Sound bending around obstacles.</a:t>
                      </a:r>
                      <a:endParaRPr lang="en-US" sz="1600" kern="100" dirty="0">
                        <a:solidFill>
                          <a:schemeClr val="tx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tc>
                  <a:txBody>
                    <a:bodyPr/>
                    <a:lstStyle/>
                    <a:p>
                      <a:pPr marL="0" marR="0">
                        <a:lnSpc>
                          <a:spcPct val="107000"/>
                        </a:lnSpc>
                        <a:spcBef>
                          <a:spcPts val="0"/>
                        </a:spcBef>
                        <a:spcAft>
                          <a:spcPts val="0"/>
                        </a:spcAft>
                      </a:pPr>
                      <a:r>
                        <a:rPr lang="en-US" sz="1600" kern="100" dirty="0">
                          <a:solidFill>
                            <a:schemeClr val="tx1"/>
                          </a:solidFill>
                          <a:effectLst/>
                        </a:rPr>
                        <a:t>Crucial for signal behavior around edges and corners: Influential in urban and indoor propagation.</a:t>
                      </a:r>
                      <a:endParaRPr lang="en-US" sz="1600" kern="100" dirty="0">
                        <a:solidFill>
                          <a:schemeClr val="tx1"/>
                        </a:solidFill>
                        <a:effectLst/>
                        <a:latin typeface="Calibri" panose="020F0502020204030204" pitchFamily="34" charset="0"/>
                        <a:ea typeface="等线" panose="02010600030101010101" pitchFamily="2" charset="-122"/>
                        <a:cs typeface="Times New Roman" panose="02020603050405020304" pitchFamily="18" charset="0"/>
                      </a:endParaRPr>
                    </a:p>
                  </a:txBody>
                  <a:tcPr marL="68580" marR="68580" marT="0" marB="0" anchor="ctr"/>
                </a:tc>
                <a:extLst>
                  <a:ext uri="{0D108BD9-81ED-4DB2-BD59-A6C34878D82A}">
                    <a16:rowId xmlns:a16="http://schemas.microsoft.com/office/drawing/2014/main" val="2419177068"/>
                  </a:ext>
                </a:extLst>
              </a:tr>
            </a:tbl>
          </a:graphicData>
        </a:graphic>
      </p:graphicFrame>
    </p:spTree>
    <p:extLst>
      <p:ext uri="{BB962C8B-B14F-4D97-AF65-F5344CB8AC3E}">
        <p14:creationId xmlns:p14="http://schemas.microsoft.com/office/powerpoint/2010/main" val="29240089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3D103C-F309-F4EA-E3FE-CAD8674D574E}"/>
              </a:ext>
            </a:extLst>
          </p:cNvPr>
          <p:cNvSpPr>
            <a:spLocks noGrp="1"/>
          </p:cNvSpPr>
          <p:nvPr>
            <p:ph type="title"/>
          </p:nvPr>
        </p:nvSpPr>
        <p:spPr/>
        <p:txBody>
          <a:bodyPr/>
          <a:lstStyle/>
          <a:p>
            <a:r>
              <a:rPr lang="en-US" dirty="0"/>
              <a:t>Our goals and methods</a:t>
            </a:r>
          </a:p>
        </p:txBody>
      </p:sp>
      <p:sp>
        <p:nvSpPr>
          <p:cNvPr id="4" name="Content Placeholder 3">
            <a:extLst>
              <a:ext uri="{FF2B5EF4-FFF2-40B4-BE49-F238E27FC236}">
                <a16:creationId xmlns:a16="http://schemas.microsoft.com/office/drawing/2014/main" id="{0BE19B6A-3137-7E72-26C0-D84100FA4DDB}"/>
              </a:ext>
            </a:extLst>
          </p:cNvPr>
          <p:cNvSpPr>
            <a:spLocks noGrp="1"/>
          </p:cNvSpPr>
          <p:nvPr>
            <p:ph idx="1"/>
          </p:nvPr>
        </p:nvSpPr>
        <p:spPr>
          <a:xfrm>
            <a:off x="838200" y="1825625"/>
            <a:ext cx="10515600" cy="4162580"/>
          </a:xfrm>
        </p:spPr>
        <p:txBody>
          <a:bodyPr>
            <a:normAutofit/>
          </a:bodyPr>
          <a:lstStyle/>
          <a:p>
            <a:r>
              <a:rPr lang="en-US" dirty="0"/>
              <a:t>Reduce computational complexity </a:t>
            </a:r>
          </a:p>
          <a:p>
            <a:pPr lvl="1"/>
            <a:r>
              <a:rPr lang="en-US" dirty="0"/>
              <a:t>Coherence-based ray tracing</a:t>
            </a:r>
          </a:p>
          <a:p>
            <a:r>
              <a:rPr lang="en-US" dirty="0"/>
              <a:t>Ensure prediction</a:t>
            </a:r>
            <a:r>
              <a:rPr lang="zh-CN" altLang="en-US" dirty="0"/>
              <a:t> </a:t>
            </a:r>
            <a:r>
              <a:rPr lang="en-US" altLang="zh-CN" dirty="0"/>
              <a:t>efficiency and </a:t>
            </a:r>
            <a:r>
              <a:rPr lang="en-US" dirty="0"/>
              <a:t>accuracy </a:t>
            </a:r>
          </a:p>
          <a:p>
            <a:pPr lvl="1"/>
            <a:r>
              <a:rPr lang="en-US" dirty="0"/>
              <a:t>Scalability for large dynamic scenes</a:t>
            </a:r>
          </a:p>
          <a:p>
            <a:pPr lvl="1"/>
            <a:r>
              <a:rPr lang="en-US" dirty="0"/>
              <a:t>Improved diffraction simulation</a:t>
            </a:r>
            <a:endParaRPr lang="en-US" sz="2200" dirty="0"/>
          </a:p>
          <a:p>
            <a:r>
              <a:rPr lang="en-US" dirty="0"/>
              <a:t>Use ML techniques to further improve computation efficiency and prediction accuracy </a:t>
            </a:r>
          </a:p>
          <a:p>
            <a:pPr lvl="1"/>
            <a:r>
              <a:rPr lang="en-US" dirty="0"/>
              <a:t>Generative Adversarial Networks (GAN)</a:t>
            </a:r>
            <a:endParaRPr lang="en-US" sz="1800" dirty="0"/>
          </a:p>
        </p:txBody>
      </p:sp>
      <p:pic>
        <p:nvPicPr>
          <p:cNvPr id="5" name="Picture 4">
            <a:extLst>
              <a:ext uri="{FF2B5EF4-FFF2-40B4-BE49-F238E27FC236}">
                <a16:creationId xmlns:a16="http://schemas.microsoft.com/office/drawing/2014/main" id="{D1E2E1E4-607D-197A-2D34-ED5ECF694075}"/>
              </a:ext>
            </a:extLst>
          </p:cNvPr>
          <p:cNvPicPr>
            <a:picLocks noChangeAspect="1"/>
          </p:cNvPicPr>
          <p:nvPr/>
        </p:nvPicPr>
        <p:blipFill>
          <a:blip r:embed="rId3"/>
          <a:stretch>
            <a:fillRect/>
          </a:stretch>
        </p:blipFill>
        <p:spPr>
          <a:xfrm>
            <a:off x="7578755" y="405323"/>
            <a:ext cx="4128053" cy="1325563"/>
          </a:xfrm>
          <a:prstGeom prst="rect">
            <a:avLst/>
          </a:prstGeom>
        </p:spPr>
      </p:pic>
      <p:sp>
        <p:nvSpPr>
          <p:cNvPr id="2" name="Footer Placeholder 3">
            <a:extLst>
              <a:ext uri="{FF2B5EF4-FFF2-40B4-BE49-F238E27FC236}">
                <a16:creationId xmlns:a16="http://schemas.microsoft.com/office/drawing/2014/main" id="{192E809C-13B5-694B-5AB5-10665F122BBA}"/>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13</a:t>
            </a:fld>
            <a:endParaRPr lang="en-US" dirty="0">
              <a:solidFill>
                <a:schemeClr val="bg1"/>
              </a:solidFill>
            </a:endParaRPr>
          </a:p>
        </p:txBody>
      </p:sp>
    </p:spTree>
    <p:extLst>
      <p:ext uri="{BB962C8B-B14F-4D97-AF65-F5344CB8AC3E}">
        <p14:creationId xmlns:p14="http://schemas.microsoft.com/office/powerpoint/2010/main" val="1229134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E092C-33A8-046D-B88F-D034BEEC9941}"/>
              </a:ext>
            </a:extLst>
          </p:cNvPr>
          <p:cNvSpPr>
            <a:spLocks noGrp="1"/>
          </p:cNvSpPr>
          <p:nvPr>
            <p:ph type="title"/>
          </p:nvPr>
        </p:nvSpPr>
        <p:spPr/>
        <p:txBody>
          <a:bodyPr/>
          <a:lstStyle/>
          <a:p>
            <a:r>
              <a:rPr lang="en-US" dirty="0"/>
              <a:t>Dynamic Coherence-Based EM simulator (DCEM) for Vehicular Environments</a:t>
            </a:r>
          </a:p>
        </p:txBody>
      </p:sp>
      <p:sp>
        <p:nvSpPr>
          <p:cNvPr id="3" name="Text Placeholder 2">
            <a:extLst>
              <a:ext uri="{FF2B5EF4-FFF2-40B4-BE49-F238E27FC236}">
                <a16:creationId xmlns:a16="http://schemas.microsoft.com/office/drawing/2014/main" id="{4173780F-6503-145E-4BB7-A67DA47E6982}"/>
              </a:ext>
            </a:extLst>
          </p:cNvPr>
          <p:cNvSpPr>
            <a:spLocks noGrp="1"/>
          </p:cNvSpPr>
          <p:nvPr>
            <p:ph type="body" idx="1"/>
          </p:nvPr>
        </p:nvSpPr>
        <p:spPr>
          <a:xfrm>
            <a:off x="831850" y="3654043"/>
            <a:ext cx="10515600" cy="1988474"/>
          </a:xfrm>
        </p:spPr>
        <p:txBody>
          <a:bodyPr/>
          <a:lstStyle/>
          <a:p>
            <a:pPr marL="342900" indent="-342900">
              <a:buFont typeface="Arial" panose="020B0604020202020204" pitchFamily="34" charset="0"/>
              <a:buChar char="•"/>
            </a:pPr>
            <a:endParaRPr lang="en-US" dirty="0"/>
          </a:p>
        </p:txBody>
      </p:sp>
      <p:sp>
        <p:nvSpPr>
          <p:cNvPr id="4" name="Footer Placeholder 3">
            <a:extLst>
              <a:ext uri="{FF2B5EF4-FFF2-40B4-BE49-F238E27FC236}">
                <a16:creationId xmlns:a16="http://schemas.microsoft.com/office/drawing/2014/main" id="{66B9FD9D-039D-C2B2-6BE6-12A00F08231E}"/>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14</a:t>
            </a:fld>
            <a:endParaRPr lang="en-US" dirty="0">
              <a:solidFill>
                <a:schemeClr val="bg1"/>
              </a:solidFill>
            </a:endParaRPr>
          </a:p>
        </p:txBody>
      </p:sp>
    </p:spTree>
    <p:extLst>
      <p:ext uri="{BB962C8B-B14F-4D97-AF65-F5344CB8AC3E}">
        <p14:creationId xmlns:p14="http://schemas.microsoft.com/office/powerpoint/2010/main" val="3988447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Motivation</a:t>
            </a:r>
          </a:p>
        </p:txBody>
      </p:sp>
      <p:sp>
        <p:nvSpPr>
          <p:cNvPr id="3" name="Content Placeholder 2">
            <a:extLst>
              <a:ext uri="{FF2B5EF4-FFF2-40B4-BE49-F238E27FC236}">
                <a16:creationId xmlns:a16="http://schemas.microsoft.com/office/drawing/2014/main" id="{0DFFB6C5-DCA7-B0FD-D4DC-AD993714DA46}"/>
              </a:ext>
            </a:extLst>
          </p:cNvPr>
          <p:cNvSpPr>
            <a:spLocks noGrp="1"/>
          </p:cNvSpPr>
          <p:nvPr>
            <p:ph idx="1"/>
          </p:nvPr>
        </p:nvSpPr>
        <p:spPr/>
        <p:txBody>
          <a:bodyPr/>
          <a:lstStyle/>
          <a:p>
            <a:r>
              <a:rPr lang="en-US" dirty="0"/>
              <a:t>Develop the first Dynamic Coherence-Based EM simulator with fast and reliable computations</a:t>
            </a:r>
          </a:p>
          <a:p>
            <a:r>
              <a:rPr lang="en-US" dirty="0"/>
              <a:t>Importance of accurate simulations to ensure reliable vehicular communication</a:t>
            </a:r>
          </a:p>
          <a:p>
            <a:r>
              <a:rPr lang="en-US" dirty="0"/>
              <a:t>Complexities of vehicular environments for wireless communication</a:t>
            </a:r>
          </a:p>
        </p:txBody>
      </p:sp>
      <p:sp>
        <p:nvSpPr>
          <p:cNvPr id="4" name="Footer Placeholder 3">
            <a:extLst>
              <a:ext uri="{FF2B5EF4-FFF2-40B4-BE49-F238E27FC236}">
                <a16:creationId xmlns:a16="http://schemas.microsoft.com/office/drawing/2014/main" id="{AC00AEAD-D8C8-AD9D-228C-4B0E4901EB38}"/>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15</a:t>
            </a:fld>
            <a:endParaRPr lang="en-US" dirty="0">
              <a:solidFill>
                <a:schemeClr val="bg1"/>
              </a:solidFill>
            </a:endParaRPr>
          </a:p>
        </p:txBody>
      </p:sp>
    </p:spTree>
    <p:extLst>
      <p:ext uri="{BB962C8B-B14F-4D97-AF65-F5344CB8AC3E}">
        <p14:creationId xmlns:p14="http://schemas.microsoft.com/office/powerpoint/2010/main" val="37269064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Method</a:t>
            </a:r>
          </a:p>
        </p:txBody>
      </p:sp>
      <p:sp>
        <p:nvSpPr>
          <p:cNvPr id="3" name="Content Placeholder 2">
            <a:extLst>
              <a:ext uri="{FF2B5EF4-FFF2-40B4-BE49-F238E27FC236}">
                <a16:creationId xmlns:a16="http://schemas.microsoft.com/office/drawing/2014/main" id="{0DFFB6C5-DCA7-B0FD-D4DC-AD993714DA46}"/>
              </a:ext>
            </a:extLst>
          </p:cNvPr>
          <p:cNvSpPr>
            <a:spLocks noGrp="1"/>
          </p:cNvSpPr>
          <p:nvPr>
            <p:ph idx="1"/>
          </p:nvPr>
        </p:nvSpPr>
        <p:spPr/>
        <p:txBody>
          <a:bodyPr/>
          <a:lstStyle/>
          <a:p>
            <a:r>
              <a:rPr lang="en-US" dirty="0"/>
              <a:t>Utilize the benefits of coherence-based acceleration methods in fast ray tracing simulations including backward ray tracing, efficient Bounding Volume Hierarchy (BVH) updating, and propagation path caching.</a:t>
            </a:r>
          </a:p>
          <a:p>
            <a:r>
              <a:rPr lang="en-US" dirty="0"/>
              <a:t>Use propagation models for EM simulations with proper physical models and ray interaction parameters.</a:t>
            </a:r>
          </a:p>
          <a:p>
            <a:endParaRPr lang="en-US" dirty="0"/>
          </a:p>
          <a:p>
            <a:endParaRPr lang="en-US" dirty="0"/>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1B16173B-33FB-B061-9068-7A5B2FDC83CE}"/>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16</a:t>
            </a:fld>
            <a:endParaRPr lang="en-US" dirty="0">
              <a:solidFill>
                <a:schemeClr val="bg1"/>
              </a:solidFill>
            </a:endParaRPr>
          </a:p>
        </p:txBody>
      </p:sp>
    </p:spTree>
    <p:extLst>
      <p:ext uri="{BB962C8B-B14F-4D97-AF65-F5344CB8AC3E}">
        <p14:creationId xmlns:p14="http://schemas.microsoft.com/office/powerpoint/2010/main" val="4177138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altLang="zh-CN" dirty="0"/>
              <a:t>Acceleration methods in DCEM</a:t>
            </a:r>
            <a:endParaRPr lang="en-US" dirty="0"/>
          </a:p>
        </p:txBody>
      </p:sp>
      <p:sp>
        <p:nvSpPr>
          <p:cNvPr id="3" name="Content Placeholder 2">
            <a:extLst>
              <a:ext uri="{FF2B5EF4-FFF2-40B4-BE49-F238E27FC236}">
                <a16:creationId xmlns:a16="http://schemas.microsoft.com/office/drawing/2014/main" id="{25640A9A-787F-8A33-AE89-085E7B3C2AC4}"/>
              </a:ext>
            </a:extLst>
          </p:cNvPr>
          <p:cNvSpPr>
            <a:spLocks noGrp="1"/>
          </p:cNvSpPr>
          <p:nvPr>
            <p:ph idx="1"/>
          </p:nvPr>
        </p:nvSpPr>
        <p:spPr>
          <a:xfrm>
            <a:off x="838200" y="1825625"/>
            <a:ext cx="10515600" cy="4095673"/>
          </a:xfrm>
        </p:spPr>
        <p:txBody>
          <a:bodyPr>
            <a:normAutofit/>
          </a:bodyPr>
          <a:lstStyle/>
          <a:p>
            <a:r>
              <a:rPr lang="en-US" b="1" dirty="0"/>
              <a:t>Backward ray tracing: </a:t>
            </a:r>
            <a:r>
              <a:rPr lang="en-US" dirty="0"/>
              <a:t>cast rays from the receiver</a:t>
            </a:r>
          </a:p>
          <a:p>
            <a:pPr lvl="1"/>
            <a:r>
              <a:rPr lang="en-US" dirty="0"/>
              <a:t>Reflected/diffracted rays coming from geometric primitives in the vicinity of the receiver, contribute more to the total received power.</a:t>
            </a:r>
          </a:p>
          <a:p>
            <a:pPr lvl="1"/>
            <a:r>
              <a:rPr lang="en-US" dirty="0"/>
              <a:t>The backward RT method can compute all the important paths while shooting fewer rays.</a:t>
            </a:r>
          </a:p>
        </p:txBody>
      </p:sp>
      <p:sp>
        <p:nvSpPr>
          <p:cNvPr id="4" name="Footer Placeholder 3">
            <a:extLst>
              <a:ext uri="{FF2B5EF4-FFF2-40B4-BE49-F238E27FC236}">
                <a16:creationId xmlns:a16="http://schemas.microsoft.com/office/drawing/2014/main" id="{56C171BB-A69C-AF48-8829-73504B802012}"/>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17</a:t>
            </a:fld>
            <a:endParaRPr lang="en-US" dirty="0">
              <a:solidFill>
                <a:schemeClr val="bg1"/>
              </a:solidFill>
            </a:endParaRPr>
          </a:p>
        </p:txBody>
      </p:sp>
      <p:pic>
        <p:nvPicPr>
          <p:cNvPr id="1026" name="Picture 2" descr="Illustration of the backward ray tracing calculation method | Download  Scientific Diagram">
            <a:extLst>
              <a:ext uri="{FF2B5EF4-FFF2-40B4-BE49-F238E27FC236}">
                <a16:creationId xmlns:a16="http://schemas.microsoft.com/office/drawing/2014/main" id="{FB1BFC4A-B27F-EFA0-DFB7-018969B520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1748" y="3620489"/>
            <a:ext cx="4152203" cy="2300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5694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altLang="zh-CN" dirty="0"/>
              <a:t>Acceleration methods in DCEM</a:t>
            </a:r>
            <a:endParaRPr lang="en-US" dirty="0"/>
          </a:p>
        </p:txBody>
      </p:sp>
      <p:sp>
        <p:nvSpPr>
          <p:cNvPr id="3" name="Content Placeholder 2">
            <a:extLst>
              <a:ext uri="{FF2B5EF4-FFF2-40B4-BE49-F238E27FC236}">
                <a16:creationId xmlns:a16="http://schemas.microsoft.com/office/drawing/2014/main" id="{25640A9A-787F-8A33-AE89-085E7B3C2AC4}"/>
              </a:ext>
            </a:extLst>
          </p:cNvPr>
          <p:cNvSpPr>
            <a:spLocks noGrp="1"/>
          </p:cNvSpPr>
          <p:nvPr>
            <p:ph idx="1"/>
          </p:nvPr>
        </p:nvSpPr>
        <p:spPr>
          <a:xfrm>
            <a:off x="838200" y="1825625"/>
            <a:ext cx="10515600" cy="4095673"/>
          </a:xfrm>
        </p:spPr>
        <p:txBody>
          <a:bodyPr>
            <a:normAutofit/>
          </a:bodyPr>
          <a:lstStyle/>
          <a:p>
            <a:r>
              <a:rPr lang="en-US" b="1" dirty="0"/>
              <a:t>Efficient BVH update: </a:t>
            </a:r>
            <a:r>
              <a:rPr lang="en-US" dirty="0"/>
              <a:t>measuring BVH quality degradation among adjacent time simulation</a:t>
            </a:r>
          </a:p>
          <a:p>
            <a:pPr lvl="1"/>
            <a:r>
              <a:rPr lang="en-US" dirty="0"/>
              <a:t>Bounding Volume Hierarchy: each node in the hierarchy contains a bounding volume that encapsulates smaller bounding volumes or actual geometric objects.</a:t>
            </a:r>
          </a:p>
          <a:p>
            <a:pPr lvl="1"/>
            <a:r>
              <a:rPr lang="en-US" dirty="0"/>
              <a:t>Update/rebuild at a time, when necessary, possible to just rebuild subtrees in some cases, minimize cost.</a:t>
            </a:r>
          </a:p>
        </p:txBody>
      </p:sp>
      <p:sp>
        <p:nvSpPr>
          <p:cNvPr id="4" name="Footer Placeholder 3">
            <a:extLst>
              <a:ext uri="{FF2B5EF4-FFF2-40B4-BE49-F238E27FC236}">
                <a16:creationId xmlns:a16="http://schemas.microsoft.com/office/drawing/2014/main" id="{56C171BB-A69C-AF48-8829-73504B802012}"/>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18</a:t>
            </a:fld>
            <a:endParaRPr lang="en-US" dirty="0">
              <a:solidFill>
                <a:schemeClr val="bg1"/>
              </a:solidFill>
            </a:endParaRPr>
          </a:p>
        </p:txBody>
      </p:sp>
      <p:pic>
        <p:nvPicPr>
          <p:cNvPr id="8" name="Picture 7">
            <a:extLst>
              <a:ext uri="{FF2B5EF4-FFF2-40B4-BE49-F238E27FC236}">
                <a16:creationId xmlns:a16="http://schemas.microsoft.com/office/drawing/2014/main" id="{50FC285B-8586-C3D3-94F0-216AE7D1337C}"/>
              </a:ext>
            </a:extLst>
          </p:cNvPr>
          <p:cNvPicPr>
            <a:picLocks noChangeAspect="1"/>
          </p:cNvPicPr>
          <p:nvPr/>
        </p:nvPicPr>
        <p:blipFill rotWithShape="1">
          <a:blip r:embed="rId3"/>
          <a:srcRect b="11547"/>
          <a:stretch/>
        </p:blipFill>
        <p:spPr>
          <a:xfrm>
            <a:off x="7281747" y="4422686"/>
            <a:ext cx="4264506" cy="1325563"/>
          </a:xfrm>
          <a:prstGeom prst="rect">
            <a:avLst/>
          </a:prstGeom>
        </p:spPr>
      </p:pic>
      <p:sp>
        <p:nvSpPr>
          <p:cNvPr id="9" name="TextBox 8">
            <a:extLst>
              <a:ext uri="{FF2B5EF4-FFF2-40B4-BE49-F238E27FC236}">
                <a16:creationId xmlns:a16="http://schemas.microsoft.com/office/drawing/2014/main" id="{49AAC163-E5EB-D6C3-9684-C6030AC8CB27}"/>
              </a:ext>
            </a:extLst>
          </p:cNvPr>
          <p:cNvSpPr txBox="1"/>
          <p:nvPr/>
        </p:nvSpPr>
        <p:spPr>
          <a:xfrm>
            <a:off x="8508135" y="5657703"/>
            <a:ext cx="4648200" cy="400110"/>
          </a:xfrm>
          <a:prstGeom prst="rect">
            <a:avLst/>
          </a:prstGeom>
          <a:noFill/>
        </p:spPr>
        <p:txBody>
          <a:bodyPr wrap="square">
            <a:spAutoFit/>
          </a:bodyPr>
          <a:lstStyle/>
          <a:p>
            <a:r>
              <a:rPr lang="en-US" sz="2000" dirty="0"/>
              <a:t>BVH illustration</a:t>
            </a:r>
          </a:p>
        </p:txBody>
      </p:sp>
    </p:spTree>
    <p:extLst>
      <p:ext uri="{BB962C8B-B14F-4D97-AF65-F5344CB8AC3E}">
        <p14:creationId xmlns:p14="http://schemas.microsoft.com/office/powerpoint/2010/main" val="28231358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altLang="zh-CN" dirty="0"/>
              <a:t>Acceleration methods in DCEM</a:t>
            </a:r>
            <a:endParaRPr lang="en-US" dirty="0"/>
          </a:p>
        </p:txBody>
      </p:sp>
      <p:sp>
        <p:nvSpPr>
          <p:cNvPr id="3" name="Content Placeholder 2">
            <a:extLst>
              <a:ext uri="{FF2B5EF4-FFF2-40B4-BE49-F238E27FC236}">
                <a16:creationId xmlns:a16="http://schemas.microsoft.com/office/drawing/2014/main" id="{25640A9A-787F-8A33-AE89-085E7B3C2AC4}"/>
              </a:ext>
            </a:extLst>
          </p:cNvPr>
          <p:cNvSpPr>
            <a:spLocks noGrp="1"/>
          </p:cNvSpPr>
          <p:nvPr>
            <p:ph idx="1"/>
          </p:nvPr>
        </p:nvSpPr>
        <p:spPr/>
        <p:txBody>
          <a:bodyPr>
            <a:normAutofit/>
          </a:bodyPr>
          <a:lstStyle/>
          <a:p>
            <a:r>
              <a:rPr lang="en-US" b="1" dirty="0"/>
              <a:t>Propagation path caching: </a:t>
            </a:r>
            <a:r>
              <a:rPr lang="en-US" dirty="0"/>
              <a:t>valid paths are kept and updated until removed</a:t>
            </a:r>
          </a:p>
          <a:p>
            <a:pPr lvl="1"/>
            <a:r>
              <a:rPr lang="en-US" dirty="0"/>
              <a:t>Visibility hash tables as persistent caches are used to accelerate the path finding process from time to time.</a:t>
            </a:r>
          </a:p>
          <a:p>
            <a:pPr lvl="1"/>
            <a:r>
              <a:rPr lang="en-US" dirty="0"/>
              <a:t>Lowered the number of visibility rays cast each time, leading to a faster overall computation time.</a:t>
            </a:r>
          </a:p>
        </p:txBody>
      </p:sp>
      <p:sp>
        <p:nvSpPr>
          <p:cNvPr id="4" name="Footer Placeholder 3">
            <a:extLst>
              <a:ext uri="{FF2B5EF4-FFF2-40B4-BE49-F238E27FC236}">
                <a16:creationId xmlns:a16="http://schemas.microsoft.com/office/drawing/2014/main" id="{8436704D-7827-DA53-D823-293634D81BF4}"/>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19</a:t>
            </a:fld>
            <a:endParaRPr lang="en-US" dirty="0">
              <a:solidFill>
                <a:schemeClr val="bg1"/>
              </a:solidFill>
            </a:endParaRPr>
          </a:p>
        </p:txBody>
      </p:sp>
    </p:spTree>
    <p:extLst>
      <p:ext uri="{BB962C8B-B14F-4D97-AF65-F5344CB8AC3E}">
        <p14:creationId xmlns:p14="http://schemas.microsoft.com/office/powerpoint/2010/main" val="2043361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5DC8D-2BC5-8462-0FC2-2E9CFA6091BB}"/>
              </a:ext>
            </a:extLst>
          </p:cNvPr>
          <p:cNvSpPr>
            <a:spLocks noGrp="1"/>
          </p:cNvSpPr>
          <p:nvPr>
            <p:ph type="title"/>
          </p:nvPr>
        </p:nvSpPr>
        <p:spPr/>
        <p:txBody>
          <a:bodyPr/>
          <a:lstStyle/>
          <a:p>
            <a:r>
              <a:rPr lang="en-US" sz="4400" dirty="0"/>
              <a:t>Electromagnetic (EM) simulation</a:t>
            </a:r>
            <a:endParaRPr lang="en-US" dirty="0"/>
          </a:p>
        </p:txBody>
      </p:sp>
      <p:sp>
        <p:nvSpPr>
          <p:cNvPr id="3" name="Content Placeholder 2">
            <a:extLst>
              <a:ext uri="{FF2B5EF4-FFF2-40B4-BE49-F238E27FC236}">
                <a16:creationId xmlns:a16="http://schemas.microsoft.com/office/drawing/2014/main" id="{DBAFDEFF-F297-FEE9-D042-7A8E02249DBE}"/>
              </a:ext>
            </a:extLst>
          </p:cNvPr>
          <p:cNvSpPr>
            <a:spLocks noGrp="1"/>
          </p:cNvSpPr>
          <p:nvPr>
            <p:ph idx="1"/>
          </p:nvPr>
        </p:nvSpPr>
        <p:spPr/>
        <p:txBody>
          <a:bodyPr>
            <a:normAutofit/>
          </a:bodyPr>
          <a:lstStyle/>
          <a:p>
            <a:r>
              <a:rPr lang="en-US" sz="2400" dirty="0"/>
              <a:t>EM wave: energy that travels through space or mediums, defined by oscillating electric and magnetic fields at right angles to each other and the wave's direction </a:t>
            </a:r>
            <a:r>
              <a:rPr lang="en-US" sz="1600" dirty="0"/>
              <a:t>[Maxwell, 1873]</a:t>
            </a:r>
          </a:p>
          <a:p>
            <a:r>
              <a:rPr lang="en-US" sz="2400" dirty="0"/>
              <a:t>EM sources and wireless communication</a:t>
            </a: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US" sz="2400" dirty="0"/>
              <a:t>EM frequency ranges in wireless communication </a:t>
            </a:r>
            <a:r>
              <a:rPr kumimoji="0" lang="en-US" sz="1600" b="0" i="0" u="none" strike="noStrike" kern="1200" cap="none" spc="0" normalizeH="0" baseline="0" noProof="0" dirty="0">
                <a:ln>
                  <a:noFill/>
                </a:ln>
                <a:solidFill>
                  <a:prstClr val="black"/>
                </a:solidFill>
                <a:effectLst/>
                <a:uLnTx/>
                <a:uFillTx/>
                <a:latin typeface="Trebuchet MS"/>
                <a:ea typeface="+mn-ea"/>
                <a:cs typeface="+mn-cs"/>
              </a:rPr>
              <a:t>[</a:t>
            </a:r>
            <a:r>
              <a:rPr kumimoji="0" lang="en-US" sz="1600" b="0" i="0" u="none" strike="noStrike" kern="1200" cap="none" spc="0" normalizeH="0" baseline="0" noProof="0" dirty="0" err="1">
                <a:ln>
                  <a:noFill/>
                </a:ln>
                <a:solidFill>
                  <a:prstClr val="black"/>
                </a:solidFill>
                <a:effectLst/>
                <a:uLnTx/>
                <a:uFillTx/>
                <a:latin typeface="Trebuchet MS"/>
                <a:ea typeface="+mn-ea"/>
                <a:cs typeface="+mn-cs"/>
              </a:rPr>
              <a:t>Ugweje</a:t>
            </a:r>
            <a:r>
              <a:rPr kumimoji="0" lang="en-US" sz="1600" b="0" i="0" u="none" strike="noStrike" kern="1200" cap="none" spc="0" normalizeH="0" baseline="0" noProof="0" dirty="0">
                <a:ln>
                  <a:noFill/>
                </a:ln>
                <a:solidFill>
                  <a:prstClr val="black"/>
                </a:solidFill>
                <a:effectLst/>
                <a:uLnTx/>
                <a:uFillTx/>
                <a:latin typeface="Trebuchet MS"/>
                <a:ea typeface="+mn-ea"/>
                <a:cs typeface="+mn-cs"/>
              </a:rPr>
              <a:t>, 2004]</a:t>
            </a:r>
            <a:r>
              <a:rPr lang="en-US" sz="2400" dirty="0"/>
              <a:t>: FM Radio (~100MHz), Mobile 2G-4G(700MHz-2.6GHz), </a:t>
            </a:r>
            <a:r>
              <a:rPr lang="en-US" altLang="zh-CN" sz="2400" dirty="0"/>
              <a:t>5G/6G (30GHz-3THz),</a:t>
            </a:r>
            <a:r>
              <a:rPr lang="en-US" sz="2400" dirty="0"/>
              <a:t> Wi-</a:t>
            </a:r>
            <a:r>
              <a:rPr lang="en-US" altLang="zh-CN" sz="2400" dirty="0"/>
              <a:t>Fi(2.4GHz, 5GHz), etc.</a:t>
            </a:r>
            <a:endParaRPr lang="en-US" sz="2400" dirty="0"/>
          </a:p>
          <a:p>
            <a:r>
              <a:rPr lang="en-US" sz="2400" dirty="0"/>
              <a:t>EM simulation</a:t>
            </a:r>
          </a:p>
        </p:txBody>
      </p:sp>
      <p:sp>
        <p:nvSpPr>
          <p:cNvPr id="4" name="Footer Placeholder 3">
            <a:extLst>
              <a:ext uri="{FF2B5EF4-FFF2-40B4-BE49-F238E27FC236}">
                <a16:creationId xmlns:a16="http://schemas.microsoft.com/office/drawing/2014/main" id="{43D803D9-DDB5-FA6D-3E14-71521FD6EC04}"/>
              </a:ext>
            </a:extLst>
          </p:cNvPr>
          <p:cNvSpPr>
            <a:spLocks noGrp="1"/>
          </p:cNvSpPr>
          <p:nvPr>
            <p:ph type="ftr" sz="quarter" idx="3"/>
          </p:nvPr>
        </p:nvSpPr>
        <p:spPr/>
        <p:txBody>
          <a:bodyPr/>
          <a:lstStyle/>
          <a:p>
            <a:fld id="{84967C11-20DF-654D-A7FD-D310D00C0508}" type="slidenum">
              <a:rPr lang="en-US" smtClean="0">
                <a:solidFill>
                  <a:schemeClr val="bg1"/>
                </a:solidFill>
              </a:rPr>
              <a:pPr/>
              <a:t>2</a:t>
            </a:fld>
            <a:r>
              <a:rPr lang="en-US" dirty="0">
                <a:solidFill>
                  <a:schemeClr val="bg1"/>
                </a:solidFill>
              </a:rPr>
              <a:t>   </a:t>
            </a:r>
          </a:p>
        </p:txBody>
      </p:sp>
      <p:pic>
        <p:nvPicPr>
          <p:cNvPr id="1026" name="Picture 2" descr="WiFi signal">
            <a:extLst>
              <a:ext uri="{FF2B5EF4-FFF2-40B4-BE49-F238E27FC236}">
                <a16:creationId xmlns:a16="http://schemas.microsoft.com/office/drawing/2014/main" id="{DC84C336-2E1F-A48B-4A8A-33FD6A1DBD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4901" y="4745217"/>
            <a:ext cx="2114231" cy="12219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ow to Find Cell Towers Near You | weBoost">
            <a:extLst>
              <a:ext uri="{FF2B5EF4-FFF2-40B4-BE49-F238E27FC236}">
                <a16:creationId xmlns:a16="http://schemas.microsoft.com/office/drawing/2014/main" id="{FDB3C2DC-5C9D-57BF-8E99-F180C53645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6895" y="4728117"/>
            <a:ext cx="1765781" cy="117777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electromagnetism - EM wave in Real life - Physics Stack Exchange">
            <a:extLst>
              <a:ext uri="{FF2B5EF4-FFF2-40B4-BE49-F238E27FC236}">
                <a16:creationId xmlns:a16="http://schemas.microsoft.com/office/drawing/2014/main" id="{7083A231-7B08-8F7E-5CBE-7C90930A39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01672" y="4332909"/>
            <a:ext cx="1433421" cy="1572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62397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Propagation models in DCEM</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5640A9A-787F-8A33-AE89-085E7B3C2AC4}"/>
                  </a:ext>
                </a:extLst>
              </p:cNvPr>
              <p:cNvSpPr>
                <a:spLocks noGrp="1"/>
              </p:cNvSpPr>
              <p:nvPr>
                <p:ph idx="1"/>
              </p:nvPr>
            </p:nvSpPr>
            <p:spPr>
              <a:xfrm>
                <a:off x="838200" y="1825625"/>
                <a:ext cx="10515600" cy="4108644"/>
              </a:xfrm>
            </p:spPr>
            <p:txBody>
              <a:bodyPr>
                <a:normAutofit/>
              </a:bodyPr>
              <a:lstStyle/>
              <a:p>
                <a:r>
                  <a:rPr lang="en-US" b="1" dirty="0"/>
                  <a:t>Combining with coherence-based framework:</a:t>
                </a:r>
              </a:p>
              <a:p>
                <a:pPr lvl="1"/>
                <a:r>
                  <a:rPr lang="en-US" dirty="0"/>
                  <a:t>Direct rays:  close-in pathloss model </a:t>
                </a:r>
              </a:p>
              <a:p>
                <a:pPr marL="457200" lvl="1" indent="0">
                  <a:buNone/>
                </a:pPr>
                <a14:m>
                  <m:oMathPara xmlns:m="http://schemas.openxmlformats.org/officeDocument/2006/math">
                    <m:oMathParaPr>
                      <m:jc m:val="centerGroup"/>
                    </m:oMathParaPr>
                    <m:oMath xmlns:m="http://schemas.openxmlformats.org/officeDocument/2006/math">
                      <m:r>
                        <a:rPr lang="en-US" sz="2000" i="1" kern="100" smtClean="0">
                          <a:effectLst/>
                          <a:latin typeface="Cambria Math" panose="02040503050406030204" pitchFamily="18" charset="0"/>
                          <a:ea typeface="等线" panose="02010600030101010101" pitchFamily="2" charset="-122"/>
                          <a:cs typeface="Times New Roman" panose="02020603050405020304" pitchFamily="18" charset="0"/>
                        </a:rPr>
                        <m:t>𝑃</m:t>
                      </m:r>
                      <m:sSup>
                        <m:sSup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𝐿</m:t>
                          </m:r>
                        </m:e>
                        <m:sup>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𝐶𝐼</m:t>
                          </m:r>
                        </m:sup>
                      </m:sSup>
                      <m:d>
                        <m:d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𝑓</m:t>
                          </m:r>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m:t>
                          </m:r>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𝑑</m:t>
                          </m:r>
                        </m:e>
                      </m:d>
                      <m:d>
                        <m:dPr>
                          <m:begChr m:val="["/>
                          <m:endChr m:val="]"/>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𝑑𝐵</m:t>
                          </m:r>
                        </m:e>
                      </m:d>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m:t>
                      </m:r>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𝐹𝑆𝑃𝐿</m:t>
                      </m:r>
                      <m:d>
                        <m:d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𝑓</m:t>
                          </m:r>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m:t>
                          </m:r>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𝑑</m:t>
                          </m:r>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=1</m:t>
                          </m:r>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𝑚</m:t>
                          </m:r>
                        </m:e>
                      </m:d>
                      <m:d>
                        <m:dPr>
                          <m:begChr m:val="["/>
                          <m:endChr m:val="]"/>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𝑑𝐵</m:t>
                          </m:r>
                        </m:e>
                      </m:d>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+10</m:t>
                      </m:r>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𝑙𝑜</m:t>
                      </m:r>
                      <m:sSub>
                        <m:sSub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𝑔</m:t>
                          </m:r>
                        </m:e>
                        <m:sub>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10</m:t>
                          </m:r>
                        </m:sub>
                      </m:sSub>
                      <m:d>
                        <m:d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𝑑</m:t>
                          </m:r>
                        </m:e>
                      </m:d>
                      <m:d>
                        <m:dPr>
                          <m:begChr m:val="["/>
                          <m:endChr m:val="]"/>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𝑑𝐵</m:t>
                          </m:r>
                        </m:e>
                      </m:d>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m:t>
                      </m:r>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𝐴𝑇</m:t>
                      </m:r>
                      <m:d>
                        <m:dPr>
                          <m:begChr m:val="["/>
                          <m:endChr m:val="]"/>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𝑑𝐵</m:t>
                          </m:r>
                        </m:e>
                      </m:d>
                    </m:oMath>
                  </m:oMathPara>
                </a14:m>
                <a:endParaRPr lang="en-US" dirty="0"/>
              </a:p>
              <a:p>
                <a:pPr lvl="1"/>
                <a:r>
                  <a:rPr lang="en-US" dirty="0"/>
                  <a:t>Reflected and transmitted rays: reflection and transmission coefficients</a:t>
                </a:r>
              </a:p>
              <a:p>
                <a:pPr lvl="1"/>
                <a:r>
                  <a:rPr lang="en-US" dirty="0"/>
                  <a:t>Diffracted rays: UTD for edge diffractions </a:t>
                </a:r>
              </a:p>
              <a:p>
                <a:pPr marL="457200" lvl="1" indent="0">
                  <a:buNone/>
                </a:pPr>
                <a14:m>
                  <m:oMathPara xmlns:m="http://schemas.openxmlformats.org/officeDocument/2006/math">
                    <m:oMathParaPr>
                      <m:jc m:val="centerGroup"/>
                    </m:oMathParaPr>
                    <m:oMath xmlns:m="http://schemas.openxmlformats.org/officeDocument/2006/math">
                      <m:acc>
                        <m:accPr>
                          <m:chr m:val="̅"/>
                          <m:ctrlPr>
                            <a:rPr lang="en-US" sz="2000" i="1" kern="100" smtClean="0">
                              <a:effectLst/>
                              <a:latin typeface="Cambria Math" panose="02040503050406030204" pitchFamily="18" charset="0"/>
                              <a:ea typeface="等线" panose="02010600030101010101" pitchFamily="2" charset="-122"/>
                              <a:cs typeface="Times New Roman" panose="02020603050405020304" pitchFamily="18" charset="0"/>
                            </a:rPr>
                          </m:ctrlPr>
                        </m:acc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𝐸</m:t>
                          </m:r>
                        </m:e>
                      </m:acc>
                      <m:d>
                        <m:d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𝑃</m:t>
                          </m:r>
                        </m:e>
                      </m:d>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m:t>
                      </m:r>
                      <m:acc>
                        <m:accPr>
                          <m:chr m:val="̅"/>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accPr>
                        <m:e>
                          <m:sSup>
                            <m:sSup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𝐸</m:t>
                              </m:r>
                            </m:e>
                            <m:sup>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𝑖</m:t>
                              </m:r>
                            </m:sup>
                          </m:sSup>
                        </m:e>
                      </m:acc>
                      <m:d>
                        <m:d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𝑃</m:t>
                          </m:r>
                        </m:e>
                      </m:d>
                      <m:sSup>
                        <m:sSup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𝑈</m:t>
                          </m:r>
                        </m:e>
                        <m:sup>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𝑖</m:t>
                          </m:r>
                        </m:sup>
                      </m:sSup>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m:t>
                      </m:r>
                      <m:acc>
                        <m:accPr>
                          <m:chr m:val="̅"/>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accPr>
                        <m:e>
                          <m:sSup>
                            <m:sSup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𝐸</m:t>
                              </m:r>
                            </m:e>
                            <m:sup>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𝑟</m:t>
                              </m:r>
                            </m:sup>
                          </m:sSup>
                        </m:e>
                      </m:acc>
                      <m:d>
                        <m:d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d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𝑃</m:t>
                          </m:r>
                        </m:e>
                      </m:d>
                      <m:sSup>
                        <m:sSup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𝑈</m:t>
                          </m:r>
                        </m:e>
                        <m:sup>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𝑟</m:t>
                          </m:r>
                        </m:sup>
                      </m:sSup>
                    </m:oMath>
                  </m:oMathPara>
                </a14:m>
                <a:endParaRPr lang="en-US" dirty="0"/>
              </a:p>
              <a:p>
                <a:pPr lvl="1"/>
                <a:r>
                  <a:rPr lang="en-US" dirty="0"/>
                  <a:t>Diffused and scattered rays: effective roughness model</a:t>
                </a:r>
              </a:p>
              <a:p>
                <a:endParaRPr lang="en-US" sz="2400" dirty="0"/>
              </a:p>
            </p:txBody>
          </p:sp>
        </mc:Choice>
        <mc:Fallback xmlns="">
          <p:sp>
            <p:nvSpPr>
              <p:cNvPr id="3" name="Content Placeholder 2">
                <a:extLst>
                  <a:ext uri="{FF2B5EF4-FFF2-40B4-BE49-F238E27FC236}">
                    <a16:creationId xmlns:a16="http://schemas.microsoft.com/office/drawing/2014/main" id="{25640A9A-787F-8A33-AE89-085E7B3C2AC4}"/>
                  </a:ext>
                </a:extLst>
              </p:cNvPr>
              <p:cNvSpPr>
                <a:spLocks noGrp="1" noRot="1" noChangeAspect="1" noMove="1" noResize="1" noEditPoints="1" noAdjustHandles="1" noChangeArrowheads="1" noChangeShapeType="1" noTextEdit="1"/>
              </p:cNvSpPr>
              <p:nvPr>
                <p:ph idx="1"/>
              </p:nvPr>
            </p:nvSpPr>
            <p:spPr>
              <a:xfrm>
                <a:off x="838200" y="1825625"/>
                <a:ext cx="10515600" cy="4108644"/>
              </a:xfrm>
              <a:blipFill>
                <a:blip r:embed="rId3"/>
                <a:stretch>
                  <a:fillRect l="-1043" t="-1335"/>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8436704D-7827-DA53-D823-293634D81BF4}"/>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20</a:t>
            </a:fld>
            <a:endParaRPr lang="en-US" dirty="0">
              <a:solidFill>
                <a:schemeClr val="bg1"/>
              </a:solidFill>
            </a:endParaRPr>
          </a:p>
        </p:txBody>
      </p:sp>
      <p:pic>
        <p:nvPicPr>
          <p:cNvPr id="5" name="Picture 2" descr="Applied Sciences | Free Full-Text | Research on a mmWave Beam-Prediction  Algorithm with Situational Awareness Based on Deep Learning for Intelligent  Transportation Systems">
            <a:extLst>
              <a:ext uri="{FF2B5EF4-FFF2-40B4-BE49-F238E27FC236}">
                <a16:creationId xmlns:a16="http://schemas.microsoft.com/office/drawing/2014/main" id="{EB48B607-68E4-FDC8-A03F-FEDBA4D061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60012" y="4148255"/>
            <a:ext cx="2417895" cy="1669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3280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Main results</a:t>
            </a:r>
          </a:p>
        </p:txBody>
      </p:sp>
      <p:sp>
        <p:nvSpPr>
          <p:cNvPr id="3" name="Content Placeholder 2">
            <a:extLst>
              <a:ext uri="{FF2B5EF4-FFF2-40B4-BE49-F238E27FC236}">
                <a16:creationId xmlns:a16="http://schemas.microsoft.com/office/drawing/2014/main" id="{0DFFB6C5-DCA7-B0FD-D4DC-AD993714DA46}"/>
              </a:ext>
            </a:extLst>
          </p:cNvPr>
          <p:cNvSpPr>
            <a:spLocks noGrp="1"/>
          </p:cNvSpPr>
          <p:nvPr>
            <p:ph idx="1"/>
          </p:nvPr>
        </p:nvSpPr>
        <p:spPr/>
        <p:txBody>
          <a:bodyPr>
            <a:normAutofit/>
          </a:bodyPr>
          <a:lstStyle/>
          <a:p>
            <a:r>
              <a:rPr lang="en-US" sz="2400" dirty="0"/>
              <a:t>Performance evaluation by comparing with GEMV^2 and </a:t>
            </a:r>
            <a:r>
              <a:rPr lang="en-US" sz="2400" dirty="0" err="1"/>
              <a:t>WinProp</a:t>
            </a:r>
            <a:r>
              <a:rPr lang="en-US" sz="2400" dirty="0"/>
              <a:t> in vehicular environments, showing </a:t>
            </a:r>
            <a:r>
              <a:rPr lang="en-US" sz="2400" b="1" dirty="0"/>
              <a:t>comparable accuracy </a:t>
            </a:r>
            <a:r>
              <a:rPr lang="en-US" sz="2400" dirty="0"/>
              <a:t>while </a:t>
            </a:r>
            <a:r>
              <a:rPr lang="en-US" sz="2400" b="1" dirty="0"/>
              <a:t>reducing 30% computation time </a:t>
            </a:r>
            <a:r>
              <a:rPr lang="en-US" sz="2400" dirty="0"/>
              <a:t>under certain settings.</a:t>
            </a:r>
          </a:p>
          <a:p>
            <a:r>
              <a:rPr lang="en-US" sz="2400" dirty="0"/>
              <a:t>Channel Power Delay Profile (PDP) comparisons under dynamic settings with NYUISIM, showing system capability of dynamic simulations.</a:t>
            </a:r>
          </a:p>
        </p:txBody>
      </p:sp>
      <p:sp>
        <p:nvSpPr>
          <p:cNvPr id="4" name="Footer Placeholder 3">
            <a:extLst>
              <a:ext uri="{FF2B5EF4-FFF2-40B4-BE49-F238E27FC236}">
                <a16:creationId xmlns:a16="http://schemas.microsoft.com/office/drawing/2014/main" id="{D71D1E8D-6AF5-64E3-013D-C8C5C78D2130}"/>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21</a:t>
            </a:fld>
            <a:endParaRPr lang="en-US" dirty="0">
              <a:solidFill>
                <a:schemeClr val="bg1"/>
              </a:solidFill>
            </a:endParaRPr>
          </a:p>
        </p:txBody>
      </p:sp>
    </p:spTree>
    <p:extLst>
      <p:ext uri="{BB962C8B-B14F-4D97-AF65-F5344CB8AC3E}">
        <p14:creationId xmlns:p14="http://schemas.microsoft.com/office/powerpoint/2010/main" val="41148985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a:xfrm>
            <a:off x="838199" y="365125"/>
            <a:ext cx="10692161" cy="1325563"/>
          </a:xfrm>
        </p:spPr>
        <p:txBody>
          <a:bodyPr/>
          <a:lstStyle/>
          <a:p>
            <a:r>
              <a:rPr lang="en-US" dirty="0"/>
              <a:t>Evaluation details: 3D Environments</a:t>
            </a:r>
          </a:p>
        </p:txBody>
      </p:sp>
      <p:sp>
        <p:nvSpPr>
          <p:cNvPr id="3" name="Content Placeholder 2">
            <a:extLst>
              <a:ext uri="{FF2B5EF4-FFF2-40B4-BE49-F238E27FC236}">
                <a16:creationId xmlns:a16="http://schemas.microsoft.com/office/drawing/2014/main" id="{0DFFB6C5-DCA7-B0FD-D4DC-AD993714DA46}"/>
              </a:ext>
            </a:extLst>
          </p:cNvPr>
          <p:cNvSpPr>
            <a:spLocks noGrp="1"/>
          </p:cNvSpPr>
          <p:nvPr>
            <p:ph sz="half" idx="1"/>
          </p:nvPr>
        </p:nvSpPr>
        <p:spPr/>
        <p:txBody>
          <a:bodyPr>
            <a:normAutofit/>
          </a:bodyPr>
          <a:lstStyle/>
          <a:p>
            <a:r>
              <a:rPr lang="en-US" sz="2400" dirty="0"/>
              <a:t>Outdoor</a:t>
            </a:r>
          </a:p>
          <a:p>
            <a:endParaRPr lang="en-US" sz="2400" dirty="0"/>
          </a:p>
          <a:p>
            <a:endParaRPr lang="en-US" sz="2400" dirty="0"/>
          </a:p>
          <a:p>
            <a:endParaRPr lang="en-US" sz="2400" dirty="0"/>
          </a:p>
          <a:p>
            <a:endParaRPr lang="en-US" sz="2400" dirty="0"/>
          </a:p>
          <a:p>
            <a:endParaRPr lang="en-US" sz="2400" dirty="0"/>
          </a:p>
        </p:txBody>
      </p:sp>
      <p:pic>
        <p:nvPicPr>
          <p:cNvPr id="8" name="Picture 7" descr="A picture containing kite, ground, flying, outdoor&#10;&#10;Description automatically generated">
            <a:extLst>
              <a:ext uri="{FF2B5EF4-FFF2-40B4-BE49-F238E27FC236}">
                <a16:creationId xmlns:a16="http://schemas.microsoft.com/office/drawing/2014/main" id="{D17057BA-FA6C-EC35-23D9-204DD814B044}"/>
              </a:ext>
            </a:extLst>
          </p:cNvPr>
          <p:cNvPicPr>
            <a:picLocks noChangeAspect="1"/>
          </p:cNvPicPr>
          <p:nvPr/>
        </p:nvPicPr>
        <p:blipFill>
          <a:blip r:embed="rId3"/>
          <a:stretch>
            <a:fillRect/>
          </a:stretch>
        </p:blipFill>
        <p:spPr>
          <a:xfrm>
            <a:off x="6294139" y="2415203"/>
            <a:ext cx="4031890" cy="2199213"/>
          </a:xfrm>
          <a:prstGeom prst="rect">
            <a:avLst/>
          </a:prstGeom>
        </p:spPr>
      </p:pic>
      <p:sp>
        <p:nvSpPr>
          <p:cNvPr id="6" name="TextBox 5">
            <a:extLst>
              <a:ext uri="{FF2B5EF4-FFF2-40B4-BE49-F238E27FC236}">
                <a16:creationId xmlns:a16="http://schemas.microsoft.com/office/drawing/2014/main" id="{72C9E510-7BEA-4989-A196-ABE5C75A0397}"/>
              </a:ext>
            </a:extLst>
          </p:cNvPr>
          <p:cNvSpPr txBox="1"/>
          <p:nvPr/>
        </p:nvSpPr>
        <p:spPr>
          <a:xfrm>
            <a:off x="5720331" y="4793601"/>
            <a:ext cx="5633469" cy="400110"/>
          </a:xfrm>
          <a:prstGeom prst="rect">
            <a:avLst/>
          </a:prstGeom>
          <a:noFill/>
        </p:spPr>
        <p:txBody>
          <a:bodyPr wrap="square">
            <a:spAutoFit/>
          </a:bodyPr>
          <a:lstStyle/>
          <a:p>
            <a:r>
              <a:rPr lang="en-US" sz="2000" b="1" dirty="0"/>
              <a:t>Simulation results of V2V with Google Earth</a:t>
            </a:r>
            <a:endParaRPr lang="en-US" sz="2000" dirty="0"/>
          </a:p>
        </p:txBody>
      </p:sp>
      <p:sp>
        <p:nvSpPr>
          <p:cNvPr id="12" name="Footer Placeholder 3">
            <a:extLst>
              <a:ext uri="{FF2B5EF4-FFF2-40B4-BE49-F238E27FC236}">
                <a16:creationId xmlns:a16="http://schemas.microsoft.com/office/drawing/2014/main" id="{3EE4E50A-1ADD-2BC1-AA2B-A98C8AEBF728}"/>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22</a:t>
            </a:fld>
            <a:endParaRPr lang="en-US" dirty="0">
              <a:solidFill>
                <a:schemeClr val="bg1"/>
              </a:solidFill>
            </a:endParaRPr>
          </a:p>
        </p:txBody>
      </p:sp>
      <p:pic>
        <p:nvPicPr>
          <p:cNvPr id="5" name="Picture 4">
            <a:extLst>
              <a:ext uri="{FF2B5EF4-FFF2-40B4-BE49-F238E27FC236}">
                <a16:creationId xmlns:a16="http://schemas.microsoft.com/office/drawing/2014/main" id="{8D749078-6422-953E-90E5-AF6E58D9A95A}"/>
              </a:ext>
            </a:extLst>
          </p:cNvPr>
          <p:cNvPicPr>
            <a:picLocks noChangeAspect="1"/>
          </p:cNvPicPr>
          <p:nvPr/>
        </p:nvPicPr>
        <p:blipFill>
          <a:blip r:embed="rId4"/>
          <a:stretch>
            <a:fillRect/>
          </a:stretch>
        </p:blipFill>
        <p:spPr>
          <a:xfrm>
            <a:off x="1603426" y="2415203"/>
            <a:ext cx="2935120" cy="2199820"/>
          </a:xfrm>
          <a:prstGeom prst="rect">
            <a:avLst/>
          </a:prstGeom>
        </p:spPr>
      </p:pic>
      <p:sp>
        <p:nvSpPr>
          <p:cNvPr id="13" name="TextBox 12">
            <a:extLst>
              <a:ext uri="{FF2B5EF4-FFF2-40B4-BE49-F238E27FC236}">
                <a16:creationId xmlns:a16="http://schemas.microsoft.com/office/drawing/2014/main" id="{80556565-4132-C9B3-575E-EC76CF729CF1}"/>
              </a:ext>
            </a:extLst>
          </p:cNvPr>
          <p:cNvSpPr txBox="1"/>
          <p:nvPr/>
        </p:nvSpPr>
        <p:spPr>
          <a:xfrm>
            <a:off x="746886" y="4806857"/>
            <a:ext cx="4648200" cy="400110"/>
          </a:xfrm>
          <a:prstGeom prst="rect">
            <a:avLst/>
          </a:prstGeom>
          <a:noFill/>
        </p:spPr>
        <p:txBody>
          <a:bodyPr wrap="square">
            <a:spAutoFit/>
          </a:bodyPr>
          <a:lstStyle/>
          <a:p>
            <a:r>
              <a:rPr lang="en-US" sz="2000" b="1" dirty="0"/>
              <a:t>3D model of a European urban model </a:t>
            </a:r>
            <a:endParaRPr lang="en-US" sz="2000" dirty="0"/>
          </a:p>
        </p:txBody>
      </p:sp>
    </p:spTree>
    <p:extLst>
      <p:ext uri="{BB962C8B-B14F-4D97-AF65-F5344CB8AC3E}">
        <p14:creationId xmlns:p14="http://schemas.microsoft.com/office/powerpoint/2010/main" val="15472355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a:xfrm>
            <a:off x="838200" y="365125"/>
            <a:ext cx="10736766" cy="1325563"/>
          </a:xfrm>
        </p:spPr>
        <p:txBody>
          <a:bodyPr/>
          <a:lstStyle/>
          <a:p>
            <a:r>
              <a:rPr lang="en-US" dirty="0"/>
              <a:t>Evaluation details: 3D Environments</a:t>
            </a:r>
          </a:p>
        </p:txBody>
      </p:sp>
      <p:pic>
        <p:nvPicPr>
          <p:cNvPr id="7" name="Picture 6" descr="A picture containing graphical user interface&#10;&#10;Description automatically generated">
            <a:extLst>
              <a:ext uri="{FF2B5EF4-FFF2-40B4-BE49-F238E27FC236}">
                <a16:creationId xmlns:a16="http://schemas.microsoft.com/office/drawing/2014/main" id="{3282AD09-C929-3BBD-0EEE-6C5ED8908F23}"/>
              </a:ext>
            </a:extLst>
          </p:cNvPr>
          <p:cNvPicPr>
            <a:picLocks noChangeAspect="1"/>
          </p:cNvPicPr>
          <p:nvPr/>
        </p:nvPicPr>
        <p:blipFill>
          <a:blip r:embed="rId3"/>
          <a:stretch>
            <a:fillRect/>
          </a:stretch>
        </p:blipFill>
        <p:spPr>
          <a:xfrm>
            <a:off x="2428950" y="1862523"/>
            <a:ext cx="4578574" cy="2005278"/>
          </a:xfrm>
          <a:prstGeom prst="rect">
            <a:avLst/>
          </a:prstGeom>
        </p:spPr>
      </p:pic>
      <p:pic>
        <p:nvPicPr>
          <p:cNvPr id="9" name="Picture 8" descr="Table&#10;&#10;Description automatically generated">
            <a:extLst>
              <a:ext uri="{FF2B5EF4-FFF2-40B4-BE49-F238E27FC236}">
                <a16:creationId xmlns:a16="http://schemas.microsoft.com/office/drawing/2014/main" id="{1711774D-DCD9-24E5-88B6-9AC01D22888D}"/>
              </a:ext>
            </a:extLst>
          </p:cNvPr>
          <p:cNvPicPr>
            <a:picLocks noChangeAspect="1"/>
          </p:cNvPicPr>
          <p:nvPr/>
        </p:nvPicPr>
        <p:blipFill rotWithShape="1">
          <a:blip r:embed="rId4"/>
          <a:srcRect b="13405"/>
          <a:stretch/>
        </p:blipFill>
        <p:spPr>
          <a:xfrm>
            <a:off x="4052230" y="4300612"/>
            <a:ext cx="5293564" cy="1422604"/>
          </a:xfrm>
          <a:prstGeom prst="rect">
            <a:avLst/>
          </a:prstGeom>
        </p:spPr>
      </p:pic>
      <p:sp>
        <p:nvSpPr>
          <p:cNvPr id="11" name="TextBox 10">
            <a:extLst>
              <a:ext uri="{FF2B5EF4-FFF2-40B4-BE49-F238E27FC236}">
                <a16:creationId xmlns:a16="http://schemas.microsoft.com/office/drawing/2014/main" id="{F84715C9-6F5E-1709-C012-8C7B15AC3232}"/>
              </a:ext>
            </a:extLst>
          </p:cNvPr>
          <p:cNvSpPr txBox="1"/>
          <p:nvPr/>
        </p:nvSpPr>
        <p:spPr>
          <a:xfrm>
            <a:off x="6923335" y="2795595"/>
            <a:ext cx="4844919" cy="400110"/>
          </a:xfrm>
          <a:prstGeom prst="rect">
            <a:avLst/>
          </a:prstGeom>
          <a:noFill/>
        </p:spPr>
        <p:txBody>
          <a:bodyPr wrap="square">
            <a:spAutoFit/>
          </a:bodyPr>
          <a:lstStyle/>
          <a:p>
            <a:r>
              <a:rPr lang="en-US" sz="2000" b="1" dirty="0"/>
              <a:t>Simple indoor office environment</a:t>
            </a:r>
            <a:endParaRPr lang="en-US" sz="2000" dirty="0"/>
          </a:p>
        </p:txBody>
      </p:sp>
      <p:sp>
        <p:nvSpPr>
          <p:cNvPr id="12" name="Footer Placeholder 3">
            <a:extLst>
              <a:ext uri="{FF2B5EF4-FFF2-40B4-BE49-F238E27FC236}">
                <a16:creationId xmlns:a16="http://schemas.microsoft.com/office/drawing/2014/main" id="{3EE4E50A-1ADD-2BC1-AA2B-A98C8AEBF728}"/>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23</a:t>
            </a:fld>
            <a:endParaRPr lang="en-US" dirty="0">
              <a:solidFill>
                <a:schemeClr val="bg1"/>
              </a:solidFill>
            </a:endParaRPr>
          </a:p>
        </p:txBody>
      </p:sp>
      <p:sp>
        <p:nvSpPr>
          <p:cNvPr id="14" name="Content Placeholder 13">
            <a:extLst>
              <a:ext uri="{FF2B5EF4-FFF2-40B4-BE49-F238E27FC236}">
                <a16:creationId xmlns:a16="http://schemas.microsoft.com/office/drawing/2014/main" id="{A52D9062-B65D-7312-86AF-0AF31A093207}"/>
              </a:ext>
            </a:extLst>
          </p:cNvPr>
          <p:cNvSpPr>
            <a:spLocks noGrp="1"/>
          </p:cNvSpPr>
          <p:nvPr>
            <p:ph sz="half" idx="1"/>
          </p:nvPr>
        </p:nvSpPr>
        <p:spPr/>
        <p:txBody>
          <a:bodyPr/>
          <a:lstStyle/>
          <a:p>
            <a:r>
              <a:rPr lang="en-US" dirty="0"/>
              <a:t>Indoor</a:t>
            </a:r>
          </a:p>
          <a:p>
            <a:endParaRPr lang="en-US" dirty="0"/>
          </a:p>
          <a:p>
            <a:endParaRPr lang="en-US" dirty="0"/>
          </a:p>
          <a:p>
            <a:endParaRPr lang="en-US" dirty="0"/>
          </a:p>
          <a:p>
            <a:endParaRPr lang="en-US" dirty="0"/>
          </a:p>
          <a:p>
            <a:r>
              <a:rPr lang="en-US" dirty="0"/>
              <a:t>Material table</a:t>
            </a:r>
          </a:p>
        </p:txBody>
      </p:sp>
    </p:spTree>
    <p:extLst>
      <p:ext uri="{BB962C8B-B14F-4D97-AF65-F5344CB8AC3E}">
        <p14:creationId xmlns:p14="http://schemas.microsoft.com/office/powerpoint/2010/main" val="7002312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Evaluation details: results comparisons</a:t>
            </a:r>
          </a:p>
        </p:txBody>
      </p:sp>
      <p:sp>
        <p:nvSpPr>
          <p:cNvPr id="4" name="Content Placeholder 3">
            <a:extLst>
              <a:ext uri="{FF2B5EF4-FFF2-40B4-BE49-F238E27FC236}">
                <a16:creationId xmlns:a16="http://schemas.microsoft.com/office/drawing/2014/main" id="{83892DEF-CC5A-B5F8-42D2-C8156B9B3F33}"/>
              </a:ext>
            </a:extLst>
          </p:cNvPr>
          <p:cNvSpPr>
            <a:spLocks noGrp="1"/>
          </p:cNvSpPr>
          <p:nvPr>
            <p:ph sz="half" idx="1"/>
          </p:nvPr>
        </p:nvSpPr>
        <p:spPr>
          <a:xfrm>
            <a:off x="838199" y="1825625"/>
            <a:ext cx="6274097" cy="3734347"/>
          </a:xfrm>
        </p:spPr>
        <p:txBody>
          <a:bodyPr>
            <a:normAutofit/>
          </a:bodyPr>
          <a:lstStyle/>
          <a:p>
            <a:r>
              <a:rPr lang="en-US" dirty="0"/>
              <a:t>Outdoor: comparison with GEMV^2</a:t>
            </a:r>
          </a:p>
          <a:p>
            <a:endParaRPr lang="en-US" dirty="0"/>
          </a:p>
        </p:txBody>
      </p:sp>
      <p:pic>
        <p:nvPicPr>
          <p:cNvPr id="6" name="Content Placeholder 14" descr="Chart, line chart&#10;&#10;Description automatically generated">
            <a:extLst>
              <a:ext uri="{FF2B5EF4-FFF2-40B4-BE49-F238E27FC236}">
                <a16:creationId xmlns:a16="http://schemas.microsoft.com/office/drawing/2014/main" id="{E3FF318C-3F55-1186-374A-3E0D9FD7CEC3}"/>
              </a:ext>
            </a:extLst>
          </p:cNvPr>
          <p:cNvPicPr>
            <a:picLocks noGrp="1" noChangeAspect="1"/>
          </p:cNvPicPr>
          <p:nvPr/>
        </p:nvPicPr>
        <p:blipFill>
          <a:blip r:embed="rId3"/>
          <a:stretch>
            <a:fillRect/>
          </a:stretch>
        </p:blipFill>
        <p:spPr>
          <a:xfrm>
            <a:off x="1895072" y="2317301"/>
            <a:ext cx="7385020" cy="3242671"/>
          </a:xfrm>
          <a:prstGeom prst="rect">
            <a:avLst/>
          </a:prstGeom>
        </p:spPr>
      </p:pic>
      <p:sp>
        <p:nvSpPr>
          <p:cNvPr id="10" name="TextBox 9">
            <a:extLst>
              <a:ext uri="{FF2B5EF4-FFF2-40B4-BE49-F238E27FC236}">
                <a16:creationId xmlns:a16="http://schemas.microsoft.com/office/drawing/2014/main" id="{9DA6BD95-3766-91DE-31D1-AA0ECAC4C55E}"/>
              </a:ext>
            </a:extLst>
          </p:cNvPr>
          <p:cNvSpPr txBox="1"/>
          <p:nvPr/>
        </p:nvSpPr>
        <p:spPr>
          <a:xfrm>
            <a:off x="2704786" y="5559972"/>
            <a:ext cx="6274097" cy="461665"/>
          </a:xfrm>
          <a:prstGeom prst="rect">
            <a:avLst/>
          </a:prstGeom>
          <a:solidFill>
            <a:schemeClr val="bg1"/>
          </a:solidFill>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0" indent="0">
              <a:buNone/>
            </a:pPr>
            <a:r>
              <a:rPr lang="en-US" sz="2400" b="1" dirty="0"/>
              <a:t>Similar accuracy for outdoor simulations</a:t>
            </a:r>
          </a:p>
        </p:txBody>
      </p:sp>
      <p:sp>
        <p:nvSpPr>
          <p:cNvPr id="12" name="TextBox 11">
            <a:extLst>
              <a:ext uri="{FF2B5EF4-FFF2-40B4-BE49-F238E27FC236}">
                <a16:creationId xmlns:a16="http://schemas.microsoft.com/office/drawing/2014/main" id="{24DE83C7-ACEC-52AE-F3E0-8D0CA8962796}"/>
              </a:ext>
            </a:extLst>
          </p:cNvPr>
          <p:cNvSpPr txBox="1"/>
          <p:nvPr/>
        </p:nvSpPr>
        <p:spPr>
          <a:xfrm>
            <a:off x="9257573" y="3263693"/>
            <a:ext cx="2651929" cy="1015663"/>
          </a:xfrm>
          <a:prstGeom prst="rect">
            <a:avLst/>
          </a:prstGeom>
          <a:noFill/>
        </p:spPr>
        <p:txBody>
          <a:bodyPr wrap="square">
            <a:spAutoFit/>
          </a:bodyPr>
          <a:lstStyle/>
          <a:p>
            <a:r>
              <a:rPr lang="en-US" sz="2000" b="1" dirty="0"/>
              <a:t>DCEM and GEMV^2 RSP results in V2V comparison</a:t>
            </a:r>
            <a:endParaRPr lang="en-US" sz="2000" dirty="0"/>
          </a:p>
        </p:txBody>
      </p:sp>
      <p:sp>
        <p:nvSpPr>
          <p:cNvPr id="13" name="Footer Placeholder 3">
            <a:extLst>
              <a:ext uri="{FF2B5EF4-FFF2-40B4-BE49-F238E27FC236}">
                <a16:creationId xmlns:a16="http://schemas.microsoft.com/office/drawing/2014/main" id="{83BB22B9-5C54-2A7A-5514-B34ADB56CD9E}"/>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24</a:t>
            </a:fld>
            <a:endParaRPr lang="en-US" dirty="0">
              <a:solidFill>
                <a:schemeClr val="bg1"/>
              </a:solidFill>
            </a:endParaRPr>
          </a:p>
        </p:txBody>
      </p:sp>
    </p:spTree>
    <p:extLst>
      <p:ext uri="{BB962C8B-B14F-4D97-AF65-F5344CB8AC3E}">
        <p14:creationId xmlns:p14="http://schemas.microsoft.com/office/powerpoint/2010/main" val="24774275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Evaluation details: results comparisons</a:t>
            </a:r>
          </a:p>
        </p:txBody>
      </p:sp>
      <p:pic>
        <p:nvPicPr>
          <p:cNvPr id="7" name="Content Placeholder 16" descr="Graphical user interface, application&#10;&#10;Description automatically generated">
            <a:extLst>
              <a:ext uri="{FF2B5EF4-FFF2-40B4-BE49-F238E27FC236}">
                <a16:creationId xmlns:a16="http://schemas.microsoft.com/office/drawing/2014/main" id="{D09D656E-B2B2-5802-A920-20FFAF805F35}"/>
              </a:ext>
            </a:extLst>
          </p:cNvPr>
          <p:cNvPicPr>
            <a:picLocks noGrp="1" noChangeAspect="1"/>
          </p:cNvPicPr>
          <p:nvPr/>
        </p:nvPicPr>
        <p:blipFill>
          <a:blip r:embed="rId3"/>
          <a:stretch>
            <a:fillRect/>
          </a:stretch>
        </p:blipFill>
        <p:spPr>
          <a:xfrm>
            <a:off x="838199" y="2484534"/>
            <a:ext cx="7366917" cy="2186051"/>
          </a:xfrm>
          <a:prstGeom prst="rect">
            <a:avLst/>
          </a:prstGeom>
        </p:spPr>
      </p:pic>
      <p:pic>
        <p:nvPicPr>
          <p:cNvPr id="8" name="Picture 7" descr="Diagram&#10;&#10;Description automatically generated with medium confidence">
            <a:extLst>
              <a:ext uri="{FF2B5EF4-FFF2-40B4-BE49-F238E27FC236}">
                <a16:creationId xmlns:a16="http://schemas.microsoft.com/office/drawing/2014/main" id="{986DF32A-5935-671E-6F69-D31127BC396A}"/>
              </a:ext>
            </a:extLst>
          </p:cNvPr>
          <p:cNvPicPr>
            <a:picLocks noChangeAspect="1"/>
          </p:cNvPicPr>
          <p:nvPr/>
        </p:nvPicPr>
        <p:blipFill>
          <a:blip r:embed="rId4"/>
          <a:stretch>
            <a:fillRect/>
          </a:stretch>
        </p:blipFill>
        <p:spPr>
          <a:xfrm>
            <a:off x="8153400" y="1994800"/>
            <a:ext cx="4019506" cy="3009989"/>
          </a:xfrm>
          <a:prstGeom prst="rect">
            <a:avLst/>
          </a:prstGeom>
        </p:spPr>
      </p:pic>
      <p:sp>
        <p:nvSpPr>
          <p:cNvPr id="10" name="TextBox 9">
            <a:extLst>
              <a:ext uri="{FF2B5EF4-FFF2-40B4-BE49-F238E27FC236}">
                <a16:creationId xmlns:a16="http://schemas.microsoft.com/office/drawing/2014/main" id="{9DA6BD95-3766-91DE-31D1-AA0ECAC4C55E}"/>
              </a:ext>
            </a:extLst>
          </p:cNvPr>
          <p:cNvSpPr txBox="1"/>
          <p:nvPr/>
        </p:nvSpPr>
        <p:spPr>
          <a:xfrm>
            <a:off x="2524216" y="5513342"/>
            <a:ext cx="5376310" cy="461665"/>
          </a:xfrm>
          <a:prstGeom prst="rect">
            <a:avLst/>
          </a:prstGeom>
          <a:solidFill>
            <a:schemeClr val="bg1"/>
          </a:solidFill>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0" indent="0">
              <a:buNone/>
            </a:pPr>
            <a:r>
              <a:rPr lang="en-US" sz="2400" b="1" dirty="0"/>
              <a:t>Similar accuracy indoor simulations</a:t>
            </a:r>
          </a:p>
        </p:txBody>
      </p:sp>
      <p:sp>
        <p:nvSpPr>
          <p:cNvPr id="3" name="TextBox 2">
            <a:extLst>
              <a:ext uri="{FF2B5EF4-FFF2-40B4-BE49-F238E27FC236}">
                <a16:creationId xmlns:a16="http://schemas.microsoft.com/office/drawing/2014/main" id="{9E44C3D4-6206-25ED-E839-CB6A02E45EFD}"/>
              </a:ext>
            </a:extLst>
          </p:cNvPr>
          <p:cNvSpPr txBox="1"/>
          <p:nvPr/>
        </p:nvSpPr>
        <p:spPr>
          <a:xfrm>
            <a:off x="838200" y="4748715"/>
            <a:ext cx="6743251" cy="646331"/>
          </a:xfrm>
          <a:prstGeom prst="rect">
            <a:avLst/>
          </a:prstGeom>
          <a:noFill/>
        </p:spPr>
        <p:txBody>
          <a:bodyPr wrap="square">
            <a:spAutoFit/>
          </a:bodyPr>
          <a:lstStyle/>
          <a:p>
            <a:r>
              <a:rPr lang="en-US" b="1" dirty="0"/>
              <a:t>Received power heatmaps </a:t>
            </a:r>
            <a:r>
              <a:rPr lang="en-US" dirty="0"/>
              <a:t>by WinProp (left) and DCEM (right) for the indoor environment</a:t>
            </a:r>
          </a:p>
        </p:txBody>
      </p:sp>
      <p:sp>
        <p:nvSpPr>
          <p:cNvPr id="9" name="TextBox 8">
            <a:extLst>
              <a:ext uri="{FF2B5EF4-FFF2-40B4-BE49-F238E27FC236}">
                <a16:creationId xmlns:a16="http://schemas.microsoft.com/office/drawing/2014/main" id="{F05120FD-519B-A1AD-B8B2-842B1ED48B6D}"/>
              </a:ext>
            </a:extLst>
          </p:cNvPr>
          <p:cNvSpPr txBox="1"/>
          <p:nvPr/>
        </p:nvSpPr>
        <p:spPr>
          <a:xfrm>
            <a:off x="8565740" y="5004789"/>
            <a:ext cx="3572362" cy="923330"/>
          </a:xfrm>
          <a:prstGeom prst="rect">
            <a:avLst/>
          </a:prstGeom>
          <a:noFill/>
        </p:spPr>
        <p:txBody>
          <a:bodyPr wrap="square">
            <a:spAutoFit/>
          </a:bodyPr>
          <a:lstStyle/>
          <a:p>
            <a:r>
              <a:rPr lang="en-US" b="1" dirty="0"/>
              <a:t>Histogram of normalized prediction difference </a:t>
            </a:r>
            <a:r>
              <a:rPr lang="en-US" dirty="0"/>
              <a:t>between WinProp and DCEM</a:t>
            </a:r>
          </a:p>
        </p:txBody>
      </p:sp>
      <p:sp>
        <p:nvSpPr>
          <p:cNvPr id="13" name="Footer Placeholder 3">
            <a:extLst>
              <a:ext uri="{FF2B5EF4-FFF2-40B4-BE49-F238E27FC236}">
                <a16:creationId xmlns:a16="http://schemas.microsoft.com/office/drawing/2014/main" id="{83BB22B9-5C54-2A7A-5514-B34ADB56CD9E}"/>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25</a:t>
            </a:fld>
            <a:endParaRPr lang="en-US" dirty="0">
              <a:solidFill>
                <a:schemeClr val="bg1"/>
              </a:solidFill>
            </a:endParaRPr>
          </a:p>
        </p:txBody>
      </p:sp>
      <p:sp>
        <p:nvSpPr>
          <p:cNvPr id="14" name="Content Placeholder 13">
            <a:extLst>
              <a:ext uri="{FF2B5EF4-FFF2-40B4-BE49-F238E27FC236}">
                <a16:creationId xmlns:a16="http://schemas.microsoft.com/office/drawing/2014/main" id="{FBE13D34-F352-E338-8DE1-12DBA2E074EA}"/>
              </a:ext>
            </a:extLst>
          </p:cNvPr>
          <p:cNvSpPr>
            <a:spLocks noGrp="1"/>
          </p:cNvSpPr>
          <p:nvPr>
            <p:ph sz="half" idx="1"/>
          </p:nvPr>
        </p:nvSpPr>
        <p:spPr>
          <a:xfrm>
            <a:off x="838199" y="1825625"/>
            <a:ext cx="5941741" cy="3734347"/>
          </a:xfrm>
        </p:spPr>
        <p:txBody>
          <a:bodyPr/>
          <a:lstStyle/>
          <a:p>
            <a:r>
              <a:rPr lang="en-US" sz="2800" dirty="0"/>
              <a:t>Indoor: </a:t>
            </a:r>
            <a:r>
              <a:rPr lang="en-US" dirty="0"/>
              <a:t>c</a:t>
            </a:r>
            <a:r>
              <a:rPr lang="en-US" sz="2800" dirty="0"/>
              <a:t>omparison with WinProp</a:t>
            </a:r>
          </a:p>
          <a:p>
            <a:endParaRPr lang="en-US" dirty="0"/>
          </a:p>
        </p:txBody>
      </p:sp>
    </p:spTree>
    <p:extLst>
      <p:ext uri="{BB962C8B-B14F-4D97-AF65-F5344CB8AC3E}">
        <p14:creationId xmlns:p14="http://schemas.microsoft.com/office/powerpoint/2010/main" val="24882368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Evaluation details: time comparisons</a:t>
            </a:r>
          </a:p>
        </p:txBody>
      </p:sp>
      <p:sp>
        <p:nvSpPr>
          <p:cNvPr id="4" name="Content Placeholder 3">
            <a:extLst>
              <a:ext uri="{FF2B5EF4-FFF2-40B4-BE49-F238E27FC236}">
                <a16:creationId xmlns:a16="http://schemas.microsoft.com/office/drawing/2014/main" id="{83892DEF-CC5A-B5F8-42D2-C8156B9B3F33}"/>
              </a:ext>
            </a:extLst>
          </p:cNvPr>
          <p:cNvSpPr>
            <a:spLocks noGrp="1"/>
          </p:cNvSpPr>
          <p:nvPr>
            <p:ph sz="half" idx="1"/>
          </p:nvPr>
        </p:nvSpPr>
        <p:spPr/>
        <p:txBody>
          <a:bodyPr>
            <a:normAutofit/>
          </a:bodyPr>
          <a:lstStyle/>
          <a:p>
            <a:r>
              <a:rPr lang="en-US" sz="2400" dirty="0"/>
              <a:t>Comparison with GEMV^2</a:t>
            </a:r>
          </a:p>
          <a:p>
            <a:endParaRPr lang="en-US" sz="2400" dirty="0"/>
          </a:p>
        </p:txBody>
      </p:sp>
      <p:sp>
        <p:nvSpPr>
          <p:cNvPr id="5" name="Content Placeholder 4">
            <a:extLst>
              <a:ext uri="{FF2B5EF4-FFF2-40B4-BE49-F238E27FC236}">
                <a16:creationId xmlns:a16="http://schemas.microsoft.com/office/drawing/2014/main" id="{1B372FA3-DB6D-7924-6D76-F81EFFDA400F}"/>
              </a:ext>
            </a:extLst>
          </p:cNvPr>
          <p:cNvSpPr>
            <a:spLocks noGrp="1"/>
          </p:cNvSpPr>
          <p:nvPr>
            <p:ph sz="half" idx="2"/>
          </p:nvPr>
        </p:nvSpPr>
        <p:spPr/>
        <p:txBody>
          <a:bodyPr>
            <a:normAutofit/>
          </a:bodyPr>
          <a:lstStyle/>
          <a:p>
            <a:r>
              <a:rPr lang="en-US" sz="2400" dirty="0"/>
              <a:t>Comparison with </a:t>
            </a:r>
            <a:r>
              <a:rPr lang="en-US" sz="2400" dirty="0" err="1"/>
              <a:t>WinProp</a:t>
            </a:r>
            <a:endParaRPr lang="en-US" sz="2400" dirty="0"/>
          </a:p>
          <a:p>
            <a:endParaRPr lang="en-US" sz="2400" dirty="0"/>
          </a:p>
        </p:txBody>
      </p:sp>
      <p:pic>
        <p:nvPicPr>
          <p:cNvPr id="3" name="Picture 2" descr="Table&#10;&#10;Description automatically generated">
            <a:extLst>
              <a:ext uri="{FF2B5EF4-FFF2-40B4-BE49-F238E27FC236}">
                <a16:creationId xmlns:a16="http://schemas.microsoft.com/office/drawing/2014/main" id="{58A57001-0779-866D-D17D-FDB879AC81E3}"/>
              </a:ext>
            </a:extLst>
          </p:cNvPr>
          <p:cNvPicPr>
            <a:picLocks noChangeAspect="1"/>
          </p:cNvPicPr>
          <p:nvPr/>
        </p:nvPicPr>
        <p:blipFill rotWithShape="1">
          <a:blip r:embed="rId3"/>
          <a:srcRect t="7425" b="49563"/>
          <a:stretch/>
        </p:blipFill>
        <p:spPr>
          <a:xfrm>
            <a:off x="645342" y="2393040"/>
            <a:ext cx="5445810" cy="1576794"/>
          </a:xfrm>
          <a:prstGeom prst="rect">
            <a:avLst/>
          </a:prstGeom>
        </p:spPr>
      </p:pic>
      <p:pic>
        <p:nvPicPr>
          <p:cNvPr id="9" name="Picture 8" descr="Table&#10;&#10;Description automatically generated">
            <a:extLst>
              <a:ext uri="{FF2B5EF4-FFF2-40B4-BE49-F238E27FC236}">
                <a16:creationId xmlns:a16="http://schemas.microsoft.com/office/drawing/2014/main" id="{CA727CBE-3F54-15B3-BF6F-02CC2CDE363C}"/>
              </a:ext>
            </a:extLst>
          </p:cNvPr>
          <p:cNvPicPr>
            <a:picLocks noChangeAspect="1"/>
          </p:cNvPicPr>
          <p:nvPr/>
        </p:nvPicPr>
        <p:blipFill>
          <a:blip r:embed="rId4"/>
          <a:stretch>
            <a:fillRect/>
          </a:stretch>
        </p:blipFill>
        <p:spPr>
          <a:xfrm>
            <a:off x="6172200" y="4055725"/>
            <a:ext cx="5396023" cy="1711238"/>
          </a:xfrm>
          <a:prstGeom prst="rect">
            <a:avLst/>
          </a:prstGeom>
        </p:spPr>
      </p:pic>
      <p:pic>
        <p:nvPicPr>
          <p:cNvPr id="11" name="Picture 10" descr="Table&#10;&#10;Description automatically generated">
            <a:extLst>
              <a:ext uri="{FF2B5EF4-FFF2-40B4-BE49-F238E27FC236}">
                <a16:creationId xmlns:a16="http://schemas.microsoft.com/office/drawing/2014/main" id="{5B61F5BB-1AA1-C746-6549-27E2A070C08E}"/>
              </a:ext>
            </a:extLst>
          </p:cNvPr>
          <p:cNvPicPr>
            <a:picLocks noChangeAspect="1"/>
          </p:cNvPicPr>
          <p:nvPr/>
        </p:nvPicPr>
        <p:blipFill rotWithShape="1">
          <a:blip r:embed="rId3"/>
          <a:srcRect t="51613"/>
          <a:stretch/>
        </p:blipFill>
        <p:spPr>
          <a:xfrm>
            <a:off x="6019800" y="2289926"/>
            <a:ext cx="5791053" cy="1886317"/>
          </a:xfrm>
          <a:prstGeom prst="rect">
            <a:avLst/>
          </a:prstGeom>
        </p:spPr>
      </p:pic>
      <p:sp>
        <p:nvSpPr>
          <p:cNvPr id="13" name="TextBox 12">
            <a:extLst>
              <a:ext uri="{FF2B5EF4-FFF2-40B4-BE49-F238E27FC236}">
                <a16:creationId xmlns:a16="http://schemas.microsoft.com/office/drawing/2014/main" id="{4773B298-98A0-BFC7-486F-FECF595EA9B6}"/>
              </a:ext>
            </a:extLst>
          </p:cNvPr>
          <p:cNvSpPr txBox="1"/>
          <p:nvPr/>
        </p:nvSpPr>
        <p:spPr>
          <a:xfrm>
            <a:off x="1163994" y="4311180"/>
            <a:ext cx="3734577" cy="1200329"/>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400" b="1" dirty="0"/>
              <a:t>Computation time:</a:t>
            </a:r>
          </a:p>
          <a:p>
            <a:r>
              <a:rPr lang="en-US" sz="2400" b="1" dirty="0"/>
              <a:t>36% faster than GEMV^2</a:t>
            </a:r>
          </a:p>
          <a:p>
            <a:r>
              <a:rPr lang="en-US" sz="2400" b="1" dirty="0"/>
              <a:t>30% faster than </a:t>
            </a:r>
            <a:r>
              <a:rPr lang="en-US" sz="2400" b="1" dirty="0" err="1"/>
              <a:t>WinProp</a:t>
            </a:r>
            <a:r>
              <a:rPr lang="en-US" sz="2400" b="1" dirty="0"/>
              <a:t> </a:t>
            </a:r>
          </a:p>
        </p:txBody>
      </p:sp>
      <p:sp>
        <p:nvSpPr>
          <p:cNvPr id="6" name="Footer Placeholder 3">
            <a:extLst>
              <a:ext uri="{FF2B5EF4-FFF2-40B4-BE49-F238E27FC236}">
                <a16:creationId xmlns:a16="http://schemas.microsoft.com/office/drawing/2014/main" id="{37558F08-58AD-251B-583B-F3E974E4D866}"/>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26</a:t>
            </a:fld>
            <a:endParaRPr lang="en-US" dirty="0">
              <a:solidFill>
                <a:schemeClr val="bg1"/>
              </a:solidFill>
            </a:endParaRPr>
          </a:p>
        </p:txBody>
      </p:sp>
    </p:spTree>
    <p:extLst>
      <p:ext uri="{BB962C8B-B14F-4D97-AF65-F5344CB8AC3E}">
        <p14:creationId xmlns:p14="http://schemas.microsoft.com/office/powerpoint/2010/main" val="33019178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Evaluation details: PDP comparisons</a:t>
            </a:r>
          </a:p>
        </p:txBody>
      </p:sp>
      <p:pic>
        <p:nvPicPr>
          <p:cNvPr id="7" name="Picture 6">
            <a:extLst>
              <a:ext uri="{FF2B5EF4-FFF2-40B4-BE49-F238E27FC236}">
                <a16:creationId xmlns:a16="http://schemas.microsoft.com/office/drawing/2014/main" id="{C32E9D2F-4084-FF9F-87D6-1D426F95FF11}"/>
              </a:ext>
            </a:extLst>
          </p:cNvPr>
          <p:cNvPicPr>
            <a:picLocks noChangeAspect="1"/>
          </p:cNvPicPr>
          <p:nvPr/>
        </p:nvPicPr>
        <p:blipFill rotWithShape="1">
          <a:blip r:embed="rId3"/>
          <a:srcRect r="49266"/>
          <a:stretch/>
        </p:blipFill>
        <p:spPr>
          <a:xfrm>
            <a:off x="8204564" y="1619931"/>
            <a:ext cx="3800212" cy="2100649"/>
          </a:xfrm>
          <a:prstGeom prst="rect">
            <a:avLst/>
          </a:prstGeom>
        </p:spPr>
      </p:pic>
      <p:pic>
        <p:nvPicPr>
          <p:cNvPr id="10" name="Picture 9">
            <a:extLst>
              <a:ext uri="{FF2B5EF4-FFF2-40B4-BE49-F238E27FC236}">
                <a16:creationId xmlns:a16="http://schemas.microsoft.com/office/drawing/2014/main" id="{783B3AC1-DA65-24C4-8BC4-227CFB1468CE}"/>
              </a:ext>
            </a:extLst>
          </p:cNvPr>
          <p:cNvPicPr>
            <a:picLocks noChangeAspect="1"/>
          </p:cNvPicPr>
          <p:nvPr/>
        </p:nvPicPr>
        <p:blipFill rotWithShape="1">
          <a:blip r:embed="rId4"/>
          <a:srcRect l="3259" t="22488" r="1895"/>
          <a:stretch/>
        </p:blipFill>
        <p:spPr>
          <a:xfrm>
            <a:off x="434896" y="1959714"/>
            <a:ext cx="7798621" cy="1919323"/>
          </a:xfrm>
          <a:prstGeom prst="rect">
            <a:avLst/>
          </a:prstGeom>
        </p:spPr>
      </p:pic>
      <p:pic>
        <p:nvPicPr>
          <p:cNvPr id="14" name="Picture 13">
            <a:extLst>
              <a:ext uri="{FF2B5EF4-FFF2-40B4-BE49-F238E27FC236}">
                <a16:creationId xmlns:a16="http://schemas.microsoft.com/office/drawing/2014/main" id="{255B98D5-950F-9CC4-7F73-9A1EAFD52D13}"/>
              </a:ext>
            </a:extLst>
          </p:cNvPr>
          <p:cNvPicPr>
            <a:picLocks noChangeAspect="1"/>
          </p:cNvPicPr>
          <p:nvPr/>
        </p:nvPicPr>
        <p:blipFill rotWithShape="1">
          <a:blip r:embed="rId5"/>
          <a:srcRect l="2589" t="10093"/>
          <a:stretch/>
        </p:blipFill>
        <p:spPr>
          <a:xfrm>
            <a:off x="396744" y="3994190"/>
            <a:ext cx="7835978" cy="2016097"/>
          </a:xfrm>
          <a:prstGeom prst="rect">
            <a:avLst/>
          </a:prstGeom>
        </p:spPr>
      </p:pic>
      <p:sp>
        <p:nvSpPr>
          <p:cNvPr id="3" name="Footer Placeholder 3">
            <a:extLst>
              <a:ext uri="{FF2B5EF4-FFF2-40B4-BE49-F238E27FC236}">
                <a16:creationId xmlns:a16="http://schemas.microsoft.com/office/drawing/2014/main" id="{19F725E9-CD6A-638F-C93D-8FCD94476639}"/>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27</a:t>
            </a:fld>
            <a:endParaRPr lang="en-US" dirty="0">
              <a:solidFill>
                <a:schemeClr val="bg1"/>
              </a:solidFill>
            </a:endParaRPr>
          </a:p>
        </p:txBody>
      </p:sp>
      <p:sp>
        <p:nvSpPr>
          <p:cNvPr id="5" name="TextBox 4">
            <a:extLst>
              <a:ext uri="{FF2B5EF4-FFF2-40B4-BE49-F238E27FC236}">
                <a16:creationId xmlns:a16="http://schemas.microsoft.com/office/drawing/2014/main" id="{933641EC-43A0-0FA3-A874-AFB8FB6E00D1}"/>
              </a:ext>
            </a:extLst>
          </p:cNvPr>
          <p:cNvSpPr txBox="1"/>
          <p:nvPr/>
        </p:nvSpPr>
        <p:spPr>
          <a:xfrm>
            <a:off x="8316076" y="4576349"/>
            <a:ext cx="3688700" cy="1323439"/>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000" dirty="0"/>
              <a:t>These results showed that the proposed algorithm </a:t>
            </a:r>
            <a:r>
              <a:rPr lang="en-US" sz="2000" b="1" dirty="0"/>
              <a:t>works well </a:t>
            </a:r>
            <a:r>
              <a:rPr lang="en-US" sz="2000" dirty="0"/>
              <a:t>with moving object in urban environment.</a:t>
            </a:r>
            <a:endParaRPr lang="en-US" sz="2000" b="1" dirty="0"/>
          </a:p>
        </p:txBody>
      </p:sp>
      <p:sp>
        <p:nvSpPr>
          <p:cNvPr id="8" name="TextBox 7">
            <a:extLst>
              <a:ext uri="{FF2B5EF4-FFF2-40B4-BE49-F238E27FC236}">
                <a16:creationId xmlns:a16="http://schemas.microsoft.com/office/drawing/2014/main" id="{B287D12E-2026-1FBE-500A-A7A5A5845527}"/>
              </a:ext>
            </a:extLst>
          </p:cNvPr>
          <p:cNvSpPr txBox="1"/>
          <p:nvPr/>
        </p:nvSpPr>
        <p:spPr>
          <a:xfrm>
            <a:off x="8260320" y="3694371"/>
            <a:ext cx="3800212" cy="369332"/>
          </a:xfrm>
          <a:prstGeom prst="rect">
            <a:avLst/>
          </a:prstGeom>
          <a:noFill/>
        </p:spPr>
        <p:txBody>
          <a:bodyPr wrap="square">
            <a:spAutoFit/>
          </a:bodyPr>
          <a:lstStyle/>
          <a:p>
            <a:r>
              <a:rPr lang="en-US" b="1" dirty="0"/>
              <a:t>Compared simulation LOS scene</a:t>
            </a:r>
            <a:endParaRPr lang="en-US" dirty="0"/>
          </a:p>
        </p:txBody>
      </p:sp>
      <p:sp>
        <p:nvSpPr>
          <p:cNvPr id="11" name="TextBox 10">
            <a:extLst>
              <a:ext uri="{FF2B5EF4-FFF2-40B4-BE49-F238E27FC236}">
                <a16:creationId xmlns:a16="http://schemas.microsoft.com/office/drawing/2014/main" id="{737C41A2-228D-292E-4490-840758E50A43}"/>
              </a:ext>
            </a:extLst>
          </p:cNvPr>
          <p:cNvSpPr txBox="1"/>
          <p:nvPr/>
        </p:nvSpPr>
        <p:spPr>
          <a:xfrm>
            <a:off x="3518807" y="1740570"/>
            <a:ext cx="1884239" cy="338554"/>
          </a:xfrm>
          <a:prstGeom prst="rect">
            <a:avLst/>
          </a:prstGeom>
          <a:noFill/>
        </p:spPr>
        <p:txBody>
          <a:bodyPr wrap="square">
            <a:spAutoFit/>
          </a:bodyPr>
          <a:lstStyle/>
          <a:p>
            <a:r>
              <a:rPr lang="en-US" sz="1600" b="1" dirty="0"/>
              <a:t>NYUSIM LOS PDP</a:t>
            </a:r>
            <a:endParaRPr lang="en-US" sz="1600" dirty="0"/>
          </a:p>
        </p:txBody>
      </p:sp>
      <p:sp>
        <p:nvSpPr>
          <p:cNvPr id="13" name="TextBox 12">
            <a:extLst>
              <a:ext uri="{FF2B5EF4-FFF2-40B4-BE49-F238E27FC236}">
                <a16:creationId xmlns:a16="http://schemas.microsoft.com/office/drawing/2014/main" id="{B0D8230C-E46F-94F8-AC1E-127B1D9F355A}"/>
              </a:ext>
            </a:extLst>
          </p:cNvPr>
          <p:cNvSpPr txBox="1"/>
          <p:nvPr/>
        </p:nvSpPr>
        <p:spPr>
          <a:xfrm>
            <a:off x="3625256" y="3927332"/>
            <a:ext cx="1671339" cy="338554"/>
          </a:xfrm>
          <a:prstGeom prst="rect">
            <a:avLst/>
          </a:prstGeom>
          <a:noFill/>
        </p:spPr>
        <p:txBody>
          <a:bodyPr wrap="square">
            <a:spAutoFit/>
          </a:bodyPr>
          <a:lstStyle/>
          <a:p>
            <a:r>
              <a:rPr lang="en-US" sz="1600" b="1" dirty="0"/>
              <a:t>DCEM LOS PDP</a:t>
            </a:r>
            <a:endParaRPr lang="en-US" sz="1600" dirty="0"/>
          </a:p>
        </p:txBody>
      </p:sp>
    </p:spTree>
    <p:extLst>
      <p:ext uri="{BB962C8B-B14F-4D97-AF65-F5344CB8AC3E}">
        <p14:creationId xmlns:p14="http://schemas.microsoft.com/office/powerpoint/2010/main" val="4489012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a:xfrm>
            <a:off x="838199" y="365125"/>
            <a:ext cx="10692161" cy="1325563"/>
          </a:xfrm>
        </p:spPr>
        <p:txBody>
          <a:bodyPr>
            <a:normAutofit/>
          </a:bodyPr>
          <a:lstStyle/>
          <a:p>
            <a:r>
              <a:rPr lang="en-US" sz="4000" dirty="0"/>
              <a:t>Summary of DCEM for vehicular environments </a:t>
            </a:r>
          </a:p>
        </p:txBody>
      </p:sp>
      <p:sp>
        <p:nvSpPr>
          <p:cNvPr id="3" name="Content Placeholder 2">
            <a:extLst>
              <a:ext uri="{FF2B5EF4-FFF2-40B4-BE49-F238E27FC236}">
                <a16:creationId xmlns:a16="http://schemas.microsoft.com/office/drawing/2014/main" id="{0DFFB6C5-DCA7-B0FD-D4DC-AD993714DA46}"/>
              </a:ext>
            </a:extLst>
          </p:cNvPr>
          <p:cNvSpPr>
            <a:spLocks noGrp="1"/>
          </p:cNvSpPr>
          <p:nvPr>
            <p:ph idx="1"/>
          </p:nvPr>
        </p:nvSpPr>
        <p:spPr/>
        <p:txBody>
          <a:bodyPr>
            <a:normAutofit/>
          </a:bodyPr>
          <a:lstStyle/>
          <a:p>
            <a:pPr>
              <a:lnSpc>
                <a:spcPct val="150000"/>
              </a:lnSpc>
            </a:pPr>
            <a:r>
              <a:rPr lang="en-US" sz="2400" dirty="0"/>
              <a:t>DCEM at EM bands for a typical vehicular communication scenario with a dynamic ray tracing algorithm.</a:t>
            </a:r>
          </a:p>
          <a:p>
            <a:pPr>
              <a:lnSpc>
                <a:spcPct val="150000"/>
              </a:lnSpc>
            </a:pPr>
            <a:r>
              <a:rPr lang="en-US" sz="2400" dirty="0"/>
              <a:t>Simulation results comparisons with three other well-known RT simulators.</a:t>
            </a:r>
          </a:p>
          <a:p>
            <a:pPr>
              <a:lnSpc>
                <a:spcPct val="150000"/>
              </a:lnSpc>
            </a:pPr>
            <a:r>
              <a:rPr lang="en-US" sz="2400" dirty="0"/>
              <a:t>Accuracy maintenance and efficiency boost of RT simulations in vehicular environments.</a:t>
            </a:r>
          </a:p>
        </p:txBody>
      </p:sp>
      <p:sp>
        <p:nvSpPr>
          <p:cNvPr id="4" name="Footer Placeholder 3">
            <a:extLst>
              <a:ext uri="{FF2B5EF4-FFF2-40B4-BE49-F238E27FC236}">
                <a16:creationId xmlns:a16="http://schemas.microsoft.com/office/drawing/2014/main" id="{3D6C046F-3C92-6230-9220-A4E7028E4702}"/>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28</a:t>
            </a:fld>
            <a:endParaRPr lang="en-US" dirty="0">
              <a:solidFill>
                <a:schemeClr val="bg1"/>
              </a:solidFill>
            </a:endParaRPr>
          </a:p>
        </p:txBody>
      </p:sp>
    </p:spTree>
    <p:extLst>
      <p:ext uri="{BB962C8B-B14F-4D97-AF65-F5344CB8AC3E}">
        <p14:creationId xmlns:p14="http://schemas.microsoft.com/office/powerpoint/2010/main" val="3645057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E092C-33A8-046D-B88F-D034BEEC9941}"/>
              </a:ext>
            </a:extLst>
          </p:cNvPr>
          <p:cNvSpPr>
            <a:spLocks noGrp="1"/>
          </p:cNvSpPr>
          <p:nvPr>
            <p:ph type="title"/>
          </p:nvPr>
        </p:nvSpPr>
        <p:spPr/>
        <p:txBody>
          <a:bodyPr/>
          <a:lstStyle/>
          <a:p>
            <a:r>
              <a:rPr lang="en-US" dirty="0"/>
              <a:t>DCEM for Large Urban Scenes with Multiple Receivers</a:t>
            </a:r>
          </a:p>
        </p:txBody>
      </p:sp>
      <p:sp>
        <p:nvSpPr>
          <p:cNvPr id="4" name="Footer Placeholder 3">
            <a:extLst>
              <a:ext uri="{FF2B5EF4-FFF2-40B4-BE49-F238E27FC236}">
                <a16:creationId xmlns:a16="http://schemas.microsoft.com/office/drawing/2014/main" id="{6063CEAE-EC1C-5F3D-242C-48E03E760AAD}"/>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29</a:t>
            </a:fld>
            <a:endParaRPr lang="en-US" dirty="0">
              <a:solidFill>
                <a:schemeClr val="bg1"/>
              </a:solidFill>
            </a:endParaRPr>
          </a:p>
        </p:txBody>
      </p:sp>
      <p:sp>
        <p:nvSpPr>
          <p:cNvPr id="6" name="Text Placeholder 5">
            <a:extLst>
              <a:ext uri="{FF2B5EF4-FFF2-40B4-BE49-F238E27FC236}">
                <a16:creationId xmlns:a16="http://schemas.microsoft.com/office/drawing/2014/main" id="{E7741040-EDFA-7D4D-ADF4-3EA41EBF079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017513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FE012-E494-7448-83FF-536638BA3719}"/>
              </a:ext>
            </a:extLst>
          </p:cNvPr>
          <p:cNvSpPr>
            <a:spLocks noGrp="1"/>
          </p:cNvSpPr>
          <p:nvPr>
            <p:ph type="title"/>
          </p:nvPr>
        </p:nvSpPr>
        <p:spPr>
          <a:xfrm>
            <a:off x="838199" y="365125"/>
            <a:ext cx="11071303" cy="1325563"/>
          </a:xfrm>
        </p:spPr>
        <p:txBody>
          <a:bodyPr>
            <a:normAutofit/>
          </a:bodyPr>
          <a:lstStyle/>
          <a:p>
            <a:r>
              <a:rPr lang="en-US" dirty="0"/>
              <a:t>EM simulation</a:t>
            </a:r>
          </a:p>
        </p:txBody>
      </p:sp>
      <p:sp>
        <p:nvSpPr>
          <p:cNvPr id="3" name="Content Placeholder 2">
            <a:extLst>
              <a:ext uri="{FF2B5EF4-FFF2-40B4-BE49-F238E27FC236}">
                <a16:creationId xmlns:a16="http://schemas.microsoft.com/office/drawing/2014/main" id="{E245480F-462D-9EC0-E968-E5FBE18632AD}"/>
              </a:ext>
            </a:extLst>
          </p:cNvPr>
          <p:cNvSpPr>
            <a:spLocks noGrp="1"/>
          </p:cNvSpPr>
          <p:nvPr>
            <p:ph idx="1"/>
          </p:nvPr>
        </p:nvSpPr>
        <p:spPr>
          <a:xfrm>
            <a:off x="838200" y="1825624"/>
            <a:ext cx="11193966" cy="4084521"/>
          </a:xfrm>
        </p:spPr>
        <p:txBody>
          <a:bodyPr>
            <a:normAutofit/>
          </a:bodyPr>
          <a:lstStyle/>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US" sz="2400" i="0" dirty="0">
                <a:solidFill>
                  <a:srgbClr val="0D0D0D"/>
                </a:solidFill>
                <a:effectLst/>
                <a:latin typeface="Söhne"/>
              </a:rPr>
              <a:t>EM ray </a:t>
            </a:r>
            <a:r>
              <a:rPr lang="en-US" sz="2400" dirty="0">
                <a:solidFill>
                  <a:srgbClr val="0D0D0D"/>
                </a:solidFill>
                <a:latin typeface="Söhne"/>
              </a:rPr>
              <a:t>t</a:t>
            </a:r>
            <a:r>
              <a:rPr lang="en-US" sz="2400" i="0" dirty="0">
                <a:solidFill>
                  <a:srgbClr val="0D0D0D"/>
                </a:solidFill>
                <a:effectLst/>
                <a:latin typeface="Söhne"/>
              </a:rPr>
              <a:t>racing: a computational technique modeling electromagnetic wave behavior, analyzing wave interactions in various environments and with objects </a:t>
            </a:r>
            <a:r>
              <a:rPr kumimoji="0" lang="en-US" sz="1600" b="0" i="0" u="none" strike="noStrike" kern="1200" cap="none" spc="0" normalizeH="0" baseline="0" noProof="0" dirty="0">
                <a:ln>
                  <a:noFill/>
                </a:ln>
                <a:solidFill>
                  <a:srgbClr val="0D0D0D"/>
                </a:solidFill>
                <a:effectLst/>
                <a:uLnTx/>
                <a:uFillTx/>
                <a:latin typeface="Söhne"/>
                <a:ea typeface="+mn-ea"/>
                <a:cs typeface="+mn-cs"/>
              </a:rPr>
              <a:t>[</a:t>
            </a:r>
            <a:r>
              <a:rPr kumimoji="0" lang="en-US" sz="1600" b="0" i="0" u="none" strike="noStrike" kern="1200" cap="none" spc="0" normalizeH="0" baseline="0" noProof="0" dirty="0" err="1">
                <a:ln>
                  <a:noFill/>
                </a:ln>
                <a:solidFill>
                  <a:srgbClr val="0D0D0D"/>
                </a:solidFill>
                <a:effectLst/>
                <a:uLnTx/>
                <a:uFillTx/>
                <a:latin typeface="Söhne"/>
                <a:ea typeface="+mn-ea"/>
                <a:cs typeface="+mn-cs"/>
              </a:rPr>
              <a:t>McKown</a:t>
            </a:r>
            <a:r>
              <a:rPr kumimoji="0" lang="en-US" sz="1600" b="0" i="0" u="none" strike="noStrike" kern="1200" cap="none" spc="0" normalizeH="0" baseline="0" noProof="0" dirty="0">
                <a:ln>
                  <a:noFill/>
                </a:ln>
                <a:solidFill>
                  <a:srgbClr val="0D0D0D"/>
                </a:solidFill>
                <a:effectLst/>
                <a:uLnTx/>
                <a:uFillTx/>
                <a:latin typeface="Söhne"/>
                <a:ea typeface="+mn-ea"/>
                <a:cs typeface="+mn-cs"/>
              </a:rPr>
              <a:t> et al. 1991] </a:t>
            </a:r>
            <a:endParaRPr lang="en-US" sz="1400" i="0" dirty="0">
              <a:solidFill>
                <a:srgbClr val="0D0D0D"/>
              </a:solidFill>
              <a:effectLst/>
              <a:latin typeface="Söhne"/>
            </a:endParaRPr>
          </a:p>
          <a:p>
            <a:pPr lvl="1"/>
            <a:r>
              <a:rPr lang="en-US" sz="2200" i="0" dirty="0">
                <a:solidFill>
                  <a:srgbClr val="0D0D0D"/>
                </a:solidFill>
                <a:effectLst/>
                <a:latin typeface="Söhne"/>
              </a:rPr>
              <a:t>Fundamental concept: rays representing narrow beams of EM energy, travel in straight lines until encountering objects</a:t>
            </a:r>
          </a:p>
          <a:p>
            <a:pPr lvl="1"/>
            <a:r>
              <a:rPr lang="en-US" sz="2200" i="0" dirty="0">
                <a:solidFill>
                  <a:srgbClr val="0D0D0D"/>
                </a:solidFill>
                <a:effectLst/>
                <a:latin typeface="Söhne"/>
              </a:rPr>
              <a:t>Powerful insight </a:t>
            </a:r>
            <a:r>
              <a:rPr lang="en-US" sz="2200" dirty="0">
                <a:solidFill>
                  <a:srgbClr val="0D0D0D"/>
                </a:solidFill>
                <a:latin typeface="Söhne"/>
              </a:rPr>
              <a:t>t</a:t>
            </a:r>
            <a:r>
              <a:rPr lang="en-US" sz="2200" i="0" dirty="0">
                <a:solidFill>
                  <a:srgbClr val="0D0D0D"/>
                </a:solidFill>
                <a:effectLst/>
                <a:latin typeface="Söhne"/>
              </a:rPr>
              <a:t>ool</a:t>
            </a:r>
          </a:p>
          <a:p>
            <a:r>
              <a:rPr lang="en-US" sz="2400" i="0" dirty="0">
                <a:solidFill>
                  <a:srgbClr val="0D0D0D"/>
                </a:solidFill>
                <a:effectLst/>
                <a:latin typeface="Söhne"/>
              </a:rPr>
              <a:t>Other methodologies in EM Simulation</a:t>
            </a:r>
          </a:p>
          <a:p>
            <a:pPr lvl="1"/>
            <a:r>
              <a:rPr lang="en-US" sz="2200" b="0" i="0" dirty="0">
                <a:solidFill>
                  <a:srgbClr val="0D0D0D"/>
                </a:solidFill>
                <a:effectLst/>
                <a:latin typeface="Söhne"/>
              </a:rPr>
              <a:t>Wave-Based methods </a:t>
            </a:r>
            <a:r>
              <a:rPr lang="en-US" sz="1600" b="0" i="0" dirty="0">
                <a:solidFill>
                  <a:srgbClr val="0D0D0D"/>
                </a:solidFill>
                <a:effectLst/>
                <a:latin typeface="Söhne"/>
              </a:rPr>
              <a:t>[Taflove et al. 2005] </a:t>
            </a:r>
            <a:r>
              <a:rPr lang="en-US" sz="2200" b="0" i="0" dirty="0">
                <a:solidFill>
                  <a:srgbClr val="0D0D0D"/>
                </a:solidFill>
                <a:effectLst/>
                <a:latin typeface="Söhne"/>
              </a:rPr>
              <a:t>: precise, slow</a:t>
            </a:r>
            <a:endParaRPr lang="en-US" sz="2200" b="0" dirty="0">
              <a:solidFill>
                <a:srgbClr val="0D0D0D"/>
              </a:solidFill>
              <a:latin typeface="Söhne"/>
            </a:endParaRPr>
          </a:p>
          <a:p>
            <a:pPr lvl="1"/>
            <a:r>
              <a:rPr lang="en-US" sz="2200" b="0" i="0" dirty="0">
                <a:solidFill>
                  <a:srgbClr val="0D0D0D"/>
                </a:solidFill>
                <a:effectLst/>
                <a:latin typeface="Söhne"/>
              </a:rPr>
              <a:t>Analytical solutions</a:t>
            </a:r>
            <a:r>
              <a:rPr kumimoji="0" lang="en-US" sz="2200" b="0" i="0" u="none" strike="noStrike" kern="1200" cap="none" spc="0" normalizeH="0" baseline="0" noProof="0" dirty="0">
                <a:ln>
                  <a:noFill/>
                </a:ln>
                <a:solidFill>
                  <a:srgbClr val="0D0D0D"/>
                </a:solidFill>
                <a:effectLst/>
                <a:uLnTx/>
                <a:uFillTx/>
                <a:latin typeface="Söhne"/>
                <a:ea typeface="+mn-ea"/>
                <a:cs typeface="+mn-cs"/>
              </a:rPr>
              <a:t> </a:t>
            </a:r>
            <a:r>
              <a:rPr kumimoji="0" lang="en-US" sz="1600" b="0" i="0" u="none" strike="noStrike" kern="1200" cap="none" spc="0" normalizeH="0" baseline="0" noProof="0" dirty="0">
                <a:ln>
                  <a:noFill/>
                </a:ln>
                <a:solidFill>
                  <a:srgbClr val="0D0D0D"/>
                </a:solidFill>
                <a:effectLst/>
                <a:uLnTx/>
                <a:uFillTx/>
                <a:latin typeface="Söhne"/>
                <a:ea typeface="+mn-ea"/>
                <a:cs typeface="+mn-cs"/>
              </a:rPr>
              <a:t>[Amor et al. 2021] </a:t>
            </a:r>
            <a:r>
              <a:rPr lang="en-US" sz="2200" b="0" i="0" dirty="0">
                <a:solidFill>
                  <a:srgbClr val="0D0D0D"/>
                </a:solidFill>
                <a:effectLst/>
                <a:latin typeface="Söhne"/>
              </a:rPr>
              <a:t>: precise, slow</a:t>
            </a:r>
            <a:endParaRPr lang="en-US" sz="2200" i="0" dirty="0">
              <a:solidFill>
                <a:srgbClr val="0D0D0D"/>
              </a:solidFill>
              <a:effectLst/>
              <a:latin typeface="Söhne"/>
            </a:endParaRPr>
          </a:p>
          <a:p>
            <a:pPr lvl="1"/>
            <a:r>
              <a:rPr lang="en-US" sz="2200" dirty="0">
                <a:solidFill>
                  <a:srgbClr val="0D0D0D"/>
                </a:solidFill>
                <a:latin typeface="Söhne"/>
              </a:rPr>
              <a:t>Stochastic models </a:t>
            </a:r>
            <a:r>
              <a:rPr kumimoji="0" lang="en-US" sz="1600" b="0" i="0" u="none" strike="noStrike" kern="1200" cap="none" spc="0" normalizeH="0" baseline="0" noProof="0" dirty="0">
                <a:ln>
                  <a:noFill/>
                </a:ln>
                <a:solidFill>
                  <a:srgbClr val="0D0D0D"/>
                </a:solidFill>
                <a:effectLst/>
                <a:uLnTx/>
                <a:uFillTx/>
                <a:latin typeface="Söhne"/>
                <a:ea typeface="+mn-ea"/>
                <a:cs typeface="+mn-cs"/>
              </a:rPr>
              <a:t>[Sun et al. 2017] </a:t>
            </a:r>
            <a:r>
              <a:rPr lang="en-US" sz="2200" dirty="0">
                <a:solidFill>
                  <a:srgbClr val="0D0D0D"/>
                </a:solidFill>
                <a:latin typeface="Söhne"/>
              </a:rPr>
              <a:t>: generic, fast</a:t>
            </a:r>
          </a:p>
        </p:txBody>
      </p:sp>
      <p:sp>
        <p:nvSpPr>
          <p:cNvPr id="4" name="Footer Placeholder 3">
            <a:extLst>
              <a:ext uri="{FF2B5EF4-FFF2-40B4-BE49-F238E27FC236}">
                <a16:creationId xmlns:a16="http://schemas.microsoft.com/office/drawing/2014/main" id="{015EED60-BD57-AA9D-E09B-1430078E281A}"/>
              </a:ext>
            </a:extLst>
          </p:cNvPr>
          <p:cNvSpPr>
            <a:spLocks noGrp="1"/>
          </p:cNvSpPr>
          <p:nvPr>
            <p:ph type="ftr" sz="quarter" idx="3"/>
          </p:nvPr>
        </p:nvSpPr>
        <p:spPr/>
        <p:txBody>
          <a:bodyPr/>
          <a:lstStyle/>
          <a:p>
            <a:fld id="{84967C11-20DF-654D-A7FD-D310D00C0508}" type="slidenum">
              <a:rPr lang="en-US" smtClean="0">
                <a:solidFill>
                  <a:schemeClr val="bg1"/>
                </a:solidFill>
              </a:rPr>
              <a:pPr/>
              <a:t>3</a:t>
            </a:fld>
            <a:endParaRPr lang="en-US" dirty="0">
              <a:solidFill>
                <a:schemeClr val="bg1"/>
              </a:solidFill>
            </a:endParaRPr>
          </a:p>
        </p:txBody>
      </p:sp>
    </p:spTree>
    <p:extLst>
      <p:ext uri="{BB962C8B-B14F-4D97-AF65-F5344CB8AC3E}">
        <p14:creationId xmlns:p14="http://schemas.microsoft.com/office/powerpoint/2010/main" val="23701943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Motivation</a:t>
            </a:r>
          </a:p>
        </p:txBody>
      </p:sp>
      <p:sp>
        <p:nvSpPr>
          <p:cNvPr id="3" name="Content Placeholder 2">
            <a:extLst>
              <a:ext uri="{FF2B5EF4-FFF2-40B4-BE49-F238E27FC236}">
                <a16:creationId xmlns:a16="http://schemas.microsoft.com/office/drawing/2014/main" id="{0DFFB6C5-DCA7-B0FD-D4DC-AD993714DA46}"/>
              </a:ext>
            </a:extLst>
          </p:cNvPr>
          <p:cNvSpPr>
            <a:spLocks noGrp="1"/>
          </p:cNvSpPr>
          <p:nvPr>
            <p:ph idx="1"/>
          </p:nvPr>
        </p:nvSpPr>
        <p:spPr/>
        <p:txBody>
          <a:bodyPr>
            <a:normAutofit/>
          </a:bodyPr>
          <a:lstStyle/>
          <a:p>
            <a:r>
              <a:rPr lang="en-US" dirty="0"/>
              <a:t>Complexities and challenges of wireless communication in large urban environments, including the presence of multiple structures, diverse materials, and a multitude of signal paths.</a:t>
            </a:r>
          </a:p>
          <a:p>
            <a:r>
              <a:rPr lang="en-US" dirty="0"/>
              <a:t>Need for advanced simulation techniques to accurately predict signal propagation in these environments, crucial for the development of robust wireless networks.</a:t>
            </a:r>
          </a:p>
        </p:txBody>
      </p:sp>
      <p:sp>
        <p:nvSpPr>
          <p:cNvPr id="4" name="Footer Placeholder 3">
            <a:extLst>
              <a:ext uri="{FF2B5EF4-FFF2-40B4-BE49-F238E27FC236}">
                <a16:creationId xmlns:a16="http://schemas.microsoft.com/office/drawing/2014/main" id="{7B40D262-0D98-7C51-EF85-A1767EBA7ECF}"/>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30</a:t>
            </a:fld>
            <a:endParaRPr lang="en-US" dirty="0">
              <a:solidFill>
                <a:schemeClr val="bg1"/>
              </a:solidFill>
            </a:endParaRPr>
          </a:p>
        </p:txBody>
      </p:sp>
    </p:spTree>
    <p:extLst>
      <p:ext uri="{BB962C8B-B14F-4D97-AF65-F5344CB8AC3E}">
        <p14:creationId xmlns:p14="http://schemas.microsoft.com/office/powerpoint/2010/main" val="3988553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Method</a:t>
            </a:r>
          </a:p>
        </p:txBody>
      </p:sp>
      <p:sp>
        <p:nvSpPr>
          <p:cNvPr id="3" name="Content Placeholder 2">
            <a:extLst>
              <a:ext uri="{FF2B5EF4-FFF2-40B4-BE49-F238E27FC236}">
                <a16:creationId xmlns:a16="http://schemas.microsoft.com/office/drawing/2014/main" id="{0DFFB6C5-DCA7-B0FD-D4DC-AD993714DA46}"/>
              </a:ext>
            </a:extLst>
          </p:cNvPr>
          <p:cNvSpPr>
            <a:spLocks noGrp="1"/>
          </p:cNvSpPr>
          <p:nvPr>
            <p:ph idx="1"/>
          </p:nvPr>
        </p:nvSpPr>
        <p:spPr/>
        <p:txBody>
          <a:bodyPr>
            <a:normAutofit/>
          </a:bodyPr>
          <a:lstStyle/>
          <a:p>
            <a:r>
              <a:rPr lang="en-US" dirty="0"/>
              <a:t>Utilize the benefits of DCEM in fast ray tracing simulations </a:t>
            </a:r>
          </a:p>
          <a:p>
            <a:r>
              <a:rPr lang="en-US" dirty="0"/>
              <a:t>Use channel coherence and spatial consistency for dynamic EM ray tracing</a:t>
            </a:r>
          </a:p>
          <a:p>
            <a:r>
              <a:rPr lang="en-US" dirty="0"/>
              <a:t>Measuring the Doppler shift effects</a:t>
            </a:r>
          </a:p>
          <a:p>
            <a:endParaRPr lang="en-US" dirty="0"/>
          </a:p>
        </p:txBody>
      </p:sp>
      <p:sp>
        <p:nvSpPr>
          <p:cNvPr id="4" name="Footer Placeholder 3">
            <a:extLst>
              <a:ext uri="{FF2B5EF4-FFF2-40B4-BE49-F238E27FC236}">
                <a16:creationId xmlns:a16="http://schemas.microsoft.com/office/drawing/2014/main" id="{DCB2FE72-F60C-8312-2DB9-803E8D87F97E}"/>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31</a:t>
            </a:fld>
            <a:endParaRPr lang="en-US" dirty="0">
              <a:solidFill>
                <a:schemeClr val="bg1"/>
              </a:solidFill>
            </a:endParaRPr>
          </a:p>
        </p:txBody>
      </p:sp>
    </p:spTree>
    <p:extLst>
      <p:ext uri="{BB962C8B-B14F-4D97-AF65-F5344CB8AC3E}">
        <p14:creationId xmlns:p14="http://schemas.microsoft.com/office/powerpoint/2010/main" val="14959245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Spatial consistency</a:t>
            </a:r>
          </a:p>
        </p:txBody>
      </p:sp>
      <p:sp>
        <p:nvSpPr>
          <p:cNvPr id="3" name="Content Placeholder 2">
            <a:extLst>
              <a:ext uri="{FF2B5EF4-FFF2-40B4-BE49-F238E27FC236}">
                <a16:creationId xmlns:a16="http://schemas.microsoft.com/office/drawing/2014/main" id="{25640A9A-787F-8A33-AE89-085E7B3C2AC4}"/>
              </a:ext>
            </a:extLst>
          </p:cNvPr>
          <p:cNvSpPr>
            <a:spLocks noGrp="1"/>
          </p:cNvSpPr>
          <p:nvPr>
            <p:ph idx="1"/>
          </p:nvPr>
        </p:nvSpPr>
        <p:spPr>
          <a:xfrm>
            <a:off x="838200" y="1825625"/>
            <a:ext cx="10515600" cy="4108644"/>
          </a:xfrm>
        </p:spPr>
        <p:txBody>
          <a:bodyPr>
            <a:normAutofit/>
          </a:bodyPr>
          <a:lstStyle/>
          <a:p>
            <a:r>
              <a:rPr lang="en-US" sz="2400" dirty="0"/>
              <a:t>Ensure spatial consistency in coherence-based framework</a:t>
            </a:r>
          </a:p>
          <a:p>
            <a:pPr lvl="1"/>
            <a:r>
              <a:rPr lang="en-US" sz="2200" dirty="0"/>
              <a:t>Calculate the degree of spatial consistency by large-scale parameters and small-scale parameters along the target’s trajectory</a:t>
            </a:r>
          </a:p>
          <a:p>
            <a:pPr lvl="2"/>
            <a:r>
              <a:rPr lang="en-US" dirty="0"/>
              <a:t>large-scale parameters: distance, channel conditions.</a:t>
            </a:r>
          </a:p>
          <a:p>
            <a:pPr lvl="2"/>
            <a:r>
              <a:rPr lang="en-US" dirty="0"/>
              <a:t>small-scale parameters: angle of arrivals, </a:t>
            </a:r>
          </a:p>
          <a:p>
            <a:pPr marL="914400" lvl="2" indent="0">
              <a:buNone/>
            </a:pPr>
            <a:r>
              <a:rPr lang="en-US" dirty="0"/>
              <a:t>power, phase, and delay.</a:t>
            </a:r>
          </a:p>
          <a:p>
            <a:pPr lvl="1"/>
            <a:r>
              <a:rPr lang="en-US" sz="2200" dirty="0"/>
              <a:t>Divide each target’s trajectory into several segments</a:t>
            </a:r>
          </a:p>
          <a:p>
            <a:pPr lvl="2"/>
            <a:r>
              <a:rPr lang="en-US" dirty="0"/>
              <a:t>Similar channel properties within each segment</a:t>
            </a:r>
          </a:p>
          <a:p>
            <a:pPr lvl="2"/>
            <a:r>
              <a:rPr lang="en-US" dirty="0"/>
              <a:t>Small changes in BVH, efficient updates</a:t>
            </a:r>
          </a:p>
        </p:txBody>
      </p:sp>
      <p:sp>
        <p:nvSpPr>
          <p:cNvPr id="4" name="Footer Placeholder 3">
            <a:extLst>
              <a:ext uri="{FF2B5EF4-FFF2-40B4-BE49-F238E27FC236}">
                <a16:creationId xmlns:a16="http://schemas.microsoft.com/office/drawing/2014/main" id="{8436704D-7827-DA53-D823-293634D81BF4}"/>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32</a:t>
            </a:fld>
            <a:endParaRPr lang="en-US" dirty="0">
              <a:solidFill>
                <a:schemeClr val="bg1"/>
              </a:solidFill>
            </a:endParaRPr>
          </a:p>
        </p:txBody>
      </p:sp>
      <p:pic>
        <p:nvPicPr>
          <p:cNvPr id="6" name="Picture 5">
            <a:extLst>
              <a:ext uri="{FF2B5EF4-FFF2-40B4-BE49-F238E27FC236}">
                <a16:creationId xmlns:a16="http://schemas.microsoft.com/office/drawing/2014/main" id="{29195EF3-DC39-4801-509B-12CC78070BC5}"/>
              </a:ext>
            </a:extLst>
          </p:cNvPr>
          <p:cNvPicPr>
            <a:picLocks noChangeAspect="1"/>
          </p:cNvPicPr>
          <p:nvPr/>
        </p:nvPicPr>
        <p:blipFill>
          <a:blip r:embed="rId3"/>
          <a:stretch>
            <a:fillRect/>
          </a:stretch>
        </p:blipFill>
        <p:spPr>
          <a:xfrm>
            <a:off x="8639631" y="2962396"/>
            <a:ext cx="3231771" cy="2389224"/>
          </a:xfrm>
          <a:prstGeom prst="rect">
            <a:avLst/>
          </a:prstGeom>
        </p:spPr>
      </p:pic>
      <p:sp>
        <p:nvSpPr>
          <p:cNvPr id="7" name="TextBox 6">
            <a:extLst>
              <a:ext uri="{FF2B5EF4-FFF2-40B4-BE49-F238E27FC236}">
                <a16:creationId xmlns:a16="http://schemas.microsoft.com/office/drawing/2014/main" id="{C95D7483-FDDD-4299-4D4A-B98C8835A02D}"/>
              </a:ext>
            </a:extLst>
          </p:cNvPr>
          <p:cNvSpPr txBox="1"/>
          <p:nvPr/>
        </p:nvSpPr>
        <p:spPr>
          <a:xfrm>
            <a:off x="8211591" y="5382526"/>
            <a:ext cx="4087850" cy="584775"/>
          </a:xfrm>
          <a:prstGeom prst="rect">
            <a:avLst/>
          </a:prstGeom>
          <a:noFill/>
        </p:spPr>
        <p:txBody>
          <a:bodyPr wrap="square">
            <a:spAutoFit/>
          </a:bodyPr>
          <a:lstStyle/>
          <a:p>
            <a:r>
              <a:rPr lang="en-US" sz="1600" dirty="0"/>
              <a:t>A trajectory is divided into five segments, maintaining spatial consistency</a:t>
            </a:r>
          </a:p>
        </p:txBody>
      </p:sp>
    </p:spTree>
    <p:extLst>
      <p:ext uri="{BB962C8B-B14F-4D97-AF65-F5344CB8AC3E}">
        <p14:creationId xmlns:p14="http://schemas.microsoft.com/office/powerpoint/2010/main" val="25193663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Channel correlation and coherence time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5640A9A-787F-8A33-AE89-085E7B3C2AC4}"/>
                  </a:ext>
                </a:extLst>
              </p:cNvPr>
              <p:cNvSpPr>
                <a:spLocks noGrp="1"/>
              </p:cNvSpPr>
              <p:nvPr>
                <p:ph idx="1"/>
              </p:nvPr>
            </p:nvSpPr>
            <p:spPr>
              <a:xfrm>
                <a:off x="838200" y="1825625"/>
                <a:ext cx="10515600" cy="4108644"/>
              </a:xfrm>
            </p:spPr>
            <p:txBody>
              <a:bodyPr>
                <a:normAutofit/>
              </a:bodyPr>
              <a:lstStyle/>
              <a:p>
                <a:r>
                  <a:rPr lang="en-US" sz="2400" dirty="0"/>
                  <a:t>Further within each segment, we compute</a:t>
                </a:r>
              </a:p>
              <a:p>
                <a:pPr lvl="1"/>
                <a:r>
                  <a:rPr lang="en-US" sz="2000" dirty="0"/>
                  <a:t>Channel correlation function: statistical correlation between two signals that are transmitted over the wireless channel at different times</a:t>
                </a:r>
              </a:p>
              <a:p>
                <a:pPr marL="0" indent="0">
                  <a:buNone/>
                </a:pPr>
                <a14:m>
                  <m:oMathPara xmlns:m="http://schemas.openxmlformats.org/officeDocument/2006/math">
                    <m:oMathParaPr>
                      <m:jc m:val="centerGroup"/>
                    </m:oMathParaPr>
                    <m:oMath xmlns:m="http://schemas.openxmlformats.org/officeDocument/2006/math">
                      <m:sSub>
                        <m:sSubPr>
                          <m:ctrlPr>
                            <a:rPr lang="en-US" sz="1800" i="1" smtClean="0">
                              <a:effectLst/>
                              <a:latin typeface="Cambria Math" panose="02040503050406030204" pitchFamily="18" charset="0"/>
                            </a:rPr>
                          </m:ctrlPr>
                        </m:sSubPr>
                        <m:e>
                          <m:r>
                            <a:rPr lang="en-US" sz="2000" i="1">
                              <a:effectLst/>
                              <a:latin typeface="Cambria Math" panose="02040503050406030204" pitchFamily="18" charset="0"/>
                              <a:ea typeface="等线" panose="02010600030101010101" pitchFamily="2" charset="-122"/>
                              <a:cs typeface="Times New Roman" panose="02020603050405020304" pitchFamily="18" charset="0"/>
                            </a:rPr>
                            <m:t>𝑅</m:t>
                          </m:r>
                        </m:e>
                        <m:sub>
                          <m:d>
                            <m:dPr>
                              <m:begChr m:val="|"/>
                              <m:endChr m:val="|"/>
                              <m:ctrlPr>
                                <a:rPr lang="en-US" sz="1800" i="1">
                                  <a:effectLst/>
                                  <a:latin typeface="Cambria Math" panose="02040503050406030204" pitchFamily="18" charset="0"/>
                                </a:rPr>
                              </m:ctrlPr>
                            </m:dPr>
                            <m:e>
                              <m:r>
                                <a:rPr lang="en-US" sz="2000" i="1">
                                  <a:effectLst/>
                                  <a:latin typeface="Cambria Math" panose="02040503050406030204" pitchFamily="18" charset="0"/>
                                  <a:ea typeface="等线" panose="02010600030101010101" pitchFamily="2" charset="-122"/>
                                  <a:cs typeface="Times New Roman" panose="02020603050405020304" pitchFamily="18" charset="0"/>
                                </a:rPr>
                                <m:t>h</m:t>
                              </m:r>
                            </m:e>
                          </m:d>
                        </m:sub>
                      </m:sSub>
                      <m:d>
                        <m:dPr>
                          <m:ctrlPr>
                            <a:rPr lang="en-US" sz="1800" i="1">
                              <a:effectLst/>
                              <a:latin typeface="Cambria Math" panose="02040503050406030204" pitchFamily="18" charset="0"/>
                            </a:rPr>
                          </m:ctrlPr>
                        </m:dPr>
                        <m:e>
                          <m:r>
                            <m:rPr>
                              <m:sty m:val="p"/>
                            </m:rPr>
                            <a:rPr lang="en-US" sz="2000">
                              <a:effectLst/>
                              <a:latin typeface="Cambria Math" panose="02040503050406030204" pitchFamily="18" charset="0"/>
                              <a:ea typeface="等线" panose="02010600030101010101" pitchFamily="2" charset="-122"/>
                              <a:cs typeface="Times New Roman" panose="02020603050405020304" pitchFamily="18" charset="0"/>
                            </a:rPr>
                            <m:t>τ</m:t>
                          </m:r>
                        </m:e>
                      </m:d>
                      <m:r>
                        <a:rPr lang="en-US" sz="2000" i="1">
                          <a:effectLst/>
                          <a:latin typeface="Cambria Math" panose="02040503050406030204" pitchFamily="18" charset="0"/>
                          <a:ea typeface="等线" panose="02010600030101010101" pitchFamily="2" charset="-122"/>
                          <a:cs typeface="Times New Roman" panose="02020603050405020304" pitchFamily="18" charset="0"/>
                        </a:rPr>
                        <m:t>=</m:t>
                      </m:r>
                      <m:f>
                        <m:fPr>
                          <m:ctrlPr>
                            <a:rPr lang="en-US" sz="1800" i="1">
                              <a:effectLst/>
                              <a:latin typeface="Cambria Math" panose="02040503050406030204" pitchFamily="18" charset="0"/>
                            </a:rPr>
                          </m:ctrlPr>
                        </m:fPr>
                        <m:num>
                          <m:r>
                            <a:rPr lang="en-US" sz="2000" i="1">
                              <a:effectLst/>
                              <a:latin typeface="Cambria Math" panose="02040503050406030204" pitchFamily="18" charset="0"/>
                              <a:ea typeface="等线" panose="02010600030101010101" pitchFamily="2" charset="-122"/>
                              <a:cs typeface="Times New Roman" panose="02020603050405020304" pitchFamily="18" charset="0"/>
                            </a:rPr>
                            <m:t>𝐸</m:t>
                          </m:r>
                          <m:d>
                            <m:dPr>
                              <m:begChr m:val="["/>
                              <m:endChr m:val="]"/>
                              <m:ctrlPr>
                                <a:rPr lang="en-US" sz="1800" i="1">
                                  <a:effectLst/>
                                  <a:latin typeface="Cambria Math" panose="02040503050406030204" pitchFamily="18" charset="0"/>
                                </a:rPr>
                              </m:ctrlPr>
                            </m:dPr>
                            <m:e>
                              <m:r>
                                <a:rPr lang="en-US" sz="2000" i="1">
                                  <a:effectLst/>
                                  <a:latin typeface="Cambria Math" panose="02040503050406030204" pitchFamily="18" charset="0"/>
                                  <a:ea typeface="等线" panose="02010600030101010101" pitchFamily="2" charset="-122"/>
                                  <a:cs typeface="Times New Roman" panose="02020603050405020304" pitchFamily="18" charset="0"/>
                                </a:rPr>
                                <m:t>𝑔</m:t>
                              </m:r>
                              <m:d>
                                <m:dPr>
                                  <m:ctrlPr>
                                    <a:rPr lang="en-US" sz="1800" i="1">
                                      <a:effectLst/>
                                      <a:latin typeface="Cambria Math" panose="02040503050406030204" pitchFamily="18" charset="0"/>
                                    </a:rPr>
                                  </m:ctrlPr>
                                </m:dPr>
                                <m:e>
                                  <m:r>
                                    <a:rPr lang="en-US" sz="2000" i="1">
                                      <a:effectLst/>
                                      <a:latin typeface="Cambria Math" panose="02040503050406030204" pitchFamily="18" charset="0"/>
                                      <a:ea typeface="等线" panose="02010600030101010101" pitchFamily="2" charset="-122"/>
                                      <a:cs typeface="Times New Roman" panose="02020603050405020304" pitchFamily="18" charset="0"/>
                                    </a:rPr>
                                    <m:t>𝑡</m:t>
                                  </m:r>
                                </m:e>
                              </m:d>
                              <m:r>
                                <a:rPr lang="en-US" sz="2000" i="1">
                                  <a:effectLst/>
                                  <a:latin typeface="Cambria Math" panose="02040503050406030204" pitchFamily="18" charset="0"/>
                                  <a:ea typeface="等线" panose="02010600030101010101" pitchFamily="2" charset="-122"/>
                                  <a:cs typeface="Times New Roman" panose="02020603050405020304" pitchFamily="18" charset="0"/>
                                </a:rPr>
                                <m:t>𝑔</m:t>
                              </m:r>
                              <m:d>
                                <m:dPr>
                                  <m:ctrlPr>
                                    <a:rPr lang="en-US" sz="1800" i="1">
                                      <a:effectLst/>
                                      <a:latin typeface="Cambria Math" panose="02040503050406030204" pitchFamily="18" charset="0"/>
                                    </a:rPr>
                                  </m:ctrlPr>
                                </m:dPr>
                                <m:e>
                                  <m:r>
                                    <a:rPr lang="en-US" sz="2000" i="1">
                                      <a:effectLst/>
                                      <a:latin typeface="Cambria Math" panose="02040503050406030204" pitchFamily="18" charset="0"/>
                                      <a:ea typeface="等线" panose="02010600030101010101" pitchFamily="2" charset="-122"/>
                                      <a:cs typeface="Times New Roman" panose="02020603050405020304" pitchFamily="18" charset="0"/>
                                    </a:rPr>
                                    <m:t>𝑡</m:t>
                                  </m:r>
                                  <m:r>
                                    <a:rPr lang="en-US" sz="2000" i="1">
                                      <a:effectLst/>
                                      <a:latin typeface="Cambria Math" panose="02040503050406030204" pitchFamily="18" charset="0"/>
                                      <a:ea typeface="等线" panose="02010600030101010101" pitchFamily="2" charset="-122"/>
                                      <a:cs typeface="Times New Roman" panose="02020603050405020304" pitchFamily="18" charset="0"/>
                                    </a:rPr>
                                    <m:t>+</m:t>
                                  </m:r>
                                  <m:r>
                                    <m:rPr>
                                      <m:sty m:val="p"/>
                                    </m:rPr>
                                    <a:rPr lang="en-US" sz="2000">
                                      <a:effectLst/>
                                      <a:latin typeface="Cambria Math" panose="02040503050406030204" pitchFamily="18" charset="0"/>
                                      <a:ea typeface="等线" panose="02010600030101010101" pitchFamily="2" charset="-122"/>
                                      <a:cs typeface="Times New Roman" panose="02020603050405020304" pitchFamily="18" charset="0"/>
                                    </a:rPr>
                                    <m:t>τ</m:t>
                                  </m:r>
                                </m:e>
                              </m:d>
                            </m:e>
                          </m:d>
                          <m:r>
                            <a:rPr lang="en-US" sz="2000" i="1">
                              <a:effectLst/>
                              <a:latin typeface="Cambria Math" panose="02040503050406030204" pitchFamily="18" charset="0"/>
                              <a:ea typeface="等线" panose="02010600030101010101" pitchFamily="2" charset="-122"/>
                              <a:cs typeface="Times New Roman" panose="02020603050405020304" pitchFamily="18" charset="0"/>
                            </a:rPr>
                            <m:t>−</m:t>
                          </m:r>
                          <m:r>
                            <a:rPr lang="en-US" sz="2000" i="1">
                              <a:effectLst/>
                              <a:latin typeface="Cambria Math" panose="02040503050406030204" pitchFamily="18" charset="0"/>
                              <a:ea typeface="等线" panose="02010600030101010101" pitchFamily="2" charset="-122"/>
                              <a:cs typeface="Times New Roman" panose="02020603050405020304" pitchFamily="18" charset="0"/>
                            </a:rPr>
                            <m:t>𝐸</m:t>
                          </m:r>
                          <m:sSup>
                            <m:sSupPr>
                              <m:ctrlPr>
                                <a:rPr lang="en-US" sz="1800" i="1">
                                  <a:effectLst/>
                                  <a:latin typeface="Cambria Math" panose="02040503050406030204" pitchFamily="18" charset="0"/>
                                </a:rPr>
                              </m:ctrlPr>
                            </m:sSupPr>
                            <m:e>
                              <m:d>
                                <m:dPr>
                                  <m:begChr m:val="["/>
                                  <m:endChr m:val="]"/>
                                  <m:ctrlPr>
                                    <a:rPr lang="en-US" sz="1800" i="1">
                                      <a:effectLst/>
                                      <a:latin typeface="Cambria Math" panose="02040503050406030204" pitchFamily="18" charset="0"/>
                                    </a:rPr>
                                  </m:ctrlPr>
                                </m:dPr>
                                <m:e>
                                  <m:r>
                                    <a:rPr lang="en-US" sz="2000" i="1">
                                      <a:effectLst/>
                                      <a:latin typeface="Cambria Math" panose="02040503050406030204" pitchFamily="18" charset="0"/>
                                      <a:ea typeface="等线" panose="02010600030101010101" pitchFamily="2" charset="-122"/>
                                      <a:cs typeface="Times New Roman" panose="02020603050405020304" pitchFamily="18" charset="0"/>
                                    </a:rPr>
                                    <m:t>𝑔</m:t>
                                  </m:r>
                                  <m:d>
                                    <m:dPr>
                                      <m:ctrlPr>
                                        <a:rPr lang="en-US" sz="1800" i="1">
                                          <a:effectLst/>
                                          <a:latin typeface="Cambria Math" panose="02040503050406030204" pitchFamily="18" charset="0"/>
                                        </a:rPr>
                                      </m:ctrlPr>
                                    </m:dPr>
                                    <m:e>
                                      <m:r>
                                        <a:rPr lang="en-US" sz="2000" i="1">
                                          <a:effectLst/>
                                          <a:latin typeface="Cambria Math" panose="02040503050406030204" pitchFamily="18" charset="0"/>
                                          <a:ea typeface="等线" panose="02010600030101010101" pitchFamily="2" charset="-122"/>
                                          <a:cs typeface="Times New Roman" panose="02020603050405020304" pitchFamily="18" charset="0"/>
                                        </a:rPr>
                                        <m:t>𝑡</m:t>
                                      </m:r>
                                    </m:e>
                                  </m:d>
                                </m:e>
                              </m:d>
                            </m:e>
                            <m:sup>
                              <m:r>
                                <a:rPr lang="en-US" sz="2000" i="1">
                                  <a:effectLst/>
                                  <a:latin typeface="Cambria Math" panose="02040503050406030204" pitchFamily="18" charset="0"/>
                                  <a:ea typeface="等线" panose="02010600030101010101" pitchFamily="2" charset="-122"/>
                                  <a:cs typeface="Times New Roman" panose="02020603050405020304" pitchFamily="18" charset="0"/>
                                </a:rPr>
                                <m:t>2</m:t>
                              </m:r>
                            </m:sup>
                          </m:sSup>
                        </m:num>
                        <m:den>
                          <m:r>
                            <a:rPr lang="en-US" sz="2000" i="1">
                              <a:effectLst/>
                              <a:latin typeface="Cambria Math" panose="02040503050406030204" pitchFamily="18" charset="0"/>
                              <a:ea typeface="等线" panose="02010600030101010101" pitchFamily="2" charset="-122"/>
                              <a:cs typeface="Times New Roman" panose="02020603050405020304" pitchFamily="18" charset="0"/>
                            </a:rPr>
                            <m:t>𝐸</m:t>
                          </m:r>
                          <m:d>
                            <m:dPr>
                              <m:begChr m:val="["/>
                              <m:endChr m:val="]"/>
                              <m:ctrlPr>
                                <a:rPr lang="en-US" sz="1800" i="1">
                                  <a:effectLst/>
                                  <a:latin typeface="Cambria Math" panose="02040503050406030204" pitchFamily="18" charset="0"/>
                                </a:rPr>
                              </m:ctrlPr>
                            </m:dPr>
                            <m:e>
                              <m:r>
                                <a:rPr lang="en-US" sz="2000" i="1">
                                  <a:effectLst/>
                                  <a:latin typeface="Cambria Math" panose="02040503050406030204" pitchFamily="18" charset="0"/>
                                  <a:ea typeface="等线" panose="02010600030101010101" pitchFamily="2" charset="-122"/>
                                  <a:cs typeface="Times New Roman" panose="02020603050405020304" pitchFamily="18" charset="0"/>
                                </a:rPr>
                                <m:t>𝑔</m:t>
                              </m:r>
                              <m:sSup>
                                <m:sSupPr>
                                  <m:ctrlPr>
                                    <a:rPr lang="en-US" sz="1800" i="1">
                                      <a:effectLst/>
                                      <a:latin typeface="Cambria Math" panose="02040503050406030204" pitchFamily="18" charset="0"/>
                                    </a:rPr>
                                  </m:ctrlPr>
                                </m:sSupPr>
                                <m:e>
                                  <m:d>
                                    <m:dPr>
                                      <m:ctrlPr>
                                        <a:rPr lang="en-US" sz="1800" i="1">
                                          <a:effectLst/>
                                          <a:latin typeface="Cambria Math" panose="02040503050406030204" pitchFamily="18" charset="0"/>
                                        </a:rPr>
                                      </m:ctrlPr>
                                    </m:dPr>
                                    <m:e>
                                      <m:r>
                                        <a:rPr lang="en-US" sz="2000" i="1">
                                          <a:effectLst/>
                                          <a:latin typeface="Cambria Math" panose="02040503050406030204" pitchFamily="18" charset="0"/>
                                          <a:ea typeface="等线" panose="02010600030101010101" pitchFamily="2" charset="-122"/>
                                          <a:cs typeface="Times New Roman" panose="02020603050405020304" pitchFamily="18" charset="0"/>
                                        </a:rPr>
                                        <m:t>𝑡</m:t>
                                      </m:r>
                                    </m:e>
                                  </m:d>
                                </m:e>
                                <m:sup>
                                  <m:r>
                                    <a:rPr lang="en-US" sz="2000" i="1">
                                      <a:effectLst/>
                                      <a:latin typeface="Cambria Math" panose="02040503050406030204" pitchFamily="18" charset="0"/>
                                      <a:ea typeface="等线" panose="02010600030101010101" pitchFamily="2" charset="-122"/>
                                      <a:cs typeface="Times New Roman" panose="02020603050405020304" pitchFamily="18" charset="0"/>
                                    </a:rPr>
                                    <m:t>2</m:t>
                                  </m:r>
                                </m:sup>
                              </m:sSup>
                            </m:e>
                          </m:d>
                          <m:r>
                            <a:rPr lang="en-US" sz="2000" i="1">
                              <a:effectLst/>
                              <a:latin typeface="Cambria Math" panose="02040503050406030204" pitchFamily="18" charset="0"/>
                              <a:ea typeface="等线" panose="02010600030101010101" pitchFamily="2" charset="-122"/>
                              <a:cs typeface="Times New Roman" panose="02020603050405020304" pitchFamily="18" charset="0"/>
                            </a:rPr>
                            <m:t>𝐸</m:t>
                          </m:r>
                          <m:sSup>
                            <m:sSupPr>
                              <m:ctrlPr>
                                <a:rPr lang="en-US" sz="1800" i="1">
                                  <a:effectLst/>
                                  <a:latin typeface="Cambria Math" panose="02040503050406030204" pitchFamily="18" charset="0"/>
                                </a:rPr>
                              </m:ctrlPr>
                            </m:sSupPr>
                            <m:e>
                              <m:d>
                                <m:dPr>
                                  <m:begChr m:val="["/>
                                  <m:endChr m:val="]"/>
                                  <m:ctrlPr>
                                    <a:rPr lang="en-US" sz="1800" i="1">
                                      <a:effectLst/>
                                      <a:latin typeface="Cambria Math" panose="02040503050406030204" pitchFamily="18" charset="0"/>
                                    </a:rPr>
                                  </m:ctrlPr>
                                </m:dPr>
                                <m:e>
                                  <m:r>
                                    <a:rPr lang="en-US" sz="2000" i="1">
                                      <a:effectLst/>
                                      <a:latin typeface="Cambria Math" panose="02040503050406030204" pitchFamily="18" charset="0"/>
                                      <a:ea typeface="等线" panose="02010600030101010101" pitchFamily="2" charset="-122"/>
                                      <a:cs typeface="Times New Roman" panose="02020603050405020304" pitchFamily="18" charset="0"/>
                                    </a:rPr>
                                    <m:t>𝑔</m:t>
                                  </m:r>
                                  <m:d>
                                    <m:dPr>
                                      <m:ctrlPr>
                                        <a:rPr lang="en-US" sz="1800" i="1">
                                          <a:effectLst/>
                                          <a:latin typeface="Cambria Math" panose="02040503050406030204" pitchFamily="18" charset="0"/>
                                        </a:rPr>
                                      </m:ctrlPr>
                                    </m:dPr>
                                    <m:e>
                                      <m:r>
                                        <a:rPr lang="en-US" sz="2000" i="1">
                                          <a:effectLst/>
                                          <a:latin typeface="Cambria Math" panose="02040503050406030204" pitchFamily="18" charset="0"/>
                                          <a:ea typeface="等线" panose="02010600030101010101" pitchFamily="2" charset="-122"/>
                                          <a:cs typeface="Times New Roman" panose="02020603050405020304" pitchFamily="18" charset="0"/>
                                        </a:rPr>
                                        <m:t>𝑡</m:t>
                                      </m:r>
                                    </m:e>
                                  </m:d>
                                </m:e>
                              </m:d>
                            </m:e>
                            <m:sup>
                              <m:r>
                                <a:rPr lang="en-US" sz="2000" i="1">
                                  <a:effectLst/>
                                  <a:latin typeface="Cambria Math" panose="02040503050406030204" pitchFamily="18" charset="0"/>
                                  <a:ea typeface="等线" panose="02010600030101010101" pitchFamily="2" charset="-122"/>
                                  <a:cs typeface="Times New Roman" panose="02020603050405020304" pitchFamily="18" charset="0"/>
                                </a:rPr>
                                <m:t>2</m:t>
                              </m:r>
                            </m:sup>
                          </m:sSup>
                        </m:den>
                      </m:f>
                    </m:oMath>
                  </m:oMathPara>
                </a14:m>
                <a:endParaRPr lang="en-US" sz="2400" dirty="0"/>
              </a:p>
              <a:p>
                <a:pPr lvl="1"/>
                <a:r>
                  <a:rPr lang="en-US" sz="2000" dirty="0"/>
                  <a:t>Coherence time: length of time over which the channel correlation function is significant</a:t>
                </a:r>
              </a:p>
              <a:p>
                <a:pPr marL="0" indent="0">
                  <a:buNone/>
                </a:pPr>
                <a14:m>
                  <m:oMathPara xmlns:m="http://schemas.openxmlformats.org/officeDocument/2006/math">
                    <m:oMathParaPr>
                      <m:jc m:val="centerGroup"/>
                    </m:oMathParaPr>
                    <m:oMath xmlns:m="http://schemas.openxmlformats.org/officeDocument/2006/math">
                      <m:sSub>
                        <m:sSubPr>
                          <m:ctrlPr>
                            <a:rPr lang="en-US" sz="2000" i="1" kern="100" smtClean="0">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𝑇</m:t>
                          </m:r>
                        </m:e>
                        <m:sub>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𝑐</m:t>
                          </m:r>
                        </m:sub>
                      </m:sSub>
                      <m:d>
                        <m:d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dPr>
                        <m:e>
                          <m:r>
                            <m:rPr>
                              <m:sty m:val="p"/>
                            </m:rPr>
                            <a:rPr lang="en-US" sz="2000" kern="100">
                              <a:effectLst/>
                              <a:latin typeface="Cambria Math" panose="02040503050406030204" pitchFamily="18" charset="0"/>
                              <a:ea typeface="等线" panose="02010600030101010101" pitchFamily="2" charset="-122"/>
                              <a:cs typeface="Times New Roman" panose="02020603050405020304" pitchFamily="18" charset="0"/>
                            </a:rPr>
                            <m:t>θ</m:t>
                          </m:r>
                        </m:e>
                      </m:d>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m:t>
                      </m:r>
                      <m:f>
                        <m:f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fPr>
                        <m:num>
                          <m:rad>
                            <m:radPr>
                              <m:degHide m:val="on"/>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radPr>
                            <m:deg/>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1</m:t>
                              </m:r>
                              <m:r>
                                <m:rPr>
                                  <m:lit/>
                                </m:rPr>
                                <a:rPr lang="en-US" sz="2000" i="1" kern="100">
                                  <a:effectLst/>
                                  <a:latin typeface="Cambria Math" panose="02040503050406030204" pitchFamily="18" charset="0"/>
                                  <a:ea typeface="等线" panose="02010600030101010101" pitchFamily="2" charset="-122"/>
                                  <a:cs typeface="Times New Roman" panose="02020603050405020304" pitchFamily="18" charset="0"/>
                                </a:rPr>
                                <m:t>/</m:t>
                              </m:r>
                              <m:sSup>
                                <m:sSup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sSup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𝑅</m:t>
                                  </m:r>
                                </m:e>
                                <m:sup>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4</m:t>
                                  </m:r>
                                </m:sup>
                              </m:sSup>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−1</m:t>
                              </m:r>
                            </m:e>
                          </m:rad>
                        </m:num>
                        <m:den>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2</m:t>
                          </m:r>
                          <m:r>
                            <m:rPr>
                              <m:sty m:val="p"/>
                            </m:rPr>
                            <a:rPr lang="en-US" sz="2000" kern="100">
                              <a:effectLst/>
                              <a:latin typeface="Cambria Math" panose="02040503050406030204" pitchFamily="18" charset="0"/>
                              <a:ea typeface="等线" panose="02010600030101010101" pitchFamily="2" charset="-122"/>
                              <a:cs typeface="Times New Roman" panose="02020603050405020304" pitchFamily="18" charset="0"/>
                            </a:rPr>
                            <m:t>π</m:t>
                          </m:r>
                          <m:sSub>
                            <m:sSub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sSubPr>
                            <m:e>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𝑓</m:t>
                              </m:r>
                            </m:e>
                            <m:sub>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𝐷</m:t>
                              </m:r>
                            </m:sub>
                          </m:sSub>
                          <m:sSup>
                            <m:sSupPr>
                              <m:ctrlPr>
                                <a:rPr lang="en-US" sz="2000" i="1" kern="100">
                                  <a:effectLst/>
                                  <a:latin typeface="Cambria Math" panose="02040503050406030204" pitchFamily="18" charset="0"/>
                                  <a:ea typeface="等线" panose="02010600030101010101" pitchFamily="2" charset="-122"/>
                                  <a:cs typeface="Times New Roman" panose="02020603050405020304" pitchFamily="18" charset="0"/>
                                </a:rPr>
                              </m:ctrlPr>
                            </m:sSupPr>
                            <m:e>
                              <m:r>
                                <m:rPr>
                                  <m:sty m:val="p"/>
                                </m:rPr>
                                <a:rPr lang="en-US" sz="2000" kern="100">
                                  <a:effectLst/>
                                  <a:latin typeface="Cambria Math" panose="02040503050406030204" pitchFamily="18" charset="0"/>
                                  <a:ea typeface="等线" panose="02010600030101010101" pitchFamily="2" charset="-122"/>
                                  <a:cs typeface="Times New Roman" panose="02020603050405020304" pitchFamily="18" charset="0"/>
                                </a:rPr>
                                <m:t>θ</m:t>
                              </m:r>
                            </m:e>
                            <m:sup>
                              <m:r>
                                <a:rPr lang="en-US" sz="2000" i="1" kern="100">
                                  <a:effectLst/>
                                  <a:latin typeface="Cambria Math" panose="02040503050406030204" pitchFamily="18" charset="0"/>
                                  <a:ea typeface="等线" panose="02010600030101010101" pitchFamily="2" charset="-122"/>
                                  <a:cs typeface="Times New Roman" panose="02020603050405020304" pitchFamily="18" charset="0"/>
                                </a:rPr>
                                <m:t>2</m:t>
                              </m:r>
                            </m:sup>
                          </m:sSup>
                        </m:den>
                      </m:f>
                    </m:oMath>
                  </m:oMathPara>
                </a14:m>
                <a:endParaRPr lang="en-US" sz="2400" dirty="0"/>
              </a:p>
              <a:p>
                <a:r>
                  <a:rPr lang="en-US" sz="2400" dirty="0"/>
                  <a:t>During coherence time, most valid paths stay the same, minimize the cost of visibility hash table update.</a:t>
                </a:r>
              </a:p>
            </p:txBody>
          </p:sp>
        </mc:Choice>
        <mc:Fallback xmlns="">
          <p:sp>
            <p:nvSpPr>
              <p:cNvPr id="3" name="Content Placeholder 2">
                <a:extLst>
                  <a:ext uri="{FF2B5EF4-FFF2-40B4-BE49-F238E27FC236}">
                    <a16:creationId xmlns:a16="http://schemas.microsoft.com/office/drawing/2014/main" id="{25640A9A-787F-8A33-AE89-085E7B3C2AC4}"/>
                  </a:ext>
                </a:extLst>
              </p:cNvPr>
              <p:cNvSpPr>
                <a:spLocks noGrp="1" noRot="1" noChangeAspect="1" noMove="1" noResize="1" noEditPoints="1" noAdjustHandles="1" noChangeArrowheads="1" noChangeShapeType="1" noTextEdit="1"/>
              </p:cNvSpPr>
              <p:nvPr>
                <p:ph idx="1"/>
              </p:nvPr>
            </p:nvSpPr>
            <p:spPr>
              <a:xfrm>
                <a:off x="838200" y="1825625"/>
                <a:ext cx="10515600" cy="4108644"/>
              </a:xfrm>
              <a:blipFill>
                <a:blip r:embed="rId3"/>
                <a:stretch>
                  <a:fillRect l="-812" t="-1187" b="-593"/>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8436704D-7827-DA53-D823-293634D81BF4}"/>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33</a:t>
            </a:fld>
            <a:endParaRPr lang="en-US" dirty="0">
              <a:solidFill>
                <a:schemeClr val="bg1"/>
              </a:solidFill>
            </a:endParaRPr>
          </a:p>
        </p:txBody>
      </p:sp>
    </p:spTree>
    <p:extLst>
      <p:ext uri="{BB962C8B-B14F-4D97-AF65-F5344CB8AC3E}">
        <p14:creationId xmlns:p14="http://schemas.microsoft.com/office/powerpoint/2010/main" val="22054213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Doppler effects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5640A9A-787F-8A33-AE89-085E7B3C2AC4}"/>
                  </a:ext>
                </a:extLst>
              </p:cNvPr>
              <p:cNvSpPr>
                <a:spLocks noGrp="1"/>
              </p:cNvSpPr>
              <p:nvPr>
                <p:ph idx="1"/>
              </p:nvPr>
            </p:nvSpPr>
            <p:spPr>
              <a:xfrm>
                <a:off x="838200" y="1825625"/>
                <a:ext cx="10515600" cy="4108644"/>
              </a:xfrm>
            </p:spPr>
            <p:txBody>
              <a:bodyPr>
                <a:normAutofit/>
              </a:bodyPr>
              <a:lstStyle/>
              <a:p>
                <a:r>
                  <a:rPr lang="en-US" dirty="0"/>
                  <a:t>Model dynamic behaviors</a:t>
                </a:r>
              </a:p>
              <a:p>
                <a:pPr lvl="1"/>
                <a:r>
                  <a:rPr lang="en-US" dirty="0"/>
                  <a:t>Doppler shift: change in frequency of a wave due to the relative motion between the wave source and the observer</a:t>
                </a:r>
              </a:p>
              <a:p>
                <a:pPr marL="457200" lvl="1" indent="0">
                  <a:buNone/>
                </a:pPr>
                <a14:m>
                  <m:oMathPara xmlns:m="http://schemas.openxmlformats.org/officeDocument/2006/math">
                    <m:oMathParaPr>
                      <m:jc m:val="centerGroup"/>
                    </m:oMathParaPr>
                    <m:oMath xmlns:m="http://schemas.openxmlformats.org/officeDocument/2006/math">
                      <m:sSub>
                        <m:sSubPr>
                          <m:ctrlPr>
                            <a:rPr lang="en-US" i="1" smtClean="0">
                              <a:effectLst/>
                              <a:latin typeface="Cambria Math" panose="02040503050406030204" pitchFamily="18" charset="0"/>
                            </a:rPr>
                          </m:ctrlPr>
                        </m:sSubPr>
                        <m:e>
                          <m:r>
                            <a:rPr lang="en-US" sz="1800" i="1">
                              <a:effectLst/>
                              <a:latin typeface="Cambria Math" panose="02040503050406030204" pitchFamily="18" charset="0"/>
                              <a:ea typeface="等线" panose="02010600030101010101" pitchFamily="2" charset="-122"/>
                              <a:cs typeface="Times New Roman" panose="02020603050405020304" pitchFamily="18" charset="0"/>
                            </a:rPr>
                            <m:t>𝑓</m:t>
                          </m:r>
                        </m:e>
                        <m:sub>
                          <m:r>
                            <a:rPr lang="en-US" sz="1800" i="1">
                              <a:effectLst/>
                              <a:latin typeface="Cambria Math" panose="02040503050406030204" pitchFamily="18" charset="0"/>
                              <a:ea typeface="等线" panose="02010600030101010101" pitchFamily="2" charset="-122"/>
                              <a:cs typeface="Times New Roman" panose="02020603050405020304" pitchFamily="18" charset="0"/>
                            </a:rPr>
                            <m:t>𝑑</m:t>
                          </m:r>
                        </m:sub>
                      </m:sSub>
                      <m:d>
                        <m:dPr>
                          <m:ctrlPr>
                            <a:rPr lang="en-US" i="1">
                              <a:effectLst/>
                              <a:latin typeface="Cambria Math" panose="02040503050406030204" pitchFamily="18" charset="0"/>
                            </a:rPr>
                          </m:ctrlPr>
                        </m:dPr>
                        <m:e>
                          <m:r>
                            <a:rPr lang="en-US" sz="1800" i="1">
                              <a:effectLst/>
                              <a:latin typeface="Cambria Math" panose="02040503050406030204" pitchFamily="18" charset="0"/>
                              <a:ea typeface="等线" panose="02010600030101010101" pitchFamily="2" charset="-122"/>
                              <a:cs typeface="Times New Roman" panose="02020603050405020304" pitchFamily="18" charset="0"/>
                            </a:rPr>
                            <m:t>𝑡</m:t>
                          </m:r>
                        </m:e>
                      </m:d>
                      <m:r>
                        <a:rPr lang="en-US" sz="1800" i="1">
                          <a:effectLst/>
                          <a:latin typeface="Cambria Math" panose="02040503050406030204" pitchFamily="18" charset="0"/>
                          <a:ea typeface="等线" panose="02010600030101010101" pitchFamily="2" charset="-122"/>
                          <a:cs typeface="Times New Roman" panose="02020603050405020304" pitchFamily="18" charset="0"/>
                        </a:rPr>
                        <m:t>=</m:t>
                      </m:r>
                      <m:sSub>
                        <m:sSubPr>
                          <m:ctrlPr>
                            <a:rPr lang="en-US" i="1">
                              <a:effectLst/>
                              <a:latin typeface="Cambria Math" panose="02040503050406030204" pitchFamily="18" charset="0"/>
                            </a:rPr>
                          </m:ctrlPr>
                        </m:sSubPr>
                        <m:e>
                          <m:r>
                            <a:rPr lang="en-US" sz="1800" i="1">
                              <a:effectLst/>
                              <a:latin typeface="Cambria Math" panose="02040503050406030204" pitchFamily="18" charset="0"/>
                              <a:ea typeface="等线" panose="02010600030101010101" pitchFamily="2" charset="-122"/>
                              <a:cs typeface="Times New Roman" panose="02020603050405020304" pitchFamily="18" charset="0"/>
                            </a:rPr>
                            <m:t>𝑓</m:t>
                          </m:r>
                        </m:e>
                        <m:sub>
                          <m:r>
                            <a:rPr lang="en-US" sz="1800" i="1">
                              <a:effectLst/>
                              <a:latin typeface="Cambria Math" panose="02040503050406030204" pitchFamily="18" charset="0"/>
                              <a:ea typeface="等线" panose="02010600030101010101" pitchFamily="2" charset="-122"/>
                              <a:cs typeface="Times New Roman" panose="02020603050405020304" pitchFamily="18" charset="0"/>
                            </a:rPr>
                            <m:t>𝑐</m:t>
                          </m:r>
                        </m:sub>
                      </m:sSub>
                      <m:f>
                        <m:fPr>
                          <m:ctrlPr>
                            <a:rPr lang="en-US" i="1">
                              <a:effectLst/>
                              <a:latin typeface="Cambria Math" panose="02040503050406030204" pitchFamily="18" charset="0"/>
                            </a:rPr>
                          </m:ctrlPr>
                        </m:fPr>
                        <m:num>
                          <m:r>
                            <a:rPr lang="en-US" sz="1800" i="1">
                              <a:effectLst/>
                              <a:latin typeface="Cambria Math" panose="02040503050406030204" pitchFamily="18" charset="0"/>
                              <a:ea typeface="等线" panose="02010600030101010101" pitchFamily="2" charset="-122"/>
                              <a:cs typeface="Times New Roman" panose="02020603050405020304" pitchFamily="18" charset="0"/>
                            </a:rPr>
                            <m:t>𝑣</m:t>
                          </m:r>
                        </m:num>
                        <m:den>
                          <m:r>
                            <a:rPr lang="en-US" sz="1800" i="1">
                              <a:effectLst/>
                              <a:latin typeface="Cambria Math" panose="02040503050406030204" pitchFamily="18" charset="0"/>
                              <a:ea typeface="等线" panose="02010600030101010101" pitchFamily="2" charset="-122"/>
                              <a:cs typeface="Times New Roman" panose="02020603050405020304" pitchFamily="18" charset="0"/>
                            </a:rPr>
                            <m:t>𝑐</m:t>
                          </m:r>
                        </m:den>
                      </m:f>
                      <m:r>
                        <a:rPr lang="en-US" sz="1800" i="1">
                          <a:effectLst/>
                          <a:latin typeface="Cambria Math" panose="02040503050406030204" pitchFamily="18" charset="0"/>
                          <a:ea typeface="等线" panose="02010600030101010101" pitchFamily="2" charset="-122"/>
                          <a:cs typeface="Times New Roman" panose="02020603050405020304" pitchFamily="18" charset="0"/>
                        </a:rPr>
                        <m:t>𝑐𝑜𝑠</m:t>
                      </m:r>
                      <m:r>
                        <a:rPr lang="en-US" i="1">
                          <a:latin typeface="Cambria Math" panose="02040503050406030204" pitchFamily="18" charset="0"/>
                        </a:rPr>
                        <m:t>𝜃</m:t>
                      </m:r>
                    </m:oMath>
                  </m:oMathPara>
                </a14:m>
                <a:endParaRPr lang="en-US" dirty="0"/>
              </a:p>
              <a:p>
                <a:pPr lvl="1"/>
                <a:r>
                  <a:rPr lang="en-US" dirty="0"/>
                  <a:t>Adapt proper propagation models to generate received powers and delays</a:t>
                </a:r>
              </a:p>
              <a:p>
                <a:pPr lvl="2"/>
                <a:r>
                  <a:rPr lang="en-US" dirty="0"/>
                  <a:t>Track the moving speeds of objects along their trajectories </a:t>
                </a:r>
              </a:p>
              <a:p>
                <a:pPr lvl="2"/>
                <a:r>
                  <a:rPr lang="en-US" dirty="0"/>
                  <a:t>Compute the Doppler shifts and Doppler spread</a:t>
                </a:r>
                <a:endParaRPr lang="en-US" sz="2400" dirty="0"/>
              </a:p>
            </p:txBody>
          </p:sp>
        </mc:Choice>
        <mc:Fallback xmlns="">
          <p:sp>
            <p:nvSpPr>
              <p:cNvPr id="3" name="Content Placeholder 2">
                <a:extLst>
                  <a:ext uri="{FF2B5EF4-FFF2-40B4-BE49-F238E27FC236}">
                    <a16:creationId xmlns:a16="http://schemas.microsoft.com/office/drawing/2014/main" id="{25640A9A-787F-8A33-AE89-085E7B3C2AC4}"/>
                  </a:ext>
                </a:extLst>
              </p:cNvPr>
              <p:cNvSpPr>
                <a:spLocks noGrp="1" noRot="1" noChangeAspect="1" noMove="1" noResize="1" noEditPoints="1" noAdjustHandles="1" noChangeArrowheads="1" noChangeShapeType="1" noTextEdit="1"/>
              </p:cNvSpPr>
              <p:nvPr>
                <p:ph idx="1"/>
              </p:nvPr>
            </p:nvSpPr>
            <p:spPr>
              <a:xfrm>
                <a:off x="838200" y="1825625"/>
                <a:ext cx="10515600" cy="4108644"/>
              </a:xfrm>
              <a:blipFill>
                <a:blip r:embed="rId3"/>
                <a:stretch>
                  <a:fillRect l="-1043" t="-1335"/>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8436704D-7827-DA53-D823-293634D81BF4}"/>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34</a:t>
            </a:fld>
            <a:endParaRPr lang="en-US" dirty="0">
              <a:solidFill>
                <a:schemeClr val="bg1"/>
              </a:solidFill>
            </a:endParaRPr>
          </a:p>
        </p:txBody>
      </p:sp>
    </p:spTree>
    <p:extLst>
      <p:ext uri="{BB962C8B-B14F-4D97-AF65-F5344CB8AC3E}">
        <p14:creationId xmlns:p14="http://schemas.microsoft.com/office/powerpoint/2010/main" val="4787332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Main results</a:t>
            </a:r>
          </a:p>
        </p:txBody>
      </p:sp>
      <p:sp>
        <p:nvSpPr>
          <p:cNvPr id="3" name="Content Placeholder 2">
            <a:extLst>
              <a:ext uri="{FF2B5EF4-FFF2-40B4-BE49-F238E27FC236}">
                <a16:creationId xmlns:a16="http://schemas.microsoft.com/office/drawing/2014/main" id="{0DFFB6C5-DCA7-B0FD-D4DC-AD993714DA46}"/>
              </a:ext>
            </a:extLst>
          </p:cNvPr>
          <p:cNvSpPr>
            <a:spLocks noGrp="1"/>
          </p:cNvSpPr>
          <p:nvPr>
            <p:ph idx="1"/>
          </p:nvPr>
        </p:nvSpPr>
        <p:spPr/>
        <p:txBody>
          <a:bodyPr>
            <a:normAutofit lnSpcReduction="10000"/>
          </a:bodyPr>
          <a:lstStyle/>
          <a:p>
            <a:r>
              <a:rPr lang="en-US" sz="2400" dirty="0"/>
              <a:t>With efficient methods to model channel coherence, spatial consistency, and Doppler effects, enables </a:t>
            </a:r>
            <a:r>
              <a:rPr lang="en-US" sz="2400" b="1" dirty="0"/>
              <a:t>fast dynamic ray tracing </a:t>
            </a:r>
            <a:r>
              <a:rPr lang="en-US" sz="2400" dirty="0"/>
              <a:t>simulations with moving objects. </a:t>
            </a:r>
          </a:p>
          <a:p>
            <a:r>
              <a:rPr lang="en-US" sz="2400" dirty="0"/>
              <a:t>Observe that the running time </a:t>
            </a:r>
            <a:r>
              <a:rPr lang="en-US" sz="2400" b="1" dirty="0"/>
              <a:t>scales linearly </a:t>
            </a:r>
            <a:r>
              <a:rPr lang="en-US" sz="2400" dirty="0"/>
              <a:t>with the area of the scene and the number of receivers, through evaluations of the performance and accuracy of our approach on large dynamic urban environments of size 2 ∗ 2 km^2, where we vary the number of receivers from 1 to 10,000.</a:t>
            </a:r>
          </a:p>
          <a:p>
            <a:r>
              <a:rPr lang="en-US" sz="2400" b="1" dirty="0"/>
              <a:t>Accuracy</a:t>
            </a:r>
            <a:r>
              <a:rPr lang="en-US" sz="2400" dirty="0"/>
              <a:t> is </a:t>
            </a:r>
            <a:r>
              <a:rPr lang="en-US" sz="2400" b="1" dirty="0"/>
              <a:t>comparable</a:t>
            </a:r>
            <a:r>
              <a:rPr lang="en-US" sz="2400" dirty="0"/>
              <a:t> to the discrete model simulation results computed using </a:t>
            </a:r>
            <a:r>
              <a:rPr lang="en-US" sz="2400" dirty="0" err="1"/>
              <a:t>WinProp</a:t>
            </a:r>
            <a:r>
              <a:rPr lang="en-US" sz="2400" dirty="0"/>
              <a:t>.</a:t>
            </a:r>
          </a:p>
        </p:txBody>
      </p:sp>
      <p:sp>
        <p:nvSpPr>
          <p:cNvPr id="4" name="Footer Placeholder 3">
            <a:extLst>
              <a:ext uri="{FF2B5EF4-FFF2-40B4-BE49-F238E27FC236}">
                <a16:creationId xmlns:a16="http://schemas.microsoft.com/office/drawing/2014/main" id="{26CA7C0B-BD80-738A-C61D-ED432065A7E5}"/>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35</a:t>
            </a:fld>
            <a:endParaRPr lang="en-US" dirty="0">
              <a:solidFill>
                <a:schemeClr val="bg1"/>
              </a:solidFill>
            </a:endParaRPr>
          </a:p>
        </p:txBody>
      </p:sp>
    </p:spTree>
    <p:extLst>
      <p:ext uri="{BB962C8B-B14F-4D97-AF65-F5344CB8AC3E}">
        <p14:creationId xmlns:p14="http://schemas.microsoft.com/office/powerpoint/2010/main" val="5446705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418B0E-0491-8028-D9B4-0DC738FD0CB7}"/>
              </a:ext>
            </a:extLst>
          </p:cNvPr>
          <p:cNvSpPr>
            <a:spLocks noGrp="1"/>
          </p:cNvSpPr>
          <p:nvPr>
            <p:ph type="title"/>
          </p:nvPr>
        </p:nvSpPr>
        <p:spPr/>
        <p:txBody>
          <a:bodyPr/>
          <a:lstStyle/>
          <a:p>
            <a:r>
              <a:rPr lang="en-US" dirty="0"/>
              <a:t>Evaluation details</a:t>
            </a:r>
          </a:p>
        </p:txBody>
      </p:sp>
      <p:sp>
        <p:nvSpPr>
          <p:cNvPr id="4" name="Content Placeholder 3">
            <a:extLst>
              <a:ext uri="{FF2B5EF4-FFF2-40B4-BE49-F238E27FC236}">
                <a16:creationId xmlns:a16="http://schemas.microsoft.com/office/drawing/2014/main" id="{DAB419C1-9F60-D6CE-D1A5-20ACFFBBADD1}"/>
              </a:ext>
            </a:extLst>
          </p:cNvPr>
          <p:cNvSpPr>
            <a:spLocks noGrp="1"/>
          </p:cNvSpPr>
          <p:nvPr>
            <p:ph idx="1"/>
          </p:nvPr>
        </p:nvSpPr>
        <p:spPr/>
        <p:txBody>
          <a:bodyPr/>
          <a:lstStyle/>
          <a:p>
            <a:r>
              <a:rPr lang="en-US" dirty="0"/>
              <a:t>3D urban city models</a:t>
            </a:r>
          </a:p>
          <a:p>
            <a:endParaRPr lang="en-US" dirty="0"/>
          </a:p>
        </p:txBody>
      </p:sp>
      <p:pic>
        <p:nvPicPr>
          <p:cNvPr id="5" name="Picture 4">
            <a:extLst>
              <a:ext uri="{FF2B5EF4-FFF2-40B4-BE49-F238E27FC236}">
                <a16:creationId xmlns:a16="http://schemas.microsoft.com/office/drawing/2014/main" id="{E762339F-CCE7-F9A0-3CE1-0C23604F709F}"/>
              </a:ext>
            </a:extLst>
          </p:cNvPr>
          <p:cNvPicPr>
            <a:picLocks noChangeAspect="1"/>
          </p:cNvPicPr>
          <p:nvPr/>
        </p:nvPicPr>
        <p:blipFill rotWithShape="1">
          <a:blip r:embed="rId3"/>
          <a:srcRect b="26088"/>
          <a:stretch/>
        </p:blipFill>
        <p:spPr>
          <a:xfrm>
            <a:off x="1138883" y="2364459"/>
            <a:ext cx="4799670" cy="2835578"/>
          </a:xfrm>
          <a:prstGeom prst="rect">
            <a:avLst/>
          </a:prstGeom>
        </p:spPr>
      </p:pic>
      <p:pic>
        <p:nvPicPr>
          <p:cNvPr id="6" name="Picture 5">
            <a:extLst>
              <a:ext uri="{FF2B5EF4-FFF2-40B4-BE49-F238E27FC236}">
                <a16:creationId xmlns:a16="http://schemas.microsoft.com/office/drawing/2014/main" id="{D58298AC-57B0-AD0B-6E95-F3F510017B45}"/>
              </a:ext>
            </a:extLst>
          </p:cNvPr>
          <p:cNvPicPr>
            <a:picLocks noChangeAspect="1"/>
          </p:cNvPicPr>
          <p:nvPr/>
        </p:nvPicPr>
        <p:blipFill rotWithShape="1">
          <a:blip r:embed="rId4"/>
          <a:srcRect b="27106"/>
          <a:stretch/>
        </p:blipFill>
        <p:spPr>
          <a:xfrm>
            <a:off x="6096000" y="1657963"/>
            <a:ext cx="5530483" cy="3754785"/>
          </a:xfrm>
          <a:prstGeom prst="rect">
            <a:avLst/>
          </a:prstGeom>
        </p:spPr>
      </p:pic>
      <p:sp>
        <p:nvSpPr>
          <p:cNvPr id="2" name="TextBox 1">
            <a:extLst>
              <a:ext uri="{FF2B5EF4-FFF2-40B4-BE49-F238E27FC236}">
                <a16:creationId xmlns:a16="http://schemas.microsoft.com/office/drawing/2014/main" id="{C46CD7BE-6B1F-68E7-0AAB-FCC9CA33C1D3}"/>
              </a:ext>
            </a:extLst>
          </p:cNvPr>
          <p:cNvSpPr txBox="1"/>
          <p:nvPr/>
        </p:nvSpPr>
        <p:spPr>
          <a:xfrm>
            <a:off x="1509744" y="5212693"/>
            <a:ext cx="4311191" cy="400110"/>
          </a:xfrm>
          <a:prstGeom prst="rect">
            <a:avLst/>
          </a:prstGeom>
          <a:noFill/>
        </p:spPr>
        <p:txBody>
          <a:bodyPr wrap="square">
            <a:spAutoFit/>
          </a:bodyPr>
          <a:lstStyle/>
          <a:p>
            <a:r>
              <a:rPr lang="en-US" sz="2000" b="1" dirty="0"/>
              <a:t>A screenshot of the 3D city model</a:t>
            </a:r>
            <a:endParaRPr lang="en-US" sz="2000" dirty="0"/>
          </a:p>
        </p:txBody>
      </p:sp>
      <p:sp>
        <p:nvSpPr>
          <p:cNvPr id="7" name="TextBox 6">
            <a:extLst>
              <a:ext uri="{FF2B5EF4-FFF2-40B4-BE49-F238E27FC236}">
                <a16:creationId xmlns:a16="http://schemas.microsoft.com/office/drawing/2014/main" id="{0A2CEA32-7FBD-C680-8552-0EBAF9EADA5B}"/>
              </a:ext>
            </a:extLst>
          </p:cNvPr>
          <p:cNvSpPr txBox="1"/>
          <p:nvPr/>
        </p:nvSpPr>
        <p:spPr>
          <a:xfrm>
            <a:off x="6531374" y="5193742"/>
            <a:ext cx="4901150" cy="707886"/>
          </a:xfrm>
          <a:prstGeom prst="rect">
            <a:avLst/>
          </a:prstGeom>
          <a:noFill/>
        </p:spPr>
        <p:txBody>
          <a:bodyPr wrap="square">
            <a:spAutoFit/>
          </a:bodyPr>
          <a:lstStyle/>
          <a:p>
            <a:r>
              <a:rPr lang="en-US" sz="2000" b="1" dirty="0"/>
              <a:t>Illustration of simulation environment: </a:t>
            </a:r>
            <a:r>
              <a:rPr lang="en-US" sz="2000" dirty="0"/>
              <a:t>varying sizes</a:t>
            </a:r>
          </a:p>
        </p:txBody>
      </p:sp>
      <p:sp>
        <p:nvSpPr>
          <p:cNvPr id="11" name="Footer Placeholder 3">
            <a:extLst>
              <a:ext uri="{FF2B5EF4-FFF2-40B4-BE49-F238E27FC236}">
                <a16:creationId xmlns:a16="http://schemas.microsoft.com/office/drawing/2014/main" id="{0028B488-893D-BAA0-CA29-00565A9E0E2E}"/>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36</a:t>
            </a:fld>
            <a:endParaRPr lang="en-US" dirty="0">
              <a:solidFill>
                <a:schemeClr val="bg1"/>
              </a:solidFill>
            </a:endParaRPr>
          </a:p>
        </p:txBody>
      </p:sp>
    </p:spTree>
    <p:extLst>
      <p:ext uri="{BB962C8B-B14F-4D97-AF65-F5344CB8AC3E}">
        <p14:creationId xmlns:p14="http://schemas.microsoft.com/office/powerpoint/2010/main" val="1310215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418B0E-0491-8028-D9B4-0DC738FD0CB7}"/>
              </a:ext>
            </a:extLst>
          </p:cNvPr>
          <p:cNvSpPr>
            <a:spLocks noGrp="1"/>
          </p:cNvSpPr>
          <p:nvPr>
            <p:ph type="title"/>
          </p:nvPr>
        </p:nvSpPr>
        <p:spPr/>
        <p:txBody>
          <a:bodyPr/>
          <a:lstStyle/>
          <a:p>
            <a:r>
              <a:rPr lang="en-US" dirty="0"/>
              <a:t>Evaluation details</a:t>
            </a:r>
          </a:p>
        </p:txBody>
      </p:sp>
      <p:sp>
        <p:nvSpPr>
          <p:cNvPr id="4" name="Content Placeholder 3">
            <a:extLst>
              <a:ext uri="{FF2B5EF4-FFF2-40B4-BE49-F238E27FC236}">
                <a16:creationId xmlns:a16="http://schemas.microsoft.com/office/drawing/2014/main" id="{DAB419C1-9F60-D6CE-D1A5-20ACFFBBADD1}"/>
              </a:ext>
            </a:extLst>
          </p:cNvPr>
          <p:cNvSpPr>
            <a:spLocks noGrp="1"/>
          </p:cNvSpPr>
          <p:nvPr>
            <p:ph idx="1"/>
          </p:nvPr>
        </p:nvSpPr>
        <p:spPr/>
        <p:txBody>
          <a:bodyPr/>
          <a:lstStyle/>
          <a:p>
            <a:r>
              <a:rPr lang="en-US" dirty="0"/>
              <a:t>SUMO for trajectory simulation</a:t>
            </a:r>
          </a:p>
          <a:p>
            <a:endParaRPr lang="en-US" dirty="0"/>
          </a:p>
        </p:txBody>
      </p:sp>
      <p:sp>
        <p:nvSpPr>
          <p:cNvPr id="10" name="TextBox 9">
            <a:extLst>
              <a:ext uri="{FF2B5EF4-FFF2-40B4-BE49-F238E27FC236}">
                <a16:creationId xmlns:a16="http://schemas.microsoft.com/office/drawing/2014/main" id="{923D2C31-AFAC-F472-8A7E-7E02F42FB4DC}"/>
              </a:ext>
            </a:extLst>
          </p:cNvPr>
          <p:cNvSpPr txBox="1"/>
          <p:nvPr/>
        </p:nvSpPr>
        <p:spPr>
          <a:xfrm>
            <a:off x="1886414" y="5484344"/>
            <a:ext cx="8419171" cy="400110"/>
          </a:xfrm>
          <a:prstGeom prst="rect">
            <a:avLst/>
          </a:prstGeom>
          <a:noFill/>
        </p:spPr>
        <p:txBody>
          <a:bodyPr wrap="square">
            <a:spAutoFit/>
          </a:bodyPr>
          <a:lstStyle/>
          <a:p>
            <a:r>
              <a:rPr lang="en-US" altLang="zh-CN" sz="2000" b="1" dirty="0"/>
              <a:t>S</a:t>
            </a:r>
            <a:r>
              <a:rPr lang="en-US" sz="2000" b="1" dirty="0"/>
              <a:t>UMO trajectory simulated and visualized in the urban road network</a:t>
            </a:r>
            <a:endParaRPr lang="en-US" sz="2000" dirty="0"/>
          </a:p>
        </p:txBody>
      </p:sp>
      <p:sp>
        <p:nvSpPr>
          <p:cNvPr id="11" name="Footer Placeholder 3">
            <a:extLst>
              <a:ext uri="{FF2B5EF4-FFF2-40B4-BE49-F238E27FC236}">
                <a16:creationId xmlns:a16="http://schemas.microsoft.com/office/drawing/2014/main" id="{0028B488-893D-BAA0-CA29-00565A9E0E2E}"/>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37</a:t>
            </a:fld>
            <a:endParaRPr lang="en-US" dirty="0">
              <a:solidFill>
                <a:schemeClr val="bg1"/>
              </a:solidFill>
            </a:endParaRPr>
          </a:p>
        </p:txBody>
      </p:sp>
      <p:pic>
        <p:nvPicPr>
          <p:cNvPr id="1026" name="Picture 2" descr="Visualization - SUMO Documentation">
            <a:extLst>
              <a:ext uri="{FF2B5EF4-FFF2-40B4-BE49-F238E27FC236}">
                <a16:creationId xmlns:a16="http://schemas.microsoft.com/office/drawing/2014/main" id="{1E4A85CB-2981-965B-EB4F-90459126965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090" t="11545" r="9617" b="10732"/>
          <a:stretch/>
        </p:blipFill>
        <p:spPr bwMode="auto">
          <a:xfrm>
            <a:off x="3704063" y="2385321"/>
            <a:ext cx="4783874" cy="3052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58410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418B0E-0491-8028-D9B4-0DC738FD0CB7}"/>
              </a:ext>
            </a:extLst>
          </p:cNvPr>
          <p:cNvSpPr>
            <a:spLocks noGrp="1"/>
          </p:cNvSpPr>
          <p:nvPr>
            <p:ph type="title"/>
          </p:nvPr>
        </p:nvSpPr>
        <p:spPr/>
        <p:txBody>
          <a:bodyPr/>
          <a:lstStyle/>
          <a:p>
            <a:r>
              <a:rPr lang="en-US" dirty="0"/>
              <a:t>Validation: scalability</a:t>
            </a:r>
          </a:p>
        </p:txBody>
      </p:sp>
      <p:sp>
        <p:nvSpPr>
          <p:cNvPr id="4" name="Content Placeholder 3">
            <a:extLst>
              <a:ext uri="{FF2B5EF4-FFF2-40B4-BE49-F238E27FC236}">
                <a16:creationId xmlns:a16="http://schemas.microsoft.com/office/drawing/2014/main" id="{DAB419C1-9F60-D6CE-D1A5-20ACFFBBADD1}"/>
              </a:ext>
            </a:extLst>
          </p:cNvPr>
          <p:cNvSpPr>
            <a:spLocks noGrp="1"/>
          </p:cNvSpPr>
          <p:nvPr>
            <p:ph idx="1"/>
          </p:nvPr>
        </p:nvSpPr>
        <p:spPr/>
        <p:txBody>
          <a:bodyPr/>
          <a:lstStyle/>
          <a:p>
            <a:r>
              <a:rPr lang="en-US" dirty="0"/>
              <a:t>Average time of 10 runs with 100 moving objects in different sized areas</a:t>
            </a:r>
          </a:p>
          <a:p>
            <a:endParaRPr lang="en-US" dirty="0"/>
          </a:p>
        </p:txBody>
      </p:sp>
      <p:pic>
        <p:nvPicPr>
          <p:cNvPr id="2" name="Picture 1">
            <a:extLst>
              <a:ext uri="{FF2B5EF4-FFF2-40B4-BE49-F238E27FC236}">
                <a16:creationId xmlns:a16="http://schemas.microsoft.com/office/drawing/2014/main" id="{7826EAB7-DB02-EBF8-7C11-61D5A60CF416}"/>
              </a:ext>
            </a:extLst>
          </p:cNvPr>
          <p:cNvPicPr>
            <a:picLocks noChangeAspect="1"/>
          </p:cNvPicPr>
          <p:nvPr/>
        </p:nvPicPr>
        <p:blipFill rotWithShape="1">
          <a:blip r:embed="rId3"/>
          <a:srcRect t="2062" b="33326"/>
          <a:stretch/>
        </p:blipFill>
        <p:spPr>
          <a:xfrm>
            <a:off x="2937655" y="2403550"/>
            <a:ext cx="5604179" cy="3620952"/>
          </a:xfrm>
          <a:prstGeom prst="rect">
            <a:avLst/>
          </a:prstGeom>
        </p:spPr>
      </p:pic>
      <p:sp>
        <p:nvSpPr>
          <p:cNvPr id="8" name="Footer Placeholder 3">
            <a:extLst>
              <a:ext uri="{FF2B5EF4-FFF2-40B4-BE49-F238E27FC236}">
                <a16:creationId xmlns:a16="http://schemas.microsoft.com/office/drawing/2014/main" id="{18E21DB1-713A-9F0E-E641-B4E91EBADCB3}"/>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38</a:t>
            </a:fld>
            <a:endParaRPr lang="en-US" dirty="0">
              <a:solidFill>
                <a:schemeClr val="bg1"/>
              </a:solidFill>
            </a:endParaRPr>
          </a:p>
        </p:txBody>
      </p:sp>
      <p:sp>
        <p:nvSpPr>
          <p:cNvPr id="9" name="TextBox 8">
            <a:extLst>
              <a:ext uri="{FF2B5EF4-FFF2-40B4-BE49-F238E27FC236}">
                <a16:creationId xmlns:a16="http://schemas.microsoft.com/office/drawing/2014/main" id="{8EB3D18C-EA24-5CC6-51F5-19BCA0BBDF28}"/>
              </a:ext>
            </a:extLst>
          </p:cNvPr>
          <p:cNvSpPr txBox="1"/>
          <p:nvPr/>
        </p:nvSpPr>
        <p:spPr>
          <a:xfrm>
            <a:off x="9008691" y="2963030"/>
            <a:ext cx="2078974" cy="2308324"/>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400" b="1" dirty="0"/>
              <a:t>Quadratic function of the width and a linear function of the area</a:t>
            </a:r>
          </a:p>
        </p:txBody>
      </p:sp>
    </p:spTree>
    <p:extLst>
      <p:ext uri="{BB962C8B-B14F-4D97-AF65-F5344CB8AC3E}">
        <p14:creationId xmlns:p14="http://schemas.microsoft.com/office/powerpoint/2010/main" val="26337891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418B0E-0491-8028-D9B4-0DC738FD0CB7}"/>
              </a:ext>
            </a:extLst>
          </p:cNvPr>
          <p:cNvSpPr>
            <a:spLocks noGrp="1"/>
          </p:cNvSpPr>
          <p:nvPr>
            <p:ph type="title"/>
          </p:nvPr>
        </p:nvSpPr>
        <p:spPr/>
        <p:txBody>
          <a:bodyPr/>
          <a:lstStyle/>
          <a:p>
            <a:r>
              <a:rPr lang="en-US" dirty="0"/>
              <a:t>Validation: scalability</a:t>
            </a:r>
          </a:p>
        </p:txBody>
      </p:sp>
      <p:sp>
        <p:nvSpPr>
          <p:cNvPr id="4" name="Content Placeholder 3">
            <a:extLst>
              <a:ext uri="{FF2B5EF4-FFF2-40B4-BE49-F238E27FC236}">
                <a16:creationId xmlns:a16="http://schemas.microsoft.com/office/drawing/2014/main" id="{DAB419C1-9F60-D6CE-D1A5-20ACFFBBADD1}"/>
              </a:ext>
            </a:extLst>
          </p:cNvPr>
          <p:cNvSpPr>
            <a:spLocks noGrp="1"/>
          </p:cNvSpPr>
          <p:nvPr>
            <p:ph idx="1"/>
          </p:nvPr>
        </p:nvSpPr>
        <p:spPr/>
        <p:txBody>
          <a:bodyPr/>
          <a:lstStyle/>
          <a:p>
            <a:r>
              <a:rPr lang="en-US" dirty="0"/>
              <a:t>Average running time of 10 different regions with same size 400*400 m^2, but different numbers of moving objects</a:t>
            </a:r>
          </a:p>
          <a:p>
            <a:endParaRPr lang="en-US" dirty="0"/>
          </a:p>
          <a:p>
            <a:endParaRPr lang="en-US" dirty="0"/>
          </a:p>
        </p:txBody>
      </p:sp>
      <p:pic>
        <p:nvPicPr>
          <p:cNvPr id="7" name="Picture 6">
            <a:extLst>
              <a:ext uri="{FF2B5EF4-FFF2-40B4-BE49-F238E27FC236}">
                <a16:creationId xmlns:a16="http://schemas.microsoft.com/office/drawing/2014/main" id="{1B3106D1-F083-06F0-8B71-A2AE7F4F3CCE}"/>
              </a:ext>
            </a:extLst>
          </p:cNvPr>
          <p:cNvPicPr>
            <a:picLocks noChangeAspect="1"/>
          </p:cNvPicPr>
          <p:nvPr/>
        </p:nvPicPr>
        <p:blipFill rotWithShape="1">
          <a:blip r:embed="rId3"/>
          <a:srcRect t="1689" b="48307"/>
          <a:stretch/>
        </p:blipFill>
        <p:spPr>
          <a:xfrm>
            <a:off x="2899317" y="2782762"/>
            <a:ext cx="6172351" cy="3255020"/>
          </a:xfrm>
          <a:prstGeom prst="rect">
            <a:avLst/>
          </a:prstGeom>
        </p:spPr>
      </p:pic>
      <p:sp>
        <p:nvSpPr>
          <p:cNvPr id="8" name="Footer Placeholder 3">
            <a:extLst>
              <a:ext uri="{FF2B5EF4-FFF2-40B4-BE49-F238E27FC236}">
                <a16:creationId xmlns:a16="http://schemas.microsoft.com/office/drawing/2014/main" id="{18E21DB1-713A-9F0E-E641-B4E91EBADCB3}"/>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39</a:t>
            </a:fld>
            <a:endParaRPr lang="en-US" dirty="0">
              <a:solidFill>
                <a:schemeClr val="bg1"/>
              </a:solidFill>
            </a:endParaRPr>
          </a:p>
        </p:txBody>
      </p:sp>
      <p:sp>
        <p:nvSpPr>
          <p:cNvPr id="9" name="TextBox 8">
            <a:extLst>
              <a:ext uri="{FF2B5EF4-FFF2-40B4-BE49-F238E27FC236}">
                <a16:creationId xmlns:a16="http://schemas.microsoft.com/office/drawing/2014/main" id="{8EB3D18C-EA24-5CC6-51F5-19BCA0BBDF28}"/>
              </a:ext>
            </a:extLst>
          </p:cNvPr>
          <p:cNvSpPr txBox="1"/>
          <p:nvPr/>
        </p:nvSpPr>
        <p:spPr>
          <a:xfrm>
            <a:off x="9401214" y="3232045"/>
            <a:ext cx="1952585" cy="1938992"/>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400" b="1" dirty="0"/>
              <a:t>Sub-linear growth with the number of moving objects.</a:t>
            </a:r>
          </a:p>
        </p:txBody>
      </p:sp>
    </p:spTree>
    <p:extLst>
      <p:ext uri="{BB962C8B-B14F-4D97-AF65-F5344CB8AC3E}">
        <p14:creationId xmlns:p14="http://schemas.microsoft.com/office/powerpoint/2010/main" val="1887576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3D103C-F309-F4EA-E3FE-CAD8674D574E}"/>
              </a:ext>
            </a:extLst>
          </p:cNvPr>
          <p:cNvSpPr>
            <a:spLocks noGrp="1"/>
          </p:cNvSpPr>
          <p:nvPr>
            <p:ph type="title"/>
          </p:nvPr>
        </p:nvSpPr>
        <p:spPr/>
        <p:txBody>
          <a:bodyPr/>
          <a:lstStyle/>
          <a:p>
            <a:r>
              <a:rPr lang="en-US" dirty="0"/>
              <a:t>EM ray tracing basics </a:t>
            </a:r>
          </a:p>
        </p:txBody>
      </p:sp>
      <p:sp>
        <p:nvSpPr>
          <p:cNvPr id="4" name="Content Placeholder 3">
            <a:extLst>
              <a:ext uri="{FF2B5EF4-FFF2-40B4-BE49-F238E27FC236}">
                <a16:creationId xmlns:a16="http://schemas.microsoft.com/office/drawing/2014/main" id="{0BE19B6A-3137-7E72-26C0-D84100FA4DDB}"/>
              </a:ext>
            </a:extLst>
          </p:cNvPr>
          <p:cNvSpPr>
            <a:spLocks noGrp="1"/>
          </p:cNvSpPr>
          <p:nvPr>
            <p:ph idx="1"/>
          </p:nvPr>
        </p:nvSpPr>
        <p:spPr/>
        <p:txBody>
          <a:bodyPr>
            <a:normAutofit/>
          </a:bodyPr>
          <a:lstStyle/>
          <a:p>
            <a:r>
              <a:rPr lang="en-US" sz="2400" dirty="0"/>
              <a:t>Ray interactions with environment:</a:t>
            </a:r>
          </a:p>
          <a:p>
            <a:pPr lvl="1"/>
            <a:r>
              <a:rPr lang="en-US" sz="2200" dirty="0"/>
              <a:t>Transmission: waves travel through obstacles.</a:t>
            </a:r>
          </a:p>
          <a:p>
            <a:pPr lvl="1"/>
            <a:r>
              <a:rPr lang="en-US" sz="2200" dirty="0"/>
              <a:t>Reflection: waves bounce back when encountering surfaces.</a:t>
            </a:r>
          </a:p>
          <a:p>
            <a:pPr lvl="1"/>
            <a:r>
              <a:rPr lang="en-US" sz="2200" dirty="0"/>
              <a:t>Diffraction: bending of waves around obstacles or through narrow openings.</a:t>
            </a:r>
          </a:p>
          <a:p>
            <a:r>
              <a:rPr lang="en-US" sz="2400" dirty="0"/>
              <a:t>Environmental modeling:</a:t>
            </a:r>
          </a:p>
          <a:p>
            <a:pPr lvl="1"/>
            <a:r>
              <a:rPr lang="en-US" sz="2200" dirty="0"/>
              <a:t>Considers electromagnetic properties of materials for wave interactions.</a:t>
            </a:r>
          </a:p>
          <a:p>
            <a:pPr lvl="1"/>
            <a:r>
              <a:rPr lang="en-US" sz="2200" dirty="0"/>
              <a:t>Accuracy depends on detailed environmental models.</a:t>
            </a:r>
          </a:p>
          <a:p>
            <a:pPr lvl="1"/>
            <a:endParaRPr lang="en-US" sz="2000" dirty="0"/>
          </a:p>
        </p:txBody>
      </p:sp>
      <p:pic>
        <p:nvPicPr>
          <p:cNvPr id="2" name="Picture 1" descr="Diagram&#10;&#10;Description automatically generated">
            <a:extLst>
              <a:ext uri="{FF2B5EF4-FFF2-40B4-BE49-F238E27FC236}">
                <a16:creationId xmlns:a16="http://schemas.microsoft.com/office/drawing/2014/main" id="{3E20564F-BF91-65B0-4D52-D3F4C72BDCC1}"/>
              </a:ext>
            </a:extLst>
          </p:cNvPr>
          <p:cNvPicPr>
            <a:picLocks noChangeAspect="1"/>
          </p:cNvPicPr>
          <p:nvPr/>
        </p:nvPicPr>
        <p:blipFill rotWithShape="1">
          <a:blip r:embed="rId3"/>
          <a:srcRect l="19394" t="11351" r="18722" b="34195"/>
          <a:stretch/>
        </p:blipFill>
        <p:spPr>
          <a:xfrm>
            <a:off x="7675343" y="682843"/>
            <a:ext cx="2284978" cy="1669468"/>
          </a:xfrm>
          <a:prstGeom prst="rect">
            <a:avLst/>
          </a:prstGeom>
        </p:spPr>
      </p:pic>
      <p:pic>
        <p:nvPicPr>
          <p:cNvPr id="5" name="Picture 4" descr="Diagram, schematic&#10;&#10;Description automatically generated">
            <a:extLst>
              <a:ext uri="{FF2B5EF4-FFF2-40B4-BE49-F238E27FC236}">
                <a16:creationId xmlns:a16="http://schemas.microsoft.com/office/drawing/2014/main" id="{1B5C7FF0-A242-5489-4DD3-759A9BB76874}"/>
              </a:ext>
            </a:extLst>
          </p:cNvPr>
          <p:cNvPicPr>
            <a:picLocks noChangeAspect="1"/>
          </p:cNvPicPr>
          <p:nvPr/>
        </p:nvPicPr>
        <p:blipFill rotWithShape="1">
          <a:blip r:embed="rId4"/>
          <a:srcRect l="18555" t="8811" r="11249" b="28739"/>
          <a:stretch/>
        </p:blipFill>
        <p:spPr>
          <a:xfrm>
            <a:off x="9934715" y="519438"/>
            <a:ext cx="2249438" cy="1809672"/>
          </a:xfrm>
          <a:prstGeom prst="rect">
            <a:avLst/>
          </a:prstGeom>
        </p:spPr>
      </p:pic>
      <p:pic>
        <p:nvPicPr>
          <p:cNvPr id="7" name="Picture 6">
            <a:extLst>
              <a:ext uri="{FF2B5EF4-FFF2-40B4-BE49-F238E27FC236}">
                <a16:creationId xmlns:a16="http://schemas.microsoft.com/office/drawing/2014/main" id="{A35722A1-DD96-7425-E872-DCD626DB34D7}"/>
              </a:ext>
            </a:extLst>
          </p:cNvPr>
          <p:cNvPicPr>
            <a:picLocks noChangeAspect="1"/>
          </p:cNvPicPr>
          <p:nvPr/>
        </p:nvPicPr>
        <p:blipFill>
          <a:blip r:embed="rId5"/>
          <a:stretch>
            <a:fillRect/>
          </a:stretch>
        </p:blipFill>
        <p:spPr>
          <a:xfrm>
            <a:off x="9710230" y="4315142"/>
            <a:ext cx="2284979" cy="1712551"/>
          </a:xfrm>
          <a:prstGeom prst="rect">
            <a:avLst/>
          </a:prstGeom>
        </p:spPr>
      </p:pic>
      <p:sp>
        <p:nvSpPr>
          <p:cNvPr id="6" name="Footer Placeholder 3">
            <a:extLst>
              <a:ext uri="{FF2B5EF4-FFF2-40B4-BE49-F238E27FC236}">
                <a16:creationId xmlns:a16="http://schemas.microsoft.com/office/drawing/2014/main" id="{BB8AC7A5-C97D-A97C-1F0E-8CE0648FD9D8}"/>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4</a:t>
            </a:fld>
            <a:endParaRPr lang="en-US" dirty="0">
              <a:solidFill>
                <a:schemeClr val="bg1"/>
              </a:solidFill>
            </a:endParaRPr>
          </a:p>
        </p:txBody>
      </p:sp>
      <p:sp>
        <p:nvSpPr>
          <p:cNvPr id="9" name="TextBox 8">
            <a:extLst>
              <a:ext uri="{FF2B5EF4-FFF2-40B4-BE49-F238E27FC236}">
                <a16:creationId xmlns:a16="http://schemas.microsoft.com/office/drawing/2014/main" id="{6CDDD223-E611-1BFF-DFC5-04839DD5B951}"/>
              </a:ext>
            </a:extLst>
          </p:cNvPr>
          <p:cNvSpPr txBox="1"/>
          <p:nvPr/>
        </p:nvSpPr>
        <p:spPr>
          <a:xfrm>
            <a:off x="9384360" y="2235082"/>
            <a:ext cx="2284978" cy="307777"/>
          </a:xfrm>
          <a:prstGeom prst="rect">
            <a:avLst/>
          </a:prstGeom>
          <a:noFill/>
        </p:spPr>
        <p:txBody>
          <a:bodyPr wrap="square">
            <a:spAutoFit/>
          </a:bodyPr>
          <a:lstStyle/>
          <a:p>
            <a:r>
              <a:rPr lang="en-US" sz="1400" b="0" i="0" dirty="0">
                <a:solidFill>
                  <a:srgbClr val="0D0D0D"/>
                </a:solidFill>
                <a:effectLst/>
                <a:latin typeface="Söhne"/>
              </a:rPr>
              <a:t>[Fuschini et al. 2015] </a:t>
            </a:r>
            <a:endParaRPr lang="en-US" sz="1400" dirty="0"/>
          </a:p>
        </p:txBody>
      </p:sp>
    </p:spTree>
    <p:extLst>
      <p:ext uri="{BB962C8B-B14F-4D97-AF65-F5344CB8AC3E}">
        <p14:creationId xmlns:p14="http://schemas.microsoft.com/office/powerpoint/2010/main" val="21744186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418B0E-0491-8028-D9B4-0DC738FD0CB7}"/>
              </a:ext>
            </a:extLst>
          </p:cNvPr>
          <p:cNvSpPr>
            <a:spLocks noGrp="1"/>
          </p:cNvSpPr>
          <p:nvPr>
            <p:ph type="title"/>
          </p:nvPr>
        </p:nvSpPr>
        <p:spPr/>
        <p:txBody>
          <a:bodyPr/>
          <a:lstStyle/>
          <a:p>
            <a:r>
              <a:rPr lang="en-US" dirty="0"/>
              <a:t>Validation: accuracy</a:t>
            </a:r>
          </a:p>
        </p:txBody>
      </p:sp>
      <p:sp>
        <p:nvSpPr>
          <p:cNvPr id="4" name="Content Placeholder 3">
            <a:extLst>
              <a:ext uri="{FF2B5EF4-FFF2-40B4-BE49-F238E27FC236}">
                <a16:creationId xmlns:a16="http://schemas.microsoft.com/office/drawing/2014/main" id="{DAB419C1-9F60-D6CE-D1A5-20ACFFBBADD1}"/>
              </a:ext>
            </a:extLst>
          </p:cNvPr>
          <p:cNvSpPr>
            <a:spLocks noGrp="1"/>
          </p:cNvSpPr>
          <p:nvPr>
            <p:ph idx="1"/>
          </p:nvPr>
        </p:nvSpPr>
        <p:spPr/>
        <p:txBody>
          <a:bodyPr/>
          <a:lstStyle/>
          <a:p>
            <a:r>
              <a:rPr lang="en-US" sz="2400" dirty="0"/>
              <a:t>Predicted power at different locations of a given moving object.</a:t>
            </a:r>
          </a:p>
          <a:p>
            <a:endParaRPr lang="en-US" dirty="0"/>
          </a:p>
          <a:p>
            <a:endParaRPr lang="en-US" dirty="0"/>
          </a:p>
        </p:txBody>
      </p:sp>
      <p:pic>
        <p:nvPicPr>
          <p:cNvPr id="2" name="Picture 1">
            <a:extLst>
              <a:ext uri="{FF2B5EF4-FFF2-40B4-BE49-F238E27FC236}">
                <a16:creationId xmlns:a16="http://schemas.microsoft.com/office/drawing/2014/main" id="{4CEF75C4-D65F-1D74-6AAE-C1CF0F1E623A}"/>
              </a:ext>
            </a:extLst>
          </p:cNvPr>
          <p:cNvPicPr>
            <a:picLocks noChangeAspect="1"/>
          </p:cNvPicPr>
          <p:nvPr/>
        </p:nvPicPr>
        <p:blipFill rotWithShape="1">
          <a:blip r:embed="rId3"/>
          <a:srcRect t="3021" b="40598"/>
          <a:stretch/>
        </p:blipFill>
        <p:spPr>
          <a:xfrm>
            <a:off x="4799653" y="2327021"/>
            <a:ext cx="6281471" cy="3073374"/>
          </a:xfrm>
          <a:prstGeom prst="rect">
            <a:avLst/>
          </a:prstGeom>
        </p:spPr>
      </p:pic>
      <p:pic>
        <p:nvPicPr>
          <p:cNvPr id="5" name="Picture 4">
            <a:extLst>
              <a:ext uri="{FF2B5EF4-FFF2-40B4-BE49-F238E27FC236}">
                <a16:creationId xmlns:a16="http://schemas.microsoft.com/office/drawing/2014/main" id="{5039BBE0-494D-3AAC-9DF7-849CCF1B69FF}"/>
              </a:ext>
            </a:extLst>
          </p:cNvPr>
          <p:cNvPicPr>
            <a:picLocks noChangeAspect="1"/>
          </p:cNvPicPr>
          <p:nvPr/>
        </p:nvPicPr>
        <p:blipFill rotWithShape="1">
          <a:blip r:embed="rId4"/>
          <a:srcRect b="33020"/>
          <a:stretch/>
        </p:blipFill>
        <p:spPr>
          <a:xfrm>
            <a:off x="565775" y="2203465"/>
            <a:ext cx="4681871" cy="2903435"/>
          </a:xfrm>
          <a:prstGeom prst="rect">
            <a:avLst/>
          </a:prstGeom>
        </p:spPr>
      </p:pic>
      <p:sp>
        <p:nvSpPr>
          <p:cNvPr id="7" name="TextBox 6">
            <a:extLst>
              <a:ext uri="{FF2B5EF4-FFF2-40B4-BE49-F238E27FC236}">
                <a16:creationId xmlns:a16="http://schemas.microsoft.com/office/drawing/2014/main" id="{0189E335-E3CE-C1B2-8E13-2119C4C4B95B}"/>
              </a:ext>
            </a:extLst>
          </p:cNvPr>
          <p:cNvSpPr txBox="1"/>
          <p:nvPr/>
        </p:nvSpPr>
        <p:spPr>
          <a:xfrm>
            <a:off x="1757064" y="5105672"/>
            <a:ext cx="3042590" cy="369332"/>
          </a:xfrm>
          <a:prstGeom prst="rect">
            <a:avLst/>
          </a:prstGeom>
          <a:noFill/>
        </p:spPr>
        <p:txBody>
          <a:bodyPr wrap="square">
            <a:spAutoFit/>
          </a:bodyPr>
          <a:lstStyle/>
          <a:p>
            <a:r>
              <a:rPr lang="en-US" b="1" dirty="0"/>
              <a:t>Four trajectories</a:t>
            </a:r>
            <a:endParaRPr lang="en-US" dirty="0"/>
          </a:p>
        </p:txBody>
      </p:sp>
      <p:sp>
        <p:nvSpPr>
          <p:cNvPr id="8" name="TextBox 7">
            <a:extLst>
              <a:ext uri="{FF2B5EF4-FFF2-40B4-BE49-F238E27FC236}">
                <a16:creationId xmlns:a16="http://schemas.microsoft.com/office/drawing/2014/main" id="{99B47B9B-2C7D-7DF2-7524-9CB6190D58A7}"/>
              </a:ext>
            </a:extLst>
          </p:cNvPr>
          <p:cNvSpPr txBox="1"/>
          <p:nvPr/>
        </p:nvSpPr>
        <p:spPr>
          <a:xfrm>
            <a:off x="6036026" y="5106900"/>
            <a:ext cx="4234747" cy="369332"/>
          </a:xfrm>
          <a:prstGeom prst="rect">
            <a:avLst/>
          </a:prstGeom>
          <a:noFill/>
        </p:spPr>
        <p:txBody>
          <a:bodyPr wrap="square">
            <a:spAutoFit/>
          </a:bodyPr>
          <a:lstStyle/>
          <a:p>
            <a:r>
              <a:rPr lang="en-US" b="1" dirty="0"/>
              <a:t>Accuracy Comparisons with WinProp</a:t>
            </a:r>
            <a:endParaRPr lang="en-US" dirty="0"/>
          </a:p>
        </p:txBody>
      </p:sp>
      <p:sp>
        <p:nvSpPr>
          <p:cNvPr id="10" name="Footer Placeholder 3">
            <a:extLst>
              <a:ext uri="{FF2B5EF4-FFF2-40B4-BE49-F238E27FC236}">
                <a16:creationId xmlns:a16="http://schemas.microsoft.com/office/drawing/2014/main" id="{2956D279-00BB-4F9F-631E-E5F64BCA8E5D}"/>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40</a:t>
            </a:fld>
            <a:endParaRPr lang="en-US" dirty="0">
              <a:solidFill>
                <a:schemeClr val="bg1"/>
              </a:solidFill>
            </a:endParaRPr>
          </a:p>
        </p:txBody>
      </p:sp>
      <p:sp>
        <p:nvSpPr>
          <p:cNvPr id="11" name="TextBox 10">
            <a:extLst>
              <a:ext uri="{FF2B5EF4-FFF2-40B4-BE49-F238E27FC236}">
                <a16:creationId xmlns:a16="http://schemas.microsoft.com/office/drawing/2014/main" id="{31E6B85A-7C72-8DC0-2B1B-C9D1759ACCB8}"/>
              </a:ext>
            </a:extLst>
          </p:cNvPr>
          <p:cNvSpPr txBox="1"/>
          <p:nvPr/>
        </p:nvSpPr>
        <p:spPr>
          <a:xfrm>
            <a:off x="1938761" y="5595413"/>
            <a:ext cx="8332012" cy="400110"/>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000" b="1" dirty="0"/>
              <a:t>Accuracy of our dynamic simulator aligns well along all trajectories </a:t>
            </a:r>
          </a:p>
        </p:txBody>
      </p:sp>
    </p:spTree>
    <p:extLst>
      <p:ext uri="{BB962C8B-B14F-4D97-AF65-F5344CB8AC3E}">
        <p14:creationId xmlns:p14="http://schemas.microsoft.com/office/powerpoint/2010/main" val="17217276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418B0E-0491-8028-D9B4-0DC738FD0CB7}"/>
              </a:ext>
            </a:extLst>
          </p:cNvPr>
          <p:cNvSpPr>
            <a:spLocks noGrp="1"/>
          </p:cNvSpPr>
          <p:nvPr>
            <p:ph type="title"/>
          </p:nvPr>
        </p:nvSpPr>
        <p:spPr/>
        <p:txBody>
          <a:bodyPr/>
          <a:lstStyle/>
          <a:p>
            <a:r>
              <a:rPr lang="en-US" dirty="0"/>
              <a:t>Validation: accuracy</a:t>
            </a:r>
          </a:p>
        </p:txBody>
      </p:sp>
      <p:sp>
        <p:nvSpPr>
          <p:cNvPr id="4" name="Content Placeholder 3">
            <a:extLst>
              <a:ext uri="{FF2B5EF4-FFF2-40B4-BE49-F238E27FC236}">
                <a16:creationId xmlns:a16="http://schemas.microsoft.com/office/drawing/2014/main" id="{DAB419C1-9F60-D6CE-D1A5-20ACFFBBADD1}"/>
              </a:ext>
            </a:extLst>
          </p:cNvPr>
          <p:cNvSpPr>
            <a:spLocks noGrp="1"/>
          </p:cNvSpPr>
          <p:nvPr>
            <p:ph idx="1"/>
          </p:nvPr>
        </p:nvSpPr>
        <p:spPr/>
        <p:txBody>
          <a:bodyPr/>
          <a:lstStyle/>
          <a:p>
            <a:r>
              <a:rPr lang="en-US" sz="2400" dirty="0"/>
              <a:t>Heatmap catch of Static simulation (left) and dynamic results (right)</a:t>
            </a:r>
            <a:endParaRPr lang="en-US" dirty="0"/>
          </a:p>
          <a:p>
            <a:endParaRPr lang="en-US" dirty="0"/>
          </a:p>
        </p:txBody>
      </p:sp>
      <p:pic>
        <p:nvPicPr>
          <p:cNvPr id="6" name="Picture 5">
            <a:extLst>
              <a:ext uri="{FF2B5EF4-FFF2-40B4-BE49-F238E27FC236}">
                <a16:creationId xmlns:a16="http://schemas.microsoft.com/office/drawing/2014/main" id="{54D715E4-23BB-901A-0EEE-F4164CCA43E1}"/>
              </a:ext>
            </a:extLst>
          </p:cNvPr>
          <p:cNvPicPr>
            <a:picLocks noChangeAspect="1"/>
          </p:cNvPicPr>
          <p:nvPr/>
        </p:nvPicPr>
        <p:blipFill rotWithShape="1">
          <a:blip r:embed="rId3"/>
          <a:srcRect b="46598"/>
          <a:stretch/>
        </p:blipFill>
        <p:spPr>
          <a:xfrm>
            <a:off x="1725062" y="2344451"/>
            <a:ext cx="8253684" cy="3055943"/>
          </a:xfrm>
          <a:prstGeom prst="rect">
            <a:avLst/>
          </a:prstGeom>
        </p:spPr>
      </p:pic>
      <p:sp>
        <p:nvSpPr>
          <p:cNvPr id="10" name="Footer Placeholder 3">
            <a:extLst>
              <a:ext uri="{FF2B5EF4-FFF2-40B4-BE49-F238E27FC236}">
                <a16:creationId xmlns:a16="http://schemas.microsoft.com/office/drawing/2014/main" id="{2956D279-00BB-4F9F-631E-E5F64BCA8E5D}"/>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41</a:t>
            </a:fld>
            <a:endParaRPr lang="en-US" dirty="0">
              <a:solidFill>
                <a:schemeClr val="bg1"/>
              </a:solidFill>
            </a:endParaRPr>
          </a:p>
        </p:txBody>
      </p:sp>
      <p:sp>
        <p:nvSpPr>
          <p:cNvPr id="11" name="TextBox 10">
            <a:extLst>
              <a:ext uri="{FF2B5EF4-FFF2-40B4-BE49-F238E27FC236}">
                <a16:creationId xmlns:a16="http://schemas.microsoft.com/office/drawing/2014/main" id="{31E6B85A-7C72-8DC0-2B1B-C9D1759ACCB8}"/>
              </a:ext>
            </a:extLst>
          </p:cNvPr>
          <p:cNvSpPr txBox="1"/>
          <p:nvPr/>
        </p:nvSpPr>
        <p:spPr>
          <a:xfrm>
            <a:off x="1490752" y="5519110"/>
            <a:ext cx="8722304" cy="400110"/>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000" b="1" dirty="0"/>
              <a:t>Accuracy of our dynamic simulator heatmap similar to WinProp results</a:t>
            </a:r>
          </a:p>
        </p:txBody>
      </p:sp>
    </p:spTree>
    <p:extLst>
      <p:ext uri="{BB962C8B-B14F-4D97-AF65-F5344CB8AC3E}">
        <p14:creationId xmlns:p14="http://schemas.microsoft.com/office/powerpoint/2010/main" val="40245396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418B0E-0491-8028-D9B4-0DC738FD0CB7}"/>
              </a:ext>
            </a:extLst>
          </p:cNvPr>
          <p:cNvSpPr>
            <a:spLocks noGrp="1"/>
          </p:cNvSpPr>
          <p:nvPr>
            <p:ph type="title"/>
          </p:nvPr>
        </p:nvSpPr>
        <p:spPr/>
        <p:txBody>
          <a:bodyPr/>
          <a:lstStyle/>
          <a:p>
            <a:r>
              <a:rPr lang="en-US" dirty="0"/>
              <a:t>Validation: accuracy along a path</a:t>
            </a:r>
          </a:p>
        </p:txBody>
      </p:sp>
      <p:sp>
        <p:nvSpPr>
          <p:cNvPr id="4" name="Content Placeholder 3">
            <a:extLst>
              <a:ext uri="{FF2B5EF4-FFF2-40B4-BE49-F238E27FC236}">
                <a16:creationId xmlns:a16="http://schemas.microsoft.com/office/drawing/2014/main" id="{DAB419C1-9F60-D6CE-D1A5-20ACFFBBADD1}"/>
              </a:ext>
            </a:extLst>
          </p:cNvPr>
          <p:cNvSpPr>
            <a:spLocks noGrp="1"/>
          </p:cNvSpPr>
          <p:nvPr>
            <p:ph idx="1"/>
          </p:nvPr>
        </p:nvSpPr>
        <p:spPr/>
        <p:txBody>
          <a:bodyPr/>
          <a:lstStyle/>
          <a:p>
            <a:r>
              <a:rPr lang="en-US" sz="2400" dirty="0"/>
              <a:t>Select a moving path containing different channel conditions</a:t>
            </a:r>
            <a:endParaRPr lang="en-US" dirty="0"/>
          </a:p>
          <a:p>
            <a:endParaRPr lang="en-US" dirty="0"/>
          </a:p>
        </p:txBody>
      </p:sp>
      <p:sp>
        <p:nvSpPr>
          <p:cNvPr id="10" name="Footer Placeholder 3">
            <a:extLst>
              <a:ext uri="{FF2B5EF4-FFF2-40B4-BE49-F238E27FC236}">
                <a16:creationId xmlns:a16="http://schemas.microsoft.com/office/drawing/2014/main" id="{2956D279-00BB-4F9F-631E-E5F64BCA8E5D}"/>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42</a:t>
            </a:fld>
            <a:endParaRPr lang="en-US" dirty="0">
              <a:solidFill>
                <a:schemeClr val="bg1"/>
              </a:solidFill>
            </a:endParaRPr>
          </a:p>
        </p:txBody>
      </p:sp>
      <p:pic>
        <p:nvPicPr>
          <p:cNvPr id="12" name="Picture 11">
            <a:extLst>
              <a:ext uri="{FF2B5EF4-FFF2-40B4-BE49-F238E27FC236}">
                <a16:creationId xmlns:a16="http://schemas.microsoft.com/office/drawing/2014/main" id="{B31E5962-CA51-2DF5-0031-B4A2AB8FBCEA}"/>
              </a:ext>
            </a:extLst>
          </p:cNvPr>
          <p:cNvPicPr>
            <a:picLocks noChangeAspect="1"/>
          </p:cNvPicPr>
          <p:nvPr/>
        </p:nvPicPr>
        <p:blipFill rotWithShape="1">
          <a:blip r:embed="rId3"/>
          <a:srcRect t="3717" b="3180"/>
          <a:stretch/>
        </p:blipFill>
        <p:spPr>
          <a:xfrm>
            <a:off x="2179821" y="2344995"/>
            <a:ext cx="3774929" cy="3698623"/>
          </a:xfrm>
          <a:prstGeom prst="rect">
            <a:avLst/>
          </a:prstGeom>
        </p:spPr>
      </p:pic>
      <p:sp>
        <p:nvSpPr>
          <p:cNvPr id="14" name="TextBox 13">
            <a:extLst>
              <a:ext uri="{FF2B5EF4-FFF2-40B4-BE49-F238E27FC236}">
                <a16:creationId xmlns:a16="http://schemas.microsoft.com/office/drawing/2014/main" id="{4B801C8D-5756-480D-F740-AB266261E05E}"/>
              </a:ext>
            </a:extLst>
          </p:cNvPr>
          <p:cNvSpPr txBox="1"/>
          <p:nvPr/>
        </p:nvSpPr>
        <p:spPr>
          <a:xfrm>
            <a:off x="5954750" y="3871140"/>
            <a:ext cx="4906538" cy="707886"/>
          </a:xfrm>
          <a:prstGeom prst="rect">
            <a:avLst/>
          </a:prstGeom>
          <a:noFill/>
        </p:spPr>
        <p:txBody>
          <a:bodyPr wrap="square">
            <a:spAutoFit/>
          </a:bodyPr>
          <a:lstStyle/>
          <a:p>
            <a:r>
              <a:rPr lang="en-US" sz="2000" b="1" dirty="0"/>
              <a:t>The simulation path involves dynamic channel changes along the path</a:t>
            </a:r>
            <a:endParaRPr lang="en-US" sz="2000" dirty="0"/>
          </a:p>
        </p:txBody>
      </p:sp>
    </p:spTree>
    <p:extLst>
      <p:ext uri="{BB962C8B-B14F-4D97-AF65-F5344CB8AC3E}">
        <p14:creationId xmlns:p14="http://schemas.microsoft.com/office/powerpoint/2010/main" val="6031817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418B0E-0491-8028-D9B4-0DC738FD0CB7}"/>
              </a:ext>
            </a:extLst>
          </p:cNvPr>
          <p:cNvSpPr>
            <a:spLocks noGrp="1"/>
          </p:cNvSpPr>
          <p:nvPr>
            <p:ph type="title"/>
          </p:nvPr>
        </p:nvSpPr>
        <p:spPr/>
        <p:txBody>
          <a:bodyPr/>
          <a:lstStyle/>
          <a:p>
            <a:r>
              <a:rPr lang="en-US" dirty="0"/>
              <a:t>Validation: accuracy along a path</a:t>
            </a:r>
          </a:p>
        </p:txBody>
      </p:sp>
      <p:sp>
        <p:nvSpPr>
          <p:cNvPr id="4" name="Content Placeholder 3">
            <a:extLst>
              <a:ext uri="{FF2B5EF4-FFF2-40B4-BE49-F238E27FC236}">
                <a16:creationId xmlns:a16="http://schemas.microsoft.com/office/drawing/2014/main" id="{DAB419C1-9F60-D6CE-D1A5-20ACFFBBADD1}"/>
              </a:ext>
            </a:extLst>
          </p:cNvPr>
          <p:cNvSpPr>
            <a:spLocks noGrp="1"/>
          </p:cNvSpPr>
          <p:nvPr>
            <p:ph idx="1"/>
          </p:nvPr>
        </p:nvSpPr>
        <p:spPr/>
        <p:txBody>
          <a:bodyPr/>
          <a:lstStyle/>
          <a:p>
            <a:r>
              <a:rPr lang="en-US" sz="2400" dirty="0"/>
              <a:t>A series of heatmap comparisons along a moving path between static and dynamic simulations from </a:t>
            </a:r>
            <a:r>
              <a:rPr lang="en-US" sz="2400" dirty="0" err="1"/>
              <a:t>WinProp</a:t>
            </a:r>
            <a:r>
              <a:rPr lang="en-US" sz="2400" dirty="0"/>
              <a:t> and DCEM.</a:t>
            </a:r>
            <a:endParaRPr lang="en-US" dirty="0"/>
          </a:p>
          <a:p>
            <a:endParaRPr lang="en-US" dirty="0"/>
          </a:p>
        </p:txBody>
      </p:sp>
      <p:sp>
        <p:nvSpPr>
          <p:cNvPr id="10" name="Footer Placeholder 3">
            <a:extLst>
              <a:ext uri="{FF2B5EF4-FFF2-40B4-BE49-F238E27FC236}">
                <a16:creationId xmlns:a16="http://schemas.microsoft.com/office/drawing/2014/main" id="{2956D279-00BB-4F9F-631E-E5F64BCA8E5D}"/>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43</a:t>
            </a:fld>
            <a:endParaRPr lang="en-US" dirty="0">
              <a:solidFill>
                <a:schemeClr val="bg1"/>
              </a:solidFill>
            </a:endParaRPr>
          </a:p>
        </p:txBody>
      </p:sp>
      <p:pic>
        <p:nvPicPr>
          <p:cNvPr id="16" name="Picture 15">
            <a:extLst>
              <a:ext uri="{FF2B5EF4-FFF2-40B4-BE49-F238E27FC236}">
                <a16:creationId xmlns:a16="http://schemas.microsoft.com/office/drawing/2014/main" id="{D64A3BD3-33B6-1226-1DA8-3BBA38FFB673}"/>
              </a:ext>
            </a:extLst>
          </p:cNvPr>
          <p:cNvPicPr>
            <a:picLocks noChangeAspect="1"/>
          </p:cNvPicPr>
          <p:nvPr/>
        </p:nvPicPr>
        <p:blipFill rotWithShape="1">
          <a:blip r:embed="rId3"/>
          <a:srcRect t="7944"/>
          <a:stretch/>
        </p:blipFill>
        <p:spPr>
          <a:xfrm>
            <a:off x="1002119" y="2666049"/>
            <a:ext cx="4774213" cy="3122483"/>
          </a:xfrm>
          <a:prstGeom prst="rect">
            <a:avLst/>
          </a:prstGeom>
        </p:spPr>
      </p:pic>
      <p:pic>
        <p:nvPicPr>
          <p:cNvPr id="18" name="Picture 17">
            <a:extLst>
              <a:ext uri="{FF2B5EF4-FFF2-40B4-BE49-F238E27FC236}">
                <a16:creationId xmlns:a16="http://schemas.microsoft.com/office/drawing/2014/main" id="{66A33E0F-4319-5354-822A-58DF8391E43C}"/>
              </a:ext>
            </a:extLst>
          </p:cNvPr>
          <p:cNvPicPr>
            <a:picLocks noChangeAspect="1"/>
          </p:cNvPicPr>
          <p:nvPr/>
        </p:nvPicPr>
        <p:blipFill rotWithShape="1">
          <a:blip r:embed="rId4"/>
          <a:srcRect t="12074" b="6124"/>
          <a:stretch/>
        </p:blipFill>
        <p:spPr>
          <a:xfrm>
            <a:off x="6310055" y="2546640"/>
            <a:ext cx="4671582" cy="3199204"/>
          </a:xfrm>
          <a:prstGeom prst="rect">
            <a:avLst/>
          </a:prstGeom>
        </p:spPr>
      </p:pic>
      <p:sp>
        <p:nvSpPr>
          <p:cNvPr id="20" name="TextBox 19">
            <a:extLst>
              <a:ext uri="{FF2B5EF4-FFF2-40B4-BE49-F238E27FC236}">
                <a16:creationId xmlns:a16="http://schemas.microsoft.com/office/drawing/2014/main" id="{3F41AE2D-D8D8-ED8B-AB6E-747EF364B5B8}"/>
              </a:ext>
            </a:extLst>
          </p:cNvPr>
          <p:cNvSpPr txBox="1"/>
          <p:nvPr/>
        </p:nvSpPr>
        <p:spPr>
          <a:xfrm>
            <a:off x="2792297" y="5640535"/>
            <a:ext cx="3380059" cy="369332"/>
          </a:xfrm>
          <a:prstGeom prst="rect">
            <a:avLst/>
          </a:prstGeom>
          <a:noFill/>
        </p:spPr>
        <p:txBody>
          <a:bodyPr wrap="square">
            <a:spAutoFit/>
          </a:bodyPr>
          <a:lstStyle/>
          <a:p>
            <a:r>
              <a:rPr lang="en-US" b="1" dirty="0"/>
              <a:t>Static results from WinProp</a:t>
            </a:r>
            <a:endParaRPr lang="en-US" dirty="0"/>
          </a:p>
        </p:txBody>
      </p:sp>
      <p:sp>
        <p:nvSpPr>
          <p:cNvPr id="22" name="TextBox 21">
            <a:extLst>
              <a:ext uri="{FF2B5EF4-FFF2-40B4-BE49-F238E27FC236}">
                <a16:creationId xmlns:a16="http://schemas.microsoft.com/office/drawing/2014/main" id="{D8F3696B-030B-FD43-054C-EC24456A905E}"/>
              </a:ext>
            </a:extLst>
          </p:cNvPr>
          <p:cNvSpPr txBox="1"/>
          <p:nvPr/>
        </p:nvSpPr>
        <p:spPr>
          <a:xfrm>
            <a:off x="8170444" y="5640535"/>
            <a:ext cx="4021556" cy="369332"/>
          </a:xfrm>
          <a:prstGeom prst="rect">
            <a:avLst/>
          </a:prstGeom>
          <a:noFill/>
        </p:spPr>
        <p:txBody>
          <a:bodyPr wrap="square">
            <a:spAutoFit/>
          </a:bodyPr>
          <a:lstStyle/>
          <a:p>
            <a:r>
              <a:rPr lang="en-US" b="1" dirty="0"/>
              <a:t>Dynamic results from DCEM</a:t>
            </a:r>
            <a:endParaRPr lang="en-US" dirty="0"/>
          </a:p>
        </p:txBody>
      </p:sp>
      <p:sp>
        <p:nvSpPr>
          <p:cNvPr id="2" name="TextBox 1">
            <a:extLst>
              <a:ext uri="{FF2B5EF4-FFF2-40B4-BE49-F238E27FC236}">
                <a16:creationId xmlns:a16="http://schemas.microsoft.com/office/drawing/2014/main" id="{C18C8CBD-D0D7-689A-F9DC-F20AFFEB8C82}"/>
              </a:ext>
            </a:extLst>
          </p:cNvPr>
          <p:cNvSpPr txBox="1"/>
          <p:nvPr/>
        </p:nvSpPr>
        <p:spPr>
          <a:xfrm>
            <a:off x="10672429" y="3130579"/>
            <a:ext cx="1362742" cy="2031325"/>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b="1" dirty="0"/>
              <a:t>Well matched results under various channel conditions</a:t>
            </a:r>
          </a:p>
        </p:txBody>
      </p:sp>
    </p:spTree>
    <p:extLst>
      <p:ext uri="{BB962C8B-B14F-4D97-AF65-F5344CB8AC3E}">
        <p14:creationId xmlns:p14="http://schemas.microsoft.com/office/powerpoint/2010/main" val="18048429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418B0E-0491-8028-D9B4-0DC738FD0CB7}"/>
              </a:ext>
            </a:extLst>
          </p:cNvPr>
          <p:cNvSpPr>
            <a:spLocks noGrp="1"/>
          </p:cNvSpPr>
          <p:nvPr>
            <p:ph type="title"/>
          </p:nvPr>
        </p:nvSpPr>
        <p:spPr/>
        <p:txBody>
          <a:bodyPr>
            <a:normAutofit/>
          </a:bodyPr>
          <a:lstStyle/>
          <a:p>
            <a:r>
              <a:rPr lang="en-US" sz="4000" dirty="0"/>
              <a:t>Validation: running time and Doppler shift</a:t>
            </a:r>
          </a:p>
        </p:txBody>
      </p:sp>
      <p:sp>
        <p:nvSpPr>
          <p:cNvPr id="4" name="Content Placeholder 3">
            <a:extLst>
              <a:ext uri="{FF2B5EF4-FFF2-40B4-BE49-F238E27FC236}">
                <a16:creationId xmlns:a16="http://schemas.microsoft.com/office/drawing/2014/main" id="{DAB419C1-9F60-D6CE-D1A5-20ACFFBBADD1}"/>
              </a:ext>
            </a:extLst>
          </p:cNvPr>
          <p:cNvSpPr>
            <a:spLocks noGrp="1"/>
          </p:cNvSpPr>
          <p:nvPr>
            <p:ph idx="1"/>
          </p:nvPr>
        </p:nvSpPr>
        <p:spPr/>
        <p:txBody>
          <a:bodyPr>
            <a:normAutofit/>
          </a:bodyPr>
          <a:lstStyle/>
          <a:p>
            <a:r>
              <a:rPr lang="en-US" sz="2400" dirty="0"/>
              <a:t>The static algorithm runs 40 times to cover the trajectory 2, while the dynamic algorithm is executed just 1 once</a:t>
            </a:r>
          </a:p>
          <a:p>
            <a:endParaRPr lang="en-US" sz="2400" dirty="0"/>
          </a:p>
          <a:p>
            <a:pPr marL="0" indent="0">
              <a:buNone/>
            </a:pPr>
            <a:endParaRPr lang="en-US" sz="2400" dirty="0"/>
          </a:p>
          <a:p>
            <a:r>
              <a:rPr lang="en-US" sz="2400" dirty="0"/>
              <a:t>Doppler Shift and Doppler Spread at different moving speeds of the objects at 30GHz bands</a:t>
            </a:r>
          </a:p>
          <a:p>
            <a:endParaRPr lang="en-US" sz="2400" dirty="0"/>
          </a:p>
          <a:p>
            <a:endParaRPr lang="en-US" sz="2400" dirty="0"/>
          </a:p>
        </p:txBody>
      </p:sp>
      <p:pic>
        <p:nvPicPr>
          <p:cNvPr id="5" name="Picture 4">
            <a:extLst>
              <a:ext uri="{FF2B5EF4-FFF2-40B4-BE49-F238E27FC236}">
                <a16:creationId xmlns:a16="http://schemas.microsoft.com/office/drawing/2014/main" id="{DDBF966F-BCE2-350E-0051-D869A4D05CC6}"/>
              </a:ext>
            </a:extLst>
          </p:cNvPr>
          <p:cNvPicPr>
            <a:picLocks noChangeAspect="1"/>
          </p:cNvPicPr>
          <p:nvPr/>
        </p:nvPicPr>
        <p:blipFill>
          <a:blip r:embed="rId3"/>
          <a:stretch>
            <a:fillRect/>
          </a:stretch>
        </p:blipFill>
        <p:spPr>
          <a:xfrm>
            <a:off x="4934877" y="2620070"/>
            <a:ext cx="5804659" cy="1036187"/>
          </a:xfrm>
          <a:prstGeom prst="rect">
            <a:avLst/>
          </a:prstGeom>
        </p:spPr>
      </p:pic>
      <p:pic>
        <p:nvPicPr>
          <p:cNvPr id="6" name="Picture 5">
            <a:extLst>
              <a:ext uri="{FF2B5EF4-FFF2-40B4-BE49-F238E27FC236}">
                <a16:creationId xmlns:a16="http://schemas.microsoft.com/office/drawing/2014/main" id="{AA449E3A-71F9-ECB8-A19B-52A829D140EF}"/>
              </a:ext>
            </a:extLst>
          </p:cNvPr>
          <p:cNvPicPr>
            <a:picLocks noChangeAspect="1"/>
          </p:cNvPicPr>
          <p:nvPr/>
        </p:nvPicPr>
        <p:blipFill>
          <a:blip r:embed="rId4"/>
          <a:stretch>
            <a:fillRect/>
          </a:stretch>
        </p:blipFill>
        <p:spPr>
          <a:xfrm>
            <a:off x="4584441" y="4119788"/>
            <a:ext cx="6603462" cy="1721175"/>
          </a:xfrm>
          <a:prstGeom prst="rect">
            <a:avLst/>
          </a:prstGeom>
        </p:spPr>
      </p:pic>
      <p:sp>
        <p:nvSpPr>
          <p:cNvPr id="2" name="Footer Placeholder 3">
            <a:extLst>
              <a:ext uri="{FF2B5EF4-FFF2-40B4-BE49-F238E27FC236}">
                <a16:creationId xmlns:a16="http://schemas.microsoft.com/office/drawing/2014/main" id="{1B7AC125-6C70-16A1-4324-11ABC0F5C492}"/>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44</a:t>
            </a:fld>
            <a:endParaRPr lang="en-US" dirty="0">
              <a:solidFill>
                <a:schemeClr val="bg1"/>
              </a:solidFill>
            </a:endParaRPr>
          </a:p>
        </p:txBody>
      </p:sp>
    </p:spTree>
    <p:extLst>
      <p:ext uri="{BB962C8B-B14F-4D97-AF65-F5344CB8AC3E}">
        <p14:creationId xmlns:p14="http://schemas.microsoft.com/office/powerpoint/2010/main" val="34774403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normAutofit/>
          </a:bodyPr>
          <a:lstStyle/>
          <a:p>
            <a:r>
              <a:rPr lang="en-US" sz="4000" dirty="0"/>
              <a:t>Summary of DCEM for Large Urban Scenes with Multiple Receivers</a:t>
            </a:r>
          </a:p>
        </p:txBody>
      </p:sp>
      <p:sp>
        <p:nvSpPr>
          <p:cNvPr id="3" name="Content Placeholder 2">
            <a:extLst>
              <a:ext uri="{FF2B5EF4-FFF2-40B4-BE49-F238E27FC236}">
                <a16:creationId xmlns:a16="http://schemas.microsoft.com/office/drawing/2014/main" id="{0DFFB6C5-DCA7-B0FD-D4DC-AD993714DA46}"/>
              </a:ext>
            </a:extLst>
          </p:cNvPr>
          <p:cNvSpPr>
            <a:spLocks noGrp="1"/>
          </p:cNvSpPr>
          <p:nvPr>
            <p:ph idx="1"/>
          </p:nvPr>
        </p:nvSpPr>
        <p:spPr/>
        <p:txBody>
          <a:bodyPr>
            <a:normAutofit/>
          </a:bodyPr>
          <a:lstStyle/>
          <a:p>
            <a:pPr>
              <a:lnSpc>
                <a:spcPct val="150000"/>
              </a:lnSpc>
            </a:pPr>
            <a:r>
              <a:rPr lang="en-US" sz="2400" dirty="0"/>
              <a:t>A fast method for EM ray tracing in dynamic scenes with many receivers.</a:t>
            </a:r>
          </a:p>
          <a:p>
            <a:pPr>
              <a:lnSpc>
                <a:spcPct val="150000"/>
              </a:lnSpc>
            </a:pPr>
            <a:r>
              <a:rPr lang="en-US" sz="2400" dirty="0"/>
              <a:t>A coherence-based ray tracer and models spatial consistency, channel correlation, and Doppler effects for large dynamic scenes.</a:t>
            </a:r>
          </a:p>
          <a:p>
            <a:pPr>
              <a:lnSpc>
                <a:spcPct val="150000"/>
              </a:lnSpc>
            </a:pPr>
            <a:r>
              <a:rPr lang="en-US" sz="2400" dirty="0"/>
              <a:t>Accuracy evaluation on large urban scenarios and show its scalability with the area of the scene and the number of obstacles.</a:t>
            </a:r>
          </a:p>
        </p:txBody>
      </p:sp>
      <p:sp>
        <p:nvSpPr>
          <p:cNvPr id="4" name="Footer Placeholder 3">
            <a:extLst>
              <a:ext uri="{FF2B5EF4-FFF2-40B4-BE49-F238E27FC236}">
                <a16:creationId xmlns:a16="http://schemas.microsoft.com/office/drawing/2014/main" id="{BBE8B595-F747-B542-C3CC-079CA7DECFB4}"/>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45</a:t>
            </a:fld>
            <a:endParaRPr lang="en-US" dirty="0">
              <a:solidFill>
                <a:schemeClr val="bg1"/>
              </a:solidFill>
            </a:endParaRPr>
          </a:p>
        </p:txBody>
      </p:sp>
    </p:spTree>
    <p:extLst>
      <p:ext uri="{BB962C8B-B14F-4D97-AF65-F5344CB8AC3E}">
        <p14:creationId xmlns:p14="http://schemas.microsoft.com/office/powerpoint/2010/main" val="17442672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E092C-33A8-046D-B88F-D034BEEC9941}"/>
              </a:ext>
            </a:extLst>
          </p:cNvPr>
          <p:cNvSpPr>
            <a:spLocks noGrp="1"/>
          </p:cNvSpPr>
          <p:nvPr>
            <p:ph type="title"/>
          </p:nvPr>
        </p:nvSpPr>
        <p:spPr/>
        <p:txBody>
          <a:bodyPr>
            <a:normAutofit/>
          </a:bodyPr>
          <a:lstStyle/>
          <a:p>
            <a:r>
              <a:rPr lang="en-US" sz="5400" dirty="0"/>
              <a:t>DCEM for Complex Indoor Scenes with Smooth Surface Diffraction Effects</a:t>
            </a:r>
          </a:p>
        </p:txBody>
      </p:sp>
      <p:sp>
        <p:nvSpPr>
          <p:cNvPr id="4" name="Footer Placeholder 3">
            <a:extLst>
              <a:ext uri="{FF2B5EF4-FFF2-40B4-BE49-F238E27FC236}">
                <a16:creationId xmlns:a16="http://schemas.microsoft.com/office/drawing/2014/main" id="{E582AE0A-F5F2-292B-E218-7BBEE5C37C13}"/>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46</a:t>
            </a:fld>
            <a:endParaRPr lang="en-US" dirty="0">
              <a:solidFill>
                <a:schemeClr val="bg1"/>
              </a:solidFill>
            </a:endParaRPr>
          </a:p>
        </p:txBody>
      </p:sp>
      <p:sp>
        <p:nvSpPr>
          <p:cNvPr id="6" name="Text Placeholder 5">
            <a:extLst>
              <a:ext uri="{FF2B5EF4-FFF2-40B4-BE49-F238E27FC236}">
                <a16:creationId xmlns:a16="http://schemas.microsoft.com/office/drawing/2014/main" id="{E5BB4EEB-DEFF-3655-CE5E-3F5515A9854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7050017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Motivation</a:t>
            </a:r>
          </a:p>
        </p:txBody>
      </p:sp>
      <p:sp>
        <p:nvSpPr>
          <p:cNvPr id="3" name="Content Placeholder 2">
            <a:extLst>
              <a:ext uri="{FF2B5EF4-FFF2-40B4-BE49-F238E27FC236}">
                <a16:creationId xmlns:a16="http://schemas.microsoft.com/office/drawing/2014/main" id="{0DFFB6C5-DCA7-B0FD-D4DC-AD993714DA46}"/>
              </a:ext>
            </a:extLst>
          </p:cNvPr>
          <p:cNvSpPr>
            <a:spLocks noGrp="1"/>
          </p:cNvSpPr>
          <p:nvPr>
            <p:ph idx="1"/>
          </p:nvPr>
        </p:nvSpPr>
        <p:spPr/>
        <p:txBody>
          <a:bodyPr>
            <a:normAutofit/>
          </a:bodyPr>
          <a:lstStyle/>
          <a:p>
            <a:r>
              <a:rPr lang="en-US" altLang="zh-CN" sz="2400" dirty="0"/>
              <a:t>I</a:t>
            </a:r>
            <a:r>
              <a:rPr lang="en-US" sz="2400" dirty="0"/>
              <a:t>ncreasing need for advanced simulation tools due to the growing complexity of indoor wireless systems.</a:t>
            </a:r>
          </a:p>
          <a:p>
            <a:r>
              <a:rPr lang="en-US" sz="2400" dirty="0"/>
              <a:t>Traditional methods, primarily using line-of-sight models, are insufficient for modern requirements that demand the inclusion of multipath bounces and diffraction.</a:t>
            </a:r>
          </a:p>
          <a:p>
            <a:r>
              <a:rPr lang="en-US" sz="2400" dirty="0"/>
              <a:t>Limitations of ray optical techniques in capturing diffraction effects necessitate more sophisticated approaches like the Uniform Geometrical Theory of Diffraction (UTD).</a:t>
            </a:r>
          </a:p>
        </p:txBody>
      </p:sp>
      <p:sp>
        <p:nvSpPr>
          <p:cNvPr id="4" name="Footer Placeholder 3">
            <a:extLst>
              <a:ext uri="{FF2B5EF4-FFF2-40B4-BE49-F238E27FC236}">
                <a16:creationId xmlns:a16="http://schemas.microsoft.com/office/drawing/2014/main" id="{A0191CBC-F2F3-AC97-3890-65EC6141BAFF}"/>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47</a:t>
            </a:fld>
            <a:endParaRPr lang="en-US" dirty="0">
              <a:solidFill>
                <a:schemeClr val="bg1"/>
              </a:solidFill>
            </a:endParaRPr>
          </a:p>
        </p:txBody>
      </p:sp>
    </p:spTree>
    <p:extLst>
      <p:ext uri="{BB962C8B-B14F-4D97-AF65-F5344CB8AC3E}">
        <p14:creationId xmlns:p14="http://schemas.microsoft.com/office/powerpoint/2010/main" val="2687891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Method</a:t>
            </a:r>
          </a:p>
        </p:txBody>
      </p:sp>
      <p:sp>
        <p:nvSpPr>
          <p:cNvPr id="3" name="Content Placeholder 2">
            <a:extLst>
              <a:ext uri="{FF2B5EF4-FFF2-40B4-BE49-F238E27FC236}">
                <a16:creationId xmlns:a16="http://schemas.microsoft.com/office/drawing/2014/main" id="{0DFFB6C5-DCA7-B0FD-D4DC-AD993714DA46}"/>
              </a:ext>
            </a:extLst>
          </p:cNvPr>
          <p:cNvSpPr>
            <a:spLocks noGrp="1"/>
          </p:cNvSpPr>
          <p:nvPr>
            <p:ph idx="1"/>
          </p:nvPr>
        </p:nvSpPr>
        <p:spPr/>
        <p:txBody>
          <a:bodyPr>
            <a:normAutofit/>
          </a:bodyPr>
          <a:lstStyle/>
          <a:p>
            <a:r>
              <a:rPr lang="en-US" dirty="0"/>
              <a:t>Augmenting DCEM with UTD to model smooth surface diffraction, previously limited mostly to edge diffraction in indoor simulations.</a:t>
            </a:r>
          </a:p>
          <a:p>
            <a:r>
              <a:rPr lang="en-US" dirty="0"/>
              <a:t>Modifications to DCEM focus on predicting accurate signal behavior in shadow regions by accounting for the effects of convex surfaces.</a:t>
            </a:r>
          </a:p>
        </p:txBody>
      </p:sp>
      <p:sp>
        <p:nvSpPr>
          <p:cNvPr id="4" name="Footer Placeholder 3">
            <a:extLst>
              <a:ext uri="{FF2B5EF4-FFF2-40B4-BE49-F238E27FC236}">
                <a16:creationId xmlns:a16="http://schemas.microsoft.com/office/drawing/2014/main" id="{55CCF91A-41BE-2577-9C10-385F800CE918}"/>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48</a:t>
            </a:fld>
            <a:endParaRPr lang="en-US" dirty="0">
              <a:solidFill>
                <a:schemeClr val="bg1"/>
              </a:solidFill>
            </a:endParaRPr>
          </a:p>
        </p:txBody>
      </p:sp>
    </p:spTree>
    <p:extLst>
      <p:ext uri="{BB962C8B-B14F-4D97-AF65-F5344CB8AC3E}">
        <p14:creationId xmlns:p14="http://schemas.microsoft.com/office/powerpoint/2010/main" val="2530501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Uniform Geometry Theory of Diffraction (UTD) for smooth surfaces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5640A9A-787F-8A33-AE89-085E7B3C2AC4}"/>
                  </a:ext>
                </a:extLst>
              </p:cNvPr>
              <p:cNvSpPr>
                <a:spLocks noGrp="1"/>
              </p:cNvSpPr>
              <p:nvPr>
                <p:ph idx="1"/>
              </p:nvPr>
            </p:nvSpPr>
            <p:spPr>
              <a:xfrm>
                <a:off x="838200" y="1690688"/>
                <a:ext cx="10515600" cy="4409029"/>
              </a:xfrm>
            </p:spPr>
            <p:txBody>
              <a:bodyPr>
                <a:normAutofit fontScale="92500" lnSpcReduction="10000"/>
              </a:bodyPr>
              <a:lstStyle/>
              <a:p>
                <a:r>
                  <a:rPr lang="en-US" sz="2400" dirty="0"/>
                  <a:t>When computing diffracted ray paths from backward ray tracing </a:t>
                </a:r>
              </a:p>
              <a:p>
                <a:pPr lvl="1"/>
                <a:r>
                  <a:rPr lang="en-US" sz="2000" dirty="0"/>
                  <a:t>Mark the diffraction surfaces, consider the sources that lie in the diffraction shadow region from the receiver’s perspective by UTD smooth surface diffraction</a:t>
                </a:r>
              </a:p>
              <a:p>
                <a:pPr lvl="1"/>
                <a:r>
                  <a:rPr lang="en-US" sz="2000" dirty="0"/>
                  <a:t>Perform path validation back to the receiver as with reflection paths. </a:t>
                </a:r>
              </a:p>
              <a:p>
                <a:pPr lvl="1"/>
                <a:r>
                  <a:rPr lang="en-US" sz="2200" dirty="0"/>
                  <a:t>Reflected fields and diffracted fields given by</a:t>
                </a:r>
                <a:endParaRPr lang="en-US" sz="2400" b="1" dirty="0"/>
              </a:p>
              <a:p>
                <a:pPr marL="0" indent="0">
                  <a:buNone/>
                </a:pPr>
                <a14:m>
                  <m:oMathPara xmlns:m="http://schemas.openxmlformats.org/officeDocument/2006/math">
                    <m:oMathParaPr>
                      <m:jc m:val="centerGroup"/>
                    </m:oMathParaPr>
                    <m:oMath xmlns:m="http://schemas.openxmlformats.org/officeDocument/2006/math">
                      <m:acc>
                        <m:accPr>
                          <m:chr m:val="̅"/>
                          <m:ctrlPr>
                            <a:rPr lang="en-US" sz="1700" i="1" smtClean="0">
                              <a:effectLst/>
                              <a:latin typeface="Cambria Math" panose="02040503050406030204" pitchFamily="18" charset="0"/>
                            </a:rPr>
                          </m:ctrlPr>
                        </m:accPr>
                        <m:e>
                          <m:sSup>
                            <m:sSupPr>
                              <m:ctrlPr>
                                <a:rPr lang="en-US" sz="1700" i="1">
                                  <a:effectLst/>
                                  <a:latin typeface="Cambria Math" panose="02040503050406030204" pitchFamily="18" charset="0"/>
                                </a:rPr>
                              </m:ctrlPr>
                            </m:sSupPr>
                            <m:e>
                              <m:r>
                                <a:rPr lang="en-US" sz="1900" i="1">
                                  <a:effectLst/>
                                  <a:latin typeface="Cambria Math" panose="02040503050406030204" pitchFamily="18" charset="0"/>
                                  <a:ea typeface="等线" panose="02010600030101010101" pitchFamily="2" charset="-122"/>
                                  <a:cs typeface="Times New Roman" panose="02020603050405020304" pitchFamily="18" charset="0"/>
                                </a:rPr>
                                <m:t>𝐸</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𝑟</m:t>
                              </m:r>
                            </m:sup>
                          </m:sSup>
                        </m:e>
                      </m:acc>
                      <m:d>
                        <m:dPr>
                          <m:ctrlPr>
                            <a:rPr lang="en-US" sz="1700" i="1">
                              <a:effectLst/>
                              <a:latin typeface="Cambria Math" panose="02040503050406030204" pitchFamily="18" charset="0"/>
                            </a:rPr>
                          </m:ctrlPr>
                        </m:d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𝑃</m:t>
                          </m:r>
                        </m:e>
                      </m:d>
                      <m:r>
                        <a:rPr lang="en-US" sz="1900" i="1">
                          <a:effectLst/>
                          <a:latin typeface="Cambria Math" panose="02040503050406030204" pitchFamily="18" charset="0"/>
                          <a:ea typeface="等线" panose="02010600030101010101" pitchFamily="2" charset="-122"/>
                          <a:cs typeface="Times New Roman" panose="02020603050405020304" pitchFamily="18" charset="0"/>
                        </a:rPr>
                        <m:t>=</m:t>
                      </m:r>
                      <m:acc>
                        <m:accPr>
                          <m:chr m:val="̅"/>
                          <m:ctrlPr>
                            <a:rPr lang="en-US" sz="1700" i="1">
                              <a:effectLst/>
                              <a:latin typeface="Cambria Math" panose="02040503050406030204" pitchFamily="18" charset="0"/>
                            </a:rPr>
                          </m:ctrlPr>
                        </m:accPr>
                        <m:e>
                          <m:sSup>
                            <m:sSupPr>
                              <m:ctrlPr>
                                <a:rPr lang="en-US" sz="1700" i="1">
                                  <a:effectLst/>
                                  <a:latin typeface="Cambria Math" panose="02040503050406030204" pitchFamily="18" charset="0"/>
                                </a:rPr>
                              </m:ctrlPr>
                            </m:sSupPr>
                            <m:e>
                              <m:r>
                                <a:rPr lang="en-US" sz="1900" i="1">
                                  <a:effectLst/>
                                  <a:latin typeface="Cambria Math" panose="02040503050406030204" pitchFamily="18" charset="0"/>
                                  <a:ea typeface="等线" panose="02010600030101010101" pitchFamily="2" charset="-122"/>
                                  <a:cs typeface="Times New Roman" panose="02020603050405020304" pitchFamily="18" charset="0"/>
                                </a:rPr>
                                <m:t>𝐸</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𝑖</m:t>
                              </m:r>
                            </m:sup>
                          </m:sSup>
                        </m:e>
                      </m:acc>
                      <m:d>
                        <m:dPr>
                          <m:ctrlPr>
                            <a:rPr lang="en-US" sz="1700" i="1">
                              <a:effectLst/>
                              <a:latin typeface="Cambria Math" panose="02040503050406030204" pitchFamily="18" charset="0"/>
                            </a:rPr>
                          </m:ctrlPr>
                        </m:d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𝑄</m:t>
                          </m:r>
                        </m:e>
                      </m:d>
                      <m:r>
                        <a:rPr lang="en-US" sz="1900">
                          <a:effectLst/>
                          <a:latin typeface="Cambria Math" panose="02040503050406030204" pitchFamily="18" charset="0"/>
                          <a:ea typeface="等线" panose="02010600030101010101" pitchFamily="2" charset="-122"/>
                          <a:cs typeface="Times New Roman" panose="02020603050405020304" pitchFamily="18" charset="0"/>
                        </a:rPr>
                        <m:t>⋅</m:t>
                      </m:r>
                      <m:acc>
                        <m:accPr>
                          <m:chr m:val="̿"/>
                          <m:ctrlPr>
                            <a:rPr lang="en-US" sz="1700" i="1">
                              <a:effectLst/>
                              <a:latin typeface="Cambria Math" panose="02040503050406030204" pitchFamily="18" charset="0"/>
                            </a:rPr>
                          </m:ctrlPr>
                        </m:acc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𝑅</m:t>
                          </m:r>
                        </m:e>
                      </m:acc>
                      <m:rad>
                        <m:radPr>
                          <m:degHide m:val="on"/>
                          <m:ctrlPr>
                            <a:rPr lang="en-US" sz="1700" i="1">
                              <a:effectLst/>
                              <a:latin typeface="Cambria Math" panose="02040503050406030204" pitchFamily="18" charset="0"/>
                            </a:rPr>
                          </m:ctrlPr>
                        </m:radPr>
                        <m:deg/>
                        <m:e>
                          <m:f>
                            <m:fPr>
                              <m:ctrlPr>
                                <a:rPr lang="en-US" sz="1700" i="1">
                                  <a:effectLst/>
                                  <a:latin typeface="Cambria Math" panose="02040503050406030204" pitchFamily="18" charset="0"/>
                                </a:rPr>
                              </m:ctrlPr>
                            </m:fPr>
                            <m:num>
                              <m:sSubSup>
                                <m:sSubSupPr>
                                  <m:ctrlPr>
                                    <a:rPr lang="en-US" sz="1700" i="1">
                                      <a:effectLst/>
                                      <a:latin typeface="Cambria Math" panose="02040503050406030204" pitchFamily="18" charset="0"/>
                                    </a:rPr>
                                  </m:ctrlPr>
                                </m:sSubSupPr>
                                <m:e>
                                  <m:r>
                                    <m:rPr>
                                      <m:sty m:val="p"/>
                                    </m:rPr>
                                    <a:rPr lang="en-US" sz="1900">
                                      <a:effectLst/>
                                      <a:latin typeface="Cambria Math" panose="02040503050406030204" pitchFamily="18" charset="0"/>
                                      <a:ea typeface="等线" panose="02010600030101010101" pitchFamily="2" charset="-122"/>
                                      <a:cs typeface="Times New Roman" panose="02020603050405020304" pitchFamily="18" charset="0"/>
                                    </a:rPr>
                                    <m:t>ρ</m:t>
                                  </m:r>
                                </m:e>
                                <m:sub>
                                  <m:r>
                                    <a:rPr lang="en-US" sz="1900" i="1">
                                      <a:effectLst/>
                                      <a:latin typeface="Cambria Math" panose="02040503050406030204" pitchFamily="18" charset="0"/>
                                      <a:ea typeface="等线" panose="02010600030101010101" pitchFamily="2" charset="-122"/>
                                      <a:cs typeface="Times New Roman" panose="02020603050405020304" pitchFamily="18" charset="0"/>
                                    </a:rPr>
                                    <m:t>1</m:t>
                                  </m:r>
                                </m:sub>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𝑟</m:t>
                                  </m:r>
                                </m:sup>
                              </m:sSubSup>
                              <m:sSubSup>
                                <m:sSubSupPr>
                                  <m:ctrlPr>
                                    <a:rPr lang="en-US" sz="1700" i="1">
                                      <a:effectLst/>
                                      <a:latin typeface="Cambria Math" panose="02040503050406030204" pitchFamily="18" charset="0"/>
                                    </a:rPr>
                                  </m:ctrlPr>
                                </m:sSubSupPr>
                                <m:e>
                                  <m:r>
                                    <m:rPr>
                                      <m:sty m:val="p"/>
                                    </m:rPr>
                                    <a:rPr lang="en-US" sz="1900">
                                      <a:effectLst/>
                                      <a:latin typeface="Cambria Math" panose="02040503050406030204" pitchFamily="18" charset="0"/>
                                      <a:ea typeface="等线" panose="02010600030101010101" pitchFamily="2" charset="-122"/>
                                      <a:cs typeface="Times New Roman" panose="02020603050405020304" pitchFamily="18" charset="0"/>
                                    </a:rPr>
                                    <m:t>ρ</m:t>
                                  </m:r>
                                </m:e>
                                <m:sub>
                                  <m:r>
                                    <a:rPr lang="en-US" sz="1900" i="1">
                                      <a:effectLst/>
                                      <a:latin typeface="Cambria Math" panose="02040503050406030204" pitchFamily="18" charset="0"/>
                                      <a:ea typeface="等线" panose="02010600030101010101" pitchFamily="2" charset="-122"/>
                                      <a:cs typeface="Times New Roman" panose="02020603050405020304" pitchFamily="18" charset="0"/>
                                    </a:rPr>
                                    <m:t>2</m:t>
                                  </m:r>
                                </m:sub>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𝑟</m:t>
                                  </m:r>
                                </m:sup>
                              </m:sSubSup>
                            </m:num>
                            <m:den>
                              <m:d>
                                <m:dPr>
                                  <m:ctrlPr>
                                    <a:rPr lang="en-US" sz="1700" i="1">
                                      <a:effectLst/>
                                      <a:latin typeface="Cambria Math" panose="02040503050406030204" pitchFamily="18" charset="0"/>
                                    </a:rPr>
                                  </m:ctrlPr>
                                </m:dPr>
                                <m:e>
                                  <m:sSubSup>
                                    <m:sSubSupPr>
                                      <m:ctrlPr>
                                        <a:rPr lang="en-US" sz="1700" i="1">
                                          <a:effectLst/>
                                          <a:latin typeface="Cambria Math" panose="02040503050406030204" pitchFamily="18" charset="0"/>
                                        </a:rPr>
                                      </m:ctrlPr>
                                    </m:sSubSupPr>
                                    <m:e>
                                      <m:r>
                                        <m:rPr>
                                          <m:sty m:val="p"/>
                                        </m:rPr>
                                        <a:rPr lang="en-US" sz="1900">
                                          <a:effectLst/>
                                          <a:latin typeface="Cambria Math" panose="02040503050406030204" pitchFamily="18" charset="0"/>
                                          <a:ea typeface="等线" panose="02010600030101010101" pitchFamily="2" charset="-122"/>
                                          <a:cs typeface="Times New Roman" panose="02020603050405020304" pitchFamily="18" charset="0"/>
                                        </a:rPr>
                                        <m:t>ρ</m:t>
                                      </m:r>
                                    </m:e>
                                    <m:sub>
                                      <m:r>
                                        <a:rPr lang="en-US" sz="1900" i="1">
                                          <a:effectLst/>
                                          <a:latin typeface="Cambria Math" panose="02040503050406030204" pitchFamily="18" charset="0"/>
                                          <a:ea typeface="等线" panose="02010600030101010101" pitchFamily="2" charset="-122"/>
                                          <a:cs typeface="Times New Roman" panose="02020603050405020304" pitchFamily="18" charset="0"/>
                                        </a:rPr>
                                        <m:t>1</m:t>
                                      </m:r>
                                    </m:sub>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𝑟</m:t>
                                      </m:r>
                                    </m:sup>
                                  </m:sSubSup>
                                  <m:r>
                                    <a:rPr lang="en-US" sz="1900" i="1">
                                      <a:effectLst/>
                                      <a:latin typeface="Cambria Math" panose="02040503050406030204" pitchFamily="18" charset="0"/>
                                      <a:ea typeface="等线" panose="02010600030101010101" pitchFamily="2" charset="-122"/>
                                      <a:cs typeface="Times New Roman" panose="02020603050405020304" pitchFamily="18" charset="0"/>
                                    </a:rPr>
                                    <m:t>+</m:t>
                                  </m:r>
                                  <m:sSup>
                                    <m:sSupPr>
                                      <m:ctrlPr>
                                        <a:rPr lang="en-US" sz="1700" i="1">
                                          <a:effectLst/>
                                          <a:latin typeface="Cambria Math" panose="02040503050406030204" pitchFamily="18" charset="0"/>
                                        </a:rPr>
                                      </m:ctrlPr>
                                    </m:sSup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𝑠</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𝑟</m:t>
                                      </m:r>
                                    </m:sup>
                                  </m:sSup>
                                </m:e>
                              </m:d>
                              <m:d>
                                <m:dPr>
                                  <m:ctrlPr>
                                    <a:rPr lang="en-US" sz="1700" i="1">
                                      <a:effectLst/>
                                      <a:latin typeface="Cambria Math" panose="02040503050406030204" pitchFamily="18" charset="0"/>
                                    </a:rPr>
                                  </m:ctrlPr>
                                </m:dPr>
                                <m:e>
                                  <m:sSubSup>
                                    <m:sSubSupPr>
                                      <m:ctrlPr>
                                        <a:rPr lang="en-US" sz="1700" i="1">
                                          <a:effectLst/>
                                          <a:latin typeface="Cambria Math" panose="02040503050406030204" pitchFamily="18" charset="0"/>
                                        </a:rPr>
                                      </m:ctrlPr>
                                    </m:sSubSupPr>
                                    <m:e>
                                      <m:r>
                                        <m:rPr>
                                          <m:sty m:val="p"/>
                                        </m:rPr>
                                        <a:rPr lang="en-US" sz="1900">
                                          <a:effectLst/>
                                          <a:latin typeface="Cambria Math" panose="02040503050406030204" pitchFamily="18" charset="0"/>
                                          <a:ea typeface="等线" panose="02010600030101010101" pitchFamily="2" charset="-122"/>
                                          <a:cs typeface="Times New Roman" panose="02020603050405020304" pitchFamily="18" charset="0"/>
                                        </a:rPr>
                                        <m:t>ρ</m:t>
                                      </m:r>
                                    </m:e>
                                    <m:sub>
                                      <m:r>
                                        <a:rPr lang="en-US" sz="1900" i="1">
                                          <a:effectLst/>
                                          <a:latin typeface="Cambria Math" panose="02040503050406030204" pitchFamily="18" charset="0"/>
                                          <a:ea typeface="等线" panose="02010600030101010101" pitchFamily="2" charset="-122"/>
                                          <a:cs typeface="Times New Roman" panose="02020603050405020304" pitchFamily="18" charset="0"/>
                                        </a:rPr>
                                        <m:t>2</m:t>
                                      </m:r>
                                    </m:sub>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𝑟</m:t>
                                      </m:r>
                                    </m:sup>
                                  </m:sSubSup>
                                  <m:r>
                                    <a:rPr lang="en-US" sz="1900" i="1">
                                      <a:effectLst/>
                                      <a:latin typeface="Cambria Math" panose="02040503050406030204" pitchFamily="18" charset="0"/>
                                      <a:ea typeface="等线" panose="02010600030101010101" pitchFamily="2" charset="-122"/>
                                      <a:cs typeface="Times New Roman" panose="02020603050405020304" pitchFamily="18" charset="0"/>
                                    </a:rPr>
                                    <m:t>+</m:t>
                                  </m:r>
                                  <m:sSup>
                                    <m:sSupPr>
                                      <m:ctrlPr>
                                        <a:rPr lang="en-US" sz="1700" i="1">
                                          <a:effectLst/>
                                          <a:latin typeface="Cambria Math" panose="02040503050406030204" pitchFamily="18" charset="0"/>
                                        </a:rPr>
                                      </m:ctrlPr>
                                    </m:sSup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𝑠</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𝑟</m:t>
                                      </m:r>
                                    </m:sup>
                                  </m:sSup>
                                </m:e>
                              </m:d>
                            </m:den>
                          </m:f>
                        </m:e>
                      </m:rad>
                      <m:sSup>
                        <m:sSupPr>
                          <m:ctrlPr>
                            <a:rPr lang="en-US" sz="1700" i="1">
                              <a:effectLst/>
                              <a:latin typeface="Cambria Math" panose="02040503050406030204" pitchFamily="18" charset="0"/>
                            </a:rPr>
                          </m:ctrlPr>
                        </m:sSup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𝑒</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m:t>
                          </m:r>
                          <m:r>
                            <a:rPr lang="en-US" sz="1900" i="1">
                              <a:effectLst/>
                              <a:latin typeface="Cambria Math" panose="02040503050406030204" pitchFamily="18" charset="0"/>
                              <a:ea typeface="等线" panose="02010600030101010101" pitchFamily="2" charset="-122"/>
                              <a:cs typeface="Times New Roman" panose="02020603050405020304" pitchFamily="18" charset="0"/>
                            </a:rPr>
                            <m:t>𝑗𝑘</m:t>
                          </m:r>
                          <m:sSup>
                            <m:sSupPr>
                              <m:ctrlPr>
                                <a:rPr lang="en-US" sz="1700" i="1">
                                  <a:effectLst/>
                                  <a:latin typeface="Cambria Math" panose="02040503050406030204" pitchFamily="18" charset="0"/>
                                </a:rPr>
                              </m:ctrlPr>
                            </m:sSup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𝑠</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𝑟</m:t>
                              </m:r>
                            </m:sup>
                          </m:sSup>
                        </m:sup>
                      </m:sSup>
                    </m:oMath>
                  </m:oMathPara>
                </a14:m>
                <a:endParaRPr lang="en-US" sz="2000" dirty="0"/>
              </a:p>
              <a:p>
                <a:pPr marL="0" indent="0">
                  <a:buNone/>
                </a:pPr>
                <a:r>
                  <a:rPr lang="en-US" sz="2200" dirty="0"/>
                  <a:t>	And</a:t>
                </a:r>
              </a:p>
              <a:p>
                <a:pPr marL="0" indent="0">
                  <a:buNone/>
                </a:pPr>
                <a14:m>
                  <m:oMathPara xmlns:m="http://schemas.openxmlformats.org/officeDocument/2006/math">
                    <m:oMathParaPr>
                      <m:jc m:val="centerGroup"/>
                    </m:oMathParaPr>
                    <m:oMath xmlns:m="http://schemas.openxmlformats.org/officeDocument/2006/math">
                      <m:acc>
                        <m:accPr>
                          <m:chr m:val="̅"/>
                          <m:ctrlPr>
                            <a:rPr lang="en-US" sz="1700" i="1" smtClean="0">
                              <a:effectLst/>
                              <a:latin typeface="Cambria Math" panose="02040503050406030204" pitchFamily="18" charset="0"/>
                            </a:rPr>
                          </m:ctrlPr>
                        </m:accPr>
                        <m:e>
                          <m:sSup>
                            <m:sSupPr>
                              <m:ctrlPr>
                                <a:rPr lang="en-US" sz="1700" i="1">
                                  <a:effectLst/>
                                  <a:latin typeface="Cambria Math" panose="02040503050406030204" pitchFamily="18" charset="0"/>
                                </a:rPr>
                              </m:ctrlPr>
                            </m:sSupPr>
                            <m:e>
                              <m:r>
                                <a:rPr lang="en-US" sz="1900" i="1">
                                  <a:effectLst/>
                                  <a:latin typeface="Cambria Math" panose="02040503050406030204" pitchFamily="18" charset="0"/>
                                  <a:ea typeface="等线" panose="02010600030101010101" pitchFamily="2" charset="-122"/>
                                  <a:cs typeface="Times New Roman" panose="02020603050405020304" pitchFamily="18" charset="0"/>
                                </a:rPr>
                                <m:t>𝐸</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𝑑</m:t>
                              </m:r>
                            </m:sup>
                          </m:sSup>
                        </m:e>
                      </m:acc>
                      <m:d>
                        <m:dPr>
                          <m:ctrlPr>
                            <a:rPr lang="en-US" sz="1700" i="1">
                              <a:effectLst/>
                              <a:latin typeface="Cambria Math" panose="02040503050406030204" pitchFamily="18" charset="0"/>
                            </a:rPr>
                          </m:ctrlPr>
                        </m:d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𝑃</m:t>
                          </m:r>
                        </m:e>
                      </m:d>
                      <m:r>
                        <a:rPr lang="en-US" sz="1900" i="1">
                          <a:effectLst/>
                          <a:latin typeface="Cambria Math" panose="02040503050406030204" pitchFamily="18" charset="0"/>
                          <a:ea typeface="等线" panose="02010600030101010101" pitchFamily="2" charset="-122"/>
                          <a:cs typeface="Times New Roman" panose="02020603050405020304" pitchFamily="18" charset="0"/>
                        </a:rPr>
                        <m:t>=</m:t>
                      </m:r>
                      <m:acc>
                        <m:accPr>
                          <m:chr m:val="̅"/>
                          <m:ctrlPr>
                            <a:rPr lang="en-US" sz="1700" i="1">
                              <a:effectLst/>
                              <a:latin typeface="Cambria Math" panose="02040503050406030204" pitchFamily="18" charset="0"/>
                            </a:rPr>
                          </m:ctrlPr>
                        </m:accPr>
                        <m:e>
                          <m:sSup>
                            <m:sSupPr>
                              <m:ctrlPr>
                                <a:rPr lang="en-US" sz="1700" i="1">
                                  <a:effectLst/>
                                  <a:latin typeface="Cambria Math" panose="02040503050406030204" pitchFamily="18" charset="0"/>
                                </a:rPr>
                              </m:ctrlPr>
                            </m:sSupPr>
                            <m:e>
                              <m:r>
                                <a:rPr lang="en-US" sz="1900" i="1">
                                  <a:effectLst/>
                                  <a:latin typeface="Cambria Math" panose="02040503050406030204" pitchFamily="18" charset="0"/>
                                  <a:ea typeface="等线" panose="02010600030101010101" pitchFamily="2" charset="-122"/>
                                  <a:cs typeface="Times New Roman" panose="02020603050405020304" pitchFamily="18" charset="0"/>
                                </a:rPr>
                                <m:t>𝐸</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𝑖</m:t>
                              </m:r>
                            </m:sup>
                          </m:sSup>
                        </m:e>
                      </m:acc>
                      <m:d>
                        <m:dPr>
                          <m:ctrlPr>
                            <a:rPr lang="en-US" sz="1700" i="1">
                              <a:effectLst/>
                              <a:latin typeface="Cambria Math" panose="02040503050406030204" pitchFamily="18" charset="0"/>
                            </a:rPr>
                          </m:ctrlPr>
                        </m:dPr>
                        <m:e>
                          <m:sSub>
                            <m:sSubPr>
                              <m:ctrlPr>
                                <a:rPr lang="en-US" sz="1700" i="1">
                                  <a:effectLst/>
                                  <a:latin typeface="Cambria Math" panose="02040503050406030204" pitchFamily="18" charset="0"/>
                                </a:rPr>
                              </m:ctrlPr>
                            </m:sSub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𝑄</m:t>
                              </m:r>
                            </m:e>
                            <m:sub>
                              <m:r>
                                <a:rPr lang="en-US" sz="1900" i="1">
                                  <a:effectLst/>
                                  <a:latin typeface="Cambria Math" panose="02040503050406030204" pitchFamily="18" charset="0"/>
                                  <a:ea typeface="等线" panose="02010600030101010101" pitchFamily="2" charset="-122"/>
                                  <a:cs typeface="Times New Roman" panose="02020603050405020304" pitchFamily="18" charset="0"/>
                                </a:rPr>
                                <m:t>1</m:t>
                              </m:r>
                            </m:sub>
                          </m:sSub>
                        </m:e>
                      </m:d>
                      <m:r>
                        <a:rPr lang="en-US" sz="1900">
                          <a:effectLst/>
                          <a:latin typeface="Cambria Math" panose="02040503050406030204" pitchFamily="18" charset="0"/>
                          <a:ea typeface="等线" panose="02010600030101010101" pitchFamily="2" charset="-122"/>
                          <a:cs typeface="Times New Roman" panose="02020603050405020304" pitchFamily="18" charset="0"/>
                        </a:rPr>
                        <m:t>⋅</m:t>
                      </m:r>
                      <m:acc>
                        <m:accPr>
                          <m:chr m:val="̿"/>
                          <m:ctrlPr>
                            <a:rPr lang="en-US" sz="1700" i="1">
                              <a:effectLst/>
                              <a:latin typeface="Cambria Math" panose="02040503050406030204" pitchFamily="18" charset="0"/>
                            </a:rPr>
                          </m:ctrlPr>
                        </m:acc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𝑇</m:t>
                          </m:r>
                        </m:e>
                      </m:acc>
                      <m:d>
                        <m:dPr>
                          <m:ctrlPr>
                            <a:rPr lang="en-US" sz="1700" i="1">
                              <a:effectLst/>
                              <a:latin typeface="Cambria Math" panose="02040503050406030204" pitchFamily="18" charset="0"/>
                            </a:rPr>
                          </m:ctrlPr>
                        </m:dPr>
                        <m:e>
                          <m:sSub>
                            <m:sSubPr>
                              <m:ctrlPr>
                                <a:rPr lang="en-US" sz="1700" i="1">
                                  <a:effectLst/>
                                  <a:latin typeface="Cambria Math" panose="02040503050406030204" pitchFamily="18" charset="0"/>
                                </a:rPr>
                              </m:ctrlPr>
                            </m:sSub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𝑄</m:t>
                              </m:r>
                            </m:e>
                            <m:sub>
                              <m:r>
                                <a:rPr lang="en-US" sz="1900" i="1">
                                  <a:effectLst/>
                                  <a:latin typeface="Cambria Math" panose="02040503050406030204" pitchFamily="18" charset="0"/>
                                  <a:ea typeface="等线" panose="02010600030101010101" pitchFamily="2" charset="-122"/>
                                  <a:cs typeface="Times New Roman" panose="02020603050405020304" pitchFamily="18" charset="0"/>
                                </a:rPr>
                                <m:t>1</m:t>
                              </m:r>
                            </m:sub>
                          </m:sSub>
                          <m:r>
                            <a:rPr lang="en-US" sz="1900" i="1">
                              <a:effectLst/>
                              <a:latin typeface="Cambria Math" panose="02040503050406030204" pitchFamily="18" charset="0"/>
                              <a:ea typeface="等线" panose="02010600030101010101" pitchFamily="2" charset="-122"/>
                              <a:cs typeface="Times New Roman" panose="02020603050405020304" pitchFamily="18" charset="0"/>
                            </a:rPr>
                            <m:t>,</m:t>
                          </m:r>
                          <m:sSub>
                            <m:sSubPr>
                              <m:ctrlPr>
                                <a:rPr lang="en-US" sz="1700" i="1">
                                  <a:effectLst/>
                                  <a:latin typeface="Cambria Math" panose="02040503050406030204" pitchFamily="18" charset="0"/>
                                </a:rPr>
                              </m:ctrlPr>
                            </m:sSub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𝑄</m:t>
                              </m:r>
                            </m:e>
                            <m:sub>
                              <m:r>
                                <a:rPr lang="en-US" sz="1900" i="1">
                                  <a:effectLst/>
                                  <a:latin typeface="Cambria Math" panose="02040503050406030204" pitchFamily="18" charset="0"/>
                                  <a:ea typeface="等线" panose="02010600030101010101" pitchFamily="2" charset="-122"/>
                                  <a:cs typeface="Times New Roman" panose="02020603050405020304" pitchFamily="18" charset="0"/>
                                </a:rPr>
                                <m:t>2</m:t>
                              </m:r>
                            </m:sub>
                          </m:sSub>
                        </m:e>
                      </m:d>
                      <m:rad>
                        <m:radPr>
                          <m:degHide m:val="on"/>
                          <m:ctrlPr>
                            <a:rPr lang="en-US" sz="1700" i="1">
                              <a:effectLst/>
                              <a:latin typeface="Cambria Math" panose="02040503050406030204" pitchFamily="18" charset="0"/>
                            </a:rPr>
                          </m:ctrlPr>
                        </m:radPr>
                        <m:deg/>
                        <m:e>
                          <m:f>
                            <m:fPr>
                              <m:ctrlPr>
                                <a:rPr lang="en-US" sz="1700" i="1">
                                  <a:effectLst/>
                                  <a:latin typeface="Cambria Math" panose="02040503050406030204" pitchFamily="18" charset="0"/>
                                </a:rPr>
                              </m:ctrlPr>
                            </m:fPr>
                            <m:num>
                              <m:sSup>
                                <m:sSupPr>
                                  <m:ctrlPr>
                                    <a:rPr lang="en-US" sz="1700" i="1">
                                      <a:effectLst/>
                                      <a:latin typeface="Cambria Math" panose="02040503050406030204" pitchFamily="18" charset="0"/>
                                    </a:rPr>
                                  </m:ctrlPr>
                                </m:sSupPr>
                                <m:e>
                                  <m:r>
                                    <m:rPr>
                                      <m:sty m:val="p"/>
                                    </m:rPr>
                                    <a:rPr lang="en-US" sz="1900">
                                      <a:effectLst/>
                                      <a:latin typeface="Cambria Math" panose="02040503050406030204" pitchFamily="18" charset="0"/>
                                      <a:ea typeface="等线" panose="02010600030101010101" pitchFamily="2" charset="-122"/>
                                      <a:cs typeface="Times New Roman" panose="02020603050405020304" pitchFamily="18" charset="0"/>
                                    </a:rPr>
                                    <m:t>ρ</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𝑑</m:t>
                                  </m:r>
                                </m:sup>
                              </m:sSup>
                            </m:num>
                            <m:den>
                              <m:sSup>
                                <m:sSupPr>
                                  <m:ctrlPr>
                                    <a:rPr lang="en-US" sz="1700" i="1">
                                      <a:effectLst/>
                                      <a:latin typeface="Cambria Math" panose="02040503050406030204" pitchFamily="18" charset="0"/>
                                    </a:rPr>
                                  </m:ctrlPr>
                                </m:sSup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𝑠</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𝑑</m:t>
                                  </m:r>
                                </m:sup>
                              </m:sSup>
                              <m:d>
                                <m:dPr>
                                  <m:ctrlPr>
                                    <a:rPr lang="en-US" sz="1700" i="1">
                                      <a:effectLst/>
                                      <a:latin typeface="Cambria Math" panose="02040503050406030204" pitchFamily="18" charset="0"/>
                                    </a:rPr>
                                  </m:ctrlPr>
                                </m:dPr>
                                <m:e>
                                  <m:sSup>
                                    <m:sSupPr>
                                      <m:ctrlPr>
                                        <a:rPr lang="en-US" sz="1700" i="1">
                                          <a:effectLst/>
                                          <a:latin typeface="Cambria Math" panose="02040503050406030204" pitchFamily="18" charset="0"/>
                                        </a:rPr>
                                      </m:ctrlPr>
                                    </m:sSupPr>
                                    <m:e>
                                      <m:r>
                                        <m:rPr>
                                          <m:sty m:val="p"/>
                                        </m:rPr>
                                        <a:rPr lang="en-US" sz="1900">
                                          <a:effectLst/>
                                          <a:latin typeface="Cambria Math" panose="02040503050406030204" pitchFamily="18" charset="0"/>
                                          <a:ea typeface="等线" panose="02010600030101010101" pitchFamily="2" charset="-122"/>
                                          <a:cs typeface="Times New Roman" panose="02020603050405020304" pitchFamily="18" charset="0"/>
                                        </a:rPr>
                                        <m:t>ρ</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𝑑</m:t>
                                      </m:r>
                                    </m:sup>
                                  </m:sSup>
                                  <m:r>
                                    <a:rPr lang="en-US" sz="1900" i="1">
                                      <a:effectLst/>
                                      <a:latin typeface="Cambria Math" panose="02040503050406030204" pitchFamily="18" charset="0"/>
                                      <a:ea typeface="等线" panose="02010600030101010101" pitchFamily="2" charset="-122"/>
                                      <a:cs typeface="Times New Roman" panose="02020603050405020304" pitchFamily="18" charset="0"/>
                                    </a:rPr>
                                    <m:t>+</m:t>
                                  </m:r>
                                  <m:sSup>
                                    <m:sSupPr>
                                      <m:ctrlPr>
                                        <a:rPr lang="en-US" sz="1700" i="1">
                                          <a:effectLst/>
                                          <a:latin typeface="Cambria Math" panose="02040503050406030204" pitchFamily="18" charset="0"/>
                                        </a:rPr>
                                      </m:ctrlPr>
                                    </m:sSup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𝑠</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𝑑</m:t>
                                      </m:r>
                                    </m:sup>
                                  </m:sSup>
                                </m:e>
                              </m:d>
                            </m:den>
                          </m:f>
                        </m:e>
                      </m:rad>
                      <m:sSup>
                        <m:sSupPr>
                          <m:ctrlPr>
                            <a:rPr lang="en-US" sz="1700" i="1">
                              <a:effectLst/>
                              <a:latin typeface="Cambria Math" panose="02040503050406030204" pitchFamily="18" charset="0"/>
                            </a:rPr>
                          </m:ctrlPr>
                        </m:sSup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𝑒</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m:t>
                          </m:r>
                          <m:r>
                            <a:rPr lang="en-US" sz="1900" i="1">
                              <a:effectLst/>
                              <a:latin typeface="Cambria Math" panose="02040503050406030204" pitchFamily="18" charset="0"/>
                              <a:ea typeface="等线" panose="02010600030101010101" pitchFamily="2" charset="-122"/>
                              <a:cs typeface="Times New Roman" panose="02020603050405020304" pitchFamily="18" charset="0"/>
                            </a:rPr>
                            <m:t>𝑗𝑘</m:t>
                          </m:r>
                          <m:sSup>
                            <m:sSupPr>
                              <m:ctrlPr>
                                <a:rPr lang="en-US" sz="1700" i="1">
                                  <a:effectLst/>
                                  <a:latin typeface="Cambria Math" panose="02040503050406030204" pitchFamily="18" charset="0"/>
                                </a:rPr>
                              </m:ctrlPr>
                            </m:sSupPr>
                            <m:e>
                              <m:r>
                                <a:rPr lang="en-US" sz="1900" i="1">
                                  <a:effectLst/>
                                  <a:latin typeface="Cambria Math" panose="02040503050406030204" pitchFamily="18" charset="0"/>
                                  <a:ea typeface="等线" panose="02010600030101010101" pitchFamily="2" charset="-122"/>
                                  <a:cs typeface="Times New Roman" panose="02020603050405020304" pitchFamily="18" charset="0"/>
                                </a:rPr>
                                <m:t>𝑠</m:t>
                              </m:r>
                            </m:e>
                            <m:sup>
                              <m:r>
                                <a:rPr lang="en-US" sz="1900" i="1">
                                  <a:effectLst/>
                                  <a:latin typeface="Cambria Math" panose="02040503050406030204" pitchFamily="18" charset="0"/>
                                  <a:ea typeface="等线" panose="02010600030101010101" pitchFamily="2" charset="-122"/>
                                  <a:cs typeface="Times New Roman" panose="02020603050405020304" pitchFamily="18" charset="0"/>
                                </a:rPr>
                                <m:t>𝑑</m:t>
                              </m:r>
                            </m:sup>
                          </m:sSup>
                        </m:sup>
                      </m:sSup>
                      <m:r>
                        <a:rPr lang="en-US" sz="1900" i="1">
                          <a:effectLst/>
                          <a:latin typeface="Cambria Math" panose="02040503050406030204" pitchFamily="18" charset="0"/>
                          <a:ea typeface="等线" panose="02010600030101010101" pitchFamily="2" charset="-122"/>
                          <a:cs typeface="Times New Roman" panose="02020603050405020304" pitchFamily="18" charset="0"/>
                        </a:rPr>
                        <m:t>.</m:t>
                      </m:r>
                    </m:oMath>
                  </m:oMathPara>
                </a14:m>
                <a:endParaRPr lang="en-US" sz="1900" dirty="0"/>
              </a:p>
              <a:p>
                <a:r>
                  <a:rPr lang="en-US" sz="2400" dirty="0"/>
                  <a:t>Remove an erroneous discontinuity between the lit and shadowed regions as well as contributes to the field beyond the curved surface</a:t>
                </a:r>
                <a:endParaRPr lang="en-US" sz="1600" dirty="0"/>
              </a:p>
            </p:txBody>
          </p:sp>
        </mc:Choice>
        <mc:Fallback xmlns="">
          <p:sp>
            <p:nvSpPr>
              <p:cNvPr id="3" name="Content Placeholder 2">
                <a:extLst>
                  <a:ext uri="{FF2B5EF4-FFF2-40B4-BE49-F238E27FC236}">
                    <a16:creationId xmlns:a16="http://schemas.microsoft.com/office/drawing/2014/main" id="{25640A9A-787F-8A33-AE89-085E7B3C2AC4}"/>
                  </a:ext>
                </a:extLst>
              </p:cNvPr>
              <p:cNvSpPr>
                <a:spLocks noGrp="1" noRot="1" noChangeAspect="1" noMove="1" noResize="1" noEditPoints="1" noAdjustHandles="1" noChangeArrowheads="1" noChangeShapeType="1" noTextEdit="1"/>
              </p:cNvSpPr>
              <p:nvPr>
                <p:ph idx="1"/>
              </p:nvPr>
            </p:nvSpPr>
            <p:spPr>
              <a:xfrm>
                <a:off x="838200" y="1690688"/>
                <a:ext cx="10515600" cy="4409029"/>
              </a:xfrm>
              <a:blipFill>
                <a:blip r:embed="rId3"/>
                <a:stretch>
                  <a:fillRect l="-696" t="-1657"/>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8436704D-7827-DA53-D823-293634D81BF4}"/>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49</a:t>
            </a:fld>
            <a:endParaRPr lang="en-US" dirty="0">
              <a:solidFill>
                <a:schemeClr val="bg1"/>
              </a:solidFill>
            </a:endParaRPr>
          </a:p>
        </p:txBody>
      </p:sp>
    </p:spTree>
    <p:extLst>
      <p:ext uri="{BB962C8B-B14F-4D97-AF65-F5344CB8AC3E}">
        <p14:creationId xmlns:p14="http://schemas.microsoft.com/office/powerpoint/2010/main" val="11086871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3D103C-F309-F4EA-E3FE-CAD8674D574E}"/>
              </a:ext>
            </a:extLst>
          </p:cNvPr>
          <p:cNvSpPr>
            <a:spLocks noGrp="1"/>
          </p:cNvSpPr>
          <p:nvPr>
            <p:ph type="title"/>
          </p:nvPr>
        </p:nvSpPr>
        <p:spPr/>
        <p:txBody>
          <a:bodyPr/>
          <a:lstStyle/>
          <a:p>
            <a:r>
              <a:rPr lang="en-US" dirty="0"/>
              <a:t>EM ray tracing applications</a:t>
            </a:r>
          </a:p>
        </p:txBody>
      </p:sp>
      <p:sp>
        <p:nvSpPr>
          <p:cNvPr id="4" name="Content Placeholder 3">
            <a:extLst>
              <a:ext uri="{FF2B5EF4-FFF2-40B4-BE49-F238E27FC236}">
                <a16:creationId xmlns:a16="http://schemas.microsoft.com/office/drawing/2014/main" id="{0BE19B6A-3137-7E72-26C0-D84100FA4DDB}"/>
              </a:ext>
            </a:extLst>
          </p:cNvPr>
          <p:cNvSpPr>
            <a:spLocks noGrp="1"/>
          </p:cNvSpPr>
          <p:nvPr>
            <p:ph idx="1"/>
          </p:nvPr>
        </p:nvSpPr>
        <p:spPr/>
        <p:txBody>
          <a:bodyPr>
            <a:normAutofit/>
          </a:bodyPr>
          <a:lstStyle/>
          <a:p>
            <a:r>
              <a:rPr lang="en-US" sz="2400" dirty="0"/>
              <a:t>Aids in understanding and predicting EM wave propagation.</a:t>
            </a:r>
          </a:p>
          <a:p>
            <a:r>
              <a:rPr lang="en-US" sz="2400" dirty="0"/>
              <a:t>Informs design and optimization of networks for improved coverage and reliability.</a:t>
            </a:r>
          </a:p>
        </p:txBody>
      </p:sp>
      <p:pic>
        <p:nvPicPr>
          <p:cNvPr id="2" name="Picture 1">
            <a:extLst>
              <a:ext uri="{FF2B5EF4-FFF2-40B4-BE49-F238E27FC236}">
                <a16:creationId xmlns:a16="http://schemas.microsoft.com/office/drawing/2014/main" id="{B6B4AD0A-82ED-E134-D015-3634C8F17A07}"/>
              </a:ext>
            </a:extLst>
          </p:cNvPr>
          <p:cNvPicPr>
            <a:picLocks noChangeAspect="1"/>
          </p:cNvPicPr>
          <p:nvPr/>
        </p:nvPicPr>
        <p:blipFill>
          <a:blip r:embed="rId3"/>
          <a:stretch>
            <a:fillRect/>
          </a:stretch>
        </p:blipFill>
        <p:spPr>
          <a:xfrm>
            <a:off x="6293841" y="3227209"/>
            <a:ext cx="4048124" cy="2005012"/>
          </a:xfrm>
          <a:prstGeom prst="rect">
            <a:avLst/>
          </a:prstGeom>
        </p:spPr>
      </p:pic>
      <p:pic>
        <p:nvPicPr>
          <p:cNvPr id="5" name="Picture 4" descr="ss">
            <a:extLst>
              <a:ext uri="{FF2B5EF4-FFF2-40B4-BE49-F238E27FC236}">
                <a16:creationId xmlns:a16="http://schemas.microsoft.com/office/drawing/2014/main" id="{5D89C9F6-AB09-D95D-9FF5-7183D631D61F}"/>
              </a:ext>
            </a:extLst>
          </p:cNvPr>
          <p:cNvPicPr>
            <a:picLocks noChangeAspect="1"/>
          </p:cNvPicPr>
          <p:nvPr/>
        </p:nvPicPr>
        <p:blipFill>
          <a:blip r:embed="rId4"/>
          <a:stretch>
            <a:fillRect/>
          </a:stretch>
        </p:blipFill>
        <p:spPr>
          <a:xfrm>
            <a:off x="1235851" y="3227209"/>
            <a:ext cx="3755534" cy="2007823"/>
          </a:xfrm>
          <a:prstGeom prst="rect">
            <a:avLst/>
          </a:prstGeom>
        </p:spPr>
      </p:pic>
      <p:sp>
        <p:nvSpPr>
          <p:cNvPr id="6" name="Footer Placeholder 3">
            <a:extLst>
              <a:ext uri="{FF2B5EF4-FFF2-40B4-BE49-F238E27FC236}">
                <a16:creationId xmlns:a16="http://schemas.microsoft.com/office/drawing/2014/main" id="{76452ACD-FFF0-DA53-804E-C221F3D2C832}"/>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5</a:t>
            </a:fld>
            <a:endParaRPr lang="en-US" dirty="0">
              <a:solidFill>
                <a:schemeClr val="bg1"/>
              </a:solidFill>
            </a:endParaRPr>
          </a:p>
        </p:txBody>
      </p:sp>
      <p:sp>
        <p:nvSpPr>
          <p:cNvPr id="7" name="TextBox 6">
            <a:extLst>
              <a:ext uri="{FF2B5EF4-FFF2-40B4-BE49-F238E27FC236}">
                <a16:creationId xmlns:a16="http://schemas.microsoft.com/office/drawing/2014/main" id="{F544C5DF-78DC-0074-79D6-70192F44EE11}"/>
              </a:ext>
            </a:extLst>
          </p:cNvPr>
          <p:cNvSpPr txBox="1"/>
          <p:nvPr/>
        </p:nvSpPr>
        <p:spPr>
          <a:xfrm>
            <a:off x="1104902" y="5264433"/>
            <a:ext cx="4026936" cy="646331"/>
          </a:xfrm>
          <a:prstGeom prst="rect">
            <a:avLst/>
          </a:prstGeom>
          <a:noFill/>
        </p:spPr>
        <p:txBody>
          <a:bodyPr wrap="square">
            <a:spAutoFit/>
          </a:bodyPr>
          <a:lstStyle/>
          <a:p>
            <a:r>
              <a:rPr lang="en-US" sz="1200" b="1" dirty="0"/>
              <a:t>Cover page from NVIDIA keynote speech</a:t>
            </a:r>
            <a:r>
              <a:rPr lang="en-US" sz="1200" dirty="0"/>
              <a:t>: real-time simulation demo in a digital twin city model. [NVIDIA 2022]</a:t>
            </a:r>
          </a:p>
        </p:txBody>
      </p:sp>
      <p:sp>
        <p:nvSpPr>
          <p:cNvPr id="8" name="TextBox 7">
            <a:extLst>
              <a:ext uri="{FF2B5EF4-FFF2-40B4-BE49-F238E27FC236}">
                <a16:creationId xmlns:a16="http://schemas.microsoft.com/office/drawing/2014/main" id="{97BF511F-B38A-32EC-3AEE-F043B41ED035}"/>
              </a:ext>
            </a:extLst>
          </p:cNvPr>
          <p:cNvSpPr txBox="1"/>
          <p:nvPr/>
        </p:nvSpPr>
        <p:spPr>
          <a:xfrm>
            <a:off x="6293840" y="5232221"/>
            <a:ext cx="4277743" cy="646331"/>
          </a:xfrm>
          <a:prstGeom prst="rect">
            <a:avLst/>
          </a:prstGeom>
          <a:noFill/>
        </p:spPr>
        <p:txBody>
          <a:bodyPr wrap="square">
            <a:spAutoFit/>
          </a:bodyPr>
          <a:lstStyle/>
          <a:p>
            <a:r>
              <a:rPr lang="en-US" sz="1200" b="1" dirty="0"/>
              <a:t>Base station tower coverage illustration</a:t>
            </a:r>
            <a:r>
              <a:rPr lang="en-US" sz="1200" dirty="0"/>
              <a:t>: the deployment of base stations in various environments and coverage optimization simulations. </a:t>
            </a:r>
            <a:r>
              <a:rPr kumimoji="0" lang="en-US" sz="1200" b="0" i="0" u="none" strike="noStrike" kern="1200" cap="none" spc="0" normalizeH="0" baseline="0" noProof="0" dirty="0">
                <a:ln>
                  <a:noFill/>
                </a:ln>
                <a:solidFill>
                  <a:srgbClr val="0D0D0D"/>
                </a:solidFill>
                <a:effectLst/>
                <a:uLnTx/>
                <a:uFillTx/>
                <a:latin typeface="Söhne"/>
                <a:ea typeface="+mn-ea"/>
                <a:cs typeface="+mn-cs"/>
              </a:rPr>
              <a:t>[Tao et al. 2018] </a:t>
            </a:r>
            <a:endParaRPr lang="en-US" sz="1200" dirty="0"/>
          </a:p>
        </p:txBody>
      </p:sp>
    </p:spTree>
    <p:extLst>
      <p:ext uri="{BB962C8B-B14F-4D97-AF65-F5344CB8AC3E}">
        <p14:creationId xmlns:p14="http://schemas.microsoft.com/office/powerpoint/2010/main" val="165321797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D2FC07-D65C-33A2-13AE-67478167CA2A}"/>
              </a:ext>
            </a:extLst>
          </p:cNvPr>
          <p:cNvSpPr>
            <a:spLocks noGrp="1"/>
          </p:cNvSpPr>
          <p:nvPr>
            <p:ph type="title"/>
          </p:nvPr>
        </p:nvSpPr>
        <p:spPr/>
        <p:txBody>
          <a:bodyPr/>
          <a:lstStyle/>
          <a:p>
            <a:r>
              <a:rPr lang="en-US" dirty="0"/>
              <a:t>D</a:t>
            </a:r>
            <a:r>
              <a:rPr lang="en-US" sz="4400" dirty="0"/>
              <a:t>iffracted ray path in our approach</a:t>
            </a:r>
            <a:endParaRPr lang="en-US" dirty="0"/>
          </a:p>
        </p:txBody>
      </p:sp>
      <p:sp>
        <p:nvSpPr>
          <p:cNvPr id="4" name="Footer Placeholder 3">
            <a:extLst>
              <a:ext uri="{FF2B5EF4-FFF2-40B4-BE49-F238E27FC236}">
                <a16:creationId xmlns:a16="http://schemas.microsoft.com/office/drawing/2014/main" id="{F0EF11BA-C9AB-1816-8453-30DE67717767}"/>
              </a:ext>
            </a:extLst>
          </p:cNvPr>
          <p:cNvSpPr>
            <a:spLocks noGrp="1"/>
          </p:cNvSpPr>
          <p:nvPr>
            <p:ph type="ftr" sz="quarter" idx="3"/>
          </p:nvPr>
        </p:nvSpPr>
        <p:spPr/>
        <p:txBody>
          <a:bodyPr/>
          <a:lstStyle/>
          <a:p>
            <a:fld id="{84967C11-20DF-654D-A7FD-D310D00C0508}" type="slidenum">
              <a:rPr lang="en-US" smtClean="0">
                <a:solidFill>
                  <a:schemeClr val="bg1"/>
                </a:solidFill>
              </a:rPr>
              <a:pPr/>
              <a:t>50</a:t>
            </a:fld>
            <a:r>
              <a:rPr lang="en-US">
                <a:solidFill>
                  <a:schemeClr val="bg1"/>
                </a:solidFill>
              </a:rPr>
              <a:t>   |   </a:t>
            </a:r>
            <a:r>
              <a:rPr lang="en-US" b="1">
                <a:solidFill>
                  <a:schemeClr val="bg1"/>
                </a:solidFill>
              </a:rPr>
              <a:t>eng.umd.edu </a:t>
            </a:r>
            <a:r>
              <a:rPr lang="en-US">
                <a:solidFill>
                  <a:schemeClr val="bg1"/>
                </a:solidFill>
              </a:rPr>
              <a:t>or delete and replace with your own text </a:t>
            </a:r>
            <a:endParaRPr lang="en-US" dirty="0">
              <a:solidFill>
                <a:schemeClr val="bg1"/>
              </a:solidFill>
            </a:endParaRPr>
          </a:p>
        </p:txBody>
      </p:sp>
      <p:pic>
        <p:nvPicPr>
          <p:cNvPr id="5" name="Picture 4">
            <a:extLst>
              <a:ext uri="{FF2B5EF4-FFF2-40B4-BE49-F238E27FC236}">
                <a16:creationId xmlns:a16="http://schemas.microsoft.com/office/drawing/2014/main" id="{9E1ADF67-93EB-AA63-FC97-AAD4475B4573}"/>
              </a:ext>
            </a:extLst>
          </p:cNvPr>
          <p:cNvPicPr>
            <a:picLocks noChangeAspect="1"/>
          </p:cNvPicPr>
          <p:nvPr/>
        </p:nvPicPr>
        <p:blipFill rotWithShape="1">
          <a:blip r:embed="rId3"/>
          <a:srcRect t="8142"/>
          <a:stretch/>
        </p:blipFill>
        <p:spPr>
          <a:xfrm>
            <a:off x="2248028" y="1669817"/>
            <a:ext cx="7695944" cy="4096007"/>
          </a:xfrm>
          <a:prstGeom prst="rect">
            <a:avLst/>
          </a:prstGeom>
        </p:spPr>
      </p:pic>
      <p:sp>
        <p:nvSpPr>
          <p:cNvPr id="7" name="TextBox 6">
            <a:extLst>
              <a:ext uri="{FF2B5EF4-FFF2-40B4-BE49-F238E27FC236}">
                <a16:creationId xmlns:a16="http://schemas.microsoft.com/office/drawing/2014/main" id="{83FCDF56-E324-29D6-48D9-20B8B7CFD4C5}"/>
              </a:ext>
            </a:extLst>
          </p:cNvPr>
          <p:cNvSpPr txBox="1"/>
          <p:nvPr/>
        </p:nvSpPr>
        <p:spPr>
          <a:xfrm>
            <a:off x="1347439" y="5612920"/>
            <a:ext cx="9497121" cy="400110"/>
          </a:xfrm>
          <a:prstGeom prst="rect">
            <a:avLst/>
          </a:prstGeom>
          <a:noFill/>
        </p:spPr>
        <p:txBody>
          <a:bodyPr wrap="square">
            <a:spAutoFit/>
          </a:bodyPr>
          <a:lstStyle/>
          <a:p>
            <a:r>
              <a:rPr lang="en-US" sz="2000" b="1" dirty="0"/>
              <a:t>Diffracted ray path geometry illustration </a:t>
            </a:r>
            <a:r>
              <a:rPr lang="en-US" sz="2000" dirty="0"/>
              <a:t>for scattering from a convex surface</a:t>
            </a:r>
          </a:p>
        </p:txBody>
      </p:sp>
    </p:spTree>
    <p:extLst>
      <p:ext uri="{BB962C8B-B14F-4D97-AF65-F5344CB8AC3E}">
        <p14:creationId xmlns:p14="http://schemas.microsoft.com/office/powerpoint/2010/main" val="22542940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Main results</a:t>
            </a:r>
          </a:p>
        </p:txBody>
      </p:sp>
      <p:sp>
        <p:nvSpPr>
          <p:cNvPr id="3" name="Content Placeholder 2">
            <a:extLst>
              <a:ext uri="{FF2B5EF4-FFF2-40B4-BE49-F238E27FC236}">
                <a16:creationId xmlns:a16="http://schemas.microsoft.com/office/drawing/2014/main" id="{0DFFB6C5-DCA7-B0FD-D4DC-AD993714DA46}"/>
              </a:ext>
            </a:extLst>
          </p:cNvPr>
          <p:cNvSpPr>
            <a:spLocks noGrp="1"/>
          </p:cNvSpPr>
          <p:nvPr>
            <p:ph idx="1"/>
          </p:nvPr>
        </p:nvSpPr>
        <p:spPr/>
        <p:txBody>
          <a:bodyPr>
            <a:normAutofit/>
          </a:bodyPr>
          <a:lstStyle/>
          <a:p>
            <a:r>
              <a:rPr lang="en-US" sz="2400" dirty="0"/>
              <a:t>Predictions in and at </a:t>
            </a:r>
            <a:r>
              <a:rPr lang="en-US" sz="2400" b="1" dirty="0"/>
              <a:t>shadow boundaries improvements</a:t>
            </a:r>
            <a:r>
              <a:rPr lang="en-US" sz="2400" dirty="0"/>
              <a:t>, comparing to both DCEM before augmentation and </a:t>
            </a:r>
            <a:r>
              <a:rPr lang="en-US" sz="2400" dirty="0" err="1"/>
              <a:t>WinProp</a:t>
            </a:r>
            <a:r>
              <a:rPr lang="en-US" sz="2400" dirty="0"/>
              <a:t>.</a:t>
            </a:r>
          </a:p>
          <a:p>
            <a:r>
              <a:rPr lang="en-US" sz="2400" dirty="0"/>
              <a:t>Significant </a:t>
            </a:r>
            <a:r>
              <a:rPr lang="en-US" sz="2400" b="1" dirty="0"/>
              <a:t>running time boost </a:t>
            </a:r>
            <a:r>
              <a:rPr lang="en-US" sz="2400" dirty="0"/>
              <a:t>comparing to </a:t>
            </a:r>
            <a:r>
              <a:rPr lang="en-US" sz="2400" dirty="0" err="1"/>
              <a:t>WinProp</a:t>
            </a:r>
            <a:r>
              <a:rPr lang="en-US" sz="2400" dirty="0"/>
              <a:t> under certain settings, about 60%.</a:t>
            </a:r>
          </a:p>
        </p:txBody>
      </p:sp>
      <p:sp>
        <p:nvSpPr>
          <p:cNvPr id="4" name="Footer Placeholder 3">
            <a:extLst>
              <a:ext uri="{FF2B5EF4-FFF2-40B4-BE49-F238E27FC236}">
                <a16:creationId xmlns:a16="http://schemas.microsoft.com/office/drawing/2014/main" id="{0CD31CDD-C475-1156-8520-504A23D2EDF1}"/>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51</a:t>
            </a:fld>
            <a:endParaRPr lang="en-US" dirty="0">
              <a:solidFill>
                <a:schemeClr val="bg1"/>
              </a:solidFill>
            </a:endParaRPr>
          </a:p>
        </p:txBody>
      </p:sp>
    </p:spTree>
    <p:extLst>
      <p:ext uri="{BB962C8B-B14F-4D97-AF65-F5344CB8AC3E}">
        <p14:creationId xmlns:p14="http://schemas.microsoft.com/office/powerpoint/2010/main" val="34509009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normAutofit/>
          </a:bodyPr>
          <a:lstStyle/>
          <a:p>
            <a:r>
              <a:rPr lang="en-US" dirty="0"/>
              <a:t>Evaluation: geometry</a:t>
            </a:r>
          </a:p>
        </p:txBody>
      </p:sp>
      <p:sp>
        <p:nvSpPr>
          <p:cNvPr id="9" name="Content Placeholder 8">
            <a:extLst>
              <a:ext uri="{FF2B5EF4-FFF2-40B4-BE49-F238E27FC236}">
                <a16:creationId xmlns:a16="http://schemas.microsoft.com/office/drawing/2014/main" id="{8B57936F-E311-115B-0197-9081C468ABCE}"/>
              </a:ext>
            </a:extLst>
          </p:cNvPr>
          <p:cNvSpPr>
            <a:spLocks noGrp="1"/>
          </p:cNvSpPr>
          <p:nvPr>
            <p:ph sz="half" idx="1"/>
          </p:nvPr>
        </p:nvSpPr>
        <p:spPr/>
        <p:txBody>
          <a:bodyPr>
            <a:normAutofit/>
          </a:bodyPr>
          <a:lstStyle/>
          <a:p>
            <a:r>
              <a:rPr lang="en-US" sz="2400" dirty="0"/>
              <a:t>Comparison indoor environments</a:t>
            </a:r>
          </a:p>
        </p:txBody>
      </p:sp>
      <p:pic>
        <p:nvPicPr>
          <p:cNvPr id="8" name="Picture 7">
            <a:extLst>
              <a:ext uri="{FF2B5EF4-FFF2-40B4-BE49-F238E27FC236}">
                <a16:creationId xmlns:a16="http://schemas.microsoft.com/office/drawing/2014/main" id="{40704D53-035C-0E85-8CA1-41E2F5267F5C}"/>
              </a:ext>
            </a:extLst>
          </p:cNvPr>
          <p:cNvPicPr>
            <a:picLocks noChangeAspect="1"/>
          </p:cNvPicPr>
          <p:nvPr/>
        </p:nvPicPr>
        <p:blipFill>
          <a:blip r:embed="rId3"/>
          <a:stretch>
            <a:fillRect/>
          </a:stretch>
        </p:blipFill>
        <p:spPr>
          <a:xfrm>
            <a:off x="3111191" y="2216409"/>
            <a:ext cx="4326672" cy="3774799"/>
          </a:xfrm>
          <a:prstGeom prst="rect">
            <a:avLst/>
          </a:prstGeom>
        </p:spPr>
      </p:pic>
      <p:sp>
        <p:nvSpPr>
          <p:cNvPr id="3" name="Footer Placeholder 3">
            <a:extLst>
              <a:ext uri="{FF2B5EF4-FFF2-40B4-BE49-F238E27FC236}">
                <a16:creationId xmlns:a16="http://schemas.microsoft.com/office/drawing/2014/main" id="{949672FC-F835-D78F-8B8A-624967A44EE6}"/>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52</a:t>
            </a:fld>
            <a:endParaRPr lang="en-US" dirty="0">
              <a:solidFill>
                <a:schemeClr val="bg1"/>
              </a:solidFill>
            </a:endParaRPr>
          </a:p>
        </p:txBody>
      </p:sp>
      <p:sp>
        <p:nvSpPr>
          <p:cNvPr id="7" name="TextBox 6">
            <a:extLst>
              <a:ext uri="{FF2B5EF4-FFF2-40B4-BE49-F238E27FC236}">
                <a16:creationId xmlns:a16="http://schemas.microsoft.com/office/drawing/2014/main" id="{ABA8E347-FC14-764F-FF9B-731F11030F02}"/>
              </a:ext>
            </a:extLst>
          </p:cNvPr>
          <p:cNvSpPr txBox="1"/>
          <p:nvPr/>
        </p:nvSpPr>
        <p:spPr>
          <a:xfrm>
            <a:off x="7619071" y="3692798"/>
            <a:ext cx="4183565" cy="646331"/>
          </a:xfrm>
          <a:prstGeom prst="rect">
            <a:avLst/>
          </a:prstGeom>
          <a:noFill/>
        </p:spPr>
        <p:txBody>
          <a:bodyPr wrap="square">
            <a:spAutoFit/>
          </a:bodyPr>
          <a:lstStyle/>
          <a:p>
            <a:r>
              <a:rPr lang="en-US" b="1" dirty="0"/>
              <a:t>Comparison indoor environments: </a:t>
            </a:r>
            <a:r>
              <a:rPr lang="en-US" dirty="0"/>
              <a:t>two scenarios, 2d and 3d views</a:t>
            </a:r>
          </a:p>
        </p:txBody>
      </p:sp>
    </p:spTree>
    <p:extLst>
      <p:ext uri="{BB962C8B-B14F-4D97-AF65-F5344CB8AC3E}">
        <p14:creationId xmlns:p14="http://schemas.microsoft.com/office/powerpoint/2010/main" val="151741798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normAutofit/>
          </a:bodyPr>
          <a:lstStyle/>
          <a:p>
            <a:r>
              <a:rPr lang="en-US" dirty="0"/>
              <a:t>Evaluation: theoretical foundation</a:t>
            </a:r>
          </a:p>
        </p:txBody>
      </p:sp>
      <p:sp>
        <p:nvSpPr>
          <p:cNvPr id="10" name="Content Placeholder 9">
            <a:extLst>
              <a:ext uri="{FF2B5EF4-FFF2-40B4-BE49-F238E27FC236}">
                <a16:creationId xmlns:a16="http://schemas.microsoft.com/office/drawing/2014/main" id="{826F8D90-90C6-9B32-0A8A-70D5F0742EDD}"/>
              </a:ext>
            </a:extLst>
          </p:cNvPr>
          <p:cNvSpPr>
            <a:spLocks noGrp="1"/>
          </p:cNvSpPr>
          <p:nvPr>
            <p:ph idx="1"/>
          </p:nvPr>
        </p:nvSpPr>
        <p:spPr/>
        <p:txBody>
          <a:bodyPr>
            <a:normAutofit/>
          </a:bodyPr>
          <a:lstStyle/>
          <a:p>
            <a:r>
              <a:rPr lang="en-US" sz="2400" dirty="0"/>
              <a:t>Validation results of sphere geometry from Analytical and DCEM solutions</a:t>
            </a:r>
          </a:p>
        </p:txBody>
      </p:sp>
      <p:sp>
        <p:nvSpPr>
          <p:cNvPr id="3" name="Footer Placeholder 3">
            <a:extLst>
              <a:ext uri="{FF2B5EF4-FFF2-40B4-BE49-F238E27FC236}">
                <a16:creationId xmlns:a16="http://schemas.microsoft.com/office/drawing/2014/main" id="{949672FC-F835-D78F-8B8A-624967A44EE6}"/>
              </a:ext>
            </a:extLst>
          </p:cNvPr>
          <p:cNvSpPr>
            <a:spLocks noGrp="1"/>
          </p:cNvSpPr>
          <p:nvPr>
            <p:ph type="ftr" sz="quarter" idx="3"/>
          </p:nvPr>
        </p:nvSpPr>
        <p:spPr/>
        <p:txBody>
          <a:bodyPr/>
          <a:lstStyle/>
          <a:p>
            <a:fld id="{84967C11-20DF-654D-A7FD-D310D00C0508}" type="slidenum">
              <a:rPr lang="en-US" smtClean="0">
                <a:solidFill>
                  <a:schemeClr val="bg1"/>
                </a:solidFill>
              </a:rPr>
              <a:pPr/>
              <a:t>53</a:t>
            </a:fld>
            <a:endParaRPr lang="en-US" dirty="0">
              <a:solidFill>
                <a:schemeClr val="bg1"/>
              </a:solidFill>
            </a:endParaRPr>
          </a:p>
        </p:txBody>
      </p:sp>
      <p:pic>
        <p:nvPicPr>
          <p:cNvPr id="4" name="Picture 3">
            <a:extLst>
              <a:ext uri="{FF2B5EF4-FFF2-40B4-BE49-F238E27FC236}">
                <a16:creationId xmlns:a16="http://schemas.microsoft.com/office/drawing/2014/main" id="{E32AE2D9-D2C8-26E1-2BDB-E2B7DE640E4F}"/>
              </a:ext>
            </a:extLst>
          </p:cNvPr>
          <p:cNvPicPr>
            <a:picLocks noChangeAspect="1"/>
          </p:cNvPicPr>
          <p:nvPr/>
        </p:nvPicPr>
        <p:blipFill rotWithShape="1">
          <a:blip r:embed="rId3"/>
          <a:srcRect t="13015" b="6007"/>
          <a:stretch/>
        </p:blipFill>
        <p:spPr>
          <a:xfrm>
            <a:off x="297383" y="2698595"/>
            <a:ext cx="8085544" cy="3144644"/>
          </a:xfrm>
          <a:prstGeom prst="rect">
            <a:avLst/>
          </a:prstGeom>
        </p:spPr>
      </p:pic>
      <p:sp>
        <p:nvSpPr>
          <p:cNvPr id="14" name="TextBox 13">
            <a:extLst>
              <a:ext uri="{FF2B5EF4-FFF2-40B4-BE49-F238E27FC236}">
                <a16:creationId xmlns:a16="http://schemas.microsoft.com/office/drawing/2014/main" id="{4F53310C-8F4D-CACF-26F1-2B7066763814}"/>
              </a:ext>
            </a:extLst>
          </p:cNvPr>
          <p:cNvSpPr txBox="1"/>
          <p:nvPr/>
        </p:nvSpPr>
        <p:spPr>
          <a:xfrm>
            <a:off x="7880083" y="3687543"/>
            <a:ext cx="4174386" cy="923330"/>
          </a:xfrm>
          <a:prstGeom prst="rect">
            <a:avLst/>
          </a:prstGeom>
          <a:noFill/>
        </p:spPr>
        <p:txBody>
          <a:bodyPr wrap="square">
            <a:spAutoFit/>
          </a:bodyPr>
          <a:lstStyle/>
          <a:p>
            <a:r>
              <a:rPr lang="en-US" b="1" dirty="0"/>
              <a:t>Left: </a:t>
            </a:r>
            <a:r>
              <a:rPr lang="en-US" dirty="0"/>
              <a:t>a perfect sphere conductor with a radius of 2 cm</a:t>
            </a:r>
          </a:p>
          <a:p>
            <a:r>
              <a:rPr lang="en-US" b="1" dirty="0"/>
              <a:t>Right: </a:t>
            </a:r>
            <a:r>
              <a:rPr lang="en-US" dirty="0"/>
              <a:t>Field strength for the sphere</a:t>
            </a:r>
          </a:p>
        </p:txBody>
      </p:sp>
    </p:spTree>
    <p:extLst>
      <p:ext uri="{BB962C8B-B14F-4D97-AF65-F5344CB8AC3E}">
        <p14:creationId xmlns:p14="http://schemas.microsoft.com/office/powerpoint/2010/main" val="37884554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normAutofit/>
          </a:bodyPr>
          <a:lstStyle/>
          <a:p>
            <a:r>
              <a:rPr lang="en-US" dirty="0"/>
              <a:t>Evaluation: theoretical foundation</a:t>
            </a:r>
          </a:p>
        </p:txBody>
      </p:sp>
      <p:sp>
        <p:nvSpPr>
          <p:cNvPr id="10" name="Content Placeholder 9">
            <a:extLst>
              <a:ext uri="{FF2B5EF4-FFF2-40B4-BE49-F238E27FC236}">
                <a16:creationId xmlns:a16="http://schemas.microsoft.com/office/drawing/2014/main" id="{826F8D90-90C6-9B32-0A8A-70D5F0742EDD}"/>
              </a:ext>
            </a:extLst>
          </p:cNvPr>
          <p:cNvSpPr>
            <a:spLocks noGrp="1"/>
          </p:cNvSpPr>
          <p:nvPr>
            <p:ph idx="1"/>
          </p:nvPr>
        </p:nvSpPr>
        <p:spPr>
          <a:xfrm>
            <a:off x="838199" y="1825625"/>
            <a:ext cx="10892883" cy="3723837"/>
          </a:xfrm>
        </p:spPr>
        <p:txBody>
          <a:bodyPr>
            <a:normAutofit/>
          </a:bodyPr>
          <a:lstStyle/>
          <a:p>
            <a:r>
              <a:rPr lang="en-US" sz="2400" dirty="0"/>
              <a:t>Validation results of teacup shaped geometry from FEKO and DCEM solutions</a:t>
            </a:r>
          </a:p>
        </p:txBody>
      </p:sp>
      <p:sp>
        <p:nvSpPr>
          <p:cNvPr id="3" name="Footer Placeholder 3">
            <a:extLst>
              <a:ext uri="{FF2B5EF4-FFF2-40B4-BE49-F238E27FC236}">
                <a16:creationId xmlns:a16="http://schemas.microsoft.com/office/drawing/2014/main" id="{949672FC-F835-D78F-8B8A-624967A44EE6}"/>
              </a:ext>
            </a:extLst>
          </p:cNvPr>
          <p:cNvSpPr>
            <a:spLocks noGrp="1"/>
          </p:cNvSpPr>
          <p:nvPr>
            <p:ph type="ftr" sz="quarter" idx="3"/>
          </p:nvPr>
        </p:nvSpPr>
        <p:spPr/>
        <p:txBody>
          <a:bodyPr/>
          <a:lstStyle/>
          <a:p>
            <a:fld id="{84967C11-20DF-654D-A7FD-D310D00C0508}" type="slidenum">
              <a:rPr lang="en-US" smtClean="0">
                <a:solidFill>
                  <a:schemeClr val="bg1"/>
                </a:solidFill>
              </a:rPr>
              <a:pPr/>
              <a:t>54</a:t>
            </a:fld>
            <a:endParaRPr lang="en-US" dirty="0">
              <a:solidFill>
                <a:schemeClr val="bg1"/>
              </a:solidFill>
            </a:endParaRPr>
          </a:p>
        </p:txBody>
      </p:sp>
      <p:pic>
        <p:nvPicPr>
          <p:cNvPr id="6" name="Picture 5">
            <a:extLst>
              <a:ext uri="{FF2B5EF4-FFF2-40B4-BE49-F238E27FC236}">
                <a16:creationId xmlns:a16="http://schemas.microsoft.com/office/drawing/2014/main" id="{2EA913FE-BE1F-7FB0-0A9A-FC01D2FE4E8B}"/>
              </a:ext>
            </a:extLst>
          </p:cNvPr>
          <p:cNvPicPr>
            <a:picLocks noChangeAspect="1"/>
          </p:cNvPicPr>
          <p:nvPr/>
        </p:nvPicPr>
        <p:blipFill rotWithShape="1">
          <a:blip r:embed="rId3"/>
          <a:srcRect l="11418" t="9834" b="5124"/>
          <a:stretch/>
        </p:blipFill>
        <p:spPr>
          <a:xfrm>
            <a:off x="325439" y="2843562"/>
            <a:ext cx="7809998" cy="2624302"/>
          </a:xfrm>
          <a:prstGeom prst="rect">
            <a:avLst/>
          </a:prstGeom>
        </p:spPr>
      </p:pic>
      <p:sp>
        <p:nvSpPr>
          <p:cNvPr id="16" name="TextBox 15">
            <a:extLst>
              <a:ext uri="{FF2B5EF4-FFF2-40B4-BE49-F238E27FC236}">
                <a16:creationId xmlns:a16="http://schemas.microsoft.com/office/drawing/2014/main" id="{0BCCFC22-403F-EE2D-7299-150E40F07211}"/>
              </a:ext>
            </a:extLst>
          </p:cNvPr>
          <p:cNvSpPr txBox="1"/>
          <p:nvPr/>
        </p:nvSpPr>
        <p:spPr>
          <a:xfrm>
            <a:off x="7813533" y="3315203"/>
            <a:ext cx="4296691" cy="1754326"/>
          </a:xfrm>
          <a:prstGeom prst="rect">
            <a:avLst/>
          </a:prstGeom>
          <a:noFill/>
        </p:spPr>
        <p:txBody>
          <a:bodyPr wrap="square">
            <a:spAutoFit/>
          </a:bodyPr>
          <a:lstStyle/>
          <a:p>
            <a:r>
              <a:rPr lang="en-US" b="1" dirty="0"/>
              <a:t>Left</a:t>
            </a:r>
            <a:r>
              <a:rPr lang="en-US" dirty="0"/>
              <a:t>: a teacup shaped perfect conductor model with 12.5 cm height and radius of 5 cm. </a:t>
            </a:r>
          </a:p>
          <a:p>
            <a:r>
              <a:rPr lang="en-US" b="1" dirty="0"/>
              <a:t>Middle: </a:t>
            </a:r>
            <a:r>
              <a:rPr lang="en-US" dirty="0"/>
              <a:t>polar plot from FEKO. </a:t>
            </a:r>
          </a:p>
          <a:p>
            <a:r>
              <a:rPr lang="en-US" b="1" dirty="0"/>
              <a:t>Right: </a:t>
            </a:r>
            <a:r>
              <a:rPr lang="en-US" dirty="0"/>
              <a:t>polar plot from our DCEM-based method. </a:t>
            </a:r>
          </a:p>
        </p:txBody>
      </p:sp>
      <p:sp>
        <p:nvSpPr>
          <p:cNvPr id="5" name="TextBox 4">
            <a:extLst>
              <a:ext uri="{FF2B5EF4-FFF2-40B4-BE49-F238E27FC236}">
                <a16:creationId xmlns:a16="http://schemas.microsoft.com/office/drawing/2014/main" id="{FD4E185F-C5D3-99AD-5996-BA45BECFC821}"/>
              </a:ext>
            </a:extLst>
          </p:cNvPr>
          <p:cNvSpPr txBox="1"/>
          <p:nvPr/>
        </p:nvSpPr>
        <p:spPr>
          <a:xfrm>
            <a:off x="1242901" y="5535332"/>
            <a:ext cx="10300507" cy="411694"/>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000" b="1" dirty="0"/>
              <a:t>Demonstrates the effectiveness of DCEM-based method, even with complex shapes</a:t>
            </a:r>
          </a:p>
        </p:txBody>
      </p:sp>
    </p:spTree>
    <p:extLst>
      <p:ext uri="{BB962C8B-B14F-4D97-AF65-F5344CB8AC3E}">
        <p14:creationId xmlns:p14="http://schemas.microsoft.com/office/powerpoint/2010/main" val="319790332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normAutofit/>
          </a:bodyPr>
          <a:lstStyle/>
          <a:p>
            <a:r>
              <a:rPr lang="en-US" sz="3600" dirty="0"/>
              <a:t>Evaluation: improvements in DCEM with smooth surface diffraction</a:t>
            </a:r>
          </a:p>
        </p:txBody>
      </p:sp>
      <p:sp>
        <p:nvSpPr>
          <p:cNvPr id="9" name="Content Placeholder 8">
            <a:extLst>
              <a:ext uri="{FF2B5EF4-FFF2-40B4-BE49-F238E27FC236}">
                <a16:creationId xmlns:a16="http://schemas.microsoft.com/office/drawing/2014/main" id="{8B57936F-E311-115B-0197-9081C468ABCE}"/>
              </a:ext>
            </a:extLst>
          </p:cNvPr>
          <p:cNvSpPr>
            <a:spLocks noGrp="1"/>
          </p:cNvSpPr>
          <p:nvPr>
            <p:ph sz="half" idx="1"/>
          </p:nvPr>
        </p:nvSpPr>
        <p:spPr>
          <a:xfrm>
            <a:off x="838200" y="1825625"/>
            <a:ext cx="10515600" cy="3734347"/>
          </a:xfrm>
        </p:spPr>
        <p:txBody>
          <a:bodyPr>
            <a:normAutofit/>
          </a:bodyPr>
          <a:lstStyle/>
          <a:p>
            <a:r>
              <a:rPr lang="en-US" sz="2000" dirty="0"/>
              <a:t>Heatmap comparison of DCEM without smooth surface diffraction (left) vs. DCEM with smooth surface diffraction (right)</a:t>
            </a:r>
          </a:p>
        </p:txBody>
      </p:sp>
      <p:pic>
        <p:nvPicPr>
          <p:cNvPr id="5" name="Picture 4">
            <a:extLst>
              <a:ext uri="{FF2B5EF4-FFF2-40B4-BE49-F238E27FC236}">
                <a16:creationId xmlns:a16="http://schemas.microsoft.com/office/drawing/2014/main" id="{B901D83E-E13F-1CD1-E3FE-DA93732F52C5}"/>
              </a:ext>
            </a:extLst>
          </p:cNvPr>
          <p:cNvPicPr>
            <a:picLocks noChangeAspect="1"/>
          </p:cNvPicPr>
          <p:nvPr/>
        </p:nvPicPr>
        <p:blipFill rotWithShape="1">
          <a:blip r:embed="rId3"/>
          <a:srcRect t="19531"/>
          <a:stretch/>
        </p:blipFill>
        <p:spPr>
          <a:xfrm>
            <a:off x="1116981" y="3004769"/>
            <a:ext cx="9098592" cy="2448177"/>
          </a:xfrm>
          <a:prstGeom prst="rect">
            <a:avLst/>
          </a:prstGeom>
        </p:spPr>
      </p:pic>
      <p:sp>
        <p:nvSpPr>
          <p:cNvPr id="3" name="Footer Placeholder 3">
            <a:extLst>
              <a:ext uri="{FF2B5EF4-FFF2-40B4-BE49-F238E27FC236}">
                <a16:creationId xmlns:a16="http://schemas.microsoft.com/office/drawing/2014/main" id="{E23BA1DE-3351-C6DC-8BCD-0F941E087348}"/>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55</a:t>
            </a:fld>
            <a:endParaRPr lang="en-US" dirty="0">
              <a:solidFill>
                <a:schemeClr val="bg1"/>
              </a:solidFill>
            </a:endParaRPr>
          </a:p>
        </p:txBody>
      </p:sp>
    </p:spTree>
    <p:extLst>
      <p:ext uri="{BB962C8B-B14F-4D97-AF65-F5344CB8AC3E}">
        <p14:creationId xmlns:p14="http://schemas.microsoft.com/office/powerpoint/2010/main" val="11645691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normAutofit/>
          </a:bodyPr>
          <a:lstStyle/>
          <a:p>
            <a:r>
              <a:rPr lang="en-US" sz="3600" dirty="0"/>
              <a:t>Evaluation: improvements in DCEM with smooth surface diffraction</a:t>
            </a:r>
          </a:p>
        </p:txBody>
      </p:sp>
      <p:pic>
        <p:nvPicPr>
          <p:cNvPr id="11" name="Picture 10">
            <a:extLst>
              <a:ext uri="{FF2B5EF4-FFF2-40B4-BE49-F238E27FC236}">
                <a16:creationId xmlns:a16="http://schemas.microsoft.com/office/drawing/2014/main" id="{17B184B8-AE9D-FECF-8692-336FDE8C78D5}"/>
              </a:ext>
            </a:extLst>
          </p:cNvPr>
          <p:cNvPicPr>
            <a:picLocks noChangeAspect="1"/>
          </p:cNvPicPr>
          <p:nvPr/>
        </p:nvPicPr>
        <p:blipFill rotWithShape="1">
          <a:blip r:embed="rId3"/>
          <a:srcRect t="7334"/>
          <a:stretch/>
        </p:blipFill>
        <p:spPr>
          <a:xfrm>
            <a:off x="1906440" y="2575372"/>
            <a:ext cx="6909985" cy="3119535"/>
          </a:xfrm>
          <a:prstGeom prst="rect">
            <a:avLst/>
          </a:prstGeom>
        </p:spPr>
      </p:pic>
      <p:sp>
        <p:nvSpPr>
          <p:cNvPr id="3" name="Footer Placeholder 3">
            <a:extLst>
              <a:ext uri="{FF2B5EF4-FFF2-40B4-BE49-F238E27FC236}">
                <a16:creationId xmlns:a16="http://schemas.microsoft.com/office/drawing/2014/main" id="{E23BA1DE-3351-C6DC-8BCD-0F941E087348}"/>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56</a:t>
            </a:fld>
            <a:endParaRPr lang="en-US" dirty="0">
              <a:solidFill>
                <a:schemeClr val="bg1"/>
              </a:solidFill>
            </a:endParaRPr>
          </a:p>
        </p:txBody>
      </p:sp>
      <p:sp>
        <p:nvSpPr>
          <p:cNvPr id="8" name="TextBox 7">
            <a:extLst>
              <a:ext uri="{FF2B5EF4-FFF2-40B4-BE49-F238E27FC236}">
                <a16:creationId xmlns:a16="http://schemas.microsoft.com/office/drawing/2014/main" id="{1C969BFE-167A-F58D-EBE3-4D7199181D46}"/>
              </a:ext>
            </a:extLst>
          </p:cNvPr>
          <p:cNvSpPr txBox="1"/>
          <p:nvPr/>
        </p:nvSpPr>
        <p:spPr>
          <a:xfrm>
            <a:off x="2862235" y="5659546"/>
            <a:ext cx="6097554" cy="400110"/>
          </a:xfrm>
          <a:prstGeom prst="rect">
            <a:avLst/>
          </a:prstGeom>
          <a:noFill/>
        </p:spPr>
        <p:txBody>
          <a:bodyPr wrap="square">
            <a:spAutoFit/>
          </a:bodyPr>
          <a:lstStyle/>
          <a:p>
            <a:r>
              <a:rPr lang="en-US" sz="2000" b="1" dirty="0"/>
              <a:t>Along a boundary path into a shadow region</a:t>
            </a:r>
            <a:endParaRPr lang="en-US" sz="2000" dirty="0"/>
          </a:p>
        </p:txBody>
      </p:sp>
      <p:sp>
        <p:nvSpPr>
          <p:cNvPr id="4" name="TextBox 3">
            <a:extLst>
              <a:ext uri="{FF2B5EF4-FFF2-40B4-BE49-F238E27FC236}">
                <a16:creationId xmlns:a16="http://schemas.microsoft.com/office/drawing/2014/main" id="{42E63BC4-2520-193F-AE7E-A4F3CF9D88E9}"/>
              </a:ext>
            </a:extLst>
          </p:cNvPr>
          <p:cNvSpPr txBox="1"/>
          <p:nvPr/>
        </p:nvSpPr>
        <p:spPr>
          <a:xfrm>
            <a:off x="8868763" y="3338854"/>
            <a:ext cx="2432699" cy="1323439"/>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000" b="1" dirty="0"/>
              <a:t>A marked improvement in field strength in shadow regions</a:t>
            </a:r>
          </a:p>
        </p:txBody>
      </p:sp>
      <p:sp>
        <p:nvSpPr>
          <p:cNvPr id="12" name="Content Placeholder 11">
            <a:extLst>
              <a:ext uri="{FF2B5EF4-FFF2-40B4-BE49-F238E27FC236}">
                <a16:creationId xmlns:a16="http://schemas.microsoft.com/office/drawing/2014/main" id="{8D6E9676-D3F4-FAAC-E24F-9739EEB736F7}"/>
              </a:ext>
            </a:extLst>
          </p:cNvPr>
          <p:cNvSpPr>
            <a:spLocks noGrp="1"/>
          </p:cNvSpPr>
          <p:nvPr>
            <p:ph sz="half" idx="1"/>
          </p:nvPr>
        </p:nvSpPr>
        <p:spPr>
          <a:xfrm>
            <a:off x="838200" y="1825624"/>
            <a:ext cx="10515600" cy="3734347"/>
          </a:xfrm>
        </p:spPr>
        <p:txBody>
          <a:bodyPr>
            <a:normAutofit/>
          </a:bodyPr>
          <a:lstStyle/>
          <a:p>
            <a:r>
              <a:rPr lang="en-US" sz="2000" dirty="0"/>
              <a:t>Received power comparison of DCEM without smooth surface diffraction vs. DCEM with smooth surface diffraction</a:t>
            </a:r>
          </a:p>
        </p:txBody>
      </p:sp>
    </p:spTree>
    <p:extLst>
      <p:ext uri="{BB962C8B-B14F-4D97-AF65-F5344CB8AC3E}">
        <p14:creationId xmlns:p14="http://schemas.microsoft.com/office/powerpoint/2010/main" val="16174124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normAutofit/>
          </a:bodyPr>
          <a:lstStyle/>
          <a:p>
            <a:r>
              <a:rPr lang="en-US" sz="3600" dirty="0"/>
              <a:t>Evaluation: results comparison between </a:t>
            </a:r>
            <a:r>
              <a:rPr lang="en-US" sz="3600" dirty="0" err="1"/>
              <a:t>WinProp</a:t>
            </a:r>
            <a:r>
              <a:rPr lang="en-US" sz="3600" dirty="0"/>
              <a:t> and DCEM</a:t>
            </a:r>
          </a:p>
        </p:txBody>
      </p:sp>
      <p:sp>
        <p:nvSpPr>
          <p:cNvPr id="9" name="Content Placeholder 8">
            <a:extLst>
              <a:ext uri="{FF2B5EF4-FFF2-40B4-BE49-F238E27FC236}">
                <a16:creationId xmlns:a16="http://schemas.microsoft.com/office/drawing/2014/main" id="{8B57936F-E311-115B-0197-9081C468ABCE}"/>
              </a:ext>
            </a:extLst>
          </p:cNvPr>
          <p:cNvSpPr>
            <a:spLocks noGrp="1"/>
          </p:cNvSpPr>
          <p:nvPr>
            <p:ph sz="half" idx="1"/>
          </p:nvPr>
        </p:nvSpPr>
        <p:spPr>
          <a:xfrm>
            <a:off x="914399" y="1638210"/>
            <a:ext cx="8753707" cy="3734347"/>
          </a:xfrm>
        </p:spPr>
        <p:txBody>
          <a:bodyPr>
            <a:normAutofit/>
          </a:bodyPr>
          <a:lstStyle/>
          <a:p>
            <a:r>
              <a:rPr lang="en-US" sz="2000" dirty="0"/>
              <a:t>Heatmap comparison of </a:t>
            </a:r>
            <a:r>
              <a:rPr lang="en-US" sz="2000" dirty="0" err="1"/>
              <a:t>WinProp</a:t>
            </a:r>
            <a:r>
              <a:rPr lang="en-US" sz="2000" dirty="0"/>
              <a:t> (left) vs. DCEM (right)</a:t>
            </a:r>
          </a:p>
        </p:txBody>
      </p:sp>
      <p:pic>
        <p:nvPicPr>
          <p:cNvPr id="4" name="Picture 3">
            <a:extLst>
              <a:ext uri="{FF2B5EF4-FFF2-40B4-BE49-F238E27FC236}">
                <a16:creationId xmlns:a16="http://schemas.microsoft.com/office/drawing/2014/main" id="{6ECF1A5B-D6AD-5CE9-EF75-2EC1E6927BE1}"/>
              </a:ext>
            </a:extLst>
          </p:cNvPr>
          <p:cNvPicPr>
            <a:picLocks noChangeAspect="1"/>
          </p:cNvPicPr>
          <p:nvPr/>
        </p:nvPicPr>
        <p:blipFill rotWithShape="1">
          <a:blip r:embed="rId3"/>
          <a:srcRect t="5886" b="5915"/>
          <a:stretch/>
        </p:blipFill>
        <p:spPr>
          <a:xfrm>
            <a:off x="2673886" y="1929985"/>
            <a:ext cx="5786706" cy="1963015"/>
          </a:xfrm>
          <a:prstGeom prst="rect">
            <a:avLst/>
          </a:prstGeom>
        </p:spPr>
      </p:pic>
      <p:pic>
        <p:nvPicPr>
          <p:cNvPr id="7" name="Picture 6">
            <a:extLst>
              <a:ext uri="{FF2B5EF4-FFF2-40B4-BE49-F238E27FC236}">
                <a16:creationId xmlns:a16="http://schemas.microsoft.com/office/drawing/2014/main" id="{B5D48E25-8535-93FC-C991-1E48CC0FECEA}"/>
              </a:ext>
            </a:extLst>
          </p:cNvPr>
          <p:cNvPicPr>
            <a:picLocks noChangeAspect="1"/>
          </p:cNvPicPr>
          <p:nvPr/>
        </p:nvPicPr>
        <p:blipFill rotWithShape="1">
          <a:blip r:embed="rId4"/>
          <a:srcRect t="15007"/>
          <a:stretch/>
        </p:blipFill>
        <p:spPr>
          <a:xfrm>
            <a:off x="2523894" y="3893000"/>
            <a:ext cx="5764994" cy="2094657"/>
          </a:xfrm>
          <a:prstGeom prst="rect">
            <a:avLst/>
          </a:prstGeom>
        </p:spPr>
      </p:pic>
      <p:sp>
        <p:nvSpPr>
          <p:cNvPr id="3" name="Footer Placeholder 3">
            <a:extLst>
              <a:ext uri="{FF2B5EF4-FFF2-40B4-BE49-F238E27FC236}">
                <a16:creationId xmlns:a16="http://schemas.microsoft.com/office/drawing/2014/main" id="{F6E22CE7-D048-A533-56C8-7963CDED3FE9}"/>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57</a:t>
            </a:fld>
            <a:endParaRPr lang="en-US" dirty="0">
              <a:solidFill>
                <a:schemeClr val="bg1"/>
              </a:solidFill>
            </a:endParaRPr>
          </a:p>
        </p:txBody>
      </p:sp>
    </p:spTree>
    <p:extLst>
      <p:ext uri="{BB962C8B-B14F-4D97-AF65-F5344CB8AC3E}">
        <p14:creationId xmlns:p14="http://schemas.microsoft.com/office/powerpoint/2010/main" val="405956429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normAutofit/>
          </a:bodyPr>
          <a:lstStyle/>
          <a:p>
            <a:r>
              <a:rPr lang="en-US" sz="3600" dirty="0"/>
              <a:t>Evaluation: results comparison between </a:t>
            </a:r>
            <a:r>
              <a:rPr lang="en-US" sz="3600" dirty="0" err="1"/>
              <a:t>WinProp</a:t>
            </a:r>
            <a:r>
              <a:rPr lang="en-US" sz="3600" dirty="0"/>
              <a:t> and DCEM</a:t>
            </a:r>
          </a:p>
        </p:txBody>
      </p:sp>
      <p:sp>
        <p:nvSpPr>
          <p:cNvPr id="9" name="Content Placeholder 8">
            <a:extLst>
              <a:ext uri="{FF2B5EF4-FFF2-40B4-BE49-F238E27FC236}">
                <a16:creationId xmlns:a16="http://schemas.microsoft.com/office/drawing/2014/main" id="{8B57936F-E311-115B-0197-9081C468ABCE}"/>
              </a:ext>
            </a:extLst>
          </p:cNvPr>
          <p:cNvSpPr>
            <a:spLocks noGrp="1"/>
          </p:cNvSpPr>
          <p:nvPr>
            <p:ph sz="half" idx="1"/>
          </p:nvPr>
        </p:nvSpPr>
        <p:spPr>
          <a:xfrm>
            <a:off x="914399" y="1638210"/>
            <a:ext cx="10515599" cy="3734347"/>
          </a:xfrm>
        </p:spPr>
        <p:txBody>
          <a:bodyPr>
            <a:normAutofit/>
          </a:bodyPr>
          <a:lstStyle/>
          <a:p>
            <a:r>
              <a:rPr lang="en-US" sz="2000" dirty="0"/>
              <a:t>Received power comparison along a line across the shadow region bonds in WinProp (the left), and DCEM (the right)</a:t>
            </a:r>
          </a:p>
        </p:txBody>
      </p:sp>
      <p:pic>
        <p:nvPicPr>
          <p:cNvPr id="12" name="Picture 11">
            <a:extLst>
              <a:ext uri="{FF2B5EF4-FFF2-40B4-BE49-F238E27FC236}">
                <a16:creationId xmlns:a16="http://schemas.microsoft.com/office/drawing/2014/main" id="{7587CCE9-66A7-7684-664A-71EFDE2951F0}"/>
              </a:ext>
            </a:extLst>
          </p:cNvPr>
          <p:cNvPicPr>
            <a:picLocks noChangeAspect="1"/>
          </p:cNvPicPr>
          <p:nvPr/>
        </p:nvPicPr>
        <p:blipFill rotWithShape="1">
          <a:blip r:embed="rId3"/>
          <a:srcRect l="4005" t="5035"/>
          <a:stretch/>
        </p:blipFill>
        <p:spPr>
          <a:xfrm>
            <a:off x="2430158" y="2295897"/>
            <a:ext cx="6996166" cy="3418740"/>
          </a:xfrm>
          <a:prstGeom prst="rect">
            <a:avLst/>
          </a:prstGeom>
        </p:spPr>
      </p:pic>
      <p:sp>
        <p:nvSpPr>
          <p:cNvPr id="3" name="Footer Placeholder 3">
            <a:extLst>
              <a:ext uri="{FF2B5EF4-FFF2-40B4-BE49-F238E27FC236}">
                <a16:creationId xmlns:a16="http://schemas.microsoft.com/office/drawing/2014/main" id="{F6E22CE7-D048-A533-56C8-7963CDED3FE9}"/>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58</a:t>
            </a:fld>
            <a:endParaRPr lang="en-US" dirty="0">
              <a:solidFill>
                <a:schemeClr val="bg1"/>
              </a:solidFill>
            </a:endParaRPr>
          </a:p>
        </p:txBody>
      </p:sp>
      <p:sp>
        <p:nvSpPr>
          <p:cNvPr id="13" name="TextBox 12">
            <a:extLst>
              <a:ext uri="{FF2B5EF4-FFF2-40B4-BE49-F238E27FC236}">
                <a16:creationId xmlns:a16="http://schemas.microsoft.com/office/drawing/2014/main" id="{4C6E01C5-CDF6-2CEB-9ECA-7C7C026B550D}"/>
              </a:ext>
            </a:extLst>
          </p:cNvPr>
          <p:cNvSpPr txBox="1"/>
          <p:nvPr/>
        </p:nvSpPr>
        <p:spPr>
          <a:xfrm>
            <a:off x="4427842" y="5627519"/>
            <a:ext cx="3589885" cy="400110"/>
          </a:xfrm>
          <a:prstGeom prst="rect">
            <a:avLst/>
          </a:prstGeom>
          <a:noFill/>
        </p:spPr>
        <p:txBody>
          <a:bodyPr wrap="square">
            <a:spAutoFit/>
          </a:bodyPr>
          <a:lstStyle/>
          <a:p>
            <a:r>
              <a:rPr lang="en-US" sz="2000" b="1" dirty="0"/>
              <a:t>Received power comparison</a:t>
            </a:r>
            <a:endParaRPr lang="en-US" sz="2000" dirty="0"/>
          </a:p>
        </p:txBody>
      </p:sp>
      <p:sp>
        <p:nvSpPr>
          <p:cNvPr id="5" name="TextBox 4">
            <a:extLst>
              <a:ext uri="{FF2B5EF4-FFF2-40B4-BE49-F238E27FC236}">
                <a16:creationId xmlns:a16="http://schemas.microsoft.com/office/drawing/2014/main" id="{E2E75817-3A96-B900-89D7-979F6D20EDDC}"/>
              </a:ext>
            </a:extLst>
          </p:cNvPr>
          <p:cNvSpPr txBox="1"/>
          <p:nvPr/>
        </p:nvSpPr>
        <p:spPr>
          <a:xfrm>
            <a:off x="9842660" y="2756842"/>
            <a:ext cx="1332533" cy="1938992"/>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000" b="1" dirty="0"/>
              <a:t>Thinner shadow regions,</a:t>
            </a:r>
          </a:p>
          <a:p>
            <a:r>
              <a:rPr lang="en-US" sz="2000" b="1" dirty="0"/>
              <a:t>stronger field</a:t>
            </a:r>
          </a:p>
          <a:p>
            <a:r>
              <a:rPr lang="en-US" sz="2000" b="1" dirty="0"/>
              <a:t>Strengths</a:t>
            </a:r>
          </a:p>
        </p:txBody>
      </p:sp>
    </p:spTree>
    <p:extLst>
      <p:ext uri="{BB962C8B-B14F-4D97-AF65-F5344CB8AC3E}">
        <p14:creationId xmlns:p14="http://schemas.microsoft.com/office/powerpoint/2010/main" val="36512855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normAutofit/>
          </a:bodyPr>
          <a:lstStyle/>
          <a:p>
            <a:r>
              <a:rPr lang="en-US" sz="3600" dirty="0"/>
              <a:t>Evaluation: running time of </a:t>
            </a:r>
            <a:r>
              <a:rPr lang="en-US" sz="3600" dirty="0" err="1"/>
              <a:t>WinProp</a:t>
            </a:r>
            <a:r>
              <a:rPr lang="en-US" sz="3600" dirty="0"/>
              <a:t> and DCEM</a:t>
            </a:r>
          </a:p>
        </p:txBody>
      </p:sp>
      <p:sp>
        <p:nvSpPr>
          <p:cNvPr id="9" name="Content Placeholder 8">
            <a:extLst>
              <a:ext uri="{FF2B5EF4-FFF2-40B4-BE49-F238E27FC236}">
                <a16:creationId xmlns:a16="http://schemas.microsoft.com/office/drawing/2014/main" id="{8B57936F-E311-115B-0197-9081C468ABCE}"/>
              </a:ext>
            </a:extLst>
          </p:cNvPr>
          <p:cNvSpPr>
            <a:spLocks noGrp="1"/>
          </p:cNvSpPr>
          <p:nvPr>
            <p:ph idx="1"/>
          </p:nvPr>
        </p:nvSpPr>
        <p:spPr/>
        <p:txBody>
          <a:bodyPr>
            <a:normAutofit/>
          </a:bodyPr>
          <a:lstStyle/>
          <a:p>
            <a:r>
              <a:rPr lang="en-US" sz="2400" dirty="0"/>
              <a:t>Running time recorded in three test runs under the same setups</a:t>
            </a:r>
          </a:p>
        </p:txBody>
      </p:sp>
      <p:pic>
        <p:nvPicPr>
          <p:cNvPr id="11" name="Picture 10">
            <a:extLst>
              <a:ext uri="{FF2B5EF4-FFF2-40B4-BE49-F238E27FC236}">
                <a16:creationId xmlns:a16="http://schemas.microsoft.com/office/drawing/2014/main" id="{14046A98-14F2-5F37-DE9C-C752F7D11E2B}"/>
              </a:ext>
            </a:extLst>
          </p:cNvPr>
          <p:cNvPicPr>
            <a:picLocks noChangeAspect="1"/>
          </p:cNvPicPr>
          <p:nvPr/>
        </p:nvPicPr>
        <p:blipFill>
          <a:blip r:embed="rId3"/>
          <a:stretch>
            <a:fillRect/>
          </a:stretch>
        </p:blipFill>
        <p:spPr>
          <a:xfrm>
            <a:off x="2285613" y="2661104"/>
            <a:ext cx="7620773" cy="2200827"/>
          </a:xfrm>
          <a:prstGeom prst="rect">
            <a:avLst/>
          </a:prstGeom>
        </p:spPr>
      </p:pic>
      <p:sp>
        <p:nvSpPr>
          <p:cNvPr id="3" name="Footer Placeholder 3">
            <a:extLst>
              <a:ext uri="{FF2B5EF4-FFF2-40B4-BE49-F238E27FC236}">
                <a16:creationId xmlns:a16="http://schemas.microsoft.com/office/drawing/2014/main" id="{F26A137A-55F8-3B07-20E0-B6D657EE3E2D}"/>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59</a:t>
            </a:fld>
            <a:endParaRPr lang="en-US" dirty="0">
              <a:solidFill>
                <a:schemeClr val="bg1"/>
              </a:solidFill>
            </a:endParaRPr>
          </a:p>
        </p:txBody>
      </p:sp>
      <p:sp>
        <p:nvSpPr>
          <p:cNvPr id="4" name="TextBox 3">
            <a:extLst>
              <a:ext uri="{FF2B5EF4-FFF2-40B4-BE49-F238E27FC236}">
                <a16:creationId xmlns:a16="http://schemas.microsoft.com/office/drawing/2014/main" id="{E73E7539-D56B-6811-25BF-F88740BFABDA}"/>
              </a:ext>
            </a:extLst>
          </p:cNvPr>
          <p:cNvSpPr txBox="1"/>
          <p:nvPr/>
        </p:nvSpPr>
        <p:spPr>
          <a:xfrm>
            <a:off x="2728848" y="5113308"/>
            <a:ext cx="6734302" cy="461665"/>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400" b="1" dirty="0"/>
              <a:t>Computation time: 60% faster than </a:t>
            </a:r>
            <a:r>
              <a:rPr lang="en-US" sz="2400" b="1" dirty="0" err="1"/>
              <a:t>WinProp</a:t>
            </a:r>
            <a:r>
              <a:rPr lang="en-US" sz="2400" b="1" dirty="0"/>
              <a:t> </a:t>
            </a:r>
          </a:p>
        </p:txBody>
      </p:sp>
    </p:spTree>
    <p:extLst>
      <p:ext uri="{BB962C8B-B14F-4D97-AF65-F5344CB8AC3E}">
        <p14:creationId xmlns:p14="http://schemas.microsoft.com/office/powerpoint/2010/main" val="2705389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F2CCD-FF93-1C63-A604-0AC368FE33BE}"/>
              </a:ext>
            </a:extLst>
          </p:cNvPr>
          <p:cNvSpPr>
            <a:spLocks noGrp="1"/>
          </p:cNvSpPr>
          <p:nvPr>
            <p:ph type="title"/>
          </p:nvPr>
        </p:nvSpPr>
        <p:spPr/>
        <p:txBody>
          <a:bodyPr/>
          <a:lstStyle/>
          <a:p>
            <a:r>
              <a:rPr lang="en-US" dirty="0"/>
              <a:t>EM ray tracing main challenges</a:t>
            </a:r>
          </a:p>
        </p:txBody>
      </p:sp>
      <p:sp>
        <p:nvSpPr>
          <p:cNvPr id="3" name="Content Placeholder 2">
            <a:extLst>
              <a:ext uri="{FF2B5EF4-FFF2-40B4-BE49-F238E27FC236}">
                <a16:creationId xmlns:a16="http://schemas.microsoft.com/office/drawing/2014/main" id="{2C1C6681-4E1B-3A9C-1FCB-0F38C581F8C5}"/>
              </a:ext>
            </a:extLst>
          </p:cNvPr>
          <p:cNvSpPr>
            <a:spLocks noGrp="1"/>
          </p:cNvSpPr>
          <p:nvPr>
            <p:ph idx="1"/>
          </p:nvPr>
        </p:nvSpPr>
        <p:spPr/>
        <p:txBody>
          <a:bodyPr>
            <a:normAutofit/>
          </a:bodyPr>
          <a:lstStyle/>
          <a:p>
            <a:r>
              <a:rPr lang="en-US" dirty="0"/>
              <a:t>Real-time performance for dynamic scenes</a:t>
            </a:r>
          </a:p>
          <a:p>
            <a:pPr marL="685800" marR="0" lvl="1" indent="-228600" algn="l" defTabSz="91440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en-US" dirty="0"/>
              <a:t>Real-time: tens of milliseconds for large dynamic scenes </a:t>
            </a:r>
            <a:r>
              <a:rPr kumimoji="0" lang="en-US" sz="1400" b="0" i="0" u="none" strike="noStrike" kern="1200" cap="none" spc="0" normalizeH="0" baseline="0" noProof="0" dirty="0">
                <a:ln>
                  <a:noFill/>
                </a:ln>
                <a:solidFill>
                  <a:prstClr val="black"/>
                </a:solidFill>
                <a:effectLst/>
                <a:uLnTx/>
                <a:uFillTx/>
                <a:latin typeface="Trebuchet MS"/>
                <a:ea typeface="+mn-ea"/>
                <a:cs typeface="+mn-cs"/>
              </a:rPr>
              <a:t>[NVIDIA 2022, Yin et al. 2022]</a:t>
            </a:r>
            <a:endParaRPr lang="en-US" dirty="0"/>
          </a:p>
          <a:p>
            <a:pPr lvl="1"/>
            <a:r>
              <a:rPr lang="en-US" dirty="0"/>
              <a:t>Dynamic scenes: moving sources or receivers, environment changes</a:t>
            </a:r>
          </a:p>
          <a:p>
            <a:r>
              <a:rPr lang="en-US" dirty="0"/>
              <a:t>Detailed accuracy in environment modeling</a:t>
            </a:r>
          </a:p>
          <a:p>
            <a:pPr lvl="1"/>
            <a:r>
              <a:rPr lang="en-US" dirty="0"/>
              <a:t>Environment modeling details: material types and properties, geometry resolutions, air conditions, etc.</a:t>
            </a:r>
          </a:p>
          <a:p>
            <a:r>
              <a:rPr lang="en-US" dirty="0"/>
              <a:t>Diffraction simulation</a:t>
            </a:r>
          </a:p>
        </p:txBody>
      </p:sp>
      <p:sp>
        <p:nvSpPr>
          <p:cNvPr id="4" name="Footer Placeholder 3">
            <a:extLst>
              <a:ext uri="{FF2B5EF4-FFF2-40B4-BE49-F238E27FC236}">
                <a16:creationId xmlns:a16="http://schemas.microsoft.com/office/drawing/2014/main" id="{0B1EE68C-14E9-7219-E88E-A2D47B0BF564}"/>
              </a:ext>
            </a:extLst>
          </p:cNvPr>
          <p:cNvSpPr>
            <a:spLocks noGrp="1"/>
          </p:cNvSpPr>
          <p:nvPr>
            <p:ph type="ftr" sz="quarter" idx="3"/>
          </p:nvPr>
        </p:nvSpPr>
        <p:spPr/>
        <p:txBody>
          <a:bodyPr/>
          <a:lstStyle/>
          <a:p>
            <a:fld id="{84967C11-20DF-654D-A7FD-D310D00C0508}" type="slidenum">
              <a:rPr lang="en-US" smtClean="0">
                <a:solidFill>
                  <a:schemeClr val="bg1"/>
                </a:solidFill>
              </a:rPr>
              <a:pPr/>
              <a:t>6</a:t>
            </a:fld>
            <a:endParaRPr lang="en-US" dirty="0">
              <a:solidFill>
                <a:schemeClr val="bg1"/>
              </a:solidFill>
            </a:endParaRPr>
          </a:p>
        </p:txBody>
      </p:sp>
      <p:pic>
        <p:nvPicPr>
          <p:cNvPr id="3074" name="Picture 2" descr="How to Couple a Full-Wave Simulation to a Ray-Tracing Simulation | COMSOL  Blog">
            <a:extLst>
              <a:ext uri="{FF2B5EF4-FFF2-40B4-BE49-F238E27FC236}">
                <a16:creationId xmlns:a16="http://schemas.microsoft.com/office/drawing/2014/main" id="{217BC2FB-A7F9-D77C-83A2-9C7673DA93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11268" y="4121035"/>
            <a:ext cx="2612872" cy="1781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665043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normAutofit/>
          </a:bodyPr>
          <a:lstStyle/>
          <a:p>
            <a:r>
              <a:rPr lang="en-US" sz="3600" dirty="0"/>
              <a:t>Summary of DCEM for Complex Indoor Scenes with Smooth Surface Diffraction Effects</a:t>
            </a:r>
          </a:p>
        </p:txBody>
      </p:sp>
      <p:sp>
        <p:nvSpPr>
          <p:cNvPr id="9" name="Content Placeholder 8">
            <a:extLst>
              <a:ext uri="{FF2B5EF4-FFF2-40B4-BE49-F238E27FC236}">
                <a16:creationId xmlns:a16="http://schemas.microsoft.com/office/drawing/2014/main" id="{8B57936F-E311-115B-0197-9081C468ABCE}"/>
              </a:ext>
            </a:extLst>
          </p:cNvPr>
          <p:cNvSpPr>
            <a:spLocks noGrp="1"/>
          </p:cNvSpPr>
          <p:nvPr>
            <p:ph idx="1"/>
          </p:nvPr>
        </p:nvSpPr>
        <p:spPr/>
        <p:txBody>
          <a:bodyPr>
            <a:normAutofit/>
          </a:bodyPr>
          <a:lstStyle/>
          <a:p>
            <a:pPr>
              <a:lnSpc>
                <a:spcPct val="150000"/>
              </a:lnSpc>
            </a:pPr>
            <a:r>
              <a:rPr lang="en-US" sz="2400" dirty="0"/>
              <a:t>The augmented DCEM includes smooth surface diffraction effects, providing a more comprehensive tool for indoor wireless system design and testing.</a:t>
            </a:r>
          </a:p>
          <a:p>
            <a:pPr>
              <a:lnSpc>
                <a:spcPct val="150000"/>
              </a:lnSpc>
            </a:pPr>
            <a:r>
              <a:rPr lang="en-US" sz="2400" dirty="0"/>
              <a:t>Rigorous validations against analytical solutions and commercial tools highlights marked improvements in accuracy, performance, runtime, and efficiency.</a:t>
            </a:r>
          </a:p>
        </p:txBody>
      </p:sp>
      <p:sp>
        <p:nvSpPr>
          <p:cNvPr id="3" name="Footer Placeholder 3">
            <a:extLst>
              <a:ext uri="{FF2B5EF4-FFF2-40B4-BE49-F238E27FC236}">
                <a16:creationId xmlns:a16="http://schemas.microsoft.com/office/drawing/2014/main" id="{AF68538D-D58B-EEDE-7523-9C4288F7BAFE}"/>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60</a:t>
            </a:fld>
            <a:endParaRPr lang="en-US" dirty="0">
              <a:solidFill>
                <a:schemeClr val="bg1"/>
              </a:solidFill>
            </a:endParaRPr>
          </a:p>
        </p:txBody>
      </p:sp>
    </p:spTree>
    <p:extLst>
      <p:ext uri="{BB962C8B-B14F-4D97-AF65-F5344CB8AC3E}">
        <p14:creationId xmlns:p14="http://schemas.microsoft.com/office/powerpoint/2010/main" val="55824534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E092C-33A8-046D-B88F-D034BEEC9941}"/>
              </a:ext>
            </a:extLst>
          </p:cNvPr>
          <p:cNvSpPr>
            <a:spLocks noGrp="1"/>
          </p:cNvSpPr>
          <p:nvPr>
            <p:ph type="title"/>
          </p:nvPr>
        </p:nvSpPr>
        <p:spPr/>
        <p:txBody>
          <a:bodyPr/>
          <a:lstStyle/>
          <a:p>
            <a:r>
              <a:rPr lang="en-US" dirty="0"/>
              <a:t>ML-based DCEM Acceleration</a:t>
            </a:r>
          </a:p>
        </p:txBody>
      </p:sp>
      <p:sp>
        <p:nvSpPr>
          <p:cNvPr id="4" name="Footer Placeholder 3">
            <a:extLst>
              <a:ext uri="{FF2B5EF4-FFF2-40B4-BE49-F238E27FC236}">
                <a16:creationId xmlns:a16="http://schemas.microsoft.com/office/drawing/2014/main" id="{97795F55-34FF-9188-36C8-E9E0EA22C115}"/>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61</a:t>
            </a:fld>
            <a:endParaRPr lang="en-US" dirty="0">
              <a:solidFill>
                <a:schemeClr val="bg1"/>
              </a:solidFill>
            </a:endParaRPr>
          </a:p>
        </p:txBody>
      </p:sp>
      <p:sp>
        <p:nvSpPr>
          <p:cNvPr id="6" name="Text Placeholder 5">
            <a:extLst>
              <a:ext uri="{FF2B5EF4-FFF2-40B4-BE49-F238E27FC236}">
                <a16:creationId xmlns:a16="http://schemas.microsoft.com/office/drawing/2014/main" id="{8E9E8AA3-00AE-7831-6B10-5A1128B0678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15865194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Motivation</a:t>
            </a:r>
          </a:p>
        </p:txBody>
      </p:sp>
      <p:sp>
        <p:nvSpPr>
          <p:cNvPr id="3" name="Content Placeholder 2">
            <a:extLst>
              <a:ext uri="{FF2B5EF4-FFF2-40B4-BE49-F238E27FC236}">
                <a16:creationId xmlns:a16="http://schemas.microsoft.com/office/drawing/2014/main" id="{E461EA9E-CEEF-EEB7-E9E5-2B4A0253A7BC}"/>
              </a:ext>
            </a:extLst>
          </p:cNvPr>
          <p:cNvSpPr>
            <a:spLocks noGrp="1"/>
          </p:cNvSpPr>
          <p:nvPr>
            <p:ph idx="1"/>
          </p:nvPr>
        </p:nvSpPr>
        <p:spPr/>
        <p:txBody>
          <a:bodyPr>
            <a:normAutofit/>
          </a:bodyPr>
          <a:lstStyle/>
          <a:p>
            <a:r>
              <a:rPr lang="en-US" sz="2400" dirty="0"/>
              <a:t>Need for faster and more efficient simulation processes without compromising accuracy.</a:t>
            </a:r>
          </a:p>
          <a:p>
            <a:r>
              <a:rPr lang="en-US" sz="2400" dirty="0"/>
              <a:t>Integrating ML with traditional EM ray tracing techniques has achieved remarkable results in certain applications </a:t>
            </a:r>
            <a:r>
              <a:rPr lang="en-US" sz="1600" dirty="0"/>
              <a:t>[Huang et al. 2021, Yin et al. 2022]</a:t>
            </a:r>
            <a:r>
              <a:rPr lang="en-US" sz="2400" dirty="0"/>
              <a:t>.</a:t>
            </a:r>
          </a:p>
          <a:p>
            <a:r>
              <a:rPr lang="en-US" sz="2400" dirty="0"/>
              <a:t>Generative Adversarial Networks (GAN) approach</a:t>
            </a:r>
            <a:r>
              <a:rPr kumimoji="0" lang="en-US" sz="1600" b="0" i="0" u="none" strike="noStrike" kern="1200" cap="none" spc="0" normalizeH="0" baseline="0" noProof="0" dirty="0">
                <a:ln>
                  <a:noFill/>
                </a:ln>
                <a:solidFill>
                  <a:prstClr val="black"/>
                </a:solidFill>
                <a:effectLst/>
                <a:uLnTx/>
                <a:uFillTx/>
                <a:latin typeface="Trebuchet MS"/>
                <a:ea typeface="+mn-ea"/>
                <a:cs typeface="+mn-cs"/>
              </a:rPr>
              <a:t> [Ian et al. 2014]</a:t>
            </a:r>
            <a:r>
              <a:rPr lang="en-US" sz="2400" dirty="0"/>
              <a:t>:</a:t>
            </a:r>
          </a:p>
          <a:p>
            <a:pPr lvl="1"/>
            <a:r>
              <a:rPr lang="en-US" sz="2000" dirty="0"/>
              <a:t>High-quality synthetic data generation</a:t>
            </a:r>
          </a:p>
          <a:p>
            <a:pPr lvl="1"/>
            <a:r>
              <a:rPr lang="en-US" sz="2000" dirty="0"/>
              <a:t>Efficiency in prediction</a:t>
            </a:r>
          </a:p>
          <a:p>
            <a:pPr lvl="1"/>
            <a:r>
              <a:rPr lang="en-US" sz="2000" dirty="0"/>
              <a:t>Accuracy close to ray tracing simulations </a:t>
            </a:r>
          </a:p>
          <a:p>
            <a:pPr lvl="1"/>
            <a:r>
              <a:rPr lang="en-US" sz="2000" dirty="0"/>
              <a:t>Overcoming limitations of other ML methods</a:t>
            </a:r>
          </a:p>
          <a:p>
            <a:endParaRPr lang="en-US" sz="2400" dirty="0"/>
          </a:p>
        </p:txBody>
      </p:sp>
      <p:sp>
        <p:nvSpPr>
          <p:cNvPr id="4" name="Footer Placeholder 3">
            <a:extLst>
              <a:ext uri="{FF2B5EF4-FFF2-40B4-BE49-F238E27FC236}">
                <a16:creationId xmlns:a16="http://schemas.microsoft.com/office/drawing/2014/main" id="{7B796194-6502-5ADF-F03C-4081908DA6A5}"/>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62</a:t>
            </a:fld>
            <a:endParaRPr lang="en-US" dirty="0">
              <a:solidFill>
                <a:schemeClr val="bg1"/>
              </a:solidFill>
            </a:endParaRPr>
          </a:p>
        </p:txBody>
      </p:sp>
    </p:spTree>
    <p:extLst>
      <p:ext uri="{BB962C8B-B14F-4D97-AF65-F5344CB8AC3E}">
        <p14:creationId xmlns:p14="http://schemas.microsoft.com/office/powerpoint/2010/main" val="11366695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35895D-EE95-8E10-6432-D66694B516DA}"/>
              </a:ext>
            </a:extLst>
          </p:cNvPr>
          <p:cNvSpPr>
            <a:spLocks noGrp="1"/>
          </p:cNvSpPr>
          <p:nvPr>
            <p:ph type="title"/>
          </p:nvPr>
        </p:nvSpPr>
        <p:spPr/>
        <p:txBody>
          <a:bodyPr/>
          <a:lstStyle/>
          <a:p>
            <a:r>
              <a:rPr lang="en-US" dirty="0"/>
              <a:t>GAN workflow</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579C9DC-17D3-9E9B-4AFA-2CFADCC40563}"/>
                  </a:ext>
                </a:extLst>
              </p:cNvPr>
              <p:cNvSpPr>
                <a:spLocks noGrp="1"/>
              </p:cNvSpPr>
              <p:nvPr>
                <p:ph idx="1"/>
              </p:nvPr>
            </p:nvSpPr>
            <p:spPr/>
            <p:txBody>
              <a:bodyPr/>
              <a:lstStyle/>
              <a:p>
                <a:r>
                  <a:rPr lang="en-US" dirty="0"/>
                  <a:t>Conditional Generative Adversarial Networks (</a:t>
                </a:r>
                <a:r>
                  <a:rPr lang="en-US" dirty="0" err="1"/>
                  <a:t>cGANs</a:t>
                </a:r>
                <a:r>
                  <a:rPr lang="en-US" dirty="0"/>
                  <a:t>):</a:t>
                </a:r>
              </a:p>
              <a:p>
                <a:pPr lvl="1"/>
                <a:r>
                  <a:rPr lang="en-US" b="0" dirty="0"/>
                  <a:t>Equation: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𝑟</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𝑐𝐺𝐴𝑁</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𝑔</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𝑡𝑥</m:t>
                            </m:r>
                          </m:sub>
                        </m:sSub>
                        <m:r>
                          <a:rPr lang="en-US" b="0" i="1" smtClean="0">
                            <a:latin typeface="Cambria Math" panose="02040503050406030204" pitchFamily="18" charset="0"/>
                          </a:rPr>
                          <m:t>,</m:t>
                        </m:r>
                        <m:r>
                          <a:rPr lang="en-US" b="0" i="1" smtClean="0">
                            <a:latin typeface="Cambria Math" panose="02040503050406030204" pitchFamily="18" charset="0"/>
                          </a:rPr>
                          <m:t>𝑧</m:t>
                        </m:r>
                      </m:e>
                    </m:d>
                  </m:oMath>
                </a14:m>
                <a:endParaRPr lang="en-US" dirty="0"/>
              </a:p>
              <a:p>
                <a:pPr lvl="2"/>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𝑟</m:t>
                        </m:r>
                      </m:sub>
                    </m:sSub>
                  </m:oMath>
                </a14:m>
                <a:r>
                  <a:rPr lang="en-US" dirty="0"/>
                  <a:t>: received power</a:t>
                </a:r>
              </a:p>
              <a:p>
                <a:pPr lvl="2"/>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𝑓</m:t>
                        </m:r>
                      </m:e>
                      <m:sub>
                        <m:r>
                          <a:rPr lang="en-US" b="0" i="1" smtClean="0">
                            <a:latin typeface="Cambria Math" panose="02040503050406030204" pitchFamily="18" charset="0"/>
                          </a:rPr>
                          <m:t>𝑐𝐺𝐴𝑁</m:t>
                        </m:r>
                      </m:sub>
                    </m:sSub>
                  </m:oMath>
                </a14:m>
                <a:r>
                  <a:rPr lang="en-US" dirty="0"/>
                  <a:t>: GAN function</a:t>
                </a:r>
              </a:p>
              <a:p>
                <a:pPr lvl="2"/>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𝑔</m:t>
                        </m:r>
                      </m:sub>
                    </m:sSub>
                  </m:oMath>
                </a14:m>
                <a:r>
                  <a:rPr lang="en-US" dirty="0"/>
                  <a:t>: encoded geometry info</a:t>
                </a:r>
              </a:p>
              <a:p>
                <a:pPr lvl="2"/>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𝐿</m:t>
                        </m:r>
                      </m:e>
                      <m:sub>
                        <m:r>
                          <a:rPr lang="en-US" b="0" i="1" smtClean="0">
                            <a:latin typeface="Cambria Math" panose="02040503050406030204" pitchFamily="18" charset="0"/>
                          </a:rPr>
                          <m:t>𝑡𝑥</m:t>
                        </m:r>
                      </m:sub>
                    </m:sSub>
                  </m:oMath>
                </a14:m>
                <a:r>
                  <a:rPr lang="en-US" dirty="0"/>
                  <a:t>: location of the transmitter</a:t>
                </a:r>
              </a:p>
              <a:p>
                <a:pPr lvl="2"/>
                <a14:m>
                  <m:oMath xmlns:m="http://schemas.openxmlformats.org/officeDocument/2006/math">
                    <m:r>
                      <a:rPr lang="en-US" b="0" i="1" smtClean="0">
                        <a:latin typeface="Cambria Math" panose="02040503050406030204" pitchFamily="18" charset="0"/>
                      </a:rPr>
                      <m:t>𝑧</m:t>
                    </m:r>
                  </m:oMath>
                </a14:m>
                <a:r>
                  <a:rPr lang="en-US" dirty="0"/>
                  <a:t>: noise vector</a:t>
                </a:r>
              </a:p>
              <a:p>
                <a:pPr lvl="1"/>
                <a:r>
                  <a:rPr lang="en-US" dirty="0"/>
                  <a:t>Flowchart</a:t>
                </a:r>
              </a:p>
            </p:txBody>
          </p:sp>
        </mc:Choice>
        <mc:Fallback xmlns="">
          <p:sp>
            <p:nvSpPr>
              <p:cNvPr id="3" name="Content Placeholder 2">
                <a:extLst>
                  <a:ext uri="{FF2B5EF4-FFF2-40B4-BE49-F238E27FC236}">
                    <a16:creationId xmlns:a16="http://schemas.microsoft.com/office/drawing/2014/main" id="{3579C9DC-17D3-9E9B-4AFA-2CFADCC40563}"/>
                  </a:ext>
                </a:extLst>
              </p:cNvPr>
              <p:cNvSpPr>
                <a:spLocks noGrp="1" noRot="1" noChangeAspect="1" noMove="1" noResize="1" noEditPoints="1" noAdjustHandles="1" noChangeArrowheads="1" noChangeShapeType="1" noTextEdit="1"/>
              </p:cNvSpPr>
              <p:nvPr>
                <p:ph idx="1"/>
              </p:nvPr>
            </p:nvSpPr>
            <p:spPr>
              <a:blipFill>
                <a:blip r:embed="rId3"/>
                <a:stretch>
                  <a:fillRect l="-1043" t="-1473"/>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8D4939B6-1147-69A8-20B5-9A9F1476EC16}"/>
              </a:ext>
            </a:extLst>
          </p:cNvPr>
          <p:cNvSpPr>
            <a:spLocks noGrp="1"/>
          </p:cNvSpPr>
          <p:nvPr>
            <p:ph type="ftr" sz="quarter" idx="3"/>
          </p:nvPr>
        </p:nvSpPr>
        <p:spPr/>
        <p:txBody>
          <a:bodyPr/>
          <a:lstStyle/>
          <a:p>
            <a:fld id="{84967C11-20DF-654D-A7FD-D310D00C0508}" type="slidenum">
              <a:rPr lang="en-US" smtClean="0">
                <a:solidFill>
                  <a:schemeClr val="bg1"/>
                </a:solidFill>
              </a:rPr>
              <a:pPr/>
              <a:t>63</a:t>
            </a:fld>
            <a:endParaRPr lang="en-US" dirty="0">
              <a:solidFill>
                <a:schemeClr val="bg1"/>
              </a:solidFill>
            </a:endParaRPr>
          </a:p>
        </p:txBody>
      </p:sp>
      <p:pic>
        <p:nvPicPr>
          <p:cNvPr id="6" name="Picture 5" descr="A diagram of a diagram&#10;&#10;Description automatically generated">
            <a:extLst>
              <a:ext uri="{FF2B5EF4-FFF2-40B4-BE49-F238E27FC236}">
                <a16:creationId xmlns:a16="http://schemas.microsoft.com/office/drawing/2014/main" id="{41EBA4FE-5CDA-4955-482F-397EB0667492}"/>
              </a:ext>
            </a:extLst>
          </p:cNvPr>
          <p:cNvPicPr>
            <a:picLocks noChangeAspect="1"/>
          </p:cNvPicPr>
          <p:nvPr/>
        </p:nvPicPr>
        <p:blipFill>
          <a:blip r:embed="rId4"/>
          <a:stretch>
            <a:fillRect/>
          </a:stretch>
        </p:blipFill>
        <p:spPr>
          <a:xfrm>
            <a:off x="6240966" y="2742306"/>
            <a:ext cx="5824654" cy="3163587"/>
          </a:xfrm>
          <a:prstGeom prst="rect">
            <a:avLst/>
          </a:prstGeom>
        </p:spPr>
      </p:pic>
    </p:spTree>
    <p:extLst>
      <p:ext uri="{BB962C8B-B14F-4D97-AF65-F5344CB8AC3E}">
        <p14:creationId xmlns:p14="http://schemas.microsoft.com/office/powerpoint/2010/main" val="33965306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Method</a:t>
            </a:r>
          </a:p>
        </p:txBody>
      </p:sp>
      <p:sp>
        <p:nvSpPr>
          <p:cNvPr id="3" name="Content Placeholder 2">
            <a:extLst>
              <a:ext uri="{FF2B5EF4-FFF2-40B4-BE49-F238E27FC236}">
                <a16:creationId xmlns:a16="http://schemas.microsoft.com/office/drawing/2014/main" id="{E461EA9E-CEEF-EEB7-E9E5-2B4A0253A7BC}"/>
              </a:ext>
            </a:extLst>
          </p:cNvPr>
          <p:cNvSpPr>
            <a:spLocks noGrp="1"/>
          </p:cNvSpPr>
          <p:nvPr>
            <p:ph idx="1"/>
          </p:nvPr>
        </p:nvSpPr>
        <p:spPr/>
        <p:txBody>
          <a:bodyPr>
            <a:normAutofit/>
          </a:bodyPr>
          <a:lstStyle/>
          <a:p>
            <a:r>
              <a:rPr lang="en-US" sz="2400" dirty="0"/>
              <a:t>Prepare training/testing data from DCEM simulations.</a:t>
            </a:r>
          </a:p>
          <a:p>
            <a:r>
              <a:rPr lang="en-US" sz="2400" dirty="0"/>
              <a:t>Build and train cGAN to generate and distinguish EM heatmaps, ideally, the training process reaches an equilibrium where the generator produces data indistinguishable from real data, and the discriminator guesses at chance level (50% accuracy).</a:t>
            </a:r>
          </a:p>
          <a:p>
            <a:r>
              <a:rPr lang="en-US" sz="2400" dirty="0"/>
              <a:t>Fuse GAN results with DCEM and optimized against WinProp simulations.</a:t>
            </a:r>
          </a:p>
          <a:p>
            <a:r>
              <a:rPr lang="en-US" sz="2400" dirty="0"/>
              <a:t>Evaluate against testing data and compute MSE and time for DCEM-GAN, GAN-based predictions, comparing to traditional RT simulations.</a:t>
            </a:r>
          </a:p>
        </p:txBody>
      </p:sp>
      <p:sp>
        <p:nvSpPr>
          <p:cNvPr id="4" name="Footer Placeholder 3">
            <a:extLst>
              <a:ext uri="{FF2B5EF4-FFF2-40B4-BE49-F238E27FC236}">
                <a16:creationId xmlns:a16="http://schemas.microsoft.com/office/drawing/2014/main" id="{9F4B7FC5-8DF3-B901-0117-760E46B0EE69}"/>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64</a:t>
            </a:fld>
            <a:endParaRPr lang="en-US" dirty="0">
              <a:solidFill>
                <a:schemeClr val="bg1"/>
              </a:solidFill>
            </a:endParaRPr>
          </a:p>
        </p:txBody>
      </p:sp>
    </p:spTree>
    <p:extLst>
      <p:ext uri="{BB962C8B-B14F-4D97-AF65-F5344CB8AC3E}">
        <p14:creationId xmlns:p14="http://schemas.microsoft.com/office/powerpoint/2010/main" val="138483231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9E8402-3A09-DA33-2D79-C5EC151BEA2F}"/>
              </a:ext>
            </a:extLst>
          </p:cNvPr>
          <p:cNvSpPr>
            <a:spLocks noGrp="1"/>
          </p:cNvSpPr>
          <p:nvPr>
            <p:ph type="title"/>
          </p:nvPr>
        </p:nvSpPr>
        <p:spPr/>
        <p:txBody>
          <a:bodyPr/>
          <a:lstStyle/>
          <a:p>
            <a:r>
              <a:rPr lang="en-US" dirty="0"/>
              <a:t>Data preparation</a:t>
            </a:r>
          </a:p>
        </p:txBody>
      </p:sp>
      <p:sp>
        <p:nvSpPr>
          <p:cNvPr id="3" name="Content Placeholder 2">
            <a:extLst>
              <a:ext uri="{FF2B5EF4-FFF2-40B4-BE49-F238E27FC236}">
                <a16:creationId xmlns:a16="http://schemas.microsoft.com/office/drawing/2014/main" id="{46C3D474-0696-ED57-28A2-10C560319E80}"/>
              </a:ext>
            </a:extLst>
          </p:cNvPr>
          <p:cNvSpPr>
            <a:spLocks noGrp="1"/>
          </p:cNvSpPr>
          <p:nvPr>
            <p:ph idx="1"/>
          </p:nvPr>
        </p:nvSpPr>
        <p:spPr/>
        <p:txBody>
          <a:bodyPr/>
          <a:lstStyle/>
          <a:p>
            <a:r>
              <a:rPr lang="en-US" dirty="0"/>
              <a:t>Generate 2000 indoor scenes through WinProp</a:t>
            </a:r>
          </a:p>
          <a:p>
            <a:r>
              <a:rPr lang="en-US" dirty="0"/>
              <a:t>~64 million received power points simulated through DCEM</a:t>
            </a:r>
          </a:p>
          <a:p>
            <a:r>
              <a:rPr lang="en-US" dirty="0"/>
              <a:t>Divided based on 80/20 split into training and testing set</a:t>
            </a:r>
          </a:p>
        </p:txBody>
      </p:sp>
      <p:sp>
        <p:nvSpPr>
          <p:cNvPr id="4" name="Footer Placeholder 3">
            <a:extLst>
              <a:ext uri="{FF2B5EF4-FFF2-40B4-BE49-F238E27FC236}">
                <a16:creationId xmlns:a16="http://schemas.microsoft.com/office/drawing/2014/main" id="{BAB2CA43-8835-3130-5D71-E4FE44766B47}"/>
              </a:ext>
            </a:extLst>
          </p:cNvPr>
          <p:cNvSpPr>
            <a:spLocks noGrp="1"/>
          </p:cNvSpPr>
          <p:nvPr>
            <p:ph type="ftr" sz="quarter" idx="3"/>
          </p:nvPr>
        </p:nvSpPr>
        <p:spPr/>
        <p:txBody>
          <a:bodyPr/>
          <a:lstStyle/>
          <a:p>
            <a:fld id="{84967C11-20DF-654D-A7FD-D310D00C0508}" type="slidenum">
              <a:rPr lang="en-US" smtClean="0">
                <a:solidFill>
                  <a:schemeClr val="bg1"/>
                </a:solidFill>
              </a:rPr>
              <a:pPr/>
              <a:t>65</a:t>
            </a:fld>
            <a:endParaRPr lang="en-US" dirty="0">
              <a:solidFill>
                <a:schemeClr val="bg1"/>
              </a:solidFill>
            </a:endParaRPr>
          </a:p>
        </p:txBody>
      </p:sp>
      <p:pic>
        <p:nvPicPr>
          <p:cNvPr id="6" name="Picture 5" descr="A red rectangular object with blue squares&#10;&#10;Description automatically generated">
            <a:extLst>
              <a:ext uri="{FF2B5EF4-FFF2-40B4-BE49-F238E27FC236}">
                <a16:creationId xmlns:a16="http://schemas.microsoft.com/office/drawing/2014/main" id="{B57DC972-B7D4-713C-E830-BFC7F2AEBC6C}"/>
              </a:ext>
            </a:extLst>
          </p:cNvPr>
          <p:cNvPicPr>
            <a:picLocks noChangeAspect="1"/>
          </p:cNvPicPr>
          <p:nvPr/>
        </p:nvPicPr>
        <p:blipFill>
          <a:blip r:embed="rId3"/>
          <a:stretch>
            <a:fillRect/>
          </a:stretch>
        </p:blipFill>
        <p:spPr>
          <a:xfrm>
            <a:off x="800100" y="3746810"/>
            <a:ext cx="7820724" cy="2159083"/>
          </a:xfrm>
          <a:prstGeom prst="rect">
            <a:avLst/>
          </a:prstGeom>
        </p:spPr>
      </p:pic>
      <p:sp>
        <p:nvSpPr>
          <p:cNvPr id="8" name="TextBox 7">
            <a:extLst>
              <a:ext uri="{FF2B5EF4-FFF2-40B4-BE49-F238E27FC236}">
                <a16:creationId xmlns:a16="http://schemas.microsoft.com/office/drawing/2014/main" id="{BA87A2E3-A5E2-503C-88E6-3C27ED0695BC}"/>
              </a:ext>
            </a:extLst>
          </p:cNvPr>
          <p:cNvSpPr txBox="1"/>
          <p:nvPr/>
        </p:nvSpPr>
        <p:spPr>
          <a:xfrm>
            <a:off x="8658924" y="4424782"/>
            <a:ext cx="3666893" cy="707886"/>
          </a:xfrm>
          <a:prstGeom prst="rect">
            <a:avLst/>
          </a:prstGeom>
          <a:noFill/>
        </p:spPr>
        <p:txBody>
          <a:bodyPr wrap="square">
            <a:spAutoFit/>
          </a:bodyPr>
          <a:lstStyle/>
          <a:p>
            <a:r>
              <a:rPr lang="en-US" sz="2000" b="1" dirty="0"/>
              <a:t>Sample 3D renderings </a:t>
            </a:r>
            <a:r>
              <a:rPr lang="en-US" sz="2000" dirty="0"/>
              <a:t>of indoor environments</a:t>
            </a:r>
          </a:p>
        </p:txBody>
      </p:sp>
    </p:spTree>
    <p:extLst>
      <p:ext uri="{BB962C8B-B14F-4D97-AF65-F5344CB8AC3E}">
        <p14:creationId xmlns:p14="http://schemas.microsoft.com/office/powerpoint/2010/main" val="309511903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a:xfrm>
            <a:off x="322589" y="2627926"/>
            <a:ext cx="10515600" cy="1325563"/>
          </a:xfrm>
        </p:spPr>
        <p:txBody>
          <a:bodyPr>
            <a:normAutofit fontScale="90000"/>
          </a:bodyPr>
          <a:lstStyle/>
          <a:p>
            <a:r>
              <a:rPr lang="en-US" dirty="0"/>
              <a:t>Methodology: </a:t>
            </a:r>
            <a:br>
              <a:rPr lang="en-US" dirty="0"/>
            </a:br>
            <a:r>
              <a:rPr lang="en-US" dirty="0"/>
              <a:t>overview of GAN</a:t>
            </a:r>
            <a:br>
              <a:rPr lang="en-US" dirty="0"/>
            </a:br>
            <a:endParaRPr lang="en-US" dirty="0"/>
          </a:p>
        </p:txBody>
      </p:sp>
      <p:pic>
        <p:nvPicPr>
          <p:cNvPr id="6" name="Content Placeholder 5" descr="A screenshot of a computer screen&#10;&#10;Description automatically generated">
            <a:extLst>
              <a:ext uri="{FF2B5EF4-FFF2-40B4-BE49-F238E27FC236}">
                <a16:creationId xmlns:a16="http://schemas.microsoft.com/office/drawing/2014/main" id="{B63BACF7-6BAE-C3B5-7B6A-CED2B644B502}"/>
              </a:ext>
            </a:extLst>
          </p:cNvPr>
          <p:cNvPicPr>
            <a:picLocks noGrp="1" noChangeAspect="1"/>
          </p:cNvPicPr>
          <p:nvPr>
            <p:ph idx="1"/>
          </p:nvPr>
        </p:nvPicPr>
        <p:blipFill>
          <a:blip r:embed="rId3"/>
          <a:stretch>
            <a:fillRect/>
          </a:stretch>
        </p:blipFill>
        <p:spPr>
          <a:xfrm>
            <a:off x="2096429" y="44219"/>
            <a:ext cx="10214608" cy="5167415"/>
          </a:xfrm>
        </p:spPr>
      </p:pic>
      <p:sp>
        <p:nvSpPr>
          <p:cNvPr id="4" name="Footer Placeholder 3">
            <a:extLst>
              <a:ext uri="{FF2B5EF4-FFF2-40B4-BE49-F238E27FC236}">
                <a16:creationId xmlns:a16="http://schemas.microsoft.com/office/drawing/2014/main" id="{CB9CA381-697D-C5D4-A6DC-9987F3B36FE6}"/>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66</a:t>
            </a:fld>
            <a:endParaRPr lang="en-US" dirty="0">
              <a:solidFill>
                <a:schemeClr val="bg1"/>
              </a:solidFill>
            </a:endParaRPr>
          </a:p>
        </p:txBody>
      </p:sp>
      <p:sp>
        <p:nvSpPr>
          <p:cNvPr id="7" name="Content Placeholder 2">
            <a:extLst>
              <a:ext uri="{FF2B5EF4-FFF2-40B4-BE49-F238E27FC236}">
                <a16:creationId xmlns:a16="http://schemas.microsoft.com/office/drawing/2014/main" id="{FA6D18D3-2A6D-F35A-1C60-7032D8012D89}"/>
              </a:ext>
            </a:extLst>
          </p:cNvPr>
          <p:cNvSpPr txBox="1">
            <a:spLocks/>
          </p:cNvSpPr>
          <p:nvPr/>
        </p:nvSpPr>
        <p:spPr>
          <a:xfrm>
            <a:off x="322589" y="3544949"/>
            <a:ext cx="5172307" cy="243414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t>Implementation details</a:t>
            </a:r>
          </a:p>
          <a:p>
            <a:pPr lvl="1"/>
            <a:r>
              <a:rPr lang="en-US" sz="1800" b="1" dirty="0"/>
              <a:t>Data preparation</a:t>
            </a:r>
          </a:p>
          <a:p>
            <a:pPr lvl="1"/>
            <a:r>
              <a:rPr lang="en-US" sz="1800" b="1" dirty="0"/>
              <a:t>Generator</a:t>
            </a:r>
          </a:p>
          <a:p>
            <a:pPr lvl="1"/>
            <a:r>
              <a:rPr lang="en-US" sz="1800" b="1" dirty="0"/>
              <a:t>Discriminator</a:t>
            </a:r>
          </a:p>
          <a:p>
            <a:pPr lvl="1"/>
            <a:r>
              <a:rPr lang="en-US" sz="1800" b="1" dirty="0"/>
              <a:t>Feedback/update</a:t>
            </a:r>
          </a:p>
          <a:p>
            <a:pPr lvl="1"/>
            <a:r>
              <a:rPr lang="en-US" sz="1800" b="1" dirty="0"/>
              <a:t>Testing/verification</a:t>
            </a:r>
          </a:p>
          <a:p>
            <a:pPr lvl="1"/>
            <a:r>
              <a:rPr lang="en-US" sz="1800" b="1" dirty="0"/>
              <a:t>Fusion with DCEM for DCEM-GAN</a:t>
            </a:r>
          </a:p>
        </p:txBody>
      </p:sp>
    </p:spTree>
    <p:extLst>
      <p:ext uri="{BB962C8B-B14F-4D97-AF65-F5344CB8AC3E}">
        <p14:creationId xmlns:p14="http://schemas.microsoft.com/office/powerpoint/2010/main" val="79074431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a:t>Two methods: GAN-based and DCEM-GAN</a:t>
            </a:r>
            <a:endParaRPr lang="en-US" dirty="0"/>
          </a:p>
        </p:txBody>
      </p:sp>
      <p:sp>
        <p:nvSpPr>
          <p:cNvPr id="4" name="Footer Placeholder 3">
            <a:extLst>
              <a:ext uri="{FF2B5EF4-FFF2-40B4-BE49-F238E27FC236}">
                <a16:creationId xmlns:a16="http://schemas.microsoft.com/office/drawing/2014/main" id="{CB9CA381-697D-C5D4-A6DC-9987F3B36FE6}"/>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67</a:t>
            </a:fld>
            <a:endParaRPr lang="en-US" dirty="0">
              <a:solidFill>
                <a:schemeClr val="bg1"/>
              </a:solidFill>
            </a:endParaRPr>
          </a:p>
        </p:txBody>
      </p:sp>
      <p:pic>
        <p:nvPicPr>
          <p:cNvPr id="7" name="Content Placeholder 6" descr="A diagram of a network&#10;&#10;Description automatically generated">
            <a:extLst>
              <a:ext uri="{FF2B5EF4-FFF2-40B4-BE49-F238E27FC236}">
                <a16:creationId xmlns:a16="http://schemas.microsoft.com/office/drawing/2014/main" id="{C12038E7-7903-7AEA-A79C-FC5547A11029}"/>
              </a:ext>
            </a:extLst>
          </p:cNvPr>
          <p:cNvPicPr>
            <a:picLocks noGrp="1" noChangeAspect="1"/>
          </p:cNvPicPr>
          <p:nvPr>
            <p:ph idx="1"/>
          </p:nvPr>
        </p:nvPicPr>
        <p:blipFill>
          <a:blip r:embed="rId3"/>
          <a:stretch>
            <a:fillRect/>
          </a:stretch>
        </p:blipFill>
        <p:spPr>
          <a:xfrm>
            <a:off x="838200" y="1832446"/>
            <a:ext cx="10515600" cy="3710633"/>
          </a:xfrm>
        </p:spPr>
      </p:pic>
    </p:spTree>
    <p:extLst>
      <p:ext uri="{BB962C8B-B14F-4D97-AF65-F5344CB8AC3E}">
        <p14:creationId xmlns:p14="http://schemas.microsoft.com/office/powerpoint/2010/main" val="145396987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normAutofit/>
          </a:bodyPr>
          <a:lstStyle/>
          <a:p>
            <a:r>
              <a:rPr lang="en-US" sz="4000" dirty="0"/>
              <a:t>Two methods: </a:t>
            </a:r>
            <a:br>
              <a:rPr lang="en-US" sz="4000" dirty="0"/>
            </a:br>
            <a:r>
              <a:rPr lang="en-US" sz="4000" dirty="0"/>
              <a:t>GAN-based and DCEM-GAN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461EA9E-CEEF-EEB7-E9E5-2B4A0253A7BC}"/>
                  </a:ext>
                </a:extLst>
              </p:cNvPr>
              <p:cNvSpPr>
                <a:spLocks noGrp="1"/>
              </p:cNvSpPr>
              <p:nvPr>
                <p:ph idx="1"/>
              </p:nvPr>
            </p:nvSpPr>
            <p:spPr/>
            <p:txBody>
              <a:bodyPr>
                <a:normAutofit/>
              </a:bodyPr>
              <a:lstStyle/>
              <a:p>
                <a:r>
                  <a:rPr lang="en-US" sz="2400" dirty="0"/>
                  <a:t>After training GAN and verification against testing data, we define current results as </a:t>
                </a:r>
                <a:r>
                  <a:rPr lang="en-US" sz="2400" b="1" dirty="0"/>
                  <a:t>GAN-based </a:t>
                </a:r>
                <a:r>
                  <a:rPr lang="en-US" sz="2400" dirty="0"/>
                  <a:t>predictions. </a:t>
                </a:r>
              </a:p>
              <a:p>
                <a:r>
                  <a:rPr lang="en-US" sz="2400" dirty="0"/>
                  <a:t>Combining the outputs of DCEM and GAN-based, assigning weights that reflect the confidence of each method for different areas of the simulation space, to get </a:t>
                </a:r>
                <a:r>
                  <a:rPr lang="en-US" sz="2400" b="1" dirty="0"/>
                  <a:t>DCEM-GAN </a:t>
                </a:r>
                <a:r>
                  <a:rPr lang="en-US" sz="2400" dirty="0"/>
                  <a:t>predictions:</a:t>
                </a:r>
              </a:p>
              <a:p>
                <a:pPr marL="0" indent="0">
                  <a:buNone/>
                </a:pPr>
                <a14:m>
                  <m:oMathPara xmlns:m="http://schemas.openxmlformats.org/officeDocument/2006/math">
                    <m:oMathParaPr>
                      <m:jc m:val="centerGroup"/>
                    </m:oMathParaPr>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𝑃</m:t>
                          </m:r>
                        </m:e>
                        <m:sub>
                          <m:r>
                            <a:rPr lang="en-US" sz="2400" b="0" i="1" smtClean="0">
                              <a:latin typeface="Cambria Math" panose="02040503050406030204" pitchFamily="18" charset="0"/>
                            </a:rPr>
                            <m:t>𝐷𝐶𝐸𝑀</m:t>
                          </m:r>
                          <m:r>
                            <a:rPr lang="en-US" sz="2400" b="0" i="1" smtClean="0">
                              <a:latin typeface="Cambria Math" panose="02040503050406030204" pitchFamily="18" charset="0"/>
                            </a:rPr>
                            <m:t>−</m:t>
                          </m:r>
                          <m:r>
                            <a:rPr lang="en-US" sz="2400" b="0" i="1" smtClean="0">
                              <a:latin typeface="Cambria Math" panose="02040503050406030204" pitchFamily="18" charset="0"/>
                            </a:rPr>
                            <m:t>𝑀𝐿</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𝑤</m:t>
                          </m:r>
                        </m:e>
                        <m:sub>
                          <m:r>
                            <a:rPr lang="en-US" sz="2400" b="0" i="1" smtClean="0">
                              <a:latin typeface="Cambria Math" panose="02040503050406030204" pitchFamily="18" charset="0"/>
                            </a:rPr>
                            <m:t>𝑅𝑇</m:t>
                          </m:r>
                        </m:sub>
                      </m:sSub>
                      <m:r>
                        <a:rPr lang="en-US" sz="2400" i="1">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𝑃</m:t>
                          </m:r>
                        </m:e>
                        <m:sub>
                          <m:r>
                            <a:rPr lang="en-US" sz="2400" b="0" i="1" smtClean="0">
                              <a:latin typeface="Cambria Math" panose="02040503050406030204" pitchFamily="18" charset="0"/>
                              <a:ea typeface="Cambria Math" panose="02040503050406030204" pitchFamily="18" charset="0"/>
                            </a:rPr>
                            <m:t>𝑅𝑇</m:t>
                          </m:r>
                        </m:sub>
                      </m:sSub>
                      <m:r>
                        <a:rPr lang="en-US" sz="2400" b="0" i="1"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𝑤</m:t>
                          </m:r>
                        </m:e>
                        <m:sub>
                          <m:r>
                            <a:rPr lang="en-US" sz="2400" b="0" i="1" smtClean="0">
                              <a:latin typeface="Cambria Math" panose="02040503050406030204" pitchFamily="18" charset="0"/>
                              <a:ea typeface="Cambria Math" panose="02040503050406030204" pitchFamily="18" charset="0"/>
                            </a:rPr>
                            <m:t>𝑀𝐿</m:t>
                          </m:r>
                        </m:sub>
                      </m:sSub>
                      <m:r>
                        <a:rPr lang="en-US" sz="2400" b="0" i="1"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𝑃</m:t>
                          </m:r>
                        </m:e>
                        <m:sub>
                          <m:r>
                            <a:rPr lang="en-US" sz="2400" b="0" i="1" smtClean="0">
                              <a:latin typeface="Cambria Math" panose="02040503050406030204" pitchFamily="18" charset="0"/>
                              <a:ea typeface="Cambria Math" panose="02040503050406030204" pitchFamily="18" charset="0"/>
                            </a:rPr>
                            <m:t>𝑀𝐿</m:t>
                          </m:r>
                        </m:sub>
                      </m:sSub>
                    </m:oMath>
                  </m:oMathPara>
                </a14:m>
                <a:endParaRPr lang="en-US" sz="2400" dirty="0"/>
              </a:p>
              <a:p>
                <a:r>
                  <a:rPr lang="en-US" sz="2400" dirty="0"/>
                  <a:t>The fusion weights are solved as an optimization problem that minimizes the overall error with respect to a set of ground truth data from WinProp.</a:t>
                </a:r>
                <a:endParaRPr lang="en-US" sz="2400" b="0" i="1" dirty="0">
                  <a:latin typeface="Cambria Math" panose="02040503050406030204" pitchFamily="18" charset="0"/>
                </a:endParaRPr>
              </a:p>
              <a:p>
                <a:endParaRPr lang="en-US" sz="2400" dirty="0"/>
              </a:p>
              <a:p>
                <a:pPr marL="0" indent="0">
                  <a:buNone/>
                </a:pPr>
                <a:endParaRPr lang="en-US" sz="2400" dirty="0"/>
              </a:p>
            </p:txBody>
          </p:sp>
        </mc:Choice>
        <mc:Fallback xmlns="">
          <p:sp>
            <p:nvSpPr>
              <p:cNvPr id="3" name="Content Placeholder 2">
                <a:extLst>
                  <a:ext uri="{FF2B5EF4-FFF2-40B4-BE49-F238E27FC236}">
                    <a16:creationId xmlns:a16="http://schemas.microsoft.com/office/drawing/2014/main" id="{E461EA9E-CEEF-EEB7-E9E5-2B4A0253A7BC}"/>
                  </a:ext>
                </a:extLst>
              </p:cNvPr>
              <p:cNvSpPr>
                <a:spLocks noGrp="1" noRot="1" noChangeAspect="1" noMove="1" noResize="1" noEditPoints="1" noAdjustHandles="1" noChangeArrowheads="1" noChangeShapeType="1" noTextEdit="1"/>
              </p:cNvSpPr>
              <p:nvPr>
                <p:ph idx="1"/>
              </p:nvPr>
            </p:nvSpPr>
            <p:spPr>
              <a:blipFill>
                <a:blip r:embed="rId3"/>
                <a:stretch>
                  <a:fillRect l="-812" t="-1309" r="-870" b="-1309"/>
                </a:stretch>
              </a:blipFill>
            </p:spPr>
            <p:txBody>
              <a:bodyPr/>
              <a:lstStyle/>
              <a:p>
                <a:r>
                  <a:rPr lang="en-US">
                    <a:noFill/>
                  </a:rPr>
                  <a:t> </a:t>
                </a:r>
              </a:p>
            </p:txBody>
          </p:sp>
        </mc:Fallback>
      </mc:AlternateContent>
      <p:sp>
        <p:nvSpPr>
          <p:cNvPr id="4" name="Footer Placeholder 3">
            <a:extLst>
              <a:ext uri="{FF2B5EF4-FFF2-40B4-BE49-F238E27FC236}">
                <a16:creationId xmlns:a16="http://schemas.microsoft.com/office/drawing/2014/main" id="{CB9CA381-697D-C5D4-A6DC-9987F3B36FE6}"/>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68</a:t>
            </a:fld>
            <a:endParaRPr lang="en-US" dirty="0">
              <a:solidFill>
                <a:schemeClr val="bg1"/>
              </a:solidFill>
            </a:endParaRPr>
          </a:p>
        </p:txBody>
      </p:sp>
      <p:pic>
        <p:nvPicPr>
          <p:cNvPr id="6" name="Content Placeholder 6" descr="A diagram of a network&#10;&#10;Description automatically generated">
            <a:extLst>
              <a:ext uri="{FF2B5EF4-FFF2-40B4-BE49-F238E27FC236}">
                <a16:creationId xmlns:a16="http://schemas.microsoft.com/office/drawing/2014/main" id="{3075D42D-2E3F-87CF-0197-E03EC60DED5E}"/>
              </a:ext>
            </a:extLst>
          </p:cNvPr>
          <p:cNvPicPr>
            <a:picLocks noChangeAspect="1"/>
          </p:cNvPicPr>
          <p:nvPr/>
        </p:nvPicPr>
        <p:blipFill>
          <a:blip r:embed="rId4"/>
          <a:stretch>
            <a:fillRect/>
          </a:stretch>
        </p:blipFill>
        <p:spPr>
          <a:xfrm>
            <a:off x="6878270" y="0"/>
            <a:ext cx="5313730" cy="1875052"/>
          </a:xfrm>
          <a:prstGeom prst="rect">
            <a:avLst/>
          </a:prstGeom>
        </p:spPr>
      </p:pic>
    </p:spTree>
    <p:extLst>
      <p:ext uri="{BB962C8B-B14F-4D97-AF65-F5344CB8AC3E}">
        <p14:creationId xmlns:p14="http://schemas.microsoft.com/office/powerpoint/2010/main" val="333638967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Challenges and solutions</a:t>
            </a:r>
          </a:p>
        </p:txBody>
      </p:sp>
      <p:sp>
        <p:nvSpPr>
          <p:cNvPr id="4" name="Footer Placeholder 3">
            <a:extLst>
              <a:ext uri="{FF2B5EF4-FFF2-40B4-BE49-F238E27FC236}">
                <a16:creationId xmlns:a16="http://schemas.microsoft.com/office/drawing/2014/main" id="{CB9CA381-697D-C5D4-A6DC-9987F3B36FE6}"/>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69</a:t>
            </a:fld>
            <a:endParaRPr lang="en-US" dirty="0">
              <a:solidFill>
                <a:schemeClr val="bg1"/>
              </a:solidFill>
            </a:endParaRPr>
          </a:p>
        </p:txBody>
      </p:sp>
      <p:sp>
        <p:nvSpPr>
          <p:cNvPr id="5" name="Content Placeholder 4">
            <a:extLst>
              <a:ext uri="{FF2B5EF4-FFF2-40B4-BE49-F238E27FC236}">
                <a16:creationId xmlns:a16="http://schemas.microsoft.com/office/drawing/2014/main" id="{A5FE33B5-C7C4-6097-E31C-86EF3E6CB309}"/>
              </a:ext>
            </a:extLst>
          </p:cNvPr>
          <p:cNvSpPr>
            <a:spLocks noGrp="1"/>
          </p:cNvSpPr>
          <p:nvPr>
            <p:ph idx="1"/>
          </p:nvPr>
        </p:nvSpPr>
        <p:spPr/>
        <p:txBody>
          <a:bodyPr>
            <a:normAutofit/>
          </a:bodyPr>
          <a:lstStyle/>
          <a:p>
            <a:r>
              <a:rPr lang="en-US" sz="2400" b="1" dirty="0"/>
              <a:t>Data adequacy and quality: </a:t>
            </a:r>
            <a:r>
              <a:rPr lang="en-US" sz="2400" dirty="0"/>
              <a:t>geometry and power prediction data from WinProp and DCEM simulator</a:t>
            </a:r>
          </a:p>
          <a:p>
            <a:r>
              <a:rPr lang="en-US" sz="2400" b="1" dirty="0"/>
              <a:t>Hyperparameter tuning: </a:t>
            </a:r>
            <a:r>
              <a:rPr lang="en-US" sz="2400" dirty="0"/>
              <a:t>start learning from simple models</a:t>
            </a:r>
          </a:p>
          <a:p>
            <a:pPr lvl="1"/>
            <a:r>
              <a:rPr lang="en-US" sz="2000" dirty="0"/>
              <a:t>Typical hyperparameters: learning rate, batch size, latent space dimensions, etc.</a:t>
            </a:r>
          </a:p>
          <a:p>
            <a:r>
              <a:rPr lang="en-US" sz="2400" b="1" dirty="0"/>
              <a:t>Mode collapse: </a:t>
            </a:r>
            <a:r>
              <a:rPr lang="en-US" sz="2400" dirty="0"/>
              <a:t>introduce the noise vector</a:t>
            </a:r>
          </a:p>
          <a:p>
            <a:pPr lvl="1"/>
            <a:r>
              <a:rPr lang="en-US" sz="2000" dirty="0"/>
              <a:t>Noise vector is a source of randomness, ensuring the generator can produce a diverse set of outputs</a:t>
            </a:r>
          </a:p>
          <a:p>
            <a:pPr lvl="1"/>
            <a:r>
              <a:rPr lang="en-US" sz="2000" dirty="0"/>
              <a:t>However, finding the right distribution (uniform, Gaussian, etc.) and dimensionality for the noise vector can require a lot of experiment</a:t>
            </a:r>
          </a:p>
        </p:txBody>
      </p:sp>
    </p:spTree>
    <p:extLst>
      <p:ext uri="{BB962C8B-B14F-4D97-AF65-F5344CB8AC3E}">
        <p14:creationId xmlns:p14="http://schemas.microsoft.com/office/powerpoint/2010/main" val="8991727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3D103C-F309-F4EA-E3FE-CAD8674D574E}"/>
              </a:ext>
            </a:extLst>
          </p:cNvPr>
          <p:cNvSpPr>
            <a:spLocks noGrp="1"/>
          </p:cNvSpPr>
          <p:nvPr>
            <p:ph type="title"/>
          </p:nvPr>
        </p:nvSpPr>
        <p:spPr/>
        <p:txBody>
          <a:bodyPr/>
          <a:lstStyle/>
          <a:p>
            <a:r>
              <a:rPr lang="en-US" dirty="0"/>
              <a:t>Dynamic EM ray tracing</a:t>
            </a:r>
          </a:p>
        </p:txBody>
      </p:sp>
      <p:sp>
        <p:nvSpPr>
          <p:cNvPr id="4" name="Content Placeholder 3">
            <a:extLst>
              <a:ext uri="{FF2B5EF4-FFF2-40B4-BE49-F238E27FC236}">
                <a16:creationId xmlns:a16="http://schemas.microsoft.com/office/drawing/2014/main" id="{0BE19B6A-3137-7E72-26C0-D84100FA4DDB}"/>
              </a:ext>
            </a:extLst>
          </p:cNvPr>
          <p:cNvSpPr>
            <a:spLocks noGrp="1"/>
          </p:cNvSpPr>
          <p:nvPr>
            <p:ph idx="1"/>
          </p:nvPr>
        </p:nvSpPr>
        <p:spPr/>
        <p:txBody>
          <a:bodyPr>
            <a:normAutofit/>
          </a:bodyPr>
          <a:lstStyle/>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r>
              <a:rPr lang="en-US" sz="2400" dirty="0"/>
              <a:t>Consider</a:t>
            </a:r>
            <a:r>
              <a:rPr lang="en-US" b="1" dirty="0"/>
              <a:t> </a:t>
            </a:r>
            <a:r>
              <a:rPr lang="en-US" sz="2400" dirty="0"/>
              <a:t>changes in the environment, such as </a:t>
            </a:r>
            <a:r>
              <a:rPr lang="en-US" sz="2400" b="1" i="1" dirty="0"/>
              <a:t>moving objects</a:t>
            </a:r>
            <a:r>
              <a:rPr lang="en-US" sz="2400" dirty="0"/>
              <a:t>, varying material properties, and </a:t>
            </a:r>
            <a:r>
              <a:rPr lang="en-US" sz="2400" b="1" i="1" dirty="0"/>
              <a:t>time-varying channel properties</a:t>
            </a:r>
            <a:r>
              <a:rPr lang="en-US" sz="2400" dirty="0"/>
              <a:t>.</a:t>
            </a:r>
            <a:r>
              <a:rPr kumimoji="0" lang="en-US" sz="1600" b="0" i="0" u="none" strike="noStrike" kern="1200" cap="none" spc="0" normalizeH="0" baseline="0" noProof="0" dirty="0">
                <a:ln>
                  <a:noFill/>
                </a:ln>
                <a:solidFill>
                  <a:srgbClr val="0D0D0D"/>
                </a:solidFill>
                <a:effectLst/>
                <a:uLnTx/>
                <a:uFillTx/>
                <a:latin typeface="Söhne"/>
                <a:ea typeface="+mn-ea"/>
                <a:cs typeface="+mn-cs"/>
              </a:rPr>
              <a:t> [</a:t>
            </a:r>
            <a:r>
              <a:rPr kumimoji="0" lang="en-US" sz="1600" b="0" i="0" u="none" strike="noStrike" kern="1200" cap="none" spc="0" normalizeH="0" baseline="0" noProof="0" dirty="0" err="1">
                <a:ln>
                  <a:noFill/>
                </a:ln>
                <a:solidFill>
                  <a:srgbClr val="0D0D0D"/>
                </a:solidFill>
                <a:effectLst/>
                <a:uLnTx/>
                <a:uFillTx/>
                <a:latin typeface="Söhne"/>
                <a:ea typeface="+mn-ea"/>
                <a:cs typeface="+mn-cs"/>
              </a:rPr>
              <a:t>Bilibashi</a:t>
            </a:r>
            <a:r>
              <a:rPr kumimoji="0" lang="en-US" sz="1600" b="0" i="0" u="none" strike="noStrike" kern="1200" cap="none" spc="0" normalizeH="0" baseline="0" noProof="0" dirty="0">
                <a:ln>
                  <a:noFill/>
                </a:ln>
                <a:solidFill>
                  <a:srgbClr val="0D0D0D"/>
                </a:solidFill>
                <a:effectLst/>
                <a:uLnTx/>
                <a:uFillTx/>
                <a:latin typeface="Söhne"/>
                <a:ea typeface="+mn-ea"/>
                <a:cs typeface="+mn-cs"/>
              </a:rPr>
              <a:t> et al. 2020] </a:t>
            </a:r>
            <a:endParaRPr lang="en-US" sz="2400" dirty="0"/>
          </a:p>
          <a:p>
            <a:pPr lvl="1"/>
            <a:r>
              <a:rPr lang="en-US" sz="2200" dirty="0"/>
              <a:t>Computational complexity</a:t>
            </a:r>
          </a:p>
          <a:p>
            <a:pPr lvl="1"/>
            <a:r>
              <a:rPr lang="en-US" sz="2200" dirty="0"/>
              <a:t>Accuracy in dynamic and complex environments</a:t>
            </a:r>
          </a:p>
          <a:p>
            <a:pPr lvl="1"/>
            <a:r>
              <a:rPr lang="en-US" sz="2200" dirty="0"/>
              <a:t>Time-varying channels and ray interactions with </a:t>
            </a:r>
          </a:p>
          <a:p>
            <a:pPr marL="457200" lvl="1" indent="0">
              <a:buNone/>
            </a:pPr>
            <a:r>
              <a:rPr lang="en-US" sz="2200" dirty="0"/>
              <a:t>the environment</a:t>
            </a:r>
          </a:p>
        </p:txBody>
      </p:sp>
      <p:pic>
        <p:nvPicPr>
          <p:cNvPr id="2" name="Picture 1">
            <a:extLst>
              <a:ext uri="{FF2B5EF4-FFF2-40B4-BE49-F238E27FC236}">
                <a16:creationId xmlns:a16="http://schemas.microsoft.com/office/drawing/2014/main" id="{41864939-08DE-2980-8D70-26B1D76F08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0759" y="3500348"/>
            <a:ext cx="3519963" cy="2379445"/>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3">
            <a:extLst>
              <a:ext uri="{FF2B5EF4-FFF2-40B4-BE49-F238E27FC236}">
                <a16:creationId xmlns:a16="http://schemas.microsoft.com/office/drawing/2014/main" id="{C3C766EE-9674-5C66-8847-9956651E552E}"/>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7</a:t>
            </a:fld>
            <a:endParaRPr lang="en-US" dirty="0">
              <a:solidFill>
                <a:schemeClr val="bg1"/>
              </a:solidFill>
            </a:endParaRPr>
          </a:p>
        </p:txBody>
      </p:sp>
    </p:spTree>
    <p:extLst>
      <p:ext uri="{BB962C8B-B14F-4D97-AF65-F5344CB8AC3E}">
        <p14:creationId xmlns:p14="http://schemas.microsoft.com/office/powerpoint/2010/main" val="408737678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Main results</a:t>
            </a:r>
          </a:p>
        </p:txBody>
      </p:sp>
      <p:sp>
        <p:nvSpPr>
          <p:cNvPr id="3" name="Content Placeholder 2">
            <a:extLst>
              <a:ext uri="{FF2B5EF4-FFF2-40B4-BE49-F238E27FC236}">
                <a16:creationId xmlns:a16="http://schemas.microsoft.com/office/drawing/2014/main" id="{E461EA9E-CEEF-EEB7-E9E5-2B4A0253A7BC}"/>
              </a:ext>
            </a:extLst>
          </p:cNvPr>
          <p:cNvSpPr>
            <a:spLocks noGrp="1"/>
          </p:cNvSpPr>
          <p:nvPr>
            <p:ph idx="1"/>
          </p:nvPr>
        </p:nvSpPr>
        <p:spPr/>
        <p:txBody>
          <a:bodyPr>
            <a:normAutofit/>
          </a:bodyPr>
          <a:lstStyle/>
          <a:p>
            <a:r>
              <a:rPr lang="en-US" sz="2400" b="1" dirty="0"/>
              <a:t>Accuracy enhancement: </a:t>
            </a:r>
            <a:r>
              <a:rPr lang="en-US" sz="2400" dirty="0"/>
              <a:t>the integration of cGAN leads to more accurate predictions of received power distributions across indoor spaces, as evidenced by lower Mean Squared Error (MSE) values when compared to standard simulations.</a:t>
            </a:r>
          </a:p>
          <a:p>
            <a:r>
              <a:rPr lang="en-US" sz="2400" b="1" dirty="0"/>
              <a:t>Efficiency improvement: </a:t>
            </a:r>
            <a:r>
              <a:rPr lang="en-US" sz="2400" dirty="0"/>
              <a:t>leveraging ML for simulations drastically reduced computational time, achieving a 5X speedup compared to benchmark simulations. </a:t>
            </a:r>
          </a:p>
        </p:txBody>
      </p:sp>
      <p:sp>
        <p:nvSpPr>
          <p:cNvPr id="4" name="Footer Placeholder 3">
            <a:extLst>
              <a:ext uri="{FF2B5EF4-FFF2-40B4-BE49-F238E27FC236}">
                <a16:creationId xmlns:a16="http://schemas.microsoft.com/office/drawing/2014/main" id="{CB9CA381-697D-C5D4-A6DC-9987F3B36FE6}"/>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70</a:t>
            </a:fld>
            <a:endParaRPr lang="en-US" dirty="0">
              <a:solidFill>
                <a:schemeClr val="bg1"/>
              </a:solidFill>
            </a:endParaRPr>
          </a:p>
        </p:txBody>
      </p:sp>
    </p:spTree>
    <p:extLst>
      <p:ext uri="{BB962C8B-B14F-4D97-AF65-F5344CB8AC3E}">
        <p14:creationId xmlns:p14="http://schemas.microsoft.com/office/powerpoint/2010/main" val="240922764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Evaluation: accuracy enhancement</a:t>
            </a:r>
          </a:p>
        </p:txBody>
      </p:sp>
      <p:sp>
        <p:nvSpPr>
          <p:cNvPr id="3" name="Content Placeholder 2">
            <a:extLst>
              <a:ext uri="{FF2B5EF4-FFF2-40B4-BE49-F238E27FC236}">
                <a16:creationId xmlns:a16="http://schemas.microsoft.com/office/drawing/2014/main" id="{E461EA9E-CEEF-EEB7-E9E5-2B4A0253A7BC}"/>
              </a:ext>
            </a:extLst>
          </p:cNvPr>
          <p:cNvSpPr>
            <a:spLocks noGrp="1"/>
          </p:cNvSpPr>
          <p:nvPr>
            <p:ph idx="1"/>
          </p:nvPr>
        </p:nvSpPr>
        <p:spPr/>
        <p:txBody>
          <a:bodyPr>
            <a:normAutofit/>
          </a:bodyPr>
          <a:lstStyle/>
          <a:p>
            <a:r>
              <a:rPr lang="en-US" sz="2000" dirty="0"/>
              <a:t>Comparative heatmaps displaying received powers in indoor environments</a:t>
            </a:r>
          </a:p>
        </p:txBody>
      </p:sp>
      <p:sp>
        <p:nvSpPr>
          <p:cNvPr id="4" name="Footer Placeholder 3">
            <a:extLst>
              <a:ext uri="{FF2B5EF4-FFF2-40B4-BE49-F238E27FC236}">
                <a16:creationId xmlns:a16="http://schemas.microsoft.com/office/drawing/2014/main" id="{CB9CA381-697D-C5D4-A6DC-9987F3B36FE6}"/>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71</a:t>
            </a:fld>
            <a:endParaRPr lang="en-US" dirty="0">
              <a:solidFill>
                <a:schemeClr val="bg1"/>
              </a:solidFill>
            </a:endParaRPr>
          </a:p>
        </p:txBody>
      </p:sp>
      <p:pic>
        <p:nvPicPr>
          <p:cNvPr id="6" name="Picture 5" descr="A collage of images of a blue and yellow color&#10;&#10;Description automatically generated">
            <a:extLst>
              <a:ext uri="{FF2B5EF4-FFF2-40B4-BE49-F238E27FC236}">
                <a16:creationId xmlns:a16="http://schemas.microsoft.com/office/drawing/2014/main" id="{06ABCD19-002B-922B-3FFF-B244E4EE70AE}"/>
              </a:ext>
            </a:extLst>
          </p:cNvPr>
          <p:cNvPicPr>
            <a:picLocks noChangeAspect="1"/>
          </p:cNvPicPr>
          <p:nvPr/>
        </p:nvPicPr>
        <p:blipFill>
          <a:blip r:embed="rId3"/>
          <a:stretch>
            <a:fillRect/>
          </a:stretch>
        </p:blipFill>
        <p:spPr>
          <a:xfrm>
            <a:off x="1025080" y="2250623"/>
            <a:ext cx="3832683" cy="3772960"/>
          </a:xfrm>
          <a:prstGeom prst="rect">
            <a:avLst/>
          </a:prstGeom>
        </p:spPr>
      </p:pic>
      <p:pic>
        <p:nvPicPr>
          <p:cNvPr id="8" name="Picture 7" descr="A collage of images of different colors&#10;&#10;Description automatically generated">
            <a:extLst>
              <a:ext uri="{FF2B5EF4-FFF2-40B4-BE49-F238E27FC236}">
                <a16:creationId xmlns:a16="http://schemas.microsoft.com/office/drawing/2014/main" id="{639156BB-E2AB-BB1F-9139-FF96C6160F4F}"/>
              </a:ext>
            </a:extLst>
          </p:cNvPr>
          <p:cNvPicPr>
            <a:picLocks noChangeAspect="1"/>
          </p:cNvPicPr>
          <p:nvPr/>
        </p:nvPicPr>
        <p:blipFill>
          <a:blip r:embed="rId4"/>
          <a:stretch>
            <a:fillRect/>
          </a:stretch>
        </p:blipFill>
        <p:spPr>
          <a:xfrm>
            <a:off x="5055793" y="2250623"/>
            <a:ext cx="3969770" cy="3772960"/>
          </a:xfrm>
          <a:prstGeom prst="rect">
            <a:avLst/>
          </a:prstGeom>
        </p:spPr>
      </p:pic>
      <p:sp>
        <p:nvSpPr>
          <p:cNvPr id="10" name="TextBox 9">
            <a:extLst>
              <a:ext uri="{FF2B5EF4-FFF2-40B4-BE49-F238E27FC236}">
                <a16:creationId xmlns:a16="http://schemas.microsoft.com/office/drawing/2014/main" id="{6D96ADEA-8632-5949-A7ED-5419E03FEDF4}"/>
              </a:ext>
            </a:extLst>
          </p:cNvPr>
          <p:cNvSpPr txBox="1"/>
          <p:nvPr/>
        </p:nvSpPr>
        <p:spPr>
          <a:xfrm>
            <a:off x="9035882" y="2612032"/>
            <a:ext cx="3048929" cy="369332"/>
          </a:xfrm>
          <a:prstGeom prst="rect">
            <a:avLst/>
          </a:prstGeom>
          <a:noFill/>
        </p:spPr>
        <p:txBody>
          <a:bodyPr wrap="square">
            <a:spAutoFit/>
          </a:bodyPr>
          <a:lstStyle/>
          <a:p>
            <a:r>
              <a:rPr lang="en-US" dirty="0"/>
              <a:t>WinProp results </a:t>
            </a:r>
          </a:p>
        </p:txBody>
      </p:sp>
      <p:sp>
        <p:nvSpPr>
          <p:cNvPr id="7" name="TextBox 6">
            <a:extLst>
              <a:ext uri="{FF2B5EF4-FFF2-40B4-BE49-F238E27FC236}">
                <a16:creationId xmlns:a16="http://schemas.microsoft.com/office/drawing/2014/main" id="{776CE5E6-EED4-CB64-8EA1-36471FA28BED}"/>
              </a:ext>
            </a:extLst>
          </p:cNvPr>
          <p:cNvSpPr txBox="1"/>
          <p:nvPr/>
        </p:nvSpPr>
        <p:spPr>
          <a:xfrm>
            <a:off x="9001822" y="3767771"/>
            <a:ext cx="3232924" cy="369332"/>
          </a:xfrm>
          <a:prstGeom prst="rect">
            <a:avLst/>
          </a:prstGeom>
          <a:noFill/>
        </p:spPr>
        <p:txBody>
          <a:bodyPr wrap="square">
            <a:spAutoFit/>
          </a:bodyPr>
          <a:lstStyle/>
          <a:p>
            <a:r>
              <a:rPr lang="en-US" dirty="0"/>
              <a:t>DCEM-GAN results</a:t>
            </a:r>
          </a:p>
        </p:txBody>
      </p:sp>
      <p:sp>
        <p:nvSpPr>
          <p:cNvPr id="13" name="TextBox 12">
            <a:extLst>
              <a:ext uri="{FF2B5EF4-FFF2-40B4-BE49-F238E27FC236}">
                <a16:creationId xmlns:a16="http://schemas.microsoft.com/office/drawing/2014/main" id="{BDF3DD5E-B4A1-91B6-9C92-63E78EAAF377}"/>
              </a:ext>
            </a:extLst>
          </p:cNvPr>
          <p:cNvSpPr txBox="1"/>
          <p:nvPr/>
        </p:nvSpPr>
        <p:spPr>
          <a:xfrm>
            <a:off x="9035881" y="5086116"/>
            <a:ext cx="2728655" cy="369332"/>
          </a:xfrm>
          <a:prstGeom prst="rect">
            <a:avLst/>
          </a:prstGeom>
          <a:noFill/>
        </p:spPr>
        <p:txBody>
          <a:bodyPr wrap="square">
            <a:spAutoFit/>
          </a:bodyPr>
          <a:lstStyle/>
          <a:p>
            <a:r>
              <a:rPr lang="en-US" dirty="0"/>
              <a:t>DCEM results</a:t>
            </a:r>
          </a:p>
        </p:txBody>
      </p:sp>
    </p:spTree>
    <p:extLst>
      <p:ext uri="{BB962C8B-B14F-4D97-AF65-F5344CB8AC3E}">
        <p14:creationId xmlns:p14="http://schemas.microsoft.com/office/powerpoint/2010/main" val="209653363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Evaluation: accuracy enhancement</a:t>
            </a:r>
          </a:p>
        </p:txBody>
      </p:sp>
      <p:sp>
        <p:nvSpPr>
          <p:cNvPr id="3" name="Content Placeholder 2">
            <a:extLst>
              <a:ext uri="{FF2B5EF4-FFF2-40B4-BE49-F238E27FC236}">
                <a16:creationId xmlns:a16="http://schemas.microsoft.com/office/drawing/2014/main" id="{E461EA9E-CEEF-EEB7-E9E5-2B4A0253A7BC}"/>
              </a:ext>
            </a:extLst>
          </p:cNvPr>
          <p:cNvSpPr>
            <a:spLocks noGrp="1"/>
          </p:cNvSpPr>
          <p:nvPr>
            <p:ph idx="1"/>
          </p:nvPr>
        </p:nvSpPr>
        <p:spPr/>
        <p:txBody>
          <a:bodyPr>
            <a:normAutofit/>
          </a:bodyPr>
          <a:lstStyle/>
          <a:p>
            <a:r>
              <a:rPr lang="en-US" sz="2000" dirty="0"/>
              <a:t>MSE of DCEM-GAN and DCEM comparing to WinProp in different testing scenes</a:t>
            </a:r>
          </a:p>
        </p:txBody>
      </p:sp>
      <p:sp>
        <p:nvSpPr>
          <p:cNvPr id="4" name="Footer Placeholder 3">
            <a:extLst>
              <a:ext uri="{FF2B5EF4-FFF2-40B4-BE49-F238E27FC236}">
                <a16:creationId xmlns:a16="http://schemas.microsoft.com/office/drawing/2014/main" id="{CB9CA381-697D-C5D4-A6DC-9987F3B36FE6}"/>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72</a:t>
            </a:fld>
            <a:endParaRPr lang="en-US" dirty="0">
              <a:solidFill>
                <a:schemeClr val="bg1"/>
              </a:solidFill>
            </a:endParaRPr>
          </a:p>
        </p:txBody>
      </p:sp>
      <p:sp>
        <p:nvSpPr>
          <p:cNvPr id="9" name="TextBox 8">
            <a:extLst>
              <a:ext uri="{FF2B5EF4-FFF2-40B4-BE49-F238E27FC236}">
                <a16:creationId xmlns:a16="http://schemas.microsoft.com/office/drawing/2014/main" id="{8E8960CB-07BD-A70E-9BB5-FCE7895725E7}"/>
              </a:ext>
            </a:extLst>
          </p:cNvPr>
          <p:cNvSpPr txBox="1"/>
          <p:nvPr/>
        </p:nvSpPr>
        <p:spPr>
          <a:xfrm>
            <a:off x="2433754" y="5364796"/>
            <a:ext cx="7011329" cy="369332"/>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b="1" dirty="0"/>
              <a:t>Improved accuracy in various layouts, lower MSE ~2.5dBm^2 </a:t>
            </a:r>
          </a:p>
        </p:txBody>
      </p:sp>
      <p:pic>
        <p:nvPicPr>
          <p:cNvPr id="8" name="Picture 7">
            <a:extLst>
              <a:ext uri="{FF2B5EF4-FFF2-40B4-BE49-F238E27FC236}">
                <a16:creationId xmlns:a16="http://schemas.microsoft.com/office/drawing/2014/main" id="{98063905-CB9C-0EAF-CFAB-F90EB8B91D06}"/>
              </a:ext>
            </a:extLst>
          </p:cNvPr>
          <p:cNvPicPr>
            <a:picLocks noChangeAspect="1"/>
          </p:cNvPicPr>
          <p:nvPr/>
        </p:nvPicPr>
        <p:blipFill>
          <a:blip r:embed="rId3"/>
          <a:stretch>
            <a:fillRect/>
          </a:stretch>
        </p:blipFill>
        <p:spPr>
          <a:xfrm>
            <a:off x="2916837" y="2403550"/>
            <a:ext cx="5972863" cy="2636801"/>
          </a:xfrm>
          <a:prstGeom prst="rect">
            <a:avLst/>
          </a:prstGeom>
        </p:spPr>
      </p:pic>
    </p:spTree>
    <p:extLst>
      <p:ext uri="{BB962C8B-B14F-4D97-AF65-F5344CB8AC3E}">
        <p14:creationId xmlns:p14="http://schemas.microsoft.com/office/powerpoint/2010/main" val="13857854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Evaluation: accuracy enhancement</a:t>
            </a:r>
          </a:p>
        </p:txBody>
      </p:sp>
      <p:sp>
        <p:nvSpPr>
          <p:cNvPr id="4" name="Footer Placeholder 3">
            <a:extLst>
              <a:ext uri="{FF2B5EF4-FFF2-40B4-BE49-F238E27FC236}">
                <a16:creationId xmlns:a16="http://schemas.microsoft.com/office/drawing/2014/main" id="{CB9CA381-697D-C5D4-A6DC-9987F3B36FE6}"/>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73</a:t>
            </a:fld>
            <a:endParaRPr lang="en-US" dirty="0">
              <a:solidFill>
                <a:schemeClr val="bg1"/>
              </a:solidFill>
            </a:endParaRPr>
          </a:p>
        </p:txBody>
      </p:sp>
      <p:sp>
        <p:nvSpPr>
          <p:cNvPr id="5" name="Content Placeholder 4">
            <a:extLst>
              <a:ext uri="{FF2B5EF4-FFF2-40B4-BE49-F238E27FC236}">
                <a16:creationId xmlns:a16="http://schemas.microsoft.com/office/drawing/2014/main" id="{A5FE33B5-C7C4-6097-E31C-86EF3E6CB309}"/>
              </a:ext>
            </a:extLst>
          </p:cNvPr>
          <p:cNvSpPr>
            <a:spLocks noGrp="1"/>
          </p:cNvSpPr>
          <p:nvPr>
            <p:ph idx="1"/>
          </p:nvPr>
        </p:nvSpPr>
        <p:spPr/>
        <p:txBody>
          <a:bodyPr>
            <a:normAutofit/>
          </a:bodyPr>
          <a:lstStyle/>
          <a:p>
            <a:r>
              <a:rPr lang="en-US" sz="2000" b="1" dirty="0"/>
              <a:t>Histogram distribution comparison (scene 3) of the normalized difference</a:t>
            </a:r>
          </a:p>
        </p:txBody>
      </p:sp>
      <p:pic>
        <p:nvPicPr>
          <p:cNvPr id="6" name="Picture 5">
            <a:extLst>
              <a:ext uri="{FF2B5EF4-FFF2-40B4-BE49-F238E27FC236}">
                <a16:creationId xmlns:a16="http://schemas.microsoft.com/office/drawing/2014/main" id="{C57E00D0-DAD4-72C3-1871-A98C24D08A37}"/>
              </a:ext>
            </a:extLst>
          </p:cNvPr>
          <p:cNvPicPr>
            <a:picLocks noChangeAspect="1"/>
          </p:cNvPicPr>
          <p:nvPr/>
        </p:nvPicPr>
        <p:blipFill>
          <a:blip r:embed="rId3"/>
          <a:stretch>
            <a:fillRect/>
          </a:stretch>
        </p:blipFill>
        <p:spPr>
          <a:xfrm>
            <a:off x="514943" y="2403550"/>
            <a:ext cx="8180038" cy="3023058"/>
          </a:xfrm>
          <a:prstGeom prst="rect">
            <a:avLst/>
          </a:prstGeom>
        </p:spPr>
      </p:pic>
      <p:sp>
        <p:nvSpPr>
          <p:cNvPr id="8" name="TextBox 7">
            <a:extLst>
              <a:ext uri="{FF2B5EF4-FFF2-40B4-BE49-F238E27FC236}">
                <a16:creationId xmlns:a16="http://schemas.microsoft.com/office/drawing/2014/main" id="{B12E52C8-0D38-A1B8-EC20-64F125490ABB}"/>
              </a:ext>
            </a:extLst>
          </p:cNvPr>
          <p:cNvSpPr txBox="1"/>
          <p:nvPr/>
        </p:nvSpPr>
        <p:spPr>
          <a:xfrm>
            <a:off x="8425676" y="3148805"/>
            <a:ext cx="3766324" cy="1077218"/>
          </a:xfrm>
          <a:prstGeom prst="rect">
            <a:avLst/>
          </a:prstGeom>
          <a:noFill/>
        </p:spPr>
        <p:txBody>
          <a:bodyPr wrap="square">
            <a:spAutoFit/>
          </a:bodyPr>
          <a:lstStyle/>
          <a:p>
            <a:r>
              <a:rPr lang="en-US" sz="1600" b="1" dirty="0"/>
              <a:t>Left Histogram: </a:t>
            </a:r>
            <a:r>
              <a:rPr lang="en-US" sz="1600" dirty="0"/>
              <a:t>DCEM-GAN vs WinProp results</a:t>
            </a:r>
          </a:p>
          <a:p>
            <a:r>
              <a:rPr lang="en-US" sz="1600" b="1" dirty="0"/>
              <a:t>Right Histogram: </a:t>
            </a:r>
            <a:r>
              <a:rPr lang="en-US" sz="1600" dirty="0"/>
              <a:t>DCEM vs WinProp results</a:t>
            </a:r>
          </a:p>
        </p:txBody>
      </p:sp>
      <p:sp>
        <p:nvSpPr>
          <p:cNvPr id="3" name="TextBox 2">
            <a:extLst>
              <a:ext uri="{FF2B5EF4-FFF2-40B4-BE49-F238E27FC236}">
                <a16:creationId xmlns:a16="http://schemas.microsoft.com/office/drawing/2014/main" id="{B0634CB6-2097-C7BA-E661-19FA410C4B47}"/>
              </a:ext>
            </a:extLst>
          </p:cNvPr>
          <p:cNvSpPr txBox="1"/>
          <p:nvPr/>
        </p:nvSpPr>
        <p:spPr>
          <a:xfrm>
            <a:off x="8478708" y="4624791"/>
            <a:ext cx="3564609" cy="1323439"/>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000" b="1" dirty="0"/>
              <a:t>Tighter distribution in the left graph, suggesting a closer match to WinProp and higher accuracy</a:t>
            </a:r>
          </a:p>
        </p:txBody>
      </p:sp>
    </p:spTree>
    <p:extLst>
      <p:ext uri="{BB962C8B-B14F-4D97-AF65-F5344CB8AC3E}">
        <p14:creationId xmlns:p14="http://schemas.microsoft.com/office/powerpoint/2010/main" val="160880116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Evaluation: efficiency improvement</a:t>
            </a:r>
          </a:p>
        </p:txBody>
      </p:sp>
      <p:sp>
        <p:nvSpPr>
          <p:cNvPr id="4" name="Footer Placeholder 3">
            <a:extLst>
              <a:ext uri="{FF2B5EF4-FFF2-40B4-BE49-F238E27FC236}">
                <a16:creationId xmlns:a16="http://schemas.microsoft.com/office/drawing/2014/main" id="{CB9CA381-697D-C5D4-A6DC-9987F3B36FE6}"/>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74</a:t>
            </a:fld>
            <a:endParaRPr lang="en-US" dirty="0">
              <a:solidFill>
                <a:schemeClr val="bg1"/>
              </a:solidFill>
            </a:endParaRPr>
          </a:p>
        </p:txBody>
      </p:sp>
      <p:sp>
        <p:nvSpPr>
          <p:cNvPr id="5" name="Content Placeholder 4">
            <a:extLst>
              <a:ext uri="{FF2B5EF4-FFF2-40B4-BE49-F238E27FC236}">
                <a16:creationId xmlns:a16="http://schemas.microsoft.com/office/drawing/2014/main" id="{A5FE33B5-C7C4-6097-E31C-86EF3E6CB309}"/>
              </a:ext>
            </a:extLst>
          </p:cNvPr>
          <p:cNvSpPr>
            <a:spLocks noGrp="1"/>
          </p:cNvSpPr>
          <p:nvPr>
            <p:ph idx="1"/>
          </p:nvPr>
        </p:nvSpPr>
        <p:spPr/>
        <p:txBody>
          <a:bodyPr>
            <a:normAutofit/>
          </a:bodyPr>
          <a:lstStyle/>
          <a:p>
            <a:r>
              <a:rPr lang="en-US" sz="2000" dirty="0"/>
              <a:t>The efficiency of using ML models alone for quick simulations, the computation time was measured and compared between the GAN-based method and the traditional RT approach.</a:t>
            </a:r>
            <a:endParaRPr lang="en-US" sz="2000" b="1" dirty="0"/>
          </a:p>
        </p:txBody>
      </p:sp>
      <p:sp>
        <p:nvSpPr>
          <p:cNvPr id="3" name="TextBox 2">
            <a:extLst>
              <a:ext uri="{FF2B5EF4-FFF2-40B4-BE49-F238E27FC236}">
                <a16:creationId xmlns:a16="http://schemas.microsoft.com/office/drawing/2014/main" id="{71F061BB-0BB6-7FAB-8E31-7458B4550745}"/>
              </a:ext>
            </a:extLst>
          </p:cNvPr>
          <p:cNvSpPr txBox="1"/>
          <p:nvPr/>
        </p:nvSpPr>
        <p:spPr>
          <a:xfrm>
            <a:off x="2755767" y="5190418"/>
            <a:ext cx="6423350" cy="400110"/>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sz="2000" b="1" dirty="0"/>
              <a:t>5X speedup comparing to traditional RT simulations</a:t>
            </a:r>
          </a:p>
        </p:txBody>
      </p:sp>
      <p:pic>
        <p:nvPicPr>
          <p:cNvPr id="10" name="Picture 9">
            <a:extLst>
              <a:ext uri="{FF2B5EF4-FFF2-40B4-BE49-F238E27FC236}">
                <a16:creationId xmlns:a16="http://schemas.microsoft.com/office/drawing/2014/main" id="{2CC7B9A9-0835-5473-AAFB-CEE965534679}"/>
              </a:ext>
            </a:extLst>
          </p:cNvPr>
          <p:cNvPicPr>
            <a:picLocks noChangeAspect="1"/>
          </p:cNvPicPr>
          <p:nvPr/>
        </p:nvPicPr>
        <p:blipFill>
          <a:blip r:embed="rId3"/>
          <a:stretch>
            <a:fillRect/>
          </a:stretch>
        </p:blipFill>
        <p:spPr>
          <a:xfrm>
            <a:off x="1800040" y="2990928"/>
            <a:ext cx="8334803" cy="1863592"/>
          </a:xfrm>
          <a:prstGeom prst="rect">
            <a:avLst/>
          </a:prstGeom>
        </p:spPr>
      </p:pic>
    </p:spTree>
    <p:extLst>
      <p:ext uri="{BB962C8B-B14F-4D97-AF65-F5344CB8AC3E}">
        <p14:creationId xmlns:p14="http://schemas.microsoft.com/office/powerpoint/2010/main" val="355555204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Evaluation: efficiency improvement</a:t>
            </a:r>
          </a:p>
        </p:txBody>
      </p:sp>
      <p:sp>
        <p:nvSpPr>
          <p:cNvPr id="4" name="Footer Placeholder 3">
            <a:extLst>
              <a:ext uri="{FF2B5EF4-FFF2-40B4-BE49-F238E27FC236}">
                <a16:creationId xmlns:a16="http://schemas.microsoft.com/office/drawing/2014/main" id="{CB9CA381-697D-C5D4-A6DC-9987F3B36FE6}"/>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75</a:t>
            </a:fld>
            <a:endParaRPr lang="en-US" dirty="0">
              <a:solidFill>
                <a:schemeClr val="bg1"/>
              </a:solidFill>
            </a:endParaRPr>
          </a:p>
        </p:txBody>
      </p:sp>
      <p:sp>
        <p:nvSpPr>
          <p:cNvPr id="5" name="Content Placeholder 4">
            <a:extLst>
              <a:ext uri="{FF2B5EF4-FFF2-40B4-BE49-F238E27FC236}">
                <a16:creationId xmlns:a16="http://schemas.microsoft.com/office/drawing/2014/main" id="{A5FE33B5-C7C4-6097-E31C-86EF3E6CB309}"/>
              </a:ext>
            </a:extLst>
          </p:cNvPr>
          <p:cNvSpPr>
            <a:spLocks noGrp="1"/>
          </p:cNvSpPr>
          <p:nvPr>
            <p:ph idx="1"/>
          </p:nvPr>
        </p:nvSpPr>
        <p:spPr/>
        <p:txBody>
          <a:bodyPr>
            <a:normAutofit/>
          </a:bodyPr>
          <a:lstStyle/>
          <a:p>
            <a:r>
              <a:rPr lang="en-US" sz="2000" dirty="0"/>
              <a:t>Performance preserved shown in heatmap comparisons</a:t>
            </a:r>
            <a:endParaRPr lang="en-US" sz="2000" b="1" dirty="0"/>
          </a:p>
        </p:txBody>
      </p:sp>
      <p:pic>
        <p:nvPicPr>
          <p:cNvPr id="7" name="Picture 6" descr="A collage of different colored squares&#10;&#10;Description automatically generated">
            <a:extLst>
              <a:ext uri="{FF2B5EF4-FFF2-40B4-BE49-F238E27FC236}">
                <a16:creationId xmlns:a16="http://schemas.microsoft.com/office/drawing/2014/main" id="{49099E66-EA1F-1088-C8A3-11084F0D3969}"/>
              </a:ext>
            </a:extLst>
          </p:cNvPr>
          <p:cNvPicPr>
            <a:picLocks noChangeAspect="1"/>
          </p:cNvPicPr>
          <p:nvPr/>
        </p:nvPicPr>
        <p:blipFill>
          <a:blip r:embed="rId3"/>
          <a:stretch>
            <a:fillRect/>
          </a:stretch>
        </p:blipFill>
        <p:spPr>
          <a:xfrm>
            <a:off x="4800388" y="2403549"/>
            <a:ext cx="3652235" cy="3620613"/>
          </a:xfrm>
          <a:prstGeom prst="rect">
            <a:avLst/>
          </a:prstGeom>
        </p:spPr>
      </p:pic>
      <p:pic>
        <p:nvPicPr>
          <p:cNvPr id="9" name="Picture 8" descr="A collage of squares with different colors&#10;&#10;Description automatically generated">
            <a:extLst>
              <a:ext uri="{FF2B5EF4-FFF2-40B4-BE49-F238E27FC236}">
                <a16:creationId xmlns:a16="http://schemas.microsoft.com/office/drawing/2014/main" id="{4217442D-9C0B-C8B9-0D78-A9EE18421288}"/>
              </a:ext>
            </a:extLst>
          </p:cNvPr>
          <p:cNvPicPr>
            <a:picLocks noChangeAspect="1"/>
          </p:cNvPicPr>
          <p:nvPr/>
        </p:nvPicPr>
        <p:blipFill>
          <a:blip r:embed="rId4"/>
          <a:stretch>
            <a:fillRect/>
          </a:stretch>
        </p:blipFill>
        <p:spPr>
          <a:xfrm>
            <a:off x="838200" y="2403550"/>
            <a:ext cx="3780473" cy="3429000"/>
          </a:xfrm>
          <a:prstGeom prst="rect">
            <a:avLst/>
          </a:prstGeom>
        </p:spPr>
      </p:pic>
      <p:sp>
        <p:nvSpPr>
          <p:cNvPr id="11" name="TextBox 10">
            <a:extLst>
              <a:ext uri="{FF2B5EF4-FFF2-40B4-BE49-F238E27FC236}">
                <a16:creationId xmlns:a16="http://schemas.microsoft.com/office/drawing/2014/main" id="{63DD7CC2-F017-1D31-E14E-06A5E7A91C2A}"/>
              </a:ext>
            </a:extLst>
          </p:cNvPr>
          <p:cNvSpPr txBox="1"/>
          <p:nvPr/>
        </p:nvSpPr>
        <p:spPr>
          <a:xfrm>
            <a:off x="8835227" y="2751123"/>
            <a:ext cx="2874227" cy="369332"/>
          </a:xfrm>
          <a:prstGeom prst="rect">
            <a:avLst/>
          </a:prstGeom>
          <a:noFill/>
        </p:spPr>
        <p:txBody>
          <a:bodyPr wrap="square">
            <a:spAutoFit/>
          </a:bodyPr>
          <a:lstStyle/>
          <a:p>
            <a:r>
              <a:rPr lang="en-US" dirty="0"/>
              <a:t>First row: DCEM-GAN</a:t>
            </a:r>
          </a:p>
        </p:txBody>
      </p:sp>
      <p:sp>
        <p:nvSpPr>
          <p:cNvPr id="8" name="TextBox 7">
            <a:extLst>
              <a:ext uri="{FF2B5EF4-FFF2-40B4-BE49-F238E27FC236}">
                <a16:creationId xmlns:a16="http://schemas.microsoft.com/office/drawing/2014/main" id="{9B6A9F7E-A9A5-9737-CC8F-99653D4C143C}"/>
              </a:ext>
            </a:extLst>
          </p:cNvPr>
          <p:cNvSpPr txBox="1"/>
          <p:nvPr/>
        </p:nvSpPr>
        <p:spPr>
          <a:xfrm>
            <a:off x="8878228" y="3926141"/>
            <a:ext cx="2475572" cy="369332"/>
          </a:xfrm>
          <a:prstGeom prst="rect">
            <a:avLst/>
          </a:prstGeom>
          <a:noFill/>
        </p:spPr>
        <p:txBody>
          <a:bodyPr wrap="square">
            <a:spAutoFit/>
          </a:bodyPr>
          <a:lstStyle/>
          <a:p>
            <a:r>
              <a:rPr lang="en-US" dirty="0"/>
              <a:t>Second row: DCEM </a:t>
            </a:r>
          </a:p>
        </p:txBody>
      </p:sp>
      <p:sp>
        <p:nvSpPr>
          <p:cNvPr id="12" name="TextBox 11">
            <a:extLst>
              <a:ext uri="{FF2B5EF4-FFF2-40B4-BE49-F238E27FC236}">
                <a16:creationId xmlns:a16="http://schemas.microsoft.com/office/drawing/2014/main" id="{BBDD3D77-E94B-A17D-3B08-5C77EF226231}"/>
              </a:ext>
            </a:extLst>
          </p:cNvPr>
          <p:cNvSpPr txBox="1"/>
          <p:nvPr/>
        </p:nvSpPr>
        <p:spPr>
          <a:xfrm>
            <a:off x="8862896" y="5091732"/>
            <a:ext cx="2506236" cy="369332"/>
          </a:xfrm>
          <a:prstGeom prst="rect">
            <a:avLst/>
          </a:prstGeom>
          <a:noFill/>
        </p:spPr>
        <p:txBody>
          <a:bodyPr wrap="square">
            <a:spAutoFit/>
          </a:bodyPr>
          <a:lstStyle/>
          <a:p>
            <a:r>
              <a:rPr lang="en-US" dirty="0"/>
              <a:t>Third row: GAN-based</a:t>
            </a:r>
          </a:p>
        </p:txBody>
      </p:sp>
      <p:sp>
        <p:nvSpPr>
          <p:cNvPr id="3" name="TextBox 2">
            <a:extLst>
              <a:ext uri="{FF2B5EF4-FFF2-40B4-BE49-F238E27FC236}">
                <a16:creationId xmlns:a16="http://schemas.microsoft.com/office/drawing/2014/main" id="{9D18FC31-D5E0-709F-34E9-61CE89C6E48F}"/>
              </a:ext>
            </a:extLst>
          </p:cNvPr>
          <p:cNvSpPr txBox="1"/>
          <p:nvPr/>
        </p:nvSpPr>
        <p:spPr>
          <a:xfrm>
            <a:off x="1217618" y="5759848"/>
            <a:ext cx="394660" cy="230832"/>
          </a:xfrm>
          <a:prstGeom prst="rect">
            <a:avLst/>
          </a:prstGeom>
          <a:noFill/>
        </p:spPr>
        <p:txBody>
          <a:bodyPr wrap="none" rtlCol="0">
            <a:spAutoFit/>
          </a:bodyPr>
          <a:lstStyle/>
          <a:p>
            <a:r>
              <a:rPr lang="en-US" altLang="zh-CN" sz="900" b="1" dirty="0"/>
              <a:t>(4c)</a:t>
            </a:r>
            <a:endParaRPr lang="en-US" sz="900" b="1" dirty="0"/>
          </a:p>
        </p:txBody>
      </p:sp>
      <p:sp>
        <p:nvSpPr>
          <p:cNvPr id="6" name="TextBox 5">
            <a:extLst>
              <a:ext uri="{FF2B5EF4-FFF2-40B4-BE49-F238E27FC236}">
                <a16:creationId xmlns:a16="http://schemas.microsoft.com/office/drawing/2014/main" id="{3A873680-9BF6-0148-9E15-C45DE3E2F85A}"/>
              </a:ext>
            </a:extLst>
          </p:cNvPr>
          <p:cNvSpPr txBox="1"/>
          <p:nvPr/>
        </p:nvSpPr>
        <p:spPr>
          <a:xfrm>
            <a:off x="2487777" y="5758054"/>
            <a:ext cx="394660" cy="230832"/>
          </a:xfrm>
          <a:prstGeom prst="rect">
            <a:avLst/>
          </a:prstGeom>
          <a:noFill/>
        </p:spPr>
        <p:txBody>
          <a:bodyPr wrap="none" rtlCol="0">
            <a:spAutoFit/>
          </a:bodyPr>
          <a:lstStyle/>
          <a:p>
            <a:r>
              <a:rPr lang="en-US" altLang="zh-CN" sz="900" b="1" dirty="0"/>
              <a:t>(5c)</a:t>
            </a:r>
            <a:endParaRPr lang="en-US" sz="900" b="1" dirty="0"/>
          </a:p>
        </p:txBody>
      </p:sp>
      <p:sp>
        <p:nvSpPr>
          <p:cNvPr id="10" name="TextBox 9">
            <a:extLst>
              <a:ext uri="{FF2B5EF4-FFF2-40B4-BE49-F238E27FC236}">
                <a16:creationId xmlns:a16="http://schemas.microsoft.com/office/drawing/2014/main" id="{A33F4C27-C6B9-FC42-660D-10453DA8CE98}"/>
              </a:ext>
            </a:extLst>
          </p:cNvPr>
          <p:cNvSpPr txBox="1"/>
          <p:nvPr/>
        </p:nvSpPr>
        <p:spPr>
          <a:xfrm>
            <a:off x="3821162" y="5758054"/>
            <a:ext cx="394660" cy="230832"/>
          </a:xfrm>
          <a:prstGeom prst="rect">
            <a:avLst/>
          </a:prstGeom>
          <a:noFill/>
        </p:spPr>
        <p:txBody>
          <a:bodyPr wrap="none" rtlCol="0">
            <a:spAutoFit/>
          </a:bodyPr>
          <a:lstStyle/>
          <a:p>
            <a:r>
              <a:rPr lang="en-US" altLang="zh-CN" sz="900" b="1" dirty="0"/>
              <a:t>(6c)</a:t>
            </a:r>
            <a:endParaRPr lang="en-US" sz="900" b="1" dirty="0"/>
          </a:p>
        </p:txBody>
      </p:sp>
    </p:spTree>
    <p:extLst>
      <p:ext uri="{BB962C8B-B14F-4D97-AF65-F5344CB8AC3E}">
        <p14:creationId xmlns:p14="http://schemas.microsoft.com/office/powerpoint/2010/main" val="5971442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lstStyle/>
          <a:p>
            <a:r>
              <a:rPr lang="en-US" dirty="0"/>
              <a:t>Evaluation: efficiency improvement</a:t>
            </a:r>
          </a:p>
        </p:txBody>
      </p:sp>
      <p:sp>
        <p:nvSpPr>
          <p:cNvPr id="4" name="Footer Placeholder 3">
            <a:extLst>
              <a:ext uri="{FF2B5EF4-FFF2-40B4-BE49-F238E27FC236}">
                <a16:creationId xmlns:a16="http://schemas.microsoft.com/office/drawing/2014/main" id="{CB9CA381-697D-C5D4-A6DC-9987F3B36FE6}"/>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76</a:t>
            </a:fld>
            <a:endParaRPr lang="en-US" dirty="0">
              <a:solidFill>
                <a:schemeClr val="bg1"/>
              </a:solidFill>
            </a:endParaRPr>
          </a:p>
        </p:txBody>
      </p:sp>
      <p:sp>
        <p:nvSpPr>
          <p:cNvPr id="5" name="Content Placeholder 4">
            <a:extLst>
              <a:ext uri="{FF2B5EF4-FFF2-40B4-BE49-F238E27FC236}">
                <a16:creationId xmlns:a16="http://schemas.microsoft.com/office/drawing/2014/main" id="{A5FE33B5-C7C4-6097-E31C-86EF3E6CB309}"/>
              </a:ext>
            </a:extLst>
          </p:cNvPr>
          <p:cNvSpPr>
            <a:spLocks noGrp="1"/>
          </p:cNvSpPr>
          <p:nvPr>
            <p:ph idx="1"/>
          </p:nvPr>
        </p:nvSpPr>
        <p:spPr/>
        <p:txBody>
          <a:bodyPr>
            <a:normAutofit/>
          </a:bodyPr>
          <a:lstStyle/>
          <a:p>
            <a:r>
              <a:rPr lang="en-US" sz="2000" dirty="0"/>
              <a:t>MSE of GAN-based and DCEM comparing to DCEM-GAN in different testing scenes</a:t>
            </a:r>
          </a:p>
        </p:txBody>
      </p:sp>
      <p:sp>
        <p:nvSpPr>
          <p:cNvPr id="3" name="TextBox 2">
            <a:extLst>
              <a:ext uri="{FF2B5EF4-FFF2-40B4-BE49-F238E27FC236}">
                <a16:creationId xmlns:a16="http://schemas.microsoft.com/office/drawing/2014/main" id="{CB3E26D4-52CB-6584-7725-80BE4428E55E}"/>
              </a:ext>
            </a:extLst>
          </p:cNvPr>
          <p:cNvSpPr txBox="1"/>
          <p:nvPr/>
        </p:nvSpPr>
        <p:spPr>
          <a:xfrm>
            <a:off x="910683" y="5382759"/>
            <a:ext cx="10370634" cy="369332"/>
          </a:xfrm>
          <a:prstGeom prst="rect">
            <a:avLst/>
          </a:prstGeom>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r>
              <a:rPr lang="en-US" b="1" dirty="0"/>
              <a:t>Preserved accuracy in various layouts for GAN-based simulations, difference in MSE ~1 dBm^2 </a:t>
            </a:r>
          </a:p>
        </p:txBody>
      </p:sp>
      <p:pic>
        <p:nvPicPr>
          <p:cNvPr id="9" name="Picture 8">
            <a:extLst>
              <a:ext uri="{FF2B5EF4-FFF2-40B4-BE49-F238E27FC236}">
                <a16:creationId xmlns:a16="http://schemas.microsoft.com/office/drawing/2014/main" id="{DC313279-90A0-8477-D3DF-ADC5FF09DB59}"/>
              </a:ext>
            </a:extLst>
          </p:cNvPr>
          <p:cNvPicPr>
            <a:picLocks noChangeAspect="1"/>
          </p:cNvPicPr>
          <p:nvPr/>
        </p:nvPicPr>
        <p:blipFill>
          <a:blip r:embed="rId3"/>
          <a:stretch>
            <a:fillRect/>
          </a:stretch>
        </p:blipFill>
        <p:spPr>
          <a:xfrm>
            <a:off x="2662490" y="2420277"/>
            <a:ext cx="6475041" cy="2759853"/>
          </a:xfrm>
          <a:prstGeom prst="rect">
            <a:avLst/>
          </a:prstGeom>
        </p:spPr>
      </p:pic>
    </p:spTree>
    <p:extLst>
      <p:ext uri="{BB962C8B-B14F-4D97-AF65-F5344CB8AC3E}">
        <p14:creationId xmlns:p14="http://schemas.microsoft.com/office/powerpoint/2010/main" val="290532298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7AA53-4790-F816-99A9-2561E83D34AD}"/>
              </a:ext>
            </a:extLst>
          </p:cNvPr>
          <p:cNvSpPr>
            <a:spLocks noGrp="1"/>
          </p:cNvSpPr>
          <p:nvPr>
            <p:ph type="title"/>
          </p:nvPr>
        </p:nvSpPr>
        <p:spPr/>
        <p:txBody>
          <a:bodyPr>
            <a:normAutofit/>
          </a:bodyPr>
          <a:lstStyle/>
          <a:p>
            <a:r>
              <a:rPr lang="en-US" sz="3600" dirty="0"/>
              <a:t>Summary of ML-based DCEM acceleration</a:t>
            </a:r>
          </a:p>
        </p:txBody>
      </p:sp>
      <p:sp>
        <p:nvSpPr>
          <p:cNvPr id="9" name="Content Placeholder 8">
            <a:extLst>
              <a:ext uri="{FF2B5EF4-FFF2-40B4-BE49-F238E27FC236}">
                <a16:creationId xmlns:a16="http://schemas.microsoft.com/office/drawing/2014/main" id="{8B57936F-E311-115B-0197-9081C468ABCE}"/>
              </a:ext>
            </a:extLst>
          </p:cNvPr>
          <p:cNvSpPr>
            <a:spLocks noGrp="1"/>
          </p:cNvSpPr>
          <p:nvPr>
            <p:ph idx="1"/>
          </p:nvPr>
        </p:nvSpPr>
        <p:spPr/>
        <p:txBody>
          <a:bodyPr>
            <a:normAutofit fontScale="92500" lnSpcReduction="10000"/>
          </a:bodyPr>
          <a:lstStyle/>
          <a:p>
            <a:pPr>
              <a:lnSpc>
                <a:spcPct val="150000"/>
              </a:lnSpc>
            </a:pPr>
            <a:r>
              <a:rPr lang="en-US" sz="2400" dirty="0"/>
              <a:t>A novel ML-based RT approach to enhance the accuracy and efficiency of simulating wireless communication within 3D indoor environments.</a:t>
            </a:r>
          </a:p>
          <a:p>
            <a:pPr>
              <a:lnSpc>
                <a:spcPct val="150000"/>
              </a:lnSpc>
            </a:pPr>
            <a:r>
              <a:rPr lang="en-US" sz="2400" dirty="0"/>
              <a:t>GAN-based method for simulations remarkably reduced computation time, offering a fast alternative for real-time analysis, albeit with a trade-off in accuracy.</a:t>
            </a:r>
          </a:p>
          <a:p>
            <a:pPr>
              <a:lnSpc>
                <a:spcPct val="150000"/>
              </a:lnSpc>
            </a:pPr>
            <a:r>
              <a:rPr lang="en-US" sz="2400" dirty="0"/>
              <a:t>Groundwork for future enhancement of RT simulation in dynamic environments with real-time capability.</a:t>
            </a:r>
          </a:p>
        </p:txBody>
      </p:sp>
      <p:sp>
        <p:nvSpPr>
          <p:cNvPr id="3" name="Footer Placeholder 3">
            <a:extLst>
              <a:ext uri="{FF2B5EF4-FFF2-40B4-BE49-F238E27FC236}">
                <a16:creationId xmlns:a16="http://schemas.microsoft.com/office/drawing/2014/main" id="{AF68538D-D58B-EEDE-7523-9C4288F7BAFE}"/>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77</a:t>
            </a:fld>
            <a:endParaRPr lang="en-US" dirty="0">
              <a:solidFill>
                <a:schemeClr val="bg1"/>
              </a:solidFill>
            </a:endParaRPr>
          </a:p>
        </p:txBody>
      </p:sp>
    </p:spTree>
    <p:extLst>
      <p:ext uri="{BB962C8B-B14F-4D97-AF65-F5344CB8AC3E}">
        <p14:creationId xmlns:p14="http://schemas.microsoft.com/office/powerpoint/2010/main" val="395959859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A23FF-31F4-844F-8B8B-3C0C62D8DCCB}"/>
              </a:ext>
            </a:extLst>
          </p:cNvPr>
          <p:cNvSpPr>
            <a:spLocks noGrp="1"/>
          </p:cNvSpPr>
          <p:nvPr>
            <p:ph type="title"/>
          </p:nvPr>
        </p:nvSpPr>
        <p:spPr/>
        <p:txBody>
          <a:bodyPr/>
          <a:lstStyle/>
          <a:p>
            <a:r>
              <a:rPr lang="en-US" altLang="zh-CN" dirty="0"/>
              <a:t>Conclusion</a:t>
            </a:r>
            <a:endParaRPr lang="en-US" dirty="0"/>
          </a:p>
        </p:txBody>
      </p:sp>
      <p:sp>
        <p:nvSpPr>
          <p:cNvPr id="3" name="Footer Placeholder 3">
            <a:extLst>
              <a:ext uri="{FF2B5EF4-FFF2-40B4-BE49-F238E27FC236}">
                <a16:creationId xmlns:a16="http://schemas.microsoft.com/office/drawing/2014/main" id="{0D9E0E9D-83E2-742A-5644-7C80E2D005FA}"/>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78</a:t>
            </a:fld>
            <a:endParaRPr lang="en-US" dirty="0">
              <a:solidFill>
                <a:schemeClr val="bg1"/>
              </a:solidFill>
            </a:endParaRPr>
          </a:p>
        </p:txBody>
      </p:sp>
      <p:sp>
        <p:nvSpPr>
          <p:cNvPr id="5" name="Text Placeholder 4">
            <a:extLst>
              <a:ext uri="{FF2B5EF4-FFF2-40B4-BE49-F238E27FC236}">
                <a16:creationId xmlns:a16="http://schemas.microsoft.com/office/drawing/2014/main" id="{E1976AB1-4122-6BA6-65BE-D916B7161A1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45900555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6473E9-6457-3012-2DBE-C2680D42F568}"/>
              </a:ext>
            </a:extLst>
          </p:cNvPr>
          <p:cNvSpPr>
            <a:spLocks noGrp="1"/>
          </p:cNvSpPr>
          <p:nvPr>
            <p:ph type="title"/>
          </p:nvPr>
        </p:nvSpPr>
        <p:spPr/>
        <p:txBody>
          <a:bodyPr/>
          <a:lstStyle/>
          <a:p>
            <a:r>
              <a:rPr lang="en-US" dirty="0"/>
              <a:t>Contributions</a:t>
            </a:r>
          </a:p>
        </p:txBody>
      </p:sp>
      <p:sp>
        <p:nvSpPr>
          <p:cNvPr id="4" name="Content Placeholder 3">
            <a:extLst>
              <a:ext uri="{FF2B5EF4-FFF2-40B4-BE49-F238E27FC236}">
                <a16:creationId xmlns:a16="http://schemas.microsoft.com/office/drawing/2014/main" id="{44F5AD98-13C7-D097-194B-994DA3D98008}"/>
              </a:ext>
            </a:extLst>
          </p:cNvPr>
          <p:cNvSpPr>
            <a:spLocks noGrp="1"/>
          </p:cNvSpPr>
          <p:nvPr>
            <p:ph idx="1"/>
          </p:nvPr>
        </p:nvSpPr>
        <p:spPr>
          <a:xfrm>
            <a:off x="838200" y="1825625"/>
            <a:ext cx="10515600" cy="4084521"/>
          </a:xfrm>
        </p:spPr>
        <p:txBody>
          <a:bodyPr>
            <a:normAutofit fontScale="92500" lnSpcReduction="10000"/>
          </a:bodyPr>
          <a:lstStyle/>
          <a:p>
            <a:pPr marL="457200" indent="-457200">
              <a:lnSpc>
                <a:spcPct val="120000"/>
              </a:lnSpc>
              <a:buFont typeface="+mj-lt"/>
              <a:buAutoNum type="arabicPeriod"/>
            </a:pPr>
            <a:r>
              <a:rPr lang="en-US" sz="2400" dirty="0"/>
              <a:t>We propose the </a:t>
            </a:r>
            <a:r>
              <a:rPr lang="en-US" sz="2400" b="1" dirty="0"/>
              <a:t>first dynamic coherence-based ray tracing algorithm </a:t>
            </a:r>
            <a:r>
              <a:rPr lang="en-US" sz="2400" dirty="0"/>
              <a:t>to enhance the efficiency of EM simulations for dynamic environments. The algorithm shows a significant reduction in computation time by 36% compared to </a:t>
            </a:r>
            <a:r>
              <a:rPr lang="en-US" sz="2400" i="1" dirty="0"/>
              <a:t>GEMV^2 </a:t>
            </a:r>
            <a:r>
              <a:rPr lang="en-US" sz="2400" dirty="0"/>
              <a:t>and 30% compared to </a:t>
            </a:r>
            <a:r>
              <a:rPr lang="en-US" sz="2400" i="1" dirty="0"/>
              <a:t>WinProp</a:t>
            </a:r>
            <a:r>
              <a:rPr lang="en-US" sz="2400" dirty="0"/>
              <a:t> while maintaining prediction accuracy. </a:t>
            </a:r>
          </a:p>
          <a:p>
            <a:pPr marL="457200" indent="-457200">
              <a:buFont typeface="+mj-lt"/>
              <a:buAutoNum type="arabicPeriod"/>
            </a:pPr>
            <a:r>
              <a:rPr lang="en-US" sz="2400" dirty="0"/>
              <a:t>We extend DCEM by introducing an enhanced dynamic EM ray tracing algorithm by incorporating channel coherence and spatial consistency, leading to </a:t>
            </a:r>
            <a:r>
              <a:rPr lang="en-US" sz="2400" b="1" dirty="0"/>
              <a:t>scalable and more accurate </a:t>
            </a:r>
            <a:r>
              <a:rPr lang="en-US" sz="2400" dirty="0"/>
              <a:t>simulations across complex cityscapes. </a:t>
            </a:r>
          </a:p>
          <a:p>
            <a:pPr marL="457200" indent="-457200">
              <a:buFont typeface="+mj-lt"/>
              <a:buAutoNum type="arabicPeriod"/>
            </a:pPr>
            <a:r>
              <a:rPr lang="en-US" sz="2400" dirty="0"/>
              <a:t>We augment DCEM with </a:t>
            </a:r>
            <a:r>
              <a:rPr lang="en-US" sz="2400" b="1" dirty="0"/>
              <a:t>smooth surface diffraction effects</a:t>
            </a:r>
            <a:r>
              <a:rPr lang="en-US" sz="2400" dirty="0"/>
              <a:t>, demonstrating a 60% faster computation time than WinProp and better capturing the nuances of indoor environments, especially in shadow regions.</a:t>
            </a:r>
          </a:p>
        </p:txBody>
      </p:sp>
      <p:sp>
        <p:nvSpPr>
          <p:cNvPr id="2" name="Footer Placeholder 3">
            <a:extLst>
              <a:ext uri="{FF2B5EF4-FFF2-40B4-BE49-F238E27FC236}">
                <a16:creationId xmlns:a16="http://schemas.microsoft.com/office/drawing/2014/main" id="{5606AA22-1AD3-8543-6D50-FD69B5E008CB}"/>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79</a:t>
            </a:fld>
            <a:endParaRPr lang="en-US" dirty="0">
              <a:solidFill>
                <a:schemeClr val="bg1"/>
              </a:solidFill>
            </a:endParaRPr>
          </a:p>
        </p:txBody>
      </p:sp>
    </p:spTree>
    <p:extLst>
      <p:ext uri="{BB962C8B-B14F-4D97-AF65-F5344CB8AC3E}">
        <p14:creationId xmlns:p14="http://schemas.microsoft.com/office/powerpoint/2010/main" val="874217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F2CCD-FF93-1C63-A604-0AC368FE33BE}"/>
              </a:ext>
            </a:extLst>
          </p:cNvPr>
          <p:cNvSpPr>
            <a:spLocks noGrp="1"/>
          </p:cNvSpPr>
          <p:nvPr>
            <p:ph type="title"/>
          </p:nvPr>
        </p:nvSpPr>
        <p:spPr/>
        <p:txBody>
          <a:bodyPr/>
          <a:lstStyle/>
          <a:p>
            <a:r>
              <a:rPr lang="en-US" dirty="0"/>
              <a:t>State-of-art approaches to RT challenges</a:t>
            </a:r>
          </a:p>
        </p:txBody>
      </p:sp>
      <p:sp>
        <p:nvSpPr>
          <p:cNvPr id="3" name="Content Placeholder 2">
            <a:extLst>
              <a:ext uri="{FF2B5EF4-FFF2-40B4-BE49-F238E27FC236}">
                <a16:creationId xmlns:a16="http://schemas.microsoft.com/office/drawing/2014/main" id="{2C1C6681-4E1B-3A9C-1FCB-0F38C581F8C5}"/>
              </a:ext>
            </a:extLst>
          </p:cNvPr>
          <p:cNvSpPr>
            <a:spLocks noGrp="1"/>
          </p:cNvSpPr>
          <p:nvPr>
            <p:ph idx="1"/>
          </p:nvPr>
        </p:nvSpPr>
        <p:spPr/>
        <p:txBody>
          <a:bodyPr>
            <a:normAutofit/>
          </a:bodyPr>
          <a:lstStyle/>
          <a:p>
            <a:r>
              <a:rPr lang="en-US" dirty="0"/>
              <a:t>Parallel computing  </a:t>
            </a:r>
            <a:r>
              <a:rPr kumimoji="0" lang="en-US" sz="1800" b="0" i="0" u="none" strike="noStrike" kern="1200" cap="none" spc="0" normalizeH="0" baseline="0" noProof="0" dirty="0">
                <a:ln>
                  <a:noFill/>
                </a:ln>
                <a:solidFill>
                  <a:srgbClr val="0D0D0D"/>
                </a:solidFill>
                <a:effectLst/>
                <a:uLnTx/>
                <a:uFillTx/>
                <a:latin typeface="Söhne"/>
                <a:ea typeface="+mn-ea"/>
                <a:cs typeface="+mn-cs"/>
              </a:rPr>
              <a:t>[Owens et al. 2008, Wald et al. 2014] </a:t>
            </a:r>
            <a:endParaRPr lang="en-US" dirty="0"/>
          </a:p>
          <a:p>
            <a:r>
              <a:rPr lang="en-US" dirty="0"/>
              <a:t>Hybrid techniques </a:t>
            </a:r>
            <a:r>
              <a:rPr kumimoji="0" lang="en-US" sz="1800" b="0" i="0" u="none" strike="noStrike" kern="1200" cap="none" spc="0" normalizeH="0" baseline="0" noProof="0" dirty="0">
                <a:ln>
                  <a:noFill/>
                </a:ln>
                <a:solidFill>
                  <a:srgbClr val="0D0D0D"/>
                </a:solidFill>
                <a:effectLst/>
                <a:uLnTx/>
                <a:uFillTx/>
                <a:latin typeface="Söhne"/>
                <a:ea typeface="+mn-ea"/>
                <a:cs typeface="+mn-cs"/>
              </a:rPr>
              <a:t>[Hailu et al. 2011, Tommaso et al. 2021] </a:t>
            </a:r>
            <a:endParaRPr lang="en-US" dirty="0"/>
          </a:p>
          <a:p>
            <a:r>
              <a:rPr lang="en-US" dirty="0"/>
              <a:t>Machine learning based acceleration </a:t>
            </a:r>
            <a:r>
              <a:rPr kumimoji="0" lang="en-US" sz="1800" b="0" i="0" u="none" strike="noStrike" kern="1200" cap="none" spc="0" normalizeH="0" baseline="0" noProof="0" dirty="0">
                <a:ln>
                  <a:noFill/>
                </a:ln>
                <a:solidFill>
                  <a:srgbClr val="0D0D0D"/>
                </a:solidFill>
                <a:effectLst/>
                <a:uLnTx/>
                <a:uFillTx/>
                <a:latin typeface="Söhne"/>
                <a:ea typeface="+mn-ea"/>
                <a:cs typeface="+mn-cs"/>
              </a:rPr>
              <a:t>[Jhihoon et al. 2019] </a:t>
            </a:r>
            <a:endParaRPr lang="en-US" dirty="0"/>
          </a:p>
          <a:p>
            <a:r>
              <a:rPr lang="en-US" dirty="0"/>
              <a:t>Material libraries </a:t>
            </a:r>
            <a:r>
              <a:rPr kumimoji="0" lang="en-US" sz="1800" b="0" i="0" u="none" strike="noStrike" kern="1200" cap="none" spc="0" normalizeH="0" baseline="0" noProof="0" dirty="0">
                <a:ln>
                  <a:noFill/>
                </a:ln>
                <a:solidFill>
                  <a:srgbClr val="0D0D0D"/>
                </a:solidFill>
                <a:effectLst/>
                <a:uLnTx/>
                <a:uFillTx/>
                <a:latin typeface="Söhne"/>
                <a:ea typeface="+mn-ea"/>
                <a:cs typeface="+mn-cs"/>
              </a:rPr>
              <a:t>[Withayachumnankul et al. 2005, Huangfu et al. 2022] </a:t>
            </a:r>
            <a:endParaRPr lang="en-US" dirty="0"/>
          </a:p>
        </p:txBody>
      </p:sp>
      <p:sp>
        <p:nvSpPr>
          <p:cNvPr id="4" name="Footer Placeholder 3">
            <a:extLst>
              <a:ext uri="{FF2B5EF4-FFF2-40B4-BE49-F238E27FC236}">
                <a16:creationId xmlns:a16="http://schemas.microsoft.com/office/drawing/2014/main" id="{0B1EE68C-14E9-7219-E88E-A2D47B0BF564}"/>
              </a:ext>
            </a:extLst>
          </p:cNvPr>
          <p:cNvSpPr>
            <a:spLocks noGrp="1"/>
          </p:cNvSpPr>
          <p:nvPr>
            <p:ph type="ftr" sz="quarter" idx="3"/>
          </p:nvPr>
        </p:nvSpPr>
        <p:spPr/>
        <p:txBody>
          <a:bodyPr/>
          <a:lstStyle/>
          <a:p>
            <a:fld id="{84967C11-20DF-654D-A7FD-D310D00C0508}" type="slidenum">
              <a:rPr lang="en-US" smtClean="0">
                <a:solidFill>
                  <a:schemeClr val="bg1"/>
                </a:solidFill>
              </a:rPr>
              <a:pPr/>
              <a:t>8</a:t>
            </a:fld>
            <a:endParaRPr lang="en-US" dirty="0">
              <a:solidFill>
                <a:schemeClr val="bg1"/>
              </a:solidFill>
            </a:endParaRPr>
          </a:p>
        </p:txBody>
      </p:sp>
      <p:pic>
        <p:nvPicPr>
          <p:cNvPr id="4098" name="Picture 2" descr="HPC Cloud (What Is It &amp; What Do You Need To Know About It?) - WEKA">
            <a:extLst>
              <a:ext uri="{FF2B5EF4-FFF2-40B4-BE49-F238E27FC236}">
                <a16:creationId xmlns:a16="http://schemas.microsoft.com/office/drawing/2014/main" id="{F2842163-6B40-2581-1CC1-912C5084C2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77093" y="4002750"/>
            <a:ext cx="2994907" cy="19966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573189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6473E9-6457-3012-2DBE-C2680D42F568}"/>
              </a:ext>
            </a:extLst>
          </p:cNvPr>
          <p:cNvSpPr>
            <a:spLocks noGrp="1"/>
          </p:cNvSpPr>
          <p:nvPr>
            <p:ph type="title"/>
          </p:nvPr>
        </p:nvSpPr>
        <p:spPr/>
        <p:txBody>
          <a:bodyPr/>
          <a:lstStyle/>
          <a:p>
            <a:r>
              <a:rPr lang="en-US" dirty="0"/>
              <a:t>Contributions</a:t>
            </a:r>
          </a:p>
        </p:txBody>
      </p:sp>
      <p:sp>
        <p:nvSpPr>
          <p:cNvPr id="4" name="Content Placeholder 3">
            <a:extLst>
              <a:ext uri="{FF2B5EF4-FFF2-40B4-BE49-F238E27FC236}">
                <a16:creationId xmlns:a16="http://schemas.microsoft.com/office/drawing/2014/main" id="{44F5AD98-13C7-D097-194B-994DA3D98008}"/>
              </a:ext>
            </a:extLst>
          </p:cNvPr>
          <p:cNvSpPr>
            <a:spLocks noGrp="1"/>
          </p:cNvSpPr>
          <p:nvPr>
            <p:ph idx="1"/>
          </p:nvPr>
        </p:nvSpPr>
        <p:spPr/>
        <p:txBody>
          <a:bodyPr>
            <a:normAutofit/>
          </a:bodyPr>
          <a:lstStyle/>
          <a:p>
            <a:pPr marL="457200" indent="-457200">
              <a:lnSpc>
                <a:spcPct val="120000"/>
              </a:lnSpc>
              <a:buFont typeface="+mj-lt"/>
              <a:buAutoNum type="arabicPeriod" startAt="4"/>
            </a:pPr>
            <a:r>
              <a:rPr lang="en-US" sz="2200" dirty="0"/>
              <a:t>We conduct </a:t>
            </a:r>
            <a:r>
              <a:rPr lang="en-US" sz="2200" b="1" dirty="0"/>
              <a:t>extensive validation </a:t>
            </a:r>
            <a:r>
              <a:rPr lang="en-US" sz="2200" dirty="0"/>
              <a:t>of our simulation results against large dynamic urban areas and complex indoor settings, comparing them with analytical benchmarks and established simulation tools.</a:t>
            </a:r>
          </a:p>
          <a:p>
            <a:pPr marL="457200" indent="-457200">
              <a:lnSpc>
                <a:spcPct val="120000"/>
              </a:lnSpc>
              <a:buFont typeface="+mj-lt"/>
              <a:buAutoNum type="arabicPeriod" startAt="4"/>
            </a:pPr>
            <a:r>
              <a:rPr lang="en-US" sz="2200" dirty="0"/>
              <a:t>We combine </a:t>
            </a:r>
            <a:r>
              <a:rPr lang="en-US" sz="2200" b="1" dirty="0"/>
              <a:t>ML techniques</a:t>
            </a:r>
            <a:r>
              <a:rPr lang="en-US" sz="2200" dirty="0"/>
              <a:t>, specifically a modified cGAN, with our DCEM framework, improving simulation accuracy (lower MSE) and efficiency (5X speedup) for 3D indoor environments.</a:t>
            </a:r>
          </a:p>
          <a:p>
            <a:pPr marL="457200" indent="-457200">
              <a:lnSpc>
                <a:spcPct val="120000"/>
              </a:lnSpc>
              <a:buFont typeface="+mj-lt"/>
              <a:buAutoNum type="arabicPeriod" startAt="4"/>
            </a:pPr>
            <a:endParaRPr lang="en-US" sz="2200" dirty="0"/>
          </a:p>
        </p:txBody>
      </p:sp>
      <p:sp>
        <p:nvSpPr>
          <p:cNvPr id="2" name="Footer Placeholder 3">
            <a:extLst>
              <a:ext uri="{FF2B5EF4-FFF2-40B4-BE49-F238E27FC236}">
                <a16:creationId xmlns:a16="http://schemas.microsoft.com/office/drawing/2014/main" id="{5606AA22-1AD3-8543-6D50-FD69B5E008CB}"/>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80</a:t>
            </a:fld>
            <a:endParaRPr lang="en-US" dirty="0">
              <a:solidFill>
                <a:schemeClr val="bg1"/>
              </a:solidFill>
            </a:endParaRPr>
          </a:p>
        </p:txBody>
      </p:sp>
    </p:spTree>
    <p:extLst>
      <p:ext uri="{BB962C8B-B14F-4D97-AF65-F5344CB8AC3E}">
        <p14:creationId xmlns:p14="http://schemas.microsoft.com/office/powerpoint/2010/main" val="102059545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6473E9-6457-3012-2DBE-C2680D42F568}"/>
              </a:ext>
            </a:extLst>
          </p:cNvPr>
          <p:cNvSpPr>
            <a:spLocks noGrp="1"/>
          </p:cNvSpPr>
          <p:nvPr>
            <p:ph type="title"/>
          </p:nvPr>
        </p:nvSpPr>
        <p:spPr/>
        <p:txBody>
          <a:bodyPr/>
          <a:lstStyle/>
          <a:p>
            <a:r>
              <a:rPr lang="en-US" dirty="0"/>
              <a:t>Limitations and future work</a:t>
            </a:r>
          </a:p>
        </p:txBody>
      </p:sp>
      <p:sp>
        <p:nvSpPr>
          <p:cNvPr id="4" name="Content Placeholder 3">
            <a:extLst>
              <a:ext uri="{FF2B5EF4-FFF2-40B4-BE49-F238E27FC236}">
                <a16:creationId xmlns:a16="http://schemas.microsoft.com/office/drawing/2014/main" id="{44F5AD98-13C7-D097-194B-994DA3D98008}"/>
              </a:ext>
            </a:extLst>
          </p:cNvPr>
          <p:cNvSpPr>
            <a:spLocks noGrp="1"/>
          </p:cNvSpPr>
          <p:nvPr>
            <p:ph idx="1"/>
          </p:nvPr>
        </p:nvSpPr>
        <p:spPr/>
        <p:txBody>
          <a:bodyPr>
            <a:normAutofit/>
          </a:bodyPr>
          <a:lstStyle/>
          <a:p>
            <a:pPr marL="457200" indent="-457200">
              <a:buFont typeface="+mj-lt"/>
              <a:buAutoNum type="arabicPeriod"/>
            </a:pPr>
            <a:r>
              <a:rPr lang="en-US" sz="2400" dirty="0"/>
              <a:t>Real-time simulation capabilities</a:t>
            </a:r>
          </a:p>
          <a:p>
            <a:pPr lvl="1"/>
            <a:r>
              <a:rPr lang="en-US" sz="2000" dirty="0"/>
              <a:t>Value of Information (</a:t>
            </a:r>
            <a:r>
              <a:rPr lang="en-US" sz="2000" dirty="0" err="1"/>
              <a:t>VoI</a:t>
            </a:r>
            <a:r>
              <a:rPr lang="en-US" sz="2000" dirty="0"/>
              <a:t>) </a:t>
            </a:r>
            <a:r>
              <a:rPr kumimoji="0" lang="en-US" sz="1600" b="0" i="0" u="none" strike="noStrike" kern="1200" cap="none" spc="0" normalizeH="0" baseline="0" noProof="0" dirty="0">
                <a:ln>
                  <a:noFill/>
                </a:ln>
                <a:solidFill>
                  <a:prstClr val="black"/>
                </a:solidFill>
                <a:effectLst/>
                <a:uLnTx/>
                <a:uFillTx/>
                <a:latin typeface="Trebuchet MS"/>
                <a:ea typeface="+mn-ea"/>
                <a:cs typeface="+mn-cs"/>
              </a:rPr>
              <a:t>[M. Giordani et al. 2019]</a:t>
            </a:r>
            <a:endParaRPr lang="en-US" sz="2000" dirty="0"/>
          </a:p>
          <a:p>
            <a:pPr lvl="1"/>
            <a:r>
              <a:rPr lang="en-US" sz="2000" dirty="0"/>
              <a:t>Data-Driven Network Simulation </a:t>
            </a:r>
            <a:r>
              <a:rPr kumimoji="0" lang="en-US" sz="1600" b="0" i="0" u="none" strike="noStrike" kern="1200" cap="none" spc="0" normalizeH="0" baseline="0" noProof="0" dirty="0">
                <a:ln>
                  <a:noFill/>
                </a:ln>
                <a:solidFill>
                  <a:prstClr val="black"/>
                </a:solidFill>
                <a:effectLst/>
                <a:uLnTx/>
                <a:uFillTx/>
                <a:latin typeface="Trebuchet MS"/>
                <a:ea typeface="+mn-ea"/>
                <a:cs typeface="+mn-cs"/>
              </a:rPr>
              <a:t>[Benjamin et al. 2019]</a:t>
            </a:r>
            <a:endParaRPr lang="en-US" sz="2000" dirty="0"/>
          </a:p>
          <a:p>
            <a:pPr lvl="1"/>
            <a:r>
              <a:rPr lang="en-US" sz="2000" dirty="0"/>
              <a:t>Beamforming </a:t>
            </a:r>
            <a:r>
              <a:rPr kumimoji="0" lang="en-US" sz="1600" b="0" i="0" u="none" strike="noStrike" kern="1200" cap="none" spc="0" normalizeH="0" baseline="0" noProof="0" dirty="0">
                <a:ln>
                  <a:noFill/>
                </a:ln>
                <a:solidFill>
                  <a:prstClr val="black"/>
                </a:solidFill>
                <a:effectLst/>
                <a:uLnTx/>
                <a:uFillTx/>
                <a:latin typeface="Trebuchet MS"/>
                <a:ea typeface="+mn-ea"/>
                <a:cs typeface="+mn-cs"/>
              </a:rPr>
              <a:t>[</a:t>
            </a:r>
            <a:r>
              <a:rPr kumimoji="0" lang="en-US" sz="1600" b="0" i="0" u="none" strike="noStrike" kern="1200" cap="none" spc="0" normalizeH="0" baseline="0" noProof="0" dirty="0" err="1">
                <a:ln>
                  <a:noFill/>
                </a:ln>
                <a:solidFill>
                  <a:prstClr val="black"/>
                </a:solidFill>
                <a:effectLst/>
                <a:uLnTx/>
                <a:uFillTx/>
                <a:latin typeface="Trebuchet MS"/>
                <a:ea typeface="+mn-ea"/>
                <a:cs typeface="+mn-cs"/>
              </a:rPr>
              <a:t>Degli-Esposti</a:t>
            </a:r>
            <a:r>
              <a:rPr kumimoji="0" lang="en-US" sz="1600" b="0" i="0" u="none" strike="noStrike" kern="1200" cap="none" spc="0" normalizeH="0" baseline="0" noProof="0" dirty="0">
                <a:ln>
                  <a:noFill/>
                </a:ln>
                <a:solidFill>
                  <a:prstClr val="black"/>
                </a:solidFill>
                <a:effectLst/>
                <a:uLnTx/>
                <a:uFillTx/>
                <a:latin typeface="Trebuchet MS"/>
                <a:ea typeface="+mn-ea"/>
                <a:cs typeface="+mn-cs"/>
              </a:rPr>
              <a:t> et al. 2014]</a:t>
            </a:r>
            <a:endParaRPr lang="en-US" sz="2400" dirty="0"/>
          </a:p>
          <a:p>
            <a:pPr marL="457200" indent="-457200">
              <a:buFont typeface="+mj-lt"/>
              <a:buAutoNum type="arabicPeriod"/>
            </a:pPr>
            <a:r>
              <a:rPr lang="en-US" sz="2400" dirty="0"/>
              <a:t>Material property variations</a:t>
            </a:r>
          </a:p>
          <a:p>
            <a:pPr marL="685800" marR="0" lvl="1" indent="-228600" algn="l" defTabSz="91440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en-US" sz="2000" dirty="0"/>
              <a:t>More data from experiments </a:t>
            </a:r>
            <a:r>
              <a:rPr kumimoji="0" lang="en-US" sz="1600" b="0" i="0" u="none" strike="noStrike" kern="1200" cap="none" spc="0" normalizeH="0" baseline="0" noProof="0" dirty="0">
                <a:ln>
                  <a:noFill/>
                </a:ln>
                <a:solidFill>
                  <a:prstClr val="black"/>
                </a:solidFill>
                <a:effectLst/>
                <a:uLnTx/>
                <a:uFillTx/>
                <a:latin typeface="Trebuchet MS"/>
                <a:ea typeface="+mn-ea"/>
                <a:cs typeface="+mn-cs"/>
              </a:rPr>
              <a:t>[Rappaport et al. 2017]</a:t>
            </a:r>
            <a:endParaRPr lang="en-US" sz="2000" dirty="0"/>
          </a:p>
          <a:p>
            <a:pPr marL="685800" marR="0" lvl="1" indent="-228600" algn="l" defTabSz="91440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en-US" sz="2000" dirty="0"/>
              <a:t>Specific settings for different applications </a:t>
            </a:r>
            <a:r>
              <a:rPr kumimoji="0" lang="en-US" sz="1600" b="0" i="0" u="none" strike="noStrike" kern="1200" cap="none" spc="0" normalizeH="0" baseline="0" noProof="0" dirty="0">
                <a:ln>
                  <a:noFill/>
                </a:ln>
                <a:solidFill>
                  <a:prstClr val="black"/>
                </a:solidFill>
                <a:effectLst/>
                <a:uLnTx/>
                <a:uFillTx/>
                <a:latin typeface="Trebuchet MS"/>
                <a:ea typeface="+mn-ea"/>
                <a:cs typeface="+mn-cs"/>
              </a:rPr>
              <a:t>[Philipp et al. 2017]</a:t>
            </a:r>
            <a:endParaRPr lang="en-US" sz="2400" dirty="0"/>
          </a:p>
          <a:p>
            <a:pPr marL="457200" indent="-457200">
              <a:buFont typeface="+mj-lt"/>
              <a:buAutoNum type="arabicPeriod"/>
            </a:pPr>
            <a:r>
              <a:rPr lang="en-US" sz="2400" dirty="0"/>
              <a:t>Validation against measured data </a:t>
            </a:r>
            <a:r>
              <a:rPr kumimoji="0" lang="en-US" sz="1600" b="0" i="0" u="none" strike="noStrike" kern="1200" cap="none" spc="0" normalizeH="0" baseline="0" noProof="0" dirty="0">
                <a:ln>
                  <a:noFill/>
                </a:ln>
                <a:solidFill>
                  <a:prstClr val="black"/>
                </a:solidFill>
                <a:effectLst/>
                <a:uLnTx/>
                <a:uFillTx/>
                <a:latin typeface="Trebuchet MS"/>
                <a:ea typeface="+mn-ea"/>
                <a:cs typeface="+mn-cs"/>
              </a:rPr>
              <a:t>[Huangfu et al. 2022]</a:t>
            </a:r>
            <a:endParaRPr lang="en-US" sz="2400" dirty="0"/>
          </a:p>
        </p:txBody>
      </p:sp>
      <p:sp>
        <p:nvSpPr>
          <p:cNvPr id="2" name="Footer Placeholder 3">
            <a:extLst>
              <a:ext uri="{FF2B5EF4-FFF2-40B4-BE49-F238E27FC236}">
                <a16:creationId xmlns:a16="http://schemas.microsoft.com/office/drawing/2014/main" id="{5606AA22-1AD3-8543-6D50-FD69B5E008CB}"/>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81</a:t>
            </a:fld>
            <a:endParaRPr lang="en-US" dirty="0">
              <a:solidFill>
                <a:schemeClr val="bg1"/>
              </a:solidFill>
            </a:endParaRPr>
          </a:p>
        </p:txBody>
      </p:sp>
    </p:spTree>
    <p:extLst>
      <p:ext uri="{BB962C8B-B14F-4D97-AF65-F5344CB8AC3E}">
        <p14:creationId xmlns:p14="http://schemas.microsoft.com/office/powerpoint/2010/main" val="314898131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86473E9-6457-3012-2DBE-C2680D42F568}"/>
              </a:ext>
            </a:extLst>
          </p:cNvPr>
          <p:cNvSpPr>
            <a:spLocks noGrp="1"/>
          </p:cNvSpPr>
          <p:nvPr>
            <p:ph type="title"/>
          </p:nvPr>
        </p:nvSpPr>
        <p:spPr/>
        <p:txBody>
          <a:bodyPr/>
          <a:lstStyle/>
          <a:p>
            <a:r>
              <a:rPr lang="en-US" dirty="0"/>
              <a:t>Limitations and future work</a:t>
            </a:r>
          </a:p>
        </p:txBody>
      </p:sp>
      <p:sp>
        <p:nvSpPr>
          <p:cNvPr id="4" name="Content Placeholder 3">
            <a:extLst>
              <a:ext uri="{FF2B5EF4-FFF2-40B4-BE49-F238E27FC236}">
                <a16:creationId xmlns:a16="http://schemas.microsoft.com/office/drawing/2014/main" id="{44F5AD98-13C7-D097-194B-994DA3D98008}"/>
              </a:ext>
            </a:extLst>
          </p:cNvPr>
          <p:cNvSpPr>
            <a:spLocks noGrp="1"/>
          </p:cNvSpPr>
          <p:nvPr>
            <p:ph idx="1"/>
          </p:nvPr>
        </p:nvSpPr>
        <p:spPr/>
        <p:txBody>
          <a:bodyPr>
            <a:normAutofit/>
          </a:bodyPr>
          <a:lstStyle/>
          <a:p>
            <a:pPr marL="457200" indent="-457200">
              <a:buFont typeface="+mj-lt"/>
              <a:buAutoNum type="arabicPeriod" startAt="4"/>
            </a:pPr>
            <a:r>
              <a:rPr lang="en-US" sz="2400" dirty="0"/>
              <a:t>Adapting to dynamic environments</a:t>
            </a:r>
          </a:p>
          <a:p>
            <a:pPr marL="685800" marR="0" lvl="1" indent="-228600" algn="l" defTabSz="91440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en-US" sz="2000" dirty="0"/>
              <a:t> Learning-based trajectory generation methods </a:t>
            </a:r>
            <a:r>
              <a:rPr kumimoji="0" lang="en-US" sz="1600" b="0" i="0" u="none" strike="noStrike" kern="1200" cap="none" spc="0" normalizeH="0" baseline="0" noProof="0" dirty="0">
                <a:ln>
                  <a:noFill/>
                </a:ln>
                <a:solidFill>
                  <a:prstClr val="black"/>
                </a:solidFill>
                <a:effectLst/>
                <a:uLnTx/>
                <a:uFillTx/>
                <a:latin typeface="Trebuchet MS"/>
                <a:ea typeface="+mn-ea"/>
                <a:cs typeface="+mn-cs"/>
              </a:rPr>
              <a:t>[Liang et al. 2019]</a:t>
            </a:r>
            <a:endParaRPr lang="en-US" sz="2000" dirty="0"/>
          </a:p>
          <a:p>
            <a:pPr marL="457200" indent="-457200">
              <a:buFont typeface="+mj-lt"/>
              <a:buAutoNum type="arabicPeriod" startAt="4"/>
            </a:pPr>
            <a:r>
              <a:rPr lang="en-US" sz="2400" dirty="0"/>
              <a:t>Scalability for large and intricate environments</a:t>
            </a:r>
          </a:p>
          <a:p>
            <a:pPr lvl="1"/>
            <a:r>
              <a:rPr lang="en-US" sz="2000" dirty="0"/>
              <a:t> Software-defined networking, time-sensitive networking </a:t>
            </a:r>
            <a:r>
              <a:rPr kumimoji="0" lang="en-US" sz="1600" b="0" i="0" u="none" strike="noStrike" kern="1200" cap="none" spc="0" normalizeH="0" baseline="0" noProof="0" dirty="0">
                <a:ln>
                  <a:noFill/>
                </a:ln>
                <a:solidFill>
                  <a:prstClr val="black"/>
                </a:solidFill>
                <a:effectLst/>
                <a:uLnTx/>
                <a:uFillTx/>
                <a:latin typeface="Trebuchet MS"/>
                <a:ea typeface="+mn-ea"/>
                <a:cs typeface="+mn-cs"/>
              </a:rPr>
              <a:t>[Ousmane et al. 2020]</a:t>
            </a:r>
            <a:endParaRPr lang="en-US" sz="2000" dirty="0"/>
          </a:p>
          <a:p>
            <a:pPr marL="457200" indent="-457200">
              <a:buFont typeface="+mj-lt"/>
              <a:buAutoNum type="arabicPeriod" startAt="4"/>
            </a:pPr>
            <a:r>
              <a:rPr lang="en-US" sz="2400" dirty="0"/>
              <a:t>Advancements of emerging wireless technologies </a:t>
            </a:r>
            <a:r>
              <a:rPr kumimoji="0" lang="en-US" sz="1600" b="0" i="0" u="none" strike="noStrike" kern="1200" cap="none" spc="0" normalizeH="0" baseline="0" noProof="0" dirty="0">
                <a:ln>
                  <a:noFill/>
                </a:ln>
                <a:solidFill>
                  <a:prstClr val="black"/>
                </a:solidFill>
                <a:effectLst/>
                <a:uLnTx/>
                <a:uFillTx/>
                <a:latin typeface="Trebuchet MS"/>
                <a:ea typeface="+mn-ea"/>
                <a:cs typeface="+mn-cs"/>
              </a:rPr>
              <a:t>[Jhihoon et al. 2021]</a:t>
            </a:r>
            <a:endParaRPr lang="en-US" sz="2000" dirty="0"/>
          </a:p>
          <a:p>
            <a:pPr marL="457200" indent="-457200">
              <a:buFont typeface="+mj-lt"/>
              <a:buAutoNum type="arabicPeriod" startAt="4"/>
            </a:pPr>
            <a:r>
              <a:rPr lang="en-US" sz="2400" dirty="0"/>
              <a:t>Generalization across varied environments</a:t>
            </a:r>
          </a:p>
          <a:p>
            <a:pPr lvl="1"/>
            <a:r>
              <a:rPr lang="en-US" sz="2000" dirty="0"/>
              <a:t>Assessing the impact of realistic simulation environments </a:t>
            </a:r>
            <a:r>
              <a:rPr kumimoji="0" lang="en-US" sz="1600" b="0" i="0" u="none" strike="noStrike" kern="1200" cap="none" spc="0" normalizeH="0" baseline="0" noProof="0" dirty="0">
                <a:ln>
                  <a:noFill/>
                </a:ln>
                <a:solidFill>
                  <a:prstClr val="black"/>
                </a:solidFill>
                <a:effectLst/>
                <a:uLnTx/>
                <a:uFillTx/>
                <a:latin typeface="Trebuchet MS"/>
                <a:ea typeface="+mn-ea"/>
                <a:cs typeface="+mn-cs"/>
              </a:rPr>
              <a:t>[Z. H. Mir et al. 2018]</a:t>
            </a:r>
            <a:endParaRPr lang="en-US" sz="2000" dirty="0"/>
          </a:p>
          <a:p>
            <a:pPr lvl="1"/>
            <a:r>
              <a:rPr lang="en-US" sz="2000" dirty="0"/>
              <a:t>Comprehensive machine learning approaches </a:t>
            </a:r>
            <a:r>
              <a:rPr kumimoji="0" lang="en-US" sz="1600" b="0" i="0" u="none" strike="noStrike" kern="1200" cap="none" spc="0" normalizeH="0" baseline="0" noProof="0" dirty="0">
                <a:ln>
                  <a:noFill/>
                </a:ln>
                <a:solidFill>
                  <a:prstClr val="black"/>
                </a:solidFill>
                <a:effectLst/>
                <a:uLnTx/>
                <a:uFillTx/>
                <a:latin typeface="Trebuchet MS"/>
                <a:ea typeface="+mn-ea"/>
                <a:cs typeface="+mn-cs"/>
              </a:rPr>
              <a:t>[</a:t>
            </a:r>
            <a:r>
              <a:rPr kumimoji="0" lang="en-US" sz="1600" b="0" i="0" u="none" strike="noStrike" kern="1200" cap="none" spc="0" normalizeH="0" baseline="0" noProof="0" dirty="0" err="1">
                <a:ln>
                  <a:noFill/>
                </a:ln>
                <a:solidFill>
                  <a:prstClr val="black"/>
                </a:solidFill>
                <a:effectLst/>
                <a:uLnTx/>
                <a:uFillTx/>
                <a:latin typeface="Trebuchet MS"/>
                <a:ea typeface="+mn-ea"/>
                <a:cs typeface="+mn-cs"/>
              </a:rPr>
              <a:t>Fengxiao</a:t>
            </a:r>
            <a:r>
              <a:rPr kumimoji="0" lang="en-US" sz="1600" b="0" i="0" u="none" strike="noStrike" kern="1200" cap="none" spc="0" normalizeH="0" baseline="0" noProof="0" dirty="0">
                <a:ln>
                  <a:noFill/>
                </a:ln>
                <a:solidFill>
                  <a:prstClr val="black"/>
                </a:solidFill>
                <a:effectLst/>
                <a:uLnTx/>
                <a:uFillTx/>
                <a:latin typeface="Trebuchet MS"/>
                <a:ea typeface="+mn-ea"/>
                <a:cs typeface="+mn-cs"/>
              </a:rPr>
              <a:t> et al. 2021]</a:t>
            </a:r>
            <a:endParaRPr lang="en-US" sz="2000" dirty="0"/>
          </a:p>
        </p:txBody>
      </p:sp>
      <p:sp>
        <p:nvSpPr>
          <p:cNvPr id="2" name="Footer Placeholder 3">
            <a:extLst>
              <a:ext uri="{FF2B5EF4-FFF2-40B4-BE49-F238E27FC236}">
                <a16:creationId xmlns:a16="http://schemas.microsoft.com/office/drawing/2014/main" id="{5606AA22-1AD3-8543-6D50-FD69B5E008CB}"/>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82</a:t>
            </a:fld>
            <a:endParaRPr lang="en-US" dirty="0">
              <a:solidFill>
                <a:schemeClr val="bg1"/>
              </a:solidFill>
            </a:endParaRPr>
          </a:p>
        </p:txBody>
      </p:sp>
    </p:spTree>
    <p:extLst>
      <p:ext uri="{BB962C8B-B14F-4D97-AF65-F5344CB8AC3E}">
        <p14:creationId xmlns:p14="http://schemas.microsoft.com/office/powerpoint/2010/main" val="395570979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diagram of a network&#10;&#10;Description automatically generated">
            <a:extLst>
              <a:ext uri="{FF2B5EF4-FFF2-40B4-BE49-F238E27FC236}">
                <a16:creationId xmlns:a16="http://schemas.microsoft.com/office/drawing/2014/main" id="{D442EE39-D935-827B-9DEC-86B57E23BEAA}"/>
              </a:ext>
            </a:extLst>
          </p:cNvPr>
          <p:cNvPicPr>
            <a:picLocks noChangeAspect="1"/>
          </p:cNvPicPr>
          <p:nvPr/>
        </p:nvPicPr>
        <p:blipFill rotWithShape="1">
          <a:blip r:embed="rId3">
            <a:alphaModFix amt="35000"/>
          </a:blip>
          <a:srcRect b="303"/>
          <a:stretch/>
        </p:blipFill>
        <p:spPr>
          <a:xfrm>
            <a:off x="6149902" y="10"/>
            <a:ext cx="6042098" cy="6023841"/>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Title 1">
            <a:extLst>
              <a:ext uri="{FF2B5EF4-FFF2-40B4-BE49-F238E27FC236}">
                <a16:creationId xmlns:a16="http://schemas.microsoft.com/office/drawing/2014/main" id="{90ED1561-D818-1428-C322-40CA6A50CEF5}"/>
              </a:ext>
            </a:extLst>
          </p:cNvPr>
          <p:cNvSpPr>
            <a:spLocks noGrp="1"/>
          </p:cNvSpPr>
          <p:nvPr>
            <p:ph type="title"/>
          </p:nvPr>
        </p:nvSpPr>
        <p:spPr/>
        <p:txBody>
          <a:bodyPr/>
          <a:lstStyle/>
          <a:p>
            <a:r>
              <a:rPr lang="en-US"/>
              <a:t>Acknowledgement</a:t>
            </a:r>
            <a:endParaRPr lang="en-US" dirty="0"/>
          </a:p>
        </p:txBody>
      </p:sp>
      <p:sp>
        <p:nvSpPr>
          <p:cNvPr id="3" name="Content Placeholder 2">
            <a:extLst>
              <a:ext uri="{FF2B5EF4-FFF2-40B4-BE49-F238E27FC236}">
                <a16:creationId xmlns:a16="http://schemas.microsoft.com/office/drawing/2014/main" id="{F3D82C27-4A4E-931C-09EF-6CE6F5F346F9}"/>
              </a:ext>
            </a:extLst>
          </p:cNvPr>
          <p:cNvSpPr>
            <a:spLocks noGrp="1"/>
          </p:cNvSpPr>
          <p:nvPr>
            <p:ph idx="1"/>
          </p:nvPr>
        </p:nvSpPr>
        <p:spPr/>
        <p:txBody>
          <a:bodyPr>
            <a:normAutofit/>
          </a:bodyPr>
          <a:lstStyle/>
          <a:p>
            <a:r>
              <a:rPr lang="en-US" sz="2400" dirty="0"/>
              <a:t>I would like to take this moment to extend my heartfelt gratitude to the distinguished members of the committee: Dinesh </a:t>
            </a:r>
            <a:r>
              <a:rPr lang="en-US" sz="2400" dirty="0" err="1"/>
              <a:t>Manocha</a:t>
            </a:r>
            <a:r>
              <a:rPr lang="en-US" sz="2400" dirty="0"/>
              <a:t>, Min Wu, Ramani </a:t>
            </a:r>
            <a:r>
              <a:rPr lang="en-US" sz="2400" dirty="0" err="1"/>
              <a:t>Duraiswami</a:t>
            </a:r>
            <a:r>
              <a:rPr lang="en-US" sz="2400" dirty="0"/>
              <a:t>, </a:t>
            </a:r>
            <a:r>
              <a:rPr lang="en-US" sz="2400" dirty="0" err="1"/>
              <a:t>Furong</a:t>
            </a:r>
            <a:r>
              <a:rPr lang="en-US" sz="2400" dirty="0"/>
              <a:t> Huang, Nikhil Chopra.</a:t>
            </a:r>
          </a:p>
          <a:p>
            <a:r>
              <a:rPr lang="en-US" sz="2400" dirty="0"/>
              <a:t>I am also very grateful to my co-author Samuel </a:t>
            </a:r>
            <a:r>
              <a:rPr lang="en-US" sz="2400" dirty="0" err="1"/>
              <a:t>Audia</a:t>
            </a:r>
            <a:endParaRPr lang="en-US" sz="2400" dirty="0"/>
          </a:p>
          <a:p>
            <a:r>
              <a:rPr lang="en-US" sz="2400" dirty="0"/>
              <a:t>Lastly, I am extremely appreciative of the understanding and encouragement from my family and partner, who have been my strength to keep going.</a:t>
            </a:r>
          </a:p>
          <a:p>
            <a:endParaRPr lang="en-US" sz="3600" dirty="0"/>
          </a:p>
        </p:txBody>
      </p:sp>
      <p:sp>
        <p:nvSpPr>
          <p:cNvPr id="4" name="Footer Placeholder 3">
            <a:extLst>
              <a:ext uri="{FF2B5EF4-FFF2-40B4-BE49-F238E27FC236}">
                <a16:creationId xmlns:a16="http://schemas.microsoft.com/office/drawing/2014/main" id="{99F7E061-682B-D158-F3DA-DD57150E586E}"/>
              </a:ext>
            </a:extLst>
          </p:cNvPr>
          <p:cNvSpPr>
            <a:spLocks noGrp="1"/>
          </p:cNvSpPr>
          <p:nvPr>
            <p:ph type="ftr" sz="quarter" idx="3"/>
          </p:nvPr>
        </p:nvSpPr>
        <p:spPr/>
        <p:txBody>
          <a:bodyPr/>
          <a:lstStyle/>
          <a:p>
            <a:fld id="{84967C11-20DF-654D-A7FD-D310D00C0508}" type="slidenum">
              <a:rPr lang="en-US" smtClean="0">
                <a:solidFill>
                  <a:schemeClr val="bg1"/>
                </a:solidFill>
              </a:rPr>
              <a:pPr/>
              <a:t>83</a:t>
            </a:fld>
            <a:endParaRPr lang="en-US" dirty="0">
              <a:solidFill>
                <a:schemeClr val="bg1"/>
              </a:solidFill>
            </a:endParaRPr>
          </a:p>
        </p:txBody>
      </p:sp>
    </p:spTree>
    <p:extLst>
      <p:ext uri="{BB962C8B-B14F-4D97-AF65-F5344CB8AC3E}">
        <p14:creationId xmlns:p14="http://schemas.microsoft.com/office/powerpoint/2010/main" val="42740353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F3D6A7-DB2C-7199-03AB-0813410A9CA9}"/>
              </a:ext>
            </a:extLst>
          </p:cNvPr>
          <p:cNvSpPr>
            <a:spLocks noGrp="1"/>
          </p:cNvSpPr>
          <p:nvPr>
            <p:ph type="title"/>
          </p:nvPr>
        </p:nvSpPr>
        <p:spPr/>
        <p:txBody>
          <a:bodyPr/>
          <a:lstStyle/>
          <a:p>
            <a:r>
              <a:rPr lang="en-US" dirty="0"/>
              <a:t>Published works</a:t>
            </a:r>
          </a:p>
        </p:txBody>
      </p:sp>
      <p:sp>
        <p:nvSpPr>
          <p:cNvPr id="3" name="Content Placeholder 2">
            <a:extLst>
              <a:ext uri="{FF2B5EF4-FFF2-40B4-BE49-F238E27FC236}">
                <a16:creationId xmlns:a16="http://schemas.microsoft.com/office/drawing/2014/main" id="{78A758A3-BD3E-5DDE-36E1-853F6EC59D0E}"/>
              </a:ext>
            </a:extLst>
          </p:cNvPr>
          <p:cNvSpPr>
            <a:spLocks noGrp="1"/>
          </p:cNvSpPr>
          <p:nvPr>
            <p:ph idx="1"/>
          </p:nvPr>
        </p:nvSpPr>
        <p:spPr/>
        <p:txBody>
          <a:bodyPr>
            <a:normAutofit fontScale="77500" lnSpcReduction="20000"/>
          </a:bodyPr>
          <a:lstStyle/>
          <a:p>
            <a:pPr marL="514350" indent="-514350">
              <a:buFont typeface="+mj-lt"/>
              <a:buAutoNum type="arabicPeriod"/>
            </a:pPr>
            <a:r>
              <a:rPr lang="en-US" b="0" i="0" dirty="0">
                <a:solidFill>
                  <a:srgbClr val="333333"/>
                </a:solidFill>
                <a:effectLst/>
                <a:latin typeface="HelveticaNeue Regular"/>
              </a:rPr>
              <a:t>R. Wang and D. </a:t>
            </a:r>
            <a:r>
              <a:rPr lang="en-US" b="0" i="0" dirty="0" err="1">
                <a:solidFill>
                  <a:srgbClr val="333333"/>
                </a:solidFill>
                <a:effectLst/>
                <a:latin typeface="HelveticaNeue Regular"/>
              </a:rPr>
              <a:t>Manocha</a:t>
            </a:r>
            <a:r>
              <a:rPr lang="en-US" b="0" i="0" dirty="0">
                <a:solidFill>
                  <a:srgbClr val="333333"/>
                </a:solidFill>
                <a:effectLst/>
                <a:latin typeface="HelveticaNeue Regular"/>
              </a:rPr>
              <a:t>, "Dynamic Coherence-Based EM Ray Tracing Simulations in Vehicular Environments," </a:t>
            </a:r>
            <a:r>
              <a:rPr lang="en-US" b="0" i="1" dirty="0">
                <a:solidFill>
                  <a:srgbClr val="333333"/>
                </a:solidFill>
                <a:effectLst/>
                <a:latin typeface="HelveticaNeue Regular"/>
              </a:rPr>
              <a:t>2022 IEEE 95th Vehicular Technology Conference: (VTC2022-Spring)</a:t>
            </a:r>
            <a:r>
              <a:rPr lang="en-US" b="0" i="0" dirty="0">
                <a:solidFill>
                  <a:srgbClr val="333333"/>
                </a:solidFill>
                <a:effectLst/>
                <a:latin typeface="HelveticaNeue Regular"/>
              </a:rPr>
              <a:t>, Helsinki, Finland, 2022, pp. 1-7.</a:t>
            </a:r>
          </a:p>
          <a:p>
            <a:pPr marL="514350" indent="-514350">
              <a:buFont typeface="+mj-lt"/>
              <a:buAutoNum type="arabicPeriod"/>
            </a:pPr>
            <a:r>
              <a:rPr lang="en-US" b="0" i="0" dirty="0">
                <a:solidFill>
                  <a:srgbClr val="333333"/>
                </a:solidFill>
                <a:effectLst/>
                <a:latin typeface="HelveticaNeue Regular"/>
              </a:rPr>
              <a:t>R. Wang and D. </a:t>
            </a:r>
            <a:r>
              <a:rPr lang="en-US" b="0" i="0" dirty="0" err="1">
                <a:solidFill>
                  <a:srgbClr val="333333"/>
                </a:solidFill>
                <a:effectLst/>
                <a:latin typeface="HelveticaNeue Regular"/>
              </a:rPr>
              <a:t>Manocha</a:t>
            </a:r>
            <a:r>
              <a:rPr lang="en-US" b="0" i="0" dirty="0">
                <a:solidFill>
                  <a:srgbClr val="333333"/>
                </a:solidFill>
                <a:effectLst/>
                <a:latin typeface="HelveticaNeue Regular"/>
              </a:rPr>
              <a:t>, "Dynamic EM Ray Tracing for Large Urban Scenes with Multiple Receivers," </a:t>
            </a:r>
            <a:r>
              <a:rPr lang="en-US" b="0" i="1" dirty="0">
                <a:solidFill>
                  <a:srgbClr val="333333"/>
                </a:solidFill>
                <a:effectLst/>
                <a:latin typeface="HelveticaNeue Regular"/>
              </a:rPr>
              <a:t>2023 International Wireless Communications and Mobile Computing (IWCMC)</a:t>
            </a:r>
            <a:r>
              <a:rPr lang="en-US" b="0" i="0" dirty="0">
                <a:solidFill>
                  <a:srgbClr val="333333"/>
                </a:solidFill>
                <a:effectLst/>
                <a:latin typeface="HelveticaNeue Regular"/>
              </a:rPr>
              <a:t>, Marrakesh, Morocco, 2023.</a:t>
            </a:r>
          </a:p>
          <a:p>
            <a:pPr marL="514350" indent="-514350">
              <a:buFont typeface="+mj-lt"/>
              <a:buAutoNum type="arabicPeriod"/>
            </a:pPr>
            <a:r>
              <a:rPr lang="en-US" b="0" i="0" dirty="0">
                <a:solidFill>
                  <a:srgbClr val="222222"/>
                </a:solidFill>
                <a:effectLst/>
                <a:latin typeface="Arial" panose="020B0604020202020204" pitchFamily="34" charset="0"/>
              </a:rPr>
              <a:t>Wang, Ruichen, Samuel </a:t>
            </a:r>
            <a:r>
              <a:rPr lang="en-US" b="0" i="0" dirty="0" err="1">
                <a:solidFill>
                  <a:srgbClr val="222222"/>
                </a:solidFill>
                <a:effectLst/>
                <a:latin typeface="Arial" panose="020B0604020202020204" pitchFamily="34" charset="0"/>
              </a:rPr>
              <a:t>Audia</a:t>
            </a:r>
            <a:r>
              <a:rPr lang="en-US" b="0" i="0" dirty="0">
                <a:solidFill>
                  <a:srgbClr val="222222"/>
                </a:solidFill>
                <a:effectLst/>
                <a:latin typeface="Arial" panose="020B0604020202020204" pitchFamily="34" charset="0"/>
              </a:rPr>
              <a:t>, and Dinesh </a:t>
            </a:r>
            <a:r>
              <a:rPr lang="en-US" b="0" i="0" dirty="0" err="1">
                <a:solidFill>
                  <a:srgbClr val="222222"/>
                </a:solidFill>
                <a:effectLst/>
                <a:latin typeface="Arial" panose="020B0604020202020204" pitchFamily="34" charset="0"/>
              </a:rPr>
              <a:t>Manocha</a:t>
            </a:r>
            <a:r>
              <a:rPr lang="en-US" b="0" i="0" dirty="0">
                <a:solidFill>
                  <a:srgbClr val="222222"/>
                </a:solidFill>
                <a:effectLst/>
                <a:latin typeface="Arial" panose="020B0604020202020204" pitchFamily="34" charset="0"/>
              </a:rPr>
              <a:t>. "Indoor Wireless Signal Modeling with Smooth Surface Diffraction Effects." </a:t>
            </a:r>
            <a:r>
              <a:rPr lang="en-US" b="0" i="1" dirty="0">
                <a:solidFill>
                  <a:srgbClr val="333333"/>
                </a:solidFill>
                <a:effectLst/>
                <a:highlight>
                  <a:srgbClr val="FFFFFF"/>
                </a:highlight>
                <a:latin typeface="HelveticaNeue Regular"/>
              </a:rPr>
              <a:t> </a:t>
            </a:r>
            <a:r>
              <a:rPr lang="en-US" b="0" dirty="0">
                <a:solidFill>
                  <a:srgbClr val="333333"/>
                </a:solidFill>
                <a:effectLst/>
                <a:highlight>
                  <a:srgbClr val="FFFFFF"/>
                </a:highlight>
                <a:latin typeface="HelveticaNeue Regular"/>
              </a:rPr>
              <a:t>EUCAP2024, Glasgow, Scotland, 2024 </a:t>
            </a:r>
          </a:p>
          <a:p>
            <a:pPr marL="514350" indent="-514350">
              <a:buFont typeface="+mj-lt"/>
              <a:buAutoNum type="arabicPeriod"/>
            </a:pPr>
            <a:r>
              <a:rPr lang="en-US" b="0" i="1" dirty="0">
                <a:solidFill>
                  <a:srgbClr val="333333"/>
                </a:solidFill>
                <a:effectLst/>
                <a:latin typeface="HelveticaNeue Regular"/>
              </a:rPr>
              <a:t>R. Wang and D. </a:t>
            </a:r>
            <a:r>
              <a:rPr lang="en-US" b="0" i="1" dirty="0" err="1">
                <a:solidFill>
                  <a:srgbClr val="333333"/>
                </a:solidFill>
                <a:effectLst/>
                <a:latin typeface="HelveticaNeue Regular"/>
              </a:rPr>
              <a:t>Manocha</a:t>
            </a:r>
            <a:r>
              <a:rPr lang="en-US" b="0" i="1" dirty="0">
                <a:solidFill>
                  <a:srgbClr val="333333"/>
                </a:solidFill>
                <a:effectLst/>
                <a:latin typeface="HelveticaNeue Regular"/>
              </a:rPr>
              <a:t>, </a:t>
            </a:r>
            <a:r>
              <a:rPr lang="en-US" i="1" dirty="0">
                <a:solidFill>
                  <a:srgbClr val="333333"/>
                </a:solidFill>
                <a:latin typeface="HelveticaNeue Regular"/>
              </a:rPr>
              <a:t>“Enhancing EM Ray Tracing Through Machine Learning: Received Power Generator for 3D Indoor Scenes” (To be submitted soon)</a:t>
            </a:r>
            <a:endParaRPr lang="en-US" i="1" dirty="0"/>
          </a:p>
        </p:txBody>
      </p:sp>
      <p:sp>
        <p:nvSpPr>
          <p:cNvPr id="4" name="Footer Placeholder 3">
            <a:extLst>
              <a:ext uri="{FF2B5EF4-FFF2-40B4-BE49-F238E27FC236}">
                <a16:creationId xmlns:a16="http://schemas.microsoft.com/office/drawing/2014/main" id="{3A1FA23A-FAB0-62A7-D094-2DC95D97FA07}"/>
              </a:ext>
            </a:extLst>
          </p:cNvPr>
          <p:cNvSpPr>
            <a:spLocks noGrp="1"/>
          </p:cNvSpPr>
          <p:nvPr>
            <p:ph type="ftr" sz="quarter" idx="3"/>
          </p:nvPr>
        </p:nvSpPr>
        <p:spPr/>
        <p:txBody>
          <a:bodyPr/>
          <a:lstStyle/>
          <a:p>
            <a:fld id="{84967C11-20DF-654D-A7FD-D310D00C0508}" type="slidenum">
              <a:rPr lang="en-US" smtClean="0">
                <a:solidFill>
                  <a:schemeClr val="bg1"/>
                </a:solidFill>
              </a:rPr>
              <a:pPr/>
              <a:t>84</a:t>
            </a:fld>
            <a:endParaRPr lang="en-US" dirty="0">
              <a:solidFill>
                <a:schemeClr val="bg1"/>
              </a:solidFill>
            </a:endParaRPr>
          </a:p>
        </p:txBody>
      </p:sp>
    </p:spTree>
    <p:extLst>
      <p:ext uri="{BB962C8B-B14F-4D97-AF65-F5344CB8AC3E}">
        <p14:creationId xmlns:p14="http://schemas.microsoft.com/office/powerpoint/2010/main" val="3994903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3D103C-F309-F4EA-E3FE-CAD8674D574E}"/>
              </a:ext>
            </a:extLst>
          </p:cNvPr>
          <p:cNvSpPr>
            <a:spLocks noGrp="1"/>
          </p:cNvSpPr>
          <p:nvPr>
            <p:ph type="title"/>
          </p:nvPr>
        </p:nvSpPr>
        <p:spPr/>
        <p:txBody>
          <a:bodyPr/>
          <a:lstStyle/>
          <a:p>
            <a:r>
              <a:rPr lang="en-US" dirty="0"/>
              <a:t>State-of-art solutions </a:t>
            </a:r>
          </a:p>
        </p:txBody>
      </p:sp>
      <p:sp>
        <p:nvSpPr>
          <p:cNvPr id="4" name="Content Placeholder 3">
            <a:extLst>
              <a:ext uri="{FF2B5EF4-FFF2-40B4-BE49-F238E27FC236}">
                <a16:creationId xmlns:a16="http://schemas.microsoft.com/office/drawing/2014/main" id="{0BE19B6A-3137-7E72-26C0-D84100FA4DDB}"/>
              </a:ext>
            </a:extLst>
          </p:cNvPr>
          <p:cNvSpPr>
            <a:spLocks noGrp="1"/>
          </p:cNvSpPr>
          <p:nvPr>
            <p:ph idx="1"/>
          </p:nvPr>
        </p:nvSpPr>
        <p:spPr>
          <a:xfrm>
            <a:off x="838199" y="1709815"/>
            <a:ext cx="10515600" cy="3723837"/>
          </a:xfrm>
        </p:spPr>
        <p:txBody>
          <a:bodyPr>
            <a:noAutofit/>
          </a:bodyPr>
          <a:lstStyle/>
          <a:p>
            <a:pPr marL="800100" lvl="1" indent="-342900">
              <a:buFont typeface="+mj-lt"/>
              <a:buAutoNum type="arabicPeriod"/>
            </a:pPr>
            <a:r>
              <a:rPr lang="en-US" sz="2000" dirty="0"/>
              <a:t>Va, </a:t>
            </a:r>
            <a:r>
              <a:rPr lang="en-US" sz="2000" dirty="0" err="1"/>
              <a:t>Vutha</a:t>
            </a:r>
            <a:r>
              <a:rPr lang="en-US" sz="2000" dirty="0"/>
              <a:t> et al. “GEMV^2”,2015</a:t>
            </a:r>
          </a:p>
          <a:p>
            <a:pPr marL="800100" lvl="1" indent="-342900">
              <a:buFont typeface="+mj-lt"/>
              <a:buAutoNum type="arabicPeriod"/>
            </a:pPr>
            <a:endParaRPr lang="en-US" sz="2000" dirty="0"/>
          </a:p>
          <a:p>
            <a:pPr marL="800100" lvl="1" indent="-342900">
              <a:buFont typeface="+mj-lt"/>
              <a:buAutoNum type="arabicPeriod"/>
            </a:pPr>
            <a:endParaRPr lang="en-US" sz="2000" dirty="0"/>
          </a:p>
          <a:p>
            <a:pPr marL="800100" lvl="1" indent="-342900">
              <a:buFont typeface="+mj-lt"/>
              <a:buAutoNum type="arabicPeriod"/>
            </a:pPr>
            <a:r>
              <a:rPr lang="en-US" sz="2000" dirty="0"/>
              <a:t>Aygun et al. “Propagation modeling”, 2016</a:t>
            </a:r>
          </a:p>
          <a:p>
            <a:pPr marL="800100" lvl="1" indent="-342900">
              <a:buFont typeface="+mj-lt"/>
              <a:buAutoNum type="arabicPeriod"/>
            </a:pPr>
            <a:endParaRPr lang="en-US" sz="2000" dirty="0"/>
          </a:p>
          <a:p>
            <a:pPr marL="800100" lvl="1" indent="-342900">
              <a:buFont typeface="+mj-lt"/>
              <a:buAutoNum type="arabicPeriod"/>
            </a:pPr>
            <a:endParaRPr lang="en-US" sz="2000" dirty="0"/>
          </a:p>
          <a:p>
            <a:pPr marL="800100" lvl="1" indent="-342900">
              <a:buFont typeface="+mj-lt"/>
              <a:buAutoNum type="arabicPeriod"/>
            </a:pPr>
            <a:r>
              <a:rPr lang="en-US" sz="2000" dirty="0"/>
              <a:t>Ju, Shihao et al. “NYUSIM”, 2018</a:t>
            </a:r>
          </a:p>
          <a:p>
            <a:pPr marL="800100" lvl="1" indent="-342900">
              <a:buFont typeface="+mj-lt"/>
              <a:buAutoNum type="arabicPeriod"/>
            </a:pPr>
            <a:endParaRPr lang="en-US" sz="2000" dirty="0"/>
          </a:p>
          <a:p>
            <a:pPr marL="800100" lvl="1" indent="-342900">
              <a:buFont typeface="+mj-lt"/>
              <a:buAutoNum type="arabicPeriod"/>
            </a:pPr>
            <a:endParaRPr lang="en-US" sz="2000" dirty="0"/>
          </a:p>
        </p:txBody>
      </p:sp>
      <p:sp>
        <p:nvSpPr>
          <p:cNvPr id="5" name="TextBox 4">
            <a:extLst>
              <a:ext uri="{FF2B5EF4-FFF2-40B4-BE49-F238E27FC236}">
                <a16:creationId xmlns:a16="http://schemas.microsoft.com/office/drawing/2014/main" id="{C312576F-3EAE-4870-DC4F-9B65AC924545}"/>
              </a:ext>
            </a:extLst>
          </p:cNvPr>
          <p:cNvSpPr txBox="1"/>
          <p:nvPr/>
        </p:nvSpPr>
        <p:spPr>
          <a:xfrm>
            <a:off x="1660849" y="2119250"/>
            <a:ext cx="9275231" cy="400110"/>
          </a:xfrm>
          <a:prstGeom prst="rect">
            <a:avLst/>
          </a:prstGeom>
          <a:noFill/>
        </p:spPr>
        <p:txBody>
          <a:bodyPr wrap="none" rtlCol="0">
            <a:spAutoFit/>
          </a:bodyPr>
          <a:lstStyle/>
          <a:p>
            <a:r>
              <a:rPr lang="en-US" sz="2000" b="1" i="1" dirty="0"/>
              <a:t>Introduced GEMV^2, a hybrid simulator that can deal with dynamic traffic</a:t>
            </a:r>
          </a:p>
        </p:txBody>
      </p:sp>
      <p:sp>
        <p:nvSpPr>
          <p:cNvPr id="7" name="TextBox 6">
            <a:extLst>
              <a:ext uri="{FF2B5EF4-FFF2-40B4-BE49-F238E27FC236}">
                <a16:creationId xmlns:a16="http://schemas.microsoft.com/office/drawing/2014/main" id="{C716F414-55EF-1B48-4BE9-6A292A20B742}"/>
              </a:ext>
            </a:extLst>
          </p:cNvPr>
          <p:cNvSpPr txBox="1"/>
          <p:nvPr/>
        </p:nvSpPr>
        <p:spPr>
          <a:xfrm>
            <a:off x="1660849" y="3161930"/>
            <a:ext cx="9815508" cy="400110"/>
          </a:xfrm>
          <a:prstGeom prst="rect">
            <a:avLst/>
          </a:prstGeom>
          <a:noFill/>
        </p:spPr>
        <p:txBody>
          <a:bodyPr wrap="none" rtlCol="0">
            <a:spAutoFit/>
          </a:bodyPr>
          <a:lstStyle/>
          <a:p>
            <a:r>
              <a:rPr lang="en-US" sz="2000" b="1" i="1" dirty="0"/>
              <a:t>Introduced channel coherence for channel properties in dynamic environments </a:t>
            </a:r>
          </a:p>
        </p:txBody>
      </p:sp>
      <p:sp>
        <p:nvSpPr>
          <p:cNvPr id="8" name="TextBox 7">
            <a:extLst>
              <a:ext uri="{FF2B5EF4-FFF2-40B4-BE49-F238E27FC236}">
                <a16:creationId xmlns:a16="http://schemas.microsoft.com/office/drawing/2014/main" id="{6E78D26D-7340-04F9-F57A-B5EBFB4BA427}"/>
              </a:ext>
            </a:extLst>
          </p:cNvPr>
          <p:cNvSpPr txBox="1"/>
          <p:nvPr/>
        </p:nvSpPr>
        <p:spPr>
          <a:xfrm>
            <a:off x="1660849" y="4204610"/>
            <a:ext cx="9118202" cy="400110"/>
          </a:xfrm>
          <a:prstGeom prst="rect">
            <a:avLst/>
          </a:prstGeom>
          <a:noFill/>
        </p:spPr>
        <p:txBody>
          <a:bodyPr wrap="none" rtlCol="0">
            <a:spAutoFit/>
          </a:bodyPr>
          <a:lstStyle/>
          <a:p>
            <a:r>
              <a:rPr lang="en-US" sz="2000" b="1" i="1" dirty="0"/>
              <a:t>Updated NYUSIM for dynamic simulations in stochastic model simulations</a:t>
            </a:r>
          </a:p>
        </p:txBody>
      </p:sp>
      <p:sp>
        <p:nvSpPr>
          <p:cNvPr id="2" name="Footer Placeholder 3">
            <a:extLst>
              <a:ext uri="{FF2B5EF4-FFF2-40B4-BE49-F238E27FC236}">
                <a16:creationId xmlns:a16="http://schemas.microsoft.com/office/drawing/2014/main" id="{88A7D64C-7572-40AF-4F4E-CB2C777CA6CD}"/>
              </a:ext>
            </a:extLst>
          </p:cNvPr>
          <p:cNvSpPr>
            <a:spLocks noGrp="1"/>
          </p:cNvSpPr>
          <p:nvPr>
            <p:ph type="ftr" sz="quarter" idx="3"/>
          </p:nvPr>
        </p:nvSpPr>
        <p:spPr>
          <a:xfrm>
            <a:off x="838200" y="6262324"/>
            <a:ext cx="7315200" cy="365125"/>
          </a:xfrm>
        </p:spPr>
        <p:txBody>
          <a:bodyPr/>
          <a:lstStyle/>
          <a:p>
            <a:fld id="{84967C11-20DF-654D-A7FD-D310D00C0508}" type="slidenum">
              <a:rPr lang="en-US" smtClean="0">
                <a:solidFill>
                  <a:schemeClr val="bg1"/>
                </a:solidFill>
              </a:rPr>
              <a:pPr/>
              <a:t>9</a:t>
            </a:fld>
            <a:endParaRPr lang="en-US" dirty="0">
              <a:solidFill>
                <a:schemeClr val="bg1"/>
              </a:solidFill>
            </a:endParaRPr>
          </a:p>
        </p:txBody>
      </p:sp>
      <p:sp>
        <p:nvSpPr>
          <p:cNvPr id="6" name="TextBox 5">
            <a:extLst>
              <a:ext uri="{FF2B5EF4-FFF2-40B4-BE49-F238E27FC236}">
                <a16:creationId xmlns:a16="http://schemas.microsoft.com/office/drawing/2014/main" id="{22F97E85-3DCF-3CA9-733A-4FE509BD6634}"/>
              </a:ext>
            </a:extLst>
          </p:cNvPr>
          <p:cNvSpPr txBox="1"/>
          <p:nvPr/>
        </p:nvSpPr>
        <p:spPr>
          <a:xfrm>
            <a:off x="838200" y="5161943"/>
            <a:ext cx="10515600" cy="400110"/>
          </a:xfrm>
          <a:prstGeom prst="rect">
            <a:avLst/>
          </a:prstGeom>
          <a:solidFill>
            <a:schemeClr val="bg1"/>
          </a:solidFill>
          <a:ln w="19050">
            <a:solidFill>
              <a:schemeClr val="accent4"/>
            </a:solidFill>
          </a:ln>
        </p:spPr>
        <p:style>
          <a:lnRef idx="2">
            <a:schemeClr val="accent2"/>
          </a:lnRef>
          <a:fillRef idx="1">
            <a:schemeClr val="lt1"/>
          </a:fillRef>
          <a:effectRef idx="0">
            <a:schemeClr val="accent2"/>
          </a:effectRef>
          <a:fontRef idx="minor">
            <a:schemeClr val="dk1"/>
          </a:fontRef>
        </p:style>
        <p:txBody>
          <a:bodyPr wrap="square">
            <a:spAutoFit/>
          </a:bodyPr>
          <a:lstStyle/>
          <a:p>
            <a:pPr marL="0" indent="0">
              <a:buNone/>
            </a:pPr>
            <a:r>
              <a:rPr lang="en-US" sz="2000" b="1" dirty="0"/>
              <a:t>These studies introduce key concepts that inspire and lay groundwork to our research</a:t>
            </a:r>
            <a:endParaRPr lang="en-US" sz="3200" b="1" dirty="0"/>
          </a:p>
        </p:txBody>
      </p:sp>
    </p:spTree>
    <p:extLst>
      <p:ext uri="{BB962C8B-B14F-4D97-AF65-F5344CB8AC3E}">
        <p14:creationId xmlns:p14="http://schemas.microsoft.com/office/powerpoint/2010/main" val="33510172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13307</TotalTime>
  <Words>11966</Words>
  <Application>Microsoft Office PowerPoint</Application>
  <PresentationFormat>Widescreen</PresentationFormat>
  <Paragraphs>844</Paragraphs>
  <Slides>84</Slides>
  <Notes>83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84</vt:i4>
      </vt:variant>
    </vt:vector>
  </HeadingPairs>
  <TitlesOfParts>
    <vt:vector size="91" baseType="lpstr">
      <vt:lpstr>HelveticaNeue Regular</vt:lpstr>
      <vt:lpstr>Söhne</vt:lpstr>
      <vt:lpstr>Arial</vt:lpstr>
      <vt:lpstr>Calibri</vt:lpstr>
      <vt:lpstr>Cambria Math</vt:lpstr>
      <vt:lpstr>Trebuchet MS</vt:lpstr>
      <vt:lpstr>Office Theme</vt:lpstr>
      <vt:lpstr>Dynamic EM Ray Tracing for Complex Outdoor and Indoor Environments with Multiple Receivers</vt:lpstr>
      <vt:lpstr>Electromagnetic (EM) simulation</vt:lpstr>
      <vt:lpstr>EM simulation</vt:lpstr>
      <vt:lpstr>EM ray tracing basics </vt:lpstr>
      <vt:lpstr>EM ray tracing applications</vt:lpstr>
      <vt:lpstr>EM ray tracing main challenges</vt:lpstr>
      <vt:lpstr>Dynamic EM ray tracing</vt:lpstr>
      <vt:lpstr>State-of-art approaches to RT challenges</vt:lpstr>
      <vt:lpstr>State-of-art solutions </vt:lpstr>
      <vt:lpstr>Related works: widely-used simulators</vt:lpstr>
      <vt:lpstr>Interactive ray tracing</vt:lpstr>
      <vt:lpstr>Interactive ray tracing</vt:lpstr>
      <vt:lpstr>Our goals and methods</vt:lpstr>
      <vt:lpstr>Dynamic Coherence-Based EM simulator (DCEM) for Vehicular Environments</vt:lpstr>
      <vt:lpstr>Motivation</vt:lpstr>
      <vt:lpstr>Method</vt:lpstr>
      <vt:lpstr>Acceleration methods in DCEM</vt:lpstr>
      <vt:lpstr>Acceleration methods in DCEM</vt:lpstr>
      <vt:lpstr>Acceleration methods in DCEM</vt:lpstr>
      <vt:lpstr>Propagation models in DCEM</vt:lpstr>
      <vt:lpstr>Main results</vt:lpstr>
      <vt:lpstr>Evaluation details: 3D Environments</vt:lpstr>
      <vt:lpstr>Evaluation details: 3D Environments</vt:lpstr>
      <vt:lpstr>Evaluation details: results comparisons</vt:lpstr>
      <vt:lpstr>Evaluation details: results comparisons</vt:lpstr>
      <vt:lpstr>Evaluation details: time comparisons</vt:lpstr>
      <vt:lpstr>Evaluation details: PDP comparisons</vt:lpstr>
      <vt:lpstr>Summary of DCEM for vehicular environments </vt:lpstr>
      <vt:lpstr>DCEM for Large Urban Scenes with Multiple Receivers</vt:lpstr>
      <vt:lpstr>Motivation</vt:lpstr>
      <vt:lpstr>Method</vt:lpstr>
      <vt:lpstr>Spatial consistency</vt:lpstr>
      <vt:lpstr>Channel correlation and coherence time</vt:lpstr>
      <vt:lpstr>Doppler effects</vt:lpstr>
      <vt:lpstr>Main results</vt:lpstr>
      <vt:lpstr>Evaluation details</vt:lpstr>
      <vt:lpstr>Evaluation details</vt:lpstr>
      <vt:lpstr>Validation: scalability</vt:lpstr>
      <vt:lpstr>Validation: scalability</vt:lpstr>
      <vt:lpstr>Validation: accuracy</vt:lpstr>
      <vt:lpstr>Validation: accuracy</vt:lpstr>
      <vt:lpstr>Validation: accuracy along a path</vt:lpstr>
      <vt:lpstr>Validation: accuracy along a path</vt:lpstr>
      <vt:lpstr>Validation: running time and Doppler shift</vt:lpstr>
      <vt:lpstr>Summary of DCEM for Large Urban Scenes with Multiple Receivers</vt:lpstr>
      <vt:lpstr>DCEM for Complex Indoor Scenes with Smooth Surface Diffraction Effects</vt:lpstr>
      <vt:lpstr>Motivation</vt:lpstr>
      <vt:lpstr>Method</vt:lpstr>
      <vt:lpstr>Uniform Geometry Theory of Diffraction (UTD) for smooth surfaces</vt:lpstr>
      <vt:lpstr>Diffracted ray path in our approach</vt:lpstr>
      <vt:lpstr>Main results</vt:lpstr>
      <vt:lpstr>Evaluation: geometry</vt:lpstr>
      <vt:lpstr>Evaluation: theoretical foundation</vt:lpstr>
      <vt:lpstr>Evaluation: theoretical foundation</vt:lpstr>
      <vt:lpstr>Evaluation: improvements in DCEM with smooth surface diffraction</vt:lpstr>
      <vt:lpstr>Evaluation: improvements in DCEM with smooth surface diffraction</vt:lpstr>
      <vt:lpstr>Evaluation: results comparison between WinProp and DCEM</vt:lpstr>
      <vt:lpstr>Evaluation: results comparison between WinProp and DCEM</vt:lpstr>
      <vt:lpstr>Evaluation: running time of WinProp and DCEM</vt:lpstr>
      <vt:lpstr>Summary of DCEM for Complex Indoor Scenes with Smooth Surface Diffraction Effects</vt:lpstr>
      <vt:lpstr>ML-based DCEM Acceleration</vt:lpstr>
      <vt:lpstr>Motivation</vt:lpstr>
      <vt:lpstr>GAN workflow</vt:lpstr>
      <vt:lpstr>Method</vt:lpstr>
      <vt:lpstr>Data preparation</vt:lpstr>
      <vt:lpstr>Methodology:  overview of GAN </vt:lpstr>
      <vt:lpstr>Two methods: GAN-based and DCEM-GAN</vt:lpstr>
      <vt:lpstr>Two methods:  GAN-based and DCEM-GAN</vt:lpstr>
      <vt:lpstr>Challenges and solutions</vt:lpstr>
      <vt:lpstr>Main results</vt:lpstr>
      <vt:lpstr>Evaluation: accuracy enhancement</vt:lpstr>
      <vt:lpstr>Evaluation: accuracy enhancement</vt:lpstr>
      <vt:lpstr>Evaluation: accuracy enhancement</vt:lpstr>
      <vt:lpstr>Evaluation: efficiency improvement</vt:lpstr>
      <vt:lpstr>Evaluation: efficiency improvement</vt:lpstr>
      <vt:lpstr>Evaluation: efficiency improvement</vt:lpstr>
      <vt:lpstr>Summary of ML-based DCEM acceleration</vt:lpstr>
      <vt:lpstr>Conclusion</vt:lpstr>
      <vt:lpstr>Contributions</vt:lpstr>
      <vt:lpstr>Contributions</vt:lpstr>
      <vt:lpstr>Limitations and future work</vt:lpstr>
      <vt:lpstr>Limitations and future work</vt:lpstr>
      <vt:lpstr>Acknowledgement</vt:lpstr>
      <vt:lpstr>Published works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 Laumann</dc:creator>
  <cp:lastModifiedBy>Ruichen Wang</cp:lastModifiedBy>
  <cp:revision>125</cp:revision>
  <dcterms:created xsi:type="dcterms:W3CDTF">2020-07-30T01:18:43Z</dcterms:created>
  <dcterms:modified xsi:type="dcterms:W3CDTF">2024-04-10T17:43:31Z</dcterms:modified>
</cp:coreProperties>
</file>