
<file path=[Content_Types].xml><?xml version="1.0" encoding="utf-8"?>
<Types xmlns="http://schemas.openxmlformats.org/package/2006/content-types">
  <Default Extension="mp3" ContentType="audio/unknown"/>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7"/>
  </p:notesMasterIdLst>
  <p:sldIdLst>
    <p:sldId id="256" r:id="rId2"/>
    <p:sldId id="257" r:id="rId3"/>
    <p:sldId id="258" r:id="rId4"/>
    <p:sldId id="260" r:id="rId5"/>
    <p:sldId id="265" r:id="rId6"/>
    <p:sldId id="261" r:id="rId7"/>
    <p:sldId id="266" r:id="rId8"/>
    <p:sldId id="262" r:id="rId9"/>
    <p:sldId id="263" r:id="rId10"/>
    <p:sldId id="267" r:id="rId11"/>
    <p:sldId id="268" r:id="rId12"/>
    <p:sldId id="264" r:id="rId13"/>
    <p:sldId id="269" r:id="rId14"/>
    <p:sldId id="270" r:id="rId15"/>
    <p:sldId id="271" r:id="rId16"/>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74" autoAdjust="0"/>
    <p:restoredTop sz="94660"/>
  </p:normalViewPr>
  <p:slideViewPr>
    <p:cSldViewPr>
      <p:cViewPr>
        <p:scale>
          <a:sx n="100" d="100"/>
          <a:sy n="100" d="100"/>
        </p:scale>
        <p:origin x="-318" y="-16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76FC3BC6-95F6-436B-BCEF-81DA81CBC6F3}" type="datetimeFigureOut">
              <a:rPr lang="en-US" smtClean="0"/>
              <a:t>7/2/2015</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9D4020B1-AF81-437E-B181-B3B1F75435CE}" type="slidenum">
              <a:rPr lang="en-US" smtClean="0"/>
              <a:t>‹#›</a:t>
            </a:fld>
            <a:endParaRPr lang="en-US"/>
          </a:p>
        </p:txBody>
      </p:sp>
    </p:spTree>
    <p:extLst>
      <p:ext uri="{BB962C8B-B14F-4D97-AF65-F5344CB8AC3E}">
        <p14:creationId xmlns:p14="http://schemas.microsoft.com/office/powerpoint/2010/main" val="5483942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D4020B1-AF81-437E-B181-B3B1F75435CE}" type="slidenum">
              <a:rPr lang="en-US" smtClean="0"/>
              <a:t>1</a:t>
            </a:fld>
            <a:endParaRPr lang="en-US"/>
          </a:p>
        </p:txBody>
      </p:sp>
    </p:spTree>
    <p:extLst>
      <p:ext uri="{BB962C8B-B14F-4D97-AF65-F5344CB8AC3E}">
        <p14:creationId xmlns:p14="http://schemas.microsoft.com/office/powerpoint/2010/main" val="12272667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One of several completely online, game-based</a:t>
            </a:r>
            <a:r>
              <a:rPr lang="en-US" baseline="0" dirty="0" smtClean="0"/>
              <a:t> citizen science projects</a:t>
            </a:r>
          </a:p>
          <a:p>
            <a:pPr marL="171450" indent="-171450">
              <a:buFont typeface="Arial" panose="020B0604020202020204" pitchFamily="34" charset="0"/>
              <a:buChar char="•"/>
            </a:pPr>
            <a:r>
              <a:rPr lang="en-US" baseline="0" dirty="0" smtClean="0"/>
              <a:t>Connectome, like genome, is thought to be unique to each individual. Pathway of connections between billions of different neurons. Hypothesis is that connectome is what underlies our thoughts, memories and actions. Knowing structure of connectome will help us better understand how brain processes and stores information. Mapping 3-D structure of branches of neurons and their connections to branches of other neurons.</a:t>
            </a:r>
          </a:p>
          <a:p>
            <a:pPr marL="171450" indent="-171450">
              <a:buFont typeface="Arial" panose="020B0604020202020204" pitchFamily="34" charset="0"/>
              <a:buChar char="•"/>
            </a:pPr>
            <a:r>
              <a:rPr lang="en-US" baseline="0" dirty="0" smtClean="0"/>
              <a:t>Can take 50 hours to map one cell and there are 80 billion neural cells in brain (blog.eyewire.org/about)</a:t>
            </a:r>
          </a:p>
          <a:p>
            <a:pPr marL="171450" indent="-171450">
              <a:buFont typeface="Arial" panose="020B0604020202020204" pitchFamily="34" charset="0"/>
              <a:buChar char="•"/>
            </a:pPr>
            <a:r>
              <a:rPr lang="en-US" baseline="0" dirty="0" smtClean="0"/>
              <a:t>Participating helps not only with advances in neuroscience, but also in developing artificial intelligence and computational technologies. </a:t>
            </a:r>
            <a:endParaRPr lang="en-US" dirty="0" smtClean="0"/>
          </a:p>
          <a:p>
            <a:endParaRPr lang="en-US" dirty="0"/>
          </a:p>
        </p:txBody>
      </p:sp>
      <p:sp>
        <p:nvSpPr>
          <p:cNvPr id="4" name="Slide Number Placeholder 3"/>
          <p:cNvSpPr>
            <a:spLocks noGrp="1"/>
          </p:cNvSpPr>
          <p:nvPr>
            <p:ph type="sldNum" sz="quarter" idx="10"/>
          </p:nvPr>
        </p:nvSpPr>
        <p:spPr/>
        <p:txBody>
          <a:bodyPr/>
          <a:lstStyle/>
          <a:p>
            <a:fld id="{9D4020B1-AF81-437E-B181-B3B1F75435CE}" type="slidenum">
              <a:rPr lang="en-US" smtClean="0"/>
              <a:t>10</a:t>
            </a:fld>
            <a:endParaRPr lang="en-US"/>
          </a:p>
        </p:txBody>
      </p:sp>
    </p:spTree>
    <p:extLst>
      <p:ext uri="{BB962C8B-B14F-4D97-AF65-F5344CB8AC3E}">
        <p14:creationId xmlns:p14="http://schemas.microsoft.com/office/powerpoint/2010/main" val="8803477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Example of environmental</a:t>
            </a:r>
            <a:r>
              <a:rPr lang="en-US" baseline="0" dirty="0" smtClean="0"/>
              <a:t>-based projects, requires collection of data in the field</a:t>
            </a:r>
          </a:p>
          <a:p>
            <a:pPr marL="171450" indent="-171450">
              <a:buFont typeface="Arial" panose="020B0604020202020204" pitchFamily="34" charset="0"/>
              <a:buChar char="•"/>
            </a:pPr>
            <a:r>
              <a:rPr lang="en-US" baseline="0" dirty="0" smtClean="0"/>
              <a:t>Climate change causing changes in arrival of warmer spring temperatures and cooler fall temperatures and changes in rainfall amounts. This effects </a:t>
            </a:r>
            <a:r>
              <a:rPr lang="en-US" baseline="0" dirty="0" err="1" smtClean="0"/>
              <a:t>phenophases</a:t>
            </a:r>
            <a:r>
              <a:rPr lang="en-US" baseline="0" dirty="0" smtClean="0"/>
              <a:t> (timing of different life cycle stages of plants). Given interdependence of many animals on plants for nourishment and interplay of flowers and pollinators—need to understand shifts in </a:t>
            </a:r>
            <a:r>
              <a:rPr lang="en-US" baseline="0" dirty="0" err="1" smtClean="0"/>
              <a:t>phenophases</a:t>
            </a:r>
            <a:r>
              <a:rPr lang="en-US" baseline="0" dirty="0" smtClean="0"/>
              <a:t> to be able to make predictions of future conditions in </a:t>
            </a:r>
            <a:r>
              <a:rPr lang="en-US" baseline="0" dirty="0" err="1" smtClean="0"/>
              <a:t>env</a:t>
            </a:r>
            <a:r>
              <a:rPr lang="en-US" baseline="0" dirty="0" smtClean="0"/>
              <a:t> and develop management plans</a:t>
            </a:r>
          </a:p>
          <a:p>
            <a:pPr marL="171450" indent="-171450">
              <a:buFont typeface="Arial" panose="020B0604020202020204" pitchFamily="34" charset="0"/>
              <a:buChar char="•"/>
            </a:pPr>
            <a:r>
              <a:rPr lang="en-US" baseline="0" dirty="0" smtClean="0"/>
              <a:t>All of data is available for free to scientists, educators and project participants on website. Can use data to compare to historical </a:t>
            </a:r>
            <a:r>
              <a:rPr lang="en-US" baseline="0" dirty="0" err="1" smtClean="0"/>
              <a:t>phenological</a:t>
            </a:r>
            <a:r>
              <a:rPr lang="en-US" baseline="0" dirty="0" smtClean="0"/>
              <a:t> records</a:t>
            </a:r>
          </a:p>
          <a:p>
            <a:pPr marL="171450" indent="-171450">
              <a:buFont typeface="Arial" panose="020B0604020202020204" pitchFamily="34" charset="0"/>
              <a:buChar char="•"/>
            </a:pPr>
            <a:endParaRPr lang="en-US" baseline="0" dirty="0" smtClean="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9D4020B1-AF81-437E-B181-B3B1F75435CE}" type="slidenum">
              <a:rPr lang="en-US" smtClean="0"/>
              <a:t>11</a:t>
            </a:fld>
            <a:endParaRPr lang="en-US"/>
          </a:p>
        </p:txBody>
      </p:sp>
    </p:spTree>
    <p:extLst>
      <p:ext uri="{BB962C8B-B14F-4D97-AF65-F5344CB8AC3E}">
        <p14:creationId xmlns:p14="http://schemas.microsoft.com/office/powerpoint/2010/main" val="7412634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dirty="0" smtClean="0"/>
              <a:t>Data management: </a:t>
            </a:r>
            <a:r>
              <a:rPr lang="en-US" b="0" dirty="0" smtClean="0"/>
              <a:t>Many</a:t>
            </a:r>
            <a:r>
              <a:rPr lang="en-US" b="0" baseline="0" dirty="0" smtClean="0"/>
              <a:t> projects want to share data and keep it open, but might not know about data repositories that can accept it. At same time a lot of data is in open data repositories, but people not always aware of where to look. Librarians can help with both of these issues. Can be part of team and help with collecting and archiving data. Don’t always have standardization in how data collected and stored—making it harder to use and access. </a:t>
            </a:r>
            <a:r>
              <a:rPr lang="en-US" sz="1200" kern="1200" dirty="0" smtClean="0">
                <a:solidFill>
                  <a:schemeClr val="tx1"/>
                </a:solidFill>
                <a:effectLst/>
                <a:latin typeface="+mn-lt"/>
                <a:ea typeface="+mn-ea"/>
                <a:cs typeface="+mn-cs"/>
              </a:rPr>
              <a:t>(</a:t>
            </a:r>
            <a:r>
              <a:rPr lang="en-US" sz="1200" kern="1200" dirty="0" err="1" smtClean="0">
                <a:solidFill>
                  <a:schemeClr val="tx1"/>
                </a:solidFill>
                <a:effectLst/>
                <a:latin typeface="+mn-lt"/>
                <a:ea typeface="+mn-ea"/>
                <a:cs typeface="+mn-cs"/>
              </a:rPr>
              <a:t>Crall</a:t>
            </a:r>
            <a:r>
              <a:rPr lang="en-US" sz="1200" kern="1200" dirty="0" smtClean="0">
                <a:solidFill>
                  <a:schemeClr val="tx1"/>
                </a:solidFill>
                <a:effectLst/>
                <a:latin typeface="+mn-lt"/>
                <a:ea typeface="+mn-ea"/>
                <a:cs typeface="+mn-cs"/>
              </a:rPr>
              <a:t> et al., 2010)</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kern="1200" dirty="0" smtClean="0">
                <a:solidFill>
                  <a:schemeClr val="tx1"/>
                </a:solidFill>
                <a:effectLst/>
                <a:latin typeface="+mn-lt"/>
                <a:ea typeface="+mn-ea"/>
                <a:cs typeface="+mn-cs"/>
              </a:rPr>
              <a:t>Visualization &amp;</a:t>
            </a:r>
            <a:r>
              <a:rPr lang="en-US" sz="1200" b="1" kern="1200" baseline="0" dirty="0" smtClean="0">
                <a:solidFill>
                  <a:schemeClr val="tx1"/>
                </a:solidFill>
                <a:effectLst/>
                <a:latin typeface="+mn-lt"/>
                <a:ea typeface="+mn-ea"/>
                <a:cs typeface="+mn-cs"/>
              </a:rPr>
              <a:t> GIS labs</a:t>
            </a:r>
            <a:r>
              <a:rPr lang="en-US" sz="1200" b="0" kern="1200" baseline="0" dirty="0" smtClean="0">
                <a:solidFill>
                  <a:schemeClr val="tx1"/>
                </a:solidFill>
                <a:effectLst/>
                <a:latin typeface="+mn-lt"/>
                <a:ea typeface="+mn-ea"/>
                <a:cs typeface="+mn-cs"/>
              </a:rPr>
              <a:t>: becoming more and more common in academic libraries. Can help people analyze their data and share it with a broader public. Many have large screen display areas—can feature citizen science data on them</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kern="1200" baseline="0" dirty="0" smtClean="0">
                <a:solidFill>
                  <a:schemeClr val="tx1"/>
                </a:solidFill>
                <a:effectLst/>
                <a:latin typeface="+mn-lt"/>
                <a:ea typeface="+mn-ea"/>
                <a:cs typeface="+mn-cs"/>
              </a:rPr>
              <a:t>Equipment loan: </a:t>
            </a:r>
            <a:r>
              <a:rPr lang="en-US" sz="1200" b="0" kern="1200" baseline="0" dirty="0" smtClean="0">
                <a:solidFill>
                  <a:schemeClr val="tx1"/>
                </a:solidFill>
                <a:effectLst/>
                <a:latin typeface="+mn-lt"/>
                <a:ea typeface="+mn-ea"/>
                <a:cs typeface="+mn-cs"/>
              </a:rPr>
              <a:t> Many academic libraries loan laptops, iPads, digital cameras, all of which might be useful to citizen scientists. Could also look into loaning other items (binoculars, quadrats, tape measures, etc.)</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kern="1200" baseline="0" dirty="0" smtClean="0">
                <a:solidFill>
                  <a:schemeClr val="tx1"/>
                </a:solidFill>
                <a:effectLst/>
                <a:latin typeface="+mn-lt"/>
                <a:ea typeface="+mn-ea"/>
                <a:cs typeface="+mn-cs"/>
              </a:rPr>
              <a:t>Scholarly communications &amp; open access: </a:t>
            </a:r>
            <a:r>
              <a:rPr lang="en-US" sz="1200" b="0" kern="1200" baseline="0" dirty="0" smtClean="0">
                <a:solidFill>
                  <a:schemeClr val="tx1"/>
                </a:solidFill>
                <a:effectLst/>
                <a:latin typeface="+mn-lt"/>
                <a:ea typeface="+mn-ea"/>
                <a:cs typeface="+mn-cs"/>
              </a:rPr>
              <a:t>Because projects involve public, many want to publish papers associated with project in open access journals, but might not have funds to do so or awareness of open access journals. Some libraries have open access funds that can help with. Can help with advice on where to publish</a:t>
            </a:r>
            <a:endParaRPr lang="en-US" sz="1200" b="1" kern="1200" dirty="0" smtClean="0">
              <a:solidFill>
                <a:schemeClr val="tx1"/>
              </a:solidFill>
              <a:effectLst/>
              <a:latin typeface="+mn-lt"/>
              <a:ea typeface="+mn-ea"/>
              <a:cs typeface="+mn-cs"/>
            </a:endParaRPr>
          </a:p>
          <a:p>
            <a:pPr marL="171450" indent="-171450">
              <a:buFont typeface="Arial" panose="020B0604020202020204" pitchFamily="34" charset="0"/>
              <a:buChar char="•"/>
            </a:pPr>
            <a:endParaRPr lang="en-US" b="1" dirty="0" smtClean="0"/>
          </a:p>
          <a:p>
            <a:pPr marL="0" indent="0">
              <a:buFont typeface="Arial" panose="020B0604020202020204" pitchFamily="34" charset="0"/>
              <a:buNone/>
            </a:pPr>
            <a:r>
              <a:rPr lang="en-US" dirty="0" smtClean="0"/>
              <a:t>     </a:t>
            </a:r>
            <a:endParaRPr lang="en-US" dirty="0"/>
          </a:p>
        </p:txBody>
      </p:sp>
      <p:sp>
        <p:nvSpPr>
          <p:cNvPr id="4" name="Slide Number Placeholder 3"/>
          <p:cNvSpPr>
            <a:spLocks noGrp="1"/>
          </p:cNvSpPr>
          <p:nvPr>
            <p:ph type="sldNum" sz="quarter" idx="10"/>
          </p:nvPr>
        </p:nvSpPr>
        <p:spPr/>
        <p:txBody>
          <a:bodyPr/>
          <a:lstStyle/>
          <a:p>
            <a:fld id="{9D4020B1-AF81-437E-B181-B3B1F75435CE}" type="slidenum">
              <a:rPr lang="en-US" smtClean="0"/>
              <a:t>12</a:t>
            </a:fld>
            <a:endParaRPr lang="en-US"/>
          </a:p>
        </p:txBody>
      </p:sp>
    </p:spTree>
    <p:extLst>
      <p:ext uri="{BB962C8B-B14F-4D97-AF65-F5344CB8AC3E}">
        <p14:creationId xmlns:p14="http://schemas.microsoft.com/office/powerpoint/2010/main" val="37778805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smtClean="0"/>
              <a:t>Outreach</a:t>
            </a:r>
            <a:r>
              <a:rPr lang="en-US" b="1" baseline="0" dirty="0" smtClean="0"/>
              <a:t> &amp; education: </a:t>
            </a:r>
            <a:r>
              <a:rPr lang="en-US" b="0" baseline="0" dirty="0" smtClean="0"/>
              <a:t>link to all people on campus and many have programs that reach out to the general public. We can promote already established citizen science programs. We can help with training volunteers on using protocols.  We can help distribute data collection tools (Bay Area ant survey at the Academy). Provide access to the literature if people want to delve deeper and learn more about the field or area of study that the project falls under.</a:t>
            </a:r>
          </a:p>
          <a:p>
            <a:pPr marL="171450" indent="-171450">
              <a:buFont typeface="Arial" panose="020B0604020202020204" pitchFamily="34" charset="0"/>
              <a:buChar char="•"/>
            </a:pPr>
            <a:r>
              <a:rPr lang="en-US" b="1" baseline="0" dirty="0" smtClean="0"/>
              <a:t>Makerspaces: </a:t>
            </a:r>
            <a:r>
              <a:rPr lang="en-US" b="0" baseline="0" dirty="0" smtClean="0"/>
              <a:t>can be used to create tools/equipment for citizen science projects</a:t>
            </a:r>
          </a:p>
          <a:p>
            <a:pPr marL="171450" indent="-171450">
              <a:buFont typeface="Arial" panose="020B0604020202020204" pitchFamily="34" charset="0"/>
              <a:buChar char="•"/>
            </a:pPr>
            <a:r>
              <a:rPr lang="en-US" b="1" baseline="0" dirty="0" smtClean="0"/>
              <a:t>Exhibit spaces: </a:t>
            </a:r>
            <a:r>
              <a:rPr lang="en-US" b="0" baseline="0" dirty="0" smtClean="0"/>
              <a:t>share research and/or information about citizen science projects</a:t>
            </a:r>
          </a:p>
          <a:p>
            <a:pPr marL="171450" indent="-171450">
              <a:buFont typeface="Arial" panose="020B0604020202020204" pitchFamily="34" charset="0"/>
              <a:buChar char="•"/>
            </a:pPr>
            <a:r>
              <a:rPr lang="en-US" b="1" baseline="0" dirty="0" smtClean="0"/>
              <a:t>Classroom/meeting rooms: </a:t>
            </a:r>
            <a:r>
              <a:rPr lang="en-US" b="0" baseline="0" dirty="0" smtClean="0"/>
              <a:t>Training volunteers, enrichment activities for volunteers, talks/forums on projects </a:t>
            </a:r>
            <a:endParaRPr lang="en-US" b="1" baseline="0" dirty="0" smtClean="0"/>
          </a:p>
          <a:p>
            <a:pPr marL="171450" indent="-171450">
              <a:buFont typeface="Arial" panose="020B0604020202020204" pitchFamily="34" charset="0"/>
              <a:buChar char="•"/>
            </a:pPr>
            <a:endParaRPr lang="en-US" b="1" baseline="0" dirty="0" smtClean="0"/>
          </a:p>
          <a:p>
            <a:endParaRPr lang="en-US" b="1" dirty="0"/>
          </a:p>
        </p:txBody>
      </p:sp>
      <p:sp>
        <p:nvSpPr>
          <p:cNvPr id="4" name="Slide Number Placeholder 3"/>
          <p:cNvSpPr>
            <a:spLocks noGrp="1"/>
          </p:cNvSpPr>
          <p:nvPr>
            <p:ph type="sldNum" sz="quarter" idx="10"/>
          </p:nvPr>
        </p:nvSpPr>
        <p:spPr/>
        <p:txBody>
          <a:bodyPr/>
          <a:lstStyle/>
          <a:p>
            <a:fld id="{9D4020B1-AF81-437E-B181-B3B1F75435CE}" type="slidenum">
              <a:rPr lang="en-US" smtClean="0"/>
              <a:t>13</a:t>
            </a:fld>
            <a:endParaRPr lang="en-US"/>
          </a:p>
        </p:txBody>
      </p:sp>
    </p:spTree>
    <p:extLst>
      <p:ext uri="{BB962C8B-B14F-4D97-AF65-F5344CB8AC3E}">
        <p14:creationId xmlns:p14="http://schemas.microsoft.com/office/powerpoint/2010/main" val="3301611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D4020B1-AF81-437E-B181-B3B1F75435CE}" type="slidenum">
              <a:rPr lang="en-US" smtClean="0"/>
              <a:t>14</a:t>
            </a:fld>
            <a:endParaRPr lang="en-US"/>
          </a:p>
        </p:txBody>
      </p:sp>
    </p:spTree>
    <p:extLst>
      <p:ext uri="{BB962C8B-B14F-4D97-AF65-F5344CB8AC3E}">
        <p14:creationId xmlns:p14="http://schemas.microsoft.com/office/powerpoint/2010/main" val="34592879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D4020B1-AF81-437E-B181-B3B1F75435CE}" type="slidenum">
              <a:rPr lang="en-US" smtClean="0"/>
              <a:t>15</a:t>
            </a:fld>
            <a:endParaRPr lang="en-US"/>
          </a:p>
        </p:txBody>
      </p:sp>
    </p:spTree>
    <p:extLst>
      <p:ext uri="{BB962C8B-B14F-4D97-AF65-F5344CB8AC3E}">
        <p14:creationId xmlns:p14="http://schemas.microsoft.com/office/powerpoint/2010/main" val="17818614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http://www.californiaherps.com/frogs/pages/l.catesbeianus.sounds.html</a:t>
            </a:r>
          </a:p>
          <a:p>
            <a:endParaRPr lang="en-US" dirty="0"/>
          </a:p>
        </p:txBody>
      </p:sp>
      <p:sp>
        <p:nvSpPr>
          <p:cNvPr id="4" name="Slide Number Placeholder 3"/>
          <p:cNvSpPr>
            <a:spLocks noGrp="1"/>
          </p:cNvSpPr>
          <p:nvPr>
            <p:ph type="sldNum" sz="quarter" idx="10"/>
          </p:nvPr>
        </p:nvSpPr>
        <p:spPr/>
        <p:txBody>
          <a:bodyPr/>
          <a:lstStyle/>
          <a:p>
            <a:fld id="{9D4020B1-AF81-437E-B181-B3B1F75435CE}" type="slidenum">
              <a:rPr lang="en-US" smtClean="0"/>
              <a:t>2</a:t>
            </a:fld>
            <a:endParaRPr lang="en-US"/>
          </a:p>
        </p:txBody>
      </p:sp>
    </p:spTree>
    <p:extLst>
      <p:ext uri="{BB962C8B-B14F-4D97-AF65-F5344CB8AC3E}">
        <p14:creationId xmlns:p14="http://schemas.microsoft.com/office/powerpoint/2010/main" val="33518417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Presentation drawn from chapter on</a:t>
            </a:r>
            <a:r>
              <a:rPr lang="en-US" baseline="0" dirty="0" smtClean="0"/>
              <a:t> citizen science in book—although written for school and public librarians and museum/nature center educators, much of what written can be applied to academic libraries</a:t>
            </a:r>
          </a:p>
          <a:p>
            <a:pPr marL="171450" indent="-171450">
              <a:buFont typeface="Arial" panose="020B0604020202020204" pitchFamily="34" charset="0"/>
              <a:buChar char="•"/>
            </a:pPr>
            <a:r>
              <a:rPr lang="en-US" baseline="0" dirty="0" smtClean="0"/>
              <a:t>Wrote book while still working at the Academy, which is a natural history museum, aquarium and planetarium here in SF. Manager of a resource center on public floor of the museum and we offered citizen science programs. </a:t>
            </a:r>
          </a:p>
          <a:p>
            <a:pPr marL="171450" indent="-171450">
              <a:buFont typeface="Arial" panose="020B0604020202020204" pitchFamily="34" charset="0"/>
              <a:buChar char="•"/>
            </a:pPr>
            <a:r>
              <a:rPr lang="en-US" baseline="0" dirty="0" smtClean="0"/>
              <a:t>Overview of benefits and challenges of implementing citizen science projects. Tips for designing and implementing own citizen science projects. Examples of already existing projects that can tap into and possible avenues of collaboration for academic libraries with citizen science projects.</a:t>
            </a:r>
          </a:p>
          <a:p>
            <a:pPr marL="171450" indent="-171450">
              <a:buFont typeface="Arial" panose="020B0604020202020204" pitchFamily="34" charset="0"/>
              <a:buChar char="•"/>
            </a:pPr>
            <a:r>
              <a:rPr lang="en-US" baseline="0" dirty="0" smtClean="0"/>
              <a:t>More detail on all of this in book</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Citizen science</a:t>
            </a:r>
            <a:r>
              <a:rPr lang="en-US" baseline="0" dirty="0" smtClean="0"/>
              <a:t> entails having members of the general public who are not professional scientists work on actual scientific investigations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Depending on project—citizen scientists might get involved in different ways with projects. Some might simply be involved in data collection, while others might be helping with formulating questions and analyzing data. Rise of Internet and new technologies make it easier to connect to projects and people, get involved, upload, access and analyze data.</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aseline="0" dirty="0" smtClean="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9D4020B1-AF81-437E-B181-B3B1F75435CE}" type="slidenum">
              <a:rPr lang="en-US" smtClean="0"/>
              <a:t>3</a:t>
            </a:fld>
            <a:endParaRPr lang="en-US"/>
          </a:p>
        </p:txBody>
      </p:sp>
    </p:spTree>
    <p:extLst>
      <p:ext uri="{BB962C8B-B14F-4D97-AF65-F5344CB8AC3E}">
        <p14:creationId xmlns:p14="http://schemas.microsoft.com/office/powerpoint/2010/main" val="23997219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smtClean="0"/>
          </a:p>
          <a:p>
            <a:pPr marL="0" indent="0">
              <a:buFont typeface="Arial" panose="020B0604020202020204" pitchFamily="34" charset="0"/>
              <a:buNone/>
            </a:pPr>
            <a:r>
              <a:rPr lang="en-US" dirty="0" smtClean="0"/>
              <a:t>Benefits</a:t>
            </a:r>
            <a:r>
              <a:rPr lang="en-US" baseline="0" dirty="0" smtClean="0"/>
              <a:t> to Scientists:</a:t>
            </a:r>
            <a:endParaRPr lang="en-US" dirty="0" smtClean="0"/>
          </a:p>
          <a:p>
            <a:pPr marL="171450" indent="-171450">
              <a:buFont typeface="Arial" panose="020B0604020202020204" pitchFamily="34" charset="0"/>
              <a:buChar char="•"/>
            </a:pPr>
            <a:r>
              <a:rPr lang="en-US" dirty="0" smtClean="0"/>
              <a:t>Gather large amounts of data that single scientist or research</a:t>
            </a:r>
            <a:r>
              <a:rPr lang="en-US" baseline="0" dirty="0" smtClean="0"/>
              <a:t> lab wouldn’t be able to do because of funding &amp; logistical reasons—even more necessary with many funding cuts faced by universities and granting organizations</a:t>
            </a:r>
          </a:p>
          <a:p>
            <a:r>
              <a:rPr lang="en-US" baseline="0" dirty="0" smtClean="0"/>
              <a:t>Provides baseline data which often hard to justify collecting, but useful for conservation managers to react to effects of invasive species and determine best course of action </a:t>
            </a:r>
            <a:r>
              <a:rPr lang="en-US" sz="1200" kern="1200" dirty="0" smtClean="0">
                <a:solidFill>
                  <a:schemeClr val="tx1"/>
                </a:solidFill>
                <a:effectLst/>
                <a:latin typeface="+mn-lt"/>
                <a:ea typeface="+mn-ea"/>
                <a:cs typeface="+mn-cs"/>
              </a:rPr>
              <a:t>(</a:t>
            </a:r>
            <a:r>
              <a:rPr lang="en-US" sz="1200" kern="1200" dirty="0" err="1" smtClean="0">
                <a:solidFill>
                  <a:schemeClr val="tx1"/>
                </a:solidFill>
                <a:effectLst/>
                <a:latin typeface="+mn-lt"/>
                <a:ea typeface="+mn-ea"/>
                <a:cs typeface="+mn-cs"/>
              </a:rPr>
              <a:t>Crall</a:t>
            </a:r>
            <a:r>
              <a:rPr lang="en-US" sz="1200" kern="1200" dirty="0" smtClean="0">
                <a:solidFill>
                  <a:schemeClr val="tx1"/>
                </a:solidFill>
                <a:effectLst/>
                <a:latin typeface="+mn-lt"/>
                <a:ea typeface="+mn-ea"/>
                <a:cs typeface="+mn-cs"/>
              </a:rPr>
              <a:t> et al., 2010; Delaney, Sperling, Adams, &amp; Leung, 2008)</a:t>
            </a:r>
            <a:r>
              <a:rPr lang="en-US" baseline="0" dirty="0" smtClean="0"/>
              <a:t>, such as green crab; also help inform studies that investigate effects of climate change on certain species or even entire ecosystems </a:t>
            </a:r>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t>
            </a:r>
            <a:r>
              <a:rPr lang="en-US" sz="1200" kern="1200" dirty="0" err="1" smtClean="0">
                <a:solidFill>
                  <a:schemeClr val="tx1"/>
                </a:solidFill>
                <a:effectLst/>
                <a:latin typeface="+mn-lt"/>
                <a:ea typeface="+mn-ea"/>
                <a:cs typeface="+mn-cs"/>
              </a:rPr>
              <a:t>Crimmins</a:t>
            </a:r>
            <a:r>
              <a:rPr lang="en-US" sz="1200" kern="1200" dirty="0" smtClean="0">
                <a:solidFill>
                  <a:schemeClr val="tx1"/>
                </a:solidFill>
                <a:effectLst/>
                <a:latin typeface="+mn-lt"/>
                <a:ea typeface="+mn-ea"/>
                <a:cs typeface="+mn-cs"/>
              </a:rPr>
              <a:t> &amp; </a:t>
            </a:r>
            <a:r>
              <a:rPr lang="en-US" sz="1200" kern="1200" dirty="0" err="1" smtClean="0">
                <a:solidFill>
                  <a:schemeClr val="tx1"/>
                </a:solidFill>
                <a:effectLst/>
                <a:latin typeface="+mn-lt"/>
                <a:ea typeface="+mn-ea"/>
                <a:cs typeface="+mn-cs"/>
              </a:rPr>
              <a:t>Crimmins</a:t>
            </a:r>
            <a:r>
              <a:rPr lang="en-US" sz="1200" kern="1200" dirty="0" smtClean="0">
                <a:solidFill>
                  <a:schemeClr val="tx1"/>
                </a:solidFill>
                <a:effectLst/>
                <a:latin typeface="+mn-lt"/>
                <a:ea typeface="+mn-ea"/>
                <a:cs typeface="+mn-cs"/>
              </a:rPr>
              <a:t>, 2008; Dickinson, Zuckerberg, &amp; </a:t>
            </a:r>
            <a:r>
              <a:rPr lang="en-US" sz="1200" kern="1200" dirty="0" err="1" smtClean="0">
                <a:solidFill>
                  <a:schemeClr val="tx1"/>
                </a:solidFill>
                <a:effectLst/>
                <a:latin typeface="+mn-lt"/>
                <a:ea typeface="+mn-ea"/>
                <a:cs typeface="+mn-cs"/>
              </a:rPr>
              <a:t>Bonter</a:t>
            </a:r>
            <a:r>
              <a:rPr lang="en-US" sz="1200" kern="1200" dirty="0" smtClean="0">
                <a:solidFill>
                  <a:schemeClr val="tx1"/>
                </a:solidFill>
                <a:effectLst/>
                <a:latin typeface="+mn-lt"/>
                <a:ea typeface="+mn-ea"/>
                <a:cs typeface="+mn-cs"/>
              </a:rPr>
              <a:t>, 2010)</a:t>
            </a:r>
            <a:endParaRPr lang="en-US" baseline="0" dirty="0" smtClean="0"/>
          </a:p>
          <a:p>
            <a:pPr marL="171450" indent="-171450">
              <a:buFont typeface="Arial" panose="020B0604020202020204" pitchFamily="34" charset="0"/>
              <a:buChar char="•"/>
            </a:pPr>
            <a:r>
              <a:rPr lang="en-US" baseline="0" dirty="0" smtClean="0"/>
              <a:t>Analyze large datasets or pick out certain patterns that computers can’t do—still need human touch. Example of </a:t>
            </a:r>
            <a:r>
              <a:rPr lang="en-US" baseline="0" dirty="0" err="1" smtClean="0"/>
              <a:t>GalaxyZoo</a:t>
            </a:r>
            <a:r>
              <a:rPr lang="en-US" baseline="0" dirty="0" smtClean="0"/>
              <a:t>, which takes data from telescopes (Hubble and Sloan Digital Sky Survey) asks participants to classify images of galaxies by looking at their different features. Help understand how galaxies form</a:t>
            </a:r>
          </a:p>
          <a:p>
            <a:pPr marL="171450" indent="-171450">
              <a:buFont typeface="Arial" panose="020B0604020202020204" pitchFamily="34" charset="0"/>
              <a:buChar char="•"/>
            </a:pPr>
            <a:r>
              <a:rPr lang="en-US" baseline="0" dirty="0" smtClean="0"/>
              <a:t>Bring in other viewpoints/perspectives that purely scientific studies might overlook—locals can sometimes have intimate knowledge of natural processes in area that outsider scientist might not have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Help with buy-in with introduction of new environmental policies or management decisions—if citizens involved in helping to shape those decisions </a:t>
            </a:r>
            <a:r>
              <a:rPr lang="en-US" sz="1200" kern="1200" dirty="0" smtClean="0">
                <a:solidFill>
                  <a:schemeClr val="tx1"/>
                </a:solidFill>
                <a:effectLst/>
                <a:latin typeface="+mn-lt"/>
                <a:ea typeface="+mn-ea"/>
                <a:cs typeface="+mn-cs"/>
              </a:rPr>
              <a:t>(</a:t>
            </a:r>
            <a:r>
              <a:rPr lang="en-US" sz="1200" kern="1200" dirty="0" err="1" smtClean="0">
                <a:solidFill>
                  <a:schemeClr val="tx1"/>
                </a:solidFill>
                <a:effectLst/>
                <a:latin typeface="+mn-lt"/>
                <a:ea typeface="+mn-ea"/>
                <a:cs typeface="+mn-cs"/>
              </a:rPr>
              <a:t>Aceves</a:t>
            </a:r>
            <a:r>
              <a:rPr lang="en-US" sz="1200" kern="1200" dirty="0" smtClean="0">
                <a:solidFill>
                  <a:schemeClr val="tx1"/>
                </a:solidFill>
                <a:effectLst/>
                <a:latin typeface="+mn-lt"/>
                <a:ea typeface="+mn-ea"/>
                <a:cs typeface="+mn-cs"/>
              </a:rPr>
              <a:t>-Bueno et al., 2015)</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New funding sources for research—many grants require broader impacts, including the public and disseminating data</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9D4020B1-AF81-437E-B181-B3B1F75435CE}" type="slidenum">
              <a:rPr lang="en-US" smtClean="0"/>
              <a:t>4</a:t>
            </a:fld>
            <a:endParaRPr lang="en-US"/>
          </a:p>
        </p:txBody>
      </p:sp>
    </p:spTree>
    <p:extLst>
      <p:ext uri="{BB962C8B-B14F-4D97-AF65-F5344CB8AC3E}">
        <p14:creationId xmlns:p14="http://schemas.microsoft.com/office/powerpoint/2010/main" val="40355731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smtClean="0"/>
              <a:t>Benefits</a:t>
            </a:r>
            <a:r>
              <a:rPr lang="en-US" baseline="0" dirty="0" smtClean="0"/>
              <a:t> to Citizens:</a:t>
            </a:r>
          </a:p>
          <a:p>
            <a:pPr marL="171450" indent="-171450">
              <a:buFont typeface="Arial" panose="020B0604020202020204" pitchFamily="34" charset="0"/>
              <a:buChar char="•"/>
            </a:pPr>
            <a:r>
              <a:rPr lang="en-US" baseline="0" dirty="0" smtClean="0"/>
              <a:t>Gain first-hand knowledge of scientific process; for undergraduates interested in sciences can give opportunity for lab or field work to hone their skills and help define their interests. For those students not majoring in sciences, but still interested in them can be a more informal way to get involved.</a:t>
            </a:r>
          </a:p>
          <a:p>
            <a:pPr marL="171450" indent="-171450">
              <a:buFont typeface="Arial" panose="020B0604020202020204" pitchFamily="34" charset="0"/>
              <a:buChar char="•"/>
            </a:pPr>
            <a:r>
              <a:rPr lang="en-US" baseline="0" dirty="0" smtClean="0"/>
              <a:t>Increase scientific literacy and particularly for environmental/biological-related improve connectedness to the environment around them. Often said that you protect what you love and you can only love what you truly know. Sense of place </a:t>
            </a:r>
            <a:r>
              <a:rPr lang="en-US" sz="1200" kern="1200" dirty="0" smtClean="0">
                <a:solidFill>
                  <a:schemeClr val="tx1"/>
                </a:solidFill>
                <a:effectLst/>
                <a:latin typeface="+mn-lt"/>
                <a:ea typeface="+mn-ea"/>
                <a:cs typeface="+mn-cs"/>
              </a:rPr>
              <a:t>(Haywood, 2014)</a:t>
            </a:r>
            <a:endParaRPr lang="en-US" baseline="0" dirty="0" smtClean="0"/>
          </a:p>
          <a:p>
            <a:pPr marL="171450" indent="-171450">
              <a:buFont typeface="Arial" panose="020B0604020202020204" pitchFamily="34" charset="0"/>
              <a:buChar char="•"/>
            </a:pPr>
            <a:r>
              <a:rPr lang="en-US" baseline="0" dirty="0" smtClean="0"/>
              <a:t>Sense of accomplishment adding to the greater good—example </a:t>
            </a:r>
            <a:r>
              <a:rPr lang="en-US" baseline="0" dirty="0" err="1" smtClean="0"/>
              <a:t>FoldIt</a:t>
            </a:r>
            <a:r>
              <a:rPr lang="en-US" baseline="0" dirty="0" smtClean="0"/>
              <a:t> which is a game that has players determine folding patterns of various proteins, which can help scientists develop targeted drugs for certain diseases</a:t>
            </a:r>
          </a:p>
          <a:p>
            <a:r>
              <a:rPr lang="en-US" sz="1200" kern="1200" dirty="0" smtClean="0">
                <a:solidFill>
                  <a:schemeClr val="tx1"/>
                </a:solidFill>
                <a:effectLst/>
                <a:latin typeface="+mn-lt"/>
                <a:ea typeface="+mn-ea"/>
                <a:cs typeface="+mn-cs"/>
              </a:rPr>
              <a:t> </a:t>
            </a:r>
          </a:p>
          <a:p>
            <a:endParaRPr lang="en-US" sz="1200" kern="1200" dirty="0" smtClean="0">
              <a:solidFill>
                <a:schemeClr val="tx1"/>
              </a:solidFill>
              <a:effectLst/>
              <a:latin typeface="+mn-lt"/>
              <a:ea typeface="+mn-ea"/>
              <a:cs typeface="+mn-cs"/>
            </a:endParaRPr>
          </a:p>
          <a:p>
            <a:pPr marL="0" indent="0">
              <a:buFont typeface="Arial" panose="020B0604020202020204" pitchFamily="34" charset="0"/>
              <a:buNone/>
            </a:pPr>
            <a:endParaRPr lang="en-US" dirty="0" smtClean="0"/>
          </a:p>
        </p:txBody>
      </p:sp>
      <p:sp>
        <p:nvSpPr>
          <p:cNvPr id="4" name="Slide Number Placeholder 3"/>
          <p:cNvSpPr>
            <a:spLocks noGrp="1"/>
          </p:cNvSpPr>
          <p:nvPr>
            <p:ph type="sldNum" sz="quarter" idx="10"/>
          </p:nvPr>
        </p:nvSpPr>
        <p:spPr/>
        <p:txBody>
          <a:bodyPr/>
          <a:lstStyle/>
          <a:p>
            <a:fld id="{9D4020B1-AF81-437E-B181-B3B1F75435CE}" type="slidenum">
              <a:rPr lang="en-US" smtClean="0"/>
              <a:t>5</a:t>
            </a:fld>
            <a:endParaRPr lang="en-US"/>
          </a:p>
        </p:txBody>
      </p:sp>
    </p:spTree>
    <p:extLst>
      <p:ext uri="{BB962C8B-B14F-4D97-AF65-F5344CB8AC3E}">
        <p14:creationId xmlns:p14="http://schemas.microsoft.com/office/powerpoint/2010/main" val="40355731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Several</a:t>
            </a:r>
            <a:r>
              <a:rPr lang="en-US" baseline="0" dirty="0" smtClean="0"/>
              <a:t> challenges associated with citizen science projects—being aware of them can help overcome them</a:t>
            </a:r>
            <a:endParaRPr lang="en-US" dirty="0" smtClean="0"/>
          </a:p>
          <a:p>
            <a:pPr marL="171450" indent="-171450">
              <a:buFont typeface="Arial" panose="020B0604020202020204" pitchFamily="34" charset="0"/>
              <a:buChar char="•"/>
            </a:pPr>
            <a:r>
              <a:rPr lang="en-US" dirty="0" smtClean="0"/>
              <a:t>One of the main challenge/critiques: </a:t>
            </a:r>
            <a:r>
              <a:rPr lang="en-US" b="1" dirty="0" smtClean="0"/>
              <a:t>quality of data</a:t>
            </a:r>
          </a:p>
          <a:p>
            <a:pPr marL="171450" indent="-171450">
              <a:buFont typeface="Arial" panose="020B0604020202020204" pitchFamily="34" charset="0"/>
              <a:buChar char="•"/>
            </a:pPr>
            <a:r>
              <a:rPr lang="en-US" b="0" dirty="0" smtClean="0"/>
              <a:t>Several</a:t>
            </a:r>
            <a:r>
              <a:rPr lang="en-US" b="0" baseline="0" dirty="0" smtClean="0"/>
              <a:t> ways to address this criticism:</a:t>
            </a:r>
          </a:p>
          <a:p>
            <a:pPr marL="0" indent="0">
              <a:buFont typeface="Arial" panose="020B0604020202020204" pitchFamily="34" charset="0"/>
              <a:buNone/>
            </a:pPr>
            <a:r>
              <a:rPr lang="en-US" b="0" baseline="0" dirty="0" smtClean="0"/>
              <a:t>--Designing simple protocols –easy to follow and less likely to make errors</a:t>
            </a:r>
          </a:p>
          <a:p>
            <a:pPr marL="0" indent="0">
              <a:buFont typeface="Arial" panose="020B0604020202020204" pitchFamily="34" charset="0"/>
              <a:buNone/>
            </a:pPr>
            <a:r>
              <a:rPr lang="en-US" b="0" baseline="0" dirty="0" smtClean="0"/>
              <a:t>--Training—Academy for Roof project held workshops on plant and bird identification prior to starting to collect data; many game-based or online projects have tutorials participants work through before working with actual data</a:t>
            </a:r>
          </a:p>
          <a:p>
            <a:pPr marL="0" indent="0">
              <a:buFont typeface="Arial" panose="020B0604020202020204" pitchFamily="34" charset="0"/>
              <a:buNone/>
            </a:pPr>
            <a:r>
              <a:rPr lang="en-US" b="0" baseline="0" dirty="0" smtClean="0"/>
              <a:t>--Quality-control by using online forms/systems and flagging questionable records for review by experts</a:t>
            </a:r>
          </a:p>
          <a:p>
            <a:pPr marL="0" indent="0">
              <a:buFont typeface="Arial" panose="020B0604020202020204" pitchFamily="34" charset="0"/>
              <a:buNone/>
            </a:pPr>
            <a:r>
              <a:rPr lang="en-US" b="0" baseline="0" dirty="0" smtClean="0"/>
              <a:t>--Statistics—larger the sample size less likely anomalies will skew overall findings—Law of Large Numbers</a:t>
            </a:r>
          </a:p>
          <a:p>
            <a:pPr marL="0" indent="0">
              <a:buFont typeface="Arial" panose="020B0604020202020204" pitchFamily="34" charset="0"/>
              <a:buNone/>
            </a:pPr>
            <a:r>
              <a:rPr lang="en-US" b="0" baseline="0" dirty="0" smtClean="0"/>
              <a:t>--Many projects that have relied on citizen scientists have been published in peer-reviewed journals</a:t>
            </a:r>
          </a:p>
          <a:p>
            <a:pPr marL="0" indent="0">
              <a:buFont typeface="Arial" panose="020B0604020202020204" pitchFamily="34" charset="0"/>
              <a:buNone/>
            </a:pPr>
            <a:r>
              <a:rPr lang="en-US" b="0" baseline="0" dirty="0" smtClean="0"/>
              <a:t>  Over 60 peer-reviewed articles published based on </a:t>
            </a:r>
            <a:r>
              <a:rPr lang="en-US" b="0" baseline="0" dirty="0" err="1" smtClean="0"/>
              <a:t>Zooniverse</a:t>
            </a:r>
            <a:r>
              <a:rPr lang="en-US" b="0" baseline="0" dirty="0" smtClean="0"/>
              <a:t> citizen science projects (astronomy, weather and animal science projects) (https://www.zooniverse.org/publications)</a:t>
            </a:r>
          </a:p>
          <a:p>
            <a:pPr marL="0" indent="0">
              <a:buFont typeface="Arial" panose="020B0604020202020204" pitchFamily="34" charset="0"/>
              <a:buNone/>
            </a:pPr>
            <a:endParaRPr lang="en-US" b="0" baseline="0" dirty="0" smtClean="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0" baseline="0" dirty="0" smtClean="0"/>
              <a:t>Over 90 peer-reviewed publications either used </a:t>
            </a:r>
            <a:r>
              <a:rPr lang="en-US" b="0" baseline="0" dirty="0" err="1" smtClean="0"/>
              <a:t>eBird</a:t>
            </a:r>
            <a:r>
              <a:rPr lang="en-US" b="0" baseline="0" dirty="0" smtClean="0"/>
              <a:t> data or studied the </a:t>
            </a:r>
            <a:r>
              <a:rPr lang="en-US" b="0" baseline="0" smtClean="0"/>
              <a:t>project (</a:t>
            </a:r>
            <a:r>
              <a:rPr lang="en-US" sz="1200" kern="1200" smtClean="0">
                <a:solidFill>
                  <a:schemeClr val="tx1"/>
                </a:solidFill>
                <a:effectLst/>
                <a:latin typeface="+mn-lt"/>
                <a:ea typeface="+mn-ea"/>
                <a:cs typeface="+mn-cs"/>
              </a:rPr>
              <a:t>Sullivan </a:t>
            </a:r>
            <a:r>
              <a:rPr lang="en-US" sz="1200" kern="1200" dirty="0" smtClean="0">
                <a:solidFill>
                  <a:schemeClr val="tx1"/>
                </a:solidFill>
                <a:effectLst/>
                <a:latin typeface="+mn-lt"/>
                <a:ea typeface="+mn-ea"/>
                <a:cs typeface="+mn-cs"/>
              </a:rPr>
              <a:t>et al., 2014)</a:t>
            </a:r>
          </a:p>
          <a:p>
            <a:pPr marL="0" indent="0">
              <a:buFont typeface="Arial" panose="020B0604020202020204" pitchFamily="34" charset="0"/>
              <a:buNone/>
            </a:pPr>
            <a:endParaRPr lang="en-US" b="0" baseline="0" dirty="0" smtClean="0"/>
          </a:p>
          <a:p>
            <a:pPr marL="0" indent="0">
              <a:buFont typeface="Arial" panose="020B0604020202020204" pitchFamily="34" charset="0"/>
              <a:buNone/>
            </a:pPr>
            <a:endParaRPr lang="en-US" b="0" dirty="0" smtClean="0"/>
          </a:p>
          <a:p>
            <a:endParaRPr lang="en-US" b="1" dirty="0" smtClean="0"/>
          </a:p>
          <a:p>
            <a:endParaRPr lang="en-US" b="1" dirty="0"/>
          </a:p>
        </p:txBody>
      </p:sp>
      <p:sp>
        <p:nvSpPr>
          <p:cNvPr id="4" name="Slide Number Placeholder 3"/>
          <p:cNvSpPr>
            <a:spLocks noGrp="1"/>
          </p:cNvSpPr>
          <p:nvPr>
            <p:ph type="sldNum" sz="quarter" idx="10"/>
          </p:nvPr>
        </p:nvSpPr>
        <p:spPr/>
        <p:txBody>
          <a:bodyPr/>
          <a:lstStyle/>
          <a:p>
            <a:fld id="{9D4020B1-AF81-437E-B181-B3B1F75435CE}" type="slidenum">
              <a:rPr lang="en-US" smtClean="0"/>
              <a:t>6</a:t>
            </a:fld>
            <a:endParaRPr lang="en-US"/>
          </a:p>
        </p:txBody>
      </p:sp>
    </p:spTree>
    <p:extLst>
      <p:ext uri="{BB962C8B-B14F-4D97-AF65-F5344CB8AC3E}">
        <p14:creationId xmlns:p14="http://schemas.microsoft.com/office/powerpoint/2010/main" val="41562912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dirty="0" smtClean="0"/>
              <a:t>Time</a:t>
            </a:r>
            <a:r>
              <a:rPr lang="en-US" b="0" dirty="0" smtClean="0"/>
              <a:t>: scientists might be reluctant to participate</a:t>
            </a:r>
            <a:r>
              <a:rPr lang="en-US" b="0" baseline="0" dirty="0" smtClean="0"/>
              <a:t> b/c afraid have to constantly answer questions from public. In reality can save time, as mentioned previously. Depending on how designed—might be educator or program coordinator who can deal with public</a:t>
            </a:r>
          </a:p>
          <a:p>
            <a:pPr marL="171450" indent="-171450">
              <a:buFont typeface="Arial" panose="020B0604020202020204" pitchFamily="34" charset="0"/>
              <a:buChar char="•"/>
            </a:pPr>
            <a:r>
              <a:rPr lang="en-US" b="1" baseline="0" dirty="0" smtClean="0"/>
              <a:t>Not really experiencing “real science”, just data collectors</a:t>
            </a:r>
            <a:r>
              <a:rPr lang="en-US" b="0" baseline="0" dirty="0" smtClean="0"/>
              <a:t>. Can design smaller projects where participants involved in all steps or certain steps. Many projects also make data available—educators can use this data to design classes/research projects (Bird Sleuth K-12 curriculum compliments Cornell Lab of Ornithology’s various citizen science projects); Enrichment activities for volunteers, sharing published papers, etc.</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baseline="0" dirty="0" smtClean="0"/>
              <a:t>Recruiting, training and retaining volunteers</a:t>
            </a:r>
            <a:r>
              <a:rPr lang="en-US" b="0" baseline="0" dirty="0" smtClean="0"/>
              <a:t>—enrichment activities; incorporating ways for volunteers to see their data, explore data, mobile input of data—</a:t>
            </a:r>
            <a:r>
              <a:rPr lang="en-US" b="0" baseline="0" dirty="0" err="1" smtClean="0"/>
              <a:t>eBird</a:t>
            </a:r>
            <a:r>
              <a:rPr lang="en-US" b="0" baseline="0" dirty="0" smtClean="0"/>
              <a:t> data—when made modifications to features on website that allowed participants to track their own observations and compare them to others, number of individuals submitting data nearly tripled (</a:t>
            </a:r>
            <a:r>
              <a:rPr lang="en-US" sz="1200" kern="1200" dirty="0" smtClean="0">
                <a:solidFill>
                  <a:schemeClr val="tx1"/>
                </a:solidFill>
                <a:effectLst/>
                <a:latin typeface="+mn-lt"/>
                <a:ea typeface="+mn-ea"/>
                <a:cs typeface="+mn-cs"/>
              </a:rPr>
              <a:t>Cooper et al., 2009),</a:t>
            </a:r>
            <a:r>
              <a:rPr lang="en-US" sz="1200" kern="1200" baseline="0" dirty="0" smtClean="0">
                <a:solidFill>
                  <a:schemeClr val="tx1"/>
                </a:solidFill>
                <a:effectLst/>
                <a:latin typeface="+mn-lt"/>
                <a:ea typeface="+mn-ea"/>
                <a:cs typeface="+mn-cs"/>
              </a:rPr>
              <a:t> </a:t>
            </a:r>
            <a:r>
              <a:rPr lang="en-US" b="0" baseline="0" dirty="0" smtClean="0"/>
              <a:t>Newsletters, letting people know when data used.</a:t>
            </a:r>
            <a:endParaRPr lang="en-US" b="1" dirty="0"/>
          </a:p>
        </p:txBody>
      </p:sp>
      <p:sp>
        <p:nvSpPr>
          <p:cNvPr id="4" name="Slide Number Placeholder 3"/>
          <p:cNvSpPr>
            <a:spLocks noGrp="1"/>
          </p:cNvSpPr>
          <p:nvPr>
            <p:ph type="sldNum" sz="quarter" idx="10"/>
          </p:nvPr>
        </p:nvSpPr>
        <p:spPr/>
        <p:txBody>
          <a:bodyPr/>
          <a:lstStyle/>
          <a:p>
            <a:fld id="{9D4020B1-AF81-437E-B181-B3B1F75435CE}" type="slidenum">
              <a:rPr lang="en-US" smtClean="0"/>
              <a:t>7</a:t>
            </a:fld>
            <a:endParaRPr lang="en-US"/>
          </a:p>
        </p:txBody>
      </p:sp>
    </p:spTree>
    <p:extLst>
      <p:ext uri="{BB962C8B-B14F-4D97-AF65-F5344CB8AC3E}">
        <p14:creationId xmlns:p14="http://schemas.microsoft.com/office/powerpoint/2010/main" val="28293656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Several toolkits/resources out there that can help get started</a:t>
            </a:r>
            <a:r>
              <a:rPr lang="en-US" baseline="0" dirty="0" smtClean="0"/>
              <a:t> if want to partner with faculty member to start up own project</a:t>
            </a:r>
          </a:p>
          <a:p>
            <a:pPr marL="171450" indent="-171450">
              <a:buFont typeface="Arial" panose="020B0604020202020204" pitchFamily="34" charset="0"/>
              <a:buChar char="•"/>
            </a:pPr>
            <a:r>
              <a:rPr lang="en-US" baseline="0" dirty="0" smtClean="0"/>
              <a:t>Chapter in book that outlines some things to keep in mind—collated from these different resources</a:t>
            </a:r>
          </a:p>
          <a:p>
            <a:pPr marL="171450" indent="-171450">
              <a:buFont typeface="Arial" panose="020B0604020202020204" pitchFamily="34" charset="0"/>
              <a:buChar char="•"/>
            </a:pPr>
            <a:r>
              <a:rPr lang="en-US" baseline="0" dirty="0" smtClean="0"/>
              <a:t>First two represent some key resources</a:t>
            </a:r>
          </a:p>
          <a:p>
            <a:pPr marL="171450" indent="-171450">
              <a:buFont typeface="Arial" panose="020B0604020202020204" pitchFamily="34" charset="0"/>
              <a:buChar char="•"/>
            </a:pPr>
            <a:r>
              <a:rPr lang="en-US" baseline="0" dirty="0" smtClean="0"/>
              <a:t>Last is a recently formed organization to better coordinate citizen projects—plethora of new ones popping up so before start own, might be worth it to see if one already exists that could tap into. Also, starting an open access journal </a:t>
            </a:r>
            <a:r>
              <a:rPr lang="en-US" i="1" baseline="0" dirty="0" smtClean="0"/>
              <a:t>Citizen Science: Theory &amp; Practice</a:t>
            </a:r>
            <a:r>
              <a:rPr lang="en-US" i="0" baseline="0" dirty="0" smtClean="0"/>
              <a:t>, “</a:t>
            </a:r>
            <a:r>
              <a:rPr lang="en-US" dirty="0" smtClean="0"/>
              <a:t>focuses on advancing the field of citizen science by providing a venue for citizen science researchers and practitioners – scientists, information technologists, conservation biologists, community health organizers, educators, evaluators, urban planners, and more – to share best practices in conceiving, developing, implementing, evaluating, and sustaining projects that facilitate public participation in scientific endeavors in any discipline.” (http://citizenscienceassociation.org/journal/)</a:t>
            </a:r>
            <a:endParaRPr lang="en-US" baseline="0" dirty="0" smtClean="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9D4020B1-AF81-437E-B181-B3B1F75435CE}" type="slidenum">
              <a:rPr lang="en-US" smtClean="0"/>
              <a:t>8</a:t>
            </a:fld>
            <a:endParaRPr lang="en-US"/>
          </a:p>
        </p:txBody>
      </p:sp>
    </p:spTree>
    <p:extLst>
      <p:ext uri="{BB962C8B-B14F-4D97-AF65-F5344CB8AC3E}">
        <p14:creationId xmlns:p14="http://schemas.microsoft.com/office/powerpoint/2010/main" val="12736459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Clearinghouses</a:t>
            </a:r>
            <a:r>
              <a:rPr lang="en-US" baseline="0" dirty="0" smtClean="0"/>
              <a:t> of citizen science projects. Can find and add projects to databases. </a:t>
            </a:r>
            <a:r>
              <a:rPr lang="en-US" baseline="0" dirty="0" err="1" smtClean="0"/>
              <a:t>Zooniverse</a:t>
            </a:r>
            <a:r>
              <a:rPr lang="en-US" baseline="0" dirty="0" smtClean="0"/>
              <a:t> are all Internet-based citizen science projects.</a:t>
            </a:r>
            <a:endParaRPr lang="en-US" dirty="0"/>
          </a:p>
        </p:txBody>
      </p:sp>
      <p:sp>
        <p:nvSpPr>
          <p:cNvPr id="4" name="Slide Number Placeholder 3"/>
          <p:cNvSpPr>
            <a:spLocks noGrp="1"/>
          </p:cNvSpPr>
          <p:nvPr>
            <p:ph type="sldNum" sz="quarter" idx="10"/>
          </p:nvPr>
        </p:nvSpPr>
        <p:spPr/>
        <p:txBody>
          <a:bodyPr/>
          <a:lstStyle/>
          <a:p>
            <a:fld id="{9D4020B1-AF81-437E-B181-B3B1F75435CE}" type="slidenum">
              <a:rPr lang="en-US" smtClean="0"/>
              <a:t>9</a:t>
            </a:fld>
            <a:endParaRPr lang="en-US"/>
          </a:p>
        </p:txBody>
      </p:sp>
    </p:spTree>
    <p:extLst>
      <p:ext uri="{BB962C8B-B14F-4D97-AF65-F5344CB8AC3E}">
        <p14:creationId xmlns:p14="http://schemas.microsoft.com/office/powerpoint/2010/main" val="26599212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B3CB659-E47A-44FB-B41C-FBE2D7D814DB}" type="datetimeFigureOut">
              <a:rPr lang="en-US" smtClean="0"/>
              <a:t>7/2/2015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BAA8A4-0B42-4177-8FCD-77C976728718}"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B3CB659-E47A-44FB-B41C-FBE2D7D814DB}" type="datetimeFigureOut">
              <a:rPr lang="en-US" smtClean="0"/>
              <a:t>7/2/2015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BAA8A4-0B42-4177-8FCD-77C976728718}"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B3CB659-E47A-44FB-B41C-FBE2D7D814DB}" type="datetimeFigureOut">
              <a:rPr lang="en-US" smtClean="0"/>
              <a:t>7/2/2015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BAA8A4-0B42-4177-8FCD-77C976728718}"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B3CB659-E47A-44FB-B41C-FBE2D7D814DB}" type="datetimeFigureOut">
              <a:rPr lang="en-US" smtClean="0"/>
              <a:t>7/2/2015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BAA8A4-0B42-4177-8FCD-77C976728718}"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B3CB659-E47A-44FB-B41C-FBE2D7D814DB}" type="datetimeFigureOut">
              <a:rPr lang="en-US" smtClean="0"/>
              <a:t>7/2/2015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BAA8A4-0B42-4177-8FCD-77C976728718}"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B3CB659-E47A-44FB-B41C-FBE2D7D814DB}" type="datetimeFigureOut">
              <a:rPr lang="en-US" smtClean="0"/>
              <a:t>7/2/2015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BAA8A4-0B42-4177-8FCD-77C976728718}"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B3CB659-E47A-44FB-B41C-FBE2D7D814DB}" type="datetimeFigureOut">
              <a:rPr lang="en-US" smtClean="0"/>
              <a:t>7/2/2015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ABAA8A4-0B42-4177-8FCD-77C976728718}"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B3CB659-E47A-44FB-B41C-FBE2D7D814DB}" type="datetimeFigureOut">
              <a:rPr lang="en-US" smtClean="0"/>
              <a:t>7/2/2015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ABAA8A4-0B42-4177-8FCD-77C976728718}"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3CB659-E47A-44FB-B41C-FBE2D7D814DB}" type="datetimeFigureOut">
              <a:rPr lang="en-US" smtClean="0"/>
              <a:t>7/2/2015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ABAA8A4-0B42-4177-8FCD-77C976728718}"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3CB659-E47A-44FB-B41C-FBE2D7D814DB}" type="datetimeFigureOut">
              <a:rPr lang="en-US" smtClean="0"/>
              <a:t>7/2/2015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BAA8A4-0B42-4177-8FCD-77C976728718}"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7B3CB659-E47A-44FB-B41C-FBE2D7D814DB}" type="datetimeFigureOut">
              <a:rPr lang="en-US" smtClean="0"/>
              <a:t>7/2/2015</a:t>
            </a:fld>
            <a:endParaRPr lang="en-US"/>
          </a:p>
        </p:txBody>
      </p:sp>
      <p:sp>
        <p:nvSpPr>
          <p:cNvPr id="9" name="Slide Number Placeholder 8"/>
          <p:cNvSpPr>
            <a:spLocks noGrp="1"/>
          </p:cNvSpPr>
          <p:nvPr>
            <p:ph type="sldNum" sz="quarter" idx="11"/>
          </p:nvPr>
        </p:nvSpPr>
        <p:spPr/>
        <p:txBody>
          <a:bodyPr/>
          <a:lstStyle/>
          <a:p>
            <a:fld id="{0ABAA8A4-0B42-4177-8FCD-77C976728718}"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0ABAA8A4-0B42-4177-8FCD-77C976728718}"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7B3CB659-E47A-44FB-B41C-FBE2D7D814DB}" type="datetimeFigureOut">
              <a:rPr lang="en-US" smtClean="0"/>
              <a:t>7/2/2015</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iming>
    <p:tnLst>
      <p:par>
        <p:cTn id="1" dur="indefinite" restart="never" nodeType="tmRoot"/>
      </p:par>
    </p:tnLst>
  </p:timing>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hyperlink" Target="http://blog.eyewire.org/about"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hyperlink" Target="http://budburst.org/" TargetMode="External"/><Relationship Id="rId4" Type="http://schemas.openxmlformats.org/officeDocument/2006/relationships/image" Target="../media/image17.jp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0.jpg"/><Relationship Id="rId4" Type="http://schemas.openxmlformats.org/officeDocument/2006/relationships/image" Target="../media/image19.jpeg"/></Relationships>
</file>

<file path=ppt/slides/_rels/slide13.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2.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jp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g"/></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hyperlink" Target="http://www.birds.cornell.edu/citscitoolkit/toolkit"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citizenscienceassociation.org/" TargetMode="External"/><Relationship Id="rId4" Type="http://schemas.openxmlformats.org/officeDocument/2006/relationships/hyperlink" Target="http://www.citsci.org/"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www.birds.cornell.edu/citscitoolkit/projects"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www.citizensciencealliance.org/" TargetMode="External"/><Relationship Id="rId4" Type="http://schemas.openxmlformats.org/officeDocument/2006/relationships/hyperlink" Target="http://scistarter.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543800" cy="2593975"/>
          </a:xfrm>
        </p:spPr>
        <p:txBody>
          <a:bodyPr/>
          <a:lstStyle/>
          <a:p>
            <a:r>
              <a:rPr lang="en-US" sz="6000" dirty="0" smtClean="0"/>
              <a:t>Scientists Everywhere: Citizen Science &amp; Academic Libraries</a:t>
            </a:r>
            <a:endParaRPr lang="en-US" sz="6000" dirty="0"/>
          </a:p>
        </p:txBody>
      </p:sp>
      <p:sp>
        <p:nvSpPr>
          <p:cNvPr id="3" name="Subtitle 2"/>
          <p:cNvSpPr>
            <a:spLocks noGrp="1"/>
          </p:cNvSpPr>
          <p:nvPr>
            <p:ph type="subTitle" idx="1"/>
          </p:nvPr>
        </p:nvSpPr>
        <p:spPr>
          <a:xfrm>
            <a:off x="685800" y="4572000"/>
            <a:ext cx="6461760" cy="1524000"/>
          </a:xfrm>
        </p:spPr>
        <p:txBody>
          <a:bodyPr>
            <a:normAutofit lnSpcReduction="10000"/>
          </a:bodyPr>
          <a:lstStyle/>
          <a:p>
            <a:r>
              <a:rPr lang="en-US" sz="2800" dirty="0" smtClean="0">
                <a:solidFill>
                  <a:schemeClr val="accent1">
                    <a:lumMod val="50000"/>
                  </a:schemeClr>
                </a:solidFill>
              </a:rPr>
              <a:t>Eileen G. Harrington</a:t>
            </a:r>
          </a:p>
          <a:p>
            <a:r>
              <a:rPr lang="en-US" sz="2800" dirty="0" smtClean="0">
                <a:solidFill>
                  <a:schemeClr val="accent1">
                    <a:lumMod val="50000"/>
                  </a:schemeClr>
                </a:solidFill>
              </a:rPr>
              <a:t>Health &amp;Life Sciences Librarian</a:t>
            </a:r>
          </a:p>
          <a:p>
            <a:r>
              <a:rPr lang="en-US" sz="2800" dirty="0" smtClean="0">
                <a:solidFill>
                  <a:schemeClr val="accent1">
                    <a:lumMod val="50000"/>
                  </a:schemeClr>
                </a:solidFill>
              </a:rPr>
              <a:t>The Universities at Shady Grove</a:t>
            </a:r>
            <a:endParaRPr lang="en-US" sz="2800" dirty="0">
              <a:solidFill>
                <a:schemeClr val="accent1">
                  <a:lumMod val="50000"/>
                </a:schemeClr>
              </a:solidFill>
            </a:endParaRPr>
          </a:p>
        </p:txBody>
      </p:sp>
    </p:spTree>
    <p:extLst>
      <p:ext uri="{BB962C8B-B14F-4D97-AF65-F5344CB8AC3E}">
        <p14:creationId xmlns:p14="http://schemas.microsoft.com/office/powerpoint/2010/main" val="25486897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EyeWire</a:t>
            </a:r>
            <a:endParaRPr lang="en-US" dirty="0"/>
          </a:p>
        </p:txBody>
      </p:sp>
      <p:sp>
        <p:nvSpPr>
          <p:cNvPr id="5" name="TextBox 4"/>
          <p:cNvSpPr txBox="1"/>
          <p:nvPr/>
        </p:nvSpPr>
        <p:spPr>
          <a:xfrm>
            <a:off x="4806879" y="3393258"/>
            <a:ext cx="3505200" cy="507831"/>
          </a:xfrm>
          <a:prstGeom prst="rect">
            <a:avLst/>
          </a:prstGeom>
          <a:noFill/>
        </p:spPr>
        <p:txBody>
          <a:bodyPr wrap="square" rtlCol="0">
            <a:spAutoFit/>
          </a:bodyPr>
          <a:lstStyle/>
          <a:p>
            <a:r>
              <a:rPr lang="en-US" sz="900" dirty="0"/>
              <a:t>"</a:t>
            </a:r>
            <a:r>
              <a:rPr lang="en-US" sz="900" dirty="0" err="1"/>
              <a:t>EyeWirers</a:t>
            </a:r>
            <a:r>
              <a:rPr lang="en-US" sz="900" dirty="0"/>
              <a:t> complete J Cell 2" by </a:t>
            </a:r>
            <a:r>
              <a:rPr lang="en-US" sz="900" dirty="0" err="1"/>
              <a:t>AmyLeeRobinson</a:t>
            </a:r>
            <a:r>
              <a:rPr lang="en-US" sz="900" dirty="0"/>
              <a:t> </a:t>
            </a:r>
            <a:r>
              <a:rPr lang="en-US" sz="900" dirty="0" smtClean="0"/>
              <a:t>https</a:t>
            </a:r>
            <a:r>
              <a:rPr lang="en-US" sz="900" dirty="0"/>
              <a:t>://commons.wikimedia.org/wiki/File:EyeWirers_complete_J_Cell_2.jpg#/media/File:EyeWirers_complete_J_Cell_2.jpg</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81600" y="4038600"/>
            <a:ext cx="2679558" cy="2424730"/>
          </a:xfrm>
          <a:prstGeom prst="rect">
            <a:avLst/>
          </a:prstGeom>
        </p:spPr>
      </p:pic>
      <p:sp>
        <p:nvSpPr>
          <p:cNvPr id="7" name="TextBox 6"/>
          <p:cNvSpPr txBox="1"/>
          <p:nvPr/>
        </p:nvSpPr>
        <p:spPr>
          <a:xfrm>
            <a:off x="4648200" y="6463330"/>
            <a:ext cx="3581400" cy="369332"/>
          </a:xfrm>
          <a:prstGeom prst="rect">
            <a:avLst/>
          </a:prstGeom>
          <a:noFill/>
        </p:spPr>
        <p:txBody>
          <a:bodyPr wrap="square" rtlCol="0">
            <a:spAutoFit/>
          </a:bodyPr>
          <a:lstStyle/>
          <a:p>
            <a:r>
              <a:rPr lang="en-US" sz="900" dirty="0"/>
              <a:t>https://upload.wikimedia.org/wikipedia/commons/1/17/ArtificialFictionBrain.png</a:t>
            </a:r>
          </a:p>
        </p:txBody>
      </p:sp>
      <p:sp>
        <p:nvSpPr>
          <p:cNvPr id="8" name="TextBox 7"/>
          <p:cNvSpPr txBox="1"/>
          <p:nvPr/>
        </p:nvSpPr>
        <p:spPr>
          <a:xfrm>
            <a:off x="304800" y="1385017"/>
            <a:ext cx="3962400" cy="4524315"/>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Online game to help map connectome</a:t>
            </a:r>
          </a:p>
          <a:p>
            <a:pPr marL="342900" indent="-342900">
              <a:buFont typeface="Arial" panose="020B0604020202020204" pitchFamily="34" charset="0"/>
              <a:buChar char="•"/>
            </a:pPr>
            <a:r>
              <a:rPr lang="en-US" sz="2400" dirty="0" smtClean="0"/>
              <a:t>Human retinal neurons</a:t>
            </a:r>
          </a:p>
          <a:p>
            <a:pPr marL="342900" indent="-342900">
              <a:buFont typeface="Arial" panose="020B0604020202020204" pitchFamily="34" charset="0"/>
              <a:buChar char="•"/>
            </a:pPr>
            <a:r>
              <a:rPr lang="en-US" sz="2400" dirty="0" smtClean="0"/>
              <a:t>160,000 participants, 145 countries</a:t>
            </a:r>
          </a:p>
          <a:p>
            <a:pPr marL="342900" indent="-342900">
              <a:buFont typeface="Arial" panose="020B0604020202020204" pitchFamily="34" charset="0"/>
              <a:buChar char="•"/>
            </a:pPr>
            <a:r>
              <a:rPr lang="en-US" sz="2400" dirty="0" smtClean="0"/>
              <a:t>Sebastian </a:t>
            </a:r>
            <a:r>
              <a:rPr lang="en-US" sz="2400" dirty="0" err="1" smtClean="0"/>
              <a:t>Seung’s</a:t>
            </a:r>
            <a:r>
              <a:rPr lang="en-US" sz="2400" dirty="0" smtClean="0"/>
              <a:t> Computational Neuroscience Lab at Princeton</a:t>
            </a:r>
          </a:p>
          <a:p>
            <a:endParaRPr lang="en-US" sz="2400" dirty="0" smtClean="0"/>
          </a:p>
          <a:p>
            <a:r>
              <a:rPr lang="en-US" sz="2400" dirty="0">
                <a:hlinkClick r:id="rId4"/>
              </a:rPr>
              <a:t>http://</a:t>
            </a:r>
            <a:r>
              <a:rPr lang="en-US" sz="2400" dirty="0" smtClean="0">
                <a:hlinkClick r:id="rId4"/>
              </a:rPr>
              <a:t>blog.eyewire.org/about</a:t>
            </a:r>
            <a:endParaRPr lang="en-US" sz="2400" dirty="0" smtClean="0"/>
          </a:p>
          <a:p>
            <a:endParaRPr lang="en-US" sz="2400" dirty="0"/>
          </a:p>
        </p:txBody>
      </p:sp>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06879" y="1143000"/>
            <a:ext cx="3429000" cy="2209517"/>
          </a:xfrm>
          <a:prstGeom prst="rect">
            <a:avLst/>
          </a:prstGeom>
        </p:spPr>
      </p:pic>
    </p:spTree>
    <p:extLst>
      <p:ext uri="{BB962C8B-B14F-4D97-AF65-F5344CB8AC3E}">
        <p14:creationId xmlns:p14="http://schemas.microsoft.com/office/powerpoint/2010/main" val="40127646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3069" y="152400"/>
            <a:ext cx="7620000" cy="1143000"/>
          </a:xfrm>
        </p:spPr>
        <p:txBody>
          <a:bodyPr/>
          <a:lstStyle/>
          <a:p>
            <a:r>
              <a:rPr lang="en-US" dirty="0" smtClean="0"/>
              <a:t>Project </a:t>
            </a:r>
            <a:r>
              <a:rPr lang="en-US" dirty="0" err="1" smtClean="0"/>
              <a:t>BudBurst</a:t>
            </a:r>
            <a:endParaRPr lang="en-US"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4419600" y="1143000"/>
            <a:ext cx="3901440" cy="2545080"/>
          </a:xfrm>
        </p:spPr>
      </p:pic>
      <p:sp>
        <p:nvSpPr>
          <p:cNvPr id="5" name="TextBox 4"/>
          <p:cNvSpPr txBox="1"/>
          <p:nvPr/>
        </p:nvSpPr>
        <p:spPr>
          <a:xfrm>
            <a:off x="4395469" y="3761337"/>
            <a:ext cx="3657600" cy="230832"/>
          </a:xfrm>
          <a:prstGeom prst="rect">
            <a:avLst/>
          </a:prstGeom>
          <a:noFill/>
        </p:spPr>
        <p:txBody>
          <a:bodyPr wrap="square" rtlCol="0">
            <a:spAutoFit/>
          </a:bodyPr>
          <a:lstStyle/>
          <a:p>
            <a:r>
              <a:rPr lang="en-US" sz="900" dirty="0"/>
              <a:t>https://commons.wikimedia.org/wiki/File:Dogwood_from_below_2.jpg</a:t>
            </a: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76774" y="4114800"/>
            <a:ext cx="3134360" cy="2350770"/>
          </a:xfrm>
          <a:prstGeom prst="rect">
            <a:avLst/>
          </a:prstGeom>
        </p:spPr>
      </p:pic>
      <p:sp>
        <p:nvSpPr>
          <p:cNvPr id="7" name="TextBox 6"/>
          <p:cNvSpPr txBox="1"/>
          <p:nvPr/>
        </p:nvSpPr>
        <p:spPr>
          <a:xfrm>
            <a:off x="4572000" y="6495961"/>
            <a:ext cx="3781427" cy="369332"/>
          </a:xfrm>
          <a:prstGeom prst="rect">
            <a:avLst/>
          </a:prstGeom>
          <a:noFill/>
        </p:spPr>
        <p:txBody>
          <a:bodyPr wrap="square" rtlCol="0">
            <a:spAutoFit/>
          </a:bodyPr>
          <a:lstStyle/>
          <a:p>
            <a:r>
              <a:rPr lang="en-US" sz="900" dirty="0"/>
              <a:t>https://commons.wikimedia.org/wiki/File:Northern_Swamp_Dogwood</a:t>
            </a:r>
            <a:r>
              <a:rPr lang="en-US" sz="900" dirty="0" smtClean="0"/>
              <a:t>_</a:t>
            </a:r>
          </a:p>
          <a:p>
            <a:r>
              <a:rPr lang="en-US" sz="900" dirty="0" smtClean="0"/>
              <a:t>berries.jpg</a:t>
            </a:r>
            <a:endParaRPr lang="en-US" sz="900" dirty="0"/>
          </a:p>
        </p:txBody>
      </p:sp>
      <p:sp>
        <p:nvSpPr>
          <p:cNvPr id="8" name="TextBox 7"/>
          <p:cNvSpPr txBox="1"/>
          <p:nvPr/>
        </p:nvSpPr>
        <p:spPr>
          <a:xfrm>
            <a:off x="609600" y="1295400"/>
            <a:ext cx="3657600" cy="6370975"/>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Monitoring shifting </a:t>
            </a:r>
            <a:r>
              <a:rPr lang="en-US" sz="2400" dirty="0" err="1" smtClean="0"/>
              <a:t>phenophase</a:t>
            </a:r>
            <a:r>
              <a:rPr lang="en-US" sz="2400" dirty="0" smtClean="0"/>
              <a:t> of plants</a:t>
            </a:r>
          </a:p>
          <a:p>
            <a:pPr marL="342900" indent="-342900">
              <a:buFont typeface="Arial" panose="020B0604020202020204" pitchFamily="34" charset="0"/>
              <a:buChar char="•"/>
            </a:pPr>
            <a:r>
              <a:rPr lang="en-US" sz="2400" dirty="0" smtClean="0"/>
              <a:t>One time or full season observations</a:t>
            </a:r>
          </a:p>
          <a:p>
            <a:pPr marL="342900" indent="-342900">
              <a:buFont typeface="Arial" panose="020B0604020202020204" pitchFamily="34" charset="0"/>
              <a:buChar char="•"/>
            </a:pPr>
            <a:r>
              <a:rPr lang="en-US" sz="2400" dirty="0" smtClean="0"/>
              <a:t>Data available on website</a:t>
            </a:r>
          </a:p>
          <a:p>
            <a:pPr marL="342900" indent="-342900">
              <a:buFont typeface="Arial" panose="020B0604020202020204" pitchFamily="34" charset="0"/>
              <a:buChar char="•"/>
            </a:pPr>
            <a:r>
              <a:rPr lang="en-US" sz="2400" dirty="0" smtClean="0"/>
              <a:t>Over 15,000 observations in all 50 states</a:t>
            </a:r>
          </a:p>
          <a:p>
            <a:pPr marL="342900" indent="-342900">
              <a:buFont typeface="Arial" panose="020B0604020202020204" pitchFamily="34" charset="0"/>
              <a:buChar char="•"/>
            </a:pPr>
            <a:r>
              <a:rPr lang="en-US" sz="2400" dirty="0" smtClean="0"/>
              <a:t>National Ecological Observatory Network (NEON) &amp; Chicago Botanic Garden</a:t>
            </a:r>
          </a:p>
          <a:p>
            <a:r>
              <a:rPr lang="en-US" sz="2400" dirty="0">
                <a:hlinkClick r:id="rId5"/>
              </a:rPr>
              <a:t>http://budburst.org</a:t>
            </a:r>
            <a:r>
              <a:rPr lang="en-US" sz="2400" dirty="0" smtClean="0">
                <a:hlinkClick r:id="rId5"/>
              </a:rPr>
              <a:t>/</a:t>
            </a:r>
            <a:endParaRPr lang="en-US" sz="2400" dirty="0" smtClean="0"/>
          </a:p>
          <a:p>
            <a:endParaRPr lang="en-US" sz="2400" dirty="0" smtClean="0"/>
          </a:p>
          <a:p>
            <a:pPr marL="342900" indent="-342900">
              <a:buFont typeface="Arial" panose="020B0604020202020204" pitchFamily="34" charset="0"/>
              <a:buChar char="•"/>
            </a:pPr>
            <a:endParaRPr lang="en-US" sz="2400" dirty="0" smtClean="0"/>
          </a:p>
          <a:p>
            <a:pPr marL="342900" indent="-342900">
              <a:buFont typeface="Arial" panose="020B0604020202020204" pitchFamily="34" charset="0"/>
              <a:buChar char="•"/>
            </a:pPr>
            <a:endParaRPr lang="en-US" sz="2400" dirty="0"/>
          </a:p>
        </p:txBody>
      </p:sp>
    </p:spTree>
    <p:extLst>
      <p:ext uri="{BB962C8B-B14F-4D97-AF65-F5344CB8AC3E}">
        <p14:creationId xmlns:p14="http://schemas.microsoft.com/office/powerpoint/2010/main" val="31847985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Avenues for Collaboration</a:t>
            </a:r>
            <a:endParaRPr lang="en-US"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4724400" y="1295400"/>
            <a:ext cx="3657599" cy="2255519"/>
          </a:xfrm>
        </p:spPr>
      </p:pic>
      <p:sp>
        <p:nvSpPr>
          <p:cNvPr id="5" name="TextBox 4"/>
          <p:cNvSpPr txBox="1"/>
          <p:nvPr/>
        </p:nvSpPr>
        <p:spPr>
          <a:xfrm>
            <a:off x="4695825" y="3618384"/>
            <a:ext cx="2971800" cy="230832"/>
          </a:xfrm>
          <a:prstGeom prst="rect">
            <a:avLst/>
          </a:prstGeom>
          <a:noFill/>
        </p:spPr>
        <p:txBody>
          <a:bodyPr wrap="square" rtlCol="0">
            <a:spAutoFit/>
          </a:bodyPr>
          <a:lstStyle/>
          <a:p>
            <a:r>
              <a:rPr lang="en-US" sz="900" dirty="0"/>
              <a:t>http://frogwatch.fieldscope.org/v3/maps</a:t>
            </a: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64024" y="3886200"/>
            <a:ext cx="3121152" cy="2014728"/>
          </a:xfrm>
          <a:prstGeom prst="rect">
            <a:avLst/>
          </a:prstGeom>
        </p:spPr>
      </p:pic>
      <p:sp>
        <p:nvSpPr>
          <p:cNvPr id="7" name="TextBox 6"/>
          <p:cNvSpPr txBox="1"/>
          <p:nvPr/>
        </p:nvSpPr>
        <p:spPr>
          <a:xfrm>
            <a:off x="4764024" y="5900928"/>
            <a:ext cx="3200400" cy="230832"/>
          </a:xfrm>
          <a:prstGeom prst="rect">
            <a:avLst/>
          </a:prstGeom>
          <a:noFill/>
        </p:spPr>
        <p:txBody>
          <a:bodyPr wrap="square" rtlCol="0">
            <a:spAutoFit/>
          </a:bodyPr>
          <a:lstStyle/>
          <a:p>
            <a:r>
              <a:rPr lang="en-US" sz="900" dirty="0"/>
              <a:t>https://commons.wikimedia.org/wiki/File:DARPA_Big_Data.jpg</a:t>
            </a:r>
          </a:p>
        </p:txBody>
      </p:sp>
      <p:sp>
        <p:nvSpPr>
          <p:cNvPr id="8" name="TextBox 7"/>
          <p:cNvSpPr txBox="1"/>
          <p:nvPr/>
        </p:nvSpPr>
        <p:spPr>
          <a:xfrm>
            <a:off x="561975" y="1295400"/>
            <a:ext cx="3810000" cy="3600986"/>
          </a:xfrm>
          <a:prstGeom prst="rect">
            <a:avLst/>
          </a:prstGeom>
          <a:noFill/>
        </p:spPr>
        <p:txBody>
          <a:bodyPr wrap="square" rtlCol="0">
            <a:spAutoFit/>
          </a:bodyPr>
          <a:lstStyle/>
          <a:p>
            <a:pPr marL="342900" indent="-342900">
              <a:buFont typeface="Arial" panose="020B0604020202020204" pitchFamily="34" charset="0"/>
              <a:buChar char="•"/>
            </a:pPr>
            <a:r>
              <a:rPr lang="en-US" sz="2000" dirty="0" smtClean="0"/>
              <a:t>Data management services</a:t>
            </a:r>
          </a:p>
          <a:p>
            <a:pPr marL="342900" indent="-342900">
              <a:buFont typeface="Arial" panose="020B0604020202020204" pitchFamily="34" charset="0"/>
              <a:buChar char="•"/>
            </a:pPr>
            <a:endParaRPr lang="en-US" sz="2000" dirty="0" smtClean="0"/>
          </a:p>
          <a:p>
            <a:pPr marL="342900" indent="-342900">
              <a:buFont typeface="Arial" panose="020B0604020202020204" pitchFamily="34" charset="0"/>
              <a:buChar char="•"/>
            </a:pPr>
            <a:r>
              <a:rPr lang="en-US" sz="2000" dirty="0" smtClean="0"/>
              <a:t>Visualization labs/GIS labs &amp; Services</a:t>
            </a:r>
          </a:p>
          <a:p>
            <a:endParaRPr lang="en-US" sz="2000" dirty="0" smtClean="0"/>
          </a:p>
          <a:p>
            <a:pPr marL="342900" indent="-342900">
              <a:buFont typeface="Arial" panose="020B0604020202020204" pitchFamily="34" charset="0"/>
              <a:buChar char="•"/>
            </a:pPr>
            <a:r>
              <a:rPr lang="en-US" sz="2000" dirty="0" smtClean="0"/>
              <a:t>Equipment Loans</a:t>
            </a:r>
          </a:p>
          <a:p>
            <a:endParaRPr lang="en-US" sz="2000" dirty="0" smtClean="0"/>
          </a:p>
          <a:p>
            <a:pPr marL="285750" indent="-285750">
              <a:buFont typeface="Arial" panose="020B0604020202020204" pitchFamily="34" charset="0"/>
              <a:buChar char="•"/>
            </a:pPr>
            <a:r>
              <a:rPr lang="en-US" sz="2000" dirty="0" smtClean="0"/>
              <a:t>Scholarly communications &amp; open access</a:t>
            </a:r>
          </a:p>
          <a:p>
            <a:endParaRPr lang="en-US" sz="2400" dirty="0"/>
          </a:p>
          <a:p>
            <a:pPr marL="342900" indent="-342900">
              <a:buFont typeface="Arial" panose="020B0604020202020204" pitchFamily="34" charset="0"/>
              <a:buChar char="•"/>
            </a:pPr>
            <a:endParaRPr lang="en-US" sz="2400" dirty="0"/>
          </a:p>
        </p:txBody>
      </p:sp>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4800" y="4495800"/>
            <a:ext cx="3943879" cy="2120429"/>
          </a:xfrm>
          <a:prstGeom prst="rect">
            <a:avLst/>
          </a:prstGeom>
        </p:spPr>
      </p:pic>
      <p:sp>
        <p:nvSpPr>
          <p:cNvPr id="10" name="TextBox 9"/>
          <p:cNvSpPr txBox="1"/>
          <p:nvPr/>
        </p:nvSpPr>
        <p:spPr>
          <a:xfrm>
            <a:off x="266700" y="6599412"/>
            <a:ext cx="4238625" cy="230832"/>
          </a:xfrm>
          <a:prstGeom prst="rect">
            <a:avLst/>
          </a:prstGeom>
          <a:noFill/>
        </p:spPr>
        <p:txBody>
          <a:bodyPr wrap="square" rtlCol="0">
            <a:spAutoFit/>
          </a:bodyPr>
          <a:lstStyle/>
          <a:p>
            <a:r>
              <a:rPr lang="en-US" sz="900" dirty="0"/>
              <a:t>https://commons.wikimedia.org/wiki/Binoculars#/media/File:Fernglas%28alt%29.JPG</a:t>
            </a:r>
          </a:p>
        </p:txBody>
      </p:sp>
    </p:spTree>
    <p:extLst>
      <p:ext uri="{BB962C8B-B14F-4D97-AF65-F5344CB8AC3E}">
        <p14:creationId xmlns:p14="http://schemas.microsoft.com/office/powerpoint/2010/main" val="37393323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7620000" cy="1143000"/>
          </a:xfrm>
        </p:spPr>
        <p:txBody>
          <a:bodyPr/>
          <a:lstStyle/>
          <a:p>
            <a:r>
              <a:rPr lang="en-US" dirty="0" smtClean="0"/>
              <a:t>Avenues for Collaboration</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800600" y="1143000"/>
            <a:ext cx="3378200" cy="2533650"/>
          </a:xfrm>
        </p:spPr>
      </p:pic>
      <p:sp>
        <p:nvSpPr>
          <p:cNvPr id="5" name="TextBox 4"/>
          <p:cNvSpPr txBox="1"/>
          <p:nvPr/>
        </p:nvSpPr>
        <p:spPr>
          <a:xfrm>
            <a:off x="4724400" y="3657600"/>
            <a:ext cx="3505200" cy="369332"/>
          </a:xfrm>
          <a:prstGeom prst="rect">
            <a:avLst/>
          </a:prstGeom>
          <a:noFill/>
        </p:spPr>
        <p:txBody>
          <a:bodyPr wrap="square" rtlCol="0">
            <a:spAutoFit/>
          </a:bodyPr>
          <a:lstStyle/>
          <a:p>
            <a:r>
              <a:rPr lang="en-US" sz="900" dirty="0"/>
              <a:t>https://commons.wikimedia.org/wiki/File:Donnonkln_Fab_lab_en_Bermeo.jpg</a:t>
            </a: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00600" y="4114800"/>
            <a:ext cx="3124200" cy="2343150"/>
          </a:xfrm>
          <a:prstGeom prst="rect">
            <a:avLst/>
          </a:prstGeom>
        </p:spPr>
      </p:pic>
      <p:sp>
        <p:nvSpPr>
          <p:cNvPr id="7" name="TextBox 6"/>
          <p:cNvSpPr txBox="1"/>
          <p:nvPr/>
        </p:nvSpPr>
        <p:spPr>
          <a:xfrm>
            <a:off x="4724400" y="6513984"/>
            <a:ext cx="2667000" cy="230832"/>
          </a:xfrm>
          <a:prstGeom prst="rect">
            <a:avLst/>
          </a:prstGeom>
          <a:noFill/>
        </p:spPr>
        <p:txBody>
          <a:bodyPr wrap="square" rtlCol="0">
            <a:spAutoFit/>
          </a:bodyPr>
          <a:lstStyle/>
          <a:p>
            <a:r>
              <a:rPr lang="en-US" sz="900" dirty="0" smtClean="0"/>
              <a:t>Harrington, 2015</a:t>
            </a:r>
            <a:endParaRPr lang="en-US" sz="900" dirty="0"/>
          </a:p>
        </p:txBody>
      </p:sp>
      <p:sp>
        <p:nvSpPr>
          <p:cNvPr id="8" name="TextBox 7"/>
          <p:cNvSpPr txBox="1"/>
          <p:nvPr/>
        </p:nvSpPr>
        <p:spPr>
          <a:xfrm>
            <a:off x="457200" y="1371600"/>
            <a:ext cx="3962400" cy="4524315"/>
          </a:xfrm>
          <a:prstGeom prst="rect">
            <a:avLst/>
          </a:prstGeom>
          <a:noFill/>
        </p:spPr>
        <p:txBody>
          <a:bodyPr wrap="square" rtlCol="0">
            <a:spAutoFit/>
          </a:bodyPr>
          <a:lstStyle/>
          <a:p>
            <a:pPr marL="342900" indent="-342900">
              <a:buFont typeface="Arial" panose="020B0604020202020204" pitchFamily="34" charset="0"/>
              <a:buChar char="•"/>
            </a:pPr>
            <a:r>
              <a:rPr lang="en-US" sz="3200" dirty="0" smtClean="0"/>
              <a:t>Outreach &amp; education</a:t>
            </a:r>
          </a:p>
          <a:p>
            <a:pPr marL="342900" indent="-342900">
              <a:buFont typeface="Arial" panose="020B0604020202020204" pitchFamily="34" charset="0"/>
              <a:buChar char="•"/>
            </a:pPr>
            <a:endParaRPr lang="en-US" sz="3200" dirty="0"/>
          </a:p>
          <a:p>
            <a:pPr marL="342900" indent="-342900">
              <a:buFont typeface="Arial" panose="020B0604020202020204" pitchFamily="34" charset="0"/>
              <a:buChar char="•"/>
            </a:pPr>
            <a:r>
              <a:rPr lang="en-US" sz="3200" dirty="0" smtClean="0"/>
              <a:t>Makerspaces</a:t>
            </a:r>
          </a:p>
          <a:p>
            <a:pPr marL="342900" indent="-342900">
              <a:buFont typeface="Arial" panose="020B0604020202020204" pitchFamily="34" charset="0"/>
              <a:buChar char="•"/>
            </a:pPr>
            <a:endParaRPr lang="en-US" sz="3200" dirty="0"/>
          </a:p>
          <a:p>
            <a:pPr marL="342900" indent="-342900">
              <a:buFont typeface="Arial" panose="020B0604020202020204" pitchFamily="34" charset="0"/>
              <a:buChar char="•"/>
            </a:pPr>
            <a:r>
              <a:rPr lang="en-US" sz="3200" dirty="0" smtClean="0"/>
              <a:t>Exhibit Spaces</a:t>
            </a:r>
          </a:p>
          <a:p>
            <a:pPr marL="342900" indent="-342900">
              <a:buFont typeface="Arial" panose="020B0604020202020204" pitchFamily="34" charset="0"/>
              <a:buChar char="•"/>
            </a:pPr>
            <a:endParaRPr lang="en-US" sz="3200" dirty="0"/>
          </a:p>
          <a:p>
            <a:pPr marL="342900" indent="-342900">
              <a:buFont typeface="Arial" panose="020B0604020202020204" pitchFamily="34" charset="0"/>
              <a:buChar char="•"/>
            </a:pPr>
            <a:r>
              <a:rPr lang="en-US" sz="3200" dirty="0" smtClean="0"/>
              <a:t>Classrooms/Meeting rooms</a:t>
            </a:r>
            <a:endParaRPr lang="en-US" sz="3200" dirty="0"/>
          </a:p>
        </p:txBody>
      </p:sp>
    </p:spTree>
    <p:extLst>
      <p:ext uri="{BB962C8B-B14F-4D97-AF65-F5344CB8AC3E}">
        <p14:creationId xmlns:p14="http://schemas.microsoft.com/office/powerpoint/2010/main" val="37748203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25180" y="639639"/>
            <a:ext cx="3703039" cy="2606201"/>
          </a:xfrm>
          <a:prstGeom prst="rect">
            <a:avLst/>
          </a:prstGeom>
        </p:spPr>
      </p:pic>
      <p:sp>
        <p:nvSpPr>
          <p:cNvPr id="4" name="TextBox 3"/>
          <p:cNvSpPr txBox="1"/>
          <p:nvPr/>
        </p:nvSpPr>
        <p:spPr>
          <a:xfrm>
            <a:off x="2234705" y="3253180"/>
            <a:ext cx="3693514" cy="369332"/>
          </a:xfrm>
          <a:prstGeom prst="rect">
            <a:avLst/>
          </a:prstGeom>
          <a:noFill/>
        </p:spPr>
        <p:txBody>
          <a:bodyPr wrap="square" rtlCol="0">
            <a:spAutoFit/>
          </a:bodyPr>
          <a:lstStyle/>
          <a:p>
            <a:r>
              <a:rPr lang="en-US" sz="900" dirty="0" smtClean="0"/>
              <a:t>https://commons.wikimedia.org/wiki/File:Joan_Brossa_Vel%C3%B2drom_Cam%C3%AD_obrint_interrogaci%C3%B3.JPG</a:t>
            </a:r>
            <a:endParaRPr lang="en-US" sz="900" dirty="0"/>
          </a:p>
        </p:txBody>
      </p:sp>
      <p:sp>
        <p:nvSpPr>
          <p:cNvPr id="5" name="TextBox 4"/>
          <p:cNvSpPr txBox="1"/>
          <p:nvPr/>
        </p:nvSpPr>
        <p:spPr>
          <a:xfrm>
            <a:off x="1371600" y="4343400"/>
            <a:ext cx="5410200" cy="1077218"/>
          </a:xfrm>
          <a:prstGeom prst="rect">
            <a:avLst/>
          </a:prstGeom>
          <a:noFill/>
        </p:spPr>
        <p:txBody>
          <a:bodyPr wrap="square" rtlCol="0">
            <a:spAutoFit/>
          </a:bodyPr>
          <a:lstStyle/>
          <a:p>
            <a:pPr algn="ctr"/>
            <a:r>
              <a:rPr lang="en-US" sz="3200" dirty="0" smtClean="0"/>
              <a:t>Eileen G. Harrington</a:t>
            </a:r>
          </a:p>
          <a:p>
            <a:pPr algn="ctr"/>
            <a:r>
              <a:rPr lang="en-US" sz="3200" dirty="0" smtClean="0"/>
              <a:t>eharring@umd.edu</a:t>
            </a:r>
            <a:endParaRPr lang="en-US" sz="3200" dirty="0"/>
          </a:p>
        </p:txBody>
      </p:sp>
    </p:spTree>
    <p:extLst>
      <p:ext uri="{BB962C8B-B14F-4D97-AF65-F5344CB8AC3E}">
        <p14:creationId xmlns:p14="http://schemas.microsoft.com/office/powerpoint/2010/main" val="4564021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normAutofit fontScale="62500" lnSpcReduction="20000"/>
          </a:bodyPr>
          <a:lstStyle/>
          <a:p>
            <a:r>
              <a:rPr lang="en-US" dirty="0" err="1"/>
              <a:t>Aceves</a:t>
            </a:r>
            <a:r>
              <a:rPr lang="en-US" dirty="0"/>
              <a:t>-Bueno, E., </a:t>
            </a:r>
            <a:r>
              <a:rPr lang="en-US" dirty="0" err="1"/>
              <a:t>Adeleye</a:t>
            </a:r>
            <a:r>
              <a:rPr lang="en-US" dirty="0"/>
              <a:t>, A. S., Bradley, D., Brandt, W. T., </a:t>
            </a:r>
            <a:r>
              <a:rPr lang="en-US" dirty="0" err="1"/>
              <a:t>Callery</a:t>
            </a:r>
            <a:r>
              <a:rPr lang="en-US" dirty="0"/>
              <a:t>, P., </a:t>
            </a:r>
            <a:r>
              <a:rPr lang="en-US" dirty="0" err="1"/>
              <a:t>Feraud</a:t>
            </a:r>
            <a:r>
              <a:rPr lang="en-US" dirty="0"/>
              <a:t>, M., … </a:t>
            </a:r>
            <a:r>
              <a:rPr lang="en-US" dirty="0" err="1"/>
              <a:t>Tague</a:t>
            </a:r>
            <a:r>
              <a:rPr lang="en-US" dirty="0"/>
              <a:t>, C. (2015). Citizen science as an approach for overcoming insufficient monitoring and inadequate stakeholder buy-in in adaptive management: criteria and evidence. </a:t>
            </a:r>
            <a:r>
              <a:rPr lang="en-US" i="1" dirty="0"/>
              <a:t>Ecosystems</a:t>
            </a:r>
            <a:r>
              <a:rPr lang="en-US" dirty="0"/>
              <a:t>, </a:t>
            </a:r>
            <a:r>
              <a:rPr lang="en-US" i="1" dirty="0"/>
              <a:t>18</a:t>
            </a:r>
            <a:r>
              <a:rPr lang="en-US" dirty="0"/>
              <a:t>(3), 493–506. http://doi.org/10.1007/s10021-015-9842-4</a:t>
            </a:r>
          </a:p>
          <a:p>
            <a:r>
              <a:rPr lang="en-US" dirty="0"/>
              <a:t>Cooper, C. B., Dickinson, J., </a:t>
            </a:r>
            <a:r>
              <a:rPr lang="en-US" dirty="0" err="1"/>
              <a:t>Kelling</a:t>
            </a:r>
            <a:r>
              <a:rPr lang="en-US" dirty="0"/>
              <a:t>, S., Phillips, T., Rosenberg, K. V., Shirk, J., &amp; Bonney, R. (2009). Citizen science: A developing tool for expanding science knowledge and scientific literacy. </a:t>
            </a:r>
            <a:r>
              <a:rPr lang="en-US" i="1" dirty="0" err="1"/>
              <a:t>BioScience</a:t>
            </a:r>
            <a:r>
              <a:rPr lang="en-US" dirty="0"/>
              <a:t>, </a:t>
            </a:r>
            <a:r>
              <a:rPr lang="en-US" i="1" dirty="0"/>
              <a:t>59</a:t>
            </a:r>
            <a:r>
              <a:rPr lang="en-US" dirty="0"/>
              <a:t>(11), 977–984. http://doi.org/10.1525/bio.2009.59.11.9</a:t>
            </a:r>
          </a:p>
          <a:p>
            <a:r>
              <a:rPr lang="en-US" dirty="0" err="1"/>
              <a:t>Crall</a:t>
            </a:r>
            <a:r>
              <a:rPr lang="en-US" dirty="0"/>
              <a:t>, A. W., Newman, G. J., </a:t>
            </a:r>
            <a:r>
              <a:rPr lang="en-US" dirty="0" err="1"/>
              <a:t>Jarnevich</a:t>
            </a:r>
            <a:r>
              <a:rPr lang="en-US" dirty="0"/>
              <a:t>, C. S., </a:t>
            </a:r>
            <a:r>
              <a:rPr lang="en-US" dirty="0" err="1"/>
              <a:t>Stohlgren</a:t>
            </a:r>
            <a:r>
              <a:rPr lang="en-US" dirty="0"/>
              <a:t>, T. J., Waller, D. M., &amp; Graham, J. (2010). Improving and integrating data on invasive species collected by citizen scientists. </a:t>
            </a:r>
            <a:r>
              <a:rPr lang="en-US" i="1" dirty="0"/>
              <a:t>Biological Invasions</a:t>
            </a:r>
            <a:r>
              <a:rPr lang="en-US" dirty="0"/>
              <a:t>, </a:t>
            </a:r>
            <a:r>
              <a:rPr lang="en-US" i="1" dirty="0"/>
              <a:t>12</a:t>
            </a:r>
            <a:r>
              <a:rPr lang="en-US" dirty="0"/>
              <a:t>(10), 3419–3428. http://doi.org/http://dx.doi.org/10.1007/s10530-010-9740-9</a:t>
            </a:r>
          </a:p>
          <a:p>
            <a:r>
              <a:rPr lang="en-US" dirty="0" err="1"/>
              <a:t>Crimmins</a:t>
            </a:r>
            <a:r>
              <a:rPr lang="en-US" dirty="0"/>
              <a:t>, T. M., &amp; </a:t>
            </a:r>
            <a:r>
              <a:rPr lang="en-US" dirty="0" err="1"/>
              <a:t>Crimmins</a:t>
            </a:r>
            <a:r>
              <a:rPr lang="en-US" dirty="0"/>
              <a:t>, M. (2008). The critical role that citizen scientists  can play in identifying adaptation strategies to climate change. </a:t>
            </a:r>
            <a:r>
              <a:rPr lang="en-US" i="1" dirty="0"/>
              <a:t>Arid Lands Newsletter</a:t>
            </a:r>
            <a:r>
              <a:rPr lang="en-US" dirty="0"/>
              <a:t>, </a:t>
            </a:r>
            <a:r>
              <a:rPr lang="en-US" i="1" dirty="0"/>
              <a:t>60</a:t>
            </a:r>
            <a:r>
              <a:rPr lang="en-US" dirty="0"/>
              <a:t>, 25–28.</a:t>
            </a:r>
          </a:p>
          <a:p>
            <a:r>
              <a:rPr lang="en-US" dirty="0"/>
              <a:t>Delaney, D. G., Sperling, C. D., Adams, C. S., &amp; Leung, B. (2008). Marine invasive species: validation of citizen science and implications for national monitoring networks. </a:t>
            </a:r>
            <a:r>
              <a:rPr lang="en-US" i="1" dirty="0"/>
              <a:t>Biological Invasions</a:t>
            </a:r>
            <a:r>
              <a:rPr lang="en-US" dirty="0"/>
              <a:t>, </a:t>
            </a:r>
            <a:r>
              <a:rPr lang="en-US" i="1" dirty="0"/>
              <a:t>10</a:t>
            </a:r>
            <a:r>
              <a:rPr lang="en-US" dirty="0"/>
              <a:t>(1), 117–128. http://doi.org/10.1007/s10530-007-9114-0</a:t>
            </a:r>
          </a:p>
          <a:p>
            <a:r>
              <a:rPr lang="en-US" dirty="0"/>
              <a:t>Dickinson, J., Zuckerberg, B., &amp; </a:t>
            </a:r>
            <a:r>
              <a:rPr lang="en-US" dirty="0" err="1"/>
              <a:t>Bonter</a:t>
            </a:r>
            <a:r>
              <a:rPr lang="en-US" dirty="0"/>
              <a:t>, D. N. (2010). Citizen science as an ecological research tool: challenges and benefits. </a:t>
            </a:r>
            <a:r>
              <a:rPr lang="en-US" i="1" dirty="0"/>
              <a:t>Annual Review of Ecology, Evolution &amp; Systematics</a:t>
            </a:r>
            <a:r>
              <a:rPr lang="en-US" dirty="0"/>
              <a:t>, </a:t>
            </a:r>
            <a:r>
              <a:rPr lang="en-US" i="1" dirty="0"/>
              <a:t>41</a:t>
            </a:r>
            <a:r>
              <a:rPr lang="en-US" dirty="0"/>
              <a:t>(1), 1. http://doi.org/10.1146/annurev-ecolsys-102209-144636</a:t>
            </a:r>
          </a:p>
          <a:p>
            <a:r>
              <a:rPr lang="en-US" dirty="0"/>
              <a:t>Haywood, B. K. (2014). A “sense of place” in public participation in scientific research. </a:t>
            </a:r>
            <a:r>
              <a:rPr lang="en-US" i="1" dirty="0"/>
              <a:t>Science Education</a:t>
            </a:r>
            <a:r>
              <a:rPr lang="en-US" dirty="0"/>
              <a:t>, </a:t>
            </a:r>
            <a:r>
              <a:rPr lang="en-US" i="1" dirty="0"/>
              <a:t>98</a:t>
            </a:r>
            <a:r>
              <a:rPr lang="en-US" dirty="0"/>
              <a:t>(1), 64–83. http://doi.org/10.1002/sce.21087</a:t>
            </a:r>
          </a:p>
          <a:p>
            <a:r>
              <a:rPr lang="en-US" smtClean="0"/>
              <a:t>Sullivan</a:t>
            </a:r>
            <a:r>
              <a:rPr lang="en-US" dirty="0"/>
              <a:t>, B. L., Aycrigg, J. L., Barry, J. H., Bonney, R. E., </a:t>
            </a:r>
            <a:r>
              <a:rPr lang="en-US" dirty="0" err="1"/>
              <a:t>Bruns</a:t>
            </a:r>
            <a:r>
              <a:rPr lang="en-US" dirty="0"/>
              <a:t>, N., Cooper, C. B., … </a:t>
            </a:r>
            <a:r>
              <a:rPr lang="en-US" dirty="0" err="1"/>
              <a:t>Kelling</a:t>
            </a:r>
            <a:r>
              <a:rPr lang="en-US" dirty="0"/>
              <a:t>, S. (2014). The </a:t>
            </a:r>
            <a:r>
              <a:rPr lang="en-US" dirty="0" err="1"/>
              <a:t>eBird</a:t>
            </a:r>
            <a:r>
              <a:rPr lang="en-US" dirty="0"/>
              <a:t> enterprise: An integrated approach to development and application of citizen science. </a:t>
            </a:r>
            <a:r>
              <a:rPr lang="en-US" i="1" dirty="0"/>
              <a:t>Biological Conservation</a:t>
            </a:r>
            <a:r>
              <a:rPr lang="en-US" dirty="0"/>
              <a:t>, </a:t>
            </a:r>
            <a:r>
              <a:rPr lang="en-US" i="1" dirty="0"/>
              <a:t>169</a:t>
            </a:r>
            <a:r>
              <a:rPr lang="en-US" dirty="0"/>
              <a:t>, 31–40. http://doi.org/10.1016/j.biocon.2013.11.003</a:t>
            </a:r>
          </a:p>
          <a:p>
            <a:r>
              <a:rPr lang="en-US" dirty="0" err="1"/>
              <a:t>Zooniverse</a:t>
            </a:r>
            <a:r>
              <a:rPr lang="en-US" dirty="0"/>
              <a:t>. (</a:t>
            </a:r>
            <a:r>
              <a:rPr lang="en-US" dirty="0" err="1"/>
              <a:t>n.d.</a:t>
            </a:r>
            <a:r>
              <a:rPr lang="en-US" dirty="0"/>
              <a:t>). </a:t>
            </a:r>
            <a:r>
              <a:rPr lang="en-US" dirty="0" err="1"/>
              <a:t>Zooniverse</a:t>
            </a:r>
            <a:r>
              <a:rPr lang="en-US" dirty="0"/>
              <a:t> - </a:t>
            </a:r>
            <a:r>
              <a:rPr lang="en-US" dirty="0" err="1"/>
              <a:t>Zooniverse</a:t>
            </a:r>
            <a:r>
              <a:rPr lang="en-US" dirty="0"/>
              <a:t> Publications. Retrieved June 24, 2015, from https://www.zooniverse.org/publications</a:t>
            </a:r>
          </a:p>
          <a:p>
            <a:pPr marL="114300" indent="0">
              <a:buNone/>
            </a:pPr>
            <a:endParaRPr lang="en-US" dirty="0"/>
          </a:p>
        </p:txBody>
      </p:sp>
    </p:spTree>
    <p:extLst>
      <p:ext uri="{BB962C8B-B14F-4D97-AF65-F5344CB8AC3E}">
        <p14:creationId xmlns:p14="http://schemas.microsoft.com/office/powerpoint/2010/main" val="1520315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kind of frog/toad is this?</a:t>
            </a:r>
            <a:endParaRPr lang="en-US" dirty="0"/>
          </a:p>
        </p:txBody>
      </p:sp>
      <p:sp>
        <p:nvSpPr>
          <p:cNvPr id="3" name="Content Placeholder 2"/>
          <p:cNvSpPr>
            <a:spLocks noGrp="1"/>
          </p:cNvSpPr>
          <p:nvPr>
            <p:ph idx="1"/>
          </p:nvPr>
        </p:nvSpPr>
        <p:spPr/>
        <p:txBody>
          <a:bodyPr>
            <a:normAutofit/>
          </a:bodyPr>
          <a:lstStyle/>
          <a:p>
            <a:r>
              <a:rPr lang="en-US" sz="3200" dirty="0"/>
              <a:t>Green frog (</a:t>
            </a:r>
            <a:r>
              <a:rPr lang="en-US" sz="3200" i="1" dirty="0"/>
              <a:t>Rana </a:t>
            </a:r>
            <a:r>
              <a:rPr lang="en-US" sz="3200" i="1" dirty="0" err="1" smtClean="0"/>
              <a:t>clamitans</a:t>
            </a:r>
            <a:r>
              <a:rPr lang="en-US" sz="3200" dirty="0" smtClean="0"/>
              <a:t>)</a:t>
            </a:r>
            <a:endParaRPr lang="en-US" sz="3200" i="1" dirty="0" smtClean="0"/>
          </a:p>
          <a:p>
            <a:endParaRPr lang="en-US" sz="3200" dirty="0"/>
          </a:p>
          <a:p>
            <a:r>
              <a:rPr lang="en-US" sz="3200" dirty="0" smtClean="0"/>
              <a:t>American bullfrog (</a:t>
            </a:r>
            <a:r>
              <a:rPr lang="en-US" sz="3200" i="1" dirty="0" err="1"/>
              <a:t>Lithobates</a:t>
            </a:r>
            <a:r>
              <a:rPr lang="en-US" sz="3200" i="1" dirty="0"/>
              <a:t> </a:t>
            </a:r>
            <a:r>
              <a:rPr lang="en-US" sz="3200" i="1" dirty="0" err="1" smtClean="0"/>
              <a:t>catesbeianus</a:t>
            </a:r>
            <a:r>
              <a:rPr lang="en-US" sz="3200" dirty="0" smtClean="0"/>
              <a:t>)</a:t>
            </a:r>
          </a:p>
          <a:p>
            <a:endParaRPr lang="en-US" sz="3200" dirty="0"/>
          </a:p>
          <a:p>
            <a:r>
              <a:rPr lang="en-US" sz="3200" dirty="0" smtClean="0"/>
              <a:t>Western toad (</a:t>
            </a:r>
            <a:r>
              <a:rPr lang="en-US" sz="3200" i="1" dirty="0" err="1"/>
              <a:t>Anaxyrus</a:t>
            </a:r>
            <a:r>
              <a:rPr lang="en-US" sz="3200" i="1" dirty="0"/>
              <a:t> </a:t>
            </a:r>
            <a:r>
              <a:rPr lang="en-US" sz="3200" i="1" dirty="0" err="1" smtClean="0"/>
              <a:t>boreas</a:t>
            </a:r>
            <a:r>
              <a:rPr lang="en-US" sz="3200" dirty="0" smtClean="0"/>
              <a:t>)</a:t>
            </a:r>
          </a:p>
          <a:p>
            <a:endParaRPr lang="en-US" sz="2800" dirty="0"/>
          </a:p>
          <a:p>
            <a:pPr marL="114300" indent="0">
              <a:buNone/>
            </a:pPr>
            <a:endParaRPr lang="en-US" sz="2800" dirty="0" smtClean="0"/>
          </a:p>
          <a:p>
            <a:endParaRPr lang="en-US" sz="2800" dirty="0"/>
          </a:p>
          <a:p>
            <a:endParaRPr lang="en-US" sz="2800" dirty="0"/>
          </a:p>
        </p:txBody>
      </p:sp>
      <p:pic>
        <p:nvPicPr>
          <p:cNvPr id="4" name="bullfrog_call.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4267200" y="5791200"/>
            <a:ext cx="609600" cy="609600"/>
          </a:xfrm>
          <a:prstGeom prst="rect">
            <a:avLst/>
          </a:prstGeom>
        </p:spPr>
      </p:pic>
    </p:spTree>
    <p:extLst>
      <p:ext uri="{BB962C8B-B14F-4D97-AF65-F5344CB8AC3E}">
        <p14:creationId xmlns:p14="http://schemas.microsoft.com/office/powerpoint/2010/main" val="163697370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2676" fill="hold"/>
                                        <p:tgtEl>
                                          <p:spTgt spid="4"/>
                                        </p:tgtEl>
                                      </p:cBhvr>
                                    </p:cmd>
                                  </p:childTnLst>
                                </p:cTn>
                              </p:par>
                            </p:childTnLst>
                          </p:cTn>
                        </p:par>
                      </p:childTnLst>
                    </p:cTn>
                  </p:par>
                </p:childTnLst>
              </p:cTn>
              <p:nextCondLst>
                <p:cond evt="onClick" delay="0">
                  <p:tgtEl>
                    <p:spTgt spid="4"/>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609600" y="1600200"/>
            <a:ext cx="3197737" cy="4800600"/>
          </a:xfrm>
        </p:spPr>
      </p:pic>
      <p:sp>
        <p:nvSpPr>
          <p:cNvPr id="6" name="TextBox 5"/>
          <p:cNvSpPr txBox="1"/>
          <p:nvPr/>
        </p:nvSpPr>
        <p:spPr>
          <a:xfrm>
            <a:off x="4267200" y="2057400"/>
            <a:ext cx="3886200" cy="3170099"/>
          </a:xfrm>
          <a:prstGeom prst="rect">
            <a:avLst/>
          </a:prstGeom>
          <a:noFill/>
        </p:spPr>
        <p:txBody>
          <a:bodyPr wrap="square" rtlCol="0">
            <a:spAutoFit/>
          </a:bodyPr>
          <a:lstStyle/>
          <a:p>
            <a:pPr marL="342900" indent="-342900">
              <a:buFont typeface="Arial" panose="020B0604020202020204" pitchFamily="34" charset="0"/>
              <a:buChar char="•"/>
            </a:pPr>
            <a:r>
              <a:rPr lang="en-US" sz="3200" dirty="0" smtClean="0"/>
              <a:t>ALA Editions, 2014</a:t>
            </a:r>
          </a:p>
          <a:p>
            <a:pPr marL="342900" indent="-342900">
              <a:buFont typeface="Arial" panose="020B0604020202020204" pitchFamily="34" charset="0"/>
              <a:buChar char="•"/>
            </a:pPr>
            <a:endParaRPr lang="en-US" sz="3200" dirty="0"/>
          </a:p>
          <a:p>
            <a:pPr marL="342900" indent="-342900">
              <a:buFont typeface="Arial" panose="020B0604020202020204" pitchFamily="34" charset="0"/>
              <a:buChar char="•"/>
            </a:pPr>
            <a:r>
              <a:rPr lang="en-US" sz="3200" dirty="0" smtClean="0"/>
              <a:t>Previous position at California Academy of Sciences</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endParaRPr lang="en-US" sz="2000" dirty="0"/>
          </a:p>
        </p:txBody>
      </p:sp>
    </p:spTree>
    <p:extLst>
      <p:ext uri="{BB962C8B-B14F-4D97-AF65-F5344CB8AC3E}">
        <p14:creationId xmlns:p14="http://schemas.microsoft.com/office/powerpoint/2010/main" val="5907922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Citizen Science?</a:t>
            </a:r>
            <a:endParaRPr lang="en-US"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31076" y="1566458"/>
            <a:ext cx="3124200" cy="2343150"/>
          </a:xfrm>
        </p:spPr>
      </p:pic>
      <p:sp>
        <p:nvSpPr>
          <p:cNvPr id="5" name="TextBox 4"/>
          <p:cNvSpPr txBox="1"/>
          <p:nvPr/>
        </p:nvSpPr>
        <p:spPr>
          <a:xfrm>
            <a:off x="294980" y="3953068"/>
            <a:ext cx="2143419" cy="369332"/>
          </a:xfrm>
          <a:prstGeom prst="rect">
            <a:avLst/>
          </a:prstGeom>
          <a:noFill/>
        </p:spPr>
        <p:txBody>
          <a:bodyPr wrap="square" rtlCol="0">
            <a:spAutoFit/>
          </a:bodyPr>
          <a:lstStyle/>
          <a:p>
            <a:r>
              <a:rPr lang="en-US" sz="900" dirty="0" smtClean="0"/>
              <a:t>https://commons.wikimedia.org/wiki/File:Crab_Cangrexo_66eue.jpg</a:t>
            </a:r>
            <a:endParaRPr lang="en-US" sz="900" dirty="0"/>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90800" y="3556883"/>
            <a:ext cx="3200400" cy="2566987"/>
          </a:xfrm>
          <a:prstGeom prst="rect">
            <a:avLst/>
          </a:prstGeom>
        </p:spPr>
      </p:pic>
      <p:sp>
        <p:nvSpPr>
          <p:cNvPr id="7" name="TextBox 6"/>
          <p:cNvSpPr txBox="1"/>
          <p:nvPr/>
        </p:nvSpPr>
        <p:spPr>
          <a:xfrm>
            <a:off x="2525822" y="6207766"/>
            <a:ext cx="3340768" cy="230832"/>
          </a:xfrm>
          <a:prstGeom prst="rect">
            <a:avLst/>
          </a:prstGeom>
          <a:noFill/>
        </p:spPr>
        <p:txBody>
          <a:bodyPr wrap="square" rtlCol="0">
            <a:spAutoFit/>
          </a:bodyPr>
          <a:lstStyle/>
          <a:p>
            <a:r>
              <a:rPr lang="en-US" sz="900" dirty="0"/>
              <a:t>http://apod.nasa.gov/apod/image/1302/m51dust_hubble_960.jpg</a:t>
            </a:r>
          </a:p>
        </p:txBody>
      </p:sp>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191000" y="1510367"/>
            <a:ext cx="4274724" cy="2442699"/>
          </a:xfrm>
          <a:prstGeom prst="rect">
            <a:avLst/>
          </a:prstGeom>
        </p:spPr>
      </p:pic>
      <p:sp>
        <p:nvSpPr>
          <p:cNvPr id="9" name="TextBox 8"/>
          <p:cNvSpPr txBox="1"/>
          <p:nvPr/>
        </p:nvSpPr>
        <p:spPr>
          <a:xfrm>
            <a:off x="5828490" y="4014623"/>
            <a:ext cx="2369724" cy="230832"/>
          </a:xfrm>
          <a:prstGeom prst="rect">
            <a:avLst/>
          </a:prstGeom>
          <a:noFill/>
        </p:spPr>
        <p:txBody>
          <a:bodyPr wrap="square" rtlCol="0">
            <a:spAutoFit/>
          </a:bodyPr>
          <a:lstStyle/>
          <a:p>
            <a:r>
              <a:rPr lang="en-US" sz="900" dirty="0" smtClean="0"/>
              <a:t>Harrington, 2001</a:t>
            </a:r>
            <a:endParaRPr lang="en-US" sz="900" dirty="0"/>
          </a:p>
        </p:txBody>
      </p:sp>
    </p:spTree>
    <p:extLst>
      <p:ext uri="{BB962C8B-B14F-4D97-AF65-F5344CB8AC3E}">
        <p14:creationId xmlns:p14="http://schemas.microsoft.com/office/powerpoint/2010/main" val="26441093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Citizen Science?</a:t>
            </a:r>
            <a:endParaRPr lang="en-US"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505200" y="3827064"/>
            <a:ext cx="2710459" cy="2743200"/>
          </a:xfrm>
          <a:ln>
            <a:solidFill>
              <a:schemeClr val="tx1"/>
            </a:solidFill>
          </a:ln>
        </p:spPr>
      </p:pic>
      <p:sp>
        <p:nvSpPr>
          <p:cNvPr id="5" name="TextBox 4"/>
          <p:cNvSpPr txBox="1"/>
          <p:nvPr/>
        </p:nvSpPr>
        <p:spPr>
          <a:xfrm>
            <a:off x="3505200" y="6570264"/>
            <a:ext cx="2895600" cy="230832"/>
          </a:xfrm>
          <a:prstGeom prst="rect">
            <a:avLst/>
          </a:prstGeom>
          <a:noFill/>
        </p:spPr>
        <p:txBody>
          <a:bodyPr wrap="square" rtlCol="0">
            <a:spAutoFit/>
          </a:bodyPr>
          <a:lstStyle/>
          <a:p>
            <a:r>
              <a:rPr lang="en-US" sz="900" dirty="0"/>
              <a:t>https://commons.wikimedia.org/wiki/File:Myoglobin.png</a:t>
            </a: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3400" y="1447800"/>
            <a:ext cx="2743200" cy="3657600"/>
          </a:xfrm>
          <a:prstGeom prst="rect">
            <a:avLst/>
          </a:prstGeom>
        </p:spPr>
      </p:pic>
      <p:sp>
        <p:nvSpPr>
          <p:cNvPr id="7" name="TextBox 6"/>
          <p:cNvSpPr txBox="1"/>
          <p:nvPr/>
        </p:nvSpPr>
        <p:spPr>
          <a:xfrm>
            <a:off x="478536" y="5177136"/>
            <a:ext cx="2286000" cy="230832"/>
          </a:xfrm>
          <a:prstGeom prst="rect">
            <a:avLst/>
          </a:prstGeom>
          <a:noFill/>
        </p:spPr>
        <p:txBody>
          <a:bodyPr wrap="square" rtlCol="0">
            <a:spAutoFit/>
          </a:bodyPr>
          <a:lstStyle/>
          <a:p>
            <a:r>
              <a:rPr lang="en-US" sz="900" dirty="0"/>
              <a:t>https://flic.kr/p/em1wwy</a:t>
            </a:r>
          </a:p>
        </p:txBody>
      </p:sp>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51552" y="1219200"/>
            <a:ext cx="3190240" cy="2392680"/>
          </a:xfrm>
          <a:prstGeom prst="rect">
            <a:avLst/>
          </a:prstGeom>
        </p:spPr>
      </p:pic>
      <p:sp>
        <p:nvSpPr>
          <p:cNvPr id="9" name="TextBox 8"/>
          <p:cNvSpPr txBox="1"/>
          <p:nvPr/>
        </p:nvSpPr>
        <p:spPr>
          <a:xfrm>
            <a:off x="6377763" y="3683492"/>
            <a:ext cx="1840992" cy="230832"/>
          </a:xfrm>
          <a:prstGeom prst="rect">
            <a:avLst/>
          </a:prstGeom>
          <a:noFill/>
        </p:spPr>
        <p:txBody>
          <a:bodyPr wrap="square" rtlCol="0">
            <a:spAutoFit/>
          </a:bodyPr>
          <a:lstStyle/>
          <a:p>
            <a:pPr algn="r"/>
            <a:r>
              <a:rPr lang="en-US" sz="900" dirty="0"/>
              <a:t>https://flic.kr/p/cnVydW</a:t>
            </a:r>
          </a:p>
        </p:txBody>
      </p:sp>
    </p:spTree>
    <p:extLst>
      <p:ext uri="{BB962C8B-B14F-4D97-AF65-F5344CB8AC3E}">
        <p14:creationId xmlns:p14="http://schemas.microsoft.com/office/powerpoint/2010/main" val="12114775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 of Citizen Science: Data Quality?</a:t>
            </a:r>
            <a:endParaRPr lang="en-US"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4267200" y="2133600"/>
            <a:ext cx="3810000" cy="2857500"/>
          </a:xfrm>
        </p:spPr>
      </p:pic>
      <p:sp>
        <p:nvSpPr>
          <p:cNvPr id="5" name="TextBox 4"/>
          <p:cNvSpPr txBox="1"/>
          <p:nvPr/>
        </p:nvSpPr>
        <p:spPr>
          <a:xfrm>
            <a:off x="4257675" y="5061377"/>
            <a:ext cx="3962400" cy="369332"/>
          </a:xfrm>
          <a:prstGeom prst="rect">
            <a:avLst/>
          </a:prstGeom>
          <a:noFill/>
        </p:spPr>
        <p:txBody>
          <a:bodyPr wrap="square" rtlCol="0">
            <a:spAutoFit/>
          </a:bodyPr>
          <a:lstStyle/>
          <a:p>
            <a:r>
              <a:rPr lang="en-US" sz="900" dirty="0"/>
              <a:t>https://commons.wikimedia.org/wiki/File:Collecting_mussel_data_%285514834987%29.jpg</a:t>
            </a:r>
          </a:p>
        </p:txBody>
      </p:sp>
      <p:sp>
        <p:nvSpPr>
          <p:cNvPr id="6" name="TextBox 5"/>
          <p:cNvSpPr txBox="1"/>
          <p:nvPr/>
        </p:nvSpPr>
        <p:spPr>
          <a:xfrm>
            <a:off x="457200" y="1905000"/>
            <a:ext cx="3429000" cy="5324535"/>
          </a:xfrm>
          <a:prstGeom prst="rect">
            <a:avLst/>
          </a:prstGeom>
          <a:noFill/>
        </p:spPr>
        <p:txBody>
          <a:bodyPr wrap="square" rtlCol="0">
            <a:spAutoFit/>
          </a:bodyPr>
          <a:lstStyle/>
          <a:p>
            <a:pPr marL="342900" indent="-342900">
              <a:buFont typeface="Arial" panose="020B0604020202020204" pitchFamily="34" charset="0"/>
              <a:buChar char="•"/>
            </a:pPr>
            <a:r>
              <a:rPr lang="en-US" sz="3200" dirty="0" smtClean="0"/>
              <a:t>Simple protocols</a:t>
            </a:r>
          </a:p>
          <a:p>
            <a:pPr marL="342900" indent="-342900">
              <a:buFont typeface="Arial" panose="020B0604020202020204" pitchFamily="34" charset="0"/>
              <a:buChar char="•"/>
            </a:pPr>
            <a:r>
              <a:rPr lang="en-US" sz="3200" dirty="0" smtClean="0"/>
              <a:t>Training</a:t>
            </a:r>
            <a:endParaRPr lang="en-US" sz="3200" dirty="0"/>
          </a:p>
          <a:p>
            <a:pPr marL="342900" indent="-342900">
              <a:buFont typeface="Arial" panose="020B0604020202020204" pitchFamily="34" charset="0"/>
              <a:buChar char="•"/>
            </a:pPr>
            <a:r>
              <a:rPr lang="en-US" sz="3200" dirty="0" smtClean="0"/>
              <a:t>Incorporate quality control</a:t>
            </a:r>
          </a:p>
          <a:p>
            <a:pPr marL="342900" indent="-342900">
              <a:buFont typeface="Arial" panose="020B0604020202020204" pitchFamily="34" charset="0"/>
              <a:buChar char="•"/>
            </a:pPr>
            <a:r>
              <a:rPr lang="en-US" sz="3200" dirty="0" smtClean="0"/>
              <a:t>Law of Large Numbers</a:t>
            </a:r>
          </a:p>
          <a:p>
            <a:pPr marL="342900" indent="-342900">
              <a:buFont typeface="Arial" panose="020B0604020202020204" pitchFamily="34" charset="0"/>
              <a:buChar char="•"/>
            </a:pPr>
            <a:r>
              <a:rPr lang="en-US" sz="3200" dirty="0" smtClean="0"/>
              <a:t>Peer reviewed publications</a:t>
            </a:r>
          </a:p>
          <a:p>
            <a:endParaRPr lang="en-US" sz="3200" dirty="0" smtClean="0"/>
          </a:p>
          <a:p>
            <a:pPr marL="342900" indent="-342900">
              <a:buFont typeface="Arial" panose="020B0604020202020204" pitchFamily="34" charset="0"/>
              <a:buChar char="•"/>
            </a:pPr>
            <a:endParaRPr lang="en-US" sz="3200" dirty="0" smtClean="0"/>
          </a:p>
          <a:p>
            <a:pPr marL="342900" indent="-342900">
              <a:buFont typeface="Arial" panose="020B0604020202020204" pitchFamily="34" charset="0"/>
              <a:buChar char="•"/>
            </a:pPr>
            <a:endParaRPr lang="en-US" sz="2000" dirty="0"/>
          </a:p>
        </p:txBody>
      </p:sp>
    </p:spTree>
    <p:extLst>
      <p:ext uri="{BB962C8B-B14F-4D97-AF65-F5344CB8AC3E}">
        <p14:creationId xmlns:p14="http://schemas.microsoft.com/office/powerpoint/2010/main" val="27276790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Challenges</a:t>
            </a:r>
            <a:endParaRPr lang="en-US"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52400" y="1447801"/>
            <a:ext cx="3770015" cy="2514600"/>
          </a:xfrm>
        </p:spPr>
      </p:pic>
      <p:sp>
        <p:nvSpPr>
          <p:cNvPr id="5" name="TextBox 4"/>
          <p:cNvSpPr txBox="1"/>
          <p:nvPr/>
        </p:nvSpPr>
        <p:spPr>
          <a:xfrm>
            <a:off x="152400" y="3998268"/>
            <a:ext cx="2428875" cy="369332"/>
          </a:xfrm>
          <a:prstGeom prst="rect">
            <a:avLst/>
          </a:prstGeom>
          <a:noFill/>
        </p:spPr>
        <p:txBody>
          <a:bodyPr wrap="square" rtlCol="0">
            <a:spAutoFit/>
          </a:bodyPr>
          <a:lstStyle/>
          <a:p>
            <a:r>
              <a:rPr lang="en-US" sz="900" dirty="0"/>
              <a:t>https://commons.wikimedia.org/wiki/File:Bahnsteiguhr.jpg</a:t>
            </a: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53000" y="1397943"/>
            <a:ext cx="3429000" cy="2571750"/>
          </a:xfrm>
          <a:prstGeom prst="rect">
            <a:avLst/>
          </a:prstGeom>
        </p:spPr>
      </p:pic>
      <p:sp>
        <p:nvSpPr>
          <p:cNvPr id="7" name="TextBox 6"/>
          <p:cNvSpPr txBox="1"/>
          <p:nvPr/>
        </p:nvSpPr>
        <p:spPr>
          <a:xfrm>
            <a:off x="5962650" y="4067518"/>
            <a:ext cx="2362200" cy="230832"/>
          </a:xfrm>
          <a:prstGeom prst="rect">
            <a:avLst/>
          </a:prstGeom>
          <a:noFill/>
        </p:spPr>
        <p:txBody>
          <a:bodyPr wrap="square" rtlCol="0">
            <a:spAutoFit/>
          </a:bodyPr>
          <a:lstStyle/>
          <a:p>
            <a:pPr algn="r"/>
            <a:r>
              <a:rPr lang="en-US" sz="900" dirty="0"/>
              <a:t>https://flic.kr/p/bHb1y8</a:t>
            </a:r>
          </a:p>
        </p:txBody>
      </p:sp>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844965" y="4067518"/>
            <a:ext cx="3287611" cy="2279496"/>
          </a:xfrm>
          <a:prstGeom prst="rect">
            <a:avLst/>
          </a:prstGeom>
        </p:spPr>
      </p:pic>
      <p:sp>
        <p:nvSpPr>
          <p:cNvPr id="9" name="TextBox 8"/>
          <p:cNvSpPr txBox="1"/>
          <p:nvPr/>
        </p:nvSpPr>
        <p:spPr>
          <a:xfrm>
            <a:off x="2825914" y="6361584"/>
            <a:ext cx="3287611" cy="230832"/>
          </a:xfrm>
          <a:prstGeom prst="rect">
            <a:avLst/>
          </a:prstGeom>
          <a:noFill/>
        </p:spPr>
        <p:txBody>
          <a:bodyPr wrap="square" rtlCol="0">
            <a:spAutoFit/>
          </a:bodyPr>
          <a:lstStyle/>
          <a:p>
            <a:r>
              <a:rPr lang="en-US" sz="900" dirty="0"/>
              <a:t>https://flic.kr/p/8pMJAF</a:t>
            </a:r>
          </a:p>
        </p:txBody>
      </p:sp>
    </p:spTree>
    <p:extLst>
      <p:ext uri="{BB962C8B-B14F-4D97-AF65-F5344CB8AC3E}">
        <p14:creationId xmlns:p14="http://schemas.microsoft.com/office/powerpoint/2010/main" val="11934320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Your Own</a:t>
            </a:r>
            <a:endParaRPr lang="en-US" dirty="0"/>
          </a:p>
        </p:txBody>
      </p:sp>
      <p:sp>
        <p:nvSpPr>
          <p:cNvPr id="3" name="Content Placeholder 2"/>
          <p:cNvSpPr>
            <a:spLocks noGrp="1"/>
          </p:cNvSpPr>
          <p:nvPr>
            <p:ph idx="1"/>
          </p:nvPr>
        </p:nvSpPr>
        <p:spPr>
          <a:xfrm>
            <a:off x="457200" y="1600200"/>
            <a:ext cx="7620000" cy="4876800"/>
          </a:xfrm>
        </p:spPr>
        <p:txBody>
          <a:bodyPr>
            <a:normAutofit lnSpcReduction="10000"/>
          </a:bodyPr>
          <a:lstStyle/>
          <a:p>
            <a:r>
              <a:rPr lang="en-US" sz="2800" dirty="0" smtClean="0"/>
              <a:t>Citizen Science Toolkit--Cornell Lab of Ornithology</a:t>
            </a:r>
          </a:p>
          <a:p>
            <a:pPr marL="114300" indent="0">
              <a:buNone/>
            </a:pPr>
            <a:r>
              <a:rPr lang="en-US" sz="2800" dirty="0">
                <a:hlinkClick r:id="rId3"/>
              </a:rPr>
              <a:t>http://</a:t>
            </a:r>
            <a:r>
              <a:rPr lang="en-US" sz="2800" dirty="0" smtClean="0">
                <a:hlinkClick r:id="rId3"/>
              </a:rPr>
              <a:t>www.birds.cornell.edu/citscitoolkit/toolkit</a:t>
            </a:r>
            <a:endParaRPr lang="en-US" sz="2800" dirty="0" smtClean="0"/>
          </a:p>
          <a:p>
            <a:pPr marL="114300" indent="0">
              <a:buNone/>
            </a:pPr>
            <a:endParaRPr lang="en-US" sz="2800" dirty="0"/>
          </a:p>
          <a:p>
            <a:r>
              <a:rPr lang="en-US" sz="2800" dirty="0" smtClean="0"/>
              <a:t>CitSci.org—Natural Resources Ecology Lab at Colorado State University</a:t>
            </a:r>
            <a:endParaRPr lang="en-US" sz="2800" dirty="0"/>
          </a:p>
          <a:p>
            <a:pPr marL="114300" indent="0">
              <a:buNone/>
            </a:pPr>
            <a:r>
              <a:rPr lang="en-US" sz="2800" dirty="0">
                <a:hlinkClick r:id="rId4"/>
              </a:rPr>
              <a:t>http://www.citsci.org</a:t>
            </a:r>
            <a:r>
              <a:rPr lang="en-US" sz="2800" dirty="0" smtClean="0">
                <a:hlinkClick r:id="rId4"/>
              </a:rPr>
              <a:t>/</a:t>
            </a:r>
            <a:endParaRPr lang="en-US" sz="2800" dirty="0" smtClean="0"/>
          </a:p>
          <a:p>
            <a:pPr marL="114300" indent="0">
              <a:buNone/>
            </a:pPr>
            <a:endParaRPr lang="en-US" sz="2800" dirty="0"/>
          </a:p>
          <a:p>
            <a:r>
              <a:rPr lang="en-US" sz="2800" dirty="0" smtClean="0"/>
              <a:t>Citizen Science Association</a:t>
            </a:r>
            <a:endParaRPr lang="en-US" sz="2800" dirty="0"/>
          </a:p>
          <a:p>
            <a:pPr marL="114300" indent="0">
              <a:buNone/>
            </a:pPr>
            <a:r>
              <a:rPr lang="en-US" sz="2800" dirty="0">
                <a:hlinkClick r:id="rId5"/>
              </a:rPr>
              <a:t>http://citizenscienceassociation.org</a:t>
            </a:r>
            <a:r>
              <a:rPr lang="en-US" sz="2800" dirty="0" smtClean="0">
                <a:hlinkClick r:id="rId5"/>
              </a:rPr>
              <a:t>/</a:t>
            </a:r>
            <a:endParaRPr lang="en-US" sz="2800" dirty="0" smtClean="0"/>
          </a:p>
          <a:p>
            <a:pPr marL="114300" indent="0">
              <a:buNone/>
            </a:pPr>
            <a:endParaRPr lang="en-US" sz="2800" dirty="0" smtClean="0"/>
          </a:p>
        </p:txBody>
      </p:sp>
    </p:spTree>
    <p:extLst>
      <p:ext uri="{BB962C8B-B14F-4D97-AF65-F5344CB8AC3E}">
        <p14:creationId xmlns:p14="http://schemas.microsoft.com/office/powerpoint/2010/main" val="1835596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1020762"/>
          </a:xfrm>
        </p:spPr>
        <p:txBody>
          <a:bodyPr/>
          <a:lstStyle/>
          <a:p>
            <a:r>
              <a:rPr lang="en-US" dirty="0" smtClean="0"/>
              <a:t>Tapping Into Already Existing Projects</a:t>
            </a:r>
            <a:endParaRPr lang="en-US" dirty="0"/>
          </a:p>
        </p:txBody>
      </p:sp>
      <p:sp>
        <p:nvSpPr>
          <p:cNvPr id="3" name="Content Placeholder 2"/>
          <p:cNvSpPr>
            <a:spLocks noGrp="1"/>
          </p:cNvSpPr>
          <p:nvPr>
            <p:ph idx="1"/>
          </p:nvPr>
        </p:nvSpPr>
        <p:spPr>
          <a:xfrm>
            <a:off x="457200" y="1752600"/>
            <a:ext cx="7924800" cy="4800600"/>
          </a:xfrm>
        </p:spPr>
        <p:txBody>
          <a:bodyPr>
            <a:normAutofit/>
          </a:bodyPr>
          <a:lstStyle/>
          <a:p>
            <a:r>
              <a:rPr lang="en-US" sz="2800" dirty="0" smtClean="0"/>
              <a:t>Citizen Science Central</a:t>
            </a:r>
          </a:p>
          <a:p>
            <a:pPr marL="114300" indent="0">
              <a:buNone/>
            </a:pPr>
            <a:r>
              <a:rPr lang="en-US" sz="2800" dirty="0">
                <a:hlinkClick r:id="rId3"/>
              </a:rPr>
              <a:t>http://</a:t>
            </a:r>
            <a:r>
              <a:rPr lang="en-US" sz="2800" dirty="0" smtClean="0">
                <a:hlinkClick r:id="rId3"/>
              </a:rPr>
              <a:t>www.birds.cornell.edu/citscitoolkit/projects</a:t>
            </a:r>
            <a:endParaRPr lang="en-US" sz="2800" dirty="0" smtClean="0"/>
          </a:p>
          <a:p>
            <a:pPr marL="114300" indent="0">
              <a:buNone/>
            </a:pPr>
            <a:endParaRPr lang="en-US" sz="2800" dirty="0"/>
          </a:p>
          <a:p>
            <a:r>
              <a:rPr lang="en-US" sz="2800" dirty="0" err="1" smtClean="0"/>
              <a:t>SciStarter</a:t>
            </a:r>
            <a:endParaRPr lang="en-US" sz="2800" dirty="0" smtClean="0"/>
          </a:p>
          <a:p>
            <a:pPr marL="114300" indent="0">
              <a:buNone/>
            </a:pPr>
            <a:r>
              <a:rPr lang="en-US" sz="2800" dirty="0">
                <a:hlinkClick r:id="rId4"/>
              </a:rPr>
              <a:t>http://scistarter.com</a:t>
            </a:r>
            <a:r>
              <a:rPr lang="en-US" sz="2800" dirty="0" smtClean="0">
                <a:hlinkClick r:id="rId4"/>
              </a:rPr>
              <a:t>/</a:t>
            </a:r>
            <a:endParaRPr lang="en-US" sz="2800" dirty="0" smtClean="0"/>
          </a:p>
          <a:p>
            <a:pPr marL="114300" indent="0">
              <a:buNone/>
            </a:pPr>
            <a:endParaRPr lang="en-US" sz="2800" dirty="0"/>
          </a:p>
          <a:p>
            <a:r>
              <a:rPr lang="en-US" sz="2800" dirty="0" smtClean="0"/>
              <a:t>Citizen Science Alliance (</a:t>
            </a:r>
            <a:r>
              <a:rPr lang="en-US" sz="2800" dirty="0" err="1" smtClean="0"/>
              <a:t>Zooniverse</a:t>
            </a:r>
            <a:r>
              <a:rPr lang="en-US" sz="2800" dirty="0" smtClean="0"/>
              <a:t>)</a:t>
            </a:r>
          </a:p>
          <a:p>
            <a:pPr marL="114300" indent="0">
              <a:buNone/>
            </a:pPr>
            <a:r>
              <a:rPr lang="en-US" sz="2800" dirty="0">
                <a:hlinkClick r:id="rId5"/>
              </a:rPr>
              <a:t>http://www.citizensciencealliance.org</a:t>
            </a:r>
            <a:r>
              <a:rPr lang="en-US" sz="2800" dirty="0" smtClean="0">
                <a:hlinkClick r:id="rId5"/>
              </a:rPr>
              <a:t>/</a:t>
            </a:r>
            <a:endParaRPr lang="en-US" sz="2800" dirty="0" smtClean="0"/>
          </a:p>
          <a:p>
            <a:pPr marL="114300" indent="0">
              <a:buNone/>
            </a:pPr>
            <a:endParaRPr lang="en-US" sz="2800" dirty="0"/>
          </a:p>
          <a:p>
            <a:pPr marL="114300" indent="0">
              <a:buNone/>
            </a:pPr>
            <a:endParaRPr lang="en-US" sz="2800" dirty="0"/>
          </a:p>
        </p:txBody>
      </p:sp>
    </p:spTree>
    <p:extLst>
      <p:ext uri="{BB962C8B-B14F-4D97-AF65-F5344CB8AC3E}">
        <p14:creationId xmlns:p14="http://schemas.microsoft.com/office/powerpoint/2010/main" val="356448394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960</TotalTime>
  <Words>2098</Words>
  <Application>Microsoft Office PowerPoint</Application>
  <PresentationFormat>On-screen Show (4:3)</PresentationFormat>
  <Paragraphs>182</Paragraphs>
  <Slides>15</Slides>
  <Notes>15</Notes>
  <HiddenSlides>0</HiddenSlides>
  <MMClips>1</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Adjacency</vt:lpstr>
      <vt:lpstr>Scientists Everywhere: Citizen Science &amp; Academic Libraries</vt:lpstr>
      <vt:lpstr>What kind of frog/toad is this?</vt:lpstr>
      <vt:lpstr>Background</vt:lpstr>
      <vt:lpstr>Why Citizen Science?</vt:lpstr>
      <vt:lpstr>Why Citizen Science?</vt:lpstr>
      <vt:lpstr>Challenges of Citizen Science: Data Quality?</vt:lpstr>
      <vt:lpstr>Other Challenges</vt:lpstr>
      <vt:lpstr>Creating Your Own</vt:lpstr>
      <vt:lpstr>Tapping Into Already Existing Projects</vt:lpstr>
      <vt:lpstr>EyeWire</vt:lpstr>
      <vt:lpstr>Project BudBurst</vt:lpstr>
      <vt:lpstr>Avenues for Collaboration</vt:lpstr>
      <vt:lpstr>Avenues for Collaboration</vt:lpstr>
      <vt:lpstr>PowerPoint Presentation</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Scientists Everywhere</dc:title>
  <dc:creator>Eileen</dc:creator>
  <cp:lastModifiedBy>%username%</cp:lastModifiedBy>
  <cp:revision>67</cp:revision>
  <cp:lastPrinted>2015-06-24T18:10:35Z</cp:lastPrinted>
  <dcterms:created xsi:type="dcterms:W3CDTF">2015-06-20T14:51:15Z</dcterms:created>
  <dcterms:modified xsi:type="dcterms:W3CDTF">2015-07-02T13:09:12Z</dcterms:modified>
</cp:coreProperties>
</file>