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00B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95766" autoAdjust="0"/>
  </p:normalViewPr>
  <p:slideViewPr>
    <p:cSldViewPr snapToGrid="0">
      <p:cViewPr>
        <p:scale>
          <a:sx n="39" d="100"/>
          <a:sy n="39" d="100"/>
        </p:scale>
        <p:origin x="-664" y="192"/>
      </p:cViewPr>
      <p:guideLst/>
    </p:cSldViewPr>
  </p:slideViewPr>
  <p:outlineViewPr>
    <p:cViewPr>
      <p:scale>
        <a:sx n="45" d="100"/>
        <a:sy n="45"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81D261-AED0-874A-9049-D2392DEDB67B}" type="datetimeFigureOut">
              <a:rPr lang="en-US" smtClean="0"/>
              <a:t>4/14/24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80136-9750-F74C-A54A-0D36CA169EED}" type="slidenum">
              <a:rPr lang="en-US" smtClean="0"/>
              <a:t>‹#›</a:t>
            </a:fld>
            <a:endParaRPr lang="en-US"/>
          </a:p>
        </p:txBody>
      </p:sp>
    </p:spTree>
    <p:extLst>
      <p:ext uri="{BB962C8B-B14F-4D97-AF65-F5344CB8AC3E}">
        <p14:creationId xmlns:p14="http://schemas.microsoft.com/office/powerpoint/2010/main" val="2983428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80136-9750-F74C-A54A-0D36CA169EED}" type="slidenum">
              <a:rPr lang="en-US" smtClean="0"/>
              <a:t>1</a:t>
            </a:fld>
            <a:endParaRPr lang="en-US"/>
          </a:p>
        </p:txBody>
      </p:sp>
    </p:spTree>
    <p:extLst>
      <p:ext uri="{BB962C8B-B14F-4D97-AF65-F5344CB8AC3E}">
        <p14:creationId xmlns:p14="http://schemas.microsoft.com/office/powerpoint/2010/main" val="3264847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69EEC1-626C-40BC-A55E-E920FD7E7A05}"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2609601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69EEC1-626C-40BC-A55E-E920FD7E7A05}"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4252814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69EEC1-626C-40BC-A55E-E920FD7E7A05}"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2662039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69EEC1-626C-40BC-A55E-E920FD7E7A05}"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4282687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tint val="82000"/>
                  </a:schemeClr>
                </a:solidFill>
              </a:defRPr>
            </a:lvl1pPr>
            <a:lvl2pPr marL="2194560" indent="0">
              <a:buNone/>
              <a:defRPr sz="9600">
                <a:solidFill>
                  <a:schemeClr val="tx1">
                    <a:tint val="82000"/>
                  </a:schemeClr>
                </a:solidFill>
              </a:defRPr>
            </a:lvl2pPr>
            <a:lvl3pPr marL="4389120" indent="0">
              <a:buNone/>
              <a:defRPr sz="8640">
                <a:solidFill>
                  <a:schemeClr val="tx1">
                    <a:tint val="82000"/>
                  </a:schemeClr>
                </a:solidFill>
              </a:defRPr>
            </a:lvl3pPr>
            <a:lvl4pPr marL="6583680" indent="0">
              <a:buNone/>
              <a:defRPr sz="7680">
                <a:solidFill>
                  <a:schemeClr val="tx1">
                    <a:tint val="82000"/>
                  </a:schemeClr>
                </a:solidFill>
              </a:defRPr>
            </a:lvl4pPr>
            <a:lvl5pPr marL="8778240" indent="0">
              <a:buNone/>
              <a:defRPr sz="7680">
                <a:solidFill>
                  <a:schemeClr val="tx1">
                    <a:tint val="82000"/>
                  </a:schemeClr>
                </a:solidFill>
              </a:defRPr>
            </a:lvl5pPr>
            <a:lvl6pPr marL="10972800" indent="0">
              <a:buNone/>
              <a:defRPr sz="7680">
                <a:solidFill>
                  <a:schemeClr val="tx1">
                    <a:tint val="82000"/>
                  </a:schemeClr>
                </a:solidFill>
              </a:defRPr>
            </a:lvl6pPr>
            <a:lvl7pPr marL="13167360" indent="0">
              <a:buNone/>
              <a:defRPr sz="7680">
                <a:solidFill>
                  <a:schemeClr val="tx1">
                    <a:tint val="82000"/>
                  </a:schemeClr>
                </a:solidFill>
              </a:defRPr>
            </a:lvl7pPr>
            <a:lvl8pPr marL="15361920" indent="0">
              <a:buNone/>
              <a:defRPr sz="7680">
                <a:solidFill>
                  <a:schemeClr val="tx1">
                    <a:tint val="82000"/>
                  </a:schemeClr>
                </a:solidFill>
              </a:defRPr>
            </a:lvl8pPr>
            <a:lvl9pPr marL="17556480" indent="0">
              <a:buNone/>
              <a:defRPr sz="768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69EEC1-626C-40BC-A55E-E920FD7E7A05}" type="datetimeFigureOut">
              <a:rPr lang="en-US" smtClean="0"/>
              <a:t>4/14/24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852672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69EEC1-626C-40BC-A55E-E920FD7E7A05}" type="datetimeFigureOut">
              <a:rPr lang="en-US" smtClean="0"/>
              <a:t>4/14/24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1412289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69EEC1-626C-40BC-A55E-E920FD7E7A05}" type="datetimeFigureOut">
              <a:rPr lang="en-US" smtClean="0"/>
              <a:t>4/14/24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97290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69EEC1-626C-40BC-A55E-E920FD7E7A05}" type="datetimeFigureOut">
              <a:rPr lang="en-US" smtClean="0"/>
              <a:t>4/14/24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4061094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69EEC1-626C-40BC-A55E-E920FD7E7A05}" type="datetimeFigureOut">
              <a:rPr lang="en-US" smtClean="0"/>
              <a:t>4/14/24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3852312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F069EEC1-626C-40BC-A55E-E920FD7E7A05}" type="datetimeFigureOut">
              <a:rPr lang="en-US" smtClean="0"/>
              <a:t>4/14/24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963724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F069EEC1-626C-40BC-A55E-E920FD7E7A05}" type="datetimeFigureOut">
              <a:rPr lang="en-US" smtClean="0"/>
              <a:t>4/14/24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8911A-2372-4AD9-A8DB-D8199C2F42A3}" type="slidenum">
              <a:rPr lang="en-US" smtClean="0"/>
              <a:t>‹#›</a:t>
            </a:fld>
            <a:endParaRPr lang="en-US"/>
          </a:p>
        </p:txBody>
      </p:sp>
    </p:spTree>
    <p:extLst>
      <p:ext uri="{BB962C8B-B14F-4D97-AF65-F5344CB8AC3E}">
        <p14:creationId xmlns:p14="http://schemas.microsoft.com/office/powerpoint/2010/main" val="3586656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82000"/>
                  </a:schemeClr>
                </a:solidFill>
              </a:defRPr>
            </a:lvl1pPr>
          </a:lstStyle>
          <a:p>
            <a:fld id="{F069EEC1-626C-40BC-A55E-E920FD7E7A05}" type="datetimeFigureOut">
              <a:rPr lang="en-US" smtClean="0"/>
              <a:t>4/14/24</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82000"/>
                  </a:schemeClr>
                </a:solidFill>
              </a:defRPr>
            </a:lvl1pPr>
          </a:lstStyle>
          <a:p>
            <a:fld id="{54D8911A-2372-4AD9-A8DB-D8199C2F42A3}" type="slidenum">
              <a:rPr lang="en-US" smtClean="0"/>
              <a:t>‹#›</a:t>
            </a:fld>
            <a:endParaRPr lang="en-US"/>
          </a:p>
        </p:txBody>
      </p:sp>
    </p:spTree>
    <p:extLst>
      <p:ext uri="{BB962C8B-B14F-4D97-AF65-F5344CB8AC3E}">
        <p14:creationId xmlns:p14="http://schemas.microsoft.com/office/powerpoint/2010/main" val="9697965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43444"/>
          </a:schemeClr>
        </a:solidFill>
        <a:effectLst/>
      </p:bgPr>
    </p:bg>
    <p:spTree>
      <p:nvGrpSpPr>
        <p:cNvPr id="1" name=""/>
        <p:cNvGrpSpPr/>
        <p:nvPr/>
      </p:nvGrpSpPr>
      <p:grpSpPr>
        <a:xfrm>
          <a:off x="0" y="0"/>
          <a:ext cx="0" cy="0"/>
          <a:chOff x="0" y="0"/>
          <a:chExt cx="0" cy="0"/>
        </a:xfrm>
      </p:grpSpPr>
      <p:grpSp>
        <p:nvGrpSpPr>
          <p:cNvPr id="1066" name="Group 1065">
            <a:extLst>
              <a:ext uri="{FF2B5EF4-FFF2-40B4-BE49-F238E27FC236}">
                <a16:creationId xmlns:a16="http://schemas.microsoft.com/office/drawing/2014/main" id="{CB2869DD-32D2-050F-B666-66BC4F5C0C9E}"/>
              </a:ext>
            </a:extLst>
          </p:cNvPr>
          <p:cNvGrpSpPr/>
          <p:nvPr/>
        </p:nvGrpSpPr>
        <p:grpSpPr>
          <a:xfrm>
            <a:off x="17630081" y="23587464"/>
            <a:ext cx="6892529" cy="6136356"/>
            <a:chOff x="15088713" y="11405949"/>
            <a:chExt cx="5922654" cy="7571427"/>
          </a:xfrm>
        </p:grpSpPr>
        <p:pic>
          <p:nvPicPr>
            <p:cNvPr id="1054" name="Picture 1053" descr="A blurry image of a person standing on a white surface&#10;&#10;Description automatically generated">
              <a:extLst>
                <a:ext uri="{FF2B5EF4-FFF2-40B4-BE49-F238E27FC236}">
                  <a16:creationId xmlns:a16="http://schemas.microsoft.com/office/drawing/2014/main" id="{61BBE2B4-D49E-B6C5-6215-02DD6BC60E0C}"/>
                </a:ext>
              </a:extLst>
            </p:cNvPr>
            <p:cNvPicPr>
              <a:picLocks noChangeAspect="1"/>
            </p:cNvPicPr>
            <p:nvPr/>
          </p:nvPicPr>
          <p:blipFill rotWithShape="1">
            <a:blip r:embed="rId3">
              <a:extLst>
                <a:ext uri="{28A0092B-C50C-407E-A947-70E740481C1C}">
                  <a14:useLocalDpi xmlns:a14="http://schemas.microsoft.com/office/drawing/2010/main" val="0"/>
                </a:ext>
              </a:extLst>
            </a:blip>
            <a:srcRect t="5518" b="-5518"/>
            <a:stretch/>
          </p:blipFill>
          <p:spPr>
            <a:xfrm>
              <a:off x="15088713" y="16430921"/>
              <a:ext cx="5922654" cy="2546455"/>
            </a:xfrm>
            <a:prstGeom prst="rect">
              <a:avLst/>
            </a:prstGeom>
          </p:spPr>
        </p:pic>
        <p:sp>
          <p:nvSpPr>
            <p:cNvPr id="1056" name="TextBox 1055">
              <a:extLst>
                <a:ext uri="{FF2B5EF4-FFF2-40B4-BE49-F238E27FC236}">
                  <a16:creationId xmlns:a16="http://schemas.microsoft.com/office/drawing/2014/main" id="{27D0D648-B056-33D8-D5B6-3BEBE7275BD5}"/>
                </a:ext>
              </a:extLst>
            </p:cNvPr>
            <p:cNvSpPr txBox="1"/>
            <p:nvPr/>
          </p:nvSpPr>
          <p:spPr>
            <a:xfrm rot="16200000">
              <a:off x="13027921" y="13607033"/>
              <a:ext cx="4904657"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WT </a:t>
              </a:r>
              <a:r>
                <a:rPr lang="en-US" sz="3200" i="1" dirty="0">
                  <a:latin typeface="Times New Roman" panose="02020603050405020304" pitchFamily="18" charset="0"/>
                  <a:cs typeface="Times New Roman" panose="02020603050405020304" pitchFamily="18" charset="0"/>
                </a:rPr>
                <a:t>N. benthamiana</a:t>
              </a:r>
              <a:endParaRPr lang="en-US" sz="3200" dirty="0">
                <a:latin typeface="Times New Roman" panose="02020603050405020304" pitchFamily="18" charset="0"/>
                <a:cs typeface="Times New Roman" panose="02020603050405020304" pitchFamily="18" charset="0"/>
              </a:endParaRPr>
            </a:p>
          </p:txBody>
        </p:sp>
        <p:sp>
          <p:nvSpPr>
            <p:cNvPr id="1057" name="TextBox 1056">
              <a:extLst>
                <a:ext uri="{FF2B5EF4-FFF2-40B4-BE49-F238E27FC236}">
                  <a16:creationId xmlns:a16="http://schemas.microsoft.com/office/drawing/2014/main" id="{7D2A706A-558E-AA60-0B43-4EE9331AEE6B}"/>
                </a:ext>
              </a:extLst>
            </p:cNvPr>
            <p:cNvSpPr txBox="1"/>
            <p:nvPr/>
          </p:nvSpPr>
          <p:spPr>
            <a:xfrm rot="16200000">
              <a:off x="13799544" y="13610284"/>
              <a:ext cx="4904655"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 2.2 Control</a:t>
              </a:r>
              <a:endParaRPr lang="en-US" sz="3200" dirty="0"/>
            </a:p>
          </p:txBody>
        </p:sp>
        <p:grpSp>
          <p:nvGrpSpPr>
            <p:cNvPr id="1058" name="Group 1057">
              <a:extLst>
                <a:ext uri="{FF2B5EF4-FFF2-40B4-BE49-F238E27FC236}">
                  <a16:creationId xmlns:a16="http://schemas.microsoft.com/office/drawing/2014/main" id="{BB278BEC-B0A9-3E2F-436D-EA42FB62EEDA}"/>
                </a:ext>
              </a:extLst>
            </p:cNvPr>
            <p:cNvGrpSpPr/>
            <p:nvPr/>
          </p:nvGrpSpPr>
          <p:grpSpPr>
            <a:xfrm>
              <a:off x="16738007" y="12166421"/>
              <a:ext cx="4122497" cy="4251851"/>
              <a:chOff x="16394515" y="22690529"/>
              <a:chExt cx="4122497" cy="4251851"/>
            </a:xfrm>
          </p:grpSpPr>
          <p:sp>
            <p:nvSpPr>
              <p:cNvPr id="1060" name="TextBox 1059">
                <a:extLst>
                  <a:ext uri="{FF2B5EF4-FFF2-40B4-BE49-F238E27FC236}">
                    <a16:creationId xmlns:a16="http://schemas.microsoft.com/office/drawing/2014/main" id="{E1EF8320-F352-EBBE-ADFF-637870E871E6}"/>
                  </a:ext>
                </a:extLst>
              </p:cNvPr>
              <p:cNvSpPr txBox="1"/>
              <p:nvPr/>
            </p:nvSpPr>
            <p:spPr>
              <a:xfrm rot="16200000">
                <a:off x="14659144" y="24652763"/>
                <a:ext cx="3973232"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20 Hrs </a:t>
                </a:r>
                <a:endParaRPr lang="en-US" sz="3200" dirty="0"/>
              </a:p>
            </p:txBody>
          </p:sp>
          <p:sp>
            <p:nvSpPr>
              <p:cNvPr id="1061" name="TextBox 1060">
                <a:extLst>
                  <a:ext uri="{FF2B5EF4-FFF2-40B4-BE49-F238E27FC236}">
                    <a16:creationId xmlns:a16="http://schemas.microsoft.com/office/drawing/2014/main" id="{2DCAC25F-96E2-84F0-6A27-7D23AB2D44F2}"/>
                  </a:ext>
                </a:extLst>
              </p:cNvPr>
              <p:cNvSpPr txBox="1"/>
              <p:nvPr/>
            </p:nvSpPr>
            <p:spPr>
              <a:xfrm rot="16200000">
                <a:off x="15359477" y="24682446"/>
                <a:ext cx="3973232"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45 Hrs </a:t>
                </a:r>
                <a:endParaRPr lang="en-US" sz="3200" dirty="0"/>
              </a:p>
            </p:txBody>
          </p:sp>
          <p:sp>
            <p:nvSpPr>
              <p:cNvPr id="1062" name="TextBox 1061">
                <a:extLst>
                  <a:ext uri="{FF2B5EF4-FFF2-40B4-BE49-F238E27FC236}">
                    <a16:creationId xmlns:a16="http://schemas.microsoft.com/office/drawing/2014/main" id="{B47B0064-91EA-5FDE-5D5D-9B42E1DD78FD}"/>
                  </a:ext>
                </a:extLst>
              </p:cNvPr>
              <p:cNvSpPr txBox="1"/>
              <p:nvPr/>
            </p:nvSpPr>
            <p:spPr>
              <a:xfrm rot="16200000">
                <a:off x="16098138" y="24673176"/>
                <a:ext cx="3973232"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65 Hrs </a:t>
                </a:r>
                <a:endParaRPr lang="en-US" sz="3200" dirty="0"/>
              </a:p>
            </p:txBody>
          </p:sp>
          <p:sp>
            <p:nvSpPr>
              <p:cNvPr id="1063" name="TextBox 1062">
                <a:extLst>
                  <a:ext uri="{FF2B5EF4-FFF2-40B4-BE49-F238E27FC236}">
                    <a16:creationId xmlns:a16="http://schemas.microsoft.com/office/drawing/2014/main" id="{60BDF282-5858-024F-741C-3EE8301278CC}"/>
                  </a:ext>
                </a:extLst>
              </p:cNvPr>
              <p:cNvSpPr txBox="1"/>
              <p:nvPr/>
            </p:nvSpPr>
            <p:spPr>
              <a:xfrm rot="16200000">
                <a:off x="16667076" y="24565210"/>
                <a:ext cx="4251851"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20  Hrs </a:t>
                </a:r>
                <a:endParaRPr lang="en-US" sz="3200" dirty="0"/>
              </a:p>
            </p:txBody>
          </p:sp>
          <p:sp>
            <p:nvSpPr>
              <p:cNvPr id="1064" name="TextBox 1063">
                <a:extLst>
                  <a:ext uri="{FF2B5EF4-FFF2-40B4-BE49-F238E27FC236}">
                    <a16:creationId xmlns:a16="http://schemas.microsoft.com/office/drawing/2014/main" id="{79505DEA-9F86-E6E4-1493-3BCC7AEDCA2C}"/>
                  </a:ext>
                </a:extLst>
              </p:cNvPr>
              <p:cNvSpPr txBox="1"/>
              <p:nvPr/>
            </p:nvSpPr>
            <p:spPr>
              <a:xfrm rot="16200000">
                <a:off x="17576822" y="24689993"/>
                <a:ext cx="3973232"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45 Hrs </a:t>
                </a:r>
                <a:endParaRPr lang="en-US" sz="3200" dirty="0"/>
              </a:p>
            </p:txBody>
          </p:sp>
          <p:sp>
            <p:nvSpPr>
              <p:cNvPr id="1065" name="TextBox 1064">
                <a:extLst>
                  <a:ext uri="{FF2B5EF4-FFF2-40B4-BE49-F238E27FC236}">
                    <a16:creationId xmlns:a16="http://schemas.microsoft.com/office/drawing/2014/main" id="{78DABDCE-690C-E79D-BBB0-73982ADAC2C6}"/>
                  </a:ext>
                </a:extLst>
              </p:cNvPr>
              <p:cNvSpPr txBox="1"/>
              <p:nvPr/>
            </p:nvSpPr>
            <p:spPr>
              <a:xfrm rot="16200000">
                <a:off x="18279152" y="24701310"/>
                <a:ext cx="3973232" cy="50248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65 Hrs </a:t>
                </a:r>
                <a:endParaRPr lang="en-US" sz="3200" dirty="0"/>
              </a:p>
            </p:txBody>
          </p:sp>
        </p:grpSp>
      </p:grpSp>
      <p:sp>
        <p:nvSpPr>
          <p:cNvPr id="41" name="Rectangle 40">
            <a:extLst>
              <a:ext uri="{FF2B5EF4-FFF2-40B4-BE49-F238E27FC236}">
                <a16:creationId xmlns:a16="http://schemas.microsoft.com/office/drawing/2014/main" id="{095C4D94-ECD9-6399-2FCD-E65919906185}"/>
              </a:ext>
            </a:extLst>
          </p:cNvPr>
          <p:cNvSpPr/>
          <p:nvPr/>
        </p:nvSpPr>
        <p:spPr>
          <a:xfrm>
            <a:off x="-47682" y="-226837"/>
            <a:ext cx="43978640" cy="4254138"/>
          </a:xfrm>
          <a:prstGeom prst="rect">
            <a:avLst/>
          </a:prstGeom>
          <a:solidFill>
            <a:srgbClr val="70AD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9" name="Text Placeholder 16">
            <a:extLst>
              <a:ext uri="{FF2B5EF4-FFF2-40B4-BE49-F238E27FC236}">
                <a16:creationId xmlns:a16="http://schemas.microsoft.com/office/drawing/2014/main" id="{D3A27099-BEDB-9071-88F4-399FD433A512}"/>
              </a:ext>
            </a:extLst>
          </p:cNvPr>
          <p:cNvSpPr txBox="1">
            <a:spLocks/>
          </p:cNvSpPr>
          <p:nvPr/>
        </p:nvSpPr>
        <p:spPr>
          <a:xfrm>
            <a:off x="6268292" y="428918"/>
            <a:ext cx="34450405" cy="1346161"/>
          </a:xfrm>
          <a:prstGeom prst="rect">
            <a:avLst/>
          </a:prstGeom>
        </p:spPr>
        <p:txBody>
          <a:bodyPr>
            <a:noAutofit/>
          </a:bodyPr>
          <a:lst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a:lstStyle>
          <a:p>
            <a:pPr marL="0" indent="0" algn="ctr">
              <a:buNone/>
            </a:pPr>
            <a:r>
              <a:rPr lang="en-US" sz="8800" b="1" dirty="0">
                <a:solidFill>
                  <a:srgbClr val="000000"/>
                </a:solidFill>
                <a:latin typeface="Times New Roman" panose="02020603050405020304" pitchFamily="18" charset="0"/>
                <a:ea typeface="SimSun" pitchFamily="2"/>
                <a:cs typeface="Times New Roman" panose="02020603050405020304" pitchFamily="18" charset="0"/>
              </a:rPr>
              <a:t>Investigating the Effect of 5’ and 3’ UTRs on mRNA Mobility in Plants</a:t>
            </a:r>
          </a:p>
          <a:p>
            <a:pPr marL="0" indent="0" algn="ctr">
              <a:buNone/>
            </a:pPr>
            <a:endParaRPr lang="en-US" sz="88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EEC480A5-4E80-DEAD-C346-D03C2929D875}"/>
              </a:ext>
            </a:extLst>
          </p:cNvPr>
          <p:cNvSpPr txBox="1"/>
          <p:nvPr/>
        </p:nvSpPr>
        <p:spPr>
          <a:xfrm>
            <a:off x="8131529" y="1756318"/>
            <a:ext cx="28667338" cy="1815882"/>
          </a:xfrm>
          <a:prstGeom prst="rect">
            <a:avLst/>
          </a:prstGeom>
          <a:noFill/>
        </p:spPr>
        <p:txBody>
          <a:bodyPr wrap="square">
            <a:spAutoFit/>
          </a:bodyPr>
          <a:lstStyle/>
          <a:p>
            <a:pPr marL="0" marR="0" lvl="0" indent="0" algn="ctr" defTabSz="1567214" rtl="0" eaLnBrk="1" fontAlgn="auto" latinLnBrk="0" hangingPunct="1">
              <a:lnSpc>
                <a:spcPct val="100000"/>
              </a:lnSpc>
              <a:spcBef>
                <a:spcPct val="20000"/>
              </a:spcBef>
              <a:spcAft>
                <a:spcPts val="0"/>
              </a:spcAft>
              <a:buClrTx/>
              <a:buSzTx/>
              <a:buFontTx/>
              <a:buNone/>
              <a:tabLst/>
              <a:defRPr sz="1800" b="0" i="0" u="none" strike="noStrike" kern="0" cap="none" spc="0" baseline="0">
                <a:solidFill>
                  <a:srgbClr val="000000"/>
                </a:solidFill>
                <a:uFillTx/>
              </a:defRPr>
            </a:pPr>
            <a:r>
              <a:rPr kumimoji="0" lang="en-US" sz="4000" b="1" i="0"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Judith Lin</a:t>
            </a:r>
            <a:r>
              <a:rPr lang="en-US" sz="4000" b="1" baseline="30000" dirty="0">
                <a:solidFill>
                  <a:schemeClr val="dk1"/>
                </a:solidFill>
                <a:latin typeface="Times New Roman" panose="02020603050405020304" pitchFamily="18" charset="0"/>
                <a:cs typeface="Times New Roman" panose="02020603050405020304" pitchFamily="18" charset="0"/>
              </a:rPr>
              <a:t>1</a:t>
            </a:r>
            <a:r>
              <a:rPr kumimoji="0" lang="en-US" sz="4000" b="1" i="0"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 Michael Koretsky</a:t>
            </a:r>
            <a:r>
              <a:rPr lang="en-US" sz="4000" b="1" baseline="30000" dirty="0">
                <a:solidFill>
                  <a:schemeClr val="dk1"/>
                </a:solidFill>
                <a:latin typeface="Times New Roman" panose="02020603050405020304" pitchFamily="18" charset="0"/>
                <a:cs typeface="Times New Roman" panose="02020603050405020304" pitchFamily="18" charset="0"/>
              </a:rPr>
              <a:t>1</a:t>
            </a:r>
            <a:r>
              <a:rPr lang="en-US" sz="4000" b="1" kern="0" dirty="0">
                <a:solidFill>
                  <a:srgbClr val="000000"/>
                </a:solidFill>
                <a:latin typeface="Times New Roman" panose="02020603050405020304" pitchFamily="18" charset="0"/>
                <a:ea typeface="SimSun" pitchFamily="2"/>
                <a:cs typeface="Times New Roman" panose="02020603050405020304" pitchFamily="18" charset="0"/>
              </a:rPr>
              <a:t>, </a:t>
            </a:r>
            <a:r>
              <a:rPr kumimoji="0" lang="en-US" sz="4000" b="1" i="0"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James N. Culver</a:t>
            </a:r>
            <a:r>
              <a:rPr lang="en-US" sz="4000" b="1" baseline="30000" dirty="0">
                <a:solidFill>
                  <a:schemeClr val="dk1"/>
                </a:solidFill>
                <a:latin typeface="Times New Roman" panose="02020603050405020304" pitchFamily="18" charset="0"/>
                <a:cs typeface="Times New Roman" panose="02020603050405020304" pitchFamily="18" charset="0"/>
              </a:rPr>
              <a:t>2,3</a:t>
            </a:r>
            <a:br>
              <a:rPr kumimoji="0" lang="en-US" sz="3600" b="1" i="0"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br>
            <a:r>
              <a:rPr kumimoji="0" lang="en-US" sz="3600" i="0" u="none" strike="noStrike" kern="0" cap="none" spc="0" normalizeH="0" baseline="3000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1</a:t>
            </a:r>
            <a:r>
              <a:rPr kumimoji="0" lang="en-US" sz="3600" i="0" u="none" strike="noStrike" kern="0" cap="none" spc="0" normalizeH="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Biological Sciences Program, </a:t>
            </a:r>
            <a:r>
              <a:rPr kumimoji="0" lang="en-US" sz="3600" u="none" strike="noStrike" kern="0" cap="none" spc="0" normalizeH="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College</a:t>
            </a:r>
            <a:r>
              <a:rPr kumimoji="0" lang="en-US" sz="3600" b="0"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 of Computer, Mathematical, &amp; Natural Sciences</a:t>
            </a:r>
            <a:r>
              <a:rPr kumimoji="0" lang="en-US" sz="3600" b="1"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 </a:t>
            </a:r>
            <a:r>
              <a:rPr kumimoji="0" lang="en-US" sz="3600" u="none" strike="noStrike" kern="0" cap="none" spc="0" normalizeH="0" baseline="3000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2</a:t>
            </a:r>
            <a:r>
              <a:rPr kumimoji="0" lang="en-US" sz="3600" b="0" u="none" strike="noStrike" kern="0" cap="none" spc="0" normalizeH="0" baseline="0" noProof="0" dirty="0">
                <a:ln>
                  <a:noFill/>
                </a:ln>
                <a:solidFill>
                  <a:srgbClr val="000000"/>
                </a:solidFill>
                <a:effectLst/>
                <a:uLnTx/>
                <a:uFillTx/>
                <a:latin typeface="Times New Roman" panose="02020603050405020304" pitchFamily="18" charset="0"/>
                <a:ea typeface="SimSun" pitchFamily="2"/>
                <a:cs typeface="Times New Roman" panose="02020603050405020304" pitchFamily="18" charset="0"/>
              </a:rPr>
              <a:t>Department of Plant Science &amp; Landscape Architecture</a:t>
            </a:r>
            <a:r>
              <a:rPr lang="en-US" sz="3600" dirty="0">
                <a:solidFill>
                  <a:schemeClr val="dk1"/>
                </a:solidFill>
                <a:latin typeface="Times New Roman" panose="02020603050405020304" pitchFamily="18" charset="0"/>
                <a:cs typeface="Times New Roman" panose="02020603050405020304" pitchFamily="18" charset="0"/>
              </a:rPr>
              <a:t>,</a:t>
            </a:r>
            <a:r>
              <a:rPr lang="en-US" sz="3600" baseline="30000" dirty="0">
                <a:solidFill>
                  <a:schemeClr val="dk1"/>
                </a:solidFill>
                <a:latin typeface="Times New Roman" panose="02020603050405020304" pitchFamily="18" charset="0"/>
                <a:cs typeface="Times New Roman" panose="02020603050405020304" pitchFamily="18" charset="0"/>
              </a:rPr>
              <a:t> 3</a:t>
            </a:r>
            <a:r>
              <a:rPr lang="en-US" sz="3600" dirty="0">
                <a:solidFill>
                  <a:schemeClr val="dk1"/>
                </a:solidFill>
                <a:latin typeface="Times New Roman" panose="02020603050405020304" pitchFamily="18" charset="0"/>
                <a:cs typeface="Times New Roman" panose="02020603050405020304" pitchFamily="18" charset="0"/>
              </a:rPr>
              <a:t>Institute for Bioscience and Biotechnology Research, </a:t>
            </a:r>
            <a:r>
              <a:rPr lang="en-US" sz="3600" dirty="0">
                <a:solidFill>
                  <a:srgbClr val="000000"/>
                </a:solidFill>
                <a:latin typeface="Times New Roman" panose="02020603050405020304" pitchFamily="18" charset="0"/>
                <a:ea typeface="SimSun" pitchFamily="2"/>
                <a:cs typeface="Times New Roman" panose="02020603050405020304" pitchFamily="18" charset="0"/>
              </a:rPr>
              <a:t>University of Maryland, College Park, MD 20742</a:t>
            </a:r>
          </a:p>
        </p:txBody>
      </p:sp>
      <p:pic>
        <p:nvPicPr>
          <p:cNvPr id="14" name="Picture 133">
            <a:extLst>
              <a:ext uri="{FF2B5EF4-FFF2-40B4-BE49-F238E27FC236}">
                <a16:creationId xmlns:a16="http://schemas.microsoft.com/office/drawing/2014/main" id="{A57527D1-3177-B621-68B4-B7B78FE74E86}"/>
              </a:ext>
            </a:extLst>
          </p:cNvPr>
          <p:cNvPicPr>
            <a:picLocks noChangeAspect="1"/>
          </p:cNvPicPr>
          <p:nvPr/>
        </p:nvPicPr>
        <p:blipFill>
          <a:blip r:embed="rId4">
            <a:lum/>
            <a:alphaModFix/>
          </a:blip>
          <a:srcRect/>
          <a:stretch>
            <a:fillRect/>
          </a:stretch>
        </p:blipFill>
        <p:spPr>
          <a:xfrm>
            <a:off x="1317925" y="658447"/>
            <a:ext cx="3636896" cy="3088307"/>
          </a:xfrm>
          <a:prstGeom prst="rect">
            <a:avLst/>
          </a:prstGeom>
          <a:noFill/>
          <a:ln>
            <a:noFill/>
          </a:ln>
        </p:spPr>
      </p:pic>
      <p:sp>
        <p:nvSpPr>
          <p:cNvPr id="23" name="Text Placeholder 2">
            <a:extLst>
              <a:ext uri="{FF2B5EF4-FFF2-40B4-BE49-F238E27FC236}">
                <a16:creationId xmlns:a16="http://schemas.microsoft.com/office/drawing/2014/main" id="{8378D490-931B-4405-3420-B5D9A01B48FA}"/>
              </a:ext>
            </a:extLst>
          </p:cNvPr>
          <p:cNvSpPr txBox="1">
            <a:spLocks/>
          </p:cNvSpPr>
          <p:nvPr/>
        </p:nvSpPr>
        <p:spPr>
          <a:xfrm>
            <a:off x="33749540" y="23057323"/>
            <a:ext cx="9752906" cy="738656"/>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rPr>
              <a:t>References</a:t>
            </a:r>
          </a:p>
        </p:txBody>
      </p:sp>
      <p:sp>
        <p:nvSpPr>
          <p:cNvPr id="24" name="TextBox 23">
            <a:extLst>
              <a:ext uri="{FF2B5EF4-FFF2-40B4-BE49-F238E27FC236}">
                <a16:creationId xmlns:a16="http://schemas.microsoft.com/office/drawing/2014/main" id="{3AEF9724-9E4D-2E7C-213C-E4BDD65B24B6}"/>
              </a:ext>
            </a:extLst>
          </p:cNvPr>
          <p:cNvSpPr txBox="1"/>
          <p:nvPr/>
        </p:nvSpPr>
        <p:spPr>
          <a:xfrm>
            <a:off x="33834972" y="23996157"/>
            <a:ext cx="9787315" cy="5509200"/>
          </a:xfrm>
          <a:prstGeom prst="rect">
            <a:avLst/>
          </a:prstGeom>
          <a:noFill/>
        </p:spPr>
        <p:txBody>
          <a:bodyPr wrap="square" rtlCol="0">
            <a:spAutoFit/>
          </a:bodyPr>
          <a:lstStyle/>
          <a:p>
            <a:pPr marL="514350" indent="-514350">
              <a:buFontTx/>
              <a:buAutoNum type="arabicPeriod"/>
            </a:pPr>
            <a:r>
              <a:rPr lang="en-US" sz="3200" dirty="0" err="1">
                <a:latin typeface="Times New Roman" panose="02020603050405020304" pitchFamily="18" charset="0"/>
                <a:cs typeface="Times New Roman" panose="02020603050405020304" pitchFamily="18" charset="0"/>
              </a:rPr>
              <a:t>Kappagantu</a:t>
            </a:r>
            <a:r>
              <a:rPr lang="en-US" sz="3200" dirty="0">
                <a:latin typeface="Times New Roman" panose="02020603050405020304" pitchFamily="18" charset="0"/>
                <a:cs typeface="Times New Roman" panose="02020603050405020304" pitchFamily="18" charset="0"/>
              </a:rPr>
              <a:t>, M., Brandon, M., </a:t>
            </a:r>
            <a:r>
              <a:rPr lang="en-US" sz="3200" dirty="0" err="1">
                <a:latin typeface="Times New Roman" panose="02020603050405020304" pitchFamily="18" charset="0"/>
                <a:cs typeface="Times New Roman" panose="02020603050405020304" pitchFamily="18" charset="0"/>
              </a:rPr>
              <a:t>Tamukong</a:t>
            </a:r>
            <a:r>
              <a:rPr lang="en-US" sz="3200" dirty="0">
                <a:latin typeface="Times New Roman" panose="02020603050405020304" pitchFamily="18" charset="0"/>
                <a:cs typeface="Times New Roman" panose="02020603050405020304" pitchFamily="18" charset="0"/>
              </a:rPr>
              <a:t>, Y. B., &amp; Culver, J. N. (2023). Rootstock‐induced scion resistance against tobacco mosaic virus is associated with the induction of </a:t>
            </a:r>
            <a:r>
              <a:rPr lang="en-US" sz="3200" dirty="0" err="1">
                <a:latin typeface="Times New Roman" panose="02020603050405020304" pitchFamily="18" charset="0"/>
                <a:cs typeface="Times New Roman" panose="02020603050405020304" pitchFamily="18" charset="0"/>
              </a:rPr>
              <a:t>defence</a:t>
            </a:r>
            <a:r>
              <a:rPr lang="en-US" sz="3200" dirty="0">
                <a:latin typeface="Times New Roman" panose="02020603050405020304" pitchFamily="18" charset="0"/>
                <a:cs typeface="Times New Roman" panose="02020603050405020304" pitchFamily="18" charset="0"/>
              </a:rPr>
              <a:t>‐related transcripts and graft‐transmissible mRNAs. In Molecular Plant Pathology (Vol. 24, Issue 9, pp. 1184–1191). Wiley. https://doi.org/10.1111/mpp.13353 </a:t>
            </a:r>
          </a:p>
          <a:p>
            <a:pPr marL="514350" indent="-514350">
              <a:buFontTx/>
              <a:buAutoNum type="arabicPeriod"/>
            </a:pPr>
            <a:r>
              <a:rPr lang="en-US" sz="3200" dirty="0">
                <a:latin typeface="Times New Roman" panose="02020603050405020304" pitchFamily="18" charset="0"/>
                <a:cs typeface="Times New Roman" panose="02020603050405020304" pitchFamily="18" charset="0"/>
              </a:rPr>
              <a:t>Xia, C., &amp; Zhang, C. (2020). Long-distance movement of </a:t>
            </a:r>
            <a:r>
              <a:rPr lang="en-US" sz="3200" dirty="0" err="1">
                <a:latin typeface="Times New Roman" panose="02020603050405020304" pitchFamily="18" charset="0"/>
                <a:cs typeface="Times New Roman" panose="02020603050405020304" pitchFamily="18" charset="0"/>
              </a:rPr>
              <a:t>mrnas</a:t>
            </a:r>
            <a:r>
              <a:rPr lang="en-US" sz="3200" dirty="0">
                <a:latin typeface="Times New Roman" panose="02020603050405020304" pitchFamily="18" charset="0"/>
                <a:cs typeface="Times New Roman" panose="02020603050405020304" pitchFamily="18" charset="0"/>
              </a:rPr>
              <a:t> in plants. Plants, 9(6), 731. https://doi.org/10.3390/plants9060731 </a:t>
            </a:r>
          </a:p>
          <a:p>
            <a:pPr marL="514350" indent="-514350">
              <a:buAutoNum type="arabicPeriod"/>
            </a:pPr>
            <a:endParaRPr lang="en-US" sz="3200" dirty="0">
              <a:latin typeface="Times New Roman" panose="02020603050405020304" pitchFamily="18" charset="0"/>
              <a:cs typeface="Times New Roman" panose="02020603050405020304" pitchFamily="18" charset="0"/>
            </a:endParaRPr>
          </a:p>
        </p:txBody>
      </p:sp>
      <p:sp>
        <p:nvSpPr>
          <p:cNvPr id="25" name="Text Placeholder 2">
            <a:extLst>
              <a:ext uri="{FF2B5EF4-FFF2-40B4-BE49-F238E27FC236}">
                <a16:creationId xmlns:a16="http://schemas.microsoft.com/office/drawing/2014/main" id="{8758AD8A-740B-8C18-977A-330B2405E1BF}"/>
              </a:ext>
            </a:extLst>
          </p:cNvPr>
          <p:cNvSpPr txBox="1">
            <a:spLocks/>
          </p:cNvSpPr>
          <p:nvPr/>
        </p:nvSpPr>
        <p:spPr>
          <a:xfrm>
            <a:off x="248503" y="4371118"/>
            <a:ext cx="9303852" cy="738656"/>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rPr>
              <a:t>Abstract</a:t>
            </a:r>
          </a:p>
        </p:txBody>
      </p:sp>
      <p:sp>
        <p:nvSpPr>
          <p:cNvPr id="27" name="TextBox 26">
            <a:extLst>
              <a:ext uri="{FF2B5EF4-FFF2-40B4-BE49-F238E27FC236}">
                <a16:creationId xmlns:a16="http://schemas.microsoft.com/office/drawing/2014/main" id="{BBD6539D-D5B1-8E9E-F141-33134FCB8E63}"/>
              </a:ext>
            </a:extLst>
          </p:cNvPr>
          <p:cNvSpPr txBox="1"/>
          <p:nvPr/>
        </p:nvSpPr>
        <p:spPr>
          <a:xfrm>
            <a:off x="248503" y="5133607"/>
            <a:ext cx="9187304" cy="11726287"/>
          </a:xfrm>
          <a:prstGeom prst="rect">
            <a:avLst/>
          </a:prstGeom>
          <a:noFill/>
          <a:ln w="12700">
            <a:noFill/>
          </a:ln>
        </p:spPr>
        <p:txBody>
          <a:bodyPr wrap="square" rtlCol="0">
            <a:spAutoFit/>
          </a:bodyPr>
          <a:lstStyle/>
          <a:p>
            <a:pPr algn="just"/>
            <a:r>
              <a:rPr lang="en-US" sz="3600" dirty="0">
                <a:latin typeface="Times New Roman" panose="02020603050405020304" pitchFamily="18" charset="0"/>
                <a:cs typeface="Times New Roman" panose="02020603050405020304" pitchFamily="18" charset="0"/>
              </a:rPr>
              <a:t>	In tomato rootstock and </a:t>
            </a:r>
            <a:r>
              <a:rPr lang="en-US" sz="3600" i="1" dirty="0">
                <a:latin typeface="Times New Roman" panose="02020603050405020304" pitchFamily="18" charset="0"/>
                <a:cs typeface="Times New Roman" panose="02020603050405020304" pitchFamily="18" charset="0"/>
              </a:rPr>
              <a:t>Nicotiana benthamiana </a:t>
            </a:r>
            <a:r>
              <a:rPr lang="en-US" sz="3600" dirty="0">
                <a:latin typeface="Times New Roman" panose="02020603050405020304" pitchFamily="18" charset="0"/>
                <a:cs typeface="Times New Roman" panose="02020603050405020304" pitchFamily="18" charset="0"/>
              </a:rPr>
              <a:t>heterografting systems</a:t>
            </a:r>
            <a:r>
              <a:rPr lang="en-US" sz="3600" i="1" dirty="0">
                <a:latin typeface="Times New Roman" panose="02020603050405020304" pitchFamily="18" charset="0"/>
                <a:cs typeface="Times New Roman" panose="02020603050405020304" pitchFamily="18" charset="0"/>
              </a:rPr>
              <a:t>, N. benthamiana </a:t>
            </a:r>
            <a:r>
              <a:rPr lang="en-US" sz="3600" dirty="0">
                <a:latin typeface="Times New Roman" panose="02020603050405020304" pitchFamily="18" charset="0"/>
                <a:cs typeface="Times New Roman" panose="02020603050405020304" pitchFamily="18" charset="0"/>
              </a:rPr>
              <a:t>scions show stress and defense related transcripts derived from tomato rootstock. tRNA-like and poly-pyrimidine sequences in mRNA untranslated regions (UTRs) may facilitate mRNA mobility. To understand UTR contributions, two transgenes were created using tomato major latex protein (MLP) and green fluorescent protein (GFP) open reading frames (ORFs) flanked by previously identified mobile mRNA UTRs. Agroinfiltration into </a:t>
            </a:r>
            <a:r>
              <a:rPr lang="en-US" sz="3600" i="1" dirty="0">
                <a:latin typeface="Times New Roman" panose="02020603050405020304" pitchFamily="18" charset="0"/>
                <a:cs typeface="Times New Roman" panose="02020603050405020304" pitchFamily="18" charset="0"/>
              </a:rPr>
              <a:t>N.</a:t>
            </a:r>
            <a:r>
              <a:rPr lang="en-US" sz="3600" dirty="0">
                <a:latin typeface="Times New Roman" panose="02020603050405020304" pitchFamily="18" charset="0"/>
                <a:cs typeface="Times New Roman" panose="02020603050405020304" pitchFamily="18" charset="0"/>
              </a:rPr>
              <a:t> </a:t>
            </a:r>
            <a:r>
              <a:rPr lang="en-US" sz="3600" i="1" dirty="0">
                <a:latin typeface="Times New Roman" panose="02020603050405020304" pitchFamily="18" charset="0"/>
                <a:cs typeface="Times New Roman" panose="02020603050405020304" pitchFamily="18" charset="0"/>
              </a:rPr>
              <a:t>benthamiana</a:t>
            </a:r>
            <a:r>
              <a:rPr lang="en-US" sz="3600" dirty="0">
                <a:latin typeface="Times New Roman" panose="02020603050405020304" pitchFamily="18" charset="0"/>
                <a:cs typeface="Times New Roman" panose="02020603050405020304" pitchFamily="18" charset="0"/>
              </a:rPr>
              <a:t> was preformed to study mRNA mobility and protein expression. Preliminary results show MLP mRNA is mobile, supporting its role in mRNA mobility. Ongoing research is investigating the mobility and protein expression of both GFP and MLP mRNAs to develop new mRNA expression cassettes capable of moving systemically and expressing proteins of desired functions.</a:t>
            </a:r>
          </a:p>
        </p:txBody>
      </p:sp>
      <p:sp>
        <p:nvSpPr>
          <p:cNvPr id="30" name="Text Placeholder 2">
            <a:extLst>
              <a:ext uri="{FF2B5EF4-FFF2-40B4-BE49-F238E27FC236}">
                <a16:creationId xmlns:a16="http://schemas.microsoft.com/office/drawing/2014/main" id="{F8F2F11C-3751-DE7A-05A3-4C9106D4BBCF}"/>
              </a:ext>
            </a:extLst>
          </p:cNvPr>
          <p:cNvSpPr txBox="1">
            <a:spLocks/>
          </p:cNvSpPr>
          <p:nvPr/>
        </p:nvSpPr>
        <p:spPr>
          <a:xfrm>
            <a:off x="33749540" y="29228975"/>
            <a:ext cx="9906735" cy="738656"/>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rPr>
              <a:t>Acknowledgements</a:t>
            </a:r>
          </a:p>
        </p:txBody>
      </p:sp>
      <p:sp>
        <p:nvSpPr>
          <p:cNvPr id="2" name="Text Placeholder 2">
            <a:extLst>
              <a:ext uri="{FF2B5EF4-FFF2-40B4-BE49-F238E27FC236}">
                <a16:creationId xmlns:a16="http://schemas.microsoft.com/office/drawing/2014/main" id="{69ED162B-074C-2280-A034-1B8C9C81D3F2}"/>
              </a:ext>
            </a:extLst>
          </p:cNvPr>
          <p:cNvSpPr txBox="1">
            <a:spLocks/>
          </p:cNvSpPr>
          <p:nvPr/>
        </p:nvSpPr>
        <p:spPr>
          <a:xfrm>
            <a:off x="286011" y="17219632"/>
            <a:ext cx="9187304" cy="763742"/>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lang="en-US" sz="3600" dirty="0">
                <a:solidFill>
                  <a:sysClr val="window" lastClr="FFFFFF"/>
                </a:solidFill>
                <a:latin typeface="Times New Roman" panose="02020603050405020304" pitchFamily="18" charset="0"/>
                <a:cs typeface="Times New Roman" panose="02020603050405020304" pitchFamily="18" charset="0"/>
              </a:rPr>
              <a:t>Introduction</a:t>
            </a:r>
            <a:endPar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endParaRPr>
          </a:p>
        </p:txBody>
      </p:sp>
      <p:sp>
        <p:nvSpPr>
          <p:cNvPr id="5" name="Text Placeholder 2">
            <a:extLst>
              <a:ext uri="{FF2B5EF4-FFF2-40B4-BE49-F238E27FC236}">
                <a16:creationId xmlns:a16="http://schemas.microsoft.com/office/drawing/2014/main" id="{7FACB538-7CCA-B3B5-B905-CA68E79E47BA}"/>
              </a:ext>
            </a:extLst>
          </p:cNvPr>
          <p:cNvSpPr txBox="1">
            <a:spLocks/>
          </p:cNvSpPr>
          <p:nvPr/>
        </p:nvSpPr>
        <p:spPr>
          <a:xfrm>
            <a:off x="33703014" y="13890391"/>
            <a:ext cx="9950632" cy="736547"/>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rPr>
              <a:t>Conclusion</a:t>
            </a:r>
          </a:p>
        </p:txBody>
      </p:sp>
      <p:sp>
        <p:nvSpPr>
          <p:cNvPr id="7" name="Text Placeholder 2">
            <a:extLst>
              <a:ext uri="{FF2B5EF4-FFF2-40B4-BE49-F238E27FC236}">
                <a16:creationId xmlns:a16="http://schemas.microsoft.com/office/drawing/2014/main" id="{6ABAC114-4241-3510-8782-4B31394C202F}"/>
              </a:ext>
            </a:extLst>
          </p:cNvPr>
          <p:cNvSpPr txBox="1">
            <a:spLocks/>
          </p:cNvSpPr>
          <p:nvPr/>
        </p:nvSpPr>
        <p:spPr>
          <a:xfrm>
            <a:off x="9962319" y="20093389"/>
            <a:ext cx="23065145" cy="747723"/>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lang="en-US" sz="3600" dirty="0">
                <a:solidFill>
                  <a:sysClr val="window" lastClr="FFFFFF"/>
                </a:solidFill>
                <a:latin typeface="Times New Roman" panose="02020603050405020304" pitchFamily="18" charset="0"/>
                <a:cs typeface="Times New Roman" panose="02020603050405020304" pitchFamily="18" charset="0"/>
              </a:rPr>
              <a:t>Results</a:t>
            </a:r>
            <a:endPar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endParaRPr>
          </a:p>
        </p:txBody>
      </p:sp>
      <p:sp>
        <p:nvSpPr>
          <p:cNvPr id="40" name="Text Placeholder 2">
            <a:extLst>
              <a:ext uri="{FF2B5EF4-FFF2-40B4-BE49-F238E27FC236}">
                <a16:creationId xmlns:a16="http://schemas.microsoft.com/office/drawing/2014/main" id="{EDE0F306-DF1F-A312-7D27-5AFBCB427039}"/>
              </a:ext>
            </a:extLst>
          </p:cNvPr>
          <p:cNvSpPr txBox="1">
            <a:spLocks/>
          </p:cNvSpPr>
          <p:nvPr/>
        </p:nvSpPr>
        <p:spPr>
          <a:xfrm>
            <a:off x="9962319" y="4406580"/>
            <a:ext cx="22886512" cy="738656"/>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rPr>
              <a:t>Method</a:t>
            </a:r>
          </a:p>
        </p:txBody>
      </p:sp>
      <p:sp>
        <p:nvSpPr>
          <p:cNvPr id="60" name="TextBox 59">
            <a:extLst>
              <a:ext uri="{FF2B5EF4-FFF2-40B4-BE49-F238E27FC236}">
                <a16:creationId xmlns:a16="http://schemas.microsoft.com/office/drawing/2014/main" id="{EC4B7B26-24C8-DD2D-2AD7-3EBE75413D27}"/>
              </a:ext>
            </a:extLst>
          </p:cNvPr>
          <p:cNvSpPr txBox="1"/>
          <p:nvPr/>
        </p:nvSpPr>
        <p:spPr>
          <a:xfrm>
            <a:off x="33975844" y="30027170"/>
            <a:ext cx="9300298" cy="2123658"/>
          </a:xfrm>
          <a:prstGeom prst="rect">
            <a:avLst/>
          </a:prstGeom>
          <a:noFill/>
        </p:spPr>
        <p:txBody>
          <a:bodyPr wrap="square">
            <a:spAutoFit/>
          </a:bodyPr>
          <a:lstStyle/>
          <a:p>
            <a:pPr algn="just"/>
            <a:r>
              <a:rPr lang="en-US" sz="3200" dirty="0">
                <a:effectLst/>
                <a:latin typeface="Times New Roman" panose="02020603050405020304" pitchFamily="18" charset="0"/>
                <a:cs typeface="Times New Roman" panose="02020603050405020304" pitchFamily="18" charset="0"/>
              </a:rPr>
              <a:t>This research was partially funded by the National Science Foundation Division of Integrative Organismal Systems grant ISO-1644713. </a:t>
            </a:r>
            <a:endParaRPr lang="en-US" sz="3200" dirty="0">
              <a:latin typeface="Times New Roman" panose="02020603050405020304" pitchFamily="18" charset="0"/>
              <a:cs typeface="Times New Roman" panose="02020603050405020304" pitchFamily="18" charset="0"/>
            </a:endParaRPr>
          </a:p>
          <a:p>
            <a:pPr algn="just"/>
            <a:endParaRPr lang="en-US" sz="3600" dirty="0"/>
          </a:p>
        </p:txBody>
      </p:sp>
      <p:grpSp>
        <p:nvGrpSpPr>
          <p:cNvPr id="1048" name="Group 1047">
            <a:extLst>
              <a:ext uri="{FF2B5EF4-FFF2-40B4-BE49-F238E27FC236}">
                <a16:creationId xmlns:a16="http://schemas.microsoft.com/office/drawing/2014/main" id="{E9BD42A8-8478-CF5F-5192-555191AD3F74}"/>
              </a:ext>
            </a:extLst>
          </p:cNvPr>
          <p:cNvGrpSpPr/>
          <p:nvPr/>
        </p:nvGrpSpPr>
        <p:grpSpPr>
          <a:xfrm>
            <a:off x="25121197" y="22509085"/>
            <a:ext cx="7815931" cy="7166524"/>
            <a:chOff x="14773491" y="21998570"/>
            <a:chExt cx="5749683" cy="7062831"/>
          </a:xfrm>
        </p:grpSpPr>
        <p:sp>
          <p:nvSpPr>
            <p:cNvPr id="62" name="TextBox 61">
              <a:extLst>
                <a:ext uri="{FF2B5EF4-FFF2-40B4-BE49-F238E27FC236}">
                  <a16:creationId xmlns:a16="http://schemas.microsoft.com/office/drawing/2014/main" id="{C8194D29-4CD1-6B6A-2D68-393975BAF1AB}"/>
                </a:ext>
              </a:extLst>
            </p:cNvPr>
            <p:cNvSpPr txBox="1"/>
            <p:nvPr/>
          </p:nvSpPr>
          <p:spPr>
            <a:xfrm rot="16200000">
              <a:off x="12627573" y="24235479"/>
              <a:ext cx="4904657"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WT </a:t>
              </a:r>
              <a:r>
                <a:rPr lang="en-US" sz="3200" i="1" dirty="0">
                  <a:latin typeface="Times New Roman" panose="02020603050405020304" pitchFamily="18" charset="0"/>
                  <a:cs typeface="Times New Roman" panose="02020603050405020304" pitchFamily="18" charset="0"/>
                </a:rPr>
                <a:t>N. benthamiana</a:t>
              </a:r>
              <a:endParaRPr lang="en-US" sz="3200" dirty="0">
                <a:latin typeface="Times New Roman" panose="02020603050405020304" pitchFamily="18" charset="0"/>
                <a:cs typeface="Times New Roman" panose="02020603050405020304" pitchFamily="18" charset="0"/>
              </a:endParaRPr>
            </a:p>
          </p:txBody>
        </p:sp>
        <p:sp>
          <p:nvSpPr>
            <p:cNvPr id="63" name="TextBox 62">
              <a:extLst>
                <a:ext uri="{FF2B5EF4-FFF2-40B4-BE49-F238E27FC236}">
                  <a16:creationId xmlns:a16="http://schemas.microsoft.com/office/drawing/2014/main" id="{2CADB41A-037E-C884-E423-5D19C7D7701D}"/>
                </a:ext>
              </a:extLst>
            </p:cNvPr>
            <p:cNvSpPr txBox="1"/>
            <p:nvPr/>
          </p:nvSpPr>
          <p:spPr>
            <a:xfrm rot="16200000">
              <a:off x="13399197" y="24238731"/>
              <a:ext cx="4904655"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 2.2 Control</a:t>
              </a:r>
              <a:endParaRPr lang="en-US" sz="3200" dirty="0"/>
            </a:p>
          </p:txBody>
        </p:sp>
        <p:grpSp>
          <p:nvGrpSpPr>
            <p:cNvPr id="1046" name="Group 1045">
              <a:extLst>
                <a:ext uri="{FF2B5EF4-FFF2-40B4-BE49-F238E27FC236}">
                  <a16:creationId xmlns:a16="http://schemas.microsoft.com/office/drawing/2014/main" id="{82056E3D-6C46-E8CD-816C-60C68FB592D4}"/>
                </a:ext>
              </a:extLst>
            </p:cNvPr>
            <p:cNvGrpSpPr/>
            <p:nvPr/>
          </p:nvGrpSpPr>
          <p:grpSpPr>
            <a:xfrm>
              <a:off x="14773491" y="22668455"/>
              <a:ext cx="5749683" cy="6392946"/>
              <a:chOff x="14773491" y="22668455"/>
              <a:chExt cx="5749683" cy="6392946"/>
            </a:xfrm>
          </p:grpSpPr>
          <p:pic>
            <p:nvPicPr>
              <p:cNvPr id="1026" name="Picture 2">
                <a:extLst>
                  <a:ext uri="{FF2B5EF4-FFF2-40B4-BE49-F238E27FC236}">
                    <a16:creationId xmlns:a16="http://schemas.microsoft.com/office/drawing/2014/main" id="{00CD6276-0A4F-41FD-EE57-120AAA1663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73491" y="26920307"/>
                <a:ext cx="5749683" cy="2141094"/>
              </a:xfrm>
              <a:prstGeom prst="rect">
                <a:avLst/>
              </a:prstGeom>
              <a:noFill/>
              <a:extLst>
                <a:ext uri="{909E8E84-426E-40DD-AFC4-6F175D3DCCD1}">
                  <a14:hiddenFill xmlns:a14="http://schemas.microsoft.com/office/drawing/2010/main">
                    <a:solidFill>
                      <a:srgbClr val="FFFFFF"/>
                    </a:solidFill>
                  </a14:hiddenFill>
                </a:ext>
              </a:extLst>
            </p:spPr>
          </p:pic>
          <p:sp>
            <p:nvSpPr>
              <p:cNvPr id="1024" name="TextBox 1023">
                <a:extLst>
                  <a:ext uri="{FF2B5EF4-FFF2-40B4-BE49-F238E27FC236}">
                    <a16:creationId xmlns:a16="http://schemas.microsoft.com/office/drawing/2014/main" id="{0AFBE352-3DC8-9DAB-6674-82F174A6441A}"/>
                  </a:ext>
                </a:extLst>
              </p:cNvPr>
              <p:cNvSpPr txBox="1"/>
              <p:nvPr/>
            </p:nvSpPr>
            <p:spPr>
              <a:xfrm rot="16200000">
                <a:off x="14659144" y="24688586"/>
                <a:ext cx="3973233"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20 Hrs </a:t>
                </a:r>
                <a:endParaRPr lang="en-US" sz="3200" dirty="0"/>
              </a:p>
            </p:txBody>
          </p:sp>
          <p:sp>
            <p:nvSpPr>
              <p:cNvPr id="1028" name="TextBox 1027">
                <a:extLst>
                  <a:ext uri="{FF2B5EF4-FFF2-40B4-BE49-F238E27FC236}">
                    <a16:creationId xmlns:a16="http://schemas.microsoft.com/office/drawing/2014/main" id="{39CE58B5-B12B-4CC4-20D8-D26685961A9A}"/>
                  </a:ext>
                </a:extLst>
              </p:cNvPr>
              <p:cNvSpPr txBox="1"/>
              <p:nvPr/>
            </p:nvSpPr>
            <p:spPr>
              <a:xfrm rot="16200000">
                <a:off x="15359477" y="24718270"/>
                <a:ext cx="3973233"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45 Hrs </a:t>
                </a:r>
                <a:endParaRPr lang="en-US" sz="3200" dirty="0"/>
              </a:p>
            </p:txBody>
          </p:sp>
          <p:sp>
            <p:nvSpPr>
              <p:cNvPr id="1029" name="TextBox 1028">
                <a:extLst>
                  <a:ext uri="{FF2B5EF4-FFF2-40B4-BE49-F238E27FC236}">
                    <a16:creationId xmlns:a16="http://schemas.microsoft.com/office/drawing/2014/main" id="{AF604A0D-558C-3365-7236-7D2386EA1546}"/>
                  </a:ext>
                </a:extLst>
              </p:cNvPr>
              <p:cNvSpPr txBox="1"/>
              <p:nvPr/>
            </p:nvSpPr>
            <p:spPr>
              <a:xfrm rot="16200000">
                <a:off x="15973538" y="24692199"/>
                <a:ext cx="3973233"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65 Hrs </a:t>
                </a:r>
                <a:endParaRPr lang="en-US" sz="3200" dirty="0"/>
              </a:p>
            </p:txBody>
          </p:sp>
          <p:sp>
            <p:nvSpPr>
              <p:cNvPr id="1030" name="TextBox 1029">
                <a:extLst>
                  <a:ext uri="{FF2B5EF4-FFF2-40B4-BE49-F238E27FC236}">
                    <a16:creationId xmlns:a16="http://schemas.microsoft.com/office/drawing/2014/main" id="{56412DEA-9FC5-67DD-170D-B42D82602077}"/>
                  </a:ext>
                </a:extLst>
              </p:cNvPr>
              <p:cNvSpPr txBox="1"/>
              <p:nvPr/>
            </p:nvSpPr>
            <p:spPr>
              <a:xfrm rot="16200000">
                <a:off x="16478667" y="24578960"/>
                <a:ext cx="4251850"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20  Hrs </a:t>
                </a:r>
                <a:endParaRPr lang="en-US" sz="3200" dirty="0"/>
              </a:p>
            </p:txBody>
          </p:sp>
          <p:sp>
            <p:nvSpPr>
              <p:cNvPr id="1031" name="TextBox 1030">
                <a:extLst>
                  <a:ext uri="{FF2B5EF4-FFF2-40B4-BE49-F238E27FC236}">
                    <a16:creationId xmlns:a16="http://schemas.microsoft.com/office/drawing/2014/main" id="{7250478D-5BBE-9862-F5C2-A798D1BF43F5}"/>
                  </a:ext>
                </a:extLst>
              </p:cNvPr>
              <p:cNvSpPr txBox="1"/>
              <p:nvPr/>
            </p:nvSpPr>
            <p:spPr>
              <a:xfrm rot="16200000">
                <a:off x="17341620" y="24688585"/>
                <a:ext cx="3973233"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45 Hrs </a:t>
                </a:r>
                <a:endParaRPr lang="en-US" sz="3200" dirty="0"/>
              </a:p>
            </p:txBody>
          </p:sp>
          <p:sp>
            <p:nvSpPr>
              <p:cNvPr id="1032" name="TextBox 1031">
                <a:extLst>
                  <a:ext uri="{FF2B5EF4-FFF2-40B4-BE49-F238E27FC236}">
                    <a16:creationId xmlns:a16="http://schemas.microsoft.com/office/drawing/2014/main" id="{1B9B5191-4ABE-13B5-AC94-986BB38A3002}"/>
                  </a:ext>
                </a:extLst>
              </p:cNvPr>
              <p:cNvSpPr txBox="1"/>
              <p:nvPr/>
            </p:nvSpPr>
            <p:spPr>
              <a:xfrm rot="16200000">
                <a:off x="18065262" y="24718270"/>
                <a:ext cx="3973233" cy="43083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65 Hrs </a:t>
                </a:r>
                <a:endParaRPr lang="en-US" sz="3200" dirty="0"/>
              </a:p>
            </p:txBody>
          </p:sp>
        </p:grpSp>
      </p:grpSp>
      <p:grpSp>
        <p:nvGrpSpPr>
          <p:cNvPr id="1049" name="Group 1048">
            <a:extLst>
              <a:ext uri="{FF2B5EF4-FFF2-40B4-BE49-F238E27FC236}">
                <a16:creationId xmlns:a16="http://schemas.microsoft.com/office/drawing/2014/main" id="{D54958EE-7046-AE8C-2A6A-067723E25E01}"/>
              </a:ext>
            </a:extLst>
          </p:cNvPr>
          <p:cNvGrpSpPr/>
          <p:nvPr/>
        </p:nvGrpSpPr>
        <p:grpSpPr>
          <a:xfrm>
            <a:off x="10374329" y="22809632"/>
            <a:ext cx="6892529" cy="6824871"/>
            <a:chOff x="15394353" y="12138486"/>
            <a:chExt cx="5796454" cy="6933990"/>
          </a:xfrm>
        </p:grpSpPr>
        <p:sp>
          <p:nvSpPr>
            <p:cNvPr id="1039" name="TextBox 1038">
              <a:extLst>
                <a:ext uri="{FF2B5EF4-FFF2-40B4-BE49-F238E27FC236}">
                  <a16:creationId xmlns:a16="http://schemas.microsoft.com/office/drawing/2014/main" id="{F23E61FB-8ECA-CCDB-0182-8D9D10FF058A}"/>
                </a:ext>
              </a:extLst>
            </p:cNvPr>
            <p:cNvSpPr txBox="1"/>
            <p:nvPr/>
          </p:nvSpPr>
          <p:spPr>
            <a:xfrm rot="16200000">
              <a:off x="13495107" y="14344922"/>
              <a:ext cx="4904654"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 2.2 Control</a:t>
              </a:r>
              <a:endParaRPr lang="en-US" sz="3200" dirty="0"/>
            </a:p>
          </p:txBody>
        </p:sp>
        <p:grpSp>
          <p:nvGrpSpPr>
            <p:cNvPr id="1047" name="Group 1046">
              <a:extLst>
                <a:ext uri="{FF2B5EF4-FFF2-40B4-BE49-F238E27FC236}">
                  <a16:creationId xmlns:a16="http://schemas.microsoft.com/office/drawing/2014/main" id="{45F1CCA1-FAFA-0787-C10B-ADCBBED48812}"/>
                </a:ext>
              </a:extLst>
            </p:cNvPr>
            <p:cNvGrpSpPr/>
            <p:nvPr/>
          </p:nvGrpSpPr>
          <p:grpSpPr>
            <a:xfrm>
              <a:off x="15394353" y="12779587"/>
              <a:ext cx="5796454" cy="6292889"/>
              <a:chOff x="15394353" y="12779587"/>
              <a:chExt cx="5796454" cy="6292889"/>
            </a:xfrm>
          </p:grpSpPr>
          <p:pic>
            <p:nvPicPr>
              <p:cNvPr id="1036" name="Picture 4">
                <a:extLst>
                  <a:ext uri="{FF2B5EF4-FFF2-40B4-BE49-F238E27FC236}">
                    <a16:creationId xmlns:a16="http://schemas.microsoft.com/office/drawing/2014/main" id="{F911B1E2-E863-8652-DB22-BE0905E8B1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94353" y="17085957"/>
                <a:ext cx="5796454" cy="1986519"/>
              </a:xfrm>
              <a:prstGeom prst="rect">
                <a:avLst/>
              </a:prstGeom>
              <a:noFill/>
              <a:extLst>
                <a:ext uri="{909E8E84-426E-40DD-AFC4-6F175D3DCCD1}">
                  <a14:hiddenFill xmlns:a14="http://schemas.microsoft.com/office/drawing/2010/main">
                    <a:solidFill>
                      <a:srgbClr val="FFFFFF"/>
                    </a:solidFill>
                  </a14:hiddenFill>
                </a:ext>
              </a:extLst>
            </p:spPr>
          </p:pic>
          <p:sp>
            <p:nvSpPr>
              <p:cNvPr id="1040" name="TextBox 1039">
                <a:extLst>
                  <a:ext uri="{FF2B5EF4-FFF2-40B4-BE49-F238E27FC236}">
                    <a16:creationId xmlns:a16="http://schemas.microsoft.com/office/drawing/2014/main" id="{91091277-25E0-DB9C-418E-E5335C454393}"/>
                  </a:ext>
                </a:extLst>
              </p:cNvPr>
              <p:cNvSpPr txBox="1"/>
              <p:nvPr/>
            </p:nvSpPr>
            <p:spPr>
              <a:xfrm rot="16200000">
                <a:off x="14759614" y="14775683"/>
                <a:ext cx="3973232"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20 Hrs </a:t>
                </a:r>
                <a:endParaRPr lang="en-US" sz="3200" dirty="0"/>
              </a:p>
            </p:txBody>
          </p:sp>
          <p:sp>
            <p:nvSpPr>
              <p:cNvPr id="1041" name="TextBox 1040">
                <a:extLst>
                  <a:ext uri="{FF2B5EF4-FFF2-40B4-BE49-F238E27FC236}">
                    <a16:creationId xmlns:a16="http://schemas.microsoft.com/office/drawing/2014/main" id="{B7BB2AA4-C751-4C2E-D9B4-37293E183F47}"/>
                  </a:ext>
                </a:extLst>
              </p:cNvPr>
              <p:cNvSpPr txBox="1"/>
              <p:nvPr/>
            </p:nvSpPr>
            <p:spPr>
              <a:xfrm rot="16200000">
                <a:off x="15546814" y="14798930"/>
                <a:ext cx="3973232"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45 Hrs </a:t>
                </a:r>
                <a:endParaRPr lang="en-US" sz="3200" dirty="0"/>
              </a:p>
            </p:txBody>
          </p:sp>
          <p:sp>
            <p:nvSpPr>
              <p:cNvPr id="1042" name="TextBox 1041">
                <a:extLst>
                  <a:ext uri="{FF2B5EF4-FFF2-40B4-BE49-F238E27FC236}">
                    <a16:creationId xmlns:a16="http://schemas.microsoft.com/office/drawing/2014/main" id="{0A7EE749-5B8E-673A-A597-E14A51B2248B}"/>
                  </a:ext>
                </a:extLst>
              </p:cNvPr>
              <p:cNvSpPr txBox="1"/>
              <p:nvPr/>
            </p:nvSpPr>
            <p:spPr>
              <a:xfrm rot="16200000">
                <a:off x="16256636" y="14772861"/>
                <a:ext cx="3973232"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 65 Hrs </a:t>
                </a:r>
                <a:endParaRPr lang="en-US" sz="3200" dirty="0"/>
              </a:p>
            </p:txBody>
          </p:sp>
          <p:sp>
            <p:nvSpPr>
              <p:cNvPr id="1043" name="TextBox 1042">
                <a:extLst>
                  <a:ext uri="{FF2B5EF4-FFF2-40B4-BE49-F238E27FC236}">
                    <a16:creationId xmlns:a16="http://schemas.microsoft.com/office/drawing/2014/main" id="{4E714795-E670-6465-E04A-8F03EA7ED919}"/>
                  </a:ext>
                </a:extLst>
              </p:cNvPr>
              <p:cNvSpPr txBox="1"/>
              <p:nvPr/>
            </p:nvSpPr>
            <p:spPr>
              <a:xfrm rot="16200000">
                <a:off x="17046098" y="14659622"/>
                <a:ext cx="4251851"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20  Hrs </a:t>
                </a:r>
                <a:endParaRPr lang="en-US" sz="3200" dirty="0"/>
              </a:p>
            </p:txBody>
          </p:sp>
          <p:sp>
            <p:nvSpPr>
              <p:cNvPr id="1044" name="TextBox 1043">
                <a:extLst>
                  <a:ext uri="{FF2B5EF4-FFF2-40B4-BE49-F238E27FC236}">
                    <a16:creationId xmlns:a16="http://schemas.microsoft.com/office/drawing/2014/main" id="{FE948A34-39AD-3382-F78E-21B18AB8A523}"/>
                  </a:ext>
                </a:extLst>
              </p:cNvPr>
              <p:cNvSpPr txBox="1"/>
              <p:nvPr/>
            </p:nvSpPr>
            <p:spPr>
              <a:xfrm rot="16200000">
                <a:off x="17913292" y="14793825"/>
                <a:ext cx="3973232"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45 Hrs </a:t>
                </a:r>
                <a:endParaRPr lang="en-US" sz="3200" dirty="0"/>
              </a:p>
            </p:txBody>
          </p:sp>
          <p:sp>
            <p:nvSpPr>
              <p:cNvPr id="1045" name="TextBox 1044">
                <a:extLst>
                  <a:ext uri="{FF2B5EF4-FFF2-40B4-BE49-F238E27FC236}">
                    <a16:creationId xmlns:a16="http://schemas.microsoft.com/office/drawing/2014/main" id="{5303939C-948C-1F34-1636-76308E6B0992}"/>
                  </a:ext>
                </a:extLst>
              </p:cNvPr>
              <p:cNvSpPr txBox="1"/>
              <p:nvPr/>
            </p:nvSpPr>
            <p:spPr>
              <a:xfrm rot="16200000">
                <a:off x="18586254" y="14805320"/>
                <a:ext cx="3973232" cy="491782"/>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sym typeface="Wingdings" pitchFamily="2" charset="2"/>
                  </a:rPr>
                  <a:t>MLP2.2+E 65 Hrs </a:t>
                </a:r>
                <a:endParaRPr lang="en-US" sz="3200" dirty="0"/>
              </a:p>
            </p:txBody>
          </p:sp>
        </p:grpSp>
      </p:grpSp>
      <p:sp>
        <p:nvSpPr>
          <p:cNvPr id="1052" name="TextBox 1051">
            <a:extLst>
              <a:ext uri="{FF2B5EF4-FFF2-40B4-BE49-F238E27FC236}">
                <a16:creationId xmlns:a16="http://schemas.microsoft.com/office/drawing/2014/main" id="{0F958669-1ED4-5CB9-C8E2-8F1AD33D6414}"/>
              </a:ext>
            </a:extLst>
          </p:cNvPr>
          <p:cNvSpPr txBox="1"/>
          <p:nvPr/>
        </p:nvSpPr>
        <p:spPr>
          <a:xfrm>
            <a:off x="33891270" y="14626938"/>
            <a:ext cx="9599060" cy="8402300"/>
          </a:xfrm>
          <a:prstGeom prst="rect">
            <a:avLst/>
          </a:prstGeom>
          <a:noFill/>
        </p:spPr>
        <p:txBody>
          <a:bodyPr wrap="square" rtlCol="0">
            <a:spAutoFit/>
          </a:bodyPr>
          <a:lstStyle/>
          <a:p>
            <a:pPr algn="just"/>
            <a:r>
              <a:rPr lang="en-US" sz="3600" dirty="0">
                <a:latin typeface="Times New Roman" panose="02020603050405020304" pitchFamily="18" charset="0"/>
                <a:cs typeface="Times New Roman" panose="02020603050405020304" pitchFamily="18" charset="0"/>
              </a:rPr>
              <a:t>We cannot conclude that the engineered 5` and 3` UTRs affect the mobility of mRNA. Movement was detected for both the MLP control and MLP with 5’ and 3’ UTRs throughout </a:t>
            </a:r>
            <a:r>
              <a:rPr lang="en-US" sz="3600" i="1" dirty="0">
                <a:latin typeface="Times New Roman" panose="02020603050405020304" pitchFamily="18" charset="0"/>
                <a:cs typeface="Times New Roman" panose="02020603050405020304" pitchFamily="18" charset="0"/>
              </a:rPr>
              <a:t>N. benthamiana</a:t>
            </a:r>
            <a:r>
              <a:rPr lang="en-US" sz="3600" dirty="0">
                <a:latin typeface="Times New Roman" panose="02020603050405020304" pitchFamily="18" charset="0"/>
                <a:cs typeface="Times New Roman" panose="02020603050405020304" pitchFamily="18" charset="0"/>
              </a:rPr>
              <a:t>. MLP mRNA was detected in local, intermediate systemic, and systemic tissues as shown by </a:t>
            </a:r>
            <a:r>
              <a:rPr lang="en-US" sz="3600" b="1" dirty="0">
                <a:latin typeface="Times New Roman" panose="02020603050405020304" pitchFamily="18" charset="0"/>
                <a:cs typeface="Times New Roman" panose="02020603050405020304" pitchFamily="18" charset="0"/>
              </a:rPr>
              <a:t>Fig. II</a:t>
            </a:r>
            <a:r>
              <a:rPr lang="en-US" sz="3600" dirty="0">
                <a:latin typeface="Times New Roman" panose="02020603050405020304" pitchFamily="18" charset="0"/>
                <a:cs typeface="Times New Roman" panose="02020603050405020304" pitchFamily="18" charset="0"/>
              </a:rPr>
              <a:t>. The GFP construct shows promising results </a:t>
            </a:r>
            <a:r>
              <a:rPr lang="en-US" sz="3600" b="1" dirty="0">
                <a:latin typeface="Times New Roman" panose="02020603050405020304" pitchFamily="18" charset="0"/>
                <a:cs typeface="Times New Roman" panose="02020603050405020304" pitchFamily="18" charset="0"/>
              </a:rPr>
              <a:t>(Fig. III), </a:t>
            </a:r>
            <a:r>
              <a:rPr lang="en-US" sz="3600" dirty="0">
                <a:latin typeface="Times New Roman" panose="02020603050405020304" pitchFamily="18" charset="0"/>
                <a:cs typeface="Times New Roman" panose="02020603050405020304" pitchFamily="18" charset="0"/>
              </a:rPr>
              <a:t>however, a more in-depth check is required. Ongoing research is still being conducted to confirm the innate mobility within the sequence of the MLP ORF and the abundance of the GFP transgene. Experimental results collected from the GFP construct will confirm the MLP gene’s innate mobility within its sequence.</a:t>
            </a:r>
          </a:p>
          <a:p>
            <a:endParaRPr lang="en-US" sz="3600" dirty="0">
              <a:latin typeface="Times New Roman" panose="02020603050405020304" pitchFamily="18" charset="0"/>
              <a:cs typeface="Times New Roman" panose="02020603050405020304" pitchFamily="18" charset="0"/>
            </a:endParaRPr>
          </a:p>
        </p:txBody>
      </p:sp>
      <p:sp>
        <p:nvSpPr>
          <p:cNvPr id="1071" name="TextBox 1070">
            <a:extLst>
              <a:ext uri="{FF2B5EF4-FFF2-40B4-BE49-F238E27FC236}">
                <a16:creationId xmlns:a16="http://schemas.microsoft.com/office/drawing/2014/main" id="{57898446-E0BE-3DC1-B904-F0AC525E485E}"/>
              </a:ext>
            </a:extLst>
          </p:cNvPr>
          <p:cNvSpPr txBox="1"/>
          <p:nvPr/>
        </p:nvSpPr>
        <p:spPr>
          <a:xfrm>
            <a:off x="24849044" y="32730619"/>
            <a:ext cx="184731" cy="646331"/>
          </a:xfrm>
          <a:prstGeom prst="rect">
            <a:avLst/>
          </a:prstGeom>
          <a:noFill/>
        </p:spPr>
        <p:txBody>
          <a:bodyPr wrap="none" rtlCol="0">
            <a:spAutoFit/>
          </a:bodyPr>
          <a:lstStyle/>
          <a:p>
            <a:endParaRPr lang="en-US" sz="3600" dirty="0"/>
          </a:p>
        </p:txBody>
      </p:sp>
      <p:sp>
        <p:nvSpPr>
          <p:cNvPr id="1077" name="TextBox 1076">
            <a:extLst>
              <a:ext uri="{FF2B5EF4-FFF2-40B4-BE49-F238E27FC236}">
                <a16:creationId xmlns:a16="http://schemas.microsoft.com/office/drawing/2014/main" id="{86EF5EBA-C532-6438-C8E0-7851ECDBF57D}"/>
              </a:ext>
            </a:extLst>
          </p:cNvPr>
          <p:cNvSpPr txBox="1"/>
          <p:nvPr/>
        </p:nvSpPr>
        <p:spPr>
          <a:xfrm>
            <a:off x="10046485" y="20967242"/>
            <a:ext cx="22718179" cy="3416320"/>
          </a:xfrm>
          <a:prstGeom prst="rect">
            <a:avLst/>
          </a:prstGeom>
          <a:noFill/>
        </p:spPr>
        <p:txBody>
          <a:bodyPr wrap="square" rtlCol="0">
            <a:spAutoFit/>
          </a:bodyPr>
          <a:lstStyle/>
          <a:p>
            <a:pPr algn="just"/>
            <a:r>
              <a:rPr lang="en-US" sz="3600" dirty="0">
                <a:latin typeface="Times New Roman" panose="02020603050405020304" pitchFamily="18" charset="0"/>
                <a:cs typeface="Times New Roman" panose="02020603050405020304" pitchFamily="18" charset="0"/>
              </a:rPr>
              <a:t>Gel image A shows MLP mRNA content collected from local </a:t>
            </a:r>
            <a:r>
              <a:rPr lang="en-US" sz="3600" i="1" dirty="0">
                <a:latin typeface="Times New Roman" panose="02020603050405020304" pitchFamily="18" charset="0"/>
                <a:cs typeface="Times New Roman" panose="02020603050405020304" pitchFamily="18" charset="0"/>
              </a:rPr>
              <a:t>N. benthamiana </a:t>
            </a:r>
            <a:r>
              <a:rPr lang="en-US" sz="3600" dirty="0">
                <a:latin typeface="Times New Roman" panose="02020603050405020304" pitchFamily="18" charset="0"/>
                <a:cs typeface="Times New Roman" panose="02020603050405020304" pitchFamily="18" charset="0"/>
              </a:rPr>
              <a:t>tissue</a:t>
            </a:r>
            <a:r>
              <a:rPr lang="en-US" sz="3600" b="1" dirty="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The presence of bands for both the MLP2.2 and MLP2.2+E indicates local movement between cell compartments within the same leaf. Images B and C demonstrate MLP mRNA content from intermediate systemic and systemic tissues, respectively.</a:t>
            </a:r>
            <a:r>
              <a:rPr lang="en-US" sz="3600" b="1" dirty="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The two gel images show that MLP2.2 and MLP2.2+E were involved in systemic transportation through the vascular tissue. No significant difference between the MLP2.2 control and MLP2.2+E was observed in facilitating mRNA movement. </a:t>
            </a:r>
            <a:endParaRPr lang="en-US" sz="3600" b="1"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
        <p:nvSpPr>
          <p:cNvPr id="1081" name="TextBox 1080">
            <a:extLst>
              <a:ext uri="{FF2B5EF4-FFF2-40B4-BE49-F238E27FC236}">
                <a16:creationId xmlns:a16="http://schemas.microsoft.com/office/drawing/2014/main" id="{432D142C-3CF4-E37B-07A4-E8266CDDDCB7}"/>
              </a:ext>
            </a:extLst>
          </p:cNvPr>
          <p:cNvSpPr txBox="1"/>
          <p:nvPr/>
        </p:nvSpPr>
        <p:spPr>
          <a:xfrm>
            <a:off x="33891270" y="10780867"/>
            <a:ext cx="9886209" cy="3970318"/>
          </a:xfrm>
          <a:prstGeom prst="rect">
            <a:avLst/>
          </a:prstGeom>
          <a:noFill/>
        </p:spPr>
        <p:txBody>
          <a:bodyPr wrap="square" rtlCol="0">
            <a:spAutoFit/>
          </a:bodyPr>
          <a:lstStyle/>
          <a:p>
            <a:pPr algn="just"/>
            <a:r>
              <a:rPr lang="en-US" sz="3600" b="1" dirty="0">
                <a:solidFill>
                  <a:srgbClr val="000000"/>
                </a:solidFill>
                <a:latin typeface="Times New Roman" panose="02020603050405020304" pitchFamily="18" charset="0"/>
              </a:rPr>
              <a:t>Fig. III: </a:t>
            </a:r>
            <a:r>
              <a:rPr lang="en-US" sz="3600" dirty="0">
                <a:solidFill>
                  <a:srgbClr val="000000"/>
                </a:solidFill>
                <a:latin typeface="Times New Roman" panose="02020603050405020304" pitchFamily="18" charset="0"/>
              </a:rPr>
              <a:t>Image of western blot for detection of GFP. Plant samples were taken 24-72 hours post-inoculation of </a:t>
            </a:r>
            <a:r>
              <a:rPr lang="en-US" sz="3600" i="1" dirty="0">
                <a:solidFill>
                  <a:srgbClr val="000000"/>
                </a:solidFill>
                <a:latin typeface="Times New Roman" panose="02020603050405020304" pitchFamily="18" charset="0"/>
              </a:rPr>
              <a:t>N. benthamiana</a:t>
            </a:r>
            <a:r>
              <a:rPr lang="en-US" sz="3600" dirty="0">
                <a:solidFill>
                  <a:srgbClr val="000000"/>
                </a:solidFill>
                <a:latin typeface="Times New Roman" panose="02020603050405020304" pitchFamily="18" charset="0"/>
              </a:rPr>
              <a:t> with PBI 121 S35::I+E. Brackets indicate a positive marker. The bottom row of bands are background. </a:t>
            </a:r>
            <a:endParaRPr lang="en-US" sz="3600" dirty="0"/>
          </a:p>
          <a:p>
            <a:br>
              <a:rPr lang="en-US" sz="3600" dirty="0"/>
            </a:br>
            <a:endParaRPr lang="en-US" sz="3600" b="1" dirty="0">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94E208F2-4711-C943-15B5-7AFBB736C843}"/>
              </a:ext>
            </a:extLst>
          </p:cNvPr>
          <p:cNvSpPr txBox="1"/>
          <p:nvPr/>
        </p:nvSpPr>
        <p:spPr>
          <a:xfrm>
            <a:off x="237416" y="17962034"/>
            <a:ext cx="9108625" cy="13942278"/>
          </a:xfrm>
          <a:prstGeom prst="rect">
            <a:avLst/>
          </a:prstGeom>
          <a:noFill/>
          <a:ln>
            <a:noFill/>
          </a:ln>
        </p:spPr>
        <p:txBody>
          <a:bodyPr wrap="square" rtlCol="0">
            <a:spAutoFit/>
          </a:bodyPr>
          <a:lstStyle/>
          <a:p>
            <a:pPr algn="just"/>
            <a:r>
              <a:rPr lang="en-US" sz="3600" dirty="0">
                <a:latin typeface="Times New Roman" panose="02020603050405020304" pitchFamily="18" charset="0"/>
                <a:cs typeface="Times New Roman" panose="02020603050405020304" pitchFamily="18" charset="0"/>
              </a:rPr>
              <a:t>	 </a:t>
            </a:r>
            <a:r>
              <a:rPr lang="en-US" sz="3600" b="0" i="0" u="none" strike="noStrike" dirty="0">
                <a:solidFill>
                  <a:srgbClr val="000000"/>
                </a:solidFill>
                <a:effectLst/>
                <a:latin typeface="Times New Roman" panose="02020603050405020304" pitchFamily="18" charset="0"/>
              </a:rPr>
              <a:t>Grafting is a horticultural technique widely practiced in modern agriculture for developing crops with desirable traits such as enhanced disease resistance. Information sharing in heterograft systems is made possible by mobile mRNA. In a tomato and </a:t>
            </a:r>
            <a:r>
              <a:rPr lang="en-US" sz="3600" b="0" i="1" u="none" strike="noStrike" dirty="0">
                <a:solidFill>
                  <a:srgbClr val="000000"/>
                </a:solidFill>
                <a:effectLst/>
                <a:latin typeface="Times New Roman" panose="02020603050405020304" pitchFamily="18" charset="0"/>
              </a:rPr>
              <a:t>N. benthamiana </a:t>
            </a:r>
            <a:r>
              <a:rPr lang="en-US" sz="3600" b="0" i="0" u="none" strike="noStrike" dirty="0">
                <a:solidFill>
                  <a:srgbClr val="000000"/>
                </a:solidFill>
                <a:effectLst/>
                <a:latin typeface="Times New Roman" panose="02020603050405020304" pitchFamily="18" charset="0"/>
              </a:rPr>
              <a:t>heterografting system, mobile transcripts associated with viral resistance were detected in the </a:t>
            </a:r>
            <a:r>
              <a:rPr lang="en-US" sz="3600" b="0" i="1" u="none" strike="noStrike" dirty="0">
                <a:solidFill>
                  <a:srgbClr val="000000"/>
                </a:solidFill>
                <a:effectLst/>
                <a:latin typeface="Times New Roman" panose="02020603050405020304" pitchFamily="18" charset="0"/>
              </a:rPr>
              <a:t>N. benthamiana </a:t>
            </a:r>
            <a:r>
              <a:rPr lang="en-US" sz="3600" b="0" i="0" u="none" strike="noStrike" dirty="0">
                <a:solidFill>
                  <a:srgbClr val="000000"/>
                </a:solidFill>
                <a:effectLst/>
                <a:latin typeface="Times New Roman" panose="02020603050405020304" pitchFamily="18" charset="0"/>
              </a:rPr>
              <a:t>scion from the Dro141TX tomato rootstock.</a:t>
            </a:r>
            <a:r>
              <a:rPr lang="en-US" sz="3600" b="0" i="0" u="none" strike="noStrike" baseline="30000" dirty="0">
                <a:solidFill>
                  <a:srgbClr val="000000"/>
                </a:solidFill>
                <a:effectLst/>
                <a:latin typeface="Times New Roman" panose="02020603050405020304" pitchFamily="18" charset="0"/>
              </a:rPr>
              <a:t>1 </a:t>
            </a:r>
            <a:r>
              <a:rPr lang="en-US" sz="3600" b="0" i="0" u="none" strike="noStrike" dirty="0">
                <a:solidFill>
                  <a:srgbClr val="000000"/>
                </a:solidFill>
                <a:effectLst/>
                <a:latin typeface="Times New Roman" panose="02020603050405020304" pitchFamily="18" charset="0"/>
              </a:rPr>
              <a:t>Although previous studies suggest the mobility of mRNA in plants, the exact mechanism behind mRNA mobility remains unclear. mRNA are hypothesized to become mobile due to specific RNA-binding proteins recognizing and binding to motifs such as tRNA-like structures and/or poly-pyrimidine sequences in the untranslated regions of the mRNA.</a:t>
            </a:r>
            <a:r>
              <a:rPr lang="en-US" sz="3600" baseline="30000" dirty="0">
                <a:solidFill>
                  <a:srgbClr val="000000"/>
                </a:solidFill>
                <a:latin typeface="Times New Roman" panose="02020603050405020304" pitchFamily="18" charset="0"/>
              </a:rPr>
              <a:t>²</a:t>
            </a:r>
            <a:r>
              <a:rPr lang="en-US" sz="3600" b="0" i="0" u="none" strike="noStrike" dirty="0">
                <a:solidFill>
                  <a:srgbClr val="000000"/>
                </a:solidFill>
                <a:effectLst/>
                <a:latin typeface="Times New Roman" panose="02020603050405020304" pitchFamily="18" charset="0"/>
              </a:rPr>
              <a:t> In this study, 5’ and 3’ untranslated regions (UTRs) containing potential motifs that confer mobility were inserted into MLP and GFP constructs to determine if the UTRs are sufficient to  promote mRNA mobility. Understanding the transportation mechanism will be important for future use of grafting systems.</a:t>
            </a:r>
            <a:endParaRPr lang="en-US" sz="3600" b="0" dirty="0">
              <a:effectLst/>
            </a:endParaRPr>
          </a:p>
        </p:txBody>
      </p:sp>
      <p:sp>
        <p:nvSpPr>
          <p:cNvPr id="19" name="TextBox 18">
            <a:extLst>
              <a:ext uri="{FF2B5EF4-FFF2-40B4-BE49-F238E27FC236}">
                <a16:creationId xmlns:a16="http://schemas.microsoft.com/office/drawing/2014/main" id="{827E6FBA-145B-1518-F916-6B897F629026}"/>
              </a:ext>
            </a:extLst>
          </p:cNvPr>
          <p:cNvSpPr txBox="1"/>
          <p:nvPr/>
        </p:nvSpPr>
        <p:spPr>
          <a:xfrm>
            <a:off x="15433428" y="9948170"/>
            <a:ext cx="158996" cy="468877"/>
          </a:xfrm>
          <a:prstGeom prst="rect">
            <a:avLst/>
          </a:prstGeom>
          <a:noFill/>
        </p:spPr>
        <p:txBody>
          <a:bodyPr wrap="square" rtlCol="0">
            <a:spAutoFit/>
          </a:bodyPr>
          <a:lstStyle/>
          <a:p>
            <a:endParaRPr lang="en-US" sz="3600" dirty="0"/>
          </a:p>
        </p:txBody>
      </p:sp>
      <p:pic>
        <p:nvPicPr>
          <p:cNvPr id="1103" name="Picture 1102">
            <a:extLst>
              <a:ext uri="{FF2B5EF4-FFF2-40B4-BE49-F238E27FC236}">
                <a16:creationId xmlns:a16="http://schemas.microsoft.com/office/drawing/2014/main" id="{3752C7CD-553F-1DA0-47D4-194E93F92B8F}"/>
              </a:ext>
            </a:extLst>
          </p:cNvPr>
          <p:cNvPicPr>
            <a:picLocks noChangeAspect="1"/>
          </p:cNvPicPr>
          <p:nvPr/>
        </p:nvPicPr>
        <p:blipFill>
          <a:blip r:embed="rId7"/>
          <a:stretch>
            <a:fillRect/>
          </a:stretch>
        </p:blipFill>
        <p:spPr>
          <a:xfrm>
            <a:off x="9792924" y="8947169"/>
            <a:ext cx="9482328" cy="3040822"/>
          </a:xfrm>
          <a:prstGeom prst="rect">
            <a:avLst/>
          </a:prstGeom>
        </p:spPr>
      </p:pic>
      <p:grpSp>
        <p:nvGrpSpPr>
          <p:cNvPr id="1088" name="Group 1087">
            <a:extLst>
              <a:ext uri="{FF2B5EF4-FFF2-40B4-BE49-F238E27FC236}">
                <a16:creationId xmlns:a16="http://schemas.microsoft.com/office/drawing/2014/main" id="{23DE4974-7A7E-0003-681F-A9D63DB0AC15}"/>
              </a:ext>
            </a:extLst>
          </p:cNvPr>
          <p:cNvGrpSpPr/>
          <p:nvPr/>
        </p:nvGrpSpPr>
        <p:grpSpPr>
          <a:xfrm>
            <a:off x="22103480" y="4132132"/>
            <a:ext cx="11365470" cy="8696361"/>
            <a:chOff x="20689268" y="4174504"/>
            <a:chExt cx="11365470" cy="8696361"/>
          </a:xfrm>
        </p:grpSpPr>
        <p:pic>
          <p:nvPicPr>
            <p:cNvPr id="1072" name="Picture 1071" descr="A diagram of a dna molecule&#10;&#10;Description automatically generated">
              <a:extLst>
                <a:ext uri="{FF2B5EF4-FFF2-40B4-BE49-F238E27FC236}">
                  <a16:creationId xmlns:a16="http://schemas.microsoft.com/office/drawing/2014/main" id="{5633E72B-67D2-9AF0-EF70-9B7F7C6CCB0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689268" y="4174504"/>
              <a:ext cx="10904277" cy="8696361"/>
            </a:xfrm>
            <a:prstGeom prst="rect">
              <a:avLst/>
            </a:prstGeom>
          </p:spPr>
        </p:pic>
        <p:cxnSp>
          <p:nvCxnSpPr>
            <p:cNvPr id="1115" name="Straight Connector 1114">
              <a:extLst>
                <a:ext uri="{FF2B5EF4-FFF2-40B4-BE49-F238E27FC236}">
                  <a16:creationId xmlns:a16="http://schemas.microsoft.com/office/drawing/2014/main" id="{41A201E7-28A9-F3D2-9308-C22AB5BF2079}"/>
                </a:ext>
              </a:extLst>
            </p:cNvPr>
            <p:cNvCxnSpPr>
              <a:cxnSpLocks/>
            </p:cNvCxnSpPr>
            <p:nvPr/>
          </p:nvCxnSpPr>
          <p:spPr>
            <a:xfrm flipV="1">
              <a:off x="26907557" y="5459838"/>
              <a:ext cx="2673078" cy="1075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7" name="Straight Connector 1116">
              <a:extLst>
                <a:ext uri="{FF2B5EF4-FFF2-40B4-BE49-F238E27FC236}">
                  <a16:creationId xmlns:a16="http://schemas.microsoft.com/office/drawing/2014/main" id="{C487DEA3-E8B9-B997-95A8-D2B5390F403C}"/>
                </a:ext>
              </a:extLst>
            </p:cNvPr>
            <p:cNvCxnSpPr>
              <a:cxnSpLocks/>
            </p:cNvCxnSpPr>
            <p:nvPr/>
          </p:nvCxnSpPr>
          <p:spPr>
            <a:xfrm>
              <a:off x="29580635" y="5459838"/>
              <a:ext cx="313297" cy="1020051"/>
            </a:xfrm>
            <a:prstGeom prst="line">
              <a:avLst/>
            </a:prstGeom>
          </p:spPr>
          <p:style>
            <a:lnRef idx="2">
              <a:schemeClr val="accent1"/>
            </a:lnRef>
            <a:fillRef idx="0">
              <a:schemeClr val="accent1"/>
            </a:fillRef>
            <a:effectRef idx="1">
              <a:schemeClr val="accent1"/>
            </a:effectRef>
            <a:fontRef idx="minor">
              <a:schemeClr val="tx1"/>
            </a:fontRef>
          </p:style>
        </p:cxnSp>
        <p:sp>
          <p:nvSpPr>
            <p:cNvPr id="1119" name="TextBox 1118">
              <a:extLst>
                <a:ext uri="{FF2B5EF4-FFF2-40B4-BE49-F238E27FC236}">
                  <a16:creationId xmlns:a16="http://schemas.microsoft.com/office/drawing/2014/main" id="{CF773541-5C91-A255-EA39-FA0BD4279543}"/>
                </a:ext>
              </a:extLst>
            </p:cNvPr>
            <p:cNvSpPr txBox="1"/>
            <p:nvPr/>
          </p:nvSpPr>
          <p:spPr>
            <a:xfrm>
              <a:off x="29588320" y="5194457"/>
              <a:ext cx="2466418" cy="698281"/>
            </a:xfrm>
            <a:prstGeom prst="rect">
              <a:avLst/>
            </a:prstGeom>
            <a:noFill/>
          </p:spPr>
          <p:txBody>
            <a:bodyPr wrap="none" rtlCol="0">
              <a:spAutoFit/>
            </a:bodyPr>
            <a:lstStyle/>
            <a:p>
              <a:r>
                <a:rPr lang="en-US" sz="2400" dirty="0">
                  <a:latin typeface="Times" pitchFamily="2" charset="0"/>
                </a:rPr>
                <a:t>Insert ORF+E</a:t>
              </a:r>
            </a:p>
          </p:txBody>
        </p:sp>
      </p:grpSp>
      <p:sp>
        <p:nvSpPr>
          <p:cNvPr id="1122" name="Right Arrow 1121">
            <a:extLst>
              <a:ext uri="{FF2B5EF4-FFF2-40B4-BE49-F238E27FC236}">
                <a16:creationId xmlns:a16="http://schemas.microsoft.com/office/drawing/2014/main" id="{EAA54C50-D252-3515-6844-72E21874C15A}"/>
              </a:ext>
            </a:extLst>
          </p:cNvPr>
          <p:cNvSpPr/>
          <p:nvPr/>
        </p:nvSpPr>
        <p:spPr>
          <a:xfrm>
            <a:off x="19987867" y="8711396"/>
            <a:ext cx="1799854" cy="8866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7" name="TextBox 1126">
            <a:extLst>
              <a:ext uri="{FF2B5EF4-FFF2-40B4-BE49-F238E27FC236}">
                <a16:creationId xmlns:a16="http://schemas.microsoft.com/office/drawing/2014/main" id="{4C24606B-0ED2-B1DA-B86D-3535DAACE243}"/>
              </a:ext>
            </a:extLst>
          </p:cNvPr>
          <p:cNvSpPr txBox="1"/>
          <p:nvPr/>
        </p:nvSpPr>
        <p:spPr>
          <a:xfrm>
            <a:off x="21310988" y="11489149"/>
            <a:ext cx="4415812" cy="1569660"/>
          </a:xfrm>
          <a:prstGeom prst="rect">
            <a:avLst/>
          </a:prstGeom>
          <a:noFill/>
        </p:spPr>
        <p:txBody>
          <a:bodyPr wrap="square" rtlCol="0">
            <a:spAutoFit/>
          </a:bodyPr>
          <a:lstStyle/>
          <a:p>
            <a:r>
              <a:rPr lang="en-US" sz="2400" dirty="0">
                <a:latin typeface="Times" pitchFamily="2" charset="0"/>
              </a:rPr>
              <a:t>Creation of PBI MLP2.2+E and PBI S35::I+E constructs using restrictive enzymes digestion</a:t>
            </a:r>
          </a:p>
          <a:p>
            <a:r>
              <a:rPr lang="en-US" sz="2400" dirty="0">
                <a:latin typeface="Times" pitchFamily="2" charset="0"/>
              </a:rPr>
              <a:t> </a:t>
            </a:r>
          </a:p>
        </p:txBody>
      </p:sp>
      <p:sp>
        <p:nvSpPr>
          <p:cNvPr id="1128" name="TextBox 1127">
            <a:extLst>
              <a:ext uri="{FF2B5EF4-FFF2-40B4-BE49-F238E27FC236}">
                <a16:creationId xmlns:a16="http://schemas.microsoft.com/office/drawing/2014/main" id="{87CDC4A0-830B-8ACA-47E1-67562194F8A7}"/>
              </a:ext>
            </a:extLst>
          </p:cNvPr>
          <p:cNvSpPr txBox="1"/>
          <p:nvPr/>
        </p:nvSpPr>
        <p:spPr>
          <a:xfrm>
            <a:off x="11471543" y="12098850"/>
            <a:ext cx="5594737" cy="546303"/>
          </a:xfrm>
          <a:prstGeom prst="rect">
            <a:avLst/>
          </a:prstGeom>
          <a:noFill/>
        </p:spPr>
        <p:txBody>
          <a:bodyPr wrap="none" rtlCol="0">
            <a:spAutoFit/>
          </a:bodyPr>
          <a:lstStyle/>
          <a:p>
            <a:r>
              <a:rPr lang="en-US" sz="2950" dirty="0">
                <a:latin typeface="Times" pitchFamily="2" charset="0"/>
              </a:rPr>
              <a:t>Ligation of 5’ and 3’ UTRs to ORF</a:t>
            </a:r>
          </a:p>
        </p:txBody>
      </p:sp>
      <p:sp>
        <p:nvSpPr>
          <p:cNvPr id="1130" name="TextBox 1129">
            <a:extLst>
              <a:ext uri="{FF2B5EF4-FFF2-40B4-BE49-F238E27FC236}">
                <a16:creationId xmlns:a16="http://schemas.microsoft.com/office/drawing/2014/main" id="{2BB7F97E-F420-6BD3-7A14-61D125629151}"/>
              </a:ext>
            </a:extLst>
          </p:cNvPr>
          <p:cNvSpPr txBox="1"/>
          <p:nvPr/>
        </p:nvSpPr>
        <p:spPr>
          <a:xfrm>
            <a:off x="9946279" y="5257299"/>
            <a:ext cx="8479348" cy="646331"/>
          </a:xfrm>
          <a:prstGeom prst="rect">
            <a:avLst/>
          </a:prstGeom>
          <a:noFill/>
        </p:spPr>
        <p:txBody>
          <a:bodyPr wrap="square">
            <a:spAutoFit/>
          </a:bodyPr>
          <a:lstStyle/>
          <a:p>
            <a:pPr rtl="0">
              <a:spcBef>
                <a:spcPts val="0"/>
              </a:spcBef>
              <a:spcAft>
                <a:spcPts val="0"/>
              </a:spcAft>
            </a:pPr>
            <a:r>
              <a:rPr lang="en-US" sz="3600" b="1" i="0" u="none" strike="noStrike" dirty="0">
                <a:solidFill>
                  <a:srgbClr val="000000"/>
                </a:solidFill>
                <a:effectLst/>
                <a:latin typeface="Times New Roman" panose="02020603050405020304" pitchFamily="18" charset="0"/>
              </a:rPr>
              <a:t>Fig. </a:t>
            </a:r>
            <a:r>
              <a:rPr lang="en-US" sz="3600" b="1" dirty="0">
                <a:solidFill>
                  <a:srgbClr val="000000"/>
                </a:solidFill>
                <a:latin typeface="Times New Roman" panose="02020603050405020304" pitchFamily="18" charset="0"/>
              </a:rPr>
              <a:t>I</a:t>
            </a:r>
            <a:r>
              <a:rPr lang="en-US" sz="3600" dirty="0">
                <a:solidFill>
                  <a:srgbClr val="000000"/>
                </a:solidFill>
                <a:latin typeface="Times New Roman" panose="02020603050405020304" pitchFamily="18" charset="0"/>
              </a:rPr>
              <a:t>: Mobile mRNA Analysis Flowchart</a:t>
            </a:r>
            <a:endParaRPr lang="en-US" sz="3600" dirty="0">
              <a:latin typeface="Times New Roman" panose="02020603050405020304" pitchFamily="18" charset="0"/>
              <a:cs typeface="Times New Roman" panose="02020603050405020304" pitchFamily="18" charset="0"/>
            </a:endParaRPr>
          </a:p>
        </p:txBody>
      </p:sp>
      <p:pic>
        <p:nvPicPr>
          <p:cNvPr id="1141" name="Picture 2">
            <a:extLst>
              <a:ext uri="{FF2B5EF4-FFF2-40B4-BE49-F238E27FC236}">
                <a16:creationId xmlns:a16="http://schemas.microsoft.com/office/drawing/2014/main" id="{FA7D358D-5738-665C-555B-390C9CA506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90855" y="5761907"/>
            <a:ext cx="10105694" cy="4729700"/>
          </a:xfrm>
          <a:prstGeom prst="rect">
            <a:avLst/>
          </a:prstGeom>
          <a:noFill/>
          <a:extLst>
            <a:ext uri="{909E8E84-426E-40DD-AFC4-6F175D3DCCD1}">
              <a14:hiddenFill xmlns:a14="http://schemas.microsoft.com/office/drawing/2010/main">
                <a:solidFill>
                  <a:srgbClr val="FFFFFF"/>
                </a:solidFill>
              </a14:hiddenFill>
            </a:ext>
          </a:extLst>
        </p:spPr>
      </p:pic>
      <p:sp>
        <p:nvSpPr>
          <p:cNvPr id="1142" name="Text Placeholder 2">
            <a:extLst>
              <a:ext uri="{FF2B5EF4-FFF2-40B4-BE49-F238E27FC236}">
                <a16:creationId xmlns:a16="http://schemas.microsoft.com/office/drawing/2014/main" id="{ADCC7035-C8F7-454B-F714-E0B8E20CD220}"/>
              </a:ext>
            </a:extLst>
          </p:cNvPr>
          <p:cNvSpPr txBox="1">
            <a:spLocks/>
          </p:cNvSpPr>
          <p:nvPr/>
        </p:nvSpPr>
        <p:spPr>
          <a:xfrm>
            <a:off x="33703014" y="4509214"/>
            <a:ext cx="9948935" cy="747497"/>
          </a:xfrm>
          <a:prstGeom prst="rect">
            <a:avLst/>
          </a:prstGeom>
          <a:solidFill>
            <a:srgbClr val="70AD47"/>
          </a:solidFill>
          <a:ln>
            <a:noFill/>
          </a:ln>
        </p:spPr>
        <p:txBody>
          <a:bodyPr wrap="square" lIns="91436" tIns="91436" rIns="91436" bIns="91436" anchor="ctr" anchorCtr="0">
            <a:spAutoFit/>
          </a:bodyPr>
          <a:lstStyle>
            <a:lvl1pPr marL="0" indent="0" algn="l" defTabSz="4388900" rtl="0" eaLnBrk="1" latinLnBrk="0" hangingPunct="1">
              <a:spcBef>
                <a:spcPct val="20000"/>
              </a:spcBef>
              <a:buFont typeface="Arial" pitchFamily="34" charset="0"/>
              <a:buNone/>
              <a:defRPr sz="2800" b="1" u="none" kern="1200" baseline="0">
                <a:solidFill>
                  <a:schemeClr val="bg1"/>
                </a:solidFill>
                <a:latin typeface="Helvetica" pitchFamily="2" charset="0"/>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0" marR="0" lvl="0" indent="0" algn="ctr" defTabSz="4388900" rtl="0" eaLnBrk="1" fontAlgn="auto" latinLnBrk="0" hangingPunct="1">
              <a:lnSpc>
                <a:spcPct val="100000"/>
              </a:lnSpc>
              <a:spcBef>
                <a:spcPct val="20000"/>
              </a:spcBef>
              <a:spcAft>
                <a:spcPts val="0"/>
              </a:spcAft>
              <a:buClrTx/>
              <a:buSzTx/>
              <a:buFont typeface="Arial" pitchFamily="34" charset="0"/>
              <a:buNone/>
              <a:tabLst/>
              <a:defRPr/>
            </a:pPr>
            <a:r>
              <a:rPr lang="en-US" sz="3600" dirty="0">
                <a:solidFill>
                  <a:sysClr val="window" lastClr="FFFFFF"/>
                </a:solidFill>
                <a:latin typeface="Times New Roman" panose="02020603050405020304" pitchFamily="18" charset="0"/>
                <a:cs typeface="Times New Roman" panose="02020603050405020304" pitchFamily="18" charset="0"/>
              </a:rPr>
              <a:t>Results Cont.</a:t>
            </a:r>
            <a:endParaRPr kumimoji="0" lang="en-US" sz="3600" b="1" i="0" u="none" strike="noStrike" kern="1200" cap="none" spc="0" normalizeH="0" baseline="0" noProof="0" dirty="0">
              <a:ln>
                <a:noFill/>
              </a:ln>
              <a:solidFill>
                <a:sysClr val="window" lastClr="FFFFFF"/>
              </a:solidFill>
              <a:effectLst/>
              <a:uLnTx/>
              <a:uFillTx/>
              <a:latin typeface="Times New Roman" panose="02020603050405020304" pitchFamily="18" charset="0"/>
              <a:cs typeface="Times New Roman" panose="02020603050405020304" pitchFamily="18" charset="0"/>
            </a:endParaRPr>
          </a:p>
        </p:txBody>
      </p:sp>
      <p:sp>
        <p:nvSpPr>
          <p:cNvPr id="1149" name="TextBox 1148">
            <a:extLst>
              <a:ext uri="{FF2B5EF4-FFF2-40B4-BE49-F238E27FC236}">
                <a16:creationId xmlns:a16="http://schemas.microsoft.com/office/drawing/2014/main" id="{93765E48-597E-7CB0-6DB7-015FA5FDC943}"/>
              </a:ext>
            </a:extLst>
          </p:cNvPr>
          <p:cNvSpPr txBox="1"/>
          <p:nvPr/>
        </p:nvSpPr>
        <p:spPr>
          <a:xfrm>
            <a:off x="10190671" y="30666844"/>
            <a:ext cx="23600630" cy="1200329"/>
          </a:xfrm>
          <a:prstGeom prst="rect">
            <a:avLst/>
          </a:prstGeom>
          <a:noFill/>
        </p:spPr>
        <p:txBody>
          <a:bodyPr wrap="square">
            <a:spAutoFit/>
          </a:bodyPr>
          <a:lstStyle/>
          <a:p>
            <a:r>
              <a:rPr lang="en-US" sz="3600" b="1" dirty="0">
                <a:solidFill>
                  <a:srgbClr val="000000"/>
                </a:solidFill>
                <a:latin typeface="Times New Roman" panose="02020603050405020304" pitchFamily="18" charset="0"/>
              </a:rPr>
              <a:t>Fig. II: </a:t>
            </a:r>
            <a:r>
              <a:rPr lang="en-US" sz="3600" dirty="0">
                <a:solidFill>
                  <a:srgbClr val="000000"/>
                </a:solidFill>
                <a:latin typeface="Times New Roman" panose="02020603050405020304" pitchFamily="18" charset="0"/>
              </a:rPr>
              <a:t> Image of gel electrophoresis of RT-PCR products originating from </a:t>
            </a:r>
            <a:r>
              <a:rPr lang="en-US" sz="3600" i="1" dirty="0">
                <a:solidFill>
                  <a:srgbClr val="000000"/>
                </a:solidFill>
                <a:latin typeface="Times New Roman" panose="02020603050405020304" pitchFamily="18" charset="0"/>
              </a:rPr>
              <a:t>N. benthamiana </a:t>
            </a:r>
            <a:r>
              <a:rPr lang="en-US" sz="3600" dirty="0">
                <a:solidFill>
                  <a:srgbClr val="000000"/>
                </a:solidFill>
                <a:latin typeface="Times New Roman" panose="02020603050405020304" pitchFamily="18" charset="0"/>
              </a:rPr>
              <a:t>tissue collected post inoculation with MLP2.2 and MLP2.2+E.</a:t>
            </a:r>
            <a:endParaRPr lang="en-US" sz="3600" dirty="0"/>
          </a:p>
        </p:txBody>
      </p:sp>
      <p:pic>
        <p:nvPicPr>
          <p:cNvPr id="8" name="Picture 7" descr="A green and white rectangular object with white text&#10;&#10;Description automatically generated">
            <a:extLst>
              <a:ext uri="{FF2B5EF4-FFF2-40B4-BE49-F238E27FC236}">
                <a16:creationId xmlns:a16="http://schemas.microsoft.com/office/drawing/2014/main" id="{74F9738E-904D-D590-1F85-FC53088E1F0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624999" y="6204174"/>
            <a:ext cx="9482513" cy="3226964"/>
          </a:xfrm>
          <a:prstGeom prst="rect">
            <a:avLst/>
          </a:prstGeom>
        </p:spPr>
      </p:pic>
      <p:grpSp>
        <p:nvGrpSpPr>
          <p:cNvPr id="1078" name="Group 1077">
            <a:extLst>
              <a:ext uri="{FF2B5EF4-FFF2-40B4-BE49-F238E27FC236}">
                <a16:creationId xmlns:a16="http://schemas.microsoft.com/office/drawing/2014/main" id="{B1FCFB42-CB62-10BB-9A80-E261D248BB7B}"/>
              </a:ext>
            </a:extLst>
          </p:cNvPr>
          <p:cNvGrpSpPr/>
          <p:nvPr/>
        </p:nvGrpSpPr>
        <p:grpSpPr>
          <a:xfrm>
            <a:off x="10209122" y="14306116"/>
            <a:ext cx="13043965" cy="4980224"/>
            <a:chOff x="9931883" y="13858388"/>
            <a:chExt cx="15320794" cy="3829355"/>
          </a:xfrm>
        </p:grpSpPr>
        <p:grpSp>
          <p:nvGrpSpPr>
            <p:cNvPr id="51" name="Group 50">
              <a:extLst>
                <a:ext uri="{FF2B5EF4-FFF2-40B4-BE49-F238E27FC236}">
                  <a16:creationId xmlns:a16="http://schemas.microsoft.com/office/drawing/2014/main" id="{00237BF4-E917-AA4E-8B10-70EF45DE6097}"/>
                </a:ext>
              </a:extLst>
            </p:cNvPr>
            <p:cNvGrpSpPr/>
            <p:nvPr/>
          </p:nvGrpSpPr>
          <p:grpSpPr>
            <a:xfrm>
              <a:off x="9931883" y="13858388"/>
              <a:ext cx="14006410" cy="3829355"/>
              <a:chOff x="10369612" y="13815168"/>
              <a:chExt cx="14264258" cy="3904578"/>
            </a:xfrm>
          </p:grpSpPr>
          <p:sp>
            <p:nvSpPr>
              <p:cNvPr id="52" name="Right Arrow 1150">
                <a:extLst>
                  <a:ext uri="{FF2B5EF4-FFF2-40B4-BE49-F238E27FC236}">
                    <a16:creationId xmlns:a16="http://schemas.microsoft.com/office/drawing/2014/main" id="{CCD3CE12-F7B6-7B7A-5FE8-19C6BD5417DD}"/>
                  </a:ext>
                </a:extLst>
              </p:cNvPr>
              <p:cNvSpPr/>
              <p:nvPr/>
            </p:nvSpPr>
            <p:spPr>
              <a:xfrm flipH="1">
                <a:off x="14466565" y="14322385"/>
                <a:ext cx="900197" cy="8866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1155">
                <a:extLst>
                  <a:ext uri="{FF2B5EF4-FFF2-40B4-BE49-F238E27FC236}">
                    <a16:creationId xmlns:a16="http://schemas.microsoft.com/office/drawing/2014/main" id="{E9915E1B-CCDD-5DB1-AE48-8A26147EDBE3}"/>
                  </a:ext>
                </a:extLst>
              </p:cNvPr>
              <p:cNvSpPr/>
              <p:nvPr/>
            </p:nvSpPr>
            <p:spPr>
              <a:xfrm>
                <a:off x="10369612" y="13815169"/>
                <a:ext cx="3923948" cy="176150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950" dirty="0">
                    <a:solidFill>
                      <a:prstClr val="black"/>
                    </a:solidFill>
                    <a:latin typeface="Times New Roman" panose="02020603050405020304" pitchFamily="18" charset="0"/>
                    <a:cs typeface="Times New Roman" panose="02020603050405020304" pitchFamily="18" charset="0"/>
                  </a:rPr>
                  <a:t>Gel Electrophoresis</a:t>
                </a:r>
                <a:endParaRPr lang="en-US" sz="2950" dirty="0"/>
              </a:p>
            </p:txBody>
          </p:sp>
          <p:sp>
            <p:nvSpPr>
              <p:cNvPr id="54" name="Rounded Rectangle 1155">
                <a:extLst>
                  <a:ext uri="{FF2B5EF4-FFF2-40B4-BE49-F238E27FC236}">
                    <a16:creationId xmlns:a16="http://schemas.microsoft.com/office/drawing/2014/main" id="{3CD5983B-B672-D611-3098-1B13EC12B7BB}"/>
                  </a:ext>
                </a:extLst>
              </p:cNvPr>
              <p:cNvSpPr/>
              <p:nvPr/>
            </p:nvSpPr>
            <p:spPr>
              <a:xfrm>
                <a:off x="15539767" y="13884936"/>
                <a:ext cx="3923948" cy="176150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950" dirty="0">
                    <a:solidFill>
                      <a:prstClr val="black"/>
                    </a:solidFill>
                    <a:latin typeface="Times New Roman" panose="02020603050405020304" pitchFamily="18" charset="0"/>
                    <a:cs typeface="Times New Roman" panose="02020603050405020304" pitchFamily="18" charset="0"/>
                  </a:rPr>
                  <a:t>RT-PCR</a:t>
                </a:r>
                <a:endParaRPr lang="en-US" sz="2950" dirty="0"/>
              </a:p>
            </p:txBody>
          </p:sp>
          <p:sp>
            <p:nvSpPr>
              <p:cNvPr id="55" name="Rounded Rectangle 1155">
                <a:extLst>
                  <a:ext uri="{FF2B5EF4-FFF2-40B4-BE49-F238E27FC236}">
                    <a16:creationId xmlns:a16="http://schemas.microsoft.com/office/drawing/2014/main" id="{5B19E465-E537-7400-3881-386D3725B1F6}"/>
                  </a:ext>
                </a:extLst>
              </p:cNvPr>
              <p:cNvSpPr/>
              <p:nvPr/>
            </p:nvSpPr>
            <p:spPr>
              <a:xfrm>
                <a:off x="15539767" y="15958243"/>
                <a:ext cx="3923948" cy="176150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950" dirty="0">
                    <a:solidFill>
                      <a:prstClr val="black"/>
                    </a:solidFill>
                    <a:latin typeface="Times New Roman" panose="02020603050405020304" pitchFamily="18" charset="0"/>
                    <a:cs typeface="Times New Roman" panose="02020603050405020304" pitchFamily="18" charset="0"/>
                  </a:rPr>
                  <a:t>Collect local and systemic tissue sample for Intact tissue sample</a:t>
                </a:r>
                <a:endParaRPr lang="en-US" sz="2950" dirty="0"/>
              </a:p>
            </p:txBody>
          </p:sp>
          <p:sp>
            <p:nvSpPr>
              <p:cNvPr id="56" name="Right Arrow 1150">
                <a:extLst>
                  <a:ext uri="{FF2B5EF4-FFF2-40B4-BE49-F238E27FC236}">
                    <a16:creationId xmlns:a16="http://schemas.microsoft.com/office/drawing/2014/main" id="{9CAC1A1D-2920-060A-02E0-46221F8DBFC5}"/>
                  </a:ext>
                </a:extLst>
              </p:cNvPr>
              <p:cNvSpPr/>
              <p:nvPr/>
            </p:nvSpPr>
            <p:spPr>
              <a:xfrm flipH="1">
                <a:off x="19626274" y="14322383"/>
                <a:ext cx="900197" cy="8866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ight Arrow 1150">
                <a:extLst>
                  <a:ext uri="{FF2B5EF4-FFF2-40B4-BE49-F238E27FC236}">
                    <a16:creationId xmlns:a16="http://schemas.microsoft.com/office/drawing/2014/main" id="{85C10F8C-DEE2-A8F2-76A1-A8EF5B47EDAB}"/>
                  </a:ext>
                </a:extLst>
              </p:cNvPr>
              <p:cNvSpPr/>
              <p:nvPr/>
            </p:nvSpPr>
            <p:spPr>
              <a:xfrm flipH="1">
                <a:off x="19626275" y="16395689"/>
                <a:ext cx="900197" cy="8866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1155">
                <a:extLst>
                  <a:ext uri="{FF2B5EF4-FFF2-40B4-BE49-F238E27FC236}">
                    <a16:creationId xmlns:a16="http://schemas.microsoft.com/office/drawing/2014/main" id="{A6CBC805-4511-99FF-A26D-CE313462D7B1}"/>
                  </a:ext>
                </a:extLst>
              </p:cNvPr>
              <p:cNvSpPr/>
              <p:nvPr/>
            </p:nvSpPr>
            <p:spPr>
              <a:xfrm>
                <a:off x="20709922" y="13815168"/>
                <a:ext cx="3923948" cy="176150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950" dirty="0">
                    <a:latin typeface="Times New Roman" panose="02020603050405020304" pitchFamily="18" charset="0"/>
                    <a:cs typeface="Times New Roman" panose="02020603050405020304" pitchFamily="18" charset="0"/>
                  </a:rPr>
                  <a:t>Collect local, intermediate systemic, and systemic MLP tissue samples</a:t>
                </a:r>
              </a:p>
            </p:txBody>
          </p:sp>
          <p:sp>
            <p:nvSpPr>
              <p:cNvPr id="59" name="Rounded Rectangle 1155">
                <a:extLst>
                  <a:ext uri="{FF2B5EF4-FFF2-40B4-BE49-F238E27FC236}">
                    <a16:creationId xmlns:a16="http://schemas.microsoft.com/office/drawing/2014/main" id="{A5C6CDD8-D456-9D13-4C75-B1CFDF9F42B1}"/>
                  </a:ext>
                </a:extLst>
              </p:cNvPr>
              <p:cNvSpPr/>
              <p:nvPr/>
            </p:nvSpPr>
            <p:spPr>
              <a:xfrm>
                <a:off x="20709922" y="15958243"/>
                <a:ext cx="3923948" cy="176150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950" dirty="0">
                    <a:solidFill>
                      <a:prstClr val="black"/>
                    </a:solidFill>
                    <a:latin typeface="Times New Roman" panose="02020603050405020304" pitchFamily="18" charset="0"/>
                    <a:cs typeface="Times New Roman" panose="02020603050405020304" pitchFamily="18" charset="0"/>
                  </a:rPr>
                  <a:t>Visualization of I+E movement using fluorescent light microscopy</a:t>
                </a:r>
                <a:endParaRPr lang="en-US" sz="2950" dirty="0"/>
              </a:p>
            </p:txBody>
          </p:sp>
          <p:sp>
            <p:nvSpPr>
              <p:cNvPr id="61" name="Rounded Rectangle 1155">
                <a:extLst>
                  <a:ext uri="{FF2B5EF4-FFF2-40B4-BE49-F238E27FC236}">
                    <a16:creationId xmlns:a16="http://schemas.microsoft.com/office/drawing/2014/main" id="{1CE5A011-5B8B-5D8B-BDC8-ED4C94032086}"/>
                  </a:ext>
                </a:extLst>
              </p:cNvPr>
              <p:cNvSpPr/>
              <p:nvPr/>
            </p:nvSpPr>
            <p:spPr>
              <a:xfrm>
                <a:off x="10369612" y="15958243"/>
                <a:ext cx="3923948" cy="176150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950" dirty="0">
                    <a:solidFill>
                      <a:prstClr val="black"/>
                    </a:solidFill>
                    <a:latin typeface="Times New Roman" panose="02020603050405020304" pitchFamily="18" charset="0"/>
                    <a:cs typeface="Times New Roman" panose="02020603050405020304" pitchFamily="18" charset="0"/>
                  </a:rPr>
                  <a:t>Western Blot</a:t>
                </a:r>
                <a:endParaRPr lang="en-US" sz="2950" dirty="0"/>
              </a:p>
            </p:txBody>
          </p:sp>
          <p:sp>
            <p:nvSpPr>
              <p:cNvPr id="1025" name="Right Arrow 1150">
                <a:extLst>
                  <a:ext uri="{FF2B5EF4-FFF2-40B4-BE49-F238E27FC236}">
                    <a16:creationId xmlns:a16="http://schemas.microsoft.com/office/drawing/2014/main" id="{8165D402-7A85-E3B9-165B-8DA0DCC3FDAA}"/>
                  </a:ext>
                </a:extLst>
              </p:cNvPr>
              <p:cNvSpPr/>
              <p:nvPr/>
            </p:nvSpPr>
            <p:spPr>
              <a:xfrm flipH="1">
                <a:off x="14466564" y="16395690"/>
                <a:ext cx="900197" cy="8866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27" name="Right Arrow 1120">
              <a:extLst>
                <a:ext uri="{FF2B5EF4-FFF2-40B4-BE49-F238E27FC236}">
                  <a16:creationId xmlns:a16="http://schemas.microsoft.com/office/drawing/2014/main" id="{70FD973D-B29C-8F3C-DCD1-3FFD23590F17}"/>
                </a:ext>
              </a:extLst>
            </p:cNvPr>
            <p:cNvSpPr/>
            <p:nvPr/>
          </p:nvSpPr>
          <p:spPr>
            <a:xfrm rot="10800000">
              <a:off x="24250548" y="15288973"/>
              <a:ext cx="1002129" cy="88660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34" name="Picture 1033" descr="A plant in a pot with text&#10;&#10;Description automatically generated">
            <a:extLst>
              <a:ext uri="{FF2B5EF4-FFF2-40B4-BE49-F238E27FC236}">
                <a16:creationId xmlns:a16="http://schemas.microsoft.com/office/drawing/2014/main" id="{9088902B-7712-27CF-8C41-2ABCE6CF3BA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3253087" y="13061543"/>
            <a:ext cx="8356815" cy="6837394"/>
          </a:xfrm>
          <a:prstGeom prst="rect">
            <a:avLst/>
          </a:prstGeom>
        </p:spPr>
      </p:pic>
      <p:sp>
        <p:nvSpPr>
          <p:cNvPr id="1080" name="Right Arrow 1120">
            <a:extLst>
              <a:ext uri="{FF2B5EF4-FFF2-40B4-BE49-F238E27FC236}">
                <a16:creationId xmlns:a16="http://schemas.microsoft.com/office/drawing/2014/main" id="{2F901410-EC1F-A43E-E74A-F57130230D99}"/>
              </a:ext>
            </a:extLst>
          </p:cNvPr>
          <p:cNvSpPr/>
          <p:nvPr/>
        </p:nvSpPr>
        <p:spPr>
          <a:xfrm rot="5400000">
            <a:off x="27126466" y="12429286"/>
            <a:ext cx="853202" cy="11530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4397D000-D91A-F16D-D0E7-925B8CE27C33}"/>
              </a:ext>
            </a:extLst>
          </p:cNvPr>
          <p:cNvSpPr txBox="1"/>
          <p:nvPr/>
        </p:nvSpPr>
        <p:spPr>
          <a:xfrm>
            <a:off x="10147592" y="29762108"/>
            <a:ext cx="3321958" cy="646331"/>
          </a:xfrm>
          <a:prstGeom prst="rect">
            <a:avLst/>
          </a:prstGeom>
          <a:noFill/>
        </p:spPr>
        <p:txBody>
          <a:bodyPr wrap="square" rtlCol="0">
            <a:spAutoFit/>
          </a:bodyPr>
          <a:lstStyle/>
          <a:p>
            <a:r>
              <a:rPr lang="en-US" sz="3600" dirty="0">
                <a:latin typeface="Times" pitchFamily="2" charset="0"/>
              </a:rPr>
              <a:t>(A) Local</a:t>
            </a:r>
          </a:p>
        </p:txBody>
      </p:sp>
      <p:sp>
        <p:nvSpPr>
          <p:cNvPr id="4" name="TextBox 3">
            <a:extLst>
              <a:ext uri="{FF2B5EF4-FFF2-40B4-BE49-F238E27FC236}">
                <a16:creationId xmlns:a16="http://schemas.microsoft.com/office/drawing/2014/main" id="{C50561E4-14FA-54F9-EB27-3B3B16D192BC}"/>
              </a:ext>
            </a:extLst>
          </p:cNvPr>
          <p:cNvSpPr txBox="1"/>
          <p:nvPr/>
        </p:nvSpPr>
        <p:spPr>
          <a:xfrm>
            <a:off x="17530682" y="29776018"/>
            <a:ext cx="5722405" cy="646331"/>
          </a:xfrm>
          <a:prstGeom prst="rect">
            <a:avLst/>
          </a:prstGeom>
          <a:noFill/>
        </p:spPr>
        <p:txBody>
          <a:bodyPr wrap="square" rtlCol="0">
            <a:spAutoFit/>
          </a:bodyPr>
          <a:lstStyle/>
          <a:p>
            <a:r>
              <a:rPr lang="en-US" sz="3600" dirty="0">
                <a:latin typeface="Times" pitchFamily="2" charset="0"/>
              </a:rPr>
              <a:t>(B) Intermediate Systemic</a:t>
            </a:r>
          </a:p>
        </p:txBody>
      </p:sp>
      <p:sp>
        <p:nvSpPr>
          <p:cNvPr id="6" name="TextBox 5">
            <a:extLst>
              <a:ext uri="{FF2B5EF4-FFF2-40B4-BE49-F238E27FC236}">
                <a16:creationId xmlns:a16="http://schemas.microsoft.com/office/drawing/2014/main" id="{28FC4FD8-F0CF-9139-990C-72D9A4354922}"/>
              </a:ext>
            </a:extLst>
          </p:cNvPr>
          <p:cNvSpPr txBox="1"/>
          <p:nvPr/>
        </p:nvSpPr>
        <p:spPr>
          <a:xfrm>
            <a:off x="25098065" y="29848061"/>
            <a:ext cx="3813078" cy="646331"/>
          </a:xfrm>
          <a:prstGeom prst="rect">
            <a:avLst/>
          </a:prstGeom>
          <a:noFill/>
        </p:spPr>
        <p:txBody>
          <a:bodyPr wrap="square" rtlCol="0">
            <a:spAutoFit/>
          </a:bodyPr>
          <a:lstStyle/>
          <a:p>
            <a:r>
              <a:rPr lang="en-US" sz="3600" dirty="0">
                <a:latin typeface="Times" pitchFamily="2" charset="0"/>
              </a:rPr>
              <a:t>(C) Systemic</a:t>
            </a:r>
          </a:p>
        </p:txBody>
      </p:sp>
      <p:sp>
        <p:nvSpPr>
          <p:cNvPr id="11" name="TextBox 10">
            <a:extLst>
              <a:ext uri="{FF2B5EF4-FFF2-40B4-BE49-F238E27FC236}">
                <a16:creationId xmlns:a16="http://schemas.microsoft.com/office/drawing/2014/main" id="{1B5357B2-B676-4754-2D5A-82FDE79F61C1}"/>
              </a:ext>
            </a:extLst>
          </p:cNvPr>
          <p:cNvSpPr txBox="1"/>
          <p:nvPr/>
        </p:nvSpPr>
        <p:spPr>
          <a:xfrm>
            <a:off x="9595935" y="28757087"/>
            <a:ext cx="3321958" cy="461665"/>
          </a:xfrm>
          <a:prstGeom prst="rect">
            <a:avLst/>
          </a:prstGeom>
          <a:noFill/>
        </p:spPr>
        <p:txBody>
          <a:bodyPr wrap="square" rtlCol="0">
            <a:spAutoFit/>
          </a:bodyPr>
          <a:lstStyle/>
          <a:p>
            <a:r>
              <a:rPr lang="en-US" sz="2400" dirty="0">
                <a:latin typeface="Times" pitchFamily="2" charset="0"/>
              </a:rPr>
              <a:t>1000bp</a:t>
            </a:r>
          </a:p>
        </p:txBody>
      </p:sp>
      <p:sp>
        <p:nvSpPr>
          <p:cNvPr id="16" name="TextBox 15">
            <a:extLst>
              <a:ext uri="{FF2B5EF4-FFF2-40B4-BE49-F238E27FC236}">
                <a16:creationId xmlns:a16="http://schemas.microsoft.com/office/drawing/2014/main" id="{6C60EA8C-55E5-3F07-FDA2-024621F56CA2}"/>
              </a:ext>
            </a:extLst>
          </p:cNvPr>
          <p:cNvSpPr txBox="1"/>
          <p:nvPr/>
        </p:nvSpPr>
        <p:spPr>
          <a:xfrm>
            <a:off x="17090969" y="28574897"/>
            <a:ext cx="3321958" cy="461665"/>
          </a:xfrm>
          <a:prstGeom prst="rect">
            <a:avLst/>
          </a:prstGeom>
          <a:noFill/>
        </p:spPr>
        <p:txBody>
          <a:bodyPr wrap="square" rtlCol="0">
            <a:spAutoFit/>
          </a:bodyPr>
          <a:lstStyle/>
          <a:p>
            <a:r>
              <a:rPr lang="en-US" sz="2400" dirty="0">
                <a:latin typeface="Times" pitchFamily="2" charset="0"/>
              </a:rPr>
              <a:t>1000bp</a:t>
            </a:r>
          </a:p>
        </p:txBody>
      </p:sp>
      <p:sp>
        <p:nvSpPr>
          <p:cNvPr id="17" name="TextBox 16">
            <a:extLst>
              <a:ext uri="{FF2B5EF4-FFF2-40B4-BE49-F238E27FC236}">
                <a16:creationId xmlns:a16="http://schemas.microsoft.com/office/drawing/2014/main" id="{121B4EAE-58DE-3CAE-662B-C41C9BF5D902}"/>
              </a:ext>
            </a:extLst>
          </p:cNvPr>
          <p:cNvSpPr txBox="1"/>
          <p:nvPr/>
        </p:nvSpPr>
        <p:spPr>
          <a:xfrm>
            <a:off x="24414959" y="28684052"/>
            <a:ext cx="3321958" cy="461665"/>
          </a:xfrm>
          <a:prstGeom prst="rect">
            <a:avLst/>
          </a:prstGeom>
          <a:noFill/>
        </p:spPr>
        <p:txBody>
          <a:bodyPr wrap="square" rtlCol="0">
            <a:spAutoFit/>
          </a:bodyPr>
          <a:lstStyle/>
          <a:p>
            <a:r>
              <a:rPr lang="en-US" sz="2400" dirty="0">
                <a:latin typeface="Times" pitchFamily="2" charset="0"/>
              </a:rPr>
              <a:t>1000bp</a:t>
            </a:r>
          </a:p>
        </p:txBody>
      </p:sp>
    </p:spTree>
    <p:extLst>
      <p:ext uri="{BB962C8B-B14F-4D97-AF65-F5344CB8AC3E}">
        <p14:creationId xmlns:p14="http://schemas.microsoft.com/office/powerpoint/2010/main" val="995285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5091</TotalTime>
  <Words>995</Words>
  <Application>Microsoft Macintosh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Aptos</vt:lpstr>
      <vt:lpstr>Aptos Display</vt:lpstr>
      <vt:lpstr>Arial</vt:lpstr>
      <vt:lpstr>Calibri</vt:lpstr>
      <vt:lpstr>Times</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Koretsky</dc:creator>
  <cp:lastModifiedBy>James N. Culver</cp:lastModifiedBy>
  <cp:revision>15</cp:revision>
  <dcterms:created xsi:type="dcterms:W3CDTF">2024-04-08T22:22:35Z</dcterms:created>
  <dcterms:modified xsi:type="dcterms:W3CDTF">2024-04-15T00:17:13Z</dcterms:modified>
</cp:coreProperties>
</file>