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57"/>
  </p:notesMasterIdLst>
  <p:sldIdLst>
    <p:sldId id="256" r:id="rId2"/>
    <p:sldId id="369" r:id="rId3"/>
    <p:sldId id="370" r:id="rId4"/>
    <p:sldId id="371" r:id="rId5"/>
    <p:sldId id="372" r:id="rId6"/>
    <p:sldId id="403" r:id="rId7"/>
    <p:sldId id="373" r:id="rId8"/>
    <p:sldId id="374" r:id="rId9"/>
    <p:sldId id="375" r:id="rId10"/>
    <p:sldId id="399" r:id="rId11"/>
    <p:sldId id="402" r:id="rId12"/>
    <p:sldId id="394" r:id="rId13"/>
    <p:sldId id="404" r:id="rId14"/>
    <p:sldId id="377" r:id="rId15"/>
    <p:sldId id="390" r:id="rId16"/>
    <p:sldId id="378" r:id="rId17"/>
    <p:sldId id="396" r:id="rId18"/>
    <p:sldId id="401" r:id="rId19"/>
    <p:sldId id="379" r:id="rId20"/>
    <p:sldId id="427" r:id="rId21"/>
    <p:sldId id="428" r:id="rId22"/>
    <p:sldId id="381" r:id="rId23"/>
    <p:sldId id="415" r:id="rId24"/>
    <p:sldId id="416" r:id="rId25"/>
    <p:sldId id="400" r:id="rId26"/>
    <p:sldId id="408" r:id="rId27"/>
    <p:sldId id="405" r:id="rId28"/>
    <p:sldId id="406" r:id="rId29"/>
    <p:sldId id="407" r:id="rId30"/>
    <p:sldId id="409" r:id="rId31"/>
    <p:sldId id="410" r:id="rId32"/>
    <p:sldId id="411" r:id="rId33"/>
    <p:sldId id="420" r:id="rId34"/>
    <p:sldId id="382" r:id="rId35"/>
    <p:sldId id="412" r:id="rId36"/>
    <p:sldId id="421" r:id="rId37"/>
    <p:sldId id="422" r:id="rId38"/>
    <p:sldId id="425" r:id="rId39"/>
    <p:sldId id="424" r:id="rId40"/>
    <p:sldId id="413" r:id="rId41"/>
    <p:sldId id="417" r:id="rId42"/>
    <p:sldId id="419" r:id="rId43"/>
    <p:sldId id="418" r:id="rId44"/>
    <p:sldId id="397" r:id="rId45"/>
    <p:sldId id="431" r:id="rId46"/>
    <p:sldId id="383" r:id="rId47"/>
    <p:sldId id="426" r:id="rId48"/>
    <p:sldId id="429" r:id="rId49"/>
    <p:sldId id="398" r:id="rId50"/>
    <p:sldId id="385" r:id="rId51"/>
    <p:sldId id="386" r:id="rId52"/>
    <p:sldId id="430" r:id="rId53"/>
    <p:sldId id="389" r:id="rId54"/>
    <p:sldId id="376" r:id="rId55"/>
    <p:sldId id="367" r:id="rId5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175F"/>
    <a:srgbClr val="0865A1"/>
    <a:srgbClr val="F70004"/>
    <a:srgbClr val="F59B2D"/>
    <a:srgbClr val="4F81BD"/>
    <a:srgbClr val="F26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96"/>
    <p:restoredTop sz="82887" autoAdjust="0"/>
  </p:normalViewPr>
  <p:slideViewPr>
    <p:cSldViewPr snapToGrid="0">
      <p:cViewPr varScale="1">
        <p:scale>
          <a:sx n="86" d="100"/>
          <a:sy n="86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25213-AEAC-4230-86B7-BBB212B727D5}" type="datetimeFigureOut">
              <a:rPr lang="en-US" smtClean="0"/>
              <a:t>8/26/2024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DF38F-C046-4514-BC69-0E3717B0C6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733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94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LC-PCC PS on this condition option is Cataloger’s judgment.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880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An appellation is a string or combination of signs used to refer to an entity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38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RDA Toolkit Restructure and Redesign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76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WCAG= Web Content Accessibility Guidelines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58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New entities: RDA entity, Agent, Collective Agent, Nomen, Place, Timespan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361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633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Toolkit does not use Boolean operators</a:t>
            </a:r>
          </a:p>
          <a:p>
            <a:pPr lvl="1"/>
            <a:r>
              <a:rPr lang="en-US" dirty="0"/>
              <a:t>“and” is assumed between terms</a:t>
            </a:r>
          </a:p>
          <a:p>
            <a:r>
              <a:rPr lang="en-US" dirty="0"/>
              <a:t>Searching is not case sensitive or punctuation sensitive</a:t>
            </a:r>
          </a:p>
          <a:p>
            <a:r>
              <a:rPr lang="en-US" dirty="0"/>
              <a:t>Use quotation marks when searching for an exact phrase</a:t>
            </a:r>
          </a:p>
          <a:p>
            <a:pPr lvl="1"/>
            <a:r>
              <a:rPr lang="en-US" dirty="0"/>
              <a:t>Unless you’re using Exact Title – then omit them</a:t>
            </a:r>
          </a:p>
          <a:p>
            <a:pPr lvl="1"/>
            <a:r>
              <a:rPr lang="en-US" dirty="0"/>
              <a:t>Good way to search for former element names</a:t>
            </a:r>
          </a:p>
          <a:p>
            <a:r>
              <a:rPr lang="en-US" dirty="0"/>
              <a:t>Use an asterisk (*) as a wildcard for one or more letters</a:t>
            </a:r>
          </a:p>
          <a:p>
            <a:pPr lvl="1"/>
            <a:r>
              <a:rPr lang="en-US" dirty="0"/>
              <a:t>number* retrieves: number, numbers, numbering</a:t>
            </a:r>
          </a:p>
          <a:p>
            <a:r>
              <a:rPr lang="en-US" dirty="0"/>
              <a:t>Use a percentage sign (%) as wildcard for a single letter</a:t>
            </a:r>
          </a:p>
          <a:p>
            <a:pPr lvl="1"/>
            <a:r>
              <a:rPr lang="en-US" dirty="0"/>
              <a:t>short-cut retrieves: nothing</a:t>
            </a:r>
          </a:p>
          <a:p>
            <a:pPr lvl="1"/>
            <a:r>
              <a:rPr lang="en-US" dirty="0"/>
              <a:t>short*cut retrieves: shortcut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083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041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change the menu view via the settings menu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801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Minimum description: which kind of element must be used</a:t>
            </a:r>
          </a:p>
          <a:p>
            <a:r>
              <a:rPr lang="en-US" dirty="0"/>
              <a:t>Effective description: Record elements that are deemed useful for identification and access</a:t>
            </a:r>
          </a:p>
          <a:p>
            <a:r>
              <a:rPr lang="en-US" dirty="0"/>
              <a:t>Entity boundary: determined by bibliographic and cultural conventions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CDF38F-C046-4514-BC69-0E3717B0C6B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32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175" y="0"/>
            <a:ext cx="12188825" cy="6866467"/>
            <a:chOff x="0" y="-8467"/>
            <a:chExt cx="12188825" cy="6866467"/>
          </a:xfrm>
        </p:grpSpPr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FFC000">
                <a:alpha val="7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alpha val="6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rgbClr val="F59B2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rgbClr val="0865A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6" y="2404534"/>
            <a:ext cx="8778240" cy="1646302"/>
          </a:xfrm>
        </p:spPr>
        <p:txBody>
          <a:bodyPr anchor="b">
            <a:noAutofit/>
          </a:bodyPr>
          <a:lstStyle>
            <a:lvl1pPr algn="l">
              <a:defRPr sz="5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6" y="4050832"/>
            <a:ext cx="8778240" cy="1554480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9564811B-EBDC-4962-8F72-06D47403C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1A84892E-BCC0-4961-9DA5-6606A800B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AEBD270C-9E2C-4C8F-9144-19FFEC637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CA423697-F111-4BE1-900D-B558A21597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2CFE1B-D32D-49F4-9386-DBB980E94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2661C2C-41AF-41C0-81F0-B655E5A9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9E054579-6260-4C04-8B8E-42E77F8F89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98630DF-3367-42EA-8BD9-D2BEB9FE9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B4B1FD-C942-449E-916E-4DFA1E774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4460A578-54BA-4145-AFBE-1B24520094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556B754-E401-4049-83E2-434FF1846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84CE83-A2B8-4BA0-AF0E-E13862983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EA6DFAF2-D1AB-4876-9B31-9B406652A4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A58FD3A-CC12-426A-9E70-789BECF73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9C428AE-ED86-42C3-9A32-1100744E1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C99B6D1A-CB86-42C7-8B4A-439FF0C91C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D7329EF-ED58-495B-B6CA-632F11BD3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2B82D71-E9FA-4ED8-A487-BB1323791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9F94EBA8-6850-4131-91D8-1789AB06FF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FB12205-1CEA-4374-9F94-C18A139B7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C6DE013-1F9C-4390-8A17-9558BACC9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B6198B16-9103-4808-ABC5-87DD4121FF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513C2E1-1ED7-46D2-A327-862ED403A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50490CA-82A1-44E9-BEFB-C48A99102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9601200" cy="79758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5" y="1504950"/>
            <a:ext cx="9607883" cy="44386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9601200" cy="1826581"/>
          </a:xfrm>
        </p:spPr>
        <p:txBody>
          <a:bodyPr anchor="b"/>
          <a:lstStyle>
            <a:lvl1pPr algn="l">
              <a:defRPr sz="4000" b="0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9601200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DD98910-48CC-4472-908B-8BA632B5D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8A30A9F-0AB4-48A3-B059-69BF9829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601200" cy="79552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3" y="1508760"/>
            <a:ext cx="4754880" cy="44348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2120" y="1508760"/>
            <a:ext cx="4754880" cy="44348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13A000C-7BFA-4367-97E9-548AA332A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877C91F-84B6-4596-A22F-2CB3196FE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601200" cy="79552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4" y="1508760"/>
            <a:ext cx="47548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4" y="2188654"/>
            <a:ext cx="4671035" cy="384048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2120" y="1508760"/>
            <a:ext cx="47548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2120" y="2188654"/>
            <a:ext cx="4754880" cy="384048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0D0FFB06-EF5A-474A-9C08-C4B41E8B2D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3E14A13B-EB66-4787-A796-12D1920A3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49FB1A6-3A22-4FE2-A62A-6EEBB6A3A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601200" cy="79552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BB4522F0-ADD3-4261-8E2E-9C57AFCE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F1260A1-3816-476F-A97B-CEF6007F9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CFA8014-43A0-4122-93F4-855F1C653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F02F5543-A47F-4A8F-A5C1-08CA7AFFD3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91EA945-25F0-45CC-A975-25120557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DBBC37A-09D3-4A19-9EDF-E26183D2D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4A5FAF7D-9889-4E85-8395-A694E498D6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BC983DA-61D8-4875-964B-DFC7CBDAF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62B10EF-495A-4D2A-BF91-E278C053D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60F68669-43E0-45D2-A066-D41172D404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AA4DEC4-2908-4824-8B53-F4F105CDC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23C2CA1-6B28-4660-A046-2BA527C7E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88825" cy="6866467"/>
          </a:xfrm>
        </p:grpSpPr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FFC000">
                <a:alpha val="7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alpha val="6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rgbClr val="F59B2D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rgbClr val="0865A1">
                <a:alpha val="8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601200" cy="7955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3" y="1508760"/>
            <a:ext cx="960120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B75BA63-4B6C-4194-8F2B-994B179AE6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98280" y="6041362"/>
            <a:ext cx="118872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Aug. 26, 2024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748FA157-DB40-4823-8536-1A67FF18CC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3" y="6041362"/>
            <a:ext cx="4458931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The Official RDA Toolkit is Here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DB4C69B3-1C08-4A40-BC53-314B22F7F6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36264" y="6041361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rgbClr val="05175F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rgbClr val="05175F"/>
        </a:buClr>
        <a:buSzPct val="80000"/>
        <a:buFont typeface="Wingdings 3" charset="2"/>
        <a:buChar char="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rgbClr val="05175F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rgbClr val="05175F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rgbClr val="05175F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ss.rdatoolkit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ccess.rdatoolkit.org/en-US_ala-c2c166d8-c3e1-399b-ab2e-8d83417b3ce9/p_a1z_pky_rgb" TargetMode="Externa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original.rdatoolkit.org/rdaappk_rdak-31.html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access.rdatoolkit.org/en-US_ala-4b9291c5-f525-37fd-b661-c469e763ce8a/p_v12_zxv_dgb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access.rdatoolkit.org/en-US_ala-17cf4e9e-1ba1-3464-bfe0-e4d9110e96c9/section_mqf_fyh_xdb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access.rdatoolkit.org/en-US_ala-4b9291c5-f525-37fd-b661-c469e763ce8a/p_cb1_rwy_xdb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original.rdatoolkit.org/rdachp2_rda2-6473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hyperlink" Target="https://access.rdatoolkit.org/en-US_ala-b569c353-c792-3617-8c83-d974466ccc02/div_prc_hbl_nvb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ta.dnb.de/doc/RDA" TargetMode="External"/><Relationship Id="rId2" Type="http://schemas.openxmlformats.org/officeDocument/2006/relationships/hyperlink" Target="https://www.loc.gov/aba/rda/mgd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ss.rdatoolkit.org/Guidance/Index?externalId=en-US_ala-f4fb013b-b64e-37b1-902c-561d27b1e832&amp;highlight=Minimum+description+of+a+resource+entity" TargetMode="External"/><Relationship Id="rId2" Type="http://schemas.openxmlformats.org/officeDocument/2006/relationships/hyperlink" Target="https://access.rdatoolkit.org/Guidance/Index?externalId=en-US_ala-a346012c-977a-3e23-b4dc-5ff172928f33&amp;highlight=Coherent+description+of+an+information+resourc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ccess.rdatoolkit.org/en-US_ala-40e2ca7b-8b9d-3491-8b2c-fed9e99c286c/section_ahq_cxb_ydb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access.rdatoolkit.org/en-US_ala-b7de61e2-fe4b-3cc3-a4a2-7a3c4c55b4fc/16b57fb8-9f73-4e10-82d9-f88964388f36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access.rdatoolkit.org/en-US_ala-e23bf7e1-aa3e-3e8d-874e-9a16d0cdee57/section_jsn_13y_tdb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access.rdatoolkit.org/en-US_ala-5299904f-a058-3f71-8afa-fe21f3577328/section_rgc_lcq_2kb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aba/rda/mgd/mg-fictitiousRealNonHumanEntities.pdf" TargetMode="External"/><Relationship Id="rId2" Type="http://schemas.openxmlformats.org/officeDocument/2006/relationships/hyperlink" Target="https://access.rdatoolkit.org/Guidance/Index?externalId=en-US_topic_cnj_hxj_rgb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ss.rdatoolkit.org/Content/Index?externalId=en-US_ala-5b218456-de2c-30eb-bf43-f7e82d4065b1" TargetMode="External"/><Relationship Id="rId2" Type="http://schemas.openxmlformats.org/officeDocument/2006/relationships/hyperlink" Target="https://access.rdatoolkit.org/en-US_ala-6f241594-3b46-3eb3-a053-1ecec038fa34/ed2f7bbd-6f4a-4885-8aa4-a2c79586ad1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ccess.rdatoolkit.org/Content/Index?externalId=en-US_ala-a39c4ac1-03cb-351b-8868-f64d7dd16de4" TargetMode="External"/><Relationship Id="rId4" Type="http://schemas.openxmlformats.org/officeDocument/2006/relationships/hyperlink" Target="https://access.rdatoolkit.org/Content/Index?externalId=en-US_ala-6d73e093-3928-3314-ad35-cc4afb3e3e3b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oc.gov/catworkshop/rda/index.html" TargetMode="External"/><Relationship Id="rId3" Type="http://schemas.openxmlformats.org/officeDocument/2006/relationships/hyperlink" Target="https://www.rdatoolkit.org/" TargetMode="External"/><Relationship Id="rId7" Type="http://schemas.openxmlformats.org/officeDocument/2006/relationships/hyperlink" Target="https://www.youtube.com/channel/UCd5pa3AoQIr17wESE9YHcnw" TargetMode="External"/><Relationship Id="rId2" Type="http://schemas.openxmlformats.org/officeDocument/2006/relationships/hyperlink" Target="https://ebookcentral.proquest.com/lib/umdcp/detail.action?docID=662480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datoolkit.org/sites/default/files/2024-04/RSC-EEO-SS2024_final.pdf" TargetMode="External"/><Relationship Id="rId5" Type="http://schemas.openxmlformats.org/officeDocument/2006/relationships/hyperlink" Target="https://www.rdatoolkit.org/rsc/rscpresentations" TargetMode="External"/><Relationship Id="rId4" Type="http://schemas.openxmlformats.org/officeDocument/2006/relationships/hyperlink" Target="https://www.rdatoolkit.org/rsc" TargetMode="Externa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mailto:kglennan@umd.edu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https://docs.google.com/spreadsheets/d/1qVeqb2QpT-BbVrlE8ffwRJRgvV70Y3Je/edit?usp=sharing&amp;ouid=106436146334454451950&amp;rtpof=true&amp;sd=tru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7B892-2ADD-F324-DAAA-B434DD84D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6538" y="1828800"/>
            <a:ext cx="9178924" cy="1646237"/>
          </a:xfrm>
        </p:spPr>
        <p:txBody>
          <a:bodyPr>
            <a:normAutofit fontScale="90000"/>
          </a:bodyPr>
          <a:lstStyle/>
          <a:p>
            <a:r>
              <a:rPr lang="en-US" dirty="0"/>
              <a:t>The Official RDA Toolkit is Here: </a:t>
            </a:r>
            <a:br>
              <a:rPr lang="en-US" dirty="0"/>
            </a:br>
            <a:r>
              <a:rPr lang="en-US" dirty="0"/>
              <a:t>Now What?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2BE5D3-E950-ED7A-23F2-34D3A3C87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6538" y="3749040"/>
            <a:ext cx="8778875" cy="2286000"/>
          </a:xfrm>
        </p:spPr>
        <p:txBody>
          <a:bodyPr>
            <a:normAutofit fontScale="85000" lnSpcReduction="20000"/>
          </a:bodyPr>
          <a:lstStyle/>
          <a:p>
            <a:br>
              <a:rPr lang="en-US" sz="1200" dirty="0"/>
            </a:b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Kathy Glennan</a:t>
            </a:r>
          </a:p>
          <a:p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Director, Cataloging &amp; Metadata Services</a:t>
            </a:r>
          </a:p>
          <a:p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University of Maryland</a:t>
            </a:r>
          </a:p>
          <a:p>
            <a:br>
              <a:rPr lang="en-US" dirty="0"/>
            </a:br>
            <a:r>
              <a:rPr lang="en-US" dirty="0"/>
              <a:t>Connecticut Library Association Technical Services Section</a:t>
            </a:r>
          </a:p>
          <a:p>
            <a:r>
              <a:rPr lang="en-US" dirty="0"/>
              <a:t>August 26, 2024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832364-40ED-44CC-8CDD-15A2E38E9C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61" t="18374" r="8325"/>
          <a:stretch/>
        </p:blipFill>
        <p:spPr>
          <a:xfrm>
            <a:off x="8586439" y="3475037"/>
            <a:ext cx="1828800" cy="236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41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75548-19E5-7F88-F321-005E2608C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Logging 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628EB-4BD0-B4D3-31A4-02FF11DED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https://access.rdatoolkit.org/</a:t>
            </a:r>
            <a:r>
              <a:rPr lang="en-US" dirty="0"/>
              <a:t> </a:t>
            </a:r>
          </a:p>
          <a:p>
            <a:r>
              <a:rPr lang="en-US" dirty="0"/>
              <a:t>Best choice: create a personal profile, rather than relying on just an institutional login</a:t>
            </a:r>
          </a:p>
          <a:p>
            <a:pPr lvl="1"/>
            <a:r>
              <a:rPr lang="en-US" dirty="0"/>
              <a:t>This provides you with additional settings/content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5431C-279D-1720-4FB6-AE7F08386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FA0AA-B064-561C-7FBA-4B83CD980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3496D-BEDA-C584-2431-70310A57E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207C4C-7ECF-10CB-AAAB-695B09538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4272" y="3383280"/>
            <a:ext cx="9335803" cy="140037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F04A6F1-EEC5-6C01-102F-C50936665560}"/>
              </a:ext>
            </a:extLst>
          </p:cNvPr>
          <p:cNvSpPr/>
          <p:nvPr/>
        </p:nvSpPr>
        <p:spPr>
          <a:xfrm>
            <a:off x="4610100" y="3291840"/>
            <a:ext cx="3543300" cy="700185"/>
          </a:xfrm>
          <a:prstGeom prst="ellipse">
            <a:avLst/>
          </a:prstGeom>
          <a:noFill/>
          <a:ln w="28575">
            <a:solidFill>
              <a:srgbClr val="F59B2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5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E759A-E243-5260-ED66-0B38DA60A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Toolbar Orientation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C19DA-F8A2-190E-9604-2CCDF8973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endParaRPr lang="en-US" sz="2600" dirty="0"/>
          </a:p>
          <a:p>
            <a:endParaRPr lang="en-US" sz="2600" dirty="0"/>
          </a:p>
          <a:p>
            <a:pPr marL="457200" indent="-457200"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dirty="0"/>
              <a:t>Help: Explains Toolkit features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dirty="0"/>
              <a:t>Views: Customize what displays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dirty="0"/>
              <a:t>Entities: Abstract classes of things that are of interest to library users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dirty="0"/>
              <a:t>Guidance: Explains theory; offers “how to” instructions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dirty="0"/>
              <a:t>Policies: Guidance from communities about how to apply RDA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dirty="0"/>
              <a:t>Resources: Includes Glossary, Vocabulary Encoding Schemes, </a:t>
            </a:r>
            <a:br>
              <a:rPr lang="en-US" dirty="0"/>
            </a:br>
            <a:r>
              <a:rPr lang="en-US" dirty="0"/>
              <a:t>and Community Resources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dirty="0"/>
              <a:t>Search box: Search Official RDA, policy statements, etc.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D6819-ABD0-11B4-9F83-A823169A6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5A315-FC16-E31D-1B9C-BC1F5E2FC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57DB4-A103-D75A-C264-9B0A388E7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8C1C81-066F-646D-C866-0143023BF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5" y="1407186"/>
            <a:ext cx="9297698" cy="140037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569CD400-FD07-B6B5-145B-FFD3DF01D172}"/>
              </a:ext>
            </a:extLst>
          </p:cNvPr>
          <p:cNvSpPr>
            <a:spLocks noChangeAspect="1"/>
          </p:cNvSpPr>
          <p:nvPr/>
        </p:nvSpPr>
        <p:spPr>
          <a:xfrm>
            <a:off x="7760856" y="1737360"/>
            <a:ext cx="365760" cy="3657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5BFF55C-52DB-96A9-FA4B-4806F9C9547B}"/>
              </a:ext>
            </a:extLst>
          </p:cNvPr>
          <p:cNvSpPr>
            <a:spLocks noChangeAspect="1"/>
          </p:cNvSpPr>
          <p:nvPr/>
        </p:nvSpPr>
        <p:spPr>
          <a:xfrm>
            <a:off x="6860326" y="1737360"/>
            <a:ext cx="365760" cy="3657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6CCF0EE-F10E-B244-0BEB-330AD800E6C9}"/>
              </a:ext>
            </a:extLst>
          </p:cNvPr>
          <p:cNvSpPr>
            <a:spLocks noChangeAspect="1"/>
          </p:cNvSpPr>
          <p:nvPr/>
        </p:nvSpPr>
        <p:spPr>
          <a:xfrm>
            <a:off x="1911096" y="2194560"/>
            <a:ext cx="365760" cy="3657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34A33B8-19F6-75B5-C923-3DCCB3CE72AC}"/>
              </a:ext>
            </a:extLst>
          </p:cNvPr>
          <p:cNvSpPr>
            <a:spLocks noChangeAspect="1"/>
          </p:cNvSpPr>
          <p:nvPr/>
        </p:nvSpPr>
        <p:spPr>
          <a:xfrm>
            <a:off x="639170" y="2194560"/>
            <a:ext cx="365760" cy="3657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FDF7EEB-47F5-8558-5FCC-C216F509627A}"/>
              </a:ext>
            </a:extLst>
          </p:cNvPr>
          <p:cNvSpPr>
            <a:spLocks noChangeAspect="1"/>
          </p:cNvSpPr>
          <p:nvPr/>
        </p:nvSpPr>
        <p:spPr>
          <a:xfrm>
            <a:off x="5913120" y="2194560"/>
            <a:ext cx="365760" cy="3657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07FDEF-C9D8-1D5F-1801-BAD96F8F8DBE}"/>
              </a:ext>
            </a:extLst>
          </p:cNvPr>
          <p:cNvSpPr>
            <a:spLocks noChangeAspect="1"/>
          </p:cNvSpPr>
          <p:nvPr/>
        </p:nvSpPr>
        <p:spPr>
          <a:xfrm>
            <a:off x="4551956" y="2194560"/>
            <a:ext cx="365760" cy="3657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B60911E-C6A9-3F96-DE66-9CB72E3EBECB}"/>
              </a:ext>
            </a:extLst>
          </p:cNvPr>
          <p:cNvSpPr>
            <a:spLocks noChangeAspect="1"/>
          </p:cNvSpPr>
          <p:nvPr/>
        </p:nvSpPr>
        <p:spPr>
          <a:xfrm>
            <a:off x="3321149" y="2194560"/>
            <a:ext cx="365760" cy="3657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5496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8EF8178-AF2A-A924-1195-03346F837B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3" y="1508760"/>
            <a:ext cx="3017845" cy="44348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572B21-6907-4C1A-82F6-719F2AFD3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Options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C3E1A05-8C17-4521-9CB1-C4688E61B6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95178" y="1508760"/>
            <a:ext cx="6591822" cy="4434840"/>
          </a:xfrm>
        </p:spPr>
        <p:txBody>
          <a:bodyPr/>
          <a:lstStyle/>
          <a:p>
            <a:r>
              <a:rPr lang="en-US" dirty="0"/>
              <a:t>All = Everything in the Toolkit</a:t>
            </a:r>
          </a:p>
          <a:p>
            <a:r>
              <a:rPr lang="en-US" dirty="0"/>
              <a:t>RDA Only = Base RDA </a:t>
            </a:r>
          </a:p>
          <a:p>
            <a:pPr lvl="1"/>
            <a:r>
              <a:rPr lang="en-US" dirty="0"/>
              <a:t>No policy statements, etc.</a:t>
            </a:r>
          </a:p>
          <a:p>
            <a:r>
              <a:rPr lang="en-US" dirty="0"/>
              <a:t>Policies = Only policy statements </a:t>
            </a:r>
          </a:p>
          <a:p>
            <a:pPr lvl="1"/>
            <a:r>
              <a:rPr lang="en-US" dirty="0"/>
              <a:t>Not RDA itself</a:t>
            </a:r>
          </a:p>
          <a:p>
            <a:r>
              <a:rPr lang="en-US" dirty="0"/>
              <a:t>Exact title = precise name of the element</a:t>
            </a:r>
          </a:p>
          <a:p>
            <a:r>
              <a:rPr lang="en-US" dirty="0"/>
              <a:t>Glossary = Definitions</a:t>
            </a:r>
          </a:p>
          <a:p>
            <a:pPr marL="0" indent="0">
              <a:buNone/>
            </a:pPr>
            <a:r>
              <a:rPr lang="en-US" i="1" dirty="0"/>
              <a:t>Note: </a:t>
            </a:r>
            <a:r>
              <a:rPr lang="en-US" dirty="0"/>
              <a:t>Toolkit does not use Boolean operators</a:t>
            </a:r>
          </a:p>
          <a:p>
            <a:pPr lvl="1"/>
            <a:r>
              <a:rPr lang="en-US" dirty="0"/>
              <a:t>Use quotation marks when searching for an exact phrase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9605B-7AA4-4C83-BC95-6A43D997B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AE2E7-2F89-4E11-BFA7-2221C9229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7ACB6-C7A3-4007-8809-886897EE3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A close up of a phone&#10;&#10;Description automatically generated">
            <a:extLst>
              <a:ext uri="{FF2B5EF4-FFF2-40B4-BE49-F238E27FC236}">
                <a16:creationId xmlns:a16="http://schemas.microsoft.com/office/drawing/2014/main" id="{C21E8A71-7766-0764-8615-C393FD3090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70" t="4559" r="58242" b="5672"/>
          <a:stretch/>
        </p:blipFill>
        <p:spPr>
          <a:xfrm>
            <a:off x="1065897" y="1617784"/>
            <a:ext cx="2416421" cy="201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047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32DC9C5-7B82-4214-956C-CA9B6E5EA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Guidance Chapters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E011E6A-876E-8B2B-CAF8-F2D39A2AD6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main categories</a:t>
            </a:r>
          </a:p>
          <a:p>
            <a:pPr lvl="1"/>
            <a:r>
              <a:rPr lang="en-US" dirty="0"/>
              <a:t>Explain critical information to help Toolkit users make sense of RDA text</a:t>
            </a:r>
          </a:p>
          <a:p>
            <a:pPr lvl="1"/>
            <a:r>
              <a:rPr lang="en-US" dirty="0"/>
              <a:t>Provide instructions on how to examine and evaluate resources, </a:t>
            </a:r>
            <a:br>
              <a:rPr lang="en-US" dirty="0"/>
            </a:br>
            <a:r>
              <a:rPr lang="en-US" dirty="0"/>
              <a:t>make decisions about descriptions, and record values</a:t>
            </a:r>
          </a:p>
          <a:p>
            <a:pPr lvl="1"/>
            <a:r>
              <a:rPr lang="en-US" dirty="0"/>
              <a:t>Explain more complex concepts introduced by LRM or RDA</a:t>
            </a:r>
          </a:p>
          <a:p>
            <a:r>
              <a:rPr lang="en-US" dirty="0"/>
              <a:t>Contain some instructions that apply to multiple elements</a:t>
            </a:r>
          </a:p>
          <a:p>
            <a:pPr lvl="1"/>
            <a:r>
              <a:rPr lang="en-US" dirty="0"/>
              <a:t>And the specific information is linked from the element page as needed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8236D-430D-CED7-33CC-4D2AE04FB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654AB9-E6C9-AAA8-ACA4-936542E99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28EE88-195D-CA3E-A184-68A5B4F61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27A31A-8EF8-C932-DC47-C83C2669E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409" y="4557355"/>
            <a:ext cx="7018229" cy="10633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24E199-48F0-49D8-955F-231D04B4B1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7645"/>
          <a:stretch/>
        </p:blipFill>
        <p:spPr>
          <a:xfrm>
            <a:off x="4367099" y="1237277"/>
            <a:ext cx="7001852" cy="33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559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8B2B528-D697-8676-620C-922F7608BD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419"/>
          <a:stretch/>
        </p:blipFill>
        <p:spPr>
          <a:xfrm>
            <a:off x="1090253" y="3073105"/>
            <a:ext cx="2969406" cy="2085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BB2F-D2CC-40B7-BAAD-8FC4D7152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Guidance Chapters: Organization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3261B9B-9CF5-4028-B300-84AC49084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change your display of the </a:t>
            </a:r>
            <a:br>
              <a:rPr lang="en-US" dirty="0"/>
            </a:br>
            <a:r>
              <a:rPr lang="en-US" dirty="0"/>
              <a:t>dropdown menu with </a:t>
            </a:r>
            <a:br>
              <a:rPr lang="en-US" dirty="0"/>
            </a:br>
            <a:r>
              <a:rPr lang="en-US" dirty="0"/>
              <a:t>these groupings, instead of </a:t>
            </a:r>
            <a:br>
              <a:rPr lang="en-US" dirty="0"/>
            </a:br>
            <a:r>
              <a:rPr lang="en-US" dirty="0"/>
              <a:t>the more alphabetical default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F89A9-B161-4783-8B0F-E2A08DFCE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9484C-2894-4C12-8EAD-4A82F15AF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1353B-39E3-41AB-AC0D-F94346D62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47AA55-9370-47F1-9FE7-B5CC5F06693D}"/>
              </a:ext>
            </a:extLst>
          </p:cNvPr>
          <p:cNvSpPr/>
          <p:nvPr/>
        </p:nvSpPr>
        <p:spPr>
          <a:xfrm>
            <a:off x="2906798" y="3055433"/>
            <a:ext cx="1347782" cy="557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031CE9-6406-47C1-9F24-B7975CEDB977}"/>
              </a:ext>
            </a:extLst>
          </p:cNvPr>
          <p:cNvSpPr/>
          <p:nvPr/>
        </p:nvSpPr>
        <p:spPr>
          <a:xfrm>
            <a:off x="9198074" y="2660690"/>
            <a:ext cx="785614" cy="394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DF743176-AF93-BAEF-5B5F-B5F4519DD44F}"/>
              </a:ext>
            </a:extLst>
          </p:cNvPr>
          <p:cNvSpPr/>
          <p:nvPr/>
        </p:nvSpPr>
        <p:spPr>
          <a:xfrm flipH="1">
            <a:off x="241060" y="2297046"/>
            <a:ext cx="1503465" cy="2085750"/>
          </a:xfrm>
          <a:prstGeom prst="arc">
            <a:avLst>
              <a:gd name="adj1" fmla="val 16384709"/>
              <a:gd name="adj2" fmla="val 5437944"/>
            </a:avLst>
          </a:prstGeom>
          <a:ln w="28575">
            <a:headEnd type="none" w="med" len="med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A screenshot of the Drop Down menu for Guidance chapters. Each topic is listed on a separate line.&#10;&#10;">
            <a:extLst>
              <a:ext uri="{FF2B5EF4-FFF2-40B4-BE49-F238E27FC236}">
                <a16:creationId xmlns:a16="http://schemas.microsoft.com/office/drawing/2014/main" id="{770934FF-3C12-53E5-46AE-6F6E92E3C3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" t="2003" r="1333"/>
          <a:stretch/>
        </p:blipFill>
        <p:spPr>
          <a:xfrm>
            <a:off x="8132344" y="419343"/>
            <a:ext cx="2270728" cy="6170914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13C4F4C-CC38-BAF9-675C-D4BAC87F3A2F}"/>
              </a:ext>
            </a:extLst>
          </p:cNvPr>
          <p:cNvCxnSpPr>
            <a:cxnSpLocks/>
          </p:cNvCxnSpPr>
          <p:nvPr/>
        </p:nvCxnSpPr>
        <p:spPr>
          <a:xfrm>
            <a:off x="5136264" y="2754583"/>
            <a:ext cx="280115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90A3DB6-4ECF-8D40-DCB0-96B54D96A5B6}"/>
              </a:ext>
            </a:extLst>
          </p:cNvPr>
          <p:cNvSpPr/>
          <p:nvPr/>
        </p:nvSpPr>
        <p:spPr>
          <a:xfrm>
            <a:off x="9582912" y="325814"/>
            <a:ext cx="1150468" cy="557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873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38B27F23-3AE4-4E28-AAB2-DF420EF41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Guidance Chapters: Content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65F45CD-655A-43B3-9BCC-E85AE061A4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3" y="1508760"/>
            <a:ext cx="3657600" cy="443484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4F81BD"/>
                </a:solidFill>
              </a:rPr>
              <a:t>Introductory information</a:t>
            </a:r>
            <a:br>
              <a:rPr lang="en-US" dirty="0">
                <a:solidFill>
                  <a:srgbClr val="4F81BD"/>
                </a:solidFill>
              </a:rPr>
            </a:br>
            <a:endParaRPr lang="en-US" dirty="0">
              <a:solidFill>
                <a:srgbClr val="4F81BD"/>
              </a:solidFill>
            </a:endParaRPr>
          </a:p>
          <a:p>
            <a:pPr lvl="1"/>
            <a:r>
              <a:rPr lang="en-US" dirty="0"/>
              <a:t>Objectives and principles</a:t>
            </a:r>
          </a:p>
          <a:p>
            <a:pPr lvl="1"/>
            <a:r>
              <a:rPr lang="en-US" dirty="0"/>
              <a:t>Terminology</a:t>
            </a:r>
          </a:p>
          <a:p>
            <a:pPr lvl="1"/>
            <a:r>
              <a:rPr lang="en-US" dirty="0"/>
              <a:t>User tasks</a:t>
            </a:r>
          </a:p>
          <a:p>
            <a:pPr lvl="1"/>
            <a:r>
              <a:rPr lang="en-US" dirty="0"/>
              <a:t>Well-formed RDA</a:t>
            </a:r>
          </a:p>
          <a:p>
            <a:pPr lvl="1"/>
            <a:r>
              <a:rPr lang="en-US" dirty="0"/>
              <a:t>Implementation scenarios</a:t>
            </a:r>
          </a:p>
          <a:p>
            <a:pPr lvl="1"/>
            <a:r>
              <a:rPr lang="en-US" dirty="0"/>
              <a:t>Application profiles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C7DF0EF-E5BF-44E5-B490-7C1B46A3D3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06240" y="1508760"/>
            <a:ext cx="3657600" cy="443484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4F81BD"/>
                </a:solidFill>
              </a:rPr>
              <a:t>Implementation considerations</a:t>
            </a:r>
          </a:p>
          <a:p>
            <a:pPr lvl="1"/>
            <a:r>
              <a:rPr lang="en-US" dirty="0"/>
              <a:t>Entity boundaries</a:t>
            </a:r>
          </a:p>
          <a:p>
            <a:pPr lvl="1"/>
            <a:r>
              <a:rPr lang="en-US" dirty="0"/>
              <a:t>Recording methods</a:t>
            </a:r>
          </a:p>
          <a:p>
            <a:pPr lvl="1"/>
            <a:r>
              <a:rPr lang="en-US" dirty="0"/>
              <a:t>Transcription guidelines</a:t>
            </a:r>
          </a:p>
          <a:p>
            <a:pPr lvl="1"/>
            <a:r>
              <a:rPr lang="en-US" dirty="0"/>
              <a:t>Data provenance</a:t>
            </a:r>
          </a:p>
          <a:p>
            <a:pPr lvl="1"/>
            <a:r>
              <a:rPr lang="en-US" dirty="0"/>
              <a:t>Nomens and appellations</a:t>
            </a:r>
          </a:p>
          <a:p>
            <a:pPr lvl="1"/>
            <a:r>
              <a:rPr lang="en-US" dirty="0"/>
              <a:t>Resource description</a:t>
            </a:r>
          </a:p>
          <a:p>
            <a:pPr lvl="1"/>
            <a:r>
              <a:rPr lang="en-US" dirty="0"/>
              <a:t>Content and carrier</a:t>
            </a:r>
          </a:p>
          <a:p>
            <a:pPr lvl="1"/>
            <a:r>
              <a:rPr lang="en-US" dirty="0"/>
              <a:t>Manifestation statements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D1D41F-46FA-4B2B-97AB-05C20798C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A3C1BF-0B5E-427D-B862-DF4A4EF53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383351-F0FC-43F7-BAD5-1E9EB4A8B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29DADD75-1DC7-4AD1-B806-FB3ADF43A38C}"/>
              </a:ext>
            </a:extLst>
          </p:cNvPr>
          <p:cNvSpPr txBox="1">
            <a:spLocks/>
          </p:cNvSpPr>
          <p:nvPr/>
        </p:nvSpPr>
        <p:spPr>
          <a:xfrm>
            <a:off x="7772400" y="1508760"/>
            <a:ext cx="310896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05175F"/>
              </a:buClr>
              <a:buSzPct val="80000"/>
              <a:buFont typeface="Wingdings 3" charset="2"/>
              <a:buChar char="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05175F"/>
              </a:buClr>
              <a:buSzPct val="80000"/>
              <a:buFont typeface="Wingdings 3" charset="2"/>
              <a:buChar char="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05175F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05175F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05175F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4F81BD"/>
                </a:solidFill>
              </a:rPr>
              <a:t>Additional guidelines</a:t>
            </a:r>
            <a:br>
              <a:rPr lang="en-US" sz="2000" dirty="0">
                <a:solidFill>
                  <a:srgbClr val="4F81BD"/>
                </a:solidFill>
              </a:rPr>
            </a:br>
            <a:endParaRPr lang="en-US" sz="2000" dirty="0">
              <a:solidFill>
                <a:srgbClr val="4F81BD"/>
              </a:solidFill>
            </a:endParaRPr>
          </a:p>
          <a:p>
            <a:pPr lvl="1"/>
            <a:r>
              <a:rPr lang="en-US" sz="1900" dirty="0"/>
              <a:t>Aggregates</a:t>
            </a:r>
          </a:p>
          <a:p>
            <a:pPr lvl="1"/>
            <a:r>
              <a:rPr lang="en-US" sz="1900" dirty="0"/>
              <a:t>Diachronic works</a:t>
            </a:r>
          </a:p>
          <a:p>
            <a:pPr lvl="1"/>
            <a:r>
              <a:rPr lang="en-US" sz="1900" dirty="0"/>
              <a:t>Representative expressions</a:t>
            </a:r>
          </a:p>
          <a:p>
            <a:pPr lvl="1"/>
            <a:r>
              <a:rPr lang="en-US" sz="1900" dirty="0"/>
              <a:t>Fictitious and non-human appellations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2D8E31D-A8F9-0AFB-D771-49977FE3D701}"/>
              </a:ext>
            </a:extLst>
          </p:cNvPr>
          <p:cNvCxnSpPr>
            <a:cxnSpLocks/>
          </p:cNvCxnSpPr>
          <p:nvPr/>
        </p:nvCxnSpPr>
        <p:spPr>
          <a:xfrm>
            <a:off x="1109272" y="2194560"/>
            <a:ext cx="29605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6DBC0CC-1D0F-4BCE-E1D1-CA5D3B2A5F58}"/>
              </a:ext>
            </a:extLst>
          </p:cNvPr>
          <p:cNvCxnSpPr>
            <a:cxnSpLocks/>
          </p:cNvCxnSpPr>
          <p:nvPr/>
        </p:nvCxnSpPr>
        <p:spPr>
          <a:xfrm>
            <a:off x="4586990" y="2194560"/>
            <a:ext cx="3013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BF8AF3-1B58-4093-995B-0C80F54269EA}"/>
              </a:ext>
            </a:extLst>
          </p:cNvPr>
          <p:cNvCxnSpPr>
            <a:cxnSpLocks/>
          </p:cNvCxnSpPr>
          <p:nvPr/>
        </p:nvCxnSpPr>
        <p:spPr>
          <a:xfrm>
            <a:off x="8184630" y="2194560"/>
            <a:ext cx="26967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4482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8FC4B-B1C4-40DD-9900-FF1F4BB1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Entities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9BC14AD-7881-4D9F-AC53-0C1B9CA8D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92888" y="1508760"/>
            <a:ext cx="7694112" cy="4434840"/>
          </a:xfrm>
        </p:spPr>
        <p:txBody>
          <a:bodyPr/>
          <a:lstStyle/>
          <a:p>
            <a:r>
              <a:rPr lang="en-US" dirty="0"/>
              <a:t>RDA Definition:</a:t>
            </a:r>
            <a:r>
              <a:rPr lang="en-US" i="1" dirty="0"/>
              <a:t> </a:t>
            </a:r>
            <a:r>
              <a:rPr lang="en-US" dirty="0"/>
              <a:t>An abstract class of key conceptual objects in the universe of human discourse that is a focus of interest to users of RDA metadata in a system for resource discovery</a:t>
            </a:r>
          </a:p>
          <a:p>
            <a:r>
              <a:rPr lang="en-US" dirty="0"/>
              <a:t>Mutually exclusive</a:t>
            </a:r>
          </a:p>
          <a:p>
            <a:r>
              <a:rPr lang="en-US" dirty="0"/>
              <a:t>13 established in RDA</a:t>
            </a:r>
          </a:p>
          <a:p>
            <a:pPr lvl="1"/>
            <a:r>
              <a:rPr lang="en-US" dirty="0"/>
              <a:t>Hierarchical arrangement </a:t>
            </a:r>
          </a:p>
          <a:p>
            <a:pPr lvl="2"/>
            <a:r>
              <a:rPr lang="en-US" i="1" dirty="0"/>
              <a:t>RDA Entity </a:t>
            </a:r>
            <a:r>
              <a:rPr lang="en-US" dirty="0"/>
              <a:t>is at the top</a:t>
            </a:r>
          </a:p>
          <a:p>
            <a:pPr lvl="2"/>
            <a:r>
              <a:rPr lang="en-US" i="1" dirty="0"/>
              <a:t>Agent</a:t>
            </a:r>
            <a:r>
              <a:rPr lang="en-US" dirty="0"/>
              <a:t> has subtypes, including </a:t>
            </a:r>
            <a:r>
              <a:rPr lang="en-US" i="1" dirty="0"/>
              <a:t>Collective Agent</a:t>
            </a:r>
          </a:p>
          <a:p>
            <a:pPr lvl="2"/>
            <a:r>
              <a:rPr lang="en-US" dirty="0"/>
              <a:t>RDA retained </a:t>
            </a:r>
            <a:r>
              <a:rPr lang="en-US" i="1" dirty="0"/>
              <a:t>Corporate Body</a:t>
            </a:r>
            <a:r>
              <a:rPr lang="en-US" dirty="0"/>
              <a:t> and </a:t>
            </a:r>
            <a:r>
              <a:rPr lang="en-US" i="1" dirty="0"/>
              <a:t>Family</a:t>
            </a:r>
            <a:r>
              <a:rPr lang="en-US" dirty="0"/>
              <a:t> as refinements of LRM’s </a:t>
            </a:r>
            <a:r>
              <a:rPr lang="en-US" i="1" dirty="0"/>
              <a:t>Collective Agent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9B341-25EF-4F4E-80A7-FD9A3FAFC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B2BDB-F644-404B-ABBD-1B817B1F1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5EE0E-1F3C-4D34-918B-D9D5C82C0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Content Placeholder 8" descr="Screen shot of drop down list of entities in RDA Toolkit">
            <a:extLst>
              <a:ext uri="{FF2B5EF4-FFF2-40B4-BE49-F238E27FC236}">
                <a16:creationId xmlns:a16="http://schemas.microsoft.com/office/drawing/2014/main" id="{60133CBB-C605-4ECC-9930-214B30B366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1658937"/>
            <a:ext cx="1638300" cy="41338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EF6076-8D79-4C39-9218-B64470A294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7645"/>
          <a:stretch/>
        </p:blipFill>
        <p:spPr>
          <a:xfrm>
            <a:off x="2906798" y="744491"/>
            <a:ext cx="7001852" cy="33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59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DF01E86-CA4F-455C-82A0-5E4AC8C1C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of an Entity Page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4724453-6788-42F7-9AA5-6864CE315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Definition and scope</a:t>
            </a:r>
          </a:p>
          <a:p>
            <a:r>
              <a:rPr lang="en-US" dirty="0"/>
              <a:t>Prerecording</a:t>
            </a:r>
          </a:p>
          <a:p>
            <a:pPr lvl="1"/>
            <a:r>
              <a:rPr lang="en-US" dirty="0"/>
              <a:t>Including information about related entities</a:t>
            </a:r>
          </a:p>
          <a:p>
            <a:pPr lvl="2"/>
            <a:r>
              <a:rPr lang="en-US" dirty="0"/>
              <a:t>Entity supertype = broader entity</a:t>
            </a:r>
          </a:p>
          <a:p>
            <a:pPr lvl="2"/>
            <a:r>
              <a:rPr lang="en-US" dirty="0"/>
              <a:t>Entity subtype = narrower entity </a:t>
            </a:r>
          </a:p>
          <a:p>
            <a:pPr lvl="1"/>
            <a:r>
              <a:rPr lang="en-US" dirty="0"/>
              <a:t>Also guidance about Minimum description,</a:t>
            </a:r>
            <a:br>
              <a:rPr lang="en-US" dirty="0"/>
            </a:br>
            <a:r>
              <a:rPr lang="en-US" dirty="0"/>
              <a:t>Effective description, and Entity boundaries</a:t>
            </a:r>
          </a:p>
          <a:p>
            <a:r>
              <a:rPr lang="en-US" dirty="0"/>
              <a:t>Recording</a:t>
            </a:r>
          </a:p>
          <a:p>
            <a:pPr lvl="1"/>
            <a:r>
              <a:rPr lang="en-US" dirty="0"/>
              <a:t>Guidance about what data to record</a:t>
            </a:r>
          </a:p>
          <a:p>
            <a:pPr lvl="1"/>
            <a:r>
              <a:rPr lang="en-US" dirty="0"/>
              <a:t>4 recording methods - always present</a:t>
            </a:r>
          </a:p>
          <a:p>
            <a:r>
              <a:rPr lang="en-US" dirty="0"/>
              <a:t>Elements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EC0FF7-9CD2-475C-818C-DB18B8F50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D2F931-6720-4EF9-9BE2-B3DCF3296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966645-3615-40C7-B94A-C9205746E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458FDB-BB8F-0C4C-6A66-A6F925EEA4F9}"/>
              </a:ext>
            </a:extLst>
          </p:cNvPr>
          <p:cNvSpPr/>
          <p:nvPr/>
        </p:nvSpPr>
        <p:spPr>
          <a:xfrm>
            <a:off x="8138160" y="1663700"/>
            <a:ext cx="2209800" cy="79758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RDA entity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BCE4EBB-3ACB-E4CE-1D86-E97438C91629}"/>
              </a:ext>
            </a:extLst>
          </p:cNvPr>
          <p:cNvSpPr/>
          <p:nvPr/>
        </p:nvSpPr>
        <p:spPr>
          <a:xfrm>
            <a:off x="8138160" y="3027503"/>
            <a:ext cx="2209800" cy="79758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Agent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D34A488-8E0D-8687-DA98-58C21A315BF1}"/>
              </a:ext>
            </a:extLst>
          </p:cNvPr>
          <p:cNvSpPr/>
          <p:nvPr/>
        </p:nvSpPr>
        <p:spPr>
          <a:xfrm>
            <a:off x="8138160" y="4389120"/>
            <a:ext cx="2209800" cy="79758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Person</a:t>
            </a:r>
          </a:p>
        </p:txBody>
      </p: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0D168B51-05BB-06F8-3510-E88A52105C3D}"/>
              </a:ext>
            </a:extLst>
          </p:cNvPr>
          <p:cNvCxnSpPr>
            <a:stCxn id="4" idx="2"/>
            <a:endCxn id="3" idx="2"/>
          </p:cNvCxnSpPr>
          <p:nvPr/>
        </p:nvCxnSpPr>
        <p:spPr>
          <a:xfrm rot="10800000">
            <a:off x="8138160" y="2062495"/>
            <a:ext cx="12700" cy="1363803"/>
          </a:xfrm>
          <a:prstGeom prst="curvedConnector3">
            <a:avLst>
              <a:gd name="adj1" fmla="val 7781535"/>
            </a:avLst>
          </a:prstGeom>
          <a:ln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33BD65-FA4A-CFFE-2404-B895C61FA132}"/>
              </a:ext>
            </a:extLst>
          </p:cNvPr>
          <p:cNvSpPr txBox="1"/>
          <p:nvPr/>
        </p:nvSpPr>
        <p:spPr>
          <a:xfrm rot="18267822">
            <a:off x="7325447" y="2482784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Entity </a:t>
            </a:r>
            <a:br>
              <a:rPr lang="en-US" sz="1400" dirty="0"/>
            </a:br>
            <a:r>
              <a:rPr lang="en-US" sz="1400" dirty="0"/>
              <a:t>subtype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4A4E87-858D-A0AC-B384-ABDD276B6772}"/>
              </a:ext>
            </a:extLst>
          </p:cNvPr>
          <p:cNvSpPr txBox="1"/>
          <p:nvPr/>
        </p:nvSpPr>
        <p:spPr>
          <a:xfrm rot="18267822">
            <a:off x="7325446" y="3896578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Entity </a:t>
            </a:r>
            <a:br>
              <a:rPr lang="en-US" sz="1400" dirty="0"/>
            </a:br>
            <a:r>
              <a:rPr lang="en-US" sz="1400" dirty="0"/>
              <a:t>subtype</a:t>
            </a:r>
          </a:p>
        </p:txBody>
      </p:sp>
      <p:cxnSp>
        <p:nvCxnSpPr>
          <p:cNvPr id="23" name="Curved Connector 22">
            <a:extLst>
              <a:ext uri="{FF2B5EF4-FFF2-40B4-BE49-F238E27FC236}">
                <a16:creationId xmlns:a16="http://schemas.microsoft.com/office/drawing/2014/main" id="{96696A4E-CF26-B171-DE61-EF1560155DAB}"/>
              </a:ext>
            </a:extLst>
          </p:cNvPr>
          <p:cNvCxnSpPr>
            <a:cxnSpLocks/>
          </p:cNvCxnSpPr>
          <p:nvPr/>
        </p:nvCxnSpPr>
        <p:spPr>
          <a:xfrm rot="10800000">
            <a:off x="10347961" y="2062493"/>
            <a:ext cx="12700" cy="1363803"/>
          </a:xfrm>
          <a:prstGeom prst="curvedConnector3">
            <a:avLst>
              <a:gd name="adj1" fmla="val -7172307"/>
            </a:avLst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4835E3A-62EC-0CCF-F9F9-7A87CB122939}"/>
              </a:ext>
            </a:extLst>
          </p:cNvPr>
          <p:cNvSpPr txBox="1"/>
          <p:nvPr/>
        </p:nvSpPr>
        <p:spPr>
          <a:xfrm rot="18492613">
            <a:off x="10142561" y="2485170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Entity </a:t>
            </a:r>
            <a:br>
              <a:rPr lang="en-US" sz="1400" dirty="0"/>
            </a:br>
            <a:r>
              <a:rPr lang="en-US" sz="1400" dirty="0"/>
              <a:t>supertype</a:t>
            </a:r>
          </a:p>
        </p:txBody>
      </p:sp>
      <p:cxnSp>
        <p:nvCxnSpPr>
          <p:cNvPr id="27" name="Curved Connector 26">
            <a:extLst>
              <a:ext uri="{FF2B5EF4-FFF2-40B4-BE49-F238E27FC236}">
                <a16:creationId xmlns:a16="http://schemas.microsoft.com/office/drawing/2014/main" id="{BD543588-F959-EDDC-98E7-AD6C931DFB0A}"/>
              </a:ext>
            </a:extLst>
          </p:cNvPr>
          <p:cNvCxnSpPr>
            <a:cxnSpLocks/>
          </p:cNvCxnSpPr>
          <p:nvPr/>
        </p:nvCxnSpPr>
        <p:spPr>
          <a:xfrm rot="10800000">
            <a:off x="10341611" y="3476287"/>
            <a:ext cx="12700" cy="1363803"/>
          </a:xfrm>
          <a:prstGeom prst="curvedConnector3">
            <a:avLst>
              <a:gd name="adj1" fmla="val -7172307"/>
            </a:avLst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1E6AECF-B5CB-9BF6-4923-5E03B75EB62E}"/>
              </a:ext>
            </a:extLst>
          </p:cNvPr>
          <p:cNvSpPr txBox="1"/>
          <p:nvPr/>
        </p:nvSpPr>
        <p:spPr>
          <a:xfrm rot="18492613">
            <a:off x="10142562" y="3896578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Entity </a:t>
            </a:r>
            <a:br>
              <a:rPr lang="en-US" sz="1400" dirty="0"/>
            </a:br>
            <a:r>
              <a:rPr lang="en-US" sz="1400" dirty="0"/>
              <a:t>supertype</a:t>
            </a:r>
          </a:p>
        </p:txBody>
      </p:sp>
      <p:cxnSp>
        <p:nvCxnSpPr>
          <p:cNvPr id="29" name="Curved Connector 28">
            <a:extLst>
              <a:ext uri="{FF2B5EF4-FFF2-40B4-BE49-F238E27FC236}">
                <a16:creationId xmlns:a16="http://schemas.microsoft.com/office/drawing/2014/main" id="{67339AC3-AAF3-E444-2970-8524FF016304}"/>
              </a:ext>
            </a:extLst>
          </p:cNvPr>
          <p:cNvCxnSpPr/>
          <p:nvPr/>
        </p:nvCxnSpPr>
        <p:spPr>
          <a:xfrm rot="10800000">
            <a:off x="8116292" y="3483041"/>
            <a:ext cx="12700" cy="1363803"/>
          </a:xfrm>
          <a:prstGeom prst="curvedConnector3">
            <a:avLst>
              <a:gd name="adj1" fmla="val 7781535"/>
            </a:avLst>
          </a:prstGeom>
          <a:ln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60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  <p:bldP spid="18" grpId="0"/>
      <p:bldP spid="21" grpId="0"/>
      <p:bldP spid="26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44963-ABF1-4178-6CB4-0795F28B4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RDA Recording Methods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5D065-FD07-0F67-E31F-E63DD5C7D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9D8A3-5833-8914-80B5-6D76A4205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9406C-51F0-4D83-C728-A707F1956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Content Placeholder 6" descr="A diagram of data and information&#10;&#10;Description automatically generated">
            <a:extLst>
              <a:ext uri="{FF2B5EF4-FFF2-40B4-BE49-F238E27FC236}">
                <a16:creationId xmlns:a16="http://schemas.microsoft.com/office/drawing/2014/main" id="{ED6F958B-8EE0-F166-F974-5293D599A5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72"/>
          <a:stretch/>
        </p:blipFill>
        <p:spPr>
          <a:xfrm>
            <a:off x="2896222" y="1199357"/>
            <a:ext cx="5846762" cy="530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19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0BC48-205A-47A4-A541-09FA775D0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7943C-C079-4FD9-946C-07623B694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RDA definition: A specific aspect, characteristic, attribute, or relationship used to describe an RDA entity</a:t>
            </a:r>
          </a:p>
          <a:p>
            <a:r>
              <a:rPr lang="en-US" dirty="0"/>
              <a:t>All elements are unique and can only describe one entity</a:t>
            </a:r>
          </a:p>
          <a:p>
            <a:r>
              <a:rPr lang="en-US" dirty="0"/>
              <a:t>No direct navigation – why?</a:t>
            </a:r>
          </a:p>
          <a:p>
            <a:pPr lvl="1"/>
            <a:r>
              <a:rPr lang="en-US" dirty="0"/>
              <a:t>Over 3,000 elements! </a:t>
            </a:r>
          </a:p>
          <a:p>
            <a:r>
              <a:rPr lang="en-US" dirty="0"/>
              <a:t>Explicitly declared for each type of agent as applicable</a:t>
            </a:r>
          </a:p>
          <a:p>
            <a:pPr lvl="1"/>
            <a:r>
              <a:rPr lang="en-US" i="1" dirty="0"/>
              <a:t>Agent, Collective Agent, Corporate body, Family, Person</a:t>
            </a:r>
          </a:p>
          <a:p>
            <a:r>
              <a:rPr lang="en-US" dirty="0"/>
              <a:t>Some hierarchical relationships</a:t>
            </a:r>
          </a:p>
          <a:p>
            <a:pPr lvl="1"/>
            <a:r>
              <a:rPr lang="en-US" i="1" dirty="0"/>
              <a:t>Author person</a:t>
            </a:r>
          </a:p>
          <a:p>
            <a:pPr lvl="2"/>
            <a:r>
              <a:rPr lang="en-US" i="1" dirty="0"/>
              <a:t>Librettist person, Lyricist person, Rapporteur person, </a:t>
            </a:r>
            <a:br>
              <a:rPr lang="en-US" i="1" dirty="0"/>
            </a:br>
            <a:r>
              <a:rPr lang="en-US" i="1" dirty="0"/>
              <a:t>Screenwriter person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0EC84-5453-4C57-A844-2F0A2542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616CD-9903-4EC6-99A7-A9CAB5B4C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F862F-C655-411C-AC0F-DF0E9EA79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432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421E9-069B-448C-846E-8EBFC8734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RDA Toolkit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5DBFC-689B-44F7-8E2B-DBC00FEC5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5" y="2899317"/>
            <a:ext cx="9607883" cy="3044282"/>
          </a:xfrm>
        </p:spPr>
        <p:txBody>
          <a:bodyPr/>
          <a:lstStyle/>
          <a:p>
            <a:r>
              <a:rPr lang="en-US" dirty="0"/>
              <a:t>Published 2010 – online and in print</a:t>
            </a:r>
          </a:p>
          <a:p>
            <a:r>
              <a:rPr lang="en-US" dirty="0"/>
              <a:t>Implemented by the Library of Congress (LC) and </a:t>
            </a:r>
            <a:br>
              <a:rPr lang="en-US" dirty="0"/>
            </a:br>
            <a:r>
              <a:rPr lang="en-US" dirty="0"/>
              <a:t>the Program for Cooperative Cataloging (PCC) in 2013</a:t>
            </a:r>
          </a:p>
          <a:p>
            <a:r>
              <a:rPr lang="en-US" dirty="0"/>
              <a:t>Updated regularly through April 2017</a:t>
            </a:r>
          </a:p>
          <a:p>
            <a:pPr lvl="1"/>
            <a:r>
              <a:rPr lang="en-US" dirty="0"/>
              <a:t>Then “frozen” so a re-imagined Toolkit could be developed (3R Project)</a:t>
            </a:r>
          </a:p>
          <a:p>
            <a:r>
              <a:rPr lang="en-US" dirty="0"/>
              <a:t>Online version to be retired in May 2027</a:t>
            </a:r>
          </a:p>
          <a:p>
            <a:pPr lvl="1"/>
            <a:r>
              <a:rPr lang="en-US" dirty="0"/>
              <a:t>PDFs will still be available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1165B-B863-49CD-A00F-C88713E9B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DA6ACE-D774-4D0F-9B59-D56EA60B6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8689E-9845-4BC0-BB04-9B7DD1F5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E1C549-9562-48A0-9030-66FB05EE4B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95" b="7978"/>
          <a:stretch/>
        </p:blipFill>
        <p:spPr>
          <a:xfrm>
            <a:off x="1120793" y="1457655"/>
            <a:ext cx="3357287" cy="1167312"/>
          </a:xfrm>
          <a:prstGeom prst="rect">
            <a:avLst/>
          </a:prstGeom>
        </p:spPr>
      </p:pic>
      <p:pic>
        <p:nvPicPr>
          <p:cNvPr id="7" name="Content Placeholder 5" descr="Large 3-ring binder containing a copy of the first printing of RDA.">
            <a:extLst>
              <a:ext uri="{FF2B5EF4-FFF2-40B4-BE49-F238E27FC236}">
                <a16:creationId xmlns:a16="http://schemas.microsoft.com/office/drawing/2014/main" id="{A453B212-7B72-2DD0-FFB5-CE8ED56FE0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" t="2973" r="5732" b="1227"/>
          <a:stretch/>
        </p:blipFill>
        <p:spPr>
          <a:xfrm>
            <a:off x="7927650" y="1457655"/>
            <a:ext cx="2341260" cy="288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508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055A954-3D3F-4C4B-AB52-C4D924F79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 Element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5191FD3-84FC-447A-89EF-34C0EBB9B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search box:</a:t>
            </a:r>
          </a:p>
          <a:p>
            <a:r>
              <a:rPr lang="en-US" dirty="0"/>
              <a:t>Find the Glossary entry and click on the name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Click on links in an entity page, element page, or guidance chapter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Navigate from an entity page </a:t>
            </a:r>
            <a:r>
              <a:rPr lang="en-US" sz="2000" dirty="0"/>
              <a:t>[more info on next slide]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13835-3135-47F7-9555-B91C4669D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A97A1B-BC2A-45C8-AE5E-8429795DA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B1B161-2368-4C13-B539-60E37CC1F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3" name="Picture 12" descr="Screen shot of exact title search for &quot;title of series&quot;">
            <a:extLst>
              <a:ext uri="{FF2B5EF4-FFF2-40B4-BE49-F238E27FC236}">
                <a16:creationId xmlns:a16="http://schemas.microsoft.com/office/drawing/2014/main" id="{391D6889-DCA2-4E67-B7C6-0D2C642CFA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" t="16154"/>
          <a:stretch/>
        </p:blipFill>
        <p:spPr>
          <a:xfrm>
            <a:off x="4308735" y="1466104"/>
            <a:ext cx="3574529" cy="4594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0E9B3B5-BEC8-4098-B07F-18DE90EEB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160" y="2448487"/>
            <a:ext cx="5978208" cy="873662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E2A27CC-881F-45D4-8B3E-AB2EDDF2FC96}"/>
              </a:ext>
            </a:extLst>
          </p:cNvPr>
          <p:cNvCxnSpPr/>
          <p:nvPr/>
        </p:nvCxnSpPr>
        <p:spPr>
          <a:xfrm>
            <a:off x="1118927" y="2600697"/>
            <a:ext cx="1028233" cy="0"/>
          </a:xfrm>
          <a:prstGeom prst="straightConnector1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9D51C2B0-C64E-49CE-94EF-500958B704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7159" y="3845069"/>
            <a:ext cx="4091653" cy="67703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B9D971-035C-4FA7-933D-8AF89CDC27C3}"/>
              </a:ext>
            </a:extLst>
          </p:cNvPr>
          <p:cNvSpPr txBox="1"/>
          <p:nvPr/>
        </p:nvSpPr>
        <p:spPr>
          <a:xfrm>
            <a:off x="7179165" y="3845069"/>
            <a:ext cx="2760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(example from </a:t>
            </a:r>
            <a:r>
              <a:rPr lang="en-US" sz="1600" dirty="0">
                <a:hlinkClick r:id="rId5"/>
              </a:rPr>
              <a:t>06.15.43.81</a:t>
            </a:r>
            <a:r>
              <a:rPr lang="en-US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28565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78AD8-9146-4DEB-A4AF-C3FA3963D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Entities and their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9A857-6D9C-404E-BB5A-01AE5F228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an entity, such as </a:t>
            </a:r>
            <a:r>
              <a:rPr lang="en-US" i="1" dirty="0"/>
              <a:t>work</a:t>
            </a:r>
          </a:p>
          <a:p>
            <a:r>
              <a:rPr lang="en-US" dirty="0"/>
              <a:t>Scroll to the bottom, to the “Elements” </a:t>
            </a:r>
            <a:br>
              <a:rPr lang="en-US" dirty="0"/>
            </a:br>
            <a:r>
              <a:rPr lang="en-US" dirty="0"/>
              <a:t>section</a:t>
            </a:r>
          </a:p>
          <a:p>
            <a:r>
              <a:rPr lang="en-US" dirty="0"/>
              <a:t>Options</a:t>
            </a:r>
          </a:p>
          <a:p>
            <a:pPr lvl="1"/>
            <a:r>
              <a:rPr lang="en-US" dirty="0"/>
              <a:t>View all</a:t>
            </a:r>
          </a:p>
          <a:p>
            <a:pPr lvl="1"/>
            <a:r>
              <a:rPr lang="en-US" dirty="0"/>
              <a:t>View only attribute elements</a:t>
            </a:r>
          </a:p>
          <a:p>
            <a:pPr lvl="1"/>
            <a:r>
              <a:rPr lang="en-US" dirty="0"/>
              <a:t>View only relationship elements</a:t>
            </a:r>
          </a:p>
          <a:p>
            <a:pPr lvl="2"/>
            <a:r>
              <a:rPr lang="en-US" dirty="0"/>
              <a:t>Can specify another entity (like </a:t>
            </a:r>
            <a:r>
              <a:rPr lang="en-US" i="1" dirty="0"/>
              <a:t>person</a:t>
            </a:r>
            <a:r>
              <a:rPr lang="en-US" dirty="0"/>
              <a:t>)</a:t>
            </a:r>
          </a:p>
          <a:p>
            <a:r>
              <a:rPr lang="en-US" dirty="0"/>
              <a:t>Can search any of these lists in the </a:t>
            </a:r>
            <a:br>
              <a:rPr lang="en-US" dirty="0"/>
            </a:br>
            <a:r>
              <a:rPr lang="en-US" dirty="0"/>
              <a:t>“Find Element” box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4CA99-62E4-478A-B6A3-CB90BEA55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B77C1-2FBB-42A5-899C-ABA0CB65D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0A4B1-BA16-406B-8F55-7DB997981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F9629F-BDC8-46DE-B757-0A67E6B72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399" y="1137455"/>
            <a:ext cx="4627418" cy="517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613CA-24E9-4A09-8082-5EDC76F1A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Labels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8F2AB-CB52-48D4-AECC-15BABB55DC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2" y="1508760"/>
            <a:ext cx="9165168" cy="44348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Some unchanged, such as</a:t>
            </a:r>
          </a:p>
          <a:p>
            <a:pPr lvl="1"/>
            <a:r>
              <a:rPr lang="en-US" i="1" dirty="0"/>
              <a:t>title proper</a:t>
            </a:r>
          </a:p>
          <a:p>
            <a:pPr lvl="1"/>
            <a:r>
              <a:rPr lang="en-US" i="1" dirty="0"/>
              <a:t>place of publication</a:t>
            </a:r>
          </a:p>
          <a:p>
            <a:r>
              <a:rPr lang="en-US" dirty="0"/>
              <a:t>Some with minor changes</a:t>
            </a:r>
          </a:p>
          <a:p>
            <a:pPr lvl="1"/>
            <a:r>
              <a:rPr lang="en-US" dirty="0"/>
              <a:t>based on (work)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i="1" dirty="0">
                <a:sym typeface="Wingdings" panose="05000000000000000000" pitchFamily="2" charset="2"/>
              </a:rPr>
              <a:t>based on work</a:t>
            </a:r>
          </a:p>
          <a:p>
            <a:pPr lvl="1"/>
            <a:r>
              <a:rPr lang="en-US" dirty="0"/>
              <a:t>place of residence, etc.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i="1" dirty="0">
                <a:sym typeface="Wingdings" panose="05000000000000000000" pitchFamily="2" charset="2"/>
              </a:rPr>
              <a:t>place of residence</a:t>
            </a:r>
          </a:p>
          <a:p>
            <a:r>
              <a:rPr lang="en-US" dirty="0"/>
              <a:t>Not intended for discovery layer data labels </a:t>
            </a:r>
          </a:p>
          <a:p>
            <a:pPr lvl="1"/>
            <a:r>
              <a:rPr lang="en-US" dirty="0"/>
              <a:t>Terms grounded in linked data principles</a:t>
            </a:r>
          </a:p>
          <a:p>
            <a:pPr lvl="1"/>
            <a:r>
              <a:rPr lang="en-US" dirty="0"/>
              <a:t>Designed to be meaningful to machines</a:t>
            </a:r>
          </a:p>
          <a:p>
            <a:pPr lvl="1"/>
            <a:r>
              <a:rPr lang="en-US" dirty="0"/>
              <a:t>Simpler versions can be selected by a cataloging community for display</a:t>
            </a:r>
          </a:p>
          <a:p>
            <a:pPr lvl="2"/>
            <a:r>
              <a:rPr lang="en-US" dirty="0"/>
              <a:t>But for linked data, reference the precise element</a:t>
            </a:r>
          </a:p>
          <a:p>
            <a:pPr lvl="1"/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46C6AF9-7D93-463F-511D-7A667CDCA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14800" y="1508760"/>
            <a:ext cx="4754880" cy="44348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i="1" dirty="0"/>
              <a:t>content type</a:t>
            </a:r>
          </a:p>
          <a:p>
            <a:pPr lvl="1"/>
            <a:r>
              <a:rPr lang="en-US" i="1" dirty="0"/>
              <a:t>date of birth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FA2F7-4090-44D8-B2A9-739051D29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B137B-71C5-4C6D-8CFC-F06C75AB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95D6B-2448-4EEF-9BC9-8A35651AE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3283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832C2-AE0A-D695-425D-CC49C886F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Completely New Elements Created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4BF3F3C-A3EC-F7B3-F5B9-020EDD79C2E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865A1"/>
                </a:solidFill>
              </a:rPr>
              <a:t>Original Toolkit</a:t>
            </a:r>
          </a:p>
          <a:p>
            <a:r>
              <a:rPr lang="en-US" dirty="0"/>
              <a:t>[no equivalent]</a:t>
            </a:r>
          </a:p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8E18AAC-B0E6-9111-DBAE-7C315D08FF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865A1"/>
                </a:solidFill>
              </a:rPr>
              <a:t>Official Toolkit</a:t>
            </a:r>
          </a:p>
          <a:p>
            <a:pPr lvl="0">
              <a:spcAft>
                <a:spcPts val="600"/>
              </a:spcAft>
            </a:pPr>
            <a:r>
              <a:rPr lang="en-US" i="1" dirty="0"/>
              <a:t>appellation of person</a:t>
            </a:r>
          </a:p>
          <a:p>
            <a:pPr lvl="0">
              <a:spcAft>
                <a:spcPts val="600"/>
              </a:spcAft>
            </a:pPr>
            <a:r>
              <a:rPr lang="en-US" i="1" dirty="0"/>
              <a:t>transformation by extension plan</a:t>
            </a:r>
          </a:p>
          <a:p>
            <a:pPr lvl="0">
              <a:spcAft>
                <a:spcPts val="600"/>
              </a:spcAft>
            </a:pPr>
            <a:r>
              <a:rPr lang="en-US" i="1" dirty="0"/>
              <a:t>identifier for nomen</a:t>
            </a:r>
          </a:p>
          <a:p>
            <a:pPr lvl="0">
              <a:spcAft>
                <a:spcPts val="600"/>
              </a:spcAft>
            </a:pPr>
            <a:r>
              <a:rPr lang="en-US" i="1" dirty="0"/>
              <a:t>language of representative expression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76817-7E93-B190-4DED-35D855227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11D8C-A2F2-13E6-312A-5A5F7E657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CF11C-F8D0-14E9-A519-C8D0D48CE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339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832C2-AE0A-D695-425D-CC49C886F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Drastic Transformation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4BF3F3C-A3EC-F7B3-F5B9-020EDD79C2E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865A1"/>
                </a:solidFill>
              </a:rPr>
              <a:t>Original Toolkit</a:t>
            </a:r>
          </a:p>
          <a:p>
            <a:r>
              <a:rPr lang="en-US" i="1" dirty="0"/>
              <a:t>illustrator</a:t>
            </a:r>
          </a:p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8E18AAC-B0E6-9111-DBAE-7C315D08FF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865A1"/>
                </a:solidFill>
              </a:rPr>
              <a:t>Official Toolkit</a:t>
            </a:r>
          </a:p>
          <a:p>
            <a:pPr>
              <a:spcAft>
                <a:spcPts val="600"/>
              </a:spcAft>
            </a:pPr>
            <a:r>
              <a:rPr lang="en-US" sz="2400" i="1" dirty="0"/>
              <a:t>contributor agent of still image</a:t>
            </a:r>
          </a:p>
          <a:p>
            <a:pPr>
              <a:spcAft>
                <a:spcPts val="600"/>
              </a:spcAft>
            </a:pPr>
            <a:r>
              <a:rPr lang="en-US" sz="2400" i="1" dirty="0"/>
              <a:t>contributor collective agent of still image</a:t>
            </a:r>
          </a:p>
          <a:p>
            <a:pPr>
              <a:spcAft>
                <a:spcPts val="600"/>
              </a:spcAft>
            </a:pPr>
            <a:r>
              <a:rPr lang="en-US" sz="2400" i="1" dirty="0"/>
              <a:t>contributor corporate body of still image</a:t>
            </a:r>
          </a:p>
          <a:p>
            <a:pPr>
              <a:spcAft>
                <a:spcPts val="600"/>
              </a:spcAft>
            </a:pPr>
            <a:r>
              <a:rPr lang="en-US" sz="2400" i="1" dirty="0"/>
              <a:t>contributor family of still image</a:t>
            </a:r>
          </a:p>
          <a:p>
            <a:pPr>
              <a:spcAft>
                <a:spcPts val="600"/>
              </a:spcAft>
            </a:pPr>
            <a:r>
              <a:rPr lang="en-US" sz="2400" i="1" dirty="0"/>
              <a:t>contributor person of still image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76817-7E93-B190-4DED-35D855227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11D8C-A2F2-13E6-312A-5A5F7E657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CF11C-F8D0-14E9-A519-C8D0D48CE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46864B-7A32-13A6-D53E-0A7209423B5F}"/>
              </a:ext>
            </a:extLst>
          </p:cNvPr>
          <p:cNvSpPr txBox="1"/>
          <p:nvPr/>
        </p:nvSpPr>
        <p:spPr>
          <a:xfrm>
            <a:off x="677333" y="2536448"/>
            <a:ext cx="3962400" cy="178510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31775" marR="0" lvl="0" indent="-231775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element broken down into separate elements</a:t>
            </a:r>
          </a:p>
          <a:p>
            <a:pPr marL="231775" marR="0" lvl="0" indent="-231775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modified</a:t>
            </a:r>
          </a:p>
          <a:p>
            <a:pPr marL="231775" marR="0" lvl="0" indent="-231775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relationship moved from </a:t>
            </a:r>
            <a:r>
              <a:rPr kumimoji="0" lang="en-US" sz="2000" b="0" i="1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expression</a:t>
            </a:r>
            <a:r>
              <a: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</a:t>
            </a:r>
            <a:r>
              <a:rPr kumimoji="0" lang="en-US" sz="2000" b="0" i="1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manifestation</a:t>
            </a:r>
            <a:r>
              <a: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US" sz="2000" b="0" i="0" u="none" strike="noStrike" kern="0" cap="none" spc="0" normalizeH="0" baseline="0" dirty="0">
              <a:ln>
                <a:noFill/>
              </a:ln>
              <a:solidFill>
                <a:srgbClr val="21328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036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9D20B-8194-97CA-F776-A139ED566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of an Element Page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F3477-942D-2B72-BE25-2A4A743E0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 and scope</a:t>
            </a:r>
          </a:p>
          <a:p>
            <a:pPr lvl="1"/>
            <a:r>
              <a:rPr lang="en-US" dirty="0"/>
              <a:t>Element reference</a:t>
            </a:r>
          </a:p>
          <a:p>
            <a:r>
              <a:rPr lang="en-US" dirty="0"/>
              <a:t>Prerecording</a:t>
            </a:r>
          </a:p>
          <a:p>
            <a:pPr lvl="1"/>
            <a:r>
              <a:rPr lang="en-US" dirty="0"/>
              <a:t>Is this element appropriate for my resource?</a:t>
            </a:r>
          </a:p>
          <a:p>
            <a:r>
              <a:rPr lang="en-US" dirty="0"/>
              <a:t>Recording</a:t>
            </a:r>
          </a:p>
          <a:p>
            <a:pPr lvl="1"/>
            <a:r>
              <a:rPr lang="en-US" dirty="0"/>
              <a:t>Guidance about what data to record</a:t>
            </a:r>
          </a:p>
          <a:p>
            <a:pPr lvl="1"/>
            <a:r>
              <a:rPr lang="en-US" dirty="0"/>
              <a:t>4 recording methods – always present</a:t>
            </a:r>
          </a:p>
          <a:p>
            <a:r>
              <a:rPr lang="en-US" dirty="0"/>
              <a:t>Related elements</a:t>
            </a:r>
          </a:p>
          <a:p>
            <a:pPr lvl="1"/>
            <a:r>
              <a:rPr lang="en-US" dirty="0"/>
              <a:t>Broader and narrower elements</a:t>
            </a:r>
          </a:p>
          <a:p>
            <a:pPr lvl="1"/>
            <a:r>
              <a:rPr lang="en-US" dirty="0"/>
              <a:t>Inverse (for relationship elements)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5D1F7-D5BD-F128-31CA-4455E6CBF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15AEE-562B-6669-4682-9FA9823C0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0A5B2-B26F-069E-8ACE-728D22F3B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65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F7C4E-CC6A-FE28-CDD0-895EFF85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Element Reference </a:t>
            </a:r>
            <a:br>
              <a:rPr lang="en-US" dirty="0"/>
            </a:b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[from </a:t>
            </a:r>
            <a:r>
              <a:rPr lang="en-US" sz="27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name of publisher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]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E95E8-8A28-ED7D-B577-45D1D04B2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Collapsible box</a:t>
            </a:r>
          </a:p>
          <a:p>
            <a:r>
              <a:rPr lang="en-US" dirty="0"/>
              <a:t>Contains</a:t>
            </a:r>
          </a:p>
          <a:p>
            <a:pPr lvl="1"/>
            <a:r>
              <a:rPr lang="en-US" dirty="0"/>
              <a:t>Link to RDA Registry</a:t>
            </a:r>
            <a:br>
              <a:rPr lang="en-US" dirty="0"/>
            </a:br>
            <a:r>
              <a:rPr lang="en-US" dirty="0"/>
              <a:t>(external site; useful for linked data)</a:t>
            </a:r>
          </a:p>
          <a:p>
            <a:pPr lvl="1"/>
            <a:r>
              <a:rPr lang="en-US" dirty="0"/>
              <a:t>Domain </a:t>
            </a:r>
          </a:p>
          <a:p>
            <a:pPr lvl="1"/>
            <a:r>
              <a:rPr lang="en-US" dirty="0"/>
              <a:t>Range (for relationship elements)</a:t>
            </a:r>
          </a:p>
          <a:p>
            <a:pPr lvl="1"/>
            <a:r>
              <a:rPr lang="en-US" dirty="0"/>
              <a:t>Alternate labels</a:t>
            </a:r>
          </a:p>
          <a:p>
            <a:pPr lvl="1"/>
            <a:r>
              <a:rPr lang="en-US" dirty="0"/>
              <a:t>Mapping to other standards, </a:t>
            </a:r>
            <a:br>
              <a:rPr lang="en-US" dirty="0"/>
            </a:br>
            <a:r>
              <a:rPr lang="en-US" dirty="0"/>
              <a:t>such as MARC 21 (Bib &amp; Auth)</a:t>
            </a:r>
          </a:p>
          <a:p>
            <a:pPr lvl="2"/>
            <a:r>
              <a:rPr lang="en-US" dirty="0"/>
              <a:t>Expandable by clicking on “+”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1A3B8-063D-6708-F02F-9A0D293B8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01F02-03DA-39AC-69E7-6DDFF0157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7DDA1-D2F4-BDB0-3F45-C8555CAFE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 descr="A screenshot of an Element Reference Box.">
            <a:extLst>
              <a:ext uri="{FF2B5EF4-FFF2-40B4-BE49-F238E27FC236}">
                <a16:creationId xmlns:a16="http://schemas.microsoft.com/office/drawing/2014/main" id="{7192F997-A5AB-B9B6-73F0-1BB9878D9C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553" y="609599"/>
            <a:ext cx="4800600" cy="579246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C6A1E28-FE8A-D89C-A47E-921F7F7ABA4B}"/>
              </a:ext>
            </a:extLst>
          </p:cNvPr>
          <p:cNvCxnSpPr>
            <a:cxnSpLocks/>
          </p:cNvCxnSpPr>
          <p:nvPr/>
        </p:nvCxnSpPr>
        <p:spPr>
          <a:xfrm flipV="1">
            <a:off x="3837214" y="1791961"/>
            <a:ext cx="2029339" cy="869596"/>
          </a:xfrm>
          <a:prstGeom prst="straightConnector1">
            <a:avLst/>
          </a:prstGeom>
          <a:ln>
            <a:solidFill>
              <a:srgbClr val="203189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C5F759-6CE6-F74D-EDEA-66DBCBDC92A1}"/>
              </a:ext>
            </a:extLst>
          </p:cNvPr>
          <p:cNvCxnSpPr>
            <a:cxnSpLocks/>
          </p:cNvCxnSpPr>
          <p:nvPr/>
        </p:nvCxnSpPr>
        <p:spPr>
          <a:xfrm>
            <a:off x="5094514" y="5353050"/>
            <a:ext cx="924439" cy="629909"/>
          </a:xfrm>
          <a:prstGeom prst="straightConnector1">
            <a:avLst/>
          </a:prstGeom>
          <a:ln>
            <a:solidFill>
              <a:srgbClr val="203189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725C06-C359-118F-9DE0-EFBBF381111D}"/>
              </a:ext>
            </a:extLst>
          </p:cNvPr>
          <p:cNvCxnSpPr>
            <a:cxnSpLocks/>
          </p:cNvCxnSpPr>
          <p:nvPr/>
        </p:nvCxnSpPr>
        <p:spPr>
          <a:xfrm flipH="1" flipV="1">
            <a:off x="7695353" y="2674610"/>
            <a:ext cx="838200" cy="251136"/>
          </a:xfrm>
          <a:prstGeom prst="straightConnector1">
            <a:avLst/>
          </a:prstGeom>
          <a:ln>
            <a:solidFill>
              <a:srgbClr val="203189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8F5CF3C-CB93-84CE-44CD-94634E2DCE8D}"/>
              </a:ext>
            </a:extLst>
          </p:cNvPr>
          <p:cNvCxnSpPr>
            <a:cxnSpLocks/>
          </p:cNvCxnSpPr>
          <p:nvPr/>
        </p:nvCxnSpPr>
        <p:spPr>
          <a:xfrm flipH="1">
            <a:off x="7161953" y="3186096"/>
            <a:ext cx="1371600" cy="434663"/>
          </a:xfrm>
          <a:prstGeom prst="straightConnector1">
            <a:avLst/>
          </a:prstGeom>
          <a:ln>
            <a:solidFill>
              <a:srgbClr val="203189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D42D83D-A0E4-7CE2-FAA3-E86FC856CECD}"/>
              </a:ext>
            </a:extLst>
          </p:cNvPr>
          <p:cNvSpPr txBox="1"/>
          <p:nvPr/>
        </p:nvSpPr>
        <p:spPr>
          <a:xfrm>
            <a:off x="8699315" y="2800178"/>
            <a:ext cx="3263238" cy="523220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Links to entity pages</a:t>
            </a:r>
          </a:p>
        </p:txBody>
      </p:sp>
    </p:spTree>
    <p:extLst>
      <p:ext uri="{BB962C8B-B14F-4D97-AF65-F5344CB8AC3E}">
        <p14:creationId xmlns:p14="http://schemas.microsoft.com/office/powerpoint/2010/main" val="167929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743B822-8367-45AB-8845-4ADA35A4BB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t="42" r="7154"/>
          <a:stretch/>
        </p:blipFill>
        <p:spPr>
          <a:xfrm>
            <a:off x="5371448" y="242402"/>
            <a:ext cx="5208461" cy="6164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EF2D6E-FD97-3E7C-3265-0EC858F61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9601200" cy="1737293"/>
          </a:xfrm>
        </p:spPr>
        <p:txBody>
          <a:bodyPr/>
          <a:lstStyle/>
          <a:p>
            <a:r>
              <a:rPr lang="en-US" dirty="0"/>
              <a:t>Each Element</a:t>
            </a:r>
            <a:br>
              <a:rPr lang="en-US" dirty="0"/>
            </a:br>
            <a:r>
              <a:rPr lang="en-US" dirty="0"/>
              <a:t>Is Unique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93187-2082-1281-86EF-98ADB6C79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D4BBC-CB69-4388-7447-10F2273C7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5F61B-BC2D-48EC-64B4-6852F0857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CE60D-630B-E4E7-619E-1AA902356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BB8D5E-3B4D-95CF-20EA-6CA0FF9B620F}"/>
              </a:ext>
            </a:extLst>
          </p:cNvPr>
          <p:cNvSpPr txBox="1"/>
          <p:nvPr/>
        </p:nvSpPr>
        <p:spPr>
          <a:xfrm>
            <a:off x="7393265" y="271045"/>
            <a:ext cx="1482847" cy="338554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label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F99D53-113F-D25D-8D22-FD108355E588}"/>
              </a:ext>
            </a:extLst>
          </p:cNvPr>
          <p:cNvSpPr txBox="1"/>
          <p:nvPr/>
        </p:nvSpPr>
        <p:spPr>
          <a:xfrm>
            <a:off x="8709216" y="3059538"/>
            <a:ext cx="1220004" cy="338554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IRI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A9FAF1-C5FC-68CD-55BC-92B5C320CA1D}"/>
              </a:ext>
            </a:extLst>
          </p:cNvPr>
          <p:cNvSpPr txBox="1"/>
          <p:nvPr/>
        </p:nvSpPr>
        <p:spPr>
          <a:xfrm>
            <a:off x="7393265" y="1504950"/>
            <a:ext cx="1883797" cy="338554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definition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31D524-045F-2B0C-51BB-84DB6FD84060}"/>
              </a:ext>
            </a:extLst>
          </p:cNvPr>
          <p:cNvSpPr txBox="1">
            <a:spLocks noChangeAspect="1"/>
          </p:cNvSpPr>
          <p:nvPr/>
        </p:nvSpPr>
        <p:spPr>
          <a:xfrm>
            <a:off x="8248138" y="4299584"/>
            <a:ext cx="1771592" cy="338554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identifier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EF74C3A-AC5B-8D87-9BB4-D38CAEC4B397}"/>
              </a:ext>
            </a:extLst>
          </p:cNvPr>
          <p:cNvSpPr/>
          <p:nvPr/>
        </p:nvSpPr>
        <p:spPr>
          <a:xfrm>
            <a:off x="7799939" y="2994568"/>
            <a:ext cx="679656" cy="465341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FBB840-AF7A-EC29-DE90-FB9C33634CBA}"/>
              </a:ext>
            </a:extLst>
          </p:cNvPr>
          <p:cNvCxnSpPr>
            <a:cxnSpLocks/>
            <a:stCxn id="12" idx="4"/>
          </p:cNvCxnSpPr>
          <p:nvPr/>
        </p:nvCxnSpPr>
        <p:spPr>
          <a:xfrm>
            <a:off x="8139767" y="3459909"/>
            <a:ext cx="736345" cy="839675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24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55581CC-D7FD-45DE-B63A-4904DAD9E9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t="42" r="7154"/>
          <a:stretch/>
        </p:blipFill>
        <p:spPr>
          <a:xfrm>
            <a:off x="5371448" y="242402"/>
            <a:ext cx="5208461" cy="6164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CDA29D-6043-FE73-BA6C-040F15321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9601200" cy="159637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Each Element Can </a:t>
            </a:r>
            <a:br>
              <a:rPr lang="en-US" sz="4000" dirty="0"/>
            </a:br>
            <a:r>
              <a:rPr lang="en-US" sz="4000" dirty="0"/>
              <a:t>Only Describe </a:t>
            </a:r>
            <a:br>
              <a:rPr lang="en-US" sz="4000" dirty="0"/>
            </a:br>
            <a:r>
              <a:rPr lang="en-US" sz="4000" dirty="0"/>
              <a:t>One Entity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F9DE8-0D25-7707-2F89-792F65215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35E7F-8C4D-6E7D-D84D-44C2F644D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06840-8CA8-4B6A-8957-36AF21159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D4A70-F042-6A7B-95DD-F80202C53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8E1735-81EE-4F8A-4E71-57C5BE7B909A}"/>
              </a:ext>
            </a:extLst>
          </p:cNvPr>
          <p:cNvSpPr txBox="1"/>
          <p:nvPr/>
        </p:nvSpPr>
        <p:spPr>
          <a:xfrm>
            <a:off x="7317729" y="3555712"/>
            <a:ext cx="2448571" cy="830997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element</a:t>
            </a:r>
            <a:r>
              <a:rPr kumimoji="0" lang="fr-CA" sz="16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“title proper” always describes a manifestation</a:t>
            </a:r>
            <a:endParaRPr kumimoji="0" lang="fr-CA" sz="1600" b="0" i="0" u="none" strike="noStrike" kern="1200" cap="none" spc="0" normalizeH="0" baseline="0" noProof="0" dirty="0">
              <a:ln>
                <a:noFill/>
              </a:ln>
              <a:solidFill>
                <a:srgbClr val="21328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ounded Rectangle 15">
            <a:extLst>
              <a:ext uri="{FF2B5EF4-FFF2-40B4-BE49-F238E27FC236}">
                <a16:creationId xmlns:a16="http://schemas.microsoft.com/office/drawing/2014/main" id="{E56D4E3B-7E6D-C01C-2377-264539640BC3}"/>
              </a:ext>
            </a:extLst>
          </p:cNvPr>
          <p:cNvSpPr/>
          <p:nvPr/>
        </p:nvSpPr>
        <p:spPr>
          <a:xfrm>
            <a:off x="5487940" y="3706658"/>
            <a:ext cx="1216120" cy="453368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0A82576-5631-B69C-3115-864759D0BBCF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6704060" y="3706658"/>
            <a:ext cx="613669" cy="226684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22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DCC1D-9BC5-944A-0608-A6DD059B8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9601200" cy="1662114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Each Element Has </a:t>
            </a:r>
            <a:br>
              <a:rPr lang="en-US" sz="4000" dirty="0"/>
            </a:br>
            <a:r>
              <a:rPr lang="en-US" sz="4000" dirty="0"/>
              <a:t>One or More </a:t>
            </a:r>
            <a:br>
              <a:rPr lang="en-US" sz="4000" dirty="0"/>
            </a:br>
            <a:r>
              <a:rPr lang="en-US" sz="4000" dirty="0"/>
              <a:t>Alternate Labels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00358-5A99-7E59-8E8C-F2AB5CF12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21480-7630-0911-B0E0-0EA24E328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DF080-CEDC-66A5-19D2-A4907D6C6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152F-A6C4-7519-B75C-A0E4F6104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E488F3-B532-4C26-AD65-800B90CFE7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t="42" r="7154"/>
          <a:stretch/>
        </p:blipFill>
        <p:spPr>
          <a:xfrm>
            <a:off x="5371448" y="242402"/>
            <a:ext cx="5208461" cy="6164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1D08FE-5147-7225-884F-587B9E5EE753}"/>
              </a:ext>
            </a:extLst>
          </p:cNvPr>
          <p:cNvSpPr txBox="1"/>
          <p:nvPr/>
        </p:nvSpPr>
        <p:spPr>
          <a:xfrm>
            <a:off x="7583510" y="5683479"/>
            <a:ext cx="2493597" cy="584775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Previous element names</a:t>
            </a:r>
            <a:b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(in Original RDA)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15C50E-F1AA-00E0-A544-EE2ED2C49ADE}"/>
              </a:ext>
            </a:extLst>
          </p:cNvPr>
          <p:cNvSpPr txBox="1"/>
          <p:nvPr/>
        </p:nvSpPr>
        <p:spPr>
          <a:xfrm>
            <a:off x="7835900" y="4370431"/>
            <a:ext cx="2241208" cy="584775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Verbalized label </a:t>
            </a:r>
            <a:b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(RDA Registry label)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987274F-5FEE-21B0-40DB-0ED074C571A1}"/>
              </a:ext>
            </a:extLst>
          </p:cNvPr>
          <p:cNvCxnSpPr>
            <a:cxnSpLocks/>
          </p:cNvCxnSpPr>
          <p:nvPr/>
        </p:nvCxnSpPr>
        <p:spPr>
          <a:xfrm flipV="1">
            <a:off x="7026899" y="4711700"/>
            <a:ext cx="809001" cy="508891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Brace 10">
            <a:extLst>
              <a:ext uri="{FF2B5EF4-FFF2-40B4-BE49-F238E27FC236}">
                <a16:creationId xmlns:a16="http://schemas.microsoft.com/office/drawing/2014/main" id="{2AE7EC6F-9748-9462-2CA7-5C9B83740A4F}"/>
              </a:ext>
            </a:extLst>
          </p:cNvPr>
          <p:cNvSpPr/>
          <p:nvPr/>
        </p:nvSpPr>
        <p:spPr>
          <a:xfrm>
            <a:off x="7142711" y="5768287"/>
            <a:ext cx="348129" cy="480114"/>
          </a:xfrm>
          <a:prstGeom prst="rightBrace">
            <a:avLst>
              <a:gd name="adj1" fmla="val 22263"/>
              <a:gd name="adj2" fmla="val 50000"/>
            </a:avLst>
          </a:prstGeom>
          <a:ln w="2857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68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E40D2-209E-481D-8A88-9DBCCFA09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Led to Developing the New Toolkit?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730EE-B8B6-4467-B983-4A008284C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RDA’s underlying model changed </a:t>
            </a:r>
          </a:p>
          <a:p>
            <a:pPr lvl="1"/>
            <a:r>
              <a:rPr lang="en-US" dirty="0"/>
              <a:t>From the IFLA Functional Requirements Models (FRBR, FRAD, FRSAD)</a:t>
            </a:r>
          </a:p>
          <a:p>
            <a:pPr lvl="1"/>
            <a:r>
              <a:rPr lang="en-US" dirty="0"/>
              <a:t>To the IFLA Library Reference Model (LRM)</a:t>
            </a:r>
          </a:p>
          <a:p>
            <a:r>
              <a:rPr lang="en-US" dirty="0"/>
              <a:t>Need for better alignment with linked data applications</a:t>
            </a:r>
          </a:p>
          <a:p>
            <a:r>
              <a:rPr lang="en-US" dirty="0"/>
              <a:t>Promote internationalization</a:t>
            </a:r>
          </a:p>
          <a:p>
            <a:pPr lvl="1"/>
            <a:r>
              <a:rPr lang="en-US" dirty="0"/>
              <a:t>More flexibility in choosing how to record an element</a:t>
            </a:r>
          </a:p>
          <a:p>
            <a:pPr lvl="1"/>
            <a:r>
              <a:rPr lang="en-US" dirty="0"/>
              <a:t>More generalized instructions</a:t>
            </a:r>
          </a:p>
          <a:p>
            <a:r>
              <a:rPr lang="en-US" dirty="0"/>
              <a:t>Improve the Toolkit interface</a:t>
            </a:r>
          </a:p>
          <a:p>
            <a:pPr lvl="1"/>
            <a:r>
              <a:rPr lang="en-US" dirty="0"/>
              <a:t>WCAG 2.0 accessibility rating of AA</a:t>
            </a:r>
          </a:p>
          <a:p>
            <a:r>
              <a:rPr lang="en-US" dirty="0"/>
              <a:t>Restructure underlying data to support editorial and translation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8BCC3-BF1C-43C4-A47A-1BE097A8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3DB2D-AB44-4C63-91DB-4256CF453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C4CB3-01D3-400D-85B2-2E82197AF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372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4147B-ED95-8AB0-6745-5ABED1B2F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Reference – MARC 21 Mapping</a:t>
            </a:r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C222F3E4-E90F-0FED-1FE2-A4E4942F1D4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7863" y="1560257"/>
            <a:ext cx="4754562" cy="433121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5A01-DFDC-6FC1-624E-AEBCAFAF4CF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Searchable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27D8D-5DB8-A521-8405-08EBFC82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6AEBC-BB98-03A2-B4D6-04EAE1192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11CF4-41F7-8190-71B4-C99D071C3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9" name="Picture 8" descr="A blue and white rectangle with black text&#10;&#10;Description automatically generated">
            <a:extLst>
              <a:ext uri="{FF2B5EF4-FFF2-40B4-BE49-F238E27FC236}">
                <a16:creationId xmlns:a16="http://schemas.microsoft.com/office/drawing/2014/main" id="{78C818FA-D055-4943-179E-1247AFE46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180" y="1500052"/>
            <a:ext cx="3524420" cy="454178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07501257-1A6B-83E3-DFB3-838FED1FB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9603" y="1962938"/>
            <a:ext cx="4797541" cy="444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8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CE510-1B3E-4EFF-9405-C570F9798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561D673A-D73A-E977-48EB-3AD276C56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919" y="1658254"/>
            <a:ext cx="5122928" cy="49275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153A37-B18F-31C9-0EAF-502C1F33F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D6780-C4D5-A925-597E-676143E53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Have a domain and a range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680E2-573C-9483-B5F8-5CA45FAEC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9D88A-901C-B24F-07C7-008ADB444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C89ACF-B462-3AAC-5841-E258012A4986}"/>
              </a:ext>
            </a:extLst>
          </p:cNvPr>
          <p:cNvSpPr/>
          <p:nvPr/>
        </p:nvSpPr>
        <p:spPr>
          <a:xfrm>
            <a:off x="5557652" y="4364441"/>
            <a:ext cx="1430599" cy="610351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0D4DE3C-E049-B55B-F0F9-6F03BE214883}"/>
              </a:ext>
            </a:extLst>
          </p:cNvPr>
          <p:cNvSpPr/>
          <p:nvPr/>
        </p:nvSpPr>
        <p:spPr>
          <a:xfrm>
            <a:off x="5557651" y="5096895"/>
            <a:ext cx="1430599" cy="645072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9F5AA4-4CF3-D0F6-5150-B2C88B95371A}"/>
              </a:ext>
            </a:extLst>
          </p:cNvPr>
          <p:cNvSpPr txBox="1"/>
          <p:nvPr/>
        </p:nvSpPr>
        <p:spPr>
          <a:xfrm>
            <a:off x="7593753" y="4364441"/>
            <a:ext cx="2930538" cy="584775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defTabSz="640354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</a:defRPr>
            </a:lvl1pPr>
          </a:lstStyle>
          <a:p>
            <a:r>
              <a:rPr lang="en-US" sz="1600" dirty="0"/>
              <a:t>RDA Entity that is described by an element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1EC3BB-5CBF-8DFF-1C07-DF64D21F166E}"/>
              </a:ext>
            </a:extLst>
          </p:cNvPr>
          <p:cNvSpPr txBox="1"/>
          <p:nvPr/>
        </p:nvSpPr>
        <p:spPr>
          <a:xfrm>
            <a:off x="7697186" y="5733288"/>
            <a:ext cx="2827105" cy="584775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RDA Entity that is the value of a relationship element</a:t>
            </a:r>
            <a:endParaRPr kumimoji="0" lang="fr-CA" sz="1600" b="0" i="0" u="none" strike="noStrike" kern="1200" cap="none" spc="0" normalizeH="0" baseline="0" noProof="0" dirty="0">
              <a:ln>
                <a:noFill/>
              </a:ln>
              <a:solidFill>
                <a:srgbClr val="21328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FE53E99-6EF8-F617-B06D-627BA1CFC584}"/>
              </a:ext>
            </a:extLst>
          </p:cNvPr>
          <p:cNvCxnSpPr>
            <a:cxnSpLocks/>
            <a:stCxn id="10" idx="1"/>
            <a:endCxn id="8" idx="3"/>
          </p:cNvCxnSpPr>
          <p:nvPr/>
        </p:nvCxnSpPr>
        <p:spPr>
          <a:xfrm flipH="1">
            <a:off x="6988251" y="4656829"/>
            <a:ext cx="605502" cy="12788"/>
          </a:xfrm>
          <a:prstGeom prst="straightConnector1">
            <a:avLst/>
          </a:prstGeom>
          <a:ln w="381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C2B5FD-7786-202F-FDA1-25B6299476D2}"/>
              </a:ext>
            </a:extLst>
          </p:cNvPr>
          <p:cNvCxnSpPr>
            <a:cxnSpLocks/>
          </p:cNvCxnSpPr>
          <p:nvPr/>
        </p:nvCxnSpPr>
        <p:spPr>
          <a:xfrm>
            <a:off x="7009297" y="5480138"/>
            <a:ext cx="687889" cy="407311"/>
          </a:xfrm>
          <a:prstGeom prst="straightConnector1">
            <a:avLst/>
          </a:prstGeom>
          <a:ln w="38100">
            <a:solidFill>
              <a:schemeClr val="tx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19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14E51-FD3B-0B8A-85B4-599BD4123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E0540-8D56-2AF4-BF24-D6749EE6E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D9E213-0F14-4770-5035-13B8FE886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an Element Page</a:t>
            </a:r>
          </a:p>
        </p:txBody>
      </p:sp>
      <p:pic>
        <p:nvPicPr>
          <p:cNvPr id="22" name="Content Placeholder 21" descr="A screenshot of a computer&#10;&#10;Description automatically generated">
            <a:extLst>
              <a:ext uri="{FF2B5EF4-FFF2-40B4-BE49-F238E27FC236}">
                <a16:creationId xmlns:a16="http://schemas.microsoft.com/office/drawing/2014/main" id="{FC5EDA4D-124A-FB0A-C20B-FF616CC0BB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6559" y="1566967"/>
            <a:ext cx="5155096" cy="4958542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FD3C1-11D5-40F5-4686-CAC9688A9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88264-BDC7-14A8-3C7A-20490D644331}"/>
              </a:ext>
            </a:extLst>
          </p:cNvPr>
          <p:cNvSpPr txBox="1"/>
          <p:nvPr/>
        </p:nvSpPr>
        <p:spPr>
          <a:xfrm>
            <a:off x="6518537" y="1076170"/>
            <a:ext cx="1478629" cy="33855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element</a:t>
            </a:r>
          </a:p>
        </p:txBody>
      </p:sp>
      <p:sp>
        <p:nvSpPr>
          <p:cNvPr id="9" name="Rounded Rectangle 15">
            <a:extLst>
              <a:ext uri="{FF2B5EF4-FFF2-40B4-BE49-F238E27FC236}">
                <a16:creationId xmlns:a16="http://schemas.microsoft.com/office/drawing/2014/main" id="{1F0DA005-D3CE-7A4D-A46C-268E25E28CE6}"/>
              </a:ext>
            </a:extLst>
          </p:cNvPr>
          <p:cNvSpPr/>
          <p:nvPr/>
        </p:nvSpPr>
        <p:spPr>
          <a:xfrm>
            <a:off x="5087732" y="4630959"/>
            <a:ext cx="1313067" cy="332321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F4E59B-D9CB-71F6-2CA7-50C76BFD490D}"/>
              </a:ext>
            </a:extLst>
          </p:cNvPr>
          <p:cNvSpPr txBox="1"/>
          <p:nvPr/>
        </p:nvSpPr>
        <p:spPr>
          <a:xfrm>
            <a:off x="6400800" y="4952479"/>
            <a:ext cx="807962" cy="33855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31064A-AC0C-762C-7A5D-2BA78422665F}"/>
              </a:ext>
            </a:extLst>
          </p:cNvPr>
          <p:cNvSpPr txBox="1"/>
          <p:nvPr/>
        </p:nvSpPr>
        <p:spPr>
          <a:xfrm>
            <a:off x="8137935" y="5449416"/>
            <a:ext cx="917695" cy="33855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that is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E0D2ACC-061F-16C7-27CC-B8E523EAB5C1}"/>
              </a:ext>
            </a:extLst>
          </p:cNvPr>
          <p:cNvCxnSpPr>
            <a:cxnSpLocks/>
          </p:cNvCxnSpPr>
          <p:nvPr/>
        </p:nvCxnSpPr>
        <p:spPr>
          <a:xfrm flipH="1">
            <a:off x="6157871" y="1894720"/>
            <a:ext cx="2792473" cy="2736239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575AB13-7BD4-54FA-E876-50BB3E20A2CB}"/>
              </a:ext>
            </a:extLst>
          </p:cNvPr>
          <p:cNvCxnSpPr>
            <a:cxnSpLocks/>
          </p:cNvCxnSpPr>
          <p:nvPr/>
        </p:nvCxnSpPr>
        <p:spPr>
          <a:xfrm flipH="1" flipV="1">
            <a:off x="5087732" y="2695699"/>
            <a:ext cx="3606383" cy="2753717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68A0804-8582-8403-EA62-0C471B7B6F9B}"/>
              </a:ext>
            </a:extLst>
          </p:cNvPr>
          <p:cNvCxnSpPr>
            <a:cxnSpLocks/>
            <a:stCxn id="9" idx="2"/>
            <a:endCxn id="10" idx="1"/>
          </p:cNvCxnSpPr>
          <p:nvPr/>
        </p:nvCxnSpPr>
        <p:spPr>
          <a:xfrm>
            <a:off x="5744266" y="4963280"/>
            <a:ext cx="656534" cy="158476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F04F812-53A9-8DD2-5A23-643FEB4E7531}"/>
              </a:ext>
            </a:extLst>
          </p:cNvPr>
          <p:cNvCxnSpPr>
            <a:cxnSpLocks/>
          </p:cNvCxnSpPr>
          <p:nvPr/>
        </p:nvCxnSpPr>
        <p:spPr>
          <a:xfrm flipH="1">
            <a:off x="6096001" y="5121756"/>
            <a:ext cx="304798" cy="265091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24">
            <a:extLst>
              <a:ext uri="{FF2B5EF4-FFF2-40B4-BE49-F238E27FC236}">
                <a16:creationId xmlns:a16="http://schemas.microsoft.com/office/drawing/2014/main" id="{CA606BC0-5E89-D408-A7C2-B710A31C6323}"/>
              </a:ext>
            </a:extLst>
          </p:cNvPr>
          <p:cNvSpPr/>
          <p:nvPr/>
        </p:nvSpPr>
        <p:spPr>
          <a:xfrm>
            <a:off x="4955083" y="1469213"/>
            <a:ext cx="3126909" cy="425856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0141510-9983-6F6B-EADA-C35BEA6D3DE0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8081992" y="1682141"/>
            <a:ext cx="852978" cy="45037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33FF303-43CE-1D73-6A84-642872EFC51F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6422275" y="5618693"/>
            <a:ext cx="1715660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27">
            <a:extLst>
              <a:ext uri="{FF2B5EF4-FFF2-40B4-BE49-F238E27FC236}">
                <a16:creationId xmlns:a16="http://schemas.microsoft.com/office/drawing/2014/main" id="{A3D240D4-331E-3DAE-FF47-F017A61BA191}"/>
              </a:ext>
            </a:extLst>
          </p:cNvPr>
          <p:cNvSpPr/>
          <p:nvPr/>
        </p:nvSpPr>
        <p:spPr>
          <a:xfrm>
            <a:off x="5087732" y="5386847"/>
            <a:ext cx="1313067" cy="367287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962BE7-F0DB-FB8E-FBD0-DE118BD1E3F0}"/>
              </a:ext>
            </a:extLst>
          </p:cNvPr>
          <p:cNvSpPr txBox="1"/>
          <p:nvPr/>
        </p:nvSpPr>
        <p:spPr>
          <a:xfrm>
            <a:off x="8950344" y="1556515"/>
            <a:ext cx="1062384" cy="33855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1600" dirty="0">
                <a:solidFill>
                  <a:srgbClr val="21328A"/>
                </a:solidFill>
                <a:latin typeface="Calibri"/>
              </a:rPr>
              <a:t>relates a</a:t>
            </a:r>
            <a:endParaRPr kumimoji="0" lang="fr-CA" sz="1600" b="0" i="0" u="none" strike="noStrike" kern="1200" cap="none" spc="0" normalizeH="0" baseline="0" noProof="0" dirty="0">
              <a:ln>
                <a:noFill/>
              </a:ln>
              <a:solidFill>
                <a:srgbClr val="21328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59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6" grpId="0" animBg="1"/>
      <p:bldP spid="19" grpId="0" animBg="1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EFB41-DC11-B654-6D6E-EE402818F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Designators </a:t>
            </a:r>
            <a:r>
              <a:rPr lang="en-US" dirty="0">
                <a:sym typeface="Wingdings" panose="05000000000000000000" pitchFamily="2" charset="2"/>
              </a:rPr>
              <a:t> Elements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083AE-4733-902D-7309-490D18AC4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longer attributes, but elements in and of themselves</a:t>
            </a:r>
          </a:p>
          <a:p>
            <a:r>
              <a:rPr lang="en-US" dirty="0"/>
              <a:t>Example: </a:t>
            </a:r>
            <a:r>
              <a:rPr lang="en-US" i="1" dirty="0"/>
              <a:t>alternate identity</a:t>
            </a:r>
          </a:p>
          <a:p>
            <a:pPr lvl="1"/>
            <a:r>
              <a:rPr lang="en-US" dirty="0">
                <a:hlinkClick r:id="rId2"/>
              </a:rPr>
              <a:t>Original RDA K.2.1</a:t>
            </a:r>
            <a:r>
              <a:rPr lang="en-US" dirty="0"/>
              <a:t>, Relationship Designators to Relate Persons to Other Persons</a:t>
            </a:r>
          </a:p>
          <a:p>
            <a:pPr marL="914400" lvl="2" indent="0">
              <a:buNone/>
            </a:pPr>
            <a:r>
              <a:rPr lang="en-US" b="1" dirty="0"/>
              <a:t>alternate identity</a:t>
            </a:r>
            <a:r>
              <a:rPr lang="en-US" dirty="0"/>
              <a:t>: A pseudonymous or other identity assumed by a person. </a:t>
            </a:r>
            <a:br>
              <a:rPr lang="en-US" dirty="0"/>
            </a:br>
            <a:r>
              <a:rPr lang="en-US" i="1" dirty="0"/>
              <a:t>Reciprocal relationship: </a:t>
            </a:r>
            <a:r>
              <a:rPr lang="en-US" dirty="0"/>
              <a:t>real identity. </a:t>
            </a:r>
          </a:p>
          <a:p>
            <a:pPr lvl="1"/>
            <a:r>
              <a:rPr lang="en-US" dirty="0"/>
              <a:t>Official RDA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42699-64B6-54F9-B263-521489934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4D423-CEEA-1ED0-68A0-B800B37FF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DA1AF-5F38-A10E-F417-7EE603D50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252BDE-61C5-2C09-E3F4-12014F699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242" y="3802675"/>
            <a:ext cx="4887007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265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0852F-7526-4EDD-836D-0F57E554F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Conditions and Options Boxes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D58F6-0DED-4084-96E1-D391D0DFD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Example from </a:t>
            </a:r>
            <a:r>
              <a:rPr lang="en-US" i="1" dirty="0"/>
              <a:t>title proper </a:t>
            </a:r>
            <a:r>
              <a:rPr lang="en-US" sz="2000" dirty="0"/>
              <a:t>(</a:t>
            </a:r>
            <a:r>
              <a:rPr lang="en-US" sz="2000" dirty="0">
                <a:hlinkClick r:id="rId2"/>
              </a:rPr>
              <a:t>30.02.03.88</a:t>
            </a:r>
            <a:r>
              <a:rPr lang="en-US" sz="2000" dirty="0"/>
              <a:t>)</a:t>
            </a:r>
            <a:endParaRPr lang="en-US" dirty="0"/>
          </a:p>
          <a:p>
            <a:r>
              <a:rPr lang="en-US" dirty="0"/>
              <a:t>Replaces the variety of options and </a:t>
            </a:r>
            <a:br>
              <a:rPr lang="en-US" dirty="0"/>
            </a:br>
            <a:r>
              <a:rPr lang="en-US" dirty="0"/>
              <a:t>exceptions in the original Toolkit</a:t>
            </a:r>
          </a:p>
          <a:p>
            <a:r>
              <a:rPr lang="en-US" dirty="0"/>
              <a:t>Condition = situation</a:t>
            </a:r>
          </a:p>
          <a:p>
            <a:pPr lvl="1"/>
            <a:r>
              <a:rPr lang="en-US" dirty="0"/>
              <a:t>If the box contains multiple </a:t>
            </a:r>
            <a:br>
              <a:rPr lang="en-US" dirty="0"/>
            </a:br>
            <a:r>
              <a:rPr lang="en-US" dirty="0"/>
              <a:t>conditions, they all must apply</a:t>
            </a:r>
          </a:p>
          <a:p>
            <a:r>
              <a:rPr lang="en-US" dirty="0"/>
              <a:t>Condition options = what to do</a:t>
            </a:r>
          </a:p>
          <a:p>
            <a:pPr lvl="1"/>
            <a:r>
              <a:rPr lang="en-US" dirty="0"/>
              <a:t>A condition box may or may not have </a:t>
            </a:r>
            <a:br>
              <a:rPr lang="en-US" dirty="0"/>
            </a:br>
            <a:r>
              <a:rPr lang="en-US" dirty="0"/>
              <a:t>multiple separate option boxes, which </a:t>
            </a:r>
            <a:br>
              <a:rPr lang="en-US" dirty="0"/>
            </a:br>
            <a:r>
              <a:rPr lang="en-US" dirty="0"/>
              <a:t>may or may not be mutually exclusive</a:t>
            </a:r>
          </a:p>
          <a:p>
            <a:pPr lvl="1"/>
            <a:r>
              <a:rPr lang="en-US" dirty="0"/>
              <a:t>Context is everything!</a:t>
            </a:r>
          </a:p>
          <a:p>
            <a:endParaRPr lang="en-US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42D236-DAE4-4944-B116-F5885C38C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5E16-0C2C-402D-ADB0-7380ED05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EFB72-1939-4E7A-9B71-9EF386D6C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F1B5B-BE3B-F802-8C67-C614591566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437" b="7997"/>
          <a:stretch/>
        </p:blipFill>
        <p:spPr>
          <a:xfrm>
            <a:off x="5943759" y="1679802"/>
            <a:ext cx="5120958" cy="310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4102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BDFD5-5F82-F2A7-8DF6-435FE2CD6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Box Alone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95F28-9ACD-D159-12F6-D736193FA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Example from </a:t>
            </a:r>
            <a:r>
              <a:rPr lang="en-US" i="1" dirty="0"/>
              <a:t>date of capture </a:t>
            </a:r>
            <a:r>
              <a:rPr lang="en-US" sz="2000" dirty="0"/>
              <a:t>(</a:t>
            </a:r>
            <a:r>
              <a:rPr lang="en-US" sz="2000" dirty="0">
                <a:hlinkClick r:id="rId2"/>
              </a:rPr>
              <a:t>78.79.00.24</a:t>
            </a:r>
            <a:r>
              <a:rPr lang="en-US" sz="2000" dirty="0"/>
              <a:t>)</a:t>
            </a:r>
            <a:endParaRPr lang="en-US" sz="1800" dirty="0"/>
          </a:p>
          <a:p>
            <a:r>
              <a:rPr lang="en-US" dirty="0"/>
              <a:t>Option boxes may appear without condition boxes </a:t>
            </a:r>
          </a:p>
          <a:p>
            <a:pPr lvl="1"/>
            <a:r>
              <a:rPr lang="en-US" dirty="0"/>
              <a:t>To distinguish these, they only use the term “option”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B88D4-C4BB-A32E-3A50-60DDA90C6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15774-D54E-D9DB-9EB2-60D3D6E14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1A47A-F58C-F3C7-336A-57932CBF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650C6D-D1EF-FCC7-4923-A96EAE987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57" y="3065959"/>
            <a:ext cx="7254323" cy="260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169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A35A2-C97D-E9DE-6B7B-1CA484E02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If/Then Instructions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Conditions/Options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CAED330-D94B-B277-EB81-7D00928071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3" y="1521460"/>
            <a:ext cx="4754880" cy="4434840"/>
          </a:xfrm>
        </p:spPr>
        <p:txBody>
          <a:bodyPr/>
          <a:lstStyle/>
          <a:p>
            <a:pPr marL="342900" lvl="1" indent="-342900"/>
            <a:r>
              <a:rPr lang="en-US" dirty="0"/>
              <a:t>Original Toolkit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8A690D1-E2E5-AF2D-AA00-C5F5537AD2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Official Toolkit </a:t>
            </a:r>
            <a:r>
              <a:rPr lang="en-US" sz="2000" dirty="0"/>
              <a:t>(</a:t>
            </a:r>
            <a:r>
              <a:rPr lang="en-US" sz="2000" dirty="0">
                <a:hlinkClick r:id="rId2"/>
              </a:rPr>
              <a:t>99.39.48.43</a:t>
            </a:r>
            <a:r>
              <a:rPr lang="en-US" sz="2000" dirty="0"/>
              <a:t>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7E67A-DB9D-A3D5-912E-7F0ECFE5D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FF4F7A-9D4F-5DB9-BF5B-72094E21D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E6D3B-2CC3-1FA5-481F-6A7473A8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3" name="Picture 12" descr="A screenshot of a paper&#10;&#10;Description automatically generated">
            <a:extLst>
              <a:ext uri="{FF2B5EF4-FFF2-40B4-BE49-F238E27FC236}">
                <a16:creationId xmlns:a16="http://schemas.microsoft.com/office/drawing/2014/main" id="{22AD3DC6-AAAC-575A-DC42-33C15EC2A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3" y="2032000"/>
            <a:ext cx="4639170" cy="3086100"/>
          </a:xfrm>
          <a:prstGeom prst="rect">
            <a:avLst/>
          </a:prstGeom>
        </p:spPr>
      </p:pic>
      <p:pic>
        <p:nvPicPr>
          <p:cNvPr id="15" name="Picture 14" descr="A screenshot of a web page&#10;&#10;Description automatically generated">
            <a:extLst>
              <a:ext uri="{FF2B5EF4-FFF2-40B4-BE49-F238E27FC236}">
                <a16:creationId xmlns:a16="http://schemas.microsoft.com/office/drawing/2014/main" id="{7C99803E-B89D-ADA9-0B61-3DBEF52CA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0916" y="1972930"/>
            <a:ext cx="5286483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862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38389B5-8B4F-CA07-01FB-F8A6CB18A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Wait, I Expected to See More Details!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A5822B9-620B-0AB9-A9B0-201482940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linked LC-PCC Policy Statements provide additional guidance</a:t>
            </a:r>
          </a:p>
          <a:p>
            <a:pPr lvl="1"/>
            <a:r>
              <a:rPr lang="en-US" dirty="0"/>
              <a:t>For the first Condition Option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B3DBC-EC7F-D202-381A-3C931DD52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BFC45A-D1A6-E6B8-7BCE-8DDED8904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7A484-0CF3-4877-4D5B-ED1938BED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12B60EBC-0D68-DC47-6096-A2DB4745BE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" t="2821" r="972"/>
          <a:stretch/>
        </p:blipFill>
        <p:spPr>
          <a:xfrm>
            <a:off x="1782233" y="2469666"/>
            <a:ext cx="4313767" cy="317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9613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33DBE-68A1-89A8-EAD6-7AC410DAE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328420" cy="393903"/>
          </a:xfrm>
        </p:spPr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D94342-DA00-B298-60E8-F1C2397A0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Policy Statement</a:t>
            </a:r>
            <a:br>
              <a:rPr lang="en-US" dirty="0"/>
            </a:br>
            <a:r>
              <a:rPr lang="en-US" dirty="0"/>
              <a:t>In Context</a:t>
            </a:r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6776BF6F-729F-9D88-6787-D8B67BE1B4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2845"/>
          <a:stretch/>
        </p:blipFill>
        <p:spPr>
          <a:xfrm>
            <a:off x="5127676" y="294493"/>
            <a:ext cx="5299024" cy="6287806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53D26-69DA-8935-5BC2-3D3102A3A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F7D23-3871-FBAE-76B1-BE1071C33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3695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7BFBDA2-F410-3602-2381-3B321F396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10366719" cy="795528"/>
          </a:xfrm>
        </p:spPr>
        <p:txBody>
          <a:bodyPr>
            <a:normAutofit/>
          </a:bodyPr>
          <a:lstStyle/>
          <a:p>
            <a:r>
              <a:rPr lang="en-US" dirty="0"/>
              <a:t>Alternatives &amp; Exceptions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Conditions/Options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55E9B77-AE6C-2402-1A08-B500863321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Original Toolkit</a:t>
            </a:r>
          </a:p>
          <a:p>
            <a:pPr marL="285750" lvl="1" indent="0">
              <a:buNone/>
            </a:pPr>
            <a:r>
              <a:rPr lang="en-US" dirty="0">
                <a:solidFill>
                  <a:srgbClr val="05175F"/>
                </a:solidFill>
                <a:hlinkClick r:id="rId3"/>
              </a:rPr>
              <a:t>2.8.2.3</a:t>
            </a:r>
            <a:r>
              <a:rPr lang="en-US" dirty="0">
                <a:solidFill>
                  <a:srgbClr val="05175F"/>
                </a:solidFill>
              </a:rPr>
              <a:t> Recording Place of Publication</a:t>
            </a:r>
          </a:p>
          <a:p>
            <a:pPr marL="0" indent="0">
              <a:buNone/>
            </a:pPr>
            <a:r>
              <a:rPr lang="en-US" dirty="0"/>
              <a:t>…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…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3F2C21-49E3-3BD7-D1AB-002D6E5419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Official Toolkit </a:t>
            </a:r>
          </a:p>
          <a:p>
            <a:pPr marL="457200" lvl="1" indent="0">
              <a:buNone/>
            </a:pPr>
            <a:r>
              <a:rPr lang="en-US" i="1" dirty="0">
                <a:solidFill>
                  <a:srgbClr val="05175F"/>
                </a:solidFill>
              </a:rPr>
              <a:t>place of publication</a:t>
            </a:r>
            <a:br>
              <a:rPr lang="en-US" dirty="0">
                <a:solidFill>
                  <a:srgbClr val="05175F"/>
                </a:solidFill>
              </a:rPr>
            </a:br>
            <a:r>
              <a:rPr lang="en-US" dirty="0">
                <a:solidFill>
                  <a:srgbClr val="05175F"/>
                </a:solidFill>
              </a:rPr>
              <a:t>Local and larger place names</a:t>
            </a:r>
          </a:p>
          <a:p>
            <a:pPr marL="457200" lvl="1" indent="0">
              <a:buNone/>
            </a:pPr>
            <a:r>
              <a:rPr lang="en-US" dirty="0"/>
              <a:t>… </a:t>
            </a:r>
            <a:r>
              <a:rPr lang="en-US" sz="1800" dirty="0"/>
              <a:t>(</a:t>
            </a:r>
            <a:r>
              <a:rPr lang="en-US" sz="1800" dirty="0">
                <a:hlinkClick r:id="rId4"/>
              </a:rPr>
              <a:t>56.57.03.17</a:t>
            </a:r>
            <a:r>
              <a:rPr lang="en-US" sz="1800" dirty="0"/>
              <a:t>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5FF4E-E4C9-524D-000E-04287A350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08452-8419-9871-10CC-FBF3465EF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F58C1-3259-0FB5-5686-ACA883F20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79757B-5086-4FC5-9FBB-7B13AE1ABC7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710"/>
          <a:stretch/>
        </p:blipFill>
        <p:spPr>
          <a:xfrm>
            <a:off x="714935" y="3235407"/>
            <a:ext cx="4421329" cy="105158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BAD49C1-8E1A-4789-A50F-B056C4875DE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3607" t="6052" r="37562" b="-4411"/>
          <a:stretch/>
        </p:blipFill>
        <p:spPr>
          <a:xfrm>
            <a:off x="5860692" y="3235407"/>
            <a:ext cx="4426308" cy="237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57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2558A-C304-48BA-9B90-03C1B11D6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Official RDA Toolkit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EA96C-404C-4A58-A251-F15BFA0CD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Moved from “beta” to “official” status in December 2020</a:t>
            </a:r>
          </a:p>
          <a:p>
            <a:r>
              <a:rPr lang="en-US" dirty="0"/>
              <a:t>Integrating resource, updated several times a year by the RSC</a:t>
            </a:r>
          </a:p>
          <a:p>
            <a:r>
              <a:rPr lang="en-US" dirty="0"/>
              <a:t>Available in four languages, with more translations on the way</a:t>
            </a:r>
          </a:p>
          <a:p>
            <a:pPr lvl="1"/>
            <a:r>
              <a:rPr lang="en-US" dirty="0"/>
              <a:t>Currently: English, Finnish, French, and Norwegian</a:t>
            </a:r>
          </a:p>
          <a:p>
            <a:r>
              <a:rPr lang="en-US" dirty="0"/>
              <a:t>Supporting policy statements in the Toolkit; more under development</a:t>
            </a:r>
          </a:p>
          <a:p>
            <a:pPr lvl="1"/>
            <a:r>
              <a:rPr lang="en-US" dirty="0"/>
              <a:t>British Library, Library and Archives Canada, Library of Congress-Program for Cooperative Cataloging (LC-PCC), Music Library Association, National Library of New Zealand</a:t>
            </a:r>
          </a:p>
          <a:p>
            <a:r>
              <a:rPr lang="en-US" dirty="0"/>
              <a:t>Some communities creating guidance outside of the Toolkit</a:t>
            </a:r>
          </a:p>
          <a:p>
            <a:pPr lvl="1"/>
            <a:r>
              <a:rPr lang="en-US" dirty="0"/>
              <a:t>LC-PCC </a:t>
            </a:r>
            <a:r>
              <a:rPr lang="en-US" dirty="0">
                <a:hlinkClick r:id="rId2"/>
              </a:rPr>
              <a:t>Metadata Guidance Documents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RDA DACH</a:t>
            </a:r>
            <a:r>
              <a:rPr lang="en-US" dirty="0"/>
              <a:t> (German speaking world)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247DA-9F40-434A-B0FA-4A725DD38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82AD-B8B2-43E3-9608-D15F2AFF2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323A5-B4A3-41EC-82A2-22404E71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25EB28-A87C-4F1C-9F31-3E19D7127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3356" y="451513"/>
            <a:ext cx="2069848" cy="76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355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5D733-53E7-B3E9-66A6-382975FBB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Kinds of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385A0-E2D6-19EB-32F9-7C2472B151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Recording any element is optional, except as specified in </a:t>
            </a:r>
          </a:p>
          <a:p>
            <a:pPr lvl="1"/>
            <a:r>
              <a:rPr lang="en-US" i="1" dirty="0">
                <a:hlinkClick r:id="rId2"/>
              </a:rPr>
              <a:t>Coherent description of an information resource</a:t>
            </a:r>
            <a:r>
              <a:rPr lang="en-US" i="1" dirty="0"/>
              <a:t> </a:t>
            </a:r>
            <a:r>
              <a:rPr lang="en-US" dirty="0"/>
              <a:t>(Guidance chapter)</a:t>
            </a:r>
          </a:p>
          <a:p>
            <a:pPr lvl="2"/>
            <a:r>
              <a:rPr lang="en-US" dirty="0"/>
              <a:t>Must include a description of at least one of the resource’s entities</a:t>
            </a:r>
          </a:p>
          <a:p>
            <a:pPr lvl="1"/>
            <a:r>
              <a:rPr lang="en-US" i="1" dirty="0">
                <a:hlinkClick r:id="rId3"/>
              </a:rPr>
              <a:t>Minimum description of a resource entity</a:t>
            </a:r>
            <a:r>
              <a:rPr lang="en-US" i="1" dirty="0"/>
              <a:t> </a:t>
            </a:r>
            <a:r>
              <a:rPr lang="en-US" dirty="0"/>
              <a:t>(Guidance chapter)</a:t>
            </a:r>
          </a:p>
          <a:p>
            <a:pPr lvl="2"/>
            <a:r>
              <a:rPr lang="en-US" dirty="0"/>
              <a:t>Record a value for at least one appellation element of the entity, using an applicable recording method</a:t>
            </a:r>
          </a:p>
          <a:p>
            <a:pPr lvl="2"/>
            <a:r>
              <a:rPr lang="en-US" dirty="0"/>
              <a:t>Relate entities by recording a value for a relationship element</a:t>
            </a:r>
          </a:p>
          <a:p>
            <a:pPr lvl="1"/>
            <a:r>
              <a:rPr lang="en-US" i="1" dirty="0">
                <a:hlinkClick r:id="rId4"/>
              </a:rPr>
              <a:t>Effective description of an information resource</a:t>
            </a:r>
            <a:r>
              <a:rPr lang="en-US" i="1" dirty="0"/>
              <a:t> </a:t>
            </a:r>
            <a:r>
              <a:rPr lang="en-US" dirty="0"/>
              <a:t>(Guidance chapter)</a:t>
            </a:r>
          </a:p>
          <a:p>
            <a:pPr lvl="2"/>
            <a:r>
              <a:rPr lang="en-US" dirty="0"/>
              <a:t>Conforms to coherent and minimum descriptions</a:t>
            </a:r>
          </a:p>
          <a:p>
            <a:pPr lvl="2"/>
            <a:r>
              <a:rPr lang="en-US" dirty="0"/>
              <a:t>Adds other entities and/or elements deemed useful for identification or access</a:t>
            </a:r>
          </a:p>
          <a:p>
            <a:pPr lvl="3"/>
            <a:r>
              <a:rPr lang="en-US" dirty="0"/>
              <a:t>From application profiles, policy statements, cataloger’s judgment, and/or information availability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12576-F510-1E02-E7B4-07C5E3554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28DB7-3419-4CC0-3ED5-E164AD8C1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6ADD7-47CC-B14B-33B7-25DB5A3B7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5482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65FD47E-9663-B262-319C-B24B56EA9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4A394A6-8673-2DC8-564C-0CCEFE710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From </a:t>
            </a:r>
            <a:r>
              <a:rPr lang="en-US" i="1" dirty="0"/>
              <a:t>language of expression </a:t>
            </a:r>
            <a:r>
              <a:rPr lang="en-US" sz="1800" dirty="0"/>
              <a:t>(</a:t>
            </a:r>
            <a:r>
              <a:rPr lang="en-US" sz="1800" dirty="0">
                <a:hlinkClick r:id="rId2"/>
              </a:rPr>
              <a:t>16.35.97.31</a:t>
            </a:r>
            <a:r>
              <a:rPr lang="en-US" sz="1800" dirty="0"/>
              <a:t>)</a:t>
            </a:r>
          </a:p>
          <a:p>
            <a:r>
              <a:rPr lang="en-US" dirty="0"/>
              <a:t>Collapsible boxes</a:t>
            </a:r>
          </a:p>
          <a:p>
            <a:r>
              <a:rPr lang="en-US" dirty="0"/>
              <a:t>Instructions may have many</a:t>
            </a:r>
            <a:br>
              <a:rPr lang="en-US" dirty="0"/>
            </a:br>
            <a:r>
              <a:rPr lang="en-US" dirty="0"/>
              <a:t>or none</a:t>
            </a:r>
          </a:p>
          <a:p>
            <a:r>
              <a:rPr lang="en-US" dirty="0"/>
              <a:t>Different types</a:t>
            </a:r>
          </a:p>
          <a:p>
            <a:pPr lvl="1"/>
            <a:r>
              <a:rPr lang="en-US" dirty="0"/>
              <a:t>With the instruction</a:t>
            </a:r>
          </a:p>
          <a:p>
            <a:pPr lvl="1"/>
            <a:r>
              <a:rPr lang="en-US" dirty="0"/>
              <a:t>View in context</a:t>
            </a:r>
            <a:br>
              <a:rPr lang="en-US" dirty="0"/>
            </a:br>
            <a:r>
              <a:rPr lang="en-US" sz="1800" dirty="0"/>
              <a:t>[see next slide]</a:t>
            </a:r>
          </a:p>
          <a:p>
            <a:pPr lvl="1"/>
            <a:r>
              <a:rPr lang="en-US" dirty="0"/>
              <a:t>View as relationship</a:t>
            </a:r>
            <a:br>
              <a:rPr lang="en-US" dirty="0"/>
            </a:br>
            <a:r>
              <a:rPr lang="en-US" sz="1800" dirty="0"/>
              <a:t>[next slide after that]</a:t>
            </a:r>
          </a:p>
          <a:p>
            <a:endParaRPr lang="en-US" i="1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FA0AD0-A60F-6EEC-4045-F0CF5FD52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C8E2B-88AA-77E5-3F47-39E7282C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058DB0-7D40-B027-C199-8630160FE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10" name="Picture 9" descr="A screen shot of an example box containing two examples and details associated with them">
            <a:extLst>
              <a:ext uri="{FF2B5EF4-FFF2-40B4-BE49-F238E27FC236}">
                <a16:creationId xmlns:a16="http://schemas.microsoft.com/office/drawing/2014/main" id="{E87A0AC2-F02F-951C-6C42-22DF7B1263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60" t="787" r="40309" b="-787"/>
          <a:stretch/>
        </p:blipFill>
        <p:spPr>
          <a:xfrm>
            <a:off x="5313989" y="1407186"/>
            <a:ext cx="4964545" cy="46228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C317E38-87C0-64E7-D511-C37A154AB187}"/>
              </a:ext>
            </a:extLst>
          </p:cNvPr>
          <p:cNvCxnSpPr/>
          <p:nvPr/>
        </p:nvCxnSpPr>
        <p:spPr>
          <a:xfrm>
            <a:off x="3986757" y="3892826"/>
            <a:ext cx="14911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5EBCE52-1D27-27C5-1904-F95EC93F4B96}"/>
              </a:ext>
            </a:extLst>
          </p:cNvPr>
          <p:cNvSpPr txBox="1"/>
          <p:nvPr/>
        </p:nvSpPr>
        <p:spPr>
          <a:xfrm>
            <a:off x="4299109" y="3615827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such as</a:t>
            </a:r>
          </a:p>
        </p:txBody>
      </p:sp>
    </p:spTree>
    <p:extLst>
      <p:ext uri="{BB962C8B-B14F-4D97-AF65-F5344CB8AC3E}">
        <p14:creationId xmlns:p14="http://schemas.microsoft.com/office/powerpoint/2010/main" val="187520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B51A8-C2B1-63D3-29D0-FF3BCD32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– View in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870F4-6E53-7F9C-DA0D-8624F11E7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Shows other elements </a:t>
            </a:r>
            <a:br>
              <a:rPr lang="en-US" dirty="0"/>
            </a:br>
            <a:r>
              <a:rPr lang="en-US" dirty="0"/>
              <a:t>that could be used in </a:t>
            </a:r>
            <a:br>
              <a:rPr lang="en-US" dirty="0"/>
            </a:br>
            <a:r>
              <a:rPr lang="en-US" dirty="0"/>
              <a:t>describing the entity</a:t>
            </a:r>
          </a:p>
          <a:p>
            <a:pPr lvl="1"/>
            <a:r>
              <a:rPr lang="en-US" dirty="0"/>
              <a:t>The element in focus is </a:t>
            </a:r>
            <a:br>
              <a:rPr lang="en-US" dirty="0"/>
            </a:br>
            <a:r>
              <a:rPr lang="en-US" dirty="0"/>
              <a:t>in blue italics</a:t>
            </a:r>
            <a:br>
              <a:rPr lang="en-US" dirty="0"/>
            </a:br>
            <a:r>
              <a:rPr lang="en-US" sz="1800" dirty="0"/>
              <a:t>(from </a:t>
            </a:r>
            <a:r>
              <a:rPr lang="en-US" sz="1800" dirty="0">
                <a:hlinkClick r:id="rId2"/>
              </a:rPr>
              <a:t>57.56.80.15</a:t>
            </a:r>
            <a:r>
              <a:rPr lang="en-US" sz="1800" dirty="0"/>
              <a:t>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16EE6-4A93-87B2-3C23-1D30529DF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FDEC9-5227-947A-F44C-E1AC0AEA4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FC499-2EE9-43B1-D705-E8F78ECD1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7" name="Picture 6" descr="A screenshot of a &quot;view in context&quot; example. There are seven separate elements in this example.">
            <a:extLst>
              <a:ext uri="{FF2B5EF4-FFF2-40B4-BE49-F238E27FC236}">
                <a16:creationId xmlns:a16="http://schemas.microsoft.com/office/drawing/2014/main" id="{4624EE76-2807-E331-65AC-99D320DD97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97"/>
          <a:stretch/>
        </p:blipFill>
        <p:spPr>
          <a:xfrm>
            <a:off x="4294414" y="1249100"/>
            <a:ext cx="6422943" cy="469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3465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13AF5-197E-41F1-6721-1098DE08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– View as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A9AC7-C7DC-446F-F687-DCAA5CD5A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linked data visualization </a:t>
            </a:r>
            <a:br>
              <a:rPr lang="en-US" dirty="0"/>
            </a:br>
            <a:r>
              <a:rPr lang="en-US" dirty="0"/>
              <a:t>of the relationship</a:t>
            </a:r>
          </a:p>
          <a:p>
            <a:pPr lvl="1"/>
            <a:r>
              <a:rPr lang="en-US" dirty="0"/>
              <a:t>From </a:t>
            </a:r>
            <a:r>
              <a:rPr lang="en-US" i="1" dirty="0"/>
              <a:t>date of birth of </a:t>
            </a:r>
            <a:br>
              <a:rPr lang="en-US" dirty="0"/>
            </a:br>
            <a:r>
              <a:rPr lang="en-US" sz="1800" dirty="0"/>
              <a:t>(</a:t>
            </a:r>
            <a:r>
              <a:rPr lang="en-US" sz="1800" dirty="0">
                <a:hlinkClick r:id="rId2"/>
              </a:rPr>
              <a:t>24.31.35.50</a:t>
            </a:r>
            <a:r>
              <a:rPr lang="en-US" sz="1800" dirty="0"/>
              <a:t>)</a:t>
            </a:r>
          </a:p>
          <a:p>
            <a:pPr lvl="1"/>
            <a:r>
              <a:rPr lang="en-US" dirty="0"/>
              <a:t>Includes the relevant IRIs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E5FD0-AE19-F972-D85A-503E65104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532B3-84B1-251B-53D4-4275D7804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BB01B-F1E2-FB21-191E-D24A05915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9" name="Picture 8" descr="A screenshot of a chat&#10;&#10;Description automatically generated">
            <a:extLst>
              <a:ext uri="{FF2B5EF4-FFF2-40B4-BE49-F238E27FC236}">
                <a16:creationId xmlns:a16="http://schemas.microsoft.com/office/drawing/2014/main" id="{1A45B5DE-BC50-6630-6871-F78F496D1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264" y="1504950"/>
            <a:ext cx="5783193" cy="492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061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3C62FE0-C894-4CD7-A41D-4C6F5CB43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Description of Other Topics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DE9AFF9-D635-40C7-A361-C6218CC8AD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598E2-330D-48EC-A3EE-9C790831F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BBB24-2ABD-4FD6-A67C-135862B16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64DE1-BBE1-4A27-8DB1-9EA402390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185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F02E5B2-CB6D-F0DC-A598-D4C9175F4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Nomen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BF17FC7-1F76-A2CD-EE4C-A1AA9EBFAF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3" y="1508760"/>
            <a:ext cx="9441028" cy="4434840"/>
          </a:xfrm>
        </p:spPr>
        <p:txBody>
          <a:bodyPr>
            <a:normAutofit/>
          </a:bodyPr>
          <a:lstStyle/>
          <a:p>
            <a:r>
              <a:rPr lang="en-US" dirty="0"/>
              <a:t>A label (or appellation) for any </a:t>
            </a:r>
            <a:r>
              <a:rPr lang="en-US" i="1" dirty="0"/>
              <a:t>RDA entity </a:t>
            </a:r>
            <a:r>
              <a:rPr lang="en-US" dirty="0"/>
              <a:t>(except </a:t>
            </a:r>
            <a:r>
              <a:rPr lang="en-US" i="1" dirty="0"/>
              <a:t>nomen</a:t>
            </a:r>
            <a:r>
              <a:rPr lang="en-US" dirty="0"/>
              <a:t>)</a:t>
            </a:r>
          </a:p>
          <a:p>
            <a:r>
              <a:rPr lang="en-US" dirty="0"/>
              <a:t>Example: </a:t>
            </a:r>
            <a:r>
              <a:rPr lang="en-US" i="1" dirty="0"/>
              <a:t>appellation of person </a:t>
            </a:r>
          </a:p>
          <a:p>
            <a:pPr lvl="1"/>
            <a:r>
              <a:rPr lang="en-US" dirty="0"/>
              <a:t>Definition: A nomen that is used within a given scheme or context to refer to a person</a:t>
            </a:r>
          </a:p>
          <a:p>
            <a:pPr lvl="1"/>
            <a:r>
              <a:rPr lang="en-US" dirty="0"/>
              <a:t>Domain: Person       </a:t>
            </a:r>
          </a:p>
          <a:p>
            <a:pPr lvl="1"/>
            <a:r>
              <a:rPr lang="en-US" dirty="0"/>
              <a:t>Recording methods</a:t>
            </a:r>
          </a:p>
          <a:p>
            <a:pPr lvl="2"/>
            <a:r>
              <a:rPr lang="en-US" dirty="0"/>
              <a:t>Unstructured = </a:t>
            </a:r>
            <a:r>
              <a:rPr lang="en-US" i="1" dirty="0"/>
              <a:t>name of person</a:t>
            </a:r>
          </a:p>
          <a:p>
            <a:pPr lvl="2"/>
            <a:r>
              <a:rPr lang="en-US" dirty="0"/>
              <a:t>Structured = </a:t>
            </a:r>
            <a:r>
              <a:rPr lang="en-US" i="1" dirty="0"/>
              <a:t>access point for person</a:t>
            </a:r>
          </a:p>
          <a:p>
            <a:pPr lvl="2"/>
            <a:r>
              <a:rPr lang="en-US" dirty="0"/>
              <a:t>Identifier = </a:t>
            </a:r>
            <a:r>
              <a:rPr lang="en-US" i="1" dirty="0"/>
              <a:t>identifier for person</a:t>
            </a:r>
          </a:p>
          <a:p>
            <a:pPr lvl="2"/>
            <a:r>
              <a:rPr lang="en-US" dirty="0"/>
              <a:t>IRI = not applicable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BF47811-3D8E-CF15-ADB5-BC0B61CEFC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2492" y="1508760"/>
            <a:ext cx="6464508" cy="443484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sz="2000" dirty="0"/>
          </a:p>
          <a:p>
            <a:endParaRPr lang="en-US" sz="1100" dirty="0"/>
          </a:p>
          <a:p>
            <a:r>
              <a:rPr lang="en-US" sz="2000" dirty="0"/>
              <a:t>Range: Nomen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366F9-42BC-DBB5-42F3-ABB6B5DF4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15A05-9CD5-417B-2CA7-3B7DA1F5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7663E-FC40-E91E-6467-6237C04E3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1657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A15EE-902A-4EB1-82FC-2748F56FF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Fictitious &amp; Non-Human Entities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B5698-7577-4A40-BC1E-FBC4742BCC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RDA defines “Agent” as:</a:t>
            </a:r>
          </a:p>
          <a:p>
            <a:pPr lvl="1"/>
            <a:r>
              <a:rPr lang="en-US" dirty="0"/>
              <a:t>An entity who is capable of deliberate actions, of being granted rights, and of being held accountable for its actions. An agent includes a collective agent and a person.</a:t>
            </a:r>
          </a:p>
          <a:p>
            <a:r>
              <a:rPr lang="en-US" dirty="0"/>
              <a:t>Clearly there is an agent or person behind “authors” such as </a:t>
            </a:r>
          </a:p>
          <a:p>
            <a:pPr lvl="1"/>
            <a:r>
              <a:rPr lang="en-US" dirty="0"/>
              <a:t>Sherlock Holmes</a:t>
            </a:r>
          </a:p>
          <a:p>
            <a:pPr lvl="1"/>
            <a:r>
              <a:rPr lang="en-US" sz="2000" dirty="0"/>
              <a:t>Geronimo Stilton</a:t>
            </a:r>
          </a:p>
          <a:p>
            <a:pPr lvl="1"/>
            <a:r>
              <a:rPr lang="en-US" dirty="0"/>
              <a:t>Newt Scamander</a:t>
            </a:r>
          </a:p>
          <a:p>
            <a:r>
              <a:rPr lang="en-US" dirty="0"/>
              <a:t>Fictitious authors function as a type of pseudonym</a:t>
            </a:r>
          </a:p>
          <a:p>
            <a:r>
              <a:rPr lang="en-US" dirty="0"/>
              <a:t>Animals are not considered “agents”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91470-1B18-4F0C-A9D6-472ACF4F2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14157-2D90-46F7-9AE0-EC6D2D5F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C7595-E914-485D-B0A7-94BE4585D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7077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F1FB5-294D-415D-881B-C87AA32A0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with These Entities?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BF425-6E0A-4832-A9C5-A7075539C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bibliographic records</a:t>
            </a:r>
          </a:p>
          <a:p>
            <a:pPr lvl="1"/>
            <a:r>
              <a:rPr lang="en-US" dirty="0"/>
              <a:t>Per RDA Guidance (</a:t>
            </a:r>
            <a:r>
              <a:rPr lang="en-US" dirty="0">
                <a:hlinkClick r:id="rId2"/>
              </a:rPr>
              <a:t>Fictitious and non-human appellations</a:t>
            </a:r>
            <a:r>
              <a:rPr lang="en-US" dirty="0"/>
              <a:t>), capture this information in a statement of responsibility or other unstructured description</a:t>
            </a:r>
          </a:p>
          <a:p>
            <a:pPr lvl="2"/>
            <a:r>
              <a:rPr lang="en-US" dirty="0"/>
              <a:t>Do not treat this appellation as relating to any RDA entity</a:t>
            </a:r>
          </a:p>
          <a:p>
            <a:pPr lvl="1"/>
            <a:r>
              <a:rPr lang="en-US" dirty="0"/>
              <a:t>Per the LC-PCC Metadata Guidance Document (</a:t>
            </a:r>
            <a:r>
              <a:rPr lang="en-US" dirty="0">
                <a:hlinkClick r:id="rId3"/>
              </a:rPr>
              <a:t>MG: Fictitious and Real Non-Human Entities</a:t>
            </a:r>
            <a:r>
              <a:rPr lang="en-US" dirty="0"/>
              <a:t>) </a:t>
            </a:r>
          </a:p>
          <a:p>
            <a:pPr lvl="2"/>
            <a:r>
              <a:rPr lang="en-US" dirty="0"/>
              <a:t>If you record a fictitious character or a real, non-human entity as a creator, do not code the record as RDA</a:t>
            </a:r>
          </a:p>
          <a:p>
            <a:r>
              <a:rPr lang="en-US" dirty="0"/>
              <a:t>The LC-PCC MDG also describes what to do with such names in authority records</a:t>
            </a:r>
          </a:p>
          <a:p>
            <a:r>
              <a:rPr lang="en-US" dirty="0"/>
              <a:t>All of the above has nothing to do with subject treatment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97289-2D75-4948-A084-23840473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51DE8-C19F-45CA-A170-B6D833410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2FFCB-A567-4C07-9196-B171D8CA6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3016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7B199-6347-4749-AAD7-0C4534025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Manifestation Statements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4FC30-0A0C-4568-94FB-32D2C69EC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statement appearing in a manifestation and deemed to be significant for users to understand how the manifestation represents itself</a:t>
            </a:r>
          </a:p>
          <a:p>
            <a:r>
              <a:rPr lang="en-US" dirty="0"/>
              <a:t>Not implemented by LC/PCC </a:t>
            </a:r>
            <a:r>
              <a:rPr lang="en-US" sz="2000" dirty="0"/>
              <a:t>(</a:t>
            </a:r>
            <a:r>
              <a:rPr lang="en-US" sz="2000" dirty="0">
                <a:hlinkClick r:id="rId2"/>
              </a:rPr>
              <a:t>40.47.54.86</a:t>
            </a:r>
            <a:r>
              <a:rPr lang="en-US" sz="2000" dirty="0"/>
              <a:t>)</a:t>
            </a:r>
          </a:p>
          <a:p>
            <a:pPr lvl="1"/>
            <a:r>
              <a:rPr lang="en-US" dirty="0"/>
              <a:t>LC/PCC practice: The Manifestation statements described in this Guidance are not implemented by LC/PCC. Instead LC/PCC implements the more specific elements covered by these broad category elements. For example, do not implement the Manifestation: </a:t>
            </a:r>
            <a:r>
              <a:rPr lang="en-US" b="1" dirty="0">
                <a:hlinkClick r:id="rId3"/>
              </a:rPr>
              <a:t>manifestation title and responsibility statement</a:t>
            </a:r>
            <a:r>
              <a:rPr lang="en-US" dirty="0"/>
              <a:t>, but instead implement the Manifestation: </a:t>
            </a:r>
            <a:r>
              <a:rPr lang="en-US" b="1" dirty="0">
                <a:hlinkClick r:id="rId4"/>
              </a:rPr>
              <a:t>title of manifestation</a:t>
            </a:r>
            <a:r>
              <a:rPr lang="en-US" b="1" dirty="0"/>
              <a:t> </a:t>
            </a:r>
            <a:r>
              <a:rPr lang="en-US" dirty="0"/>
              <a:t>and Manifestation: </a:t>
            </a:r>
            <a:r>
              <a:rPr lang="en-US" b="1" dirty="0">
                <a:hlinkClick r:id="rId5"/>
              </a:rPr>
              <a:t>statement of responsibility</a:t>
            </a:r>
            <a:r>
              <a:rPr lang="en-US" dirty="0"/>
              <a:t> elements and subelements.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17732-F686-4D4C-B825-533B209B7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C43D8-6693-46E1-993B-B2312F1F8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C36B1-0FE4-48C0-B6BA-6703F5049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6419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B9D5B-EFBF-4CB5-A080-81FE26A92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Representative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7D05D-D994-4FF3-9026-F0E5D0CDC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 the values of specific elements used to identify a work and distinguish it from other works</a:t>
            </a:r>
          </a:p>
          <a:p>
            <a:r>
              <a:rPr lang="en-US" dirty="0"/>
              <a:t>Useful to identify characteristics that “live” at the </a:t>
            </a:r>
            <a:r>
              <a:rPr lang="en-US" i="1" dirty="0"/>
              <a:t>expression</a:t>
            </a:r>
            <a:r>
              <a:rPr lang="en-US" dirty="0"/>
              <a:t> level in the LRM model but users associate with the </a:t>
            </a:r>
            <a:r>
              <a:rPr lang="en-US" i="1" dirty="0"/>
              <a:t>work</a:t>
            </a:r>
          </a:p>
          <a:p>
            <a:pPr lvl="1"/>
            <a:r>
              <a:rPr lang="en-US" dirty="0"/>
              <a:t>For example, Shakespeare's Hamlet </a:t>
            </a:r>
          </a:p>
          <a:p>
            <a:pPr lvl="2"/>
            <a:r>
              <a:rPr lang="en-US" dirty="0"/>
              <a:t>Content type: Text</a:t>
            </a:r>
          </a:p>
          <a:p>
            <a:pPr lvl="2"/>
            <a:r>
              <a:rPr lang="en-US" dirty="0"/>
              <a:t>Language: English</a:t>
            </a:r>
          </a:p>
          <a:p>
            <a:r>
              <a:rPr lang="en-US" dirty="0"/>
              <a:t>Probably will have the most impact on MARC authority records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6E5FF-C104-478E-9575-046DCAF1B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6826E-BFE0-41ED-B4F8-F9348AD79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2461B-1018-47F9-81C6-1D608A947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572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53120-2AD3-49D6-87BA-4633E5652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Official RDA Implementation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F2FC7-B49F-43B6-8889-B2369BF05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PCC: Rolling Implementation of </a:t>
            </a:r>
            <a:r>
              <a:rPr lang="en-US" i="1" dirty="0"/>
              <a:t>Official RDA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from May 1, 2024 to April 30, 2027</a:t>
            </a:r>
          </a:p>
          <a:p>
            <a:r>
              <a:rPr lang="en-US" dirty="0"/>
              <a:t>National Library of New Zealand: August-December 2024</a:t>
            </a:r>
          </a:p>
          <a:p>
            <a:pPr lvl="1"/>
            <a:r>
              <a:rPr lang="en-US" dirty="0"/>
              <a:t>Started with print monographs (physical and digital)</a:t>
            </a:r>
          </a:p>
          <a:p>
            <a:endParaRPr lang="en-US" dirty="0"/>
          </a:p>
          <a:p>
            <a:r>
              <a:rPr lang="en-US" dirty="0"/>
              <a:t>So, no need to panic, but it </a:t>
            </a:r>
            <a:r>
              <a:rPr lang="en-US" b="1" i="1" dirty="0"/>
              <a:t>is</a:t>
            </a:r>
            <a:r>
              <a:rPr lang="en-US" dirty="0"/>
              <a:t> time to start preparing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47D34-60AB-4860-A8FD-62FF21A2B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44C34-CF4D-400B-B537-AA600148B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9CA9B-7C25-4170-A2D2-A60118C0B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8850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7B199-6347-4749-AAD7-0C4534025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Diachronic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4FC30-0A0C-4568-94FB-32D2C69EC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work that is planned to be embodied over time, rather than as a single “act of publication”</a:t>
            </a:r>
          </a:p>
          <a:p>
            <a:pPr lvl="1"/>
            <a:r>
              <a:rPr lang="en-US" dirty="0"/>
              <a:t>Have an extension plan: the content changes over time – by design</a:t>
            </a:r>
          </a:p>
          <a:p>
            <a:pPr lvl="1"/>
            <a:r>
              <a:rPr lang="en-US" dirty="0"/>
              <a:t>Covers more than just serials</a:t>
            </a:r>
          </a:p>
          <a:p>
            <a:pPr lvl="2"/>
            <a:r>
              <a:rPr lang="en-US" dirty="0"/>
              <a:t>Includes multipart monographs issued over time</a:t>
            </a:r>
          </a:p>
          <a:p>
            <a:pPr lvl="2"/>
            <a:r>
              <a:rPr lang="en-US" dirty="0"/>
              <a:t>And integrating resources</a:t>
            </a:r>
          </a:p>
          <a:p>
            <a:pPr lvl="1"/>
            <a:r>
              <a:rPr lang="en-US" dirty="0"/>
              <a:t>If the plan for the work changes, there’s a new work</a:t>
            </a:r>
          </a:p>
          <a:p>
            <a:pPr lvl="2"/>
            <a:r>
              <a:rPr lang="en-US" dirty="0"/>
              <a:t>Print vs. online versions of a serial</a:t>
            </a:r>
          </a:p>
          <a:p>
            <a:pPr lvl="2"/>
            <a:r>
              <a:rPr lang="en-US" dirty="0"/>
              <a:t>Change in scope, audience, genre, etc.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17732-F686-4D4C-B825-533B209B7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C43D8-6693-46E1-993B-B2312F1F8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C36B1-0FE4-48C0-B6BA-6703F5049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8353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52017-08D7-4F68-A318-4D718F2B1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9A2C6-5538-45F1-AE43-3B8B9E2CF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manifestation that embodies two or more expressions</a:t>
            </a:r>
          </a:p>
          <a:p>
            <a:pPr lvl="1"/>
            <a:r>
              <a:rPr lang="en-US" dirty="0"/>
              <a:t>Those expressions may realize one or more works</a:t>
            </a:r>
          </a:p>
          <a:p>
            <a:pPr lvl="1"/>
            <a:r>
              <a:rPr lang="en-US" dirty="0"/>
              <a:t>The manifestation may be issued in one or more units</a:t>
            </a:r>
          </a:p>
          <a:p>
            <a:r>
              <a:rPr lang="en-US" dirty="0"/>
              <a:t>Three types</a:t>
            </a:r>
          </a:p>
          <a:p>
            <a:pPr lvl="1"/>
            <a:r>
              <a:rPr lang="en-US" dirty="0"/>
              <a:t>Collection aggregate</a:t>
            </a:r>
          </a:p>
          <a:p>
            <a:pPr lvl="2"/>
            <a:r>
              <a:rPr lang="en-US" dirty="0"/>
              <a:t> Example: compact disc with more than one musical work</a:t>
            </a:r>
          </a:p>
          <a:p>
            <a:pPr lvl="1"/>
            <a:r>
              <a:rPr lang="en-US" dirty="0"/>
              <a:t>Augmentation aggregate</a:t>
            </a:r>
          </a:p>
          <a:p>
            <a:pPr lvl="2"/>
            <a:r>
              <a:rPr lang="en-US" dirty="0"/>
              <a:t> Example: play with critical commentary</a:t>
            </a:r>
          </a:p>
          <a:p>
            <a:pPr lvl="1"/>
            <a:r>
              <a:rPr lang="en-US" dirty="0"/>
              <a:t>Parallel aggregate</a:t>
            </a:r>
          </a:p>
          <a:p>
            <a:pPr lvl="2"/>
            <a:r>
              <a:rPr lang="en-US" dirty="0"/>
              <a:t> Example: Canadian government publication in English &amp; French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ECA7D-6167-4BFC-89E4-106A31FDC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86292-A355-4A5A-92F9-3D555A21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CC5DC-DAE4-4559-BDC6-A1A7CDCF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3012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9431D-05AA-467A-B09B-456AD013C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Choices About Describing Aggregates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FE6EB-78C0-4258-AD4E-7D82A2D2B5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Record all of the works/expressions embodied in the manifestation</a:t>
            </a:r>
          </a:p>
          <a:p>
            <a:r>
              <a:rPr lang="en-US" dirty="0"/>
              <a:t>Record some of the works/expressions embodied in the manifestation</a:t>
            </a:r>
          </a:p>
          <a:p>
            <a:pPr lvl="1"/>
            <a:r>
              <a:rPr lang="en-US" dirty="0"/>
              <a:t>But not all of them; some may not be important enough to mention</a:t>
            </a:r>
          </a:p>
          <a:p>
            <a:r>
              <a:rPr lang="en-US" dirty="0"/>
              <a:t>Simply relate the aggregate manifestation to the aggregating work/expression</a:t>
            </a:r>
          </a:p>
          <a:p>
            <a:pPr lvl="1"/>
            <a:r>
              <a:rPr lang="en-US" dirty="0"/>
              <a:t>Encyclopedia</a:t>
            </a:r>
          </a:p>
          <a:p>
            <a:pPr lvl="1"/>
            <a:r>
              <a:rPr lang="en-US" dirty="0"/>
              <a:t>Shel Silverstein’s Falling up [144 poems!]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3C782-8D2E-4F58-AA0D-D2D9731D8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F6791-9A42-4573-97AB-4359666D2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E0D7D-5042-44D7-A476-2799B475E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57587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F1C6-1BAE-4E9A-99F8-4055FF2A2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You’ve Got This!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22A2E-44D3-4BD6-8AEE-4C5804C96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already understand the cataloging rules</a:t>
            </a:r>
          </a:p>
          <a:p>
            <a:pPr lvl="1"/>
            <a:r>
              <a:rPr lang="en-US" dirty="0"/>
              <a:t>You had to learn specific terminology, practices, etc.</a:t>
            </a:r>
          </a:p>
          <a:p>
            <a:pPr lvl="1"/>
            <a:r>
              <a:rPr lang="en-US" dirty="0"/>
              <a:t>You had to learn MARC 21</a:t>
            </a:r>
          </a:p>
          <a:p>
            <a:pPr lvl="1"/>
            <a:r>
              <a:rPr lang="en-US" dirty="0"/>
              <a:t>You know </a:t>
            </a:r>
            <a:r>
              <a:rPr lang="en-US" i="1" dirty="0"/>
              <a:t>why</a:t>
            </a:r>
            <a:r>
              <a:rPr lang="en-US" dirty="0"/>
              <a:t> you want to record a specific piece of information</a:t>
            </a:r>
          </a:p>
          <a:p>
            <a:r>
              <a:rPr lang="en-US" dirty="0"/>
              <a:t>In spite of the differences, Official RDA is still a descriptive cataloging standard which has roots in the Anglo-American cataloging tradition</a:t>
            </a:r>
          </a:p>
          <a:p>
            <a:pPr lvl="1"/>
            <a:r>
              <a:rPr lang="en-US" dirty="0"/>
              <a:t>You may need to consult LC-PCC documentation or Community Resources to get the specific guidance you’re looking for, but it hasn’t disappeared</a:t>
            </a:r>
          </a:p>
          <a:p>
            <a:pPr lvl="1"/>
            <a:r>
              <a:rPr lang="en-US" dirty="0"/>
              <a:t>Ask questions! Don’t be afraid! 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A8CA5-862D-429F-B181-42BD24992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3077E7-3ADA-4078-8513-B4B2619BE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CFAF1-8A97-4D9F-9F34-F84334342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1472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21341-D00E-463C-A9AD-F6DEAE0FF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Further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80F6A-C57F-43F2-BA58-4B2C8C4C8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ebook: </a:t>
            </a:r>
            <a:r>
              <a:rPr lang="en-US" dirty="0">
                <a:hlinkClick r:id="rId2"/>
              </a:rPr>
              <a:t>Oliver, Chris. Introducing RDA: A Guide to the Basics After 3R</a:t>
            </a:r>
            <a:r>
              <a:rPr lang="en-US" dirty="0"/>
              <a:t>. Chicago: American Library Association, 2021</a:t>
            </a:r>
          </a:p>
          <a:p>
            <a:r>
              <a:rPr lang="en-US" dirty="0">
                <a:hlinkClick r:id="rId3"/>
              </a:rPr>
              <a:t>RDA Toolkit website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RSC website</a:t>
            </a:r>
            <a:endParaRPr lang="en-US" dirty="0"/>
          </a:p>
          <a:p>
            <a:pPr lvl="2"/>
            <a:r>
              <a:rPr lang="en-US" dirty="0">
                <a:hlinkClick r:id="rId5"/>
              </a:rPr>
              <a:t>RSC presentations by year</a:t>
            </a:r>
            <a:endParaRPr lang="en-US" dirty="0"/>
          </a:p>
          <a:p>
            <a:pPr lvl="2"/>
            <a:r>
              <a:rPr lang="en-US" dirty="0">
                <a:hlinkClick r:id="rId6"/>
              </a:rPr>
              <a:t>RDA Teaching and Training Tips </a:t>
            </a:r>
            <a:r>
              <a:rPr lang="en-US" dirty="0"/>
              <a:t>(2024)</a:t>
            </a:r>
          </a:p>
          <a:p>
            <a:pPr lvl="1"/>
            <a:r>
              <a:rPr lang="en-US" dirty="0">
                <a:hlinkClick r:id="rId7"/>
              </a:rPr>
              <a:t>RDA Toolkit YouTube channel</a:t>
            </a:r>
            <a:endParaRPr lang="en-US" dirty="0"/>
          </a:p>
          <a:p>
            <a:r>
              <a:rPr lang="en-US" dirty="0">
                <a:hlinkClick r:id="rId8"/>
              </a:rPr>
              <a:t>PCC Training on Official RDA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FA4A7-4B85-4BAF-A7F0-39834ABCF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B2ECE-353A-4CD5-BD85-32871B22F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B0EDE-B544-4E68-B4D8-8B8340EF1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6544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B209F-35A7-8A33-D7A3-173DBA3A6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FFAEA-D277-B460-773B-5222A7FA81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Ask now, or contact me later: </a:t>
            </a:r>
            <a:r>
              <a:rPr lang="en-US" dirty="0">
                <a:hlinkClick r:id="rId2"/>
              </a:rPr>
              <a:t>kglennan@umd.edu</a:t>
            </a:r>
            <a:r>
              <a:rPr lang="en-US" dirty="0"/>
              <a:t>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2D1B1B-4E43-4DF6-90BB-9883788FB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1750DB1-0E7A-420F-BC9E-E61E3F68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9F2957-024F-4F25-9EB7-630C28C18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18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66CCF-045F-7994-4B4A-CEE62F7EC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Terminology – Understand the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2AAEB-E3E3-BB29-56E2-F7A8972C5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i="1" dirty="0"/>
              <a:t>Entity: </a:t>
            </a:r>
            <a:r>
              <a:rPr lang="en-US" sz="1800" dirty="0"/>
              <a:t>An abstract class of conceptual objects, representing the key “things” of interest to users of RDA data</a:t>
            </a:r>
            <a:br>
              <a:rPr lang="en-US" sz="1800" dirty="0"/>
            </a:br>
            <a:r>
              <a:rPr lang="en-US" sz="1800" dirty="0">
                <a:solidFill>
                  <a:srgbClr val="0865A1"/>
                </a:solidFill>
              </a:rPr>
              <a:t>Example: </a:t>
            </a:r>
            <a:r>
              <a:rPr lang="en-US" sz="1800" i="1" dirty="0">
                <a:solidFill>
                  <a:srgbClr val="0865A1"/>
                </a:solidFill>
              </a:rPr>
              <a:t>work</a:t>
            </a:r>
          </a:p>
          <a:p>
            <a:pPr marL="12700" lvl="1" indent="0">
              <a:spcBef>
                <a:spcPts val="0"/>
              </a:spcBef>
              <a:buNone/>
            </a:pPr>
            <a:r>
              <a:rPr lang="en-US" sz="1600" i="1" dirty="0">
                <a:solidFill>
                  <a:srgbClr val="F70004"/>
                </a:solidFill>
              </a:rPr>
              <a:t>vs.</a:t>
            </a:r>
          </a:p>
          <a:p>
            <a:pPr>
              <a:spcBef>
                <a:spcPts val="0"/>
              </a:spcBef>
            </a:pPr>
            <a:r>
              <a:rPr lang="en-US" sz="1800" b="1" i="1" dirty="0"/>
              <a:t>Element: </a:t>
            </a:r>
            <a:r>
              <a:rPr lang="en-US" sz="1800" dirty="0"/>
              <a:t>A specific aspect, characteristic, attribute, or relationship used to describe an RDA entity</a:t>
            </a:r>
            <a:br>
              <a:rPr lang="en-US" sz="1800" dirty="0"/>
            </a:br>
            <a:r>
              <a:rPr lang="en-US" sz="1800" dirty="0">
                <a:solidFill>
                  <a:srgbClr val="0865A1"/>
                </a:solidFill>
              </a:rPr>
              <a:t>Example: </a:t>
            </a:r>
            <a:r>
              <a:rPr lang="en-US" sz="1800" i="1" dirty="0">
                <a:solidFill>
                  <a:srgbClr val="0865A1"/>
                </a:solidFill>
              </a:rPr>
              <a:t>preceded by work</a:t>
            </a:r>
            <a:br>
              <a:rPr lang="en-US" sz="1800" i="1" dirty="0"/>
            </a:br>
            <a:endParaRPr lang="en-US" sz="800" i="1" dirty="0"/>
          </a:p>
          <a:p>
            <a:pPr marL="635000" indent="-338138"/>
            <a:r>
              <a:rPr lang="en-US" sz="1800" b="1" i="1" dirty="0"/>
              <a:t>Attribute element: </a:t>
            </a:r>
            <a:r>
              <a:rPr lang="en-US" sz="1800" dirty="0"/>
              <a:t>An element that is an inherent or externally imputed characteristic of an RDA entity</a:t>
            </a:r>
            <a:br>
              <a:rPr lang="en-US" sz="1800" dirty="0"/>
            </a:br>
            <a:r>
              <a:rPr lang="en-US" sz="1800" dirty="0">
                <a:solidFill>
                  <a:srgbClr val="0865A1"/>
                </a:solidFill>
              </a:rPr>
              <a:t>Example: </a:t>
            </a:r>
            <a:r>
              <a:rPr lang="en-US" sz="1800" i="1" dirty="0">
                <a:solidFill>
                  <a:srgbClr val="0865A1"/>
                </a:solidFill>
              </a:rPr>
              <a:t>duration</a:t>
            </a:r>
          </a:p>
          <a:p>
            <a:pPr marL="296863" lvl="1" indent="0">
              <a:spcBef>
                <a:spcPts val="0"/>
              </a:spcBef>
              <a:buNone/>
            </a:pPr>
            <a:r>
              <a:rPr lang="en-US" sz="1600" i="1" dirty="0">
                <a:solidFill>
                  <a:srgbClr val="F70004"/>
                </a:solidFill>
              </a:rPr>
              <a:t>vs.</a:t>
            </a:r>
          </a:p>
          <a:p>
            <a:pPr marL="635000" indent="-338138">
              <a:spcBef>
                <a:spcPts val="0"/>
              </a:spcBef>
            </a:pPr>
            <a:r>
              <a:rPr lang="en-US" sz="1800" b="1" i="1" dirty="0"/>
              <a:t>Relationship element: </a:t>
            </a:r>
            <a:r>
              <a:rPr lang="en-US" sz="1800" dirty="0"/>
              <a:t>An element that relates two RDA entities</a:t>
            </a:r>
            <a:br>
              <a:rPr lang="en-US" sz="1800" dirty="0"/>
            </a:br>
            <a:r>
              <a:rPr lang="en-US" sz="1800" dirty="0">
                <a:solidFill>
                  <a:srgbClr val="0865A1"/>
                </a:solidFill>
              </a:rPr>
              <a:t>Example: </a:t>
            </a:r>
            <a:r>
              <a:rPr lang="en-US" sz="1800" i="1" dirty="0">
                <a:solidFill>
                  <a:srgbClr val="0865A1"/>
                </a:solidFill>
              </a:rPr>
              <a:t>abstract </a:t>
            </a:r>
            <a:r>
              <a:rPr lang="en-US" sz="1800" dirty="0">
                <a:solidFill>
                  <a:srgbClr val="0865A1"/>
                </a:solidFill>
              </a:rPr>
              <a:t>/ </a:t>
            </a:r>
            <a:r>
              <a:rPr lang="en-US" sz="1800" i="1" dirty="0">
                <a:solidFill>
                  <a:srgbClr val="0865A1"/>
                </a:solidFill>
              </a:rPr>
              <a:t>abstract of</a:t>
            </a:r>
            <a:endParaRPr lang="en-US" dirty="0">
              <a:solidFill>
                <a:srgbClr val="0865A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340575-C6F0-6A79-EAB9-A41C6D2A2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07987-E67A-BB07-9F8F-65EE803BC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8CAED-8971-C656-3F0B-E32E1A315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382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660BD-EFBC-4FCB-A6E7-FE5DB00C3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9601200" cy="797587"/>
          </a:xfrm>
        </p:spPr>
        <p:txBody>
          <a:bodyPr>
            <a:normAutofit/>
          </a:bodyPr>
          <a:lstStyle/>
          <a:p>
            <a:r>
              <a:rPr lang="en-US" dirty="0"/>
              <a:t>What Changed from Original to Official RDA?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5F7E6-3F81-4382-9C8C-34D9AAB7D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5" y="1504950"/>
            <a:ext cx="9607883" cy="44386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Organizational structure</a:t>
            </a:r>
          </a:p>
          <a:p>
            <a:r>
              <a:rPr lang="en-US" dirty="0"/>
              <a:t>Terminology</a:t>
            </a:r>
          </a:p>
          <a:p>
            <a:r>
              <a:rPr lang="en-US" dirty="0"/>
              <a:t>Presentation of options</a:t>
            </a:r>
          </a:p>
          <a:p>
            <a:r>
              <a:rPr lang="en-US" dirty="0"/>
              <a:t>New entities </a:t>
            </a:r>
          </a:p>
          <a:p>
            <a:pPr lvl="1"/>
            <a:r>
              <a:rPr lang="en-US" dirty="0"/>
              <a:t>No fictional values for entities</a:t>
            </a:r>
          </a:p>
          <a:p>
            <a:r>
              <a:rPr lang="en-US" dirty="0"/>
              <a:t>Relationship designators became elements</a:t>
            </a:r>
          </a:p>
          <a:p>
            <a:r>
              <a:rPr lang="en-US" dirty="0"/>
              <a:t>New concepts</a:t>
            </a:r>
          </a:p>
          <a:p>
            <a:pPr lvl="1"/>
            <a:r>
              <a:rPr lang="en-US" dirty="0"/>
              <a:t>Diachronic works (intended to be issued over time)</a:t>
            </a:r>
          </a:p>
          <a:p>
            <a:pPr lvl="1"/>
            <a:r>
              <a:rPr lang="en-US" dirty="0"/>
              <a:t>Aggregates (or compilations)</a:t>
            </a:r>
          </a:p>
          <a:p>
            <a:pPr lvl="1"/>
            <a:r>
              <a:rPr lang="en-US" dirty="0"/>
              <a:t>Representative expressions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C9B4F-B814-4EC0-845C-B63A9735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98280" y="6041362"/>
            <a:ext cx="1188720" cy="365125"/>
          </a:xfrm>
        </p:spPr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629A6-FA3A-462F-85BF-7855BBDC7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4458931" cy="365125"/>
          </a:xfrm>
        </p:spPr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2EF42-458A-417E-8AD7-0DD8436FF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36264" y="6041361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010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EBF18-E17C-48AE-BE59-7A549DCBE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Yikes! What Stayed the Same?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983C2-98E8-4918-9577-4769E408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instructions are still present, but might be in a new place</a:t>
            </a:r>
          </a:p>
          <a:p>
            <a:pPr lvl="1"/>
            <a:r>
              <a:rPr lang="en-US" dirty="0"/>
              <a:t>Also might be phrased a little differently or have fewer specifics</a:t>
            </a:r>
          </a:p>
          <a:p>
            <a:r>
              <a:rPr lang="en-US" dirty="0"/>
              <a:t>General outcome of applying most instructions should still produce the same results </a:t>
            </a:r>
          </a:p>
          <a:p>
            <a:pPr lvl="1"/>
            <a:r>
              <a:rPr lang="en-US" dirty="0"/>
              <a:t>Especially if you use LC-PCC Policy Statements along with MARC 21</a:t>
            </a:r>
          </a:p>
          <a:p>
            <a:r>
              <a:rPr lang="en-US" dirty="0"/>
              <a:t>Some Anglo-American specific guidance has moved to the “Community Resources” section, but is still available within the Toolkit</a:t>
            </a:r>
          </a:p>
          <a:p>
            <a:r>
              <a:rPr lang="en-US" dirty="0"/>
              <a:t>Availability of policy statements within the Toolkit</a:t>
            </a:r>
          </a:p>
          <a:p>
            <a:pPr lvl="1"/>
            <a:r>
              <a:rPr lang="en-US" dirty="0"/>
              <a:t>New: Can select a default policy statement to display adjacent to the instructions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B5094-0A13-4F54-A48F-07A06118F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9EC3A-A1C7-4E4C-BD21-163E047D3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E843E-24A9-4416-BBE2-675B052E0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458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43778-FE9A-4F96-974B-727ACF36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Organizational Structure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3EE0B-F737-442C-81D8-2EA49A08A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No set way to approach the instructions</a:t>
            </a:r>
          </a:p>
          <a:p>
            <a:pPr lvl="1"/>
            <a:r>
              <a:rPr lang="en-US" dirty="0"/>
              <a:t>More like choose your own adventure!</a:t>
            </a:r>
          </a:p>
          <a:p>
            <a:pPr lvl="1"/>
            <a:r>
              <a:rPr lang="en-US" dirty="0"/>
              <a:t>Instructions are not numbered, so no workflow implied</a:t>
            </a:r>
          </a:p>
          <a:p>
            <a:pPr lvl="1"/>
            <a:r>
              <a:rPr lang="en-US" dirty="0"/>
              <a:t>You can refer to specific instructions by citation number or link</a:t>
            </a:r>
          </a:p>
          <a:p>
            <a:r>
              <a:rPr lang="en-US" dirty="0"/>
              <a:t>No need for the RSC to adjust the numbering of instructions to insert or remove guidance, such as the following in the Original Toolkit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Application profiles can help with determining what your “community” expects</a:t>
            </a:r>
          </a:p>
          <a:p>
            <a:pPr lvl="1"/>
            <a:r>
              <a:rPr lang="en-US" dirty="0"/>
              <a:t>Example: Draft </a:t>
            </a:r>
            <a:r>
              <a:rPr lang="en-US" dirty="0">
                <a:hlinkClick r:id="rId2"/>
              </a:rPr>
              <a:t>Music Library Association Application Profile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DCA5-C267-4DAC-BC6B-2CC404CED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Aug. 26,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CED78-F04B-493E-8A86-DBEBDB9C7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Official RDA Toolkit is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0347F-C55E-4D04-92BE-DB1871F54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DBDF9C56-9162-AC91-0D8D-2D4B5EC86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078" y="3687478"/>
            <a:ext cx="9601200" cy="120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80651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10240</TotalTime>
  <Words>3714</Words>
  <Application>Microsoft Office PowerPoint</Application>
  <PresentationFormat>Widescreen</PresentationFormat>
  <Paragraphs>619</Paragraphs>
  <Slides>55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Arial</vt:lpstr>
      <vt:lpstr>Calibri</vt:lpstr>
      <vt:lpstr>Trebuchet MS</vt:lpstr>
      <vt:lpstr>Wingdings</vt:lpstr>
      <vt:lpstr>Wingdings 3</vt:lpstr>
      <vt:lpstr>Facet</vt:lpstr>
      <vt:lpstr>The Official RDA Toolkit is Here:  Now What?</vt:lpstr>
      <vt:lpstr>Original RDA Toolkit</vt:lpstr>
      <vt:lpstr>What Led to Developing the New Toolkit?</vt:lpstr>
      <vt:lpstr>Official RDA Toolkit</vt:lpstr>
      <vt:lpstr>Official RDA Implementation Plans</vt:lpstr>
      <vt:lpstr>Key Terminology – Understand the Differences</vt:lpstr>
      <vt:lpstr>What Changed from Original to Official RDA?</vt:lpstr>
      <vt:lpstr>Yikes! What Stayed the Same?</vt:lpstr>
      <vt:lpstr>Organizational Structure Changes</vt:lpstr>
      <vt:lpstr>Logging In</vt:lpstr>
      <vt:lpstr>Toolbar Orientation</vt:lpstr>
      <vt:lpstr>Search Options</vt:lpstr>
      <vt:lpstr>Guidance Chapters</vt:lpstr>
      <vt:lpstr>Guidance Chapters: Organization</vt:lpstr>
      <vt:lpstr>Guidance Chapters: Content</vt:lpstr>
      <vt:lpstr>Entities</vt:lpstr>
      <vt:lpstr>Organization of an Entity Page</vt:lpstr>
      <vt:lpstr>RDA Recording Methods</vt:lpstr>
      <vt:lpstr>Elements</vt:lpstr>
      <vt:lpstr>Finding an Element</vt:lpstr>
      <vt:lpstr>Entities and their Elements</vt:lpstr>
      <vt:lpstr>Element Labels</vt:lpstr>
      <vt:lpstr>Completely New Elements Created</vt:lpstr>
      <vt:lpstr>A More Drastic Transformation</vt:lpstr>
      <vt:lpstr>Organization of an Element Page</vt:lpstr>
      <vt:lpstr>Element Reference  [from name of publisher]</vt:lpstr>
      <vt:lpstr>Each Element Is Unique</vt:lpstr>
      <vt:lpstr>Each Element Can  Only Describe  One Entity </vt:lpstr>
      <vt:lpstr>Each Element Has  One or More  Alternate Labels </vt:lpstr>
      <vt:lpstr>Element Reference – MARC 21 Mapping</vt:lpstr>
      <vt:lpstr>Relationship Elements</vt:lpstr>
      <vt:lpstr>Reading an Element Page</vt:lpstr>
      <vt:lpstr>Relationship Designators  Elements</vt:lpstr>
      <vt:lpstr>Conditions and Options Boxes</vt:lpstr>
      <vt:lpstr>Option Box Alone</vt:lpstr>
      <vt:lpstr>If/Then Instructions  Conditions/Options</vt:lpstr>
      <vt:lpstr>Wait, I Expected to See More Details!</vt:lpstr>
      <vt:lpstr>Policy Statement In Context</vt:lpstr>
      <vt:lpstr>Alternatives &amp; Exceptions  Conditions/Options</vt:lpstr>
      <vt:lpstr>Other Kinds of Options</vt:lpstr>
      <vt:lpstr>Examples</vt:lpstr>
      <vt:lpstr>Examples – View in Context</vt:lpstr>
      <vt:lpstr>Examples – View as Relationship</vt:lpstr>
      <vt:lpstr>Brief Description of Other Topics</vt:lpstr>
      <vt:lpstr>Nomen</vt:lpstr>
      <vt:lpstr>Fictitious &amp; Non-Human Entities</vt:lpstr>
      <vt:lpstr>What to do with These Entities?</vt:lpstr>
      <vt:lpstr>Manifestation Statements</vt:lpstr>
      <vt:lpstr>Representative Expressions</vt:lpstr>
      <vt:lpstr>Diachronic Works</vt:lpstr>
      <vt:lpstr>Aggregates</vt:lpstr>
      <vt:lpstr>Many Choices About Describing Aggregates</vt:lpstr>
      <vt:lpstr>You’ve Got This!</vt:lpstr>
      <vt:lpstr>For Further Information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IFLA Library Reference Model</dc:title>
  <dc:creator>Kathy Glennan</dc:creator>
  <cp:lastModifiedBy>Kathy Glennan</cp:lastModifiedBy>
  <cp:revision>144</cp:revision>
  <dcterms:created xsi:type="dcterms:W3CDTF">2022-12-22T19:31:00Z</dcterms:created>
  <dcterms:modified xsi:type="dcterms:W3CDTF">2024-08-26T16:18:32Z</dcterms:modified>
</cp:coreProperties>
</file>