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81" r:id="rId1"/>
  </p:sldMasterIdLst>
  <p:notesMasterIdLst>
    <p:notesMasterId r:id="rId21"/>
  </p:notesMasterIdLst>
  <p:handoutMasterIdLst>
    <p:handoutMasterId r:id="rId22"/>
  </p:handoutMasterIdLst>
  <p:sldIdLst>
    <p:sldId id="1680" r:id="rId2"/>
    <p:sldId id="1681" r:id="rId3"/>
    <p:sldId id="1687" r:id="rId4"/>
    <p:sldId id="1684" r:id="rId5"/>
    <p:sldId id="260" r:id="rId6"/>
    <p:sldId id="1685" r:id="rId7"/>
    <p:sldId id="287" r:id="rId8"/>
    <p:sldId id="273" r:id="rId9"/>
    <p:sldId id="1689" r:id="rId10"/>
    <p:sldId id="1690" r:id="rId11"/>
    <p:sldId id="1691" r:id="rId12"/>
    <p:sldId id="1692" r:id="rId13"/>
    <p:sldId id="288" r:id="rId14"/>
    <p:sldId id="276" r:id="rId15"/>
    <p:sldId id="1688" r:id="rId16"/>
    <p:sldId id="289" r:id="rId17"/>
    <p:sldId id="290" r:id="rId18"/>
    <p:sldId id="1686" r:id="rId19"/>
    <p:sldId id="1683" r:id="rId20"/>
  </p:sldIdLst>
  <p:sldSz cx="9144000" cy="5143500" type="screen16x9"/>
  <p:notesSz cx="9601200" cy="7315200"/>
  <p:custDataLst>
    <p:tags r:id="rId2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1pPr>
    <a:lvl2pPr marL="366331" algn="l" rtl="0" eaLnBrk="0" fontAlgn="base" hangingPunct="0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2pPr>
    <a:lvl3pPr marL="732663" algn="l" rtl="0" eaLnBrk="0" fontAlgn="base" hangingPunct="0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3pPr>
    <a:lvl4pPr marL="1098994" algn="l" rtl="0" eaLnBrk="0" fontAlgn="base" hangingPunct="0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4pPr>
    <a:lvl5pPr marL="1465326" algn="l" rtl="0" eaLnBrk="0" fontAlgn="base" hangingPunct="0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5pPr>
    <a:lvl6pPr marL="1831658" algn="l" defTabSz="732663" rtl="0" eaLnBrk="1" latinLnBrk="0" hangingPunct="1"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6pPr>
    <a:lvl7pPr marL="2197989" algn="l" defTabSz="732663" rtl="0" eaLnBrk="1" latinLnBrk="0" hangingPunct="1"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7pPr>
    <a:lvl8pPr marL="2564321" algn="l" defTabSz="732663" rtl="0" eaLnBrk="1" latinLnBrk="0" hangingPunct="1"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8pPr>
    <a:lvl9pPr marL="2930652" algn="l" defTabSz="732663" rtl="0" eaLnBrk="1" latinLnBrk="0" hangingPunct="1">
      <a:defRPr kumimoji="1" sz="1900" kern="1200">
        <a:solidFill>
          <a:schemeClr val="tx1"/>
        </a:solidFill>
        <a:latin typeface="Tahoma" pitchFamily="34" charset="0"/>
        <a:ea typeface="ＭＳ Ｐゴシック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son Sartori" initials="JK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E9EDF4"/>
    <a:srgbClr val="2E578B"/>
    <a:srgbClr val="6F3D79"/>
    <a:srgbClr val="5D9548"/>
    <a:srgbClr val="E7A03C"/>
    <a:srgbClr val="B7CDE7"/>
    <a:srgbClr val="F5D8AD"/>
    <a:srgbClr val="BEDAB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7" autoAdjust="0"/>
    <p:restoredTop sz="74228" autoAdjust="0"/>
  </p:normalViewPr>
  <p:slideViewPr>
    <p:cSldViewPr snapToGrid="0">
      <p:cViewPr varScale="1">
        <p:scale>
          <a:sx n="88" d="100"/>
          <a:sy n="88" d="100"/>
        </p:scale>
        <p:origin x="978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6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43784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160521" cy="3710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Futura Lt BT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0682" y="0"/>
            <a:ext cx="4160521" cy="3710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Futura Lt BT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52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975424"/>
            <a:ext cx="4160521" cy="30854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Futura Lt BT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52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0682" y="6975424"/>
            <a:ext cx="4160521" cy="30854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Futura Lt BT" pitchFamily="34" charset="0"/>
                <a:ea typeface="宋体" pitchFamily="2" charset="-122"/>
              </a:defRPr>
            </a:lvl1pPr>
          </a:lstStyle>
          <a:p>
            <a:fld id="{69541D2C-8A25-469B-9C34-FC171B0D7B7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7207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160521" cy="36476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95235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362200" y="549275"/>
            <a:ext cx="4876800" cy="2744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0163" y="3475221"/>
            <a:ext cx="7040880" cy="329034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682" y="1"/>
            <a:ext cx="4160521" cy="36476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950441"/>
            <a:ext cx="4160521" cy="36476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682" y="6950441"/>
            <a:ext cx="4160521" cy="36476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738" tIns="47870" rIns="95738" bIns="4787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ea typeface="宋体" pitchFamily="2" charset="-122"/>
              </a:defRPr>
            </a:lvl1pPr>
          </a:lstStyle>
          <a:p>
            <a:fld id="{6CE3DB72-91E7-4A0E-85AE-6444DC14449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4166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366331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732663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098994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465326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1831658" algn="l" defTabSz="7326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97989" algn="l" defTabSz="7326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64321" algn="l" defTabSz="7326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930652" algn="l" defTabSz="73266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2200" y="549275"/>
            <a:ext cx="4876800" cy="2744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A4431-A3A8-4F1C-828A-18557F0084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0884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latin typeface="Georgia" panose="02040502050405020303" pitchFamily="18" charset="0"/>
              </a:rPr>
              <a:t>The parameters of new visitation and the gross direct spending per visitor form the basis of spending for IMPLAN’s input-output model. The figure below shows the total amount of direct, indirect, and induced spending for 2017. NCSG calculated the number of full-time equivalent jobs that would form as a result of the SSCB.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1860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economic impact generates a fiscal impact through the City of Silver Spring and Montgomery County.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7930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2200" y="549275"/>
            <a:ext cx="4876800" cy="2744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A4431-A3A8-4F1C-828A-18557F0084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0968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C4D8E86-DE9E-C945-BB66-64290157B3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CDEF3-A439-4C47-B4D2-6BBF80BD30B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3D6E7085-FD22-8642-A65A-BB99133B92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87B748EE-E203-FB4F-BAF8-B94BF48077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Talk about Michigan sales tax</a:t>
            </a:r>
          </a:p>
        </p:txBody>
      </p:sp>
    </p:spTree>
    <p:extLst>
      <p:ext uri="{BB962C8B-B14F-4D97-AF65-F5344CB8AC3E}">
        <p14:creationId xmlns:p14="http://schemas.microsoft.com/office/powerpoint/2010/main" val="1588356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Purchases directly linked to the event itself</a:t>
            </a:r>
          </a:p>
          <a:p>
            <a:pPr lvl="1"/>
            <a:r>
              <a:rPr lang="en-US" altLang="en-US" dirty="0"/>
              <a:t>Local purchases for event</a:t>
            </a:r>
          </a:p>
          <a:p>
            <a:pPr lvl="1"/>
            <a:r>
              <a:rPr lang="en-US" altLang="en-US" dirty="0"/>
              <a:t>Patrons’ purchases while at event or within the event’s host community  </a:t>
            </a:r>
          </a:p>
          <a:p>
            <a:pPr lvl="1"/>
            <a:r>
              <a:rPr lang="en-US" altLang="en-US" dirty="0"/>
              <a:t>Vendors’ purchases while at event or within the event’s host community</a:t>
            </a:r>
          </a:p>
          <a:p>
            <a:pPr lvl="2"/>
            <a:r>
              <a:rPr lang="en-US" altLang="en-US" dirty="0"/>
              <a:t>All purchases must be directly attributable to the event and remain within the region</a:t>
            </a:r>
          </a:p>
          <a:p>
            <a:pPr lvl="2"/>
            <a:r>
              <a:rPr lang="en-US" altLang="en-US" dirty="0"/>
              <a:t>Purchases that would have taken place in the absence of the event should be excluded</a:t>
            </a:r>
          </a:p>
          <a:p>
            <a:endParaRPr lang="en-US" altLang="en-US" dirty="0"/>
          </a:p>
          <a:p>
            <a:r>
              <a:rPr lang="en-US" altLang="en-US" dirty="0"/>
              <a:t>Secondary effects that are derived from the </a:t>
            </a:r>
            <a:r>
              <a:rPr lang="en-US" altLang="en-US" b="1" dirty="0"/>
              <a:t>direct impacts</a:t>
            </a:r>
          </a:p>
          <a:p>
            <a:r>
              <a:rPr lang="en-US" altLang="en-US" dirty="0"/>
              <a:t>Direct expenditures lead local suppliers to purchase more inputs. Some of these purchases are local.  </a:t>
            </a:r>
          </a:p>
          <a:p>
            <a:r>
              <a:rPr lang="en-US" altLang="en-US" dirty="0"/>
              <a:t>These secondary purchases by local businesses represent the </a:t>
            </a:r>
            <a:r>
              <a:rPr lang="en-US" altLang="en-US" b="1" dirty="0"/>
              <a:t>indirect impacts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Secondary effects that are derived from the </a:t>
            </a:r>
            <a:r>
              <a:rPr lang="en-US" altLang="en-US" b="1" dirty="0"/>
              <a:t>direct </a:t>
            </a:r>
            <a:r>
              <a:rPr lang="en-US" altLang="en-US" dirty="0"/>
              <a:t>and</a:t>
            </a:r>
            <a:r>
              <a:rPr lang="en-US" altLang="en-US" b="1" dirty="0"/>
              <a:t> indirect impacts</a:t>
            </a:r>
          </a:p>
          <a:p>
            <a:r>
              <a:rPr lang="en-US" altLang="en-US" dirty="0"/>
              <a:t>Local business owners, suppliers, and employees spend the additional income that they earn. Some of these purchases are local.</a:t>
            </a:r>
          </a:p>
          <a:p>
            <a:r>
              <a:rPr lang="en-US" altLang="en-US" dirty="0"/>
              <a:t>The secondary purchases from additional revenues represent the </a:t>
            </a:r>
            <a:r>
              <a:rPr lang="en-US" altLang="en-US" b="1" dirty="0"/>
              <a:t>induced impacts</a:t>
            </a:r>
          </a:p>
          <a:p>
            <a:pPr lvl="2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738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Direct impacts</a:t>
            </a:r>
          </a:p>
          <a:p>
            <a:pPr lvl="2"/>
            <a:r>
              <a:rPr lang="en-US" altLang="en-US" dirty="0"/>
              <a:t>Must be directly attributable to the event</a:t>
            </a:r>
          </a:p>
          <a:p>
            <a:pPr lvl="2"/>
            <a:r>
              <a:rPr lang="en-US" altLang="en-US" dirty="0"/>
              <a:t>Would not have occurred without the event</a:t>
            </a:r>
          </a:p>
          <a:p>
            <a:r>
              <a:rPr lang="en-US" altLang="en-US" dirty="0"/>
              <a:t>An accurate measure of the direct impact is vital</a:t>
            </a:r>
          </a:p>
          <a:p>
            <a:pPr lvl="1"/>
            <a:r>
              <a:rPr lang="en-US" altLang="en-US" dirty="0"/>
              <a:t>facilities preparation</a:t>
            </a:r>
          </a:p>
          <a:p>
            <a:pPr lvl="1"/>
            <a:r>
              <a:rPr lang="en-US" altLang="en-US" dirty="0"/>
              <a:t>patron spending </a:t>
            </a:r>
          </a:p>
          <a:p>
            <a:pPr lvl="1"/>
            <a:r>
              <a:rPr lang="en-US" altLang="en-US" dirty="0"/>
              <a:t>vendor and exhibitor spending</a:t>
            </a:r>
          </a:p>
          <a:p>
            <a:pPr lvl="1"/>
            <a:endParaRPr lang="en-US" sz="3000" dirty="0">
              <a:latin typeface="Georgia" panose="02040502050405020303" pitchFamily="18" charset="0"/>
            </a:endParaRPr>
          </a:p>
          <a:p>
            <a:pPr lvl="1"/>
            <a:r>
              <a:rPr lang="en-US" sz="3000" dirty="0">
                <a:latin typeface="Georgia" panose="02040502050405020303" pitchFamily="18" charset="0"/>
              </a:rPr>
              <a:t>Economic Spending through 4 types of new visitors:</a:t>
            </a:r>
          </a:p>
          <a:p>
            <a:pPr marL="2254424" lvl="5" indent="-514350"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latin typeface="Georgia" panose="02040502050405020303" pitchFamily="18" charset="0"/>
              </a:rPr>
              <a:t>Overnight attendees </a:t>
            </a:r>
          </a:p>
          <a:p>
            <a:pPr marL="2254424" lvl="5" indent="-514350"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latin typeface="Georgia" panose="02040502050405020303" pitchFamily="18" charset="0"/>
              </a:rPr>
              <a:t>Day-trip attendees    </a:t>
            </a:r>
          </a:p>
          <a:p>
            <a:pPr marL="2254424" lvl="5" indent="-514350"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latin typeface="Georgia" panose="02040502050405020303" pitchFamily="18" charset="0"/>
              </a:rPr>
              <a:t>Exhibitors/Vendors</a:t>
            </a:r>
          </a:p>
          <a:p>
            <a:pPr marL="2254424" lvl="5" indent="-514350">
              <a:spcAft>
                <a:spcPts val="0"/>
              </a:spcAft>
              <a:buFont typeface="+mj-lt"/>
              <a:buAutoNum type="arabicPeriod"/>
            </a:pPr>
            <a:r>
              <a:rPr lang="en-US" sz="3000" dirty="0">
                <a:latin typeface="Georgia" panose="02040502050405020303" pitchFamily="18" charset="0"/>
              </a:rPr>
              <a:t>Event Organizers</a:t>
            </a:r>
          </a:p>
          <a:p>
            <a:pPr lvl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2353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1159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3404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41080" lvl="2" indent="0">
              <a:buNone/>
            </a:pPr>
            <a:r>
              <a:rPr lang="en-US" sz="2500" dirty="0"/>
              <a:t>Estimated spending per visitor type +  the number of visitors = total gross direct spending </a:t>
            </a:r>
          </a:p>
          <a:p>
            <a:pPr lvl="2"/>
            <a:endParaRPr lang="en-US" sz="2500" dirty="0"/>
          </a:p>
          <a:p>
            <a:pPr lvl="3"/>
            <a:r>
              <a:rPr lang="en-US" sz="2500" dirty="0"/>
              <a:t>Visitors  = $ per guest per day</a:t>
            </a:r>
          </a:p>
          <a:p>
            <a:pPr lvl="2"/>
            <a:endParaRPr lang="en-US" sz="2500" dirty="0"/>
          </a:p>
          <a:p>
            <a:pPr lvl="3"/>
            <a:r>
              <a:rPr lang="en-US" sz="2500" dirty="0"/>
              <a:t>Organizers = $ per attendee</a:t>
            </a:r>
          </a:p>
          <a:p>
            <a:pPr lvl="2"/>
            <a:endParaRPr lang="en-US" sz="2500" dirty="0"/>
          </a:p>
          <a:p>
            <a:pPr lvl="3"/>
            <a:r>
              <a:rPr lang="en-US" sz="2500" dirty="0"/>
              <a:t>Exhibitors/Vendors = $ per attendee</a:t>
            </a:r>
            <a:endParaRPr lang="en-US" altLang="en-US" sz="3300" dirty="0"/>
          </a:p>
          <a:p>
            <a:endParaRPr lang="en-US" altLang="en-US" sz="3300" dirty="0"/>
          </a:p>
          <a:p>
            <a:r>
              <a:rPr lang="en-US" altLang="en-US" sz="3300" dirty="0"/>
              <a:t>In many cases, event hosts will purchase, rent, or hire for site preparation </a:t>
            </a:r>
            <a:r>
              <a:rPr lang="en-US" altLang="en-US" sz="2900" dirty="0"/>
              <a:t>Such purchases meet our criterion</a:t>
            </a:r>
          </a:p>
          <a:p>
            <a:pPr lvl="2"/>
            <a:r>
              <a:rPr lang="en-US" altLang="en-US" sz="2500" dirty="0"/>
              <a:t>Directly linked to the event, Would not occur without the event </a:t>
            </a:r>
            <a:r>
              <a:rPr lang="en-US" altLang="en-US" sz="2100" dirty="0"/>
              <a:t>They should be purchases to local providers</a:t>
            </a:r>
          </a:p>
          <a:p>
            <a:r>
              <a:rPr lang="en-US" altLang="en-US" dirty="0"/>
              <a:t>Patrons will likely spend money both at the event and in the surrounding community</a:t>
            </a:r>
          </a:p>
          <a:p>
            <a:pPr lvl="1"/>
            <a:r>
              <a:rPr lang="en-US" altLang="en-US" dirty="0"/>
              <a:t>Spending by local residents should not be counted unless they stayed in town because of the event</a:t>
            </a:r>
          </a:p>
          <a:p>
            <a:pPr lvl="1"/>
            <a:r>
              <a:rPr lang="en-US" altLang="en-US" dirty="0"/>
              <a:t>Spending by visitors from outside the community should be counted</a:t>
            </a:r>
          </a:p>
          <a:p>
            <a:r>
              <a:rPr lang="en-US" altLang="en-US" dirty="0"/>
              <a:t>Vendors are also likely to spend money both at the event and in the surrounding community</a:t>
            </a:r>
          </a:p>
          <a:p>
            <a:pPr lvl="1"/>
            <a:r>
              <a:rPr lang="en-US" altLang="en-US" sz="2400" dirty="0"/>
              <a:t>Expenditures of local vendors should be excluded while those of outside vendors should be included.</a:t>
            </a:r>
          </a:p>
          <a:p>
            <a:r>
              <a:rPr lang="en-US" altLang="en-US" dirty="0"/>
              <a:t>	Vendors also make sales </a:t>
            </a:r>
            <a:r>
              <a:rPr lang="en-US" altLang="en-US" sz="2400" dirty="0"/>
              <a:t>Sales of local vendors should be included in in the direct effect, but sales of outside vendors should be excluded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3DB72-91E7-4A0E-85AE-6444DC14449D}" type="slidenum">
              <a:rPr lang="zh-CN" altLang="en-US" smtClean="0"/>
              <a:pPr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931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02080"/>
            <a:ext cx="7772400" cy="1668779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>
                <a:solidFill>
                  <a:srgbClr val="3452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01340"/>
            <a:ext cx="6400800" cy="1127760"/>
          </a:xfr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366331" indent="0" algn="ctr">
              <a:buNone/>
              <a:defRPr/>
            </a:lvl2pPr>
            <a:lvl3pPr marL="732663" indent="0" algn="ctr">
              <a:buNone/>
              <a:defRPr/>
            </a:lvl3pPr>
            <a:lvl4pPr marL="1098994" indent="0" algn="ctr">
              <a:buNone/>
              <a:defRPr/>
            </a:lvl4pPr>
            <a:lvl5pPr marL="1465326" indent="0" algn="ctr">
              <a:buNone/>
              <a:defRPr/>
            </a:lvl5pPr>
            <a:lvl6pPr marL="1831658" indent="0" algn="ctr">
              <a:buNone/>
              <a:defRPr/>
            </a:lvl6pPr>
            <a:lvl7pPr marL="2197989" indent="0" algn="ctr">
              <a:buNone/>
              <a:defRPr/>
            </a:lvl7pPr>
            <a:lvl8pPr marL="2564321" indent="0" algn="ctr">
              <a:buNone/>
              <a:defRPr/>
            </a:lvl8pPr>
            <a:lvl9pPr marL="293065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9144001" cy="416379"/>
          </a:xfrm>
          <a:prstGeom prst="rect">
            <a:avLst/>
          </a:prstGeom>
          <a:gradFill>
            <a:gsLst>
              <a:gs pos="25000">
                <a:srgbClr val="315492"/>
              </a:gs>
              <a:gs pos="75000">
                <a:srgbClr val="00A6E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6" tIns="36633" rIns="73266" bIns="36633" rtlCol="0" anchor="ctr"/>
          <a:lstStyle/>
          <a:p>
            <a:pPr algn="ctr"/>
            <a:endParaRPr lang="en-US"/>
          </a:p>
        </p:txBody>
      </p:sp>
      <p:pic>
        <p:nvPicPr>
          <p:cNvPr id="8" name="Picture 7" descr="logo_ncsg.png"/>
          <p:cNvPicPr>
            <a:picLocks noChangeAspect="1"/>
          </p:cNvPicPr>
          <p:nvPr userDrawn="1"/>
        </p:nvPicPr>
        <p:blipFill>
          <a:blip r:embed="rId2" cstate="print"/>
          <a:srcRect t="51900"/>
          <a:stretch>
            <a:fillRect/>
          </a:stretch>
        </p:blipFill>
        <p:spPr>
          <a:xfrm>
            <a:off x="68240" y="808631"/>
            <a:ext cx="760095" cy="316398"/>
          </a:xfrm>
          <a:prstGeom prst="rect">
            <a:avLst/>
          </a:prstGeom>
        </p:spPr>
      </p:pic>
      <p:pic>
        <p:nvPicPr>
          <p:cNvPr id="10" name="Picture 9" descr="ncsg_knocked-out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240" y="457"/>
            <a:ext cx="785813" cy="788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379448"/>
            <a:ext cx="9144000" cy="73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1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-1"/>
            <a:ext cx="9144001" cy="774866"/>
          </a:xfrm>
          <a:prstGeom prst="rect">
            <a:avLst/>
          </a:prstGeom>
          <a:gradFill>
            <a:gsLst>
              <a:gs pos="25000">
                <a:srgbClr val="315492"/>
              </a:gs>
              <a:gs pos="75000">
                <a:srgbClr val="00A6E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6" tIns="36633" rIns="73266" bIns="3663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0" y="0"/>
            <a:ext cx="7406640" cy="776122"/>
          </a:xfrm>
        </p:spPr>
        <p:txBody>
          <a:bodyPr>
            <a:normAutofit/>
          </a:bodyPr>
          <a:lstStyle>
            <a:lvl1pPr>
              <a:defRPr sz="35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2"/>
            <a:ext cx="8229600" cy="3571874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857750"/>
            <a:ext cx="2133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fld id="{FE5A08F0-860D-407E-9F16-174E081C120F}" type="datetime1">
              <a:rPr lang="zh-CN" altLang="en-US" smtClean="0"/>
              <a:pPr/>
              <a:t>2018/6/22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857750"/>
            <a:ext cx="2895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altLang="zh-CN" dirty="0"/>
              <a:t>www.smartgrowth.umd.edu</a:t>
            </a:r>
            <a:endParaRPr lang="zh-CN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857750"/>
            <a:ext cx="2133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fld id="{9DB9C31B-1F91-452B-81D8-DDD137358BBE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pic>
        <p:nvPicPr>
          <p:cNvPr id="8" name="Picture 7" descr="ncsg_knocked-ou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240" y="360778"/>
            <a:ext cx="785813" cy="78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07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9144003" cy="328613"/>
          </a:xfrm>
          <a:prstGeom prst="rect">
            <a:avLst/>
          </a:prstGeom>
          <a:gradFill>
            <a:gsLst>
              <a:gs pos="25000">
                <a:srgbClr val="315492"/>
              </a:gs>
              <a:gs pos="75000">
                <a:srgbClr val="00A6E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6" tIns="36633" rIns="73266" bIns="36633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010026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857750"/>
            <a:ext cx="2133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fld id="{FE5A08F0-860D-407E-9F16-174E081C120F}" type="datetime1">
              <a:rPr lang="zh-CN" altLang="en-US" smtClean="0"/>
              <a:pPr/>
              <a:t>2018/6/22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857750"/>
            <a:ext cx="2895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altLang="zh-CN" dirty="0"/>
              <a:t>www.smartgrowth.umd.edu</a:t>
            </a:r>
            <a:endParaRPr lang="zh-CN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857750"/>
            <a:ext cx="2133600" cy="183356"/>
          </a:xfrm>
          <a:ln/>
        </p:spPr>
        <p:txBody>
          <a:bodyPr/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fld id="{9DB9C31B-1F91-452B-81D8-DDD137358BBE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pic>
        <p:nvPicPr>
          <p:cNvPr id="8" name="Picture 7" descr="ncsg_knocked-out.jpg"/>
          <p:cNvPicPr>
            <a:picLocks noChangeAspect="1"/>
          </p:cNvPicPr>
          <p:nvPr userDrawn="1"/>
        </p:nvPicPr>
        <p:blipFill rotWithShape="1">
          <a:blip r:embed="rId2" cstate="print"/>
          <a:srcRect t="10628"/>
          <a:stretch/>
        </p:blipFill>
        <p:spPr>
          <a:xfrm>
            <a:off x="68240" y="-1"/>
            <a:ext cx="785813" cy="70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824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9551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-1"/>
            <a:ext cx="9144001" cy="774866"/>
          </a:xfrm>
          <a:prstGeom prst="rect">
            <a:avLst/>
          </a:prstGeom>
          <a:gradFill>
            <a:gsLst>
              <a:gs pos="25000">
                <a:srgbClr val="315492"/>
              </a:gs>
              <a:gs pos="75000">
                <a:srgbClr val="00A6E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6" tIns="36633" rIns="73266" bIns="36633" rtlCol="0" anchor="ctr"/>
          <a:lstStyle/>
          <a:p>
            <a:pPr algn="ctr"/>
            <a:endParaRPr lang="en-US"/>
          </a:p>
        </p:txBody>
      </p:sp>
      <p:pic>
        <p:nvPicPr>
          <p:cNvPr id="14" name="Picture 13" descr="ncsg_knocked-ou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240" y="360778"/>
            <a:ext cx="785813" cy="788670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54054" y="0"/>
            <a:ext cx="8289946" cy="77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3266" tIns="36633" rIns="73266" bIns="36633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/>
              <a:t>Click to edit Master title style</a:t>
            </a:r>
            <a:endParaRPr lang="en-US" altLang="zh-CN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59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3266" tIns="36633" rIns="73266" bIns="3663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altLang="zh-CN" dirty="0"/>
          </a:p>
        </p:txBody>
      </p:sp>
      <p:sp>
        <p:nvSpPr>
          <p:cNvPr id="1149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57750"/>
            <a:ext cx="2133600" cy="18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266" tIns="36633" rIns="73266" bIns="36633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fld id="{625BA2D9-6DD1-49AF-86CE-88FED2140741}" type="datetime1">
              <a:rPr lang="zh-CN" altLang="en-US" smtClean="0"/>
              <a:pPr/>
              <a:t>2018/6/22</a:t>
            </a:fld>
            <a:endParaRPr lang="en-US" altLang="zh-CN"/>
          </a:p>
        </p:txBody>
      </p:sp>
      <p:sp>
        <p:nvSpPr>
          <p:cNvPr id="1149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7750"/>
            <a:ext cx="2895600" cy="18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266" tIns="36633" rIns="73266" bIns="36633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r>
              <a:rPr lang="en-US" altLang="zh-CN" dirty="0"/>
              <a:t>www.smartgrowth.umd.edu</a:t>
            </a:r>
            <a:endParaRPr lang="zh-CN" altLang="en-US" dirty="0"/>
          </a:p>
        </p:txBody>
      </p:sp>
      <p:sp>
        <p:nvSpPr>
          <p:cNvPr id="1149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7750"/>
            <a:ext cx="2133600" cy="18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266" tIns="36633" rIns="73266" bIns="36633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fld id="{30F7FCC3-77E8-4A5C-8BC7-47580C82D4F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875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bg1"/>
          </a:solidFill>
          <a:latin typeface="+mj-lt"/>
          <a:ea typeface="ＭＳ Ｐゴシック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366331"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</a:defRPr>
      </a:lvl6pPr>
      <a:lvl7pPr marL="732663"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</a:defRPr>
      </a:lvl7pPr>
      <a:lvl8pPr marL="1098994"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</a:defRPr>
      </a:lvl8pPr>
      <a:lvl9pPr marL="1465326" algn="ctr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" charset="0"/>
        </a:defRPr>
      </a:lvl9pPr>
    </p:titleStyle>
    <p:bodyStyle>
      <a:lvl1pPr marL="274749" indent="-274749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595289" indent="-228958" algn="l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ＭＳ Ｐゴシック" charset="-128"/>
        </a:defRPr>
      </a:lvl2pPr>
      <a:lvl3pPr marL="915829" indent="-183166" algn="l" rtl="0" eaLnBrk="1" fontAlgn="base" hangingPunct="1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ＭＳ Ｐゴシック" charset="-128"/>
        </a:defRPr>
      </a:lvl3pPr>
      <a:lvl4pPr marL="1282160" indent="-18316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648492" indent="-183166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014823" indent="-183166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81155" indent="-183166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47486" indent="-183166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113818" indent="-183166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31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63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94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326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658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989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321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652" algn="l" defTabSz="7326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mailto:mwortham@umd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54457"/>
            <a:ext cx="9136734" cy="1535374"/>
          </a:xfrm>
          <a:noFill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" sz="4000" dirty="0"/>
              <a:t>Economic Impact Analysis</a:t>
            </a:r>
            <a:br>
              <a:rPr lang="en" sz="4000" dirty="0"/>
            </a:br>
            <a:r>
              <a:rPr lang="en" sz="2800" dirty="0"/>
              <a:t>Silver Spring Civic Building &amp; Veteran’s Plaza</a:t>
            </a:r>
            <a:endParaRPr lang="en-US" sz="2800" dirty="0">
              <a:solidFill>
                <a:srgbClr val="31549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317" y="3009824"/>
            <a:ext cx="7674100" cy="1314450"/>
          </a:xfrm>
        </p:spPr>
        <p:txBody>
          <a:bodyPr>
            <a:normAutofit/>
          </a:bodyPr>
          <a:lstStyle/>
          <a:p>
            <a:pPr algn="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algn="r"/>
            <a:endParaRPr lang="en-US" dirty="0">
              <a:latin typeface="Georgia" pitchFamily="18" charset="0"/>
            </a:endParaRPr>
          </a:p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Tuesday, May 15, 2018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Image result for umd logo">
            <a:extLst>
              <a:ext uri="{FF2B5EF4-FFF2-40B4-BE49-F238E27FC236}">
                <a16:creationId xmlns:a16="http://schemas.microsoft.com/office/drawing/2014/main" id="{62E906E7-5B04-4046-A4F7-7D3FF4C4A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926" y="447192"/>
            <a:ext cx="722873" cy="71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88998-166D-B84A-B3F9-0D69CDB7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00641"/>
            <a:ext cx="8520600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Daytrip Visitor Daily Spending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61ED264-BF6E-184D-A115-FF40F6462F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437134"/>
              </p:ext>
            </p:extLst>
          </p:nvPr>
        </p:nvGraphicFramePr>
        <p:xfrm>
          <a:off x="1147763" y="1266825"/>
          <a:ext cx="7138987" cy="330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Worksheet" r:id="rId3" imgW="6286500" imgH="2908300" progId="Excel.Sheet.12">
                  <p:embed/>
                </p:oleObj>
              </mc:Choice>
              <mc:Fallback>
                <p:oleObj name="Worksheet" r:id="rId3" imgW="6286500" imgH="2908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7763" y="1266825"/>
                        <a:ext cx="7138987" cy="330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041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CBE76-8D83-0D46-A4F9-D2BD76A20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00641"/>
            <a:ext cx="8520600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Vendor Daily Spending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B740A9E-0A93-724C-BF98-7B0410A74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153668"/>
              </p:ext>
            </p:extLst>
          </p:nvPr>
        </p:nvGraphicFramePr>
        <p:xfrm>
          <a:off x="1065213" y="1266825"/>
          <a:ext cx="6819900" cy="336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Worksheet" r:id="rId3" imgW="6286500" imgH="3098800" progId="Excel.Sheet.12">
                  <p:embed/>
                </p:oleObj>
              </mc:Choice>
              <mc:Fallback>
                <p:oleObj name="Worksheet" r:id="rId3" imgW="6286500" imgH="3098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5213" y="1266825"/>
                        <a:ext cx="6819900" cy="336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4238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749B-A33D-AE44-AB1C-EA171F3BC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11557"/>
            <a:ext cx="8520600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Organizer Daily Spending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05977B6-BB94-724E-BA5A-A7B3C17E12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368739"/>
              </p:ext>
            </p:extLst>
          </p:nvPr>
        </p:nvGraphicFramePr>
        <p:xfrm>
          <a:off x="930275" y="1468438"/>
          <a:ext cx="7283450" cy="289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Worksheet" r:id="rId3" imgW="6286500" imgH="2501900" progId="Excel.Sheet.12">
                  <p:embed/>
                </p:oleObj>
              </mc:Choice>
              <mc:Fallback>
                <p:oleObj name="Worksheet" r:id="rId3" imgW="6286500" imgH="2501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275" y="1468438"/>
                        <a:ext cx="7283450" cy="289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9058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1716A-0223-8547-8F4B-F11021CB2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47813"/>
            <a:ext cx="8520600" cy="70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Direct Spending Estimates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07615-D6E4-7E4F-9740-65E933ABB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8520600" cy="3703608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641080" lvl="2" indent="0">
              <a:buNone/>
            </a:pPr>
            <a:endParaRPr lang="en-US" sz="2500" dirty="0"/>
          </a:p>
          <a:p>
            <a:pPr marL="641080" lvl="2" indent="0">
              <a:buNone/>
            </a:pPr>
            <a:endParaRPr lang="en-US" sz="25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300" dirty="0">
                <a:latin typeface="Georgia" panose="02040502050405020303" pitchFamily="18" charset="0"/>
              </a:rPr>
              <a:t>Sources: DMAI, CITI, STR, and HVS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8CF41E3-0953-284C-9F71-AB532DB6CA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126393"/>
              </p:ext>
            </p:extLst>
          </p:nvPr>
        </p:nvGraphicFramePr>
        <p:xfrm>
          <a:off x="788229" y="1579417"/>
          <a:ext cx="7154351" cy="1876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Worksheet" r:id="rId4" imgW="5956300" imgH="1562100" progId="Excel.Sheet.12">
                  <p:embed/>
                </p:oleObj>
              </mc:Choice>
              <mc:Fallback>
                <p:oleObj name="Worksheet" r:id="rId4" imgW="5956300" imgH="1562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8229" y="1579417"/>
                        <a:ext cx="7154351" cy="1876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2821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342524"/>
            <a:ext cx="8451300" cy="336282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None/>
            </a:pPr>
            <a:endParaRPr lang="en-US" b="1" dirty="0">
              <a:latin typeface="Georgia" panose="02040502050405020303" pitchFamily="18" charset="0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152400" y="111750"/>
            <a:ext cx="85344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03200" lvl="0">
              <a:lnSpc>
                <a:spcPct val="115000"/>
              </a:lnSpc>
              <a:buClr>
                <a:schemeClr val="dk2"/>
              </a:buClr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Direct Spending by Overnight Visitors</a:t>
            </a:r>
            <a:endParaRPr lang="en" dirty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368A76F-19A0-FE4B-AD31-B0C06CFB40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9051458"/>
              </p:ext>
            </p:extLst>
          </p:nvPr>
        </p:nvGraphicFramePr>
        <p:xfrm>
          <a:off x="1436065" y="1342524"/>
          <a:ext cx="5967069" cy="2825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Worksheet" r:id="rId4" imgW="5041900" imgH="2387600" progId="Excel.Sheet.12">
                  <p:embed/>
                </p:oleObj>
              </mc:Choice>
              <mc:Fallback>
                <p:oleObj name="Worksheet" r:id="rId4" imgW="5041900" imgH="2387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36065" y="1342524"/>
                        <a:ext cx="5967069" cy="2825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43307" y="888476"/>
            <a:ext cx="335258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Direct spending per industry</a:t>
            </a:r>
          </a:p>
        </p:txBody>
      </p:sp>
    </p:spTree>
    <p:extLst>
      <p:ext uri="{BB962C8B-B14F-4D97-AF65-F5344CB8AC3E}">
        <p14:creationId xmlns:p14="http://schemas.microsoft.com/office/powerpoint/2010/main" val="1591069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E4BB0-829F-464D-A8B8-315D83BB6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00640"/>
            <a:ext cx="8520600" cy="707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Direct Spending by Daytrip Visitors</a:t>
            </a:r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94DAE70-4AA1-D14F-8709-6AD72AA1A6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935679"/>
              </p:ext>
            </p:extLst>
          </p:nvPr>
        </p:nvGraphicFramePr>
        <p:xfrm>
          <a:off x="1333417" y="1424378"/>
          <a:ext cx="6296605" cy="2743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Worksheet" r:id="rId3" imgW="5041900" imgH="2197100" progId="Excel.Sheet.12">
                  <p:embed/>
                </p:oleObj>
              </mc:Choice>
              <mc:Fallback>
                <p:oleObj name="Worksheet" r:id="rId3" imgW="5041900" imgH="2197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3417" y="1424378"/>
                        <a:ext cx="6296605" cy="2743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43307" y="888476"/>
            <a:ext cx="335258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Direct spending per industry</a:t>
            </a:r>
          </a:p>
        </p:txBody>
      </p:sp>
    </p:spTree>
    <p:extLst>
      <p:ext uri="{BB962C8B-B14F-4D97-AF65-F5344CB8AC3E}">
        <p14:creationId xmlns:p14="http://schemas.microsoft.com/office/powerpoint/2010/main" val="331775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E2168-894C-BA4A-AAA9-B54E92734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14641"/>
            <a:ext cx="8520600" cy="70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Total Economic Impact – FY 2017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BEF03-6C4A-CF48-8E22-750A22EA2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097868"/>
            <a:ext cx="8520600" cy="772025"/>
          </a:xfrm>
        </p:spPr>
        <p:txBody>
          <a:bodyPr/>
          <a:lstStyle/>
          <a:p>
            <a:endParaRPr lang="en-US" sz="1200" dirty="0">
              <a:latin typeface="Georgia" panose="02040502050405020303" pitchFamily="18" charset="0"/>
            </a:endParaRPr>
          </a:p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5C09DDD-E1EB-184C-AA81-DA8F880FF7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688503"/>
              </p:ext>
            </p:extLst>
          </p:nvPr>
        </p:nvGraphicFramePr>
        <p:xfrm>
          <a:off x="941015" y="1674420"/>
          <a:ext cx="7182874" cy="1733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Worksheet" r:id="rId4" imgW="5156200" imgH="1244600" progId="Excel.Sheet.12">
                  <p:embed/>
                </p:oleObj>
              </mc:Choice>
              <mc:Fallback>
                <p:oleObj name="Worksheet" r:id="rId4" imgW="5156200" imgH="1244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1015" y="1674420"/>
                        <a:ext cx="7182874" cy="17337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3284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EF761-58CF-6340-AFBA-4C764807B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5650"/>
            <a:ext cx="8520600" cy="70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New Tax Revenue Impact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BE9F8-09FE-0148-BB48-C28B7079C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947553"/>
            <a:ext cx="8520600" cy="33577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800" dirty="0">
                <a:latin typeface="Georgia" panose="02040502050405020303" pitchFamily="18" charset="0"/>
              </a:rPr>
              <a:t>Note: IMPLAN does not calculate dollar impact utilizing local tax rates . From the Social Accounting Matrix (SAM) data. IMPLAN estimates  an overall average tax rate for each of the indicators</a:t>
            </a:r>
          </a:p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079AA2C-46E6-BA47-BA62-E236A535D7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345947"/>
              </p:ext>
            </p:extLst>
          </p:nvPr>
        </p:nvGraphicFramePr>
        <p:xfrm>
          <a:off x="957151" y="1456330"/>
          <a:ext cx="7058783" cy="2557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Worksheet" r:id="rId4" imgW="6134100" imgH="2222500" progId="Excel.Sheet.12">
                  <p:embed/>
                </p:oleObj>
              </mc:Choice>
              <mc:Fallback>
                <p:oleObj name="Worksheet" r:id="rId4" imgW="6134100" imgH="2222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7151" y="1456330"/>
                        <a:ext cx="7058783" cy="2557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145" y="4120362"/>
            <a:ext cx="699370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Total state and local fiscal impact is about $2.9 million annually</a:t>
            </a:r>
          </a:p>
        </p:txBody>
      </p:sp>
    </p:spTree>
    <p:extLst>
      <p:ext uri="{BB962C8B-B14F-4D97-AF65-F5344CB8AC3E}">
        <p14:creationId xmlns:p14="http://schemas.microsoft.com/office/powerpoint/2010/main" val="1825011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DA47C-6D0A-1243-962F-85555496F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3C749-6F51-1E4A-B73B-DA5FAC198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SSCB generated about $39M in revenue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Total Montgomery County Revenue: $66B 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(SSCB  = 0.5% of Montgomery County revenue)</a:t>
            </a:r>
          </a:p>
          <a:p>
            <a:pPr marL="732663" lvl="2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SSCB generated about 326 jobs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Total Montgomery County Jobs: 647K</a:t>
            </a:r>
          </a:p>
          <a:p>
            <a:pPr marL="366331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SSCB generated about $2.9M in state &amp; local tax revenue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924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EF64C3-C65C-9B40-8F02-2DB56A211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Thanks and Questions?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600" dirty="0">
                <a:hlinkClick r:id="rId2"/>
              </a:rPr>
              <a:t>mwortham@umd.edu</a:t>
            </a:r>
            <a:endParaRPr lang="en-US" sz="1600" dirty="0"/>
          </a:p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r>
              <a:rPr lang="en-US" sz="1600" dirty="0"/>
              <a:t>Additional support provided by: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623" y="3663438"/>
            <a:ext cx="1310754" cy="11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11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84856"/>
          </a:xfrm>
        </p:spPr>
        <p:txBody>
          <a:bodyPr>
            <a:normAutofit/>
          </a:bodyPr>
          <a:lstStyle/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Methodology</a:t>
            </a: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Attendees estimation</a:t>
            </a: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Direct Spending Estimate</a:t>
            </a: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Spending Categories </a:t>
            </a: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Total Economic Impact</a:t>
            </a: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New Tax Revenues</a:t>
            </a: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980940" lvl="1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Results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6939C-262A-DC43-9B6E-AEA69FEA4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7C16A-FCAE-A04D-9844-F9EEF230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 overview of current conditions in the Silver Spring Civic Building &amp; Veteran’s Plaza, including event attendance, visitor spending, and revenue generation.</a:t>
            </a:r>
          </a:p>
          <a:p>
            <a:pPr marL="0" indent="0">
              <a:lnSpc>
                <a:spcPct val="170000"/>
              </a:lnSpc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 analysis of the economic impacts of the SSCB on the economy of the Montgomery County for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FY 2017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Develop recommendations to maximize the impacts of anticipated and potential economic growth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388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C52B8-C2EB-9A4F-8FFB-0A549C60D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Silver Spring Civic Building &amp; </a:t>
            </a:r>
            <a:br>
              <a:rPr lang="en-US" sz="2800" dirty="0"/>
            </a:br>
            <a:r>
              <a:rPr lang="en-US" sz="2800" dirty="0"/>
              <a:t>Veteran’s Plaza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1B85B-009B-8A4F-96E4-FB736B687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Located in downtown Silver Spring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Event space for meetings, conferences, and banquets.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Community art gallery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Outdoor pavilion for concerts, festivals,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60F257-B074-6745-AC46-4A06C85BA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449" y="3318933"/>
            <a:ext cx="4664095" cy="133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87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E2A84E4-9271-0B47-8BAB-7747860F63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000" dirty="0"/>
              <a:t>Economic Impacts of Civic Centers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41D6E71-F335-144C-82A8-5BD826C419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Can be used to estimate benefit/cost of public investment</a:t>
            </a:r>
          </a:p>
          <a:p>
            <a:pPr>
              <a:lnSpc>
                <a:spcPct val="90000"/>
              </a:lnSpc>
            </a:pPr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Can be instrumental in gaining public support</a:t>
            </a:r>
          </a:p>
          <a:p>
            <a:pPr>
              <a:lnSpc>
                <a:spcPct val="90000"/>
              </a:lnSpc>
            </a:pPr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Can be used to gain corporate sponsorship of events</a:t>
            </a:r>
          </a:p>
          <a:p>
            <a:pPr>
              <a:lnSpc>
                <a:spcPct val="90000"/>
              </a:lnSpc>
            </a:pPr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Can be combined with other studies to measure the economic impact of tourist activities within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577012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72F0C-4343-FB43-818A-F5158CEE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A4AB-8819-5246-8B3C-C986ECB2F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933" y="880534"/>
            <a:ext cx="2641599" cy="3911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3 Components of Economic Impact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Direct impacts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expenditures associated with spending by visitors, exhibitors, and organizers </a:t>
            </a:r>
            <a:b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– Accommodation, Food services, Transportation, Shopping etc.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Indirect impacts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job creation through event facilitators (SSCB) and the expenditures associated to organize events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Induced impacts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 local spending that results from employees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4782E-57DC-4343-A120-541DFE6A9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99" y="1278467"/>
            <a:ext cx="5951401" cy="284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1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A0C1B-F21F-C644-8B42-F1DA69B5D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4025"/>
            <a:ext cx="8520600" cy="70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Visitor Assumptions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0F370-16FE-9544-AE75-546808816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4322619"/>
            <a:ext cx="8749174" cy="672714"/>
          </a:xfrm>
        </p:spPr>
        <p:txBody>
          <a:bodyPr>
            <a:normAutofit fontScale="77500" lnSpcReduction="20000"/>
          </a:bodyPr>
          <a:lstStyle/>
          <a:p>
            <a:pPr marL="3124819" lvl="8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Georgia" panose="02040502050405020303" pitchFamily="18" charset="0"/>
              </a:rPr>
              <a:t>  *** Only visitors from outside Montgomery County would bring new income to the area economy. We estimated the percentage of out-of-area visitation for each event type and each geographic area </a:t>
            </a:r>
          </a:p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B0DFA5B-2385-484F-A0D4-9A269FFFD7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838279"/>
              </p:ext>
            </p:extLst>
          </p:nvPr>
        </p:nvGraphicFramePr>
        <p:xfrm>
          <a:off x="1187531" y="1322935"/>
          <a:ext cx="6488199" cy="2394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Worksheet" r:id="rId4" imgW="4749800" imgH="1752600" progId="Excel.Sheet.12">
                  <p:embed/>
                </p:oleObj>
              </mc:Choice>
              <mc:Fallback>
                <p:oleObj name="Worksheet" r:id="rId4" imgW="4749800" imgH="1752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87531" y="1322935"/>
                        <a:ext cx="6488199" cy="2394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5990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1837267" y="71050"/>
            <a:ext cx="4946100" cy="70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03200" lvl="0" algn="ctr">
              <a:lnSpc>
                <a:spcPct val="115000"/>
              </a:lnSpc>
              <a:buClr>
                <a:schemeClr val="dk2"/>
              </a:buClr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Attendee Estimates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68135" y="4247617"/>
            <a:ext cx="8140865" cy="751895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None/>
            </a:pPr>
            <a:r>
              <a:rPr lang="en-US" sz="1500" dirty="0">
                <a:latin typeface="Georgia" panose="02040502050405020303" pitchFamily="18" charset="0"/>
                <a:ea typeface="Open Sans" panose="020B0604020202020204" charset="0"/>
                <a:cs typeface="Open Sans" panose="020B0604020202020204" charset="0"/>
                <a:sym typeface="Calibri"/>
              </a:rPr>
              <a:t>***Attendance number calculated at 80% of room capacity per event held.</a:t>
            </a: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None/>
            </a:pPr>
            <a:r>
              <a:rPr lang="en-US" sz="1500" dirty="0">
                <a:latin typeface="Georgia" panose="02040502050405020303" pitchFamily="18" charset="0"/>
                <a:ea typeface="Open Sans" panose="020B0604020202020204" charset="0"/>
                <a:cs typeface="Open Sans" panose="020B0604020202020204" charset="0"/>
                <a:sym typeface="Calibri"/>
              </a:rPr>
              <a:t>       (attendance from permit records shows just over 78% of room capacity)</a:t>
            </a: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None/>
            </a:pPr>
            <a:r>
              <a:rPr lang="en-US" sz="1500" dirty="0">
                <a:latin typeface="Georgia" panose="02040502050405020303" pitchFamily="18" charset="0"/>
                <a:ea typeface="Open Sans" panose="020B0604020202020204" charset="0"/>
                <a:cs typeface="Open Sans" panose="020B0604020202020204" charset="0"/>
                <a:sym typeface="Calibri"/>
              </a:rPr>
              <a:t>***Percentage of attendees estimated by event type based on previous studies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None/>
            </a:pPr>
            <a:r>
              <a:rPr lang="en-US" sz="1500" dirty="0">
                <a:latin typeface="Georgia" panose="02040502050405020303" pitchFamily="18" charset="0"/>
                <a:ea typeface="Open Sans" panose="020B0604020202020204" charset="0"/>
                <a:cs typeface="Open Sans" panose="020B0604020202020204" charset="0"/>
                <a:sym typeface="Calibri"/>
              </a:rPr>
              <a:t>***Visitors are both local and outside of county</a:t>
            </a:r>
          </a:p>
          <a:p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CCE390C-E14A-F248-9177-C8710E9F2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673333"/>
              </p:ext>
            </p:extLst>
          </p:nvPr>
        </p:nvGraphicFramePr>
        <p:xfrm>
          <a:off x="818531" y="1484416"/>
          <a:ext cx="7690469" cy="2057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Worksheet" r:id="rId4" imgW="7073900" imgH="1892300" progId="Excel.Sheet.12">
                  <p:embed/>
                </p:oleObj>
              </mc:Choice>
              <mc:Fallback>
                <p:oleObj name="Worksheet" r:id="rId4" imgW="7073900" imgH="1892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8531" y="1484416"/>
                        <a:ext cx="7690469" cy="2057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0771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2E116-7DE5-1C41-92C1-07EBFB6C7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00640"/>
            <a:ext cx="8520600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Overnight Visitor Daily Spending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C717782-8D46-BE4F-881C-6BC5B7DD3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164172"/>
              </p:ext>
            </p:extLst>
          </p:nvPr>
        </p:nvGraphicFramePr>
        <p:xfrm>
          <a:off x="1325563" y="1266825"/>
          <a:ext cx="6286500" cy="330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Worksheet" r:id="rId4" imgW="6286500" imgH="3302000" progId="Excel.Sheet.12">
                  <p:embed/>
                </p:oleObj>
              </mc:Choice>
              <mc:Fallback>
                <p:oleObj name="Worksheet" r:id="rId4" imgW="6286500" imgH="3302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25563" y="1266825"/>
                        <a:ext cx="6286500" cy="330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88462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4"/>
</p:tagLst>
</file>

<file path=ppt/theme/theme1.xml><?xml version="1.0" encoding="utf-8"?>
<a:theme xmlns:a="http://schemas.openxmlformats.org/drawingml/2006/main" name="NCSG PowerPoint Template Wide Scree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NCSG Font Theme">
      <a:majorFont>
        <a:latin typeface="Century Gothic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1511</TotalTime>
  <Words>707</Words>
  <Application>Microsoft Office PowerPoint</Application>
  <PresentationFormat>On-screen Show (16:9)</PresentationFormat>
  <Paragraphs>166</Paragraphs>
  <Slides>19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ＭＳ Ｐゴシック</vt:lpstr>
      <vt:lpstr>宋体</vt:lpstr>
      <vt:lpstr>Arial</vt:lpstr>
      <vt:lpstr>Calibri</vt:lpstr>
      <vt:lpstr>Century Gothic</vt:lpstr>
      <vt:lpstr>Futura Lt BT</vt:lpstr>
      <vt:lpstr>Georgia</vt:lpstr>
      <vt:lpstr>Open Sans</vt:lpstr>
      <vt:lpstr>Tahoma</vt:lpstr>
      <vt:lpstr>Times New Roman</vt:lpstr>
      <vt:lpstr>NCSG PowerPoint Template Wide Screen</vt:lpstr>
      <vt:lpstr>Worksheet</vt:lpstr>
      <vt:lpstr>Economic Impact Analysis Silver Spring Civic Building &amp; Veteran’s Plaza</vt:lpstr>
      <vt:lpstr>Agenda</vt:lpstr>
      <vt:lpstr>Purpose of the Study</vt:lpstr>
      <vt:lpstr>Silver Spring Civic Building &amp;  Veteran’s Plaza</vt:lpstr>
      <vt:lpstr>Economic Impacts of Civic Centers</vt:lpstr>
      <vt:lpstr>Methodology</vt:lpstr>
      <vt:lpstr>Visitor Assumptions</vt:lpstr>
      <vt:lpstr>Attendee Estimates</vt:lpstr>
      <vt:lpstr>Overnight Visitor Daily Spending</vt:lpstr>
      <vt:lpstr>Daytrip Visitor Daily Spending</vt:lpstr>
      <vt:lpstr>Vendor Daily Spending</vt:lpstr>
      <vt:lpstr>Organizer Daily Spending</vt:lpstr>
      <vt:lpstr>Direct Spending Estimates</vt:lpstr>
      <vt:lpstr>Direct Spending by Overnight Visitors</vt:lpstr>
      <vt:lpstr>Direct Spending by Daytrip Visitors</vt:lpstr>
      <vt:lpstr>Total Economic Impact – FY 2017</vt:lpstr>
      <vt:lpstr>New Tax Revenue Impact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Windows User</cp:lastModifiedBy>
  <cp:revision>55</cp:revision>
  <cp:lastPrinted>2012-07-02T02:46:56Z</cp:lastPrinted>
  <dcterms:created xsi:type="dcterms:W3CDTF">2018-05-14T13:52:53Z</dcterms:created>
  <dcterms:modified xsi:type="dcterms:W3CDTF">2018-06-22T18:16:36Z</dcterms:modified>
</cp:coreProperties>
</file>