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5"/>
  </p:notesMasterIdLst>
  <p:handoutMasterIdLst>
    <p:handoutMasterId r:id="rId16"/>
  </p:handoutMasterIdLst>
  <p:sldIdLst>
    <p:sldId id="274" r:id="rId3"/>
    <p:sldId id="268" r:id="rId4"/>
    <p:sldId id="265" r:id="rId5"/>
    <p:sldId id="277" r:id="rId6"/>
    <p:sldId id="278" r:id="rId7"/>
    <p:sldId id="279" r:id="rId8"/>
    <p:sldId id="280" r:id="rId9"/>
    <p:sldId id="281" r:id="rId10"/>
    <p:sldId id="284" r:id="rId11"/>
    <p:sldId id="282" r:id="rId12"/>
    <p:sldId id="283" r:id="rId13"/>
    <p:sldId id="27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047" autoAdjust="0"/>
  </p:normalViewPr>
  <p:slideViewPr>
    <p:cSldViewPr snapToGrid="0">
      <p:cViewPr varScale="1">
        <p:scale>
          <a:sx n="61" d="100"/>
          <a:sy n="61" d="100"/>
        </p:scale>
        <p:origin x="1098" y="66"/>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6/8/2017</a:t>
            </a:fld>
            <a:endParaRP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a:t>
            </a:fld>
            <a:endParaRPr dirty="0"/>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6/8/2017</a:t>
            </a:fld>
            <a:endParaRP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a:t>
            </a:fld>
            <a:endParaRPr dirty="0"/>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This study was funded in part by a generous grant from the Library Research Fund. Thanks, </a:t>
            </a:r>
            <a:r>
              <a:rPr lang="en-US" smtClean="0"/>
              <a:t>LRF</a:t>
            </a:r>
            <a:r>
              <a:rPr lang="en-US" smtClean="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Franco (2002) defines educational videos as non-fiction titles which “contain information that is important for educators” but are not “of enough interest to consumers to warrant distribution to the home market” and thus are sold at higher prices than most individuals can afford.”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1</a:t>
            </a:fld>
            <a:endParaRPr lang="en-US" dirty="0"/>
          </a:p>
        </p:txBody>
      </p:sp>
    </p:spTree>
    <p:extLst>
      <p:ext uri="{BB962C8B-B14F-4D97-AF65-F5344CB8AC3E}">
        <p14:creationId xmlns:p14="http://schemas.microsoft.com/office/powerpoint/2010/main" val="13626612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10</a:t>
            </a:fld>
            <a:endParaRPr lang="en-US" dirty="0"/>
          </a:p>
        </p:txBody>
      </p:sp>
    </p:spTree>
    <p:extLst>
      <p:ext uri="{BB962C8B-B14F-4D97-AF65-F5344CB8AC3E}">
        <p14:creationId xmlns:p14="http://schemas.microsoft.com/office/powerpoint/2010/main" val="2849200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11</a:t>
            </a:fld>
            <a:endParaRPr lang="en-US" dirty="0"/>
          </a:p>
        </p:txBody>
      </p:sp>
    </p:spTree>
    <p:extLst>
      <p:ext uri="{BB962C8B-B14F-4D97-AF65-F5344CB8AC3E}">
        <p14:creationId xmlns:p14="http://schemas.microsoft.com/office/powerpoint/2010/main" val="712346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Questions?</a:t>
            </a: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12</a:t>
            </a:fld>
            <a:endParaRPr lang="en-US" dirty="0"/>
          </a:p>
        </p:txBody>
      </p:sp>
    </p:spTree>
    <p:extLst>
      <p:ext uri="{BB962C8B-B14F-4D97-AF65-F5344CB8AC3E}">
        <p14:creationId xmlns:p14="http://schemas.microsoft.com/office/powerpoint/2010/main" val="3474028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So: academic</a:t>
            </a:r>
            <a:r>
              <a:rPr lang="en-US" baseline="0" dirty="0" smtClean="0"/>
              <a:t> libraries are spending a lot of money on educational streaming video resources!</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The literature also contains:</a:t>
            </a:r>
          </a:p>
          <a:p>
            <a:pPr marL="628650" lvl="1" indent="-171450">
              <a:buFont typeface="Arial" panose="020B0604020202020204" pitchFamily="34" charset="0"/>
              <a:buChar char="•"/>
            </a:pPr>
            <a:r>
              <a:rPr lang="en-US" baseline="0" dirty="0" smtClean="0"/>
              <a:t>Evidence that </a:t>
            </a:r>
            <a:r>
              <a:rPr lang="en-US" sz="1200" kern="1200" baseline="0" dirty="0" smtClean="0">
                <a:solidFill>
                  <a:schemeClr val="tx1"/>
                </a:solidFill>
                <a:effectLst/>
                <a:latin typeface="+mn-lt"/>
                <a:ea typeface="+mn-ea"/>
                <a:cs typeface="+mn-cs"/>
              </a:rPr>
              <a:t>for instructors, </a:t>
            </a:r>
            <a:r>
              <a:rPr lang="en-US" sz="1200" kern="1200" dirty="0" smtClean="0">
                <a:solidFill>
                  <a:schemeClr val="tx1"/>
                </a:solidFill>
                <a:effectLst/>
                <a:latin typeface="+mn-lt"/>
                <a:ea typeface="+mn-ea"/>
                <a:cs typeface="+mn-cs"/>
              </a:rPr>
              <a:t>the library plays a secondary role to reviews and word-of-mouth as a resource for discovering moving images to use, and to online video sites and personal and departmental purchases as a resource for obtaining them. </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Evidence that students value</a:t>
            </a:r>
            <a:r>
              <a:rPr lang="en-US" sz="1200" kern="1200" baseline="0" dirty="0" smtClean="0">
                <a:solidFill>
                  <a:schemeClr val="tx1"/>
                </a:solidFill>
                <a:effectLst/>
                <a:latin typeface="+mn-lt"/>
                <a:ea typeface="+mn-ea"/>
                <a:cs typeface="+mn-cs"/>
              </a:rPr>
              <a:t> streaming video and would like to see its use by instructors become more ubiquitous, but that overall </a:t>
            </a:r>
            <a:r>
              <a:rPr lang="en-US" sz="1200" kern="1200" dirty="0" smtClean="0">
                <a:solidFill>
                  <a:schemeClr val="tx1"/>
                </a:solidFill>
                <a:effectLst/>
                <a:latin typeface="+mn-lt"/>
                <a:ea typeface="+mn-ea"/>
                <a:cs typeface="+mn-cs"/>
              </a:rPr>
              <a:t>usage is primarily driven by faculty and classes. </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Lots</a:t>
            </a:r>
            <a:r>
              <a:rPr lang="en-US" sz="1200" kern="1200" baseline="0" dirty="0" smtClean="0">
                <a:solidFill>
                  <a:schemeClr val="tx1"/>
                </a:solidFill>
                <a:effectLst/>
                <a:latin typeface="+mn-lt"/>
                <a:ea typeface="+mn-ea"/>
                <a:cs typeface="+mn-cs"/>
              </a:rPr>
              <a:t> of discussion of different options for acquiring educational streaming video resources</a:t>
            </a:r>
          </a:p>
          <a:p>
            <a:pPr marL="457200" lvl="1" indent="0">
              <a:buFont typeface="Arial" panose="020B0604020202020204" pitchFamily="34" charset="0"/>
              <a:buNone/>
            </a:pPr>
            <a:endParaRPr lang="en-US" sz="1200" kern="1200" baseline="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baseline="0" dirty="0" smtClean="0">
                <a:solidFill>
                  <a:schemeClr val="tx1"/>
                </a:solidFill>
                <a:effectLst/>
                <a:latin typeface="+mn-lt"/>
                <a:ea typeface="+mn-ea"/>
                <a:cs typeface="+mn-cs"/>
              </a:rPr>
              <a:t>What it doesn’t contain is anything about how instructors actually choose which resources to use and what they do with them after they’ve made a selection which would help librarians make informed collection development decisions.</a:t>
            </a:r>
          </a:p>
        </p:txBody>
      </p:sp>
      <p:sp>
        <p:nvSpPr>
          <p:cNvPr id="4" name="Slide Number Placeholder 3"/>
          <p:cNvSpPr>
            <a:spLocks noGrp="1"/>
          </p:cNvSpPr>
          <p:nvPr>
            <p:ph type="sldNum" sz="quarter" idx="10"/>
          </p:nvPr>
        </p:nvSpPr>
        <p:spPr/>
        <p:txBody>
          <a:bodyPr/>
          <a:lstStyle/>
          <a:p>
            <a:fld id="{7FB667E1-E601-4AAF-B95C-B25720D70A60}" type="slidenum">
              <a:rPr lang="en-US" smtClean="0"/>
              <a:t>2</a:t>
            </a:fld>
            <a:endParaRPr lang="en-US" dirty="0"/>
          </a:p>
        </p:txBody>
      </p:sp>
    </p:spTree>
    <p:extLst>
      <p:ext uri="{BB962C8B-B14F-4D97-AF65-F5344CB8AC3E}">
        <p14:creationId xmlns:p14="http://schemas.microsoft.com/office/powerpoint/2010/main" val="2612090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3</a:t>
            </a:fld>
            <a:endParaRPr lang="en-US" dirty="0"/>
          </a:p>
        </p:txBody>
      </p:sp>
    </p:spTree>
    <p:extLst>
      <p:ext uri="{BB962C8B-B14F-4D97-AF65-F5344CB8AC3E}">
        <p14:creationId xmlns:p14="http://schemas.microsoft.com/office/powerpoint/2010/main" val="2814423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Qualitative approach chosen because the main objective of my research was to </a:t>
            </a:r>
            <a:r>
              <a:rPr lang="en-US" sz="1200" b="0" i="0" kern="1200" dirty="0" smtClean="0">
                <a:solidFill>
                  <a:schemeClr val="tx1"/>
                </a:solidFill>
                <a:effectLst/>
                <a:latin typeface="+mn-lt"/>
                <a:ea typeface="+mn-ea"/>
                <a:cs typeface="+mn-cs"/>
              </a:rPr>
              <a:t>explore or investigate (see “Ditch the Survey” presentation).</a:t>
            </a:r>
          </a:p>
          <a:p>
            <a:pPr marL="0" indent="0">
              <a:buFont typeface="Arial" panose="020B0604020202020204" pitchFamily="34" charset="0"/>
              <a:buNone/>
            </a:pPr>
            <a:endParaRPr lang="en-US" sz="1200" b="0" i="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Filtered out ELMS Course Media Reserves</a:t>
            </a:r>
            <a:r>
              <a:rPr lang="en-US" sz="1200" b="0" i="0" kern="1200" baseline="0" dirty="0" smtClean="0">
                <a:solidFill>
                  <a:schemeClr val="tx1"/>
                </a:solidFill>
                <a:effectLst/>
                <a:latin typeface="+mn-lt"/>
                <a:ea typeface="+mn-ea"/>
                <a:cs typeface="+mn-cs"/>
              </a:rPr>
              <a:t> users to obtain more generalizable results.</a:t>
            </a:r>
          </a:p>
          <a:p>
            <a:pPr marL="0" indent="0">
              <a:buFont typeface="Arial" panose="020B0604020202020204" pitchFamily="34" charset="0"/>
              <a:buNone/>
            </a:pPr>
            <a:endParaRPr lang="en-US" sz="1200" b="0" i="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baseline="0" dirty="0" smtClean="0">
                <a:solidFill>
                  <a:schemeClr val="tx1"/>
                </a:solidFill>
                <a:effectLst/>
                <a:latin typeface="+mn-lt"/>
                <a:ea typeface="+mn-ea"/>
                <a:cs typeface="+mn-cs"/>
              </a:rPr>
              <a:t>Thanks for your help, subject librarians!</a:t>
            </a:r>
          </a:p>
          <a:p>
            <a:pPr marL="0" indent="0">
              <a:buFont typeface="Arial" panose="020B0604020202020204" pitchFamily="34" charset="0"/>
              <a:buNone/>
            </a:pPr>
            <a:endParaRPr lang="en-US" sz="1200" b="0" i="0" kern="1200" baseline="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u="none" strike="noStrike" dirty="0" smtClean="0">
                <a:effectLst/>
              </a:rPr>
              <a:t>1 interview discarde</a:t>
            </a:r>
            <a:r>
              <a:rPr lang="en-US" dirty="0" smtClean="0"/>
              <a:t>d because subject wasn’t clear on what I was asking</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4</a:t>
            </a:fld>
            <a:endParaRPr lang="en-US" dirty="0"/>
          </a:p>
        </p:txBody>
      </p:sp>
    </p:spTree>
    <p:extLst>
      <p:ext uri="{BB962C8B-B14F-4D97-AF65-F5344CB8AC3E}">
        <p14:creationId xmlns:p14="http://schemas.microsoft.com/office/powerpoint/2010/main" val="3785377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 my</a:t>
            </a:r>
            <a:r>
              <a:rPr lang="en-US" sz="1200" kern="1200" baseline="0" dirty="0" smtClean="0">
                <a:solidFill>
                  <a:schemeClr val="tx1"/>
                </a:solidFill>
                <a:effectLst/>
                <a:latin typeface="+mn-lt"/>
                <a:ea typeface="+mn-ea"/>
                <a:cs typeface="+mn-cs"/>
              </a:rPr>
              <a:t> population consisted of</a:t>
            </a:r>
            <a:r>
              <a:rPr lang="en-US" sz="1200" kern="1200" dirty="0" smtClean="0">
                <a:solidFill>
                  <a:schemeClr val="tx1"/>
                </a:solidFill>
                <a:effectLst/>
                <a:latin typeface="+mn-lt"/>
                <a:ea typeface="+mn-ea"/>
                <a:cs typeface="+mn-cs"/>
              </a:rPr>
              <a:t> “regular</a:t>
            </a:r>
            <a:r>
              <a:rPr lang="en-US" sz="1200" kern="1200" baseline="0" dirty="0" smtClean="0">
                <a:solidFill>
                  <a:schemeClr val="tx1"/>
                </a:solidFill>
                <a:effectLst/>
                <a:latin typeface="+mn-lt"/>
                <a:ea typeface="+mn-ea"/>
                <a:cs typeface="+mn-cs"/>
              </a:rPr>
              <a:t> customers” of the library from the arts, humanities, and social sciences who were, perhaps, more passionate about educational streaming video resources than most people.</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5</a:t>
            </a:fld>
            <a:endParaRPr lang="en-US" dirty="0"/>
          </a:p>
        </p:txBody>
      </p:sp>
    </p:spTree>
    <p:extLst>
      <p:ext uri="{BB962C8B-B14F-4D97-AF65-F5344CB8AC3E}">
        <p14:creationId xmlns:p14="http://schemas.microsoft.com/office/powerpoint/2010/main" val="1670449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6</a:t>
            </a:fld>
            <a:endParaRPr lang="en-US" dirty="0"/>
          </a:p>
        </p:txBody>
      </p:sp>
    </p:spTree>
    <p:extLst>
      <p:ext uri="{BB962C8B-B14F-4D97-AF65-F5344CB8AC3E}">
        <p14:creationId xmlns:p14="http://schemas.microsoft.com/office/powerpoint/2010/main" val="422649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This indicates a strong preference for educational streaming video resources supplied by the library!</a:t>
            </a:r>
            <a:endParaRPr lang="en-US"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7</a:t>
            </a:fld>
            <a:endParaRPr lang="en-US" dirty="0"/>
          </a:p>
        </p:txBody>
      </p:sp>
    </p:spTree>
    <p:extLst>
      <p:ext uri="{BB962C8B-B14F-4D97-AF65-F5344CB8AC3E}">
        <p14:creationId xmlns:p14="http://schemas.microsoft.com/office/powerpoint/2010/main" val="27753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This suggests that interviewees see the library’s primary role as being to make the educational streaming video resources available, not to help them figure out what resources might be a good match for what they want to do.</a:t>
            </a: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8</a:t>
            </a:fld>
            <a:endParaRPr lang="en-US" dirty="0"/>
          </a:p>
        </p:txBody>
      </p:sp>
    </p:spTree>
    <p:extLst>
      <p:ext uri="{BB962C8B-B14F-4D97-AF65-F5344CB8AC3E}">
        <p14:creationId xmlns:p14="http://schemas.microsoft.com/office/powerpoint/2010/main" val="1436654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9</a:t>
            </a:fld>
            <a:endParaRPr lang="en-US" dirty="0"/>
          </a:p>
        </p:txBody>
      </p:sp>
    </p:spTree>
    <p:extLst>
      <p:ext uri="{BB962C8B-B14F-4D97-AF65-F5344CB8AC3E}">
        <p14:creationId xmlns:p14="http://schemas.microsoft.com/office/powerpoint/2010/main" val="436340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a:gsLst>
            <a:gs pos="100000">
              <a:schemeClr val="accent1">
                <a:lumMod val="20000"/>
                <a:lumOff val="80000"/>
                <a:alpha val="86000"/>
              </a:schemeClr>
            </a:gs>
            <a:gs pos="42000">
              <a:schemeClr val="bg1">
                <a:alpha val="40000"/>
              </a:schemeClr>
            </a:gs>
            <a:gs pos="0">
              <a:schemeClr val="accent1">
                <a:lumMod val="20000"/>
                <a:lumOff val="80000"/>
                <a:alpha val="85000"/>
              </a:schemeClr>
            </a:gs>
            <a:gs pos="75000">
              <a:schemeClr val="bg1">
                <a:alpha val="40000"/>
              </a:schemeClr>
            </a:gs>
          </a:gsLst>
          <a:lin ang="5400000" scaled="0"/>
        </a:gradFill>
        <a:effectLst/>
      </p:bgPr>
    </p:bg>
    <p:spTree>
      <p:nvGrpSpPr>
        <p:cNvPr id="1" name=""/>
        <p:cNvGrpSpPr/>
        <p:nvPr/>
      </p:nvGrpSpPr>
      <p:grpSpPr>
        <a:xfrm>
          <a:off x="0" y="0"/>
          <a:ext cx="0" cy="0"/>
          <a:chOff x="0" y="0"/>
          <a:chExt cx="0" cy="0"/>
        </a:xfrm>
      </p:grpSpPr>
      <p:sp>
        <p:nvSpPr>
          <p:cNvPr id="21" name="Rectangle 20"/>
          <p:cNvSpPr/>
          <p:nvPr/>
        </p:nvSpPr>
        <p:spPr bwMode="white">
          <a:xfrm>
            <a:off x="0" y="0"/>
            <a:ext cx="12188952" cy="6858000"/>
          </a:xfrm>
          <a:prstGeom prst="rect">
            <a:avLst/>
          </a:prstGeom>
          <a:solidFill>
            <a:schemeClr val="accent1">
              <a:alpha val="2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Rectangle 19"/>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6" name="Group 5"/>
          <p:cNvGrpSpPr/>
          <p:nvPr/>
        </p:nvGrpSpPr>
        <p:grpSpPr>
          <a:xfrm>
            <a:off x="0" y="0"/>
            <a:ext cx="12188825" cy="713232"/>
            <a:chOff x="0" y="0"/>
            <a:chExt cx="12188825" cy="713232"/>
          </a:xfrm>
        </p:grpSpPr>
        <p:sp>
          <p:nvSpPr>
            <p:cNvPr id="7" name="Rectangle 6"/>
            <p:cNvSpPr/>
            <p:nvPr/>
          </p:nvSpPr>
          <p:spPr>
            <a:xfrm flipV="1">
              <a:off x="0" y="73152"/>
              <a:ext cx="12188825" cy="64008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Rectangle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1" name="Group 10"/>
          <p:cNvGrpSpPr/>
          <p:nvPr/>
        </p:nvGrpSpPr>
        <p:grpSpPr>
          <a:xfrm>
            <a:off x="0" y="0"/>
            <a:ext cx="713232" cy="6858000"/>
            <a:chOff x="0" y="0"/>
            <a:chExt cx="713232" cy="6858000"/>
          </a:xfrm>
        </p:grpSpPr>
        <p:sp>
          <p:nvSpPr>
            <p:cNvPr id="12" name="Rectangle 11"/>
            <p:cNvSpPr/>
            <p:nvPr/>
          </p:nvSpPr>
          <p:spPr>
            <a:xfrm flipH="1">
              <a:off x="73152" y="0"/>
              <a:ext cx="640080" cy="685800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Rectangle 12"/>
            <p:cNvSpPr/>
            <p:nvPr/>
          </p:nvSpPr>
          <p:spPr>
            <a:xfrm flipH="1">
              <a:off x="0" y="0"/>
              <a:ext cx="202718" cy="6858000"/>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22" name="Group 21"/>
          <p:cNvGrpSpPr/>
          <p:nvPr/>
        </p:nvGrpSpPr>
        <p:grpSpPr>
          <a:xfrm rot="10800000">
            <a:off x="11478768" y="0"/>
            <a:ext cx="713232" cy="6858000"/>
            <a:chOff x="0" y="0"/>
            <a:chExt cx="713232" cy="6858000"/>
          </a:xfrm>
        </p:grpSpPr>
        <p:sp>
          <p:nvSpPr>
            <p:cNvPr id="23" name="Rectangle 22"/>
            <p:cNvSpPr/>
            <p:nvPr/>
          </p:nvSpPr>
          <p:spPr>
            <a:xfrm flipH="1">
              <a:off x="73152" y="0"/>
              <a:ext cx="640080" cy="685800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4" name="Rectangle 23"/>
            <p:cNvSpPr/>
            <p:nvPr/>
          </p:nvSpPr>
          <p:spPr>
            <a:xfrm flipH="1">
              <a:off x="0" y="0"/>
              <a:ext cx="202718" cy="6858000"/>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7" name="Group 16"/>
          <p:cNvGrpSpPr/>
          <p:nvPr/>
        </p:nvGrpSpPr>
        <p:grpSpPr>
          <a:xfrm flipV="1">
            <a:off x="0" y="6144768"/>
            <a:ext cx="12188825" cy="713232"/>
            <a:chOff x="0" y="0"/>
            <a:chExt cx="12188825" cy="713232"/>
          </a:xfrm>
        </p:grpSpPr>
        <p:sp>
          <p:nvSpPr>
            <p:cNvPr id="18" name="Rectangle 17"/>
            <p:cNvSpPr/>
            <p:nvPr/>
          </p:nvSpPr>
          <p:spPr>
            <a:xfrm flipV="1">
              <a:off x="0" y="73152"/>
              <a:ext cx="12188825" cy="64008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Rectangle 18"/>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 name="Title 1"/>
          <p:cNvSpPr>
            <a:spLocks noGrp="1"/>
          </p:cNvSpPr>
          <p:nvPr>
            <p:ph type="ctrTitle"/>
          </p:nvPr>
        </p:nvSpPr>
        <p:spPr>
          <a:xfrm>
            <a:off x="1112520" y="1188720"/>
            <a:ext cx="9966960" cy="2514600"/>
          </a:xfrm>
        </p:spPr>
        <p:txBody>
          <a:bodyPr anchor="b">
            <a:noAutofit/>
          </a:bodyPr>
          <a:lstStyle>
            <a:lvl1pPr algn="ctr">
              <a:defRPr sz="6000"/>
            </a:lvl1pPr>
          </a:lstStyle>
          <a:p>
            <a:r>
              <a:rPr lang="en-US" smtClean="0"/>
              <a:t>Click to edit Master title style</a:t>
            </a:r>
            <a:endParaRPr/>
          </a:p>
        </p:txBody>
      </p:sp>
      <p:sp>
        <p:nvSpPr>
          <p:cNvPr id="3" name="Subtitle 2"/>
          <p:cNvSpPr>
            <a:spLocks noGrp="1"/>
          </p:cNvSpPr>
          <p:nvPr>
            <p:ph type="subTitle" idx="1"/>
          </p:nvPr>
        </p:nvSpPr>
        <p:spPr>
          <a:xfrm>
            <a:off x="1112520" y="3749040"/>
            <a:ext cx="9966960" cy="914400"/>
          </a:xfrm>
        </p:spPr>
        <p:txBody>
          <a:bodyPr>
            <a:normAutofit/>
          </a:bodyPr>
          <a:lstStyle>
            <a:lvl1pPr marL="0" indent="0" algn="ctr">
              <a:spcBef>
                <a:spcPts val="0"/>
              </a:spcBef>
              <a:buNone/>
              <a:defRPr sz="2400" cap="all" baseline="0"/>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E583DDF-CA54-461A-A486-592D2374C532}" type="datetimeFigureOut">
              <a:rPr lang="en-US"/>
              <a:t>6/8/2017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E583DDF-CA54-461A-A486-592D2374C532}" type="datetimeFigureOut">
              <a:rPr lang="en-US"/>
              <a:t>6/8/2017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E583DDF-CA54-461A-A486-592D2374C532}" type="datetimeFigureOut">
              <a:rPr lang="en-US"/>
              <a:t>6/8/2017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ectangle 13"/>
          <p:cNvSpPr/>
          <p:nvPr/>
        </p:nvSpPr>
        <p:spPr bwMode="white">
          <a:xfrm>
            <a:off x="0" y="0"/>
            <a:ext cx="12188952" cy="6858000"/>
          </a:xfrm>
          <a:prstGeom prst="rect">
            <a:avLst/>
          </a:prstGeom>
          <a:solidFill>
            <a:schemeClr val="accent1">
              <a:alpha val="2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5" name="Rectangle 14"/>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8" name="Group 7"/>
          <p:cNvGrpSpPr/>
          <p:nvPr/>
        </p:nvGrpSpPr>
        <p:grpSpPr>
          <a:xfrm flipV="1">
            <a:off x="0" y="6309360"/>
            <a:ext cx="12188825" cy="548640"/>
            <a:chOff x="0" y="0"/>
            <a:chExt cx="12188825" cy="713232"/>
          </a:xfrm>
        </p:grpSpPr>
        <p:sp>
          <p:nvSpPr>
            <p:cNvPr id="9" name="Rectangle 8"/>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Rectangle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1" name="Group 10"/>
          <p:cNvGrpSpPr/>
          <p:nvPr/>
        </p:nvGrpSpPr>
        <p:grpSpPr>
          <a:xfrm>
            <a:off x="16736" y="0"/>
            <a:ext cx="12188825" cy="548640"/>
            <a:chOff x="0" y="0"/>
            <a:chExt cx="12188825" cy="713232"/>
          </a:xfrm>
        </p:grpSpPr>
        <p:sp>
          <p:nvSpPr>
            <p:cNvPr id="12" name="Rectangle 11"/>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Rectangle 12"/>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4" name="Date Placeholder 3"/>
          <p:cNvSpPr>
            <a:spLocks noGrp="1"/>
          </p:cNvSpPr>
          <p:nvPr>
            <p:ph type="dt" sz="half" idx="10"/>
          </p:nvPr>
        </p:nvSpPr>
        <p:spPr/>
        <p:txBody>
          <a:bodyPr/>
          <a:lstStyle/>
          <a:p>
            <a:fld id="{9E583DDF-CA54-461A-A486-592D2374C532}" type="datetimeFigureOut">
              <a:rPr lang="en-US"/>
              <a:t>6/8/2017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A8D9AD5-F248-4919-864A-CFD76CC027D6}" type="slidenum">
              <a:rPr/>
              <a:t>‹#›</a:t>
            </a:fld>
            <a:endParaRPr dirty="0"/>
          </a:p>
        </p:txBody>
      </p:sp>
      <p:sp>
        <p:nvSpPr>
          <p:cNvPr id="2" name="Title 1"/>
          <p:cNvSpPr>
            <a:spLocks noGrp="1"/>
          </p:cNvSpPr>
          <p:nvPr>
            <p:ph type="title"/>
          </p:nvPr>
        </p:nvSpPr>
        <p:spPr>
          <a:xfrm>
            <a:off x="1112520" y="1188720"/>
            <a:ext cx="9966960" cy="2514600"/>
          </a:xfrm>
        </p:spPr>
        <p:txBody>
          <a:bodyPr anchor="b">
            <a:normAutofit/>
          </a:bodyPr>
          <a:lstStyle>
            <a:lvl1pPr algn="ctr">
              <a:defRPr sz="5400" b="0">
                <a:solidFill>
                  <a:schemeClr val="tx1">
                    <a:lumMod val="75000"/>
                  </a:schemeClr>
                </a:solidFill>
              </a:defRPr>
            </a:lvl1pPr>
          </a:lstStyle>
          <a:p>
            <a:r>
              <a:rPr lang="en-US" smtClean="0"/>
              <a:t>Click to edit Master title style</a:t>
            </a:r>
            <a:endParaRPr/>
          </a:p>
        </p:txBody>
      </p:sp>
      <p:sp>
        <p:nvSpPr>
          <p:cNvPr id="3" name="Text Placeholder 2"/>
          <p:cNvSpPr>
            <a:spLocks noGrp="1"/>
          </p:cNvSpPr>
          <p:nvPr>
            <p:ph type="body" idx="1"/>
          </p:nvPr>
        </p:nvSpPr>
        <p:spPr>
          <a:xfrm>
            <a:off x="1112520" y="3749040"/>
            <a:ext cx="9966960" cy="914400"/>
          </a:xfrm>
        </p:spPr>
        <p:txBody>
          <a:bodyPr anchor="t"/>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71584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341120" y="1673352"/>
            <a:ext cx="4572000" cy="4343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78880" y="1673352"/>
            <a:ext cx="4572000" cy="4343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A879FD0-C37A-4F50-8F3B-5FA0D9D0B42F}" type="datetimeFigureOut">
              <a:rPr lang="en-US"/>
              <a:t>6/8/2017</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D06EF73-9DB8-4763-865F-2F88181A4732}" type="slidenum">
              <a:rPr/>
              <a:t>‹#›</a:t>
            </a:fld>
            <a:endParaRPr dirty="0"/>
          </a:p>
        </p:txBody>
      </p:sp>
    </p:spTree>
    <p:extLst>
      <p:ext uri="{BB962C8B-B14F-4D97-AF65-F5344CB8AC3E}">
        <p14:creationId xmlns:p14="http://schemas.microsoft.com/office/powerpoint/2010/main" val="29230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341120" y="1600200"/>
            <a:ext cx="4572000" cy="758952"/>
          </a:xfrm>
        </p:spPr>
        <p:txBody>
          <a:bodyPr anchor="ctr">
            <a:normAutofit/>
          </a:bodyPr>
          <a:lstStyle>
            <a:lvl1pPr marL="0" indent="0">
              <a:spcBef>
                <a:spcPts val="0"/>
              </a:spcBef>
              <a:buNone/>
              <a:defRPr sz="20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1120" y="2441448"/>
            <a:ext cx="4572000" cy="358444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78880" y="1600200"/>
            <a:ext cx="4572000" cy="758952"/>
          </a:xfrm>
        </p:spPr>
        <p:txBody>
          <a:bodyPr anchor="ctr">
            <a:normAutofit/>
          </a:bodyPr>
          <a:lstStyle>
            <a:lvl1pPr marL="0" indent="0">
              <a:spcBef>
                <a:spcPts val="0"/>
              </a:spcBef>
              <a:buNone/>
              <a:defRPr sz="20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78880" y="2441448"/>
            <a:ext cx="4572000" cy="358444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E583DDF-CA54-461A-A486-592D2374C532}" type="datetimeFigureOut">
              <a:rPr lang="en-US"/>
              <a:t>6/8/2017</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E583DDF-CA54-461A-A486-592D2374C532}" type="datetimeFigureOut">
              <a:rPr lang="en-US"/>
              <a:t>6/8/2017</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bwMode="white">
          <a:xfrm>
            <a:off x="0" y="0"/>
            <a:ext cx="12188952" cy="6858000"/>
          </a:xfrm>
          <a:prstGeom prst="rect">
            <a:avLst/>
          </a:prstGeom>
          <a:solidFill>
            <a:schemeClr val="accent1">
              <a:alpha val="2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 name="Rectangle 5"/>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Date Placeholder 1"/>
          <p:cNvSpPr>
            <a:spLocks noGrp="1"/>
          </p:cNvSpPr>
          <p:nvPr>
            <p:ph type="dt" sz="half" idx="10"/>
          </p:nvPr>
        </p:nvSpPr>
        <p:spPr/>
        <p:txBody>
          <a:bodyPr/>
          <a:lstStyle/>
          <a:p>
            <a:fld id="{9E583DDF-CA54-461A-A486-592D2374C532}" type="datetimeFigureOut">
              <a:rPr lang="en-US"/>
              <a:t>6/8/2017</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1" name="Rectangle 10"/>
          <p:cNvSpPr/>
          <p:nvPr/>
        </p:nvSpPr>
        <p:spPr bwMode="white">
          <a:xfrm>
            <a:off x="0" y="0"/>
            <a:ext cx="12188952" cy="6858000"/>
          </a:xfrm>
          <a:prstGeom prst="rect">
            <a:avLst/>
          </a:prstGeom>
          <a:solidFill>
            <a:schemeClr val="accent1">
              <a:alpha val="2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2" name="Rectangle 11"/>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8" name="Group 7"/>
          <p:cNvGrpSpPr/>
          <p:nvPr/>
        </p:nvGrpSpPr>
        <p:grpSpPr>
          <a:xfrm>
            <a:off x="0" y="0"/>
            <a:ext cx="12188825" cy="548640"/>
            <a:chOff x="0" y="0"/>
            <a:chExt cx="12188825" cy="713232"/>
          </a:xfrm>
        </p:grpSpPr>
        <p:sp>
          <p:nvSpPr>
            <p:cNvPr id="9" name="Rectangle 8"/>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Rectangle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8138160" y="1828800"/>
            <a:ext cx="3657600" cy="2286000"/>
          </a:xfrm>
        </p:spPr>
        <p:txBody>
          <a:bodyPr anchor="b">
            <a:normAutofit/>
          </a:bodyPr>
          <a:lstStyle>
            <a:lvl1pPr>
              <a:defRPr sz="3400" b="0"/>
            </a:lvl1pPr>
          </a:lstStyle>
          <a:p>
            <a:r>
              <a:rPr lang="en-US" smtClean="0"/>
              <a:t>Click to edit Master title style</a:t>
            </a:r>
            <a:endParaRPr/>
          </a:p>
        </p:txBody>
      </p:sp>
      <p:sp>
        <p:nvSpPr>
          <p:cNvPr id="3" name="Content Placeholder 2"/>
          <p:cNvSpPr>
            <a:spLocks noGrp="1"/>
          </p:cNvSpPr>
          <p:nvPr>
            <p:ph idx="1"/>
          </p:nvPr>
        </p:nvSpPr>
        <p:spPr>
          <a:xfrm>
            <a:off x="548640" y="1005840"/>
            <a:ext cx="7223760" cy="493776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8138160" y="4206240"/>
            <a:ext cx="3657600" cy="1645920"/>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583DDF-CA54-461A-A486-592D2374C532}" type="datetimeFigureOut">
              <a:rPr lang="en-US"/>
              <a:t>6/8/2017</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CA8D9AD5-F248-4919-864A-CFD76CC027D6}" type="slidenum">
              <a:rPr/>
              <a:t>‹#›</a:t>
            </a:fld>
            <a:endParaRPr dirty="0"/>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0" name="Rectangle 19"/>
          <p:cNvSpPr/>
          <p:nvPr/>
        </p:nvSpPr>
        <p:spPr bwMode="white">
          <a:xfrm>
            <a:off x="0" y="0"/>
            <a:ext cx="12188952" cy="6858000"/>
          </a:xfrm>
          <a:prstGeom prst="rect">
            <a:avLst/>
          </a:prstGeom>
          <a:solidFill>
            <a:schemeClr val="accent1">
              <a:alpha val="2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Rectangle 20"/>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8138160" y="1828800"/>
            <a:ext cx="3657600" cy="2286000"/>
          </a:xfrm>
        </p:spPr>
        <p:txBody>
          <a:bodyPr anchor="b">
            <a:normAutofit/>
          </a:bodyPr>
          <a:lstStyle>
            <a:lvl1pPr>
              <a:defRPr sz="3400" b="0"/>
            </a:lvl1pPr>
          </a:lstStyle>
          <a:p>
            <a:r>
              <a:rPr lang="en-US" smtClean="0"/>
              <a:t>Click to edit Master title style</a:t>
            </a:r>
            <a:endParaRPr/>
          </a:p>
        </p:txBody>
      </p:sp>
      <p:sp>
        <p:nvSpPr>
          <p:cNvPr id="3" name="Picture Placeholder 2"/>
          <p:cNvSpPr>
            <a:spLocks noGrp="1"/>
          </p:cNvSpPr>
          <p:nvPr>
            <p:ph type="pic" idx="1"/>
          </p:nvPr>
        </p:nvSpPr>
        <p:spPr>
          <a:xfrm>
            <a:off x="548640" y="548640"/>
            <a:ext cx="6675120" cy="5760720"/>
          </a:xfrm>
          <a:solidFill>
            <a:schemeClr val="bg1">
              <a:lumMod val="95000"/>
            </a:schemeClr>
          </a:solidFill>
        </p:spPr>
        <p:txBody>
          <a:bodyPr/>
          <a:lstStyle>
            <a:lvl1pPr marL="0" indent="0" algn="ctr">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8138160" y="4206240"/>
            <a:ext cx="3657600" cy="1645920"/>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583DDF-CA54-461A-A486-592D2374C532}" type="datetimeFigureOut">
              <a:rPr lang="en-US"/>
              <a:t>6/8/2017</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CA8D9AD5-F248-4919-864A-CFD76CC027D6}" type="slidenum">
              <a:rPr/>
              <a:t>‹#›</a:t>
            </a:fld>
            <a:endParaRPr dirty="0"/>
          </a:p>
        </p:txBody>
      </p:sp>
      <p:grpSp>
        <p:nvGrpSpPr>
          <p:cNvPr id="8" name="Group 7"/>
          <p:cNvGrpSpPr/>
          <p:nvPr/>
        </p:nvGrpSpPr>
        <p:grpSpPr>
          <a:xfrm>
            <a:off x="0" y="0"/>
            <a:ext cx="7772400" cy="548640"/>
            <a:chOff x="0" y="0"/>
            <a:chExt cx="12188825" cy="713232"/>
          </a:xfrm>
        </p:grpSpPr>
        <p:sp>
          <p:nvSpPr>
            <p:cNvPr id="9" name="Rectangle 8"/>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Rectangle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1" name="Group 10"/>
          <p:cNvGrpSpPr/>
          <p:nvPr/>
        </p:nvGrpSpPr>
        <p:grpSpPr>
          <a:xfrm flipV="1">
            <a:off x="0" y="6309360"/>
            <a:ext cx="7772400" cy="548640"/>
            <a:chOff x="0" y="0"/>
            <a:chExt cx="12188825" cy="713232"/>
          </a:xfrm>
        </p:grpSpPr>
        <p:sp>
          <p:nvSpPr>
            <p:cNvPr id="12" name="Rectangle 11"/>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Rectangle 12"/>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4" name="Group 13"/>
          <p:cNvGrpSpPr/>
          <p:nvPr/>
        </p:nvGrpSpPr>
        <p:grpSpPr>
          <a:xfrm rot="5400000" flipV="1">
            <a:off x="-3154680" y="3154680"/>
            <a:ext cx="6858000" cy="548640"/>
            <a:chOff x="0" y="0"/>
            <a:chExt cx="12188825" cy="713232"/>
          </a:xfrm>
        </p:grpSpPr>
        <p:sp>
          <p:nvSpPr>
            <p:cNvPr id="15" name="Rectangle 14"/>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6" name="Rectangle 15"/>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17" name="Group 16"/>
          <p:cNvGrpSpPr/>
          <p:nvPr/>
        </p:nvGrpSpPr>
        <p:grpSpPr>
          <a:xfrm rot="16200000" flipH="1" flipV="1">
            <a:off x="4069079" y="3154681"/>
            <a:ext cx="6858000" cy="548640"/>
            <a:chOff x="0" y="0"/>
            <a:chExt cx="12188825" cy="713232"/>
          </a:xfrm>
        </p:grpSpPr>
        <p:sp>
          <p:nvSpPr>
            <p:cNvPr id="18" name="Rectangle 17"/>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Rectangle 18"/>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lumMod val="20000"/>
                <a:lumOff val="80000"/>
                <a:alpha val="56000"/>
              </a:schemeClr>
            </a:gs>
            <a:gs pos="79000">
              <a:schemeClr val="bg1"/>
            </a:gs>
          </a:gsLst>
          <a:lin ang="5400000" scaled="0"/>
        </a:gradFill>
        <a:effectLst/>
      </p:bgPr>
    </p:bg>
    <p:spTree>
      <p:nvGrpSpPr>
        <p:cNvPr id="1" name=""/>
        <p:cNvGrpSpPr/>
        <p:nvPr/>
      </p:nvGrpSpPr>
      <p:grpSpPr>
        <a:xfrm>
          <a:off x="0" y="0"/>
          <a:ext cx="0" cy="0"/>
          <a:chOff x="0" y="0"/>
          <a:chExt cx="0" cy="0"/>
        </a:xfrm>
      </p:grpSpPr>
      <p:sp>
        <p:nvSpPr>
          <p:cNvPr id="12" name="Rectangle 11"/>
          <p:cNvSpPr/>
          <p:nvPr/>
        </p:nvSpPr>
        <p:spPr bwMode="white">
          <a:xfrm>
            <a:off x="0" y="0"/>
            <a:ext cx="12188952" cy="6858000"/>
          </a:xfrm>
          <a:prstGeom prst="rect">
            <a:avLst/>
          </a:prstGeom>
          <a:gradFill flip="none" rotWithShape="1">
            <a:gsLst>
              <a:gs pos="100000">
                <a:schemeClr val="accent1">
                  <a:lumMod val="40000"/>
                  <a:lumOff val="60000"/>
                  <a:alpha val="35000"/>
                </a:schemeClr>
              </a:gs>
              <a:gs pos="0">
                <a:schemeClr val="bg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 name="Rectangle 8"/>
          <p:cNvSpPr/>
          <p:nvPr/>
        </p:nvSpPr>
        <p:spPr bwMode="auto">
          <a:xfrm>
            <a:off x="0" y="6309360"/>
            <a:ext cx="12188825" cy="50292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Rectangle 9"/>
          <p:cNvSpPr/>
          <p:nvPr/>
        </p:nvSpPr>
        <p:spPr bwMode="auto">
          <a:xfrm>
            <a:off x="0" y="6703255"/>
            <a:ext cx="12188825" cy="154745"/>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Placeholder 1"/>
          <p:cNvSpPr>
            <a:spLocks noGrp="1"/>
          </p:cNvSpPr>
          <p:nvPr>
            <p:ph type="title"/>
          </p:nvPr>
        </p:nvSpPr>
        <p:spPr>
          <a:xfrm>
            <a:off x="1341120" y="438912"/>
            <a:ext cx="9509760" cy="1088136"/>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341120" y="1673352"/>
            <a:ext cx="95097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875776" y="6391656"/>
            <a:ext cx="960120" cy="237744"/>
          </a:xfrm>
          <a:prstGeom prst="rect">
            <a:avLst/>
          </a:prstGeom>
        </p:spPr>
        <p:txBody>
          <a:bodyPr vert="horz" lIns="91440" tIns="45720" rIns="91440" bIns="45720" rtlCol="0" anchor="ctr"/>
          <a:lstStyle>
            <a:lvl1pPr algn="r">
              <a:defRPr sz="800">
                <a:solidFill>
                  <a:schemeClr val="tx1"/>
                </a:solidFill>
              </a:defRPr>
            </a:lvl1pPr>
          </a:lstStyle>
          <a:p>
            <a:fld id="{9E583DDF-CA54-461A-A486-592D2374C532}" type="datetimeFigureOut">
              <a:rPr lang="en-US"/>
              <a:pPr/>
              <a:t>6/8/2017</a:t>
            </a:fld>
            <a:endParaRPr dirty="0"/>
          </a:p>
        </p:txBody>
      </p:sp>
      <p:sp>
        <p:nvSpPr>
          <p:cNvPr id="5" name="Footer Placeholder 4"/>
          <p:cNvSpPr>
            <a:spLocks noGrp="1"/>
          </p:cNvSpPr>
          <p:nvPr>
            <p:ph type="ftr" sz="quarter" idx="3"/>
          </p:nvPr>
        </p:nvSpPr>
        <p:spPr>
          <a:xfrm>
            <a:off x="1341120" y="6391656"/>
            <a:ext cx="7159752" cy="237744"/>
          </a:xfrm>
          <a:prstGeom prst="rect">
            <a:avLst/>
          </a:prstGeom>
        </p:spPr>
        <p:txBody>
          <a:bodyPr vert="horz" lIns="91440" tIns="45720" rIns="91440" bIns="45720" rtlCol="0" anchor="ctr"/>
          <a:lstStyle>
            <a:lvl1pPr algn="l">
              <a:defRPr sz="800" cap="all" baseline="0">
                <a:solidFill>
                  <a:schemeClr val="tx1"/>
                </a:solidFill>
              </a:defRPr>
            </a:lvl1pPr>
          </a:lstStyle>
          <a:p>
            <a:endParaRPr dirty="0"/>
          </a:p>
        </p:txBody>
      </p:sp>
      <p:sp>
        <p:nvSpPr>
          <p:cNvPr id="6" name="Slide Number Placeholder 5"/>
          <p:cNvSpPr>
            <a:spLocks noGrp="1"/>
          </p:cNvSpPr>
          <p:nvPr>
            <p:ph type="sldNum" sz="quarter" idx="4"/>
          </p:nvPr>
        </p:nvSpPr>
        <p:spPr>
          <a:xfrm>
            <a:off x="10210800" y="6391656"/>
            <a:ext cx="640080" cy="237744"/>
          </a:xfrm>
          <a:prstGeom prst="rect">
            <a:avLst/>
          </a:prstGeom>
        </p:spPr>
        <p:txBody>
          <a:bodyPr vert="horz" lIns="91440" tIns="45720" rIns="91440" bIns="45720" rtlCol="0" anchor="ctr"/>
          <a:lstStyle>
            <a:lvl1pPr algn="r">
              <a:defRPr sz="800">
                <a:solidFill>
                  <a:schemeClr val="tx1"/>
                </a:solidFill>
              </a:defRPr>
            </a:lvl1pPr>
          </a:lstStyle>
          <a:p>
            <a:fld id="{CA8D9AD5-F248-4919-864A-CFD76CC027D6}" type="slidenum">
              <a:rPr/>
              <a:pPr/>
              <a:t>‹#›</a:t>
            </a:fld>
            <a:endParaRPr dirty="0"/>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marL="0" indent="0" algn="l" defTabSz="914400" rtl="0" eaLnBrk="1" latinLnBrk="0" hangingPunct="1">
        <a:lnSpc>
          <a:spcPct val="90000"/>
        </a:lnSpc>
        <a:spcBef>
          <a:spcPct val="0"/>
        </a:spcBef>
        <a:buFont typeface="Arial" pitchFamily="34" charset="0"/>
        <a:buNone/>
        <a:defRPr sz="3400" kern="1200">
          <a:solidFill>
            <a:schemeClr val="tx1">
              <a:lumMod val="95000"/>
              <a:lumOff val="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000" kern="1200">
          <a:solidFill>
            <a:schemeClr val="tx1">
              <a:lumMod val="75000"/>
              <a:lumOff val="25000"/>
            </a:schemeClr>
          </a:solidFill>
          <a:latin typeface="+mn-lt"/>
          <a:ea typeface="+mn-ea"/>
          <a:cs typeface="+mn-cs"/>
        </a:defRPr>
      </a:lvl1pPr>
      <a:lvl2pPr marL="594360" indent="-228600" algn="l" defTabSz="914400" rtl="0" eaLnBrk="1" latinLnBrk="0" hangingPunct="1">
        <a:lnSpc>
          <a:spcPct val="90000"/>
        </a:lnSpc>
        <a:spcBef>
          <a:spcPts val="1000"/>
        </a:spcBef>
        <a:buClr>
          <a:schemeClr val="tx1"/>
        </a:buClr>
        <a:buSzPct val="80000"/>
        <a:buFont typeface="Arial" pitchFamily="34" charset="0"/>
        <a:buChar char="•"/>
        <a:defRPr sz="1800" kern="1200">
          <a:solidFill>
            <a:schemeClr val="tx1">
              <a:lumMod val="75000"/>
              <a:lumOff val="25000"/>
            </a:schemeClr>
          </a:solidFill>
          <a:latin typeface="+mn-lt"/>
          <a:ea typeface="+mn-ea"/>
          <a:cs typeface="+mn-cs"/>
        </a:defRPr>
      </a:lvl2pPr>
      <a:lvl3pPr marL="914400" indent="-228600" algn="l" defTabSz="914400" rtl="0" eaLnBrk="1" latinLnBrk="0" hangingPunct="1">
        <a:lnSpc>
          <a:spcPct val="90000"/>
        </a:lnSpc>
        <a:spcBef>
          <a:spcPts val="800"/>
        </a:spcBef>
        <a:buClr>
          <a:schemeClr val="tx1"/>
        </a:buClr>
        <a:buSzPct val="80000"/>
        <a:buFont typeface="Arial" pitchFamily="34" charset="0"/>
        <a:buChar char="•"/>
        <a:defRPr sz="1600" kern="1200">
          <a:solidFill>
            <a:schemeClr val="tx1">
              <a:lumMod val="75000"/>
              <a:lumOff val="25000"/>
            </a:schemeClr>
          </a:solidFill>
          <a:latin typeface="+mn-lt"/>
          <a:ea typeface="+mn-ea"/>
          <a:cs typeface="+mn-cs"/>
        </a:defRPr>
      </a:lvl3pPr>
      <a:lvl4pPr marL="1234440" indent="-228600" algn="l" defTabSz="914400" rtl="0" eaLnBrk="1" latinLnBrk="0" hangingPunct="1">
        <a:lnSpc>
          <a:spcPct val="90000"/>
        </a:lnSpc>
        <a:spcBef>
          <a:spcPts val="800"/>
        </a:spcBef>
        <a:buClr>
          <a:schemeClr val="tx1"/>
        </a:buClr>
        <a:buSzPct val="80000"/>
        <a:buFont typeface="Arial" pitchFamily="34" charset="0"/>
        <a:buChar char="•"/>
        <a:defRPr sz="1400" kern="1200">
          <a:solidFill>
            <a:schemeClr val="tx1">
              <a:lumMod val="75000"/>
              <a:lumOff val="25000"/>
            </a:schemeClr>
          </a:solidFill>
          <a:latin typeface="+mn-lt"/>
          <a:ea typeface="+mn-ea"/>
          <a:cs typeface="+mn-cs"/>
        </a:defRPr>
      </a:lvl4pPr>
      <a:lvl5pPr marL="1554480" indent="-228600" algn="l" defTabSz="914400" rtl="0" eaLnBrk="1" latinLnBrk="0" hangingPunct="1">
        <a:lnSpc>
          <a:spcPct val="90000"/>
        </a:lnSpc>
        <a:spcBef>
          <a:spcPts val="800"/>
        </a:spcBef>
        <a:buClr>
          <a:schemeClr val="tx1"/>
        </a:buClr>
        <a:buSzPct val="80000"/>
        <a:buFont typeface="Arial" pitchFamily="34" charset="0"/>
        <a:buChar char="•"/>
        <a:defRPr sz="1400" kern="1200">
          <a:solidFill>
            <a:schemeClr val="tx1">
              <a:lumMod val="75000"/>
              <a:lumOff val="25000"/>
            </a:schemeClr>
          </a:solidFill>
          <a:latin typeface="+mn-lt"/>
          <a:ea typeface="+mn-ea"/>
          <a:cs typeface="+mn-cs"/>
        </a:defRPr>
      </a:lvl5pPr>
      <a:lvl6pPr marL="1874520" indent="-228600" algn="l" defTabSz="914400" rtl="0" eaLnBrk="1" latinLnBrk="0" hangingPunct="1">
        <a:lnSpc>
          <a:spcPct val="90000"/>
        </a:lnSpc>
        <a:spcBef>
          <a:spcPts val="800"/>
        </a:spcBef>
        <a:buClr>
          <a:schemeClr val="tx1"/>
        </a:buClr>
        <a:buSzPct val="80000"/>
        <a:buFont typeface="Arial"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Clr>
          <a:schemeClr val="tx1"/>
        </a:buClr>
        <a:buSzPct val="80000"/>
        <a:buFont typeface="Arial" pitchFamily="34" charset="0"/>
        <a:buChar char="•"/>
        <a:defRPr sz="1400" kern="1200" baseline="0">
          <a:solidFill>
            <a:schemeClr val="tx1"/>
          </a:solidFill>
          <a:latin typeface="+mn-lt"/>
          <a:ea typeface="+mn-ea"/>
          <a:cs typeface="+mn-cs"/>
        </a:defRPr>
      </a:lvl7pPr>
      <a:lvl8pPr marL="2514600" indent="-228600" algn="l" defTabSz="914400" rtl="0" eaLnBrk="1" latinLnBrk="0" hangingPunct="1">
        <a:lnSpc>
          <a:spcPct val="90000"/>
        </a:lnSpc>
        <a:spcBef>
          <a:spcPts val="800"/>
        </a:spcBef>
        <a:buClr>
          <a:schemeClr val="tx1"/>
        </a:buClr>
        <a:buSzPct val="80000"/>
        <a:buFont typeface="Arial" pitchFamily="34" charset="0"/>
        <a:buChar char="•"/>
        <a:defRPr sz="1400" kern="1200" baseline="0">
          <a:solidFill>
            <a:schemeClr val="tx1"/>
          </a:solidFill>
          <a:latin typeface="+mn-lt"/>
          <a:ea typeface="+mn-ea"/>
          <a:cs typeface="+mn-cs"/>
        </a:defRPr>
      </a:lvl8pPr>
      <a:lvl9pPr marL="2834640" indent="-228600" algn="l" defTabSz="914400" rtl="0" eaLnBrk="1" latinLnBrk="0" hangingPunct="1">
        <a:lnSpc>
          <a:spcPct val="90000"/>
        </a:lnSpc>
        <a:spcBef>
          <a:spcPts val="800"/>
        </a:spcBef>
        <a:buClr>
          <a:schemeClr val="tx1"/>
        </a:buClr>
        <a:buSzPct val="80000"/>
        <a:buFont typeface="Arial" pitchFamily="34" charset="0"/>
        <a:buChar char="•"/>
        <a:defRPr sz="14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3840">
          <p15:clr>
            <a:srgbClr val="F26B43"/>
          </p15:clr>
        </p15:guide>
        <p15:guide id="5"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Instructor Use of Educational Streaming Video Resources </a:t>
            </a:r>
            <a:r>
              <a:rPr lang="en-US" dirty="0"/>
              <a:t>  </a:t>
            </a:r>
          </a:p>
        </p:txBody>
      </p:sp>
      <p:sp>
        <p:nvSpPr>
          <p:cNvPr id="3" name="Subtitle 2"/>
          <p:cNvSpPr>
            <a:spLocks noGrp="1"/>
          </p:cNvSpPr>
          <p:nvPr>
            <p:ph type="subTitle" idx="1"/>
          </p:nvPr>
        </p:nvSpPr>
        <p:spPr/>
        <p:txBody>
          <a:bodyPr/>
          <a:lstStyle/>
          <a:p>
            <a:r>
              <a:rPr lang="en-US" dirty="0" smtClean="0"/>
              <a:t>Preliminary results </a:t>
            </a:r>
            <a:r>
              <a:rPr lang="en-US" dirty="0"/>
              <a:t>From a Qualitative Research </a:t>
            </a:r>
            <a:r>
              <a:rPr lang="en-US" dirty="0" smtClean="0"/>
              <a:t>Study</a:t>
            </a:r>
            <a:endParaRPr lang="en-US" dirty="0">
              <a:solidFill>
                <a:schemeClr val="tx1">
                  <a:lumMod val="50000"/>
                </a:schemeClr>
              </a:solidFill>
            </a:endParaRP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2520" y="5025814"/>
            <a:ext cx="1334466" cy="470096"/>
          </a:xfrm>
          <a:prstGeom prst="rect">
            <a:avLst/>
          </a:prstGeom>
        </p:spPr>
      </p:pic>
      <p:sp>
        <p:nvSpPr>
          <p:cNvPr id="5" name="TextBox 4"/>
          <p:cNvSpPr txBox="1"/>
          <p:nvPr/>
        </p:nvSpPr>
        <p:spPr>
          <a:xfrm>
            <a:off x="6581106" y="4663440"/>
            <a:ext cx="5962918" cy="1200329"/>
          </a:xfrm>
          <a:prstGeom prst="rect">
            <a:avLst/>
          </a:prstGeom>
          <a:noFill/>
        </p:spPr>
        <p:txBody>
          <a:bodyPr wrap="square" rtlCol="0">
            <a:spAutoFit/>
          </a:bodyPr>
          <a:lstStyle/>
          <a:p>
            <a:r>
              <a:rPr lang="en-US" dirty="0" smtClean="0"/>
              <a:t>Andy Horbal</a:t>
            </a:r>
          </a:p>
          <a:p>
            <a:r>
              <a:rPr lang="en-US" dirty="0" smtClean="0"/>
              <a:t>Library Research &amp; Innovative Practice Forum</a:t>
            </a:r>
          </a:p>
          <a:p>
            <a:r>
              <a:rPr lang="en-US" dirty="0" smtClean="0"/>
              <a:t>University of Maryland</a:t>
            </a:r>
          </a:p>
          <a:p>
            <a:r>
              <a:rPr lang="en-US" dirty="0" smtClean="0"/>
              <a:t>June 8, 2017</a:t>
            </a:r>
            <a:endParaRPr lang="en-US" dirty="0"/>
          </a:p>
        </p:txBody>
      </p:sp>
      <p:sp>
        <p:nvSpPr>
          <p:cNvPr id="6" name="Rounded Rectangular Callout 5"/>
          <p:cNvSpPr/>
          <p:nvPr/>
        </p:nvSpPr>
        <p:spPr>
          <a:xfrm>
            <a:off x="6336403" y="289324"/>
            <a:ext cx="5447764" cy="1398258"/>
          </a:xfrm>
          <a:prstGeom prst="wedgeRoundRectCallout">
            <a:avLst>
              <a:gd name="adj1" fmla="val -38689"/>
              <a:gd name="adj2" fmla="val 68221"/>
              <a:gd name="adj3" fmla="val 16667"/>
            </a:avLst>
          </a:prstGeom>
          <a:solidFill>
            <a:schemeClr val="bg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a:solidFill>
                    <a:schemeClr val="tx1"/>
                  </a:solidFill>
                </a:ln>
                <a:solidFill>
                  <a:schemeClr val="tx1"/>
                </a:solidFill>
              </a:rPr>
              <a:t>Please note that this title, while shorter, is still pretty lame. Suggestions would be greatly appreciated!</a:t>
            </a:r>
            <a:endParaRPr lang="en-US" dirty="0">
              <a:ln>
                <a:solidFill>
                  <a:schemeClr val="tx1"/>
                </a:solidFill>
              </a:ln>
              <a:solidFill>
                <a:schemeClr val="tx1"/>
              </a:solidFill>
            </a:endParaRPr>
          </a:p>
        </p:txBody>
      </p:sp>
    </p:spTree>
    <p:extLst>
      <p:ext uri="{BB962C8B-B14F-4D97-AF65-F5344CB8AC3E}">
        <p14:creationId xmlns:p14="http://schemas.microsoft.com/office/powerpoint/2010/main" val="1709468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Recommendations</a:t>
            </a:r>
            <a:endParaRPr lang="en-US" dirty="0"/>
          </a:p>
        </p:txBody>
      </p:sp>
      <p:sp>
        <p:nvSpPr>
          <p:cNvPr id="14" name="Content Placeholder 13"/>
          <p:cNvSpPr>
            <a:spLocks noGrp="1"/>
          </p:cNvSpPr>
          <p:nvPr>
            <p:ph idx="1"/>
          </p:nvPr>
        </p:nvSpPr>
        <p:spPr/>
        <p:txBody>
          <a:bodyPr>
            <a:normAutofit/>
          </a:bodyPr>
          <a:lstStyle/>
          <a:p>
            <a:r>
              <a:rPr lang="en-US" dirty="0"/>
              <a:t>When </a:t>
            </a:r>
            <a:r>
              <a:rPr lang="en-US" dirty="0" smtClean="0"/>
              <a:t>reviewing the title list of an </a:t>
            </a:r>
            <a:r>
              <a:rPr lang="en-US" dirty="0"/>
              <a:t>educational streaming video resource, </a:t>
            </a:r>
            <a:r>
              <a:rPr lang="en-US" dirty="0" smtClean="0"/>
              <a:t>the most important consideration </a:t>
            </a:r>
            <a:r>
              <a:rPr lang="en-US" dirty="0"/>
              <a:t>isn’t the total number of titles available, it’s the number of titles </a:t>
            </a:r>
            <a:r>
              <a:rPr lang="en-US" i="1" dirty="0"/>
              <a:t>used by your </a:t>
            </a:r>
            <a:r>
              <a:rPr lang="en-US" i="1" dirty="0" smtClean="0"/>
              <a:t>instructors</a:t>
            </a:r>
            <a:r>
              <a:rPr lang="en-US" dirty="0" smtClean="0"/>
              <a:t>. Libraries with the means to host their own content may find that this offers them the best value.</a:t>
            </a:r>
          </a:p>
          <a:p>
            <a:r>
              <a:rPr lang="en-US" dirty="0" smtClean="0"/>
              <a:t>From </a:t>
            </a:r>
            <a:r>
              <a:rPr lang="en-US" dirty="0"/>
              <a:t>an instructor use standpoint, there is no longer any reason to acquire an educational video in a physical format unless you’re planning on converting it into streaming video form yourself</a:t>
            </a:r>
            <a:r>
              <a:rPr lang="en-US" dirty="0" smtClean="0"/>
              <a:t>.</a:t>
            </a:r>
          </a:p>
          <a:p>
            <a:r>
              <a:rPr lang="en-US" dirty="0"/>
              <a:t>Instructors want to be able to determine which of their students have viewed the films they were assigned to watch. Other special features like transcripts, subtitles/captions, and clip-making tools are a nice bonus, but </a:t>
            </a:r>
            <a:r>
              <a:rPr lang="en-US" dirty="0" smtClean="0"/>
              <a:t>aren’t essential</a:t>
            </a:r>
            <a:r>
              <a:rPr lang="en-US" dirty="0"/>
              <a:t>. Please note, though, that there may be legal and </a:t>
            </a:r>
            <a:r>
              <a:rPr lang="en-US" dirty="0" smtClean="0"/>
              <a:t>ethical </a:t>
            </a:r>
            <a:r>
              <a:rPr lang="en-US" dirty="0"/>
              <a:t>reasons not </a:t>
            </a:r>
            <a:r>
              <a:rPr lang="en-US" dirty="0" smtClean="0"/>
              <a:t>addressed by this </a:t>
            </a:r>
            <a:r>
              <a:rPr lang="en-US" dirty="0"/>
              <a:t>study to look for resources with subtitles/captions.</a:t>
            </a:r>
            <a:endParaRPr lang="en-US" u="none" strike="noStrike" dirty="0">
              <a:effectLst/>
            </a:endParaRPr>
          </a:p>
        </p:txBody>
      </p:sp>
    </p:spTree>
    <p:extLst>
      <p:ext uri="{BB962C8B-B14F-4D97-AF65-F5344CB8AC3E}">
        <p14:creationId xmlns:p14="http://schemas.microsoft.com/office/powerpoint/2010/main" val="521189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Recommendations (cont.)</a:t>
            </a:r>
            <a:endParaRPr lang="en-US" dirty="0"/>
          </a:p>
        </p:txBody>
      </p:sp>
      <p:sp>
        <p:nvSpPr>
          <p:cNvPr id="14" name="Content Placeholder 13"/>
          <p:cNvSpPr>
            <a:spLocks noGrp="1"/>
          </p:cNvSpPr>
          <p:nvPr>
            <p:ph idx="1"/>
          </p:nvPr>
        </p:nvSpPr>
        <p:spPr/>
        <p:txBody>
          <a:bodyPr>
            <a:normAutofit/>
          </a:bodyPr>
          <a:lstStyle/>
          <a:p>
            <a:r>
              <a:rPr lang="en-US" dirty="0"/>
              <a:t>The best way to promote individual titles and resources is by emailing faculty. While instructors appreciate being provided with alternatives to these titles, this probably shouldn’t be a focus of marketing and outreaching initiatives. A better option might be partnering with departments and schools to create a syllabus repository, or harvesting video-specific information from such repositories if they already exist at your institution. </a:t>
            </a:r>
            <a:endParaRPr lang="en-US" dirty="0" smtClean="0"/>
          </a:p>
          <a:p>
            <a:r>
              <a:rPr lang="en-US" dirty="0" smtClean="0"/>
              <a:t>If </a:t>
            </a:r>
            <a:r>
              <a:rPr lang="en-US" dirty="0"/>
              <a:t>you are interested in a more general campaign to promote the format itself, focus on the main </a:t>
            </a:r>
            <a:r>
              <a:rPr lang="en-US" dirty="0" smtClean="0"/>
              <a:t>reason </a:t>
            </a:r>
            <a:r>
              <a:rPr lang="en-US" dirty="0"/>
              <a:t>instructors use streaming video resources: as a </a:t>
            </a:r>
            <a:r>
              <a:rPr lang="en-US" dirty="0" smtClean="0"/>
              <a:t>more convenient and pedagogically-sound alternative </a:t>
            </a:r>
            <a:r>
              <a:rPr lang="en-US" dirty="0"/>
              <a:t>to screening films in </a:t>
            </a:r>
            <a:r>
              <a:rPr lang="en-US" dirty="0" smtClean="0"/>
              <a:t>class.</a:t>
            </a:r>
          </a:p>
          <a:p>
            <a:r>
              <a:rPr lang="en-US" dirty="0" smtClean="0"/>
              <a:t>Finally</a:t>
            </a:r>
            <a:r>
              <a:rPr lang="en-US" dirty="0"/>
              <a:t>, although instructors don’t look to the library for advice about what titles to use, they are receptive to replacing titles which have become “out of date.”</a:t>
            </a:r>
            <a:endParaRPr lang="en-US" u="none" strike="noStrike" dirty="0">
              <a:effectLst/>
            </a:endParaRPr>
          </a:p>
        </p:txBody>
      </p:sp>
    </p:spTree>
    <p:extLst>
      <p:ext uri="{BB962C8B-B14F-4D97-AF65-F5344CB8AC3E}">
        <p14:creationId xmlns:p14="http://schemas.microsoft.com/office/powerpoint/2010/main" val="1724339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425325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341438" y="1834410"/>
            <a:ext cx="4572000" cy="3764349"/>
          </a:xfrm>
        </p:spPr>
      </p:pic>
      <p:pic>
        <p:nvPicPr>
          <p:cNvPr id="7" name="Content Placeholder 6"/>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263395" y="1834410"/>
            <a:ext cx="4906566" cy="3764349"/>
          </a:xfrm>
        </p:spPr>
      </p:pic>
      <p:sp>
        <p:nvSpPr>
          <p:cNvPr id="10" name="TextBox 9"/>
          <p:cNvSpPr txBox="1"/>
          <p:nvPr/>
        </p:nvSpPr>
        <p:spPr>
          <a:xfrm>
            <a:off x="1819072" y="5720846"/>
            <a:ext cx="9350889" cy="923330"/>
          </a:xfrm>
          <a:prstGeom prst="rect">
            <a:avLst/>
          </a:prstGeom>
          <a:noFill/>
        </p:spPr>
        <p:txBody>
          <a:bodyPr wrap="square" rtlCol="0">
            <a:spAutoFit/>
          </a:bodyPr>
          <a:lstStyle/>
          <a:p>
            <a:r>
              <a:rPr lang="en-US" dirty="0" smtClean="0"/>
              <a:t>--Farrelly</a:t>
            </a:r>
            <a:r>
              <a:rPr lang="en-US" dirty="0"/>
              <a:t>, D., &amp; Hutchinson, J. (2016). </a:t>
            </a:r>
            <a:r>
              <a:rPr lang="en-US" i="1" dirty="0"/>
              <a:t>Academic library streaming video revisited </a:t>
            </a:r>
            <a:r>
              <a:rPr lang="en-US" dirty="0"/>
              <a:t>[PowerPoint </a:t>
            </a:r>
          </a:p>
          <a:p>
            <a:r>
              <a:rPr lang="en-US" dirty="0"/>
              <a:t>slides]. Retrieved from https://repository.asu.edu/items/39058.</a:t>
            </a:r>
          </a:p>
          <a:p>
            <a:endParaRPr lang="en-US" dirty="0"/>
          </a:p>
        </p:txBody>
      </p:sp>
    </p:spTree>
    <p:extLst>
      <p:ext uri="{BB962C8B-B14F-4D97-AF65-F5344CB8AC3E}">
        <p14:creationId xmlns:p14="http://schemas.microsoft.com/office/powerpoint/2010/main" val="1409323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Research Questions</a:t>
            </a:r>
            <a:endParaRPr lang="en-US" dirty="0"/>
          </a:p>
        </p:txBody>
      </p:sp>
      <p:sp>
        <p:nvSpPr>
          <p:cNvPr id="14" name="Content Placeholder 13"/>
          <p:cNvSpPr>
            <a:spLocks noGrp="1"/>
          </p:cNvSpPr>
          <p:nvPr>
            <p:ph idx="1"/>
          </p:nvPr>
        </p:nvSpPr>
        <p:spPr/>
        <p:txBody>
          <a:bodyPr/>
          <a:lstStyle/>
          <a:p>
            <a:pPr marL="502920" lvl="0" indent="-457200">
              <a:buFont typeface="+mj-lt"/>
              <a:buAutoNum type="arabicPeriod"/>
            </a:pPr>
            <a:r>
              <a:rPr lang="en-US" dirty="0"/>
              <a:t>Why and how do instructors use educational streaming video resources?</a:t>
            </a:r>
          </a:p>
          <a:p>
            <a:pPr marL="502920" lvl="0" indent="-457200">
              <a:buFont typeface="+mj-lt"/>
              <a:buAutoNum type="arabicPeriod"/>
            </a:pPr>
            <a:r>
              <a:rPr lang="en-US" dirty="0"/>
              <a:t>How do instructors who use educational streaming video resources discover them?</a:t>
            </a:r>
          </a:p>
          <a:p>
            <a:pPr marL="502920" lvl="0" indent="-457200">
              <a:buFont typeface="+mj-lt"/>
              <a:buAutoNum type="arabicPeriod"/>
            </a:pPr>
            <a:r>
              <a:rPr lang="en-US" dirty="0"/>
              <a:t>How satisfied are instructors with the educational streaming video resources they use?</a:t>
            </a:r>
          </a:p>
          <a:p>
            <a:pPr marL="502920" lvl="0" indent="-457200">
              <a:buFont typeface="+mj-lt"/>
              <a:buAutoNum type="arabicPeriod"/>
            </a:pPr>
            <a:r>
              <a:rPr lang="en-US" dirty="0"/>
              <a:t>How essential do instructors who use educational streaming video resources consider them to be to their work, how interested in/aware of non-library alternatives are they, and what would they do if these resources ceased to be available?</a:t>
            </a:r>
            <a:endParaRPr lang="en-US" u="none" strike="noStrike" dirty="0">
              <a:effectLst/>
            </a:endParaRPr>
          </a:p>
        </p:txBody>
      </p:sp>
    </p:spTree>
    <p:extLst>
      <p:ext uri="{BB962C8B-B14F-4D97-AF65-F5344CB8AC3E}">
        <p14:creationId xmlns:p14="http://schemas.microsoft.com/office/powerpoint/2010/main" val="2771859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My Project</a:t>
            </a:r>
            <a:endParaRPr lang="en-US" dirty="0"/>
          </a:p>
        </p:txBody>
      </p:sp>
      <p:sp>
        <p:nvSpPr>
          <p:cNvPr id="14" name="Content Placeholder 13"/>
          <p:cNvSpPr>
            <a:spLocks noGrp="1"/>
          </p:cNvSpPr>
          <p:nvPr>
            <p:ph idx="1"/>
          </p:nvPr>
        </p:nvSpPr>
        <p:spPr/>
        <p:txBody>
          <a:bodyPr>
            <a:normAutofit lnSpcReduction="10000"/>
          </a:bodyPr>
          <a:lstStyle/>
          <a:p>
            <a:r>
              <a:rPr lang="en-US" dirty="0" smtClean="0"/>
              <a:t>Conducted in-depth interviews with 19 UMD instructors.</a:t>
            </a:r>
            <a:endParaRPr lang="en-US" dirty="0"/>
          </a:p>
          <a:p>
            <a:r>
              <a:rPr lang="en-US" dirty="0" smtClean="0"/>
              <a:t>Included a screening questionnaire to filter out users of UMD’s ELMS Course Media Reserves Program.</a:t>
            </a:r>
            <a:endParaRPr lang="en-US" dirty="0"/>
          </a:p>
          <a:p>
            <a:r>
              <a:rPr lang="en-US" dirty="0"/>
              <a:t>Recruited from two populations: ELMS Course </a:t>
            </a:r>
            <a:r>
              <a:rPr lang="en-US" dirty="0" smtClean="0"/>
              <a:t>Media Reserves </a:t>
            </a:r>
            <a:r>
              <a:rPr lang="en-US" dirty="0"/>
              <a:t>users referred to Films@UM + instructors </a:t>
            </a:r>
            <a:r>
              <a:rPr lang="en-US" dirty="0" smtClean="0"/>
              <a:t>who </a:t>
            </a:r>
            <a:r>
              <a:rPr lang="en-US" dirty="0"/>
              <a:t>responded to a call for </a:t>
            </a:r>
            <a:r>
              <a:rPr lang="en-US" dirty="0" smtClean="0"/>
              <a:t>participants distributed by subject librarians.</a:t>
            </a:r>
            <a:endParaRPr lang="en-US" dirty="0"/>
          </a:p>
          <a:p>
            <a:r>
              <a:rPr lang="en-US" dirty="0"/>
              <a:t>Ended up w/ 19 </a:t>
            </a:r>
            <a:r>
              <a:rPr lang="en-US" dirty="0" smtClean="0"/>
              <a:t>interviews, totaling more than 14 ½ audio hours and 386 pages of interview transcripts containing 157,122 words.</a:t>
            </a:r>
          </a:p>
          <a:p>
            <a:r>
              <a:rPr lang="en-US" dirty="0"/>
              <a:t>U</a:t>
            </a:r>
            <a:r>
              <a:rPr lang="en-US" dirty="0" smtClean="0"/>
              <a:t>ncoded </a:t>
            </a:r>
            <a:r>
              <a:rPr lang="en-US" dirty="0"/>
              <a:t>transcripts, coded transcripts, code frequency spreadsheets, </a:t>
            </a:r>
            <a:r>
              <a:rPr lang="en-US" dirty="0" smtClean="0"/>
              <a:t>and </a:t>
            </a:r>
            <a:r>
              <a:rPr lang="en-US" dirty="0"/>
              <a:t>code book all will be </a:t>
            </a:r>
            <a:r>
              <a:rPr lang="en-US" dirty="0" smtClean="0"/>
              <a:t>uploaded </a:t>
            </a:r>
            <a:r>
              <a:rPr lang="en-US" dirty="0"/>
              <a:t>to </a:t>
            </a:r>
            <a:r>
              <a:rPr lang="en-US" dirty="0" smtClean="0"/>
              <a:t>DRUM.</a:t>
            </a:r>
          </a:p>
          <a:p>
            <a:r>
              <a:rPr lang="en-US" dirty="0"/>
              <a:t>Article will be submitted to </a:t>
            </a:r>
            <a:r>
              <a:rPr lang="en-US" i="1" dirty="0"/>
              <a:t>Journal of Academic </a:t>
            </a:r>
            <a:r>
              <a:rPr lang="en-US" i="1" dirty="0" smtClean="0"/>
              <a:t>Librarianship </a:t>
            </a:r>
            <a:r>
              <a:rPr lang="en-US" dirty="0" smtClean="0"/>
              <a:t>after I finish writing it, hopefully </a:t>
            </a:r>
            <a:r>
              <a:rPr lang="en-US" dirty="0"/>
              <a:t>later this </a:t>
            </a:r>
            <a:r>
              <a:rPr lang="en-US" dirty="0" smtClean="0"/>
              <a:t>month!</a:t>
            </a:r>
            <a:endParaRPr lang="en-US" dirty="0"/>
          </a:p>
          <a:p>
            <a:endParaRPr lang="en-US" dirty="0"/>
          </a:p>
          <a:p>
            <a:endParaRPr lang="en-US" u="none" strike="noStrike" dirty="0">
              <a:effectLst/>
            </a:endParaRPr>
          </a:p>
        </p:txBody>
      </p:sp>
    </p:spTree>
    <p:extLst>
      <p:ext uri="{BB962C8B-B14F-4D97-AF65-F5344CB8AC3E}">
        <p14:creationId xmlns:p14="http://schemas.microsoft.com/office/powerpoint/2010/main" val="3438642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Population</a:t>
            </a:r>
            <a:endParaRPr lang="en-US" dirty="0"/>
          </a:p>
        </p:txBody>
      </p:sp>
      <p:sp>
        <p:nvSpPr>
          <p:cNvPr id="14" name="Content Placeholder 13"/>
          <p:cNvSpPr>
            <a:spLocks noGrp="1"/>
          </p:cNvSpPr>
          <p:nvPr>
            <p:ph idx="1"/>
          </p:nvPr>
        </p:nvSpPr>
        <p:spPr/>
        <p:txBody>
          <a:bodyPr>
            <a:normAutofit/>
          </a:bodyPr>
          <a:lstStyle/>
          <a:p>
            <a:r>
              <a:rPr lang="en-US" dirty="0" smtClean="0"/>
              <a:t>5 </a:t>
            </a:r>
            <a:r>
              <a:rPr lang="en-US" dirty="0"/>
              <a:t>interviewees associated themselves with the College of Arts and Humanities; 4 with the College of Behavioral and Social Sciences; 1 with the College of Education; 1 with the Philip Merrill College of Journalism; 1 with the School of Languages, Literatures, and Cultures; 3 with the School of Public Health; and 2 with the School of Theatre, Dance, and Performance </a:t>
            </a:r>
            <a:r>
              <a:rPr lang="en-US" dirty="0" smtClean="0"/>
              <a:t>Studies.</a:t>
            </a:r>
          </a:p>
          <a:p>
            <a:r>
              <a:rPr lang="en-US" dirty="0" smtClean="0"/>
              <a:t>18/18 </a:t>
            </a:r>
            <a:r>
              <a:rPr lang="en-US" dirty="0"/>
              <a:t>interviewees </a:t>
            </a:r>
            <a:r>
              <a:rPr lang="en-US" dirty="0" smtClean="0"/>
              <a:t>indicated that </a:t>
            </a:r>
            <a:r>
              <a:rPr lang="en-US" dirty="0"/>
              <a:t>they use educational streaming video resources at least once/academic year; 17/18 </a:t>
            </a:r>
            <a:r>
              <a:rPr lang="en-US" dirty="0" smtClean="0"/>
              <a:t>indicated that they use them at </a:t>
            </a:r>
            <a:r>
              <a:rPr lang="en-US" dirty="0"/>
              <a:t>least once/semester; 13/18 interviewees indicated that they typically use them multiple times/semester</a:t>
            </a:r>
            <a:r>
              <a:rPr lang="en-US" dirty="0" smtClean="0"/>
              <a:t>.</a:t>
            </a:r>
          </a:p>
          <a:p>
            <a:r>
              <a:rPr lang="en-US" dirty="0"/>
              <a:t>All 18 interviewees referenced </a:t>
            </a:r>
            <a:r>
              <a:rPr lang="en-US" dirty="0" smtClean="0"/>
              <a:t>communicating with </a:t>
            </a:r>
            <a:r>
              <a:rPr lang="en-US" dirty="0"/>
              <a:t>a librarian or another member of the library </a:t>
            </a:r>
            <a:r>
              <a:rPr lang="en-US" dirty="0" smtClean="0"/>
              <a:t>staff </a:t>
            </a:r>
            <a:r>
              <a:rPr lang="en-US" dirty="0"/>
              <a:t>either in person or remotely via email, phone, text, or </a:t>
            </a:r>
            <a:r>
              <a:rPr lang="en-US" dirty="0" smtClean="0"/>
              <a:t>some other means</a:t>
            </a:r>
            <a:r>
              <a:rPr lang="en-US" dirty="0"/>
              <a:t>.</a:t>
            </a:r>
            <a:endParaRPr lang="en-US" dirty="0" smtClean="0"/>
          </a:p>
          <a:p>
            <a:r>
              <a:rPr lang="en-US" dirty="0"/>
              <a:t>All 18 interviewees referenced discussing educational </a:t>
            </a:r>
            <a:r>
              <a:rPr lang="en-US" dirty="0" smtClean="0"/>
              <a:t>videos </a:t>
            </a:r>
            <a:r>
              <a:rPr lang="en-US" dirty="0"/>
              <a:t>with other </a:t>
            </a:r>
            <a:r>
              <a:rPr lang="en-US" dirty="0" smtClean="0"/>
              <a:t>people</a:t>
            </a:r>
            <a:r>
              <a:rPr lang="en-US" dirty="0"/>
              <a:t>.</a:t>
            </a:r>
            <a:endParaRPr lang="en-US" u="none" strike="noStrike" dirty="0">
              <a:effectLst/>
            </a:endParaRPr>
          </a:p>
        </p:txBody>
      </p:sp>
    </p:spTree>
    <p:extLst>
      <p:ext uri="{BB962C8B-B14F-4D97-AF65-F5344CB8AC3E}">
        <p14:creationId xmlns:p14="http://schemas.microsoft.com/office/powerpoint/2010/main" val="424561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Key Findings</a:t>
            </a:r>
            <a:endParaRPr lang="en-US" dirty="0"/>
          </a:p>
        </p:txBody>
      </p:sp>
      <p:sp>
        <p:nvSpPr>
          <p:cNvPr id="14" name="Content Placeholder 13"/>
          <p:cNvSpPr>
            <a:spLocks noGrp="1"/>
          </p:cNvSpPr>
          <p:nvPr>
            <p:ph idx="1"/>
          </p:nvPr>
        </p:nvSpPr>
        <p:spPr/>
        <p:txBody>
          <a:bodyPr>
            <a:normAutofit/>
          </a:bodyPr>
          <a:lstStyle/>
          <a:p>
            <a:r>
              <a:rPr lang="en-US" dirty="0" smtClean="0"/>
              <a:t>Instructors </a:t>
            </a:r>
            <a:r>
              <a:rPr lang="en-US" dirty="0"/>
              <a:t>indicated that in general, they are satisfied with the educational streaming video resources they use, and that they compare favorably to both commercial and non-streaming </a:t>
            </a:r>
            <a:r>
              <a:rPr lang="en-US" dirty="0" smtClean="0"/>
              <a:t>alternatives.</a:t>
            </a:r>
          </a:p>
          <a:p>
            <a:pPr lvl="1"/>
            <a:r>
              <a:rPr lang="en-US" dirty="0"/>
              <a:t>G</a:t>
            </a:r>
            <a:r>
              <a:rPr lang="en-US" dirty="0" smtClean="0"/>
              <a:t>reatest </a:t>
            </a:r>
            <a:r>
              <a:rPr lang="en-US" dirty="0"/>
              <a:t>relative strengths </a:t>
            </a:r>
            <a:r>
              <a:rPr lang="en-US" dirty="0" smtClean="0"/>
              <a:t>compared </a:t>
            </a:r>
            <a:r>
              <a:rPr lang="en-US" dirty="0"/>
              <a:t>to commercial alternatives =</a:t>
            </a:r>
            <a:r>
              <a:rPr lang="en-US" dirty="0" smtClean="0"/>
              <a:t> </a:t>
            </a:r>
            <a:r>
              <a:rPr lang="en-US" dirty="0"/>
              <a:t>audio-visual quality (12/15 favorable) and licensing terms/terms of use (</a:t>
            </a:r>
            <a:r>
              <a:rPr lang="en-US" dirty="0" smtClean="0"/>
              <a:t>12/12 favorable), </a:t>
            </a:r>
            <a:r>
              <a:rPr lang="en-US" dirty="0"/>
              <a:t>with the specific reason being the assumption that the library had already taken care of obtaining all necessary rights for them to do whatever they wanted to with the </a:t>
            </a:r>
            <a:r>
              <a:rPr lang="en-US" dirty="0" smtClean="0"/>
              <a:t>video.</a:t>
            </a:r>
          </a:p>
          <a:p>
            <a:pPr lvl="1"/>
            <a:r>
              <a:rPr lang="en-US" dirty="0" smtClean="0"/>
              <a:t>Most </a:t>
            </a:r>
            <a:r>
              <a:rPr lang="en-US" dirty="0"/>
              <a:t>common barrier </a:t>
            </a:r>
            <a:r>
              <a:rPr lang="en-US" dirty="0" smtClean="0"/>
              <a:t>described </a:t>
            </a:r>
            <a:r>
              <a:rPr lang="en-US" dirty="0"/>
              <a:t>by </a:t>
            </a:r>
            <a:r>
              <a:rPr lang="en-US" dirty="0" smtClean="0"/>
              <a:t>interviewees = need </a:t>
            </a:r>
            <a:r>
              <a:rPr lang="en-US" dirty="0"/>
              <a:t>to use a proxy link and/or for UMD users to authenticate themselves through a VPN (7/18 mentions</a:t>
            </a:r>
            <a:r>
              <a:rPr lang="en-US" dirty="0" smtClean="0"/>
              <a:t>).</a:t>
            </a:r>
          </a:p>
          <a:p>
            <a:r>
              <a:rPr lang="en-US" dirty="0"/>
              <a:t>13/17 interviewees </a:t>
            </a:r>
            <a:r>
              <a:rPr lang="en-US" dirty="0" smtClean="0"/>
              <a:t>indicated </a:t>
            </a:r>
            <a:r>
              <a:rPr lang="en-US" dirty="0"/>
              <a:t>that they wouldn’t use a non-streaming educational video if it was available in streaming form or that they would do so only under very specific </a:t>
            </a:r>
            <a:r>
              <a:rPr lang="en-US" dirty="0" smtClean="0"/>
              <a:t>circumstances; </a:t>
            </a:r>
            <a:r>
              <a:rPr lang="en-US" dirty="0"/>
              <a:t>none indicated an overall preference for non-streaming video resources. </a:t>
            </a:r>
            <a:endParaRPr lang="en-US" dirty="0" smtClean="0"/>
          </a:p>
        </p:txBody>
      </p:sp>
    </p:spTree>
    <p:extLst>
      <p:ext uri="{BB962C8B-B14F-4D97-AF65-F5344CB8AC3E}">
        <p14:creationId xmlns:p14="http://schemas.microsoft.com/office/powerpoint/2010/main" val="3147341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Key Findings (cont.)</a:t>
            </a:r>
            <a:endParaRPr lang="en-US" dirty="0"/>
          </a:p>
        </p:txBody>
      </p:sp>
      <p:sp>
        <p:nvSpPr>
          <p:cNvPr id="14" name="Content Placeholder 13"/>
          <p:cNvSpPr>
            <a:spLocks noGrp="1"/>
          </p:cNvSpPr>
          <p:nvPr>
            <p:ph idx="1"/>
          </p:nvPr>
        </p:nvSpPr>
        <p:spPr/>
        <p:txBody>
          <a:bodyPr>
            <a:normAutofit/>
          </a:bodyPr>
          <a:lstStyle/>
          <a:p>
            <a:r>
              <a:rPr lang="en-US" dirty="0"/>
              <a:t>11/18 instructors indicated that they wouldn’t knowingly use a non-library educational streaming video resource for instruction if the same title was available through the library + four indicated they would use both.</a:t>
            </a:r>
          </a:p>
          <a:p>
            <a:r>
              <a:rPr lang="en-US" dirty="0" smtClean="0"/>
              <a:t>Far </a:t>
            </a:r>
            <a:r>
              <a:rPr lang="en-US" dirty="0"/>
              <a:t>and away the most common use (18/18) for educational streaming video resources </a:t>
            </a:r>
            <a:r>
              <a:rPr lang="en-US" dirty="0" smtClean="0"/>
              <a:t>instructors described was teaching, with use </a:t>
            </a:r>
            <a:r>
              <a:rPr lang="en-US" dirty="0"/>
              <a:t>in a lecture series </a:t>
            </a:r>
            <a:r>
              <a:rPr lang="en-US" dirty="0" smtClean="0"/>
              <a:t>and </a:t>
            </a:r>
            <a:r>
              <a:rPr lang="en-US" dirty="0"/>
              <a:t>research (2/18 each) </a:t>
            </a:r>
            <a:r>
              <a:rPr lang="en-US" dirty="0" smtClean="0"/>
              <a:t>trailing </a:t>
            </a:r>
            <a:r>
              <a:rPr lang="en-US" dirty="0"/>
              <a:t>far </a:t>
            </a:r>
            <a:r>
              <a:rPr lang="en-US" dirty="0" smtClean="0"/>
              <a:t>behind.</a:t>
            </a:r>
          </a:p>
          <a:p>
            <a:r>
              <a:rPr lang="en-US" dirty="0" smtClean="0"/>
              <a:t>18/18 instructors indicated </a:t>
            </a:r>
            <a:r>
              <a:rPr lang="en-US" dirty="0"/>
              <a:t>that when using educational streaming video resources for teaching, they assign them to their students for outside-of-class viewing. A strong majority (13/18) indicated that they sometimes show videos in class as well, but 2/3 of all interviewees indicated that the primary benefit of these resources was the freedom they afford them to utilize limited class time for other, more important things than watching videos. </a:t>
            </a:r>
            <a:endParaRPr lang="en-US" dirty="0" smtClean="0"/>
          </a:p>
        </p:txBody>
      </p:sp>
    </p:spTree>
    <p:extLst>
      <p:ext uri="{BB962C8B-B14F-4D97-AF65-F5344CB8AC3E}">
        <p14:creationId xmlns:p14="http://schemas.microsoft.com/office/powerpoint/2010/main" val="3034459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Key Findings (cont.)</a:t>
            </a:r>
            <a:endParaRPr lang="en-US" dirty="0"/>
          </a:p>
        </p:txBody>
      </p:sp>
      <p:sp>
        <p:nvSpPr>
          <p:cNvPr id="14" name="Content Placeholder 13"/>
          <p:cNvSpPr>
            <a:spLocks noGrp="1"/>
          </p:cNvSpPr>
          <p:nvPr>
            <p:ph idx="1"/>
          </p:nvPr>
        </p:nvSpPr>
        <p:spPr/>
        <p:txBody>
          <a:bodyPr>
            <a:normAutofit/>
          </a:bodyPr>
          <a:lstStyle/>
          <a:p>
            <a:r>
              <a:rPr lang="en-US" dirty="0"/>
              <a:t>Most instructors seemed to regard using videos in their entirety as the default option, but 15/18 indicated that they would consider using portions of videos if the situation seemed to warrant it. The most common reason given for using just portions of videos was concern about limited class time.</a:t>
            </a:r>
          </a:p>
          <a:p>
            <a:r>
              <a:rPr lang="en-US" dirty="0" smtClean="0"/>
              <a:t>17/18 instructors indicated </a:t>
            </a:r>
            <a:r>
              <a:rPr lang="en-US" dirty="0"/>
              <a:t>that they use popular </a:t>
            </a:r>
            <a:r>
              <a:rPr lang="en-US" dirty="0" smtClean="0"/>
              <a:t>(public film </a:t>
            </a:r>
            <a:r>
              <a:rPr lang="en-US" dirty="0"/>
              <a:t>screenings, newspapers, </a:t>
            </a:r>
            <a:r>
              <a:rPr lang="en-US" dirty="0" smtClean="0"/>
              <a:t>etc.) and professional (journals, interactions w/ colleagues, etc.) resources </a:t>
            </a:r>
            <a:r>
              <a:rPr lang="en-US" dirty="0"/>
              <a:t>to help them identify educational video resources </a:t>
            </a:r>
            <a:r>
              <a:rPr lang="en-US" dirty="0" smtClean="0"/>
              <a:t>to use</a:t>
            </a:r>
            <a:r>
              <a:rPr lang="en-US" dirty="0"/>
              <a:t>. By contrast, only 4/18 </a:t>
            </a:r>
            <a:r>
              <a:rPr lang="en-US" dirty="0" smtClean="0"/>
              <a:t>instructors indicated </a:t>
            </a:r>
            <a:r>
              <a:rPr lang="en-US" dirty="0"/>
              <a:t>that they rely on the library for </a:t>
            </a:r>
            <a:r>
              <a:rPr lang="en-US" dirty="0" smtClean="0"/>
              <a:t>this, with five more describing searching within </a:t>
            </a:r>
            <a:r>
              <a:rPr lang="en-US" dirty="0"/>
              <a:t>educational streaming video databases provided by the </a:t>
            </a:r>
            <a:r>
              <a:rPr lang="en-US" dirty="0" smtClean="0"/>
              <a:t>library. However</a:t>
            </a:r>
            <a:r>
              <a:rPr lang="en-US" dirty="0"/>
              <a:t>, </a:t>
            </a:r>
            <a:r>
              <a:rPr lang="en-US" dirty="0" smtClean="0"/>
              <a:t>16/18 </a:t>
            </a:r>
            <a:r>
              <a:rPr lang="en-US" dirty="0"/>
              <a:t>instructors </a:t>
            </a:r>
            <a:r>
              <a:rPr lang="en-US" dirty="0" smtClean="0"/>
              <a:t>indicated </a:t>
            </a:r>
            <a:r>
              <a:rPr lang="en-US" dirty="0"/>
              <a:t>that they have relied on the library to help them </a:t>
            </a:r>
            <a:r>
              <a:rPr lang="en-US" dirty="0" smtClean="0"/>
              <a:t>acquire or locate the video(s) they have decided to use.</a:t>
            </a:r>
          </a:p>
        </p:txBody>
      </p:sp>
    </p:spTree>
    <p:extLst>
      <p:ext uri="{BB962C8B-B14F-4D97-AF65-F5344CB8AC3E}">
        <p14:creationId xmlns:p14="http://schemas.microsoft.com/office/powerpoint/2010/main" val="1832768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Key Findings (cont.)</a:t>
            </a:r>
            <a:endParaRPr lang="en-US" dirty="0"/>
          </a:p>
        </p:txBody>
      </p:sp>
      <p:sp>
        <p:nvSpPr>
          <p:cNvPr id="14" name="Content Placeholder 13"/>
          <p:cNvSpPr>
            <a:spLocks noGrp="1"/>
          </p:cNvSpPr>
          <p:nvPr>
            <p:ph idx="1"/>
          </p:nvPr>
        </p:nvSpPr>
        <p:spPr/>
        <p:txBody>
          <a:bodyPr>
            <a:normAutofit/>
          </a:bodyPr>
          <a:lstStyle/>
          <a:p>
            <a:r>
              <a:rPr lang="en-US" dirty="0"/>
              <a:t>10/18 instructors described using or being interested in using technological means to determine whether or not students viewed assigned videos, but no other special feature (including captions/subtitles, transcripts, and clip-making tools) was mentioned by more than 3 instructors.</a:t>
            </a:r>
          </a:p>
          <a:p>
            <a:r>
              <a:rPr lang="en-US" dirty="0" smtClean="0"/>
              <a:t>14/18 </a:t>
            </a:r>
            <a:r>
              <a:rPr lang="en-US" dirty="0"/>
              <a:t>instructors discussed how libraries should or shouldn’t market the educational streaming video resources in their collections and related services. The majority (10/14) suggested that emails from a librarian </a:t>
            </a:r>
            <a:r>
              <a:rPr lang="en-US" dirty="0" smtClean="0"/>
              <a:t>would </a:t>
            </a:r>
            <a:r>
              <a:rPr lang="en-US" dirty="0"/>
              <a:t>be an effective form of marketing. No other idea was mentioned by more than three instructors. </a:t>
            </a:r>
            <a:endParaRPr lang="en-US" dirty="0" smtClean="0"/>
          </a:p>
          <a:p>
            <a:r>
              <a:rPr lang="en-US" dirty="0" smtClean="0"/>
              <a:t>Another </a:t>
            </a:r>
            <a:r>
              <a:rPr lang="en-US" dirty="0"/>
              <a:t>potential marketing/communication initiative is suggested by the fact that 8/18 instructors indicated that they are willing to “retire” a title that they use if it becomes dated or just as part of a general tendency to cycle things in and out of their teaching.</a:t>
            </a:r>
          </a:p>
        </p:txBody>
      </p:sp>
    </p:spTree>
    <p:extLst>
      <p:ext uri="{BB962C8B-B14F-4D97-AF65-F5344CB8AC3E}">
        <p14:creationId xmlns:p14="http://schemas.microsoft.com/office/powerpoint/2010/main" val="2892611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heer Blue 16x9">
  <a:themeElements>
    <a:clrScheme name="AcademicScience">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Constantia">
      <a:maj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Sheer Blue">
      <a:dk1>
        <a:srgbClr val="000000"/>
      </a:dk1>
      <a:lt1>
        <a:sysClr val="window" lastClr="FFFFFF"/>
      </a:lt1>
      <a:dk2>
        <a:srgbClr val="323232"/>
      </a:dk2>
      <a:lt2>
        <a:srgbClr val="E5E8E8"/>
      </a:lt2>
      <a:accent1>
        <a:srgbClr val="14B4CA"/>
      </a:accent1>
      <a:accent2>
        <a:srgbClr val="F98A37"/>
      </a:accent2>
      <a:accent3>
        <a:srgbClr val="83C546"/>
      </a:accent3>
      <a:accent4>
        <a:srgbClr val="FFD937"/>
      </a:accent4>
      <a:accent5>
        <a:srgbClr val="6D79D1"/>
      </a:accent5>
      <a:accent6>
        <a:srgbClr val="E4607C"/>
      </a:accent6>
      <a:hlink>
        <a:srgbClr val="88CACA"/>
      </a:hlink>
      <a:folHlink>
        <a:srgbClr val="91A7CA"/>
      </a:folHlink>
    </a:clrScheme>
    <a:fontScheme name="Constantia">
      <a:maj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Sheer Blue">
      <a:dk1>
        <a:srgbClr val="000000"/>
      </a:dk1>
      <a:lt1>
        <a:sysClr val="window" lastClr="FFFFFF"/>
      </a:lt1>
      <a:dk2>
        <a:srgbClr val="323232"/>
      </a:dk2>
      <a:lt2>
        <a:srgbClr val="E5E8E8"/>
      </a:lt2>
      <a:accent1>
        <a:srgbClr val="14B4CA"/>
      </a:accent1>
      <a:accent2>
        <a:srgbClr val="F98A37"/>
      </a:accent2>
      <a:accent3>
        <a:srgbClr val="83C546"/>
      </a:accent3>
      <a:accent4>
        <a:srgbClr val="FFD937"/>
      </a:accent4>
      <a:accent5>
        <a:srgbClr val="6D79D1"/>
      </a:accent5>
      <a:accent6>
        <a:srgbClr val="E4607C"/>
      </a:accent6>
      <a:hlink>
        <a:srgbClr val="88CACA"/>
      </a:hlink>
      <a:folHlink>
        <a:srgbClr val="91A7CA"/>
      </a:folHlink>
    </a:clrScheme>
    <a:fontScheme name="Constantia">
      <a:maj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panose="020306020503060303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BAE80E2-BC63-4DD4-B0C8-1971B89A2F9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Sheer blue border design presentation (widescreen)</Template>
  <TotalTime>0</TotalTime>
  <Words>1699</Words>
  <Application>Microsoft Office PowerPoint</Application>
  <PresentationFormat>Widescreen</PresentationFormat>
  <Paragraphs>85</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Constantia</vt:lpstr>
      <vt:lpstr>Sheer Blue 16x9</vt:lpstr>
      <vt:lpstr>Instructor Use of Educational Streaming Video Resources   </vt:lpstr>
      <vt:lpstr>Background</vt:lpstr>
      <vt:lpstr>Research Questions</vt:lpstr>
      <vt:lpstr>My Project</vt:lpstr>
      <vt:lpstr>Population</vt:lpstr>
      <vt:lpstr>Key Findings</vt:lpstr>
      <vt:lpstr>Key Findings (cont.)</vt:lpstr>
      <vt:lpstr>Key Findings (cont.)</vt:lpstr>
      <vt:lpstr>Key Findings (cont.)</vt:lpstr>
      <vt:lpstr>Recommendations</vt:lpstr>
      <vt:lpstr>Recommendations (cont.)</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2017-06-04T11:38:27Z</dcterms:created>
  <dcterms:modified xsi:type="dcterms:W3CDTF">2017-06-08T14:51:20Z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TC032134699991</vt:lpwstr>
  </property>
</Properties>
</file>