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9" r:id="rId1"/>
  </p:sldMasterIdLst>
  <p:notesMasterIdLst>
    <p:notesMasterId r:id="rId30"/>
  </p:notesMasterIdLst>
  <p:handoutMasterIdLst>
    <p:handoutMasterId r:id="rId31"/>
  </p:handoutMasterIdLst>
  <p:sldIdLst>
    <p:sldId id="1993" r:id="rId2"/>
    <p:sldId id="1994" r:id="rId3"/>
    <p:sldId id="1998" r:id="rId4"/>
    <p:sldId id="1997" r:id="rId5"/>
    <p:sldId id="1999" r:id="rId6"/>
    <p:sldId id="2000" r:id="rId7"/>
    <p:sldId id="2015" r:id="rId8"/>
    <p:sldId id="2001" r:id="rId9"/>
    <p:sldId id="2002" r:id="rId10"/>
    <p:sldId id="2003" r:id="rId11"/>
    <p:sldId id="2005" r:id="rId12"/>
    <p:sldId id="2012" r:id="rId13"/>
    <p:sldId id="2006" r:id="rId14"/>
    <p:sldId id="2007" r:id="rId15"/>
    <p:sldId id="2008" r:id="rId16"/>
    <p:sldId id="2016" r:id="rId17"/>
    <p:sldId id="2009" r:id="rId18"/>
    <p:sldId id="2018" r:id="rId19"/>
    <p:sldId id="2014" r:id="rId20"/>
    <p:sldId id="2020" r:id="rId21"/>
    <p:sldId id="2021" r:id="rId22"/>
    <p:sldId id="2026" r:id="rId23"/>
    <p:sldId id="2028" r:id="rId24"/>
    <p:sldId id="2027" r:id="rId25"/>
    <p:sldId id="2011" r:id="rId26"/>
    <p:sldId id="2010" r:id="rId27"/>
    <p:sldId id="2019" r:id="rId28"/>
    <p:sldId id="1926" r:id="rId29"/>
  </p:sldIdLst>
  <p:sldSz cx="9144000" cy="6858000" type="screen4x3"/>
  <p:notesSz cx="7010400" cy="9296400"/>
  <p:defaultTextStyle>
    <a:defPPr>
      <a:defRPr lang="en-US"/>
    </a:defPPr>
    <a:lvl1pPr algn="l" rtl="0" fontAlgn="base">
      <a:spcBef>
        <a:spcPct val="0"/>
      </a:spcBef>
      <a:spcAft>
        <a:spcPct val="0"/>
      </a:spcAft>
      <a:defRPr sz="2800" kern="1200">
        <a:solidFill>
          <a:schemeClr val="tx1"/>
        </a:solidFill>
        <a:latin typeface="Arial" charset="0"/>
        <a:ea typeface="+mn-ea"/>
        <a:cs typeface="+mn-cs"/>
      </a:defRPr>
    </a:lvl1pPr>
    <a:lvl2pPr marL="457200" algn="l" rtl="0" fontAlgn="base">
      <a:spcBef>
        <a:spcPct val="0"/>
      </a:spcBef>
      <a:spcAft>
        <a:spcPct val="0"/>
      </a:spcAft>
      <a:defRPr sz="2800" kern="1200">
        <a:solidFill>
          <a:schemeClr val="tx1"/>
        </a:solidFill>
        <a:latin typeface="Arial" charset="0"/>
        <a:ea typeface="+mn-ea"/>
        <a:cs typeface="+mn-cs"/>
      </a:defRPr>
    </a:lvl2pPr>
    <a:lvl3pPr marL="914400" algn="l" rtl="0" fontAlgn="base">
      <a:spcBef>
        <a:spcPct val="0"/>
      </a:spcBef>
      <a:spcAft>
        <a:spcPct val="0"/>
      </a:spcAft>
      <a:defRPr sz="2800" kern="1200">
        <a:solidFill>
          <a:schemeClr val="tx1"/>
        </a:solidFill>
        <a:latin typeface="Arial" charset="0"/>
        <a:ea typeface="+mn-ea"/>
        <a:cs typeface="+mn-cs"/>
      </a:defRPr>
    </a:lvl3pPr>
    <a:lvl4pPr marL="1371600" algn="l" rtl="0" fontAlgn="base">
      <a:spcBef>
        <a:spcPct val="0"/>
      </a:spcBef>
      <a:spcAft>
        <a:spcPct val="0"/>
      </a:spcAft>
      <a:defRPr sz="2800" kern="1200">
        <a:solidFill>
          <a:schemeClr val="tx1"/>
        </a:solidFill>
        <a:latin typeface="Arial" charset="0"/>
        <a:ea typeface="+mn-ea"/>
        <a:cs typeface="+mn-cs"/>
      </a:defRPr>
    </a:lvl4pPr>
    <a:lvl5pPr marL="1828800" algn="l" rtl="0" fontAlgn="base">
      <a:spcBef>
        <a:spcPct val="0"/>
      </a:spcBef>
      <a:spcAft>
        <a:spcPct val="0"/>
      </a:spcAft>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239">
          <p15:clr>
            <a:srgbClr val="A4A3A4"/>
          </p15:clr>
        </p15:guide>
        <p15:guide id="2" pos="5527">
          <p15:clr>
            <a:srgbClr val="A4A3A4"/>
          </p15:clr>
        </p15:guide>
      </p15:sldGuideLst>
    </p:ext>
    <p:ext uri="{2D200454-40CA-4A62-9FC3-DE9A4176ACB9}">
      <p15:notesGuideLst xmlns:p15="http://schemas.microsoft.com/office/powerpoint/2012/main">
        <p15:guide id="1" orient="horz" pos="2928">
          <p15:clr>
            <a:srgbClr val="A4A3A4"/>
          </p15:clr>
        </p15:guide>
        <p15:guide id="2" pos="220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egory.contaoi" initials="" lastIdx="1" clrIdx="0"/>
  <p:cmAuthor id="1" name="Joseph.B.Thomas" initials="" lastIdx="30" clrIdx="1"/>
  <p:cmAuthor id="2" name="Resch, Sesily K CIV NHHC, HAD" initials="RSKCNH"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114460"/>
    <a:srgbClr val="425C6A"/>
    <a:srgbClr val="1F497D"/>
    <a:srgbClr val="1F4979"/>
    <a:srgbClr val="FFFF00"/>
    <a:srgbClr val="CC0000"/>
    <a:srgbClr val="003399"/>
    <a:srgbClr val="FF0000"/>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inimized">
    <p:restoredLeft sz="23086" autoAdjust="0"/>
    <p:restoredTop sz="27110" autoAdjust="0"/>
  </p:normalViewPr>
  <p:slideViewPr>
    <p:cSldViewPr snapToGrid="0">
      <p:cViewPr varScale="1">
        <p:scale>
          <a:sx n="27" d="100"/>
          <a:sy n="27" d="100"/>
        </p:scale>
        <p:origin x="3666" y="48"/>
      </p:cViewPr>
      <p:guideLst>
        <p:guide orient="horz" pos="2239"/>
        <p:guide pos="5527"/>
      </p:guideLst>
    </p:cSldViewPr>
  </p:slideViewPr>
  <p:outlineViewPr>
    <p:cViewPr>
      <p:scale>
        <a:sx n="50" d="100"/>
        <a:sy n="50" d="100"/>
      </p:scale>
      <p:origin x="0" y="0"/>
    </p:cViewPr>
  </p:outlineViewPr>
  <p:notesTextViewPr>
    <p:cViewPr>
      <p:scale>
        <a:sx n="66" d="100"/>
        <a:sy n="66" d="100"/>
      </p:scale>
      <p:origin x="0" y="0"/>
    </p:cViewPr>
  </p:notesTextViewPr>
  <p:sorterViewPr>
    <p:cViewPr>
      <p:scale>
        <a:sx n="100" d="100"/>
        <a:sy n="100" d="100"/>
      </p:scale>
      <p:origin x="0" y="0"/>
    </p:cViewPr>
  </p:sorterViewPr>
  <p:notesViewPr>
    <p:cSldViewPr snapToGrid="0">
      <p:cViewPr varScale="1">
        <p:scale>
          <a:sx n="67" d="100"/>
          <a:sy n="67" d="100"/>
        </p:scale>
        <p:origin x="-1332" y="-102"/>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1" y="0"/>
            <a:ext cx="3037466" cy="462580"/>
          </a:xfrm>
          <a:prstGeom prst="rect">
            <a:avLst/>
          </a:prstGeom>
          <a:noFill/>
          <a:ln w="9525">
            <a:noFill/>
            <a:miter lim="800000"/>
            <a:headEnd/>
            <a:tailEnd/>
          </a:ln>
          <a:effectLst/>
        </p:spPr>
        <p:txBody>
          <a:bodyPr vert="horz" wrap="square" lIns="93116" tIns="46560" rIns="93116" bIns="46560" numCol="1" anchor="t" anchorCtr="0" compatLnSpc="1">
            <a:prstTxWarp prst="textNoShape">
              <a:avLst/>
            </a:prstTxWarp>
          </a:bodyPr>
          <a:lstStyle>
            <a:lvl1pPr algn="l" defTabSz="930905">
              <a:spcBef>
                <a:spcPct val="0"/>
              </a:spcBef>
              <a:buClrTx/>
              <a:buSzTx/>
              <a:buFontTx/>
              <a:buNone/>
              <a:defRPr sz="1200" u="none"/>
            </a:lvl1pPr>
          </a:lstStyle>
          <a:p>
            <a:pPr>
              <a:defRPr/>
            </a:pPr>
            <a:endParaRPr lang="en-US" dirty="0"/>
          </a:p>
        </p:txBody>
      </p:sp>
      <p:sp>
        <p:nvSpPr>
          <p:cNvPr id="111619" name="Rectangle 3"/>
          <p:cNvSpPr>
            <a:spLocks noGrp="1" noChangeArrowheads="1"/>
          </p:cNvSpPr>
          <p:nvPr>
            <p:ph type="dt" sz="quarter" idx="1"/>
          </p:nvPr>
        </p:nvSpPr>
        <p:spPr bwMode="auto">
          <a:xfrm>
            <a:off x="3972934" y="0"/>
            <a:ext cx="3037466" cy="462580"/>
          </a:xfrm>
          <a:prstGeom prst="rect">
            <a:avLst/>
          </a:prstGeom>
          <a:noFill/>
          <a:ln w="9525">
            <a:noFill/>
            <a:miter lim="800000"/>
            <a:headEnd/>
            <a:tailEnd/>
          </a:ln>
          <a:effectLst/>
        </p:spPr>
        <p:txBody>
          <a:bodyPr vert="horz" wrap="square" lIns="93116" tIns="46560" rIns="93116" bIns="46560" numCol="1" anchor="t" anchorCtr="0" compatLnSpc="1">
            <a:prstTxWarp prst="textNoShape">
              <a:avLst/>
            </a:prstTxWarp>
          </a:bodyPr>
          <a:lstStyle>
            <a:lvl1pPr algn="r" defTabSz="930905">
              <a:spcBef>
                <a:spcPct val="0"/>
              </a:spcBef>
              <a:buClrTx/>
              <a:buSzTx/>
              <a:buFontTx/>
              <a:buNone/>
              <a:defRPr sz="1200" u="none"/>
            </a:lvl1pPr>
          </a:lstStyle>
          <a:p>
            <a:pPr>
              <a:defRPr/>
            </a:pPr>
            <a:endParaRPr lang="en-US" dirty="0"/>
          </a:p>
        </p:txBody>
      </p:sp>
      <p:sp>
        <p:nvSpPr>
          <p:cNvPr id="111620" name="Rectangle 4"/>
          <p:cNvSpPr>
            <a:spLocks noGrp="1" noChangeArrowheads="1"/>
          </p:cNvSpPr>
          <p:nvPr>
            <p:ph type="ftr" sz="quarter" idx="2"/>
          </p:nvPr>
        </p:nvSpPr>
        <p:spPr bwMode="auto">
          <a:xfrm>
            <a:off x="1" y="8833824"/>
            <a:ext cx="3037466" cy="462579"/>
          </a:xfrm>
          <a:prstGeom prst="rect">
            <a:avLst/>
          </a:prstGeom>
          <a:noFill/>
          <a:ln w="9525">
            <a:noFill/>
            <a:miter lim="800000"/>
            <a:headEnd/>
            <a:tailEnd/>
          </a:ln>
          <a:effectLst/>
        </p:spPr>
        <p:txBody>
          <a:bodyPr vert="horz" wrap="square" lIns="93116" tIns="46560" rIns="93116" bIns="46560" numCol="1" anchor="b" anchorCtr="0" compatLnSpc="1">
            <a:prstTxWarp prst="textNoShape">
              <a:avLst/>
            </a:prstTxWarp>
          </a:bodyPr>
          <a:lstStyle>
            <a:lvl1pPr algn="l" defTabSz="930905">
              <a:spcBef>
                <a:spcPct val="0"/>
              </a:spcBef>
              <a:buClrTx/>
              <a:buSzTx/>
              <a:buFontTx/>
              <a:buNone/>
              <a:defRPr sz="1200" u="none"/>
            </a:lvl1pPr>
          </a:lstStyle>
          <a:p>
            <a:pPr>
              <a:defRPr/>
            </a:pPr>
            <a:endParaRPr lang="en-US" dirty="0"/>
          </a:p>
        </p:txBody>
      </p:sp>
      <p:sp>
        <p:nvSpPr>
          <p:cNvPr id="111621" name="Rectangle 5"/>
          <p:cNvSpPr>
            <a:spLocks noGrp="1" noChangeArrowheads="1"/>
          </p:cNvSpPr>
          <p:nvPr>
            <p:ph type="sldNum" sz="quarter" idx="3"/>
          </p:nvPr>
        </p:nvSpPr>
        <p:spPr bwMode="auto">
          <a:xfrm>
            <a:off x="3972934" y="8833824"/>
            <a:ext cx="3037466" cy="462579"/>
          </a:xfrm>
          <a:prstGeom prst="rect">
            <a:avLst/>
          </a:prstGeom>
          <a:noFill/>
          <a:ln w="9525">
            <a:noFill/>
            <a:miter lim="800000"/>
            <a:headEnd/>
            <a:tailEnd/>
          </a:ln>
          <a:effectLst/>
        </p:spPr>
        <p:txBody>
          <a:bodyPr vert="horz" wrap="square" lIns="93116" tIns="46560" rIns="93116" bIns="46560" numCol="1" anchor="b" anchorCtr="0" compatLnSpc="1">
            <a:prstTxWarp prst="textNoShape">
              <a:avLst/>
            </a:prstTxWarp>
          </a:bodyPr>
          <a:lstStyle>
            <a:lvl1pPr algn="r" defTabSz="930905">
              <a:spcBef>
                <a:spcPct val="0"/>
              </a:spcBef>
              <a:buClrTx/>
              <a:buSzTx/>
              <a:buFontTx/>
              <a:buNone/>
              <a:defRPr sz="1200" u="none"/>
            </a:lvl1pPr>
          </a:lstStyle>
          <a:p>
            <a:pPr>
              <a:defRPr/>
            </a:pPr>
            <a:fld id="{C49F6C9C-1095-4959-8ADD-059B2857B011}" type="slidenum">
              <a:rPr lang="en-US"/>
              <a:pPr>
                <a:defRPr/>
              </a:pPr>
              <a:t>‹#›</a:t>
            </a:fld>
            <a:endParaRPr lang="en-US" dirty="0"/>
          </a:p>
        </p:txBody>
      </p:sp>
    </p:spTree>
    <p:extLst>
      <p:ext uri="{BB962C8B-B14F-4D97-AF65-F5344CB8AC3E}">
        <p14:creationId xmlns:p14="http://schemas.microsoft.com/office/powerpoint/2010/main" val="7065194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3037466" cy="462580"/>
          </a:xfrm>
          <a:prstGeom prst="rect">
            <a:avLst/>
          </a:prstGeom>
          <a:noFill/>
          <a:ln w="9525">
            <a:noFill/>
            <a:miter lim="800000"/>
            <a:headEnd/>
            <a:tailEnd/>
          </a:ln>
          <a:effectLst/>
        </p:spPr>
        <p:txBody>
          <a:bodyPr vert="horz" wrap="square" lIns="93116" tIns="46560" rIns="93116" bIns="46560" numCol="1" anchor="t" anchorCtr="0" compatLnSpc="1">
            <a:prstTxWarp prst="textNoShape">
              <a:avLst/>
            </a:prstTxWarp>
          </a:bodyPr>
          <a:lstStyle>
            <a:lvl1pPr algn="l" defTabSz="930905">
              <a:spcBef>
                <a:spcPct val="0"/>
              </a:spcBef>
              <a:buClrTx/>
              <a:buSzTx/>
              <a:buFontTx/>
              <a:buNone/>
              <a:defRPr sz="1200" u="none"/>
            </a:lvl1pPr>
          </a:lstStyle>
          <a:p>
            <a:pPr>
              <a:defRPr/>
            </a:pPr>
            <a:endParaRPr lang="en-US" dirty="0"/>
          </a:p>
        </p:txBody>
      </p:sp>
      <p:sp>
        <p:nvSpPr>
          <p:cNvPr id="3075" name="Rectangle 3"/>
          <p:cNvSpPr>
            <a:spLocks noGrp="1" noChangeArrowheads="1"/>
          </p:cNvSpPr>
          <p:nvPr>
            <p:ph type="dt" idx="1"/>
          </p:nvPr>
        </p:nvSpPr>
        <p:spPr bwMode="auto">
          <a:xfrm>
            <a:off x="3971331" y="0"/>
            <a:ext cx="3037465" cy="462580"/>
          </a:xfrm>
          <a:prstGeom prst="rect">
            <a:avLst/>
          </a:prstGeom>
          <a:noFill/>
          <a:ln w="9525">
            <a:noFill/>
            <a:miter lim="800000"/>
            <a:headEnd/>
            <a:tailEnd/>
          </a:ln>
          <a:effectLst/>
        </p:spPr>
        <p:txBody>
          <a:bodyPr vert="horz" wrap="square" lIns="93116" tIns="46560" rIns="93116" bIns="46560" numCol="1" anchor="t" anchorCtr="0" compatLnSpc="1">
            <a:prstTxWarp prst="textNoShape">
              <a:avLst/>
            </a:prstTxWarp>
          </a:bodyPr>
          <a:lstStyle>
            <a:lvl1pPr algn="r" defTabSz="930905">
              <a:spcBef>
                <a:spcPct val="0"/>
              </a:spcBef>
              <a:buClrTx/>
              <a:buSzTx/>
              <a:buFontTx/>
              <a:buNone/>
              <a:defRPr sz="1200" u="none"/>
            </a:lvl1pPr>
          </a:lstStyle>
          <a:p>
            <a:pPr>
              <a:defRPr/>
            </a:pPr>
            <a:endParaRPr lang="en-US" dirty="0"/>
          </a:p>
        </p:txBody>
      </p:sp>
      <p:sp>
        <p:nvSpPr>
          <p:cNvPr id="12292" name="Rectangle 4"/>
          <p:cNvSpPr>
            <a:spLocks noGrp="1" noRot="1" noChangeAspect="1" noChangeArrowheads="1" noTextEdit="1"/>
          </p:cNvSpPr>
          <p:nvPr>
            <p:ph type="sldImg" idx="2"/>
          </p:nvPr>
        </p:nvSpPr>
        <p:spPr bwMode="auto">
          <a:xfrm>
            <a:off x="1182688" y="700088"/>
            <a:ext cx="4646612" cy="3484562"/>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99597" y="4416113"/>
            <a:ext cx="5611208" cy="4180819"/>
          </a:xfrm>
          <a:prstGeom prst="rect">
            <a:avLst/>
          </a:prstGeom>
          <a:noFill/>
          <a:ln w="9525">
            <a:noFill/>
            <a:miter lim="800000"/>
            <a:headEnd/>
            <a:tailEnd/>
          </a:ln>
          <a:effectLst/>
        </p:spPr>
        <p:txBody>
          <a:bodyPr vert="horz" wrap="square" lIns="93116" tIns="46560" rIns="93116" bIns="4656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1" y="8830624"/>
            <a:ext cx="3037466" cy="464179"/>
          </a:xfrm>
          <a:prstGeom prst="rect">
            <a:avLst/>
          </a:prstGeom>
          <a:noFill/>
          <a:ln w="9525">
            <a:noFill/>
            <a:miter lim="800000"/>
            <a:headEnd/>
            <a:tailEnd/>
          </a:ln>
          <a:effectLst/>
        </p:spPr>
        <p:txBody>
          <a:bodyPr vert="horz" wrap="square" lIns="93116" tIns="46560" rIns="93116" bIns="46560" numCol="1" anchor="b" anchorCtr="0" compatLnSpc="1">
            <a:prstTxWarp prst="textNoShape">
              <a:avLst/>
            </a:prstTxWarp>
          </a:bodyPr>
          <a:lstStyle>
            <a:lvl1pPr algn="l" defTabSz="930905">
              <a:spcBef>
                <a:spcPct val="0"/>
              </a:spcBef>
              <a:buClrTx/>
              <a:buSzTx/>
              <a:buFontTx/>
              <a:buNone/>
              <a:defRPr sz="1200" u="none"/>
            </a:lvl1pPr>
          </a:lstStyle>
          <a:p>
            <a:pPr>
              <a:defRPr/>
            </a:pPr>
            <a:endParaRPr lang="en-US" dirty="0"/>
          </a:p>
        </p:txBody>
      </p:sp>
      <p:sp>
        <p:nvSpPr>
          <p:cNvPr id="3079" name="Rectangle 7"/>
          <p:cNvSpPr>
            <a:spLocks noGrp="1" noChangeArrowheads="1"/>
          </p:cNvSpPr>
          <p:nvPr>
            <p:ph type="sldNum" sz="quarter" idx="5"/>
          </p:nvPr>
        </p:nvSpPr>
        <p:spPr bwMode="auto">
          <a:xfrm>
            <a:off x="3971331" y="8830624"/>
            <a:ext cx="3037465" cy="464179"/>
          </a:xfrm>
          <a:prstGeom prst="rect">
            <a:avLst/>
          </a:prstGeom>
          <a:noFill/>
          <a:ln w="9525">
            <a:noFill/>
            <a:miter lim="800000"/>
            <a:headEnd/>
            <a:tailEnd/>
          </a:ln>
          <a:effectLst/>
        </p:spPr>
        <p:txBody>
          <a:bodyPr vert="horz" wrap="square" lIns="93116" tIns="46560" rIns="93116" bIns="46560" numCol="1" anchor="b" anchorCtr="0" compatLnSpc="1">
            <a:prstTxWarp prst="textNoShape">
              <a:avLst/>
            </a:prstTxWarp>
          </a:bodyPr>
          <a:lstStyle>
            <a:lvl1pPr algn="r" defTabSz="930905">
              <a:spcBef>
                <a:spcPct val="0"/>
              </a:spcBef>
              <a:buClrTx/>
              <a:buSzTx/>
              <a:buFontTx/>
              <a:buNone/>
              <a:defRPr sz="1200" u="none"/>
            </a:lvl1pPr>
          </a:lstStyle>
          <a:p>
            <a:pPr>
              <a:defRPr/>
            </a:pPr>
            <a:fld id="{84A70438-C243-4F58-90DD-4A18D661901B}" type="slidenum">
              <a:rPr lang="en-US"/>
              <a:pPr>
                <a:defRPr/>
              </a:pPr>
              <a:t>‹#›</a:t>
            </a:fld>
            <a:endParaRPr lang="en-US" dirty="0"/>
          </a:p>
        </p:txBody>
      </p:sp>
    </p:spTree>
    <p:extLst>
      <p:ext uri="{BB962C8B-B14F-4D97-AF65-F5344CB8AC3E}">
        <p14:creationId xmlns:p14="http://schemas.microsoft.com/office/powerpoint/2010/main" val="39622392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a:t>
            </a:fld>
            <a:endParaRPr lang="en-US" dirty="0"/>
          </a:p>
        </p:txBody>
      </p:sp>
    </p:spTree>
    <p:extLst>
      <p:ext uri="{BB962C8B-B14F-4D97-AF65-F5344CB8AC3E}">
        <p14:creationId xmlns:p14="http://schemas.microsoft.com/office/powerpoint/2010/main" val="2267541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a:t>
            </a:r>
          </a:p>
          <a:p>
            <a:endParaRPr lang="en-US" dirty="0" smtClean="0"/>
          </a:p>
          <a:p>
            <a:r>
              <a:rPr lang="en-US" dirty="0" smtClean="0"/>
              <a:t>An excerpt from a 2018 email that I received. Doesn’t matter the rank, the type of ship, etc. This is how our Sailors feels about the records that they create. </a:t>
            </a:r>
          </a:p>
          <a:p>
            <a:endParaRPr lang="en-US" dirty="0" smtClean="0"/>
          </a:p>
          <a:p>
            <a:r>
              <a:rPr lang="en-US" dirty="0" smtClean="0"/>
              <a:t>And while a US Sailor feels this way, I am sure that a lot of record creators feel this way across the federal government,  across the local government, across industries, etc. </a:t>
            </a:r>
          </a:p>
          <a:p>
            <a:r>
              <a:rPr lang="en-US" dirty="0" smtClean="0"/>
              <a:t>Many record creators don’t understand how their records are used once they reach the archive and either they put no effort into their work or in effort to be helpful they send everything and the kitchen sink but none of it has any archival value.</a:t>
            </a:r>
          </a:p>
          <a:p>
            <a:endParaRPr lang="en-US" dirty="0" smtClean="0"/>
          </a:p>
          <a:p>
            <a:r>
              <a:rPr lang="en-US" dirty="0" smtClean="0"/>
              <a:t>I always say that our Sailors know sailor ‘stuff’. Archival value is not a skill set taught by the Navy.</a:t>
            </a:r>
          </a:p>
          <a:p>
            <a:endParaRPr lang="en-US" dirty="0" smtClean="0"/>
          </a:p>
          <a:p>
            <a:r>
              <a:rPr lang="en-US" dirty="0" smtClean="0"/>
              <a:t>The Archivist’s Code is to remain neutral. </a:t>
            </a:r>
          </a:p>
          <a:p>
            <a:r>
              <a:rPr lang="en-US" dirty="0" smtClean="0"/>
              <a:t>And yet, The Archivist in appraising records for retention or disposal acts as the agent of future generations. So why not intervene before creation? We are constantly making decisions when appraising records for retention or disposal that will have implications for many years to come. What’s the difference between retention and please send us this. What’s the difference between disposal and please do not give us 9 million photos of sailors taking a written exam.</a:t>
            </a:r>
          </a:p>
          <a:p>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This is where our jobs becomes a balancing act. As program managers we need to enforce the rules. We have to work with the fleet/commands to make sure they are following the OPNAVINST. As archivists we want to passive but we want future generations to be able to use the records we have. As records managers, we want to receive the required materials properly the first time, and to assure that the records are properly maintained in our case according to records management issued Standard Subject Identification Codes. Furthermore, as records managers we want the materials properly maintained for the duration of their life cycle or transferred to their final repository. It is important to understand that we live in the gray area where we do not necessarily tell the records creator what to create, rather what they need to include.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10</a:t>
            </a:fld>
            <a:endParaRPr lang="en-US" dirty="0"/>
          </a:p>
        </p:txBody>
      </p:sp>
    </p:spTree>
    <p:extLst>
      <p:ext uri="{BB962C8B-B14F-4D97-AF65-F5344CB8AC3E}">
        <p14:creationId xmlns:p14="http://schemas.microsoft.com/office/powerpoint/2010/main" val="1900003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a:t>
            </a:r>
          </a:p>
          <a:p>
            <a:endParaRPr lang="en-US" dirty="0" smtClean="0"/>
          </a:p>
          <a:p>
            <a:endParaRPr lang="en-US" dirty="0" smtClean="0"/>
          </a:p>
          <a:p>
            <a:r>
              <a:rPr lang="en-US" dirty="0" smtClean="0"/>
              <a:t>Archives generally concern themselves more with the extra work that happens AFTER disposition</a:t>
            </a:r>
          </a:p>
          <a:p>
            <a:endParaRPr lang="en-US" dirty="0" smtClean="0"/>
          </a:p>
          <a:p>
            <a:endParaRPr lang="en-US" dirty="0" smtClean="0"/>
          </a:p>
          <a:p>
            <a:r>
              <a:rPr lang="en-US" dirty="0" smtClean="0"/>
              <a:t>Records Managers generally concern themselves more with the before it gets to the archives.</a:t>
            </a:r>
          </a:p>
          <a:p>
            <a:endParaRPr lang="en-US" dirty="0" smtClean="0"/>
          </a:p>
          <a:p>
            <a:endParaRPr lang="en-US" dirty="0" smtClean="0"/>
          </a:p>
          <a:p>
            <a:endParaRPr lang="en-US" dirty="0" smtClean="0"/>
          </a:p>
          <a:p>
            <a:r>
              <a:rPr lang="en-US" sz="1200" kern="1200" dirty="0" smtClean="0">
                <a:solidFill>
                  <a:schemeClr val="tx1"/>
                </a:solidFill>
                <a:effectLst/>
                <a:latin typeface="Arial" charset="0"/>
                <a:ea typeface="+mn-ea"/>
                <a:cs typeface="+mn-cs"/>
              </a:rPr>
              <a:t>Program Managers generally concern themselves more with the planning, activities</a:t>
            </a:r>
            <a:r>
              <a:rPr lang="en-US" sz="1200" kern="1200" baseline="0" dirty="0" smtClean="0">
                <a:solidFill>
                  <a:schemeClr val="tx1"/>
                </a:solidFill>
                <a:effectLst/>
                <a:latin typeface="Arial" charset="0"/>
                <a:ea typeface="+mn-ea"/>
                <a:cs typeface="+mn-cs"/>
              </a:rPr>
              <a:t>, and outputs of a specific program.</a:t>
            </a:r>
          </a:p>
          <a:p>
            <a:endParaRPr lang="en-US" sz="1200" kern="1200" baseline="0" dirty="0" smtClean="0">
              <a:solidFill>
                <a:schemeClr val="tx1"/>
              </a:solidFill>
              <a:effectLst/>
              <a:latin typeface="Arial" charset="0"/>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11</a:t>
            </a:fld>
            <a:endParaRPr lang="en-US" dirty="0"/>
          </a:p>
        </p:txBody>
      </p:sp>
    </p:spTree>
    <p:extLst>
      <p:ext uri="{BB962C8B-B14F-4D97-AF65-F5344CB8AC3E}">
        <p14:creationId xmlns:p14="http://schemas.microsoft.com/office/powerpoint/2010/main" val="1267855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a:t>
            </a:r>
          </a:p>
          <a:p>
            <a:endParaRPr lang="en-US" dirty="0" smtClean="0"/>
          </a:p>
          <a:p>
            <a:r>
              <a:rPr lang="en-US" dirty="0" smtClean="0"/>
              <a:t>No one knows collections the way archivists know their collections, so who is better qualified to answer questions? Provide support? Explain how the records are used? </a:t>
            </a:r>
          </a:p>
          <a:p>
            <a:endParaRPr lang="en-US" dirty="0" smtClean="0"/>
          </a:p>
          <a:p>
            <a:r>
              <a:rPr lang="en-US" dirty="0" smtClean="0"/>
              <a:t>All archivist have a spirit of helpfulness to reference requests. It is natural to assume that we would have that same spirit of helpfulness when asked about creation.</a:t>
            </a:r>
          </a:p>
          <a:p>
            <a:endParaRPr lang="en-US" dirty="0" smtClean="0"/>
          </a:p>
          <a:p>
            <a:endParaRPr lang="en-US" dirty="0" smtClean="0"/>
          </a:p>
          <a:p>
            <a:r>
              <a:rPr lang="en-US" dirty="0" smtClean="0"/>
              <a:t>Who better to instill</a:t>
            </a:r>
            <a:r>
              <a:rPr lang="en-US" baseline="0" dirty="0" smtClean="0"/>
              <a:t> a deep learning about archives and the understanding of the needs of future users? We believe that without this knowledge the records creators understanding and interpretation any ‘instruction” may not provide as comprehensive records.</a:t>
            </a:r>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12</a:t>
            </a:fld>
            <a:endParaRPr lang="en-US" dirty="0"/>
          </a:p>
        </p:txBody>
      </p:sp>
    </p:spTree>
    <p:extLst>
      <p:ext uri="{BB962C8B-B14F-4D97-AF65-F5344CB8AC3E}">
        <p14:creationId xmlns:p14="http://schemas.microsoft.com/office/powerpoint/2010/main" val="1323456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Kay-transition out</a:t>
            </a:r>
          </a:p>
          <a:p>
            <a:endParaRPr lang="en-US" dirty="0" smtClean="0"/>
          </a:p>
          <a:p>
            <a:r>
              <a:rPr lang="en-US" dirty="0" smtClean="0"/>
              <a:t>Trepidation about ‘changing’ history</a:t>
            </a:r>
          </a:p>
          <a:p>
            <a:r>
              <a:rPr lang="en-US" dirty="0" smtClean="0"/>
              <a:t>What about</a:t>
            </a:r>
            <a:r>
              <a:rPr lang="en-US" baseline="0" dirty="0" smtClean="0"/>
              <a:t> going into someone’s house and saying these 5 boxes are great and we will accept them into the archive but these other 20 boxes are not historical.</a:t>
            </a:r>
          </a:p>
          <a:p>
            <a:pPr lvl="1"/>
            <a:endParaRPr lang="en-US" dirty="0" smtClean="0">
              <a:latin typeface="Times New Roman" panose="02020603050405020304" pitchFamily="18" charset="0"/>
              <a:cs typeface="Times New Roman" panose="02020603050405020304" pitchFamily="18" charset="0"/>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13</a:t>
            </a:fld>
            <a:endParaRPr lang="en-US" dirty="0"/>
          </a:p>
        </p:txBody>
      </p:sp>
    </p:spTree>
    <p:extLst>
      <p:ext uri="{BB962C8B-B14F-4D97-AF65-F5344CB8AC3E}">
        <p14:creationId xmlns:p14="http://schemas.microsoft.com/office/powerpoint/2010/main" val="20017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 – transition</a:t>
            </a:r>
          </a:p>
          <a:p>
            <a:endParaRPr lang="en-US" dirty="0" smtClean="0"/>
          </a:p>
          <a:p>
            <a:r>
              <a:rPr lang="en-US" dirty="0" smtClean="0"/>
              <a:t>And while archivist know that things don’t have to change the world to be important, our sailors may</a:t>
            </a:r>
            <a:r>
              <a:rPr lang="en-US" baseline="0" dirty="0" smtClean="0"/>
              <a:t> not.</a:t>
            </a:r>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14</a:t>
            </a:fld>
            <a:endParaRPr lang="en-US" dirty="0"/>
          </a:p>
        </p:txBody>
      </p:sp>
    </p:spTree>
    <p:extLst>
      <p:ext uri="{BB962C8B-B14F-4D97-AF65-F5344CB8AC3E}">
        <p14:creationId xmlns:p14="http://schemas.microsoft.com/office/powerpoint/2010/main" val="30134168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a:t>
            </a:r>
          </a:p>
          <a:p>
            <a:endParaRPr lang="en-US" dirty="0" smtClean="0"/>
          </a:p>
          <a:p>
            <a:r>
              <a:rPr lang="en-US" dirty="0" smtClean="0"/>
              <a:t>When</a:t>
            </a:r>
            <a:r>
              <a:rPr lang="en-US" baseline="0" dirty="0" smtClean="0"/>
              <a:t> working with our records creators, the fleet, i</a:t>
            </a:r>
            <a:r>
              <a:rPr lang="en-US" dirty="0" smtClean="0"/>
              <a:t>ntervention may be as simple explaining file name conventions, metadata, and file formats, which may change the way the records are used. Or this intervention may be more complex, such as explaining the importance of documenting their actions and the research value of their records for future generations. </a:t>
            </a:r>
          </a:p>
          <a:p>
            <a:endParaRPr lang="en-US" dirty="0" smtClean="0"/>
          </a:p>
          <a:p>
            <a:r>
              <a:rPr lang="en-US" dirty="0" smtClean="0"/>
              <a:t>In the case of the NHHC it may be additional information, for example, the future usage of the record, the importance of collecting commands active history, and required documentation. </a:t>
            </a:r>
          </a:p>
          <a:p>
            <a:endParaRPr lang="en-US" dirty="0" smtClean="0"/>
          </a:p>
          <a:p>
            <a:r>
              <a:rPr lang="en-US" dirty="0" smtClean="0"/>
              <a:t>Typically a command will contact us to figure out what their basic requirements are for a submission. A Sailor may contact us and ask </a:t>
            </a:r>
            <a:r>
              <a:rPr lang="en-US" baseline="0" dirty="0" smtClean="0"/>
              <a:t>“Should I submit X with my COR?” For my team our intervention is not a yes or no answer. Typically we will ask additional questions "Is this information covered in the body of your COR? Does it further the discussion of this report topic? Is it an important part of your commands mission? Is it invaluable?” </a:t>
            </a:r>
          </a:p>
          <a:p>
            <a:endParaRPr lang="en-US" baseline="0" dirty="0" smtClean="0"/>
          </a:p>
          <a:p>
            <a:r>
              <a:rPr lang="en-US" baseline="0" dirty="0" smtClean="0"/>
              <a:t>This allows me to perform in my position as an archivist, by allowing the creation of a record to occur with as little interference as possible, as a records manager, by making sure we get the materials submitted correctly the first time, and as a program manager, by promoting critical thinking and assisting the commands in their task of completing their required reports. </a:t>
            </a:r>
          </a:p>
          <a:p>
            <a:endParaRPr lang="en-US" dirty="0" smtClean="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15</a:t>
            </a:fld>
            <a:endParaRPr lang="en-US" dirty="0"/>
          </a:p>
        </p:txBody>
      </p:sp>
    </p:spTree>
    <p:extLst>
      <p:ext uri="{BB962C8B-B14F-4D97-AF65-F5344CB8AC3E}">
        <p14:creationId xmlns:p14="http://schemas.microsoft.com/office/powerpoint/2010/main" val="1015678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a:t>
            </a:r>
          </a:p>
          <a:p>
            <a:endParaRPr lang="en-US" dirty="0" smtClean="0"/>
          </a:p>
          <a:p>
            <a:endParaRPr lang="en-US" dirty="0" smtClean="0"/>
          </a:p>
          <a:p>
            <a:r>
              <a:rPr lang="en-US" dirty="0" smtClean="0"/>
              <a:t>The average</a:t>
            </a:r>
            <a:r>
              <a:rPr lang="en-US" baseline="0" dirty="0" smtClean="0"/>
              <a:t> length of a sailors stay on a vessel or a command is anywhere from 24-36 months and the turnover process is not always a smooth one. </a:t>
            </a:r>
          </a:p>
          <a:p>
            <a:endParaRPr lang="en-US" baseline="0" dirty="0" smtClean="0"/>
          </a:p>
          <a:p>
            <a:r>
              <a:rPr lang="en-US" baseline="0" dirty="0" smtClean="0"/>
              <a:t>The creation of the COR occurs at the end of the calendar year, which for many is during their turnover.  If we do not work with the command on a regular basis, new personnel taking over may not realize that, for example,  the COR is a part of their duties. It is our job to make sure commands are aware that these reports are required, and that we exist to assist them and collect these records.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16</a:t>
            </a:fld>
            <a:endParaRPr lang="en-US" dirty="0"/>
          </a:p>
        </p:txBody>
      </p:sp>
    </p:spTree>
    <p:extLst>
      <p:ext uri="{BB962C8B-B14F-4D97-AF65-F5344CB8AC3E}">
        <p14:creationId xmlns:p14="http://schemas.microsoft.com/office/powerpoint/2010/main" val="27764690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 </a:t>
            </a:r>
          </a:p>
          <a:p>
            <a:endParaRPr lang="en-US" dirty="0" smtClean="0"/>
          </a:p>
          <a:p>
            <a:r>
              <a:rPr lang="en-US" dirty="0" smtClean="0"/>
              <a:t>We want our record creators,</a:t>
            </a:r>
            <a:r>
              <a:rPr lang="en-US" baseline="0" dirty="0" smtClean="0"/>
              <a:t> in our case</a:t>
            </a:r>
            <a:r>
              <a:rPr lang="en-US" dirty="0" smtClean="0"/>
              <a:t> sailors, to have a full understanding of concepts and to be able to adapt and apply these concepts to future submissions.</a:t>
            </a:r>
          </a:p>
          <a:p>
            <a:endParaRPr lang="en-US" dirty="0" smtClean="0"/>
          </a:p>
          <a:p>
            <a:r>
              <a:rPr lang="en-US" dirty="0" smtClean="0"/>
              <a:t>Our emails tend</a:t>
            </a:r>
            <a:r>
              <a:rPr lang="en-US" baseline="0" dirty="0" smtClean="0"/>
              <a:t> to be books because we want to provide sailors with a full understanding of their requirements. We may or may not ever talk to this sailor again, so we always add please keep in mind x, y, and z. Or also please note this and that. For the most part, they don’t ask for this information but we giving it to them anyway because it benefits everyone involved.  In some instances the record creators may not know they had these questions. </a:t>
            </a:r>
          </a:p>
          <a:p>
            <a:endParaRPr lang="en-US" baseline="0" dirty="0" smtClean="0"/>
          </a:p>
          <a:p>
            <a:r>
              <a:rPr lang="en-US" baseline="0" dirty="0" smtClean="0"/>
              <a:t>While it was work up front to create our standard language templates, now we just have to copy and paste this information into the email.  </a:t>
            </a:r>
            <a:r>
              <a:rPr lang="en-US" dirty="0" smtClean="0"/>
              <a:t>I will also note that sailors</a:t>
            </a:r>
            <a:r>
              <a:rPr lang="en-US" baseline="0" dirty="0" smtClean="0"/>
              <a:t> </a:t>
            </a:r>
            <a:r>
              <a:rPr lang="en-US" dirty="0" smtClean="0"/>
              <a:t>talk to each other more often than they talk to us. So what we tell one sailor in terms of CORs or deck logs we can actually be telling 5-10-20 sailors because they</a:t>
            </a:r>
            <a:r>
              <a:rPr lang="en-US" baseline="0" dirty="0" smtClean="0"/>
              <a:t> share information amongst themselves. </a:t>
            </a:r>
          </a:p>
          <a:p>
            <a:endParaRPr lang="en-US" baseline="0" dirty="0" smtClean="0"/>
          </a:p>
          <a:p>
            <a:r>
              <a:rPr lang="en-US" dirty="0" smtClean="0"/>
              <a:t>As visual learners, we understand that it is also good</a:t>
            </a:r>
            <a:r>
              <a:rPr lang="en-US" baseline="0" dirty="0" smtClean="0"/>
              <a:t> to include v</a:t>
            </a:r>
            <a:r>
              <a:rPr lang="en-US" dirty="0" smtClean="0"/>
              <a:t>isuals in our communication. To help create a deeper</a:t>
            </a:r>
            <a:r>
              <a:rPr lang="en-US" baseline="0" dirty="0" smtClean="0"/>
              <a:t> understanding when necessary, we will </a:t>
            </a:r>
            <a:r>
              <a:rPr lang="en-US" dirty="0" smtClean="0"/>
              <a:t>include screenshots of what we</a:t>
            </a:r>
            <a:r>
              <a:rPr lang="en-US" baseline="0" dirty="0" smtClean="0"/>
              <a:t> are </a:t>
            </a:r>
            <a:r>
              <a:rPr lang="en-US" dirty="0" smtClean="0"/>
              <a:t>talking about in our emails. </a:t>
            </a:r>
            <a:r>
              <a:rPr lang="en-US" baseline="0" dirty="0" smtClean="0"/>
              <a:t>Again, this is ‘more’ work up front, but once it is created, we can use it over and over again.</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17</a:t>
            </a:fld>
            <a:endParaRPr lang="en-US" dirty="0"/>
          </a:p>
        </p:txBody>
      </p:sp>
    </p:spTree>
    <p:extLst>
      <p:ext uri="{BB962C8B-B14F-4D97-AF65-F5344CB8AC3E}">
        <p14:creationId xmlns:p14="http://schemas.microsoft.com/office/powerpoint/2010/main" val="41836980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Sesily</a:t>
            </a:r>
          </a:p>
          <a:p>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As a</a:t>
            </a:r>
            <a:r>
              <a:rPr lang="en-US" sz="1200" kern="1200" baseline="0" dirty="0" smtClean="0">
                <a:solidFill>
                  <a:schemeClr val="tx1"/>
                </a:solidFill>
                <a:effectLst/>
                <a:latin typeface="Arial" charset="0"/>
                <a:ea typeface="+mn-ea"/>
                <a:cs typeface="+mn-cs"/>
              </a:rPr>
              <a:t> key part of our outreach, t</a:t>
            </a:r>
            <a:r>
              <a:rPr lang="en-US" sz="1200" kern="1200" dirty="0" smtClean="0">
                <a:solidFill>
                  <a:schemeClr val="tx1"/>
                </a:solidFill>
                <a:effectLst/>
                <a:latin typeface="Arial" charset="0"/>
                <a:ea typeface="+mn-ea"/>
                <a:cs typeface="+mn-cs"/>
              </a:rPr>
              <a:t>he COR program has a main webpage that explains the guidelines of creating and submitting a command operations report. We also established a COR FAQ page, currently highlighting 27 of the most important information regarding the creation and requirements of the COR, as well as some of the reoccurring questions we receive. </a:t>
            </a:r>
          </a:p>
          <a:p>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These two webpages have not only helped to provide a 24/7 tool for the fleet to utilize while creating their annual reports but they have also help to promote the COR team’s presence as a tool for the Navy</a:t>
            </a:r>
            <a:r>
              <a:rPr lang="en-US" sz="1200" kern="1200" baseline="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 as well. </a:t>
            </a:r>
          </a:p>
          <a:p>
            <a:endParaRPr lang="en-US" dirty="0" smtClean="0"/>
          </a:p>
          <a:p>
            <a:endParaRPr lang="en-US" dirty="0" smtClean="0"/>
          </a:p>
          <a:p>
            <a:r>
              <a:rPr lang="en-US" dirty="0" smtClean="0"/>
              <a:t>It is important to also note that every time we answer </a:t>
            </a:r>
            <a:r>
              <a:rPr lang="en-US" baseline="0" dirty="0" smtClean="0"/>
              <a:t>the phone or answer an email we are given the opportunity to promote outreach or deep learning. We use that opportunity to explain how the reports are utilized to help the Navy as a whole, as an individual command, and at the level of an individual service member. We explain that these records are some of the only reports that do not have an expiration date, but most importantly they are the only official record of the history of a command kept for the life of the republic.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18</a:t>
            </a:fld>
            <a:endParaRPr lang="en-US" dirty="0"/>
          </a:p>
        </p:txBody>
      </p:sp>
    </p:spTree>
    <p:extLst>
      <p:ext uri="{BB962C8B-B14F-4D97-AF65-F5344CB8AC3E}">
        <p14:creationId xmlns:p14="http://schemas.microsoft.com/office/powerpoint/2010/main" val="26720929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Sesily</a:t>
            </a:r>
          </a:p>
          <a:p>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Another form of outreach</a:t>
            </a:r>
            <a:r>
              <a:rPr lang="en-US" sz="1200" kern="1200" baseline="0" dirty="0" smtClean="0">
                <a:solidFill>
                  <a:schemeClr val="tx1"/>
                </a:solidFill>
                <a:effectLst/>
                <a:latin typeface="Arial" charset="0"/>
                <a:ea typeface="+mn-ea"/>
                <a:cs typeface="+mn-cs"/>
              </a:rPr>
              <a:t> we provide is t</a:t>
            </a:r>
            <a:r>
              <a:rPr lang="en-US" sz="1200" kern="1200" dirty="0" smtClean="0">
                <a:solidFill>
                  <a:schemeClr val="tx1"/>
                </a:solidFill>
                <a:effectLst/>
                <a:latin typeface="Arial" charset="0"/>
                <a:ea typeface="+mn-ea"/>
                <a:cs typeface="+mn-cs"/>
              </a:rPr>
              <a:t>raining our Naval Combat Documentation Unit. The sailors attached to this</a:t>
            </a:r>
            <a:r>
              <a:rPr lang="en-US" sz="1200" kern="1200" baseline="0" dirty="0" smtClean="0">
                <a:solidFill>
                  <a:schemeClr val="tx1"/>
                </a:solidFill>
                <a:effectLst/>
                <a:latin typeface="Arial" charset="0"/>
                <a:ea typeface="+mn-ea"/>
                <a:cs typeface="+mn-cs"/>
              </a:rPr>
              <a:t> unit are reservists and this is not their full time job, but they provide support to our mission by visiting commands throughout the year to provide guidance, training and perform oral histories.</a:t>
            </a:r>
            <a:endParaRPr lang="en-US" sz="1200" kern="1200" dirty="0" smtClean="0">
              <a:solidFill>
                <a:schemeClr val="tx1"/>
              </a:solidFill>
              <a:effectLst/>
              <a:latin typeface="Arial" charset="0"/>
              <a:ea typeface="+mn-ea"/>
              <a:cs typeface="+mn-cs"/>
            </a:endParaRPr>
          </a:p>
          <a:p>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The training we provide the unit</a:t>
            </a:r>
            <a:r>
              <a:rPr lang="en-US" sz="1200" kern="1200" baseline="0" dirty="0" smtClean="0">
                <a:solidFill>
                  <a:schemeClr val="tx1"/>
                </a:solidFill>
                <a:effectLst/>
                <a:latin typeface="Arial" charset="0"/>
                <a:ea typeface="+mn-ea"/>
                <a:cs typeface="+mn-cs"/>
              </a:rPr>
              <a:t> is</a:t>
            </a:r>
            <a:r>
              <a:rPr lang="en-US" sz="1200" kern="1200" dirty="0" smtClean="0">
                <a:solidFill>
                  <a:schemeClr val="tx1"/>
                </a:solidFill>
                <a:effectLst/>
                <a:latin typeface="Arial" charset="0"/>
                <a:ea typeface="+mn-ea"/>
                <a:cs typeface="+mn-cs"/>
              </a:rPr>
              <a:t> a two day event.</a:t>
            </a:r>
            <a:r>
              <a:rPr lang="en-US" sz="1200" kern="1200" baseline="0" dirty="0" smtClean="0">
                <a:solidFill>
                  <a:schemeClr val="tx1"/>
                </a:solidFill>
                <a:effectLst/>
                <a:latin typeface="Arial" charset="0"/>
                <a:ea typeface="+mn-ea"/>
                <a:cs typeface="+mn-cs"/>
              </a:rPr>
              <a:t> Not only do we create </a:t>
            </a:r>
            <a:r>
              <a:rPr lang="en-US" sz="1200" kern="1200" dirty="0" smtClean="0">
                <a:solidFill>
                  <a:schemeClr val="tx1"/>
                </a:solidFill>
                <a:effectLst/>
                <a:latin typeface="Arial" charset="0"/>
                <a:ea typeface="+mn-ea"/>
                <a:cs typeface="+mn-cs"/>
              </a:rPr>
              <a:t>presentations for our respective areas but artifact collection, communication and outreach division, archival accession process and oral histories</a:t>
            </a:r>
            <a:r>
              <a:rPr lang="en-US" sz="1200" kern="1200" baseline="0" dirty="0" smtClean="0">
                <a:solidFill>
                  <a:schemeClr val="tx1"/>
                </a:solidFill>
                <a:effectLst/>
                <a:latin typeface="Arial" charset="0"/>
                <a:ea typeface="+mn-ea"/>
                <a:cs typeface="+mn-cs"/>
              </a:rPr>
              <a:t> also provide presentations. This is the time where we are able to basically train the trainers. We love our reservists but for most this is entirely new venture. Therefore, we are attempting to cram years of knowledge about the collection, </a:t>
            </a:r>
            <a:r>
              <a:rPr lang="en-US" sz="1200" kern="1200" baseline="0" dirty="0" smtClean="0">
                <a:solidFill>
                  <a:srgbClr val="FF0000"/>
                </a:solidFill>
                <a:effectLst/>
                <a:latin typeface="Arial" charset="0"/>
                <a:ea typeface="+mn-ea"/>
                <a:cs typeface="+mn-cs"/>
              </a:rPr>
              <a:t>records management, our programs and archival </a:t>
            </a:r>
            <a:r>
              <a:rPr lang="en-US" sz="1200" kern="1200" baseline="0" dirty="0" smtClean="0">
                <a:solidFill>
                  <a:schemeClr val="tx1"/>
                </a:solidFill>
                <a:effectLst/>
                <a:latin typeface="Arial" charset="0"/>
                <a:ea typeface="+mn-ea"/>
                <a:cs typeface="+mn-cs"/>
              </a:rPr>
              <a:t>knowledge into 60 minutes.</a:t>
            </a:r>
          </a:p>
          <a:p>
            <a:endParaRPr lang="en-US" sz="1200" kern="1200" baseline="0" dirty="0" smtClean="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effectLst/>
                <a:latin typeface="Arial" charset="0"/>
                <a:ea typeface="+mn-ea"/>
                <a:cs typeface="+mn-cs"/>
              </a:rPr>
              <a:t>Our COR and Deck Log </a:t>
            </a:r>
            <a:r>
              <a:rPr lang="en-US" sz="1200" kern="1200" dirty="0" smtClean="0">
                <a:solidFill>
                  <a:schemeClr val="tx1"/>
                </a:solidFill>
                <a:effectLst/>
                <a:latin typeface="Arial" charset="0"/>
                <a:ea typeface="+mn-ea"/>
                <a:cs typeface="+mn-cs"/>
              </a:rPr>
              <a:t>presentations are being shared by</a:t>
            </a:r>
            <a:r>
              <a:rPr lang="en-US" sz="1200" kern="1200" baseline="0" dirty="0" smtClean="0">
                <a:solidFill>
                  <a:schemeClr val="tx1"/>
                </a:solidFill>
                <a:effectLst/>
                <a:latin typeface="Arial" charset="0"/>
                <a:ea typeface="+mn-ea"/>
                <a:cs typeface="+mn-cs"/>
              </a:rPr>
              <a:t> the </a:t>
            </a:r>
            <a:r>
              <a:rPr lang="fr-FR" sz="1200" kern="1200" dirty="0" smtClean="0">
                <a:solidFill>
                  <a:schemeClr val="tx1"/>
                </a:solidFill>
                <a:effectLst/>
                <a:latin typeface="Arial" charset="0"/>
                <a:ea typeface="+mn-ea"/>
                <a:cs typeface="+mn-cs"/>
              </a:rPr>
              <a:t>Naval Combat Documentation Unit during their</a:t>
            </a:r>
            <a:r>
              <a:rPr lang="fr-FR" sz="1200" kern="1200" baseline="0" dirty="0" smtClean="0">
                <a:solidFill>
                  <a:schemeClr val="tx1"/>
                </a:solidFill>
                <a:effectLst/>
                <a:latin typeface="Arial" charset="0"/>
                <a:ea typeface="+mn-ea"/>
                <a:cs typeface="+mn-cs"/>
              </a:rPr>
              <a:t> visit to our naval commands. </a:t>
            </a:r>
            <a:r>
              <a:rPr lang="en-US" sz="1200" kern="1200" baseline="0" dirty="0" smtClean="0">
                <a:solidFill>
                  <a:schemeClr val="tx1"/>
                </a:solidFill>
                <a:effectLst/>
                <a:latin typeface="Arial" charset="0"/>
                <a:ea typeface="+mn-ea"/>
                <a:cs typeface="+mn-cs"/>
              </a:rPr>
              <a:t>The unit is </a:t>
            </a:r>
            <a:r>
              <a:rPr lang="en-US" sz="1200" kern="1200" dirty="0" smtClean="0">
                <a:solidFill>
                  <a:schemeClr val="tx1"/>
                </a:solidFill>
                <a:effectLst/>
                <a:latin typeface="Arial" charset="0"/>
                <a:ea typeface="+mn-ea"/>
                <a:cs typeface="+mn-cs"/>
              </a:rPr>
              <a:t>presenting and providing copies of our PowerPoints, which </a:t>
            </a:r>
            <a:r>
              <a:rPr lang="en-US" sz="1200" kern="1200" baseline="0" dirty="0" smtClean="0">
                <a:solidFill>
                  <a:schemeClr val="tx1"/>
                </a:solidFill>
                <a:effectLst/>
                <a:latin typeface="Arial" charset="0"/>
                <a:ea typeface="+mn-ea"/>
                <a:cs typeface="+mn-cs"/>
              </a:rPr>
              <a:t>are being </a:t>
            </a:r>
            <a:r>
              <a:rPr lang="en-US" sz="1200" kern="1200" dirty="0" smtClean="0">
                <a:solidFill>
                  <a:schemeClr val="tx1"/>
                </a:solidFill>
                <a:effectLst/>
                <a:latin typeface="Arial" charset="0"/>
                <a:ea typeface="+mn-ea"/>
                <a:cs typeface="+mn-cs"/>
              </a:rPr>
              <a:t>utilized across the Navy to help spread an archival, records management and a more conclusive direction of the OPNAVINST requirements for each command. </a:t>
            </a:r>
            <a:endParaRPr lang="en-US" sz="1100" kern="1200" dirty="0" smtClean="0">
              <a:solidFill>
                <a:schemeClr val="tx1"/>
              </a:solidFill>
              <a:effectLst/>
              <a:latin typeface="Arial" charset="0"/>
              <a:ea typeface="+mn-ea"/>
              <a:cs typeface="+mn-cs"/>
            </a:endParaRPr>
          </a:p>
          <a:p>
            <a:endParaRPr lang="en-US" sz="1200" kern="1200" baseline="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Learning from the sailors</a:t>
            </a:r>
            <a:endParaRPr lang="en-US" sz="1100" kern="1200" dirty="0" smtClean="0">
              <a:solidFill>
                <a:schemeClr val="tx1"/>
              </a:solidFill>
              <a:effectLst/>
              <a:latin typeface="Arial" charset="0"/>
              <a:ea typeface="+mn-ea"/>
              <a:cs typeface="+mn-cs"/>
            </a:endParaRPr>
          </a:p>
          <a:p>
            <a:pPr lvl="1"/>
            <a:r>
              <a:rPr lang="en-US" sz="1200" kern="1200" dirty="0" smtClean="0">
                <a:solidFill>
                  <a:schemeClr val="tx1"/>
                </a:solidFill>
                <a:effectLst/>
                <a:latin typeface="Arial" charset="0"/>
                <a:ea typeface="+mn-ea"/>
                <a:cs typeface="+mn-cs"/>
              </a:rPr>
              <a:t>While working with the NCDU and our</a:t>
            </a:r>
            <a:r>
              <a:rPr lang="en-US" sz="1200" kern="1200" baseline="0" dirty="0" smtClean="0">
                <a:solidFill>
                  <a:schemeClr val="tx1"/>
                </a:solidFill>
                <a:effectLst/>
                <a:latin typeface="Arial" charset="0"/>
                <a:ea typeface="+mn-ea"/>
                <a:cs typeface="+mn-cs"/>
              </a:rPr>
              <a:t> sailors I have learned a lot and active listening played a big part in this. </a:t>
            </a:r>
            <a:r>
              <a:rPr lang="en-US" sz="1200" kern="1200" dirty="0" smtClean="0">
                <a:solidFill>
                  <a:schemeClr val="tx1"/>
                </a:solidFill>
                <a:effectLst/>
                <a:latin typeface="Arial" charset="0"/>
                <a:ea typeface="+mn-ea"/>
                <a:cs typeface="+mn-cs"/>
              </a:rPr>
              <a:t>The major issue my team faces on an annual</a:t>
            </a:r>
            <a:r>
              <a:rPr lang="en-US" sz="1200" kern="1200" baseline="0" dirty="0" smtClean="0">
                <a:solidFill>
                  <a:schemeClr val="tx1"/>
                </a:solidFill>
                <a:effectLst/>
                <a:latin typeface="Arial" charset="0"/>
                <a:ea typeface="+mn-ea"/>
                <a:cs typeface="+mn-cs"/>
              </a:rPr>
              <a:t> basis is </a:t>
            </a:r>
            <a:r>
              <a:rPr lang="en-US" sz="1200" kern="1200" dirty="0" smtClean="0">
                <a:solidFill>
                  <a:schemeClr val="tx1"/>
                </a:solidFill>
                <a:effectLst/>
                <a:latin typeface="Arial" charset="0"/>
                <a:ea typeface="+mn-ea"/>
                <a:cs typeface="+mn-cs"/>
              </a:rPr>
              <a:t>turnover. The COR is something that is typically assembled by a new individual annually which can unintentionally delay or eliminate submissions. </a:t>
            </a:r>
          </a:p>
          <a:p>
            <a:pPr lvl="1"/>
            <a:endParaRPr lang="en-US" sz="1200" kern="1200" dirty="0" smtClean="0">
              <a:solidFill>
                <a:schemeClr val="tx1"/>
              </a:solidFill>
              <a:effectLst/>
              <a:latin typeface="Arial" charset="0"/>
              <a:ea typeface="+mn-ea"/>
              <a:cs typeface="+mn-cs"/>
            </a:endParaRPr>
          </a:p>
          <a:p>
            <a:pPr lvl="1"/>
            <a:r>
              <a:rPr lang="en-US" sz="1200" kern="1200" dirty="0" smtClean="0">
                <a:solidFill>
                  <a:schemeClr val="tx1"/>
                </a:solidFill>
                <a:effectLst/>
                <a:latin typeface="Arial" charset="0"/>
                <a:ea typeface="+mn-ea"/>
                <a:cs typeface="+mn-cs"/>
              </a:rPr>
              <a:t>I recently spoke with a CAPT who explain to me that commands typically have turnover guidance for special programs, so information is not forgotten during changes in duties. Since this conversation I have worked with several</a:t>
            </a:r>
            <a:r>
              <a:rPr lang="en-US" sz="1200" kern="1200" baseline="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commands to stand up turnover binders and even more to update their turnover guidance with additional materials. This is something that I would have never considered had it not been for these interactions with our service men and women</a:t>
            </a:r>
            <a:r>
              <a:rPr lang="en-US" sz="1200" kern="1200" baseline="0" dirty="0" smtClean="0">
                <a:solidFill>
                  <a:schemeClr val="tx1"/>
                </a:solidFill>
                <a:effectLst/>
                <a:latin typeface="Arial" charset="0"/>
                <a:ea typeface="+mn-ea"/>
                <a:cs typeface="+mn-cs"/>
              </a:rPr>
              <a:t>.</a:t>
            </a:r>
            <a:endParaRPr lang="en-US" sz="1100" kern="1200" dirty="0" smtClean="0">
              <a:solidFill>
                <a:schemeClr val="tx1"/>
              </a:solidFill>
              <a:effectLst/>
              <a:latin typeface="Arial" charset="0"/>
              <a:ea typeface="+mn-ea"/>
              <a:cs typeface="+mn-cs"/>
            </a:endParaRPr>
          </a:p>
          <a:p>
            <a:endParaRPr lang="en-US" baseline="0" dirty="0" smtClean="0"/>
          </a:p>
          <a:p>
            <a:r>
              <a:rPr lang="en-US" baseline="0" dirty="0" smtClean="0"/>
              <a:t>Again who knows more about archival requirements than an archivist  and who knows more about the navy than a sailor. We want them to actively listen to what we have to say but it’s a two way street. We also need to actively listen to what they have to say.</a:t>
            </a:r>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19</a:t>
            </a:fld>
            <a:endParaRPr lang="en-US" dirty="0"/>
          </a:p>
        </p:txBody>
      </p:sp>
    </p:spTree>
    <p:extLst>
      <p:ext uri="{BB962C8B-B14F-4D97-AF65-F5344CB8AC3E}">
        <p14:creationId xmlns:p14="http://schemas.microsoft.com/office/powerpoint/2010/main" val="1885203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The opinions expressed in this presentation are the authors’ own and do not reflect the view of the Department of the Navy, the Department of Defense, or the United States Government.</a:t>
            </a:r>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a:t>
            </a:fld>
            <a:endParaRPr lang="en-US" dirty="0"/>
          </a:p>
        </p:txBody>
      </p:sp>
    </p:spTree>
    <p:extLst>
      <p:ext uri="{BB962C8B-B14F-4D97-AF65-F5344CB8AC3E}">
        <p14:creationId xmlns:p14="http://schemas.microsoft.com/office/powerpoint/2010/main" val="22501741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a:t>
            </a:r>
          </a:p>
          <a:p>
            <a:endParaRPr lang="en-US" dirty="0" smtClean="0"/>
          </a:p>
          <a:p>
            <a:endParaRPr lang="en-US" dirty="0" smtClean="0"/>
          </a:p>
          <a:p>
            <a:r>
              <a:rPr lang="en-US" dirty="0" smtClean="0"/>
              <a:t>With any outreach, you need to ask:</a:t>
            </a:r>
          </a:p>
          <a:p>
            <a:r>
              <a:rPr lang="en-US" dirty="0" smtClean="0"/>
              <a:t>Are these activities effective?</a:t>
            </a:r>
          </a:p>
          <a:p>
            <a:r>
              <a:rPr lang="en-US" dirty="0" smtClean="0"/>
              <a:t>Are they worth my time?</a:t>
            </a:r>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20</a:t>
            </a:fld>
            <a:endParaRPr lang="en-US" dirty="0"/>
          </a:p>
        </p:txBody>
      </p:sp>
    </p:spTree>
    <p:extLst>
      <p:ext uri="{BB962C8B-B14F-4D97-AF65-F5344CB8AC3E}">
        <p14:creationId xmlns:p14="http://schemas.microsoft.com/office/powerpoint/2010/main" val="27731129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Sesily-transition out</a:t>
            </a:r>
          </a:p>
          <a:p>
            <a:endParaRPr lang="en-US" dirty="0" smtClean="0"/>
          </a:p>
          <a:p>
            <a:r>
              <a:rPr lang="en-US" dirty="0" smtClean="0"/>
              <a:t>The COR program has seen an increase in communication with commands across the Navy. We have also seen an 8.5% increase in submission rates over the past two years. This is a great success and 100% worth the efforts that went into it our outreach. Just the fact that commands are reaching out to us and know that we are here to provide them with information as a command is fantastic. As we mentioned, sailors transfer between commands, so reaching one person can do a lot more than some may think. And the feedback we receive from our service men and women helps to teach us more about the commands we work with and how we can better serve them. </a:t>
            </a:r>
          </a:p>
          <a:p>
            <a:endParaRPr lang="en-US" dirty="0" smtClean="0"/>
          </a:p>
          <a:p>
            <a:r>
              <a:rPr lang="fr-FR" dirty="0" smtClean="0"/>
              <a:t>Feedback from</a:t>
            </a:r>
            <a:r>
              <a:rPr lang="fr-FR" baseline="0" dirty="0" smtClean="0"/>
              <a:t> </a:t>
            </a:r>
            <a:r>
              <a:rPr lang="fr-FR" dirty="0" smtClean="0"/>
              <a:t>our Naval Combat Documentation Unit for the </a:t>
            </a:r>
            <a:r>
              <a:rPr lang="fr-FR" baseline="0" dirty="0" smtClean="0"/>
              <a:t>Deck log program has also been positive. </a:t>
            </a:r>
          </a:p>
          <a:p>
            <a:endParaRPr lang="fr-FR" baseline="0" dirty="0" smtClean="0"/>
          </a:p>
          <a:p>
            <a:r>
              <a:rPr lang="fr-FR" baseline="0" dirty="0" smtClean="0"/>
              <a:t>During the 2018 Japan embark, the unit provided training on four naval ships to over 40 personal. Both officers and enlisted received the Deck Log presentation and in all cases they requested a copy for use in house. </a:t>
            </a:r>
          </a:p>
          <a:p>
            <a:endParaRPr lang="fr-FR" baseline="0" dirty="0" smtClean="0"/>
          </a:p>
          <a:p>
            <a:endParaRPr lang="fr-FR" baseline="0" dirty="0" smtClean="0"/>
          </a:p>
          <a:p>
            <a:r>
              <a:rPr lang="fr-FR" baseline="0" dirty="0" smtClean="0"/>
              <a:t>The 2019 Italy embark provided both COR and Deck Log benefits. </a:t>
            </a:r>
          </a:p>
          <a:p>
            <a:endParaRPr lang="fr-FR"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fr-FR" baseline="0" dirty="0" smtClean="0"/>
              <a:t>The Deck Log program recieved a request for </a:t>
            </a:r>
            <a:r>
              <a:rPr lang="en-US" dirty="0" smtClean="0"/>
              <a:t>a site visit from us to conduct deck log training by a CAPT transferring to the Norfolk</a:t>
            </a:r>
            <a:r>
              <a:rPr lang="en-US" baseline="0" dirty="0" smtClean="0"/>
              <a:t> area. </a:t>
            </a:r>
            <a:endParaRPr lang="en-US" dirty="0" smtClean="0"/>
          </a:p>
          <a:p>
            <a:endParaRPr lang="fr-FR" baseline="0" dirty="0" smtClean="0"/>
          </a:p>
          <a:p>
            <a:r>
              <a:rPr lang="en-US" baseline="0" dirty="0" smtClean="0"/>
              <a:t>The COR program saw the submission of 2 additional CORs from a key echelon two command. </a:t>
            </a:r>
          </a:p>
          <a:p>
            <a:endParaRPr lang="en-US" baseline="0" dirty="0" smtClean="0"/>
          </a:p>
          <a:p>
            <a:endParaRPr lang="en-US" baseline="0" dirty="0" smtClean="0"/>
          </a:p>
          <a:p>
            <a:r>
              <a:rPr lang="en-US" baseline="0" dirty="0" smtClean="0"/>
              <a:t>So again, is it a lot of work? YES!</a:t>
            </a:r>
          </a:p>
          <a:p>
            <a:endParaRPr lang="en-US" baseline="0" dirty="0" smtClean="0"/>
          </a:p>
          <a:p>
            <a:r>
              <a:rPr lang="en-US" baseline="0" dirty="0" smtClean="0"/>
              <a:t>Is it worth it?  Compelety!  </a:t>
            </a:r>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21</a:t>
            </a:fld>
            <a:endParaRPr lang="en-US" dirty="0"/>
          </a:p>
        </p:txBody>
      </p:sp>
    </p:spTree>
    <p:extLst>
      <p:ext uri="{BB962C8B-B14F-4D97-AF65-F5344CB8AC3E}">
        <p14:creationId xmlns:p14="http://schemas.microsoft.com/office/powerpoint/2010/main" val="3176963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Kay-transition</a:t>
            </a:r>
          </a:p>
          <a:p>
            <a:endParaRPr lang="en-US" dirty="0" smtClean="0"/>
          </a:p>
          <a:p>
            <a:r>
              <a:rPr lang="en-US" dirty="0" smtClean="0"/>
              <a:t>Since Oct 2018, we have trained about 50 Naval Combat Documentation Unit / Fleet Historians.</a:t>
            </a:r>
          </a:p>
          <a:p>
            <a:endParaRPr lang="en-US" dirty="0" smtClean="0"/>
          </a:p>
          <a:p>
            <a:r>
              <a:rPr lang="en-US" dirty="0" smtClean="0"/>
              <a:t>The overall 2</a:t>
            </a:r>
            <a:r>
              <a:rPr lang="en-US" baseline="0" dirty="0" smtClean="0"/>
              <a:t> day training has an evaluation form but we wanted a more in-depth examination of what we were doing. We have never done something like this before and wanted to improve. During my presentation, I actively mention the feedback that other Fleet Historians have proved and how the presentation has changed since the last training. I believe  this has helped to encourage the Fleet Historians to give honest feedback. </a:t>
            </a:r>
          </a:p>
          <a:p>
            <a:endParaRPr lang="en-US" baseline="0" dirty="0" smtClean="0"/>
          </a:p>
          <a:p>
            <a:r>
              <a:rPr lang="en-US" baseline="0" dirty="0" smtClean="0"/>
              <a:t>From about 50 Fleet Historians, we received 21 evaluation questionnaires back. None of them were fully complete. While everyone filled out the closed-ended question, ie filled in the bubbles, not everyone filled in the open-ended questions. Personally the open-ended questions help me the most in terms of how can I make this better, but I can’t force it. The questionnaire has gone through an evaluation too. The original had 15 question and the current version has 10. I had hoped that less questions would lead to every question being filled out but that was not the case.</a:t>
            </a:r>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22</a:t>
            </a:fld>
            <a:endParaRPr lang="en-US" dirty="0"/>
          </a:p>
        </p:txBody>
      </p:sp>
    </p:spTree>
    <p:extLst>
      <p:ext uri="{BB962C8B-B14F-4D97-AF65-F5344CB8AC3E}">
        <p14:creationId xmlns:p14="http://schemas.microsoft.com/office/powerpoint/2010/main" val="3205196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a:t>
            </a:r>
          </a:p>
          <a:p>
            <a:endParaRPr lang="en-US" dirty="0" smtClean="0"/>
          </a:p>
          <a:p>
            <a:r>
              <a:rPr lang="en-US" dirty="0" smtClean="0"/>
              <a:t>20 out of 21 evaluations or 95% of the closed-ended questions were filled out in the Strongly Agree or Agree category.</a:t>
            </a:r>
          </a:p>
          <a:p>
            <a:r>
              <a:rPr lang="en-US" dirty="0" smtClean="0"/>
              <a:t>“Training provided a lot of new information and excellent tips for improving the caliber of deck logs received from the fleet by using positive, memorable examples.”</a:t>
            </a:r>
          </a:p>
          <a:p>
            <a:r>
              <a:rPr lang="en-US" dirty="0" smtClean="0"/>
              <a:t>“Wish I knew this as an Ensign on a ship.”</a:t>
            </a:r>
          </a:p>
          <a:p>
            <a:r>
              <a:rPr lang="en-US" dirty="0" smtClean="0"/>
              <a:t>“I never realized how important a deck log is. It really is the history book of the ship.”</a:t>
            </a:r>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23</a:t>
            </a:fld>
            <a:endParaRPr lang="en-US" dirty="0"/>
          </a:p>
        </p:txBody>
      </p:sp>
    </p:spTree>
    <p:extLst>
      <p:ext uri="{BB962C8B-B14F-4D97-AF65-F5344CB8AC3E}">
        <p14:creationId xmlns:p14="http://schemas.microsoft.com/office/powerpoint/2010/main" val="2581368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a:t>
            </a:r>
          </a:p>
          <a:p>
            <a:endParaRPr lang="en-US" dirty="0" smtClean="0"/>
          </a:p>
          <a:p>
            <a:r>
              <a:rPr lang="en-US" dirty="0" smtClean="0"/>
              <a:t>“The training was more suitable for civilian or reservist who have never been on a ship and written/signed deck logs. No objection to the training, it just was not as beneficial to a warfare qualified senior officer.”</a:t>
            </a:r>
          </a:p>
          <a:p>
            <a:r>
              <a:rPr lang="en-US" dirty="0" smtClean="0"/>
              <a:t>“A Little Dry.”</a:t>
            </a:r>
          </a:p>
          <a:p>
            <a:r>
              <a:rPr lang="en-US" dirty="0" smtClean="0"/>
              <a:t>“Don’t have prepared jokes in your narrative unless you can deliver it without sounding like you are reading it off the PowerPoint slide.”</a:t>
            </a:r>
          </a:p>
          <a:p>
            <a:r>
              <a:rPr lang="en-US" dirty="0" smtClean="0"/>
              <a:t>“Great script but would be better delivered not reading from notes.”</a:t>
            </a:r>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24</a:t>
            </a:fld>
            <a:endParaRPr lang="en-US" dirty="0"/>
          </a:p>
        </p:txBody>
      </p:sp>
    </p:spTree>
    <p:extLst>
      <p:ext uri="{BB962C8B-B14F-4D97-AF65-F5344CB8AC3E}">
        <p14:creationId xmlns:p14="http://schemas.microsoft.com/office/powerpoint/2010/main" val="4810951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a:t>
            </a:r>
          </a:p>
          <a:p>
            <a:endParaRPr lang="en-US" dirty="0" smtClean="0"/>
          </a:p>
          <a:p>
            <a:r>
              <a:rPr lang="en-US" dirty="0" smtClean="0"/>
              <a:t>what additional knowledge and skills effective archivists working with record creators will need</a:t>
            </a:r>
          </a:p>
          <a:p>
            <a:r>
              <a:rPr lang="en-US" dirty="0" smtClean="0"/>
              <a:t>Being able to give a presentation without notes or reading from slides. </a:t>
            </a:r>
            <a:r>
              <a:rPr lang="en-US" dirty="0" smtClean="0"/>
              <a:t>I think they more you do this, the better</a:t>
            </a:r>
            <a:r>
              <a:rPr lang="en-US" baseline="0" dirty="0" smtClean="0"/>
              <a:t> you get at it. I hope.</a:t>
            </a:r>
            <a:endParaRPr lang="en-US" dirty="0" smtClean="0"/>
          </a:p>
          <a:p>
            <a:endParaRPr lang="en-US" dirty="0" smtClean="0"/>
          </a:p>
          <a:p>
            <a:r>
              <a:rPr lang="en-US" dirty="0" smtClean="0"/>
              <a:t>Learning the lingo and culture of your organization helps you then to explain archival concepts and ideas in terms that the record creator</a:t>
            </a:r>
            <a:r>
              <a:rPr lang="en-US" baseline="0" dirty="0" smtClean="0"/>
              <a:t> understands. Sending records to the archives is “just something to check off their to do list”. If you try to force them to learn new lingo then they are going to shut down. I find that when you embrace the organizations lingo, it gives off a positive impression. Oh she spent time to learn about us, okay I will give her 2 mins of my time.</a:t>
            </a:r>
            <a:endParaRPr lang="en-US" dirty="0" smtClean="0"/>
          </a:p>
          <a:p>
            <a:endParaRPr lang="en-US" dirty="0" smtClean="0"/>
          </a:p>
          <a:p>
            <a:r>
              <a:rPr lang="en-US" dirty="0" smtClean="0"/>
              <a:t>Learn to establish rapport with members of diverse groups. You are not only</a:t>
            </a:r>
            <a:r>
              <a:rPr lang="en-US" baseline="0" dirty="0" smtClean="0"/>
              <a:t> going to be working with archivists.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25</a:t>
            </a:fld>
            <a:endParaRPr lang="en-US" dirty="0"/>
          </a:p>
        </p:txBody>
      </p:sp>
    </p:spTree>
    <p:extLst>
      <p:ext uri="{BB962C8B-B14F-4D97-AF65-F5344CB8AC3E}">
        <p14:creationId xmlns:p14="http://schemas.microsoft.com/office/powerpoint/2010/main" val="16110555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a:t>
            </a:r>
          </a:p>
          <a:p>
            <a:endParaRPr lang="en-US" dirty="0" smtClean="0"/>
          </a:p>
          <a:p>
            <a:r>
              <a:rPr lang="en-US" dirty="0" smtClean="0"/>
              <a:t>Ability to write correspondence. A lot of what we do is in email. And even</a:t>
            </a:r>
            <a:r>
              <a:rPr lang="en-US" baseline="0" dirty="0" smtClean="0"/>
              <a:t> if we have a phone conversation, they want us to send it in email too.</a:t>
            </a:r>
            <a:endParaRPr lang="en-US" dirty="0" smtClean="0"/>
          </a:p>
          <a:p>
            <a:r>
              <a:rPr lang="en-US" dirty="0" smtClean="0"/>
              <a:t>Ability to write recommendations in a clear and concise manner. Creating</a:t>
            </a:r>
            <a:r>
              <a:rPr lang="en-US" baseline="0" dirty="0" smtClean="0"/>
              <a:t> templates for commonly asked questions.</a:t>
            </a:r>
            <a:endParaRPr lang="en-US" dirty="0" smtClean="0"/>
          </a:p>
          <a:p>
            <a:r>
              <a:rPr lang="en-US" dirty="0" smtClean="0"/>
              <a:t>Ability to evaluate archival collections.</a:t>
            </a:r>
          </a:p>
          <a:p>
            <a:r>
              <a:rPr lang="en-US" dirty="0" smtClean="0"/>
              <a:t>Ability to accessioned the receipt of new collection materials daily.</a:t>
            </a:r>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26</a:t>
            </a:fld>
            <a:endParaRPr lang="en-US" dirty="0"/>
          </a:p>
        </p:txBody>
      </p:sp>
    </p:spTree>
    <p:extLst>
      <p:ext uri="{BB962C8B-B14F-4D97-AF65-F5344CB8AC3E}">
        <p14:creationId xmlns:p14="http://schemas.microsoft.com/office/powerpoint/2010/main" val="17867749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a:t>
            </a:r>
          </a:p>
          <a:p>
            <a:endParaRPr lang="en-US" dirty="0" smtClean="0"/>
          </a:p>
          <a:p>
            <a:r>
              <a:rPr lang="en-US" dirty="0" smtClean="0"/>
              <a:t>I know that we all have a love/hate relationship</a:t>
            </a:r>
            <a:r>
              <a:rPr lang="en-US" baseline="0" dirty="0" smtClean="0"/>
              <a:t> with Google but Google is your friend. We are all busy and a simple Google search helps to get ideas on how to do things. </a:t>
            </a:r>
            <a:r>
              <a:rPr lang="en-US" baseline="0" dirty="0" smtClean="0"/>
              <a:t>Don’t try to reinvent the wheel. The </a:t>
            </a:r>
            <a:r>
              <a:rPr lang="en-US" baseline="0" dirty="0" smtClean="0"/>
              <a:t>questionnaire  that I created took a whole 10 minutes. I google post presentation questionnaires and copied and pasted some questions together</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27</a:t>
            </a:fld>
            <a:endParaRPr lang="en-US" dirty="0"/>
          </a:p>
        </p:txBody>
      </p:sp>
    </p:spTree>
    <p:extLst>
      <p:ext uri="{BB962C8B-B14F-4D97-AF65-F5344CB8AC3E}">
        <p14:creationId xmlns:p14="http://schemas.microsoft.com/office/powerpoint/2010/main" val="16953497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solidFill>
                <a:srgbClr val="114460"/>
              </a:solidFill>
            </a:endParaRPr>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28</a:t>
            </a:fld>
            <a:endParaRPr lang="en-US" dirty="0"/>
          </a:p>
        </p:txBody>
      </p:sp>
    </p:spTree>
    <p:extLst>
      <p:ext uri="{BB962C8B-B14F-4D97-AF65-F5344CB8AC3E}">
        <p14:creationId xmlns:p14="http://schemas.microsoft.com/office/powerpoint/2010/main" val="1144443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 </a:t>
            </a:r>
          </a:p>
          <a:p>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A little</a:t>
            </a:r>
            <a:r>
              <a:rPr lang="en-US" baseline="0" dirty="0" smtClean="0"/>
              <a:t> about who we are as an organization.</a:t>
            </a:r>
          </a:p>
          <a:p>
            <a:endParaRPr lang="en-US" dirty="0" smtClean="0"/>
          </a:p>
          <a:p>
            <a:r>
              <a:rPr lang="en-US" dirty="0" smtClean="0"/>
              <a:t>The Naval History and Heritage Command can be traced back to the 1800s</a:t>
            </a:r>
            <a:r>
              <a:rPr lang="en-US" baseline="0" dirty="0" smtClean="0"/>
              <a:t> with the founding of the Navy Department Library. </a:t>
            </a:r>
          </a:p>
          <a:p>
            <a:endParaRPr lang="en-US" baseline="0" dirty="0" smtClean="0"/>
          </a:p>
          <a:p>
            <a:r>
              <a:rPr lang="en-US" baseline="0" dirty="0" smtClean="0"/>
              <a:t>Our primary mission is to preserve and present an accurate history of the United States Navy. </a:t>
            </a:r>
          </a:p>
          <a:p>
            <a:endParaRPr lang="en-US" baseline="0" dirty="0" smtClean="0"/>
          </a:p>
          <a:p>
            <a:r>
              <a:rPr lang="en-US" baseline="0" dirty="0" smtClean="0"/>
              <a:t>As a command we achieve this through the work that our 8 divisions perform on a daily basis. </a:t>
            </a:r>
          </a:p>
          <a:p>
            <a:endParaRPr lang="en-US" baseline="0" dirty="0" smtClean="0"/>
          </a:p>
          <a:p>
            <a:endParaRPr lang="en-US" baseline="0" dirty="0" smtClean="0"/>
          </a:p>
          <a:p>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3</a:t>
            </a:fld>
            <a:endParaRPr lang="en-US" dirty="0"/>
          </a:p>
        </p:txBody>
      </p:sp>
    </p:spTree>
    <p:extLst>
      <p:ext uri="{BB962C8B-B14F-4D97-AF65-F5344CB8AC3E}">
        <p14:creationId xmlns:p14="http://schemas.microsoft.com/office/powerpoint/2010/main" val="2867482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a:t>
            </a:r>
          </a:p>
          <a:p>
            <a:endParaRPr lang="en-US" dirty="0" smtClean="0"/>
          </a:p>
          <a:p>
            <a:r>
              <a:rPr lang="en-US" dirty="0" smtClean="0"/>
              <a:t>We have 13 locations across the country which include 10</a:t>
            </a:r>
            <a:r>
              <a:rPr lang="en-US" baseline="0" dirty="0" smtClean="0"/>
              <a:t> naval museums, our collection management facility and maintenance detachment Boston</a:t>
            </a:r>
            <a:r>
              <a:rPr lang="en-US" dirty="0" smtClean="0"/>
              <a:t>. </a:t>
            </a:r>
          </a:p>
          <a:p>
            <a:endParaRPr lang="en-US" dirty="0" smtClean="0"/>
          </a:p>
          <a:p>
            <a:r>
              <a:rPr lang="en-US" dirty="0" smtClean="0"/>
              <a:t>Our archive</a:t>
            </a:r>
            <a:r>
              <a:rPr lang="en-US" baseline="0" dirty="0" smtClean="0"/>
              <a:t> is located at our </a:t>
            </a:r>
            <a:r>
              <a:rPr lang="en-US" dirty="0" smtClean="0"/>
              <a:t>headquarters o</a:t>
            </a:r>
            <a:r>
              <a:rPr lang="en-US" baseline="0" dirty="0" smtClean="0"/>
              <a:t>n the Washington Navy Yard in Washington, DC. </a:t>
            </a:r>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4</a:t>
            </a:fld>
            <a:endParaRPr lang="en-US" dirty="0"/>
          </a:p>
        </p:txBody>
      </p:sp>
    </p:spTree>
    <p:extLst>
      <p:ext uri="{BB962C8B-B14F-4D97-AF65-F5344CB8AC3E}">
        <p14:creationId xmlns:p14="http://schemas.microsoft.com/office/powerpoint/2010/main" val="2751218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a:t>
            </a:r>
          </a:p>
          <a:p>
            <a:endParaRPr lang="en-US" dirty="0" smtClean="0"/>
          </a:p>
          <a:p>
            <a:r>
              <a:rPr lang="en-US" dirty="0" smtClean="0"/>
              <a:t>Our complete mission is to collect, organize, preserve, protect, and make available select permanent official records and other historically significant documents of the Navy such as personal papers, oral histories, and photographs.</a:t>
            </a:r>
          </a:p>
          <a:p>
            <a:endParaRPr lang="en-US" dirty="0" smtClean="0"/>
          </a:p>
          <a:p>
            <a:r>
              <a:rPr lang="en-US" dirty="0" smtClean="0"/>
              <a:t>We have a staff</a:t>
            </a:r>
            <a:r>
              <a:rPr lang="en-US" baseline="0" dirty="0" smtClean="0"/>
              <a:t> of 25 archivists and 2 FOIA specialists organized into Processing and Reference/FOIA sections and sometimes contractors for special projects.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5</a:t>
            </a:fld>
            <a:endParaRPr lang="en-US" dirty="0"/>
          </a:p>
        </p:txBody>
      </p:sp>
    </p:spTree>
    <p:extLst>
      <p:ext uri="{BB962C8B-B14F-4D97-AF65-F5344CB8AC3E}">
        <p14:creationId xmlns:p14="http://schemas.microsoft.com/office/powerpoint/2010/main" val="1245407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a:t>
            </a:r>
          </a:p>
          <a:p>
            <a:endParaRPr lang="en-US" dirty="0" smtClean="0"/>
          </a:p>
          <a:p>
            <a:r>
              <a:rPr lang="en-US" dirty="0" smtClean="0"/>
              <a:t>We are the largest repository of permanent Navy records outside the National Archives.</a:t>
            </a:r>
          </a:p>
          <a:p>
            <a:endParaRPr lang="en-US" dirty="0" smtClean="0"/>
          </a:p>
          <a:p>
            <a:r>
              <a:rPr lang="en-US" dirty="0" smtClean="0"/>
              <a:t>Our</a:t>
            </a:r>
            <a:r>
              <a:rPr lang="en-US" baseline="0" dirty="0" smtClean="0"/>
              <a:t> collection consists of an estimated 40,000 Cubic FT of textual and special media, over 1 million photographs, and over 4 TB of electronic records. </a:t>
            </a:r>
          </a:p>
          <a:p>
            <a:endParaRPr lang="en-US" baseline="0" dirty="0" smtClean="0"/>
          </a:p>
          <a:p>
            <a:r>
              <a:rPr lang="en-US" baseline="0" dirty="0" smtClean="0"/>
              <a:t>Approximately 85-90% of these records are official and will be transferred to the National Archives depending on the record series. </a:t>
            </a:r>
          </a:p>
          <a:p>
            <a:endParaRPr lang="en-US" baseline="0" dirty="0" smtClean="0"/>
          </a:p>
          <a:p>
            <a:r>
              <a:rPr lang="en-US" baseline="0" dirty="0" smtClean="0"/>
              <a:t>Our collecting areas range from  operational records and histories to personal papers </a:t>
            </a:r>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6</a:t>
            </a:fld>
            <a:endParaRPr lang="en-US" dirty="0"/>
          </a:p>
        </p:txBody>
      </p:sp>
    </p:spTree>
    <p:extLst>
      <p:ext uri="{BB962C8B-B14F-4D97-AF65-F5344CB8AC3E}">
        <p14:creationId xmlns:p14="http://schemas.microsoft.com/office/powerpoint/2010/main" val="2238561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Sesily-transition out</a:t>
            </a:r>
          </a:p>
          <a:p>
            <a:endParaRPr lang="en-US" dirty="0" smtClean="0"/>
          </a:p>
          <a:p>
            <a:r>
              <a:rPr lang="en-US" dirty="0" smtClean="0"/>
              <a:t>A</a:t>
            </a:r>
            <a:r>
              <a:rPr lang="en-US" baseline="0" dirty="0" smtClean="0"/>
              <a:t> little about the Navy. </a:t>
            </a:r>
          </a:p>
          <a:p>
            <a:endParaRPr lang="en-US" dirty="0" smtClean="0"/>
          </a:p>
          <a:p>
            <a:endParaRPr lang="en-US" dirty="0" smtClean="0"/>
          </a:p>
          <a:p>
            <a:r>
              <a:rPr lang="en-US" dirty="0" smtClean="0"/>
              <a:t>We are part of the 274,000+ civilians that work for the Navy.</a:t>
            </a:r>
          </a:p>
          <a:p>
            <a:endParaRPr lang="en-US" dirty="0" smtClean="0"/>
          </a:p>
          <a:p>
            <a:r>
              <a:rPr lang="en-US" dirty="0" smtClean="0"/>
              <a:t>We happily support the almost 330,000 active duty sailors.</a:t>
            </a:r>
          </a:p>
          <a:p>
            <a:endParaRPr lang="en-US" dirty="0" smtClean="0"/>
          </a:p>
          <a:p>
            <a:endParaRPr lang="en-US" dirty="0" smtClean="0"/>
          </a:p>
          <a:p>
            <a:r>
              <a:rPr lang="en-US" dirty="0" smtClean="0"/>
              <a:t>On</a:t>
            </a:r>
            <a:r>
              <a:rPr lang="en-US" baseline="0" dirty="0" smtClean="0"/>
              <a:t> a regular basis Kay works with the fleet which consist of 288 vessels.</a:t>
            </a:r>
          </a:p>
          <a:p>
            <a:endParaRPr lang="en-US" baseline="0" dirty="0" smtClean="0"/>
          </a:p>
          <a:p>
            <a:r>
              <a:rPr lang="en-US" baseline="0" dirty="0" smtClean="0"/>
              <a:t>And I work with the roughly 3.500 commands that make up the navy. </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7</a:t>
            </a:fld>
            <a:endParaRPr lang="en-US" dirty="0"/>
          </a:p>
        </p:txBody>
      </p:sp>
    </p:spTree>
    <p:extLst>
      <p:ext uri="{BB962C8B-B14F-4D97-AF65-F5344CB8AC3E}">
        <p14:creationId xmlns:p14="http://schemas.microsoft.com/office/powerpoint/2010/main" val="3941095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Kay –</a:t>
            </a:r>
            <a:r>
              <a:rPr lang="en-US" dirty="0" smtClean="0"/>
              <a:t>transition </a:t>
            </a:r>
          </a:p>
          <a:p>
            <a:endParaRPr lang="en-US" dirty="0" smtClean="0"/>
          </a:p>
          <a:p>
            <a:r>
              <a:rPr lang="en-US" dirty="0" smtClean="0"/>
              <a:t>Archival Value - for our purposes, the record has validity</a:t>
            </a:r>
          </a:p>
          <a:p>
            <a:r>
              <a:rPr lang="en-US" dirty="0" smtClean="0"/>
              <a:t>Validity – accurately represents reality</a:t>
            </a:r>
          </a:p>
          <a:p>
            <a:r>
              <a:rPr lang="en-US" dirty="0" smtClean="0"/>
              <a:t>OPNAVINST - is a formally documented lawful order that is issued by the Chief of Naval Operations. These instructions are typically used to establish United States Navy policy, procedures, and requirements.</a:t>
            </a:r>
          </a:p>
          <a:p>
            <a:r>
              <a:rPr lang="en-US" dirty="0" smtClean="0"/>
              <a:t>Fleet consists of 288 vessels </a:t>
            </a:r>
          </a:p>
          <a:p>
            <a:r>
              <a:rPr lang="en-US" dirty="0" smtClean="0"/>
              <a:t>Naval Commands over 3,000 (land, sea, and reserve units) </a:t>
            </a:r>
          </a:p>
          <a:p>
            <a:r>
              <a:rPr lang="en-US" dirty="0" smtClean="0"/>
              <a:t>History – for our purposes, it’s anything that happened ‘yesterday’.</a:t>
            </a:r>
          </a:p>
          <a:p>
            <a:r>
              <a:rPr lang="en-US" dirty="0" smtClean="0"/>
              <a:t>COR are annual reports submitted by commands</a:t>
            </a:r>
          </a:p>
          <a:p>
            <a:r>
              <a:rPr lang="en-US" dirty="0" smtClean="0"/>
              <a:t>Deck Log monthly reports of Naval commissioned vessels</a:t>
            </a:r>
          </a:p>
          <a:p>
            <a:r>
              <a:rPr lang="en-US" dirty="0" smtClean="0"/>
              <a:t>NCDU- Naval Combat Documentation Unit is a reservist unit which works with commands to document the Navy’s active history </a:t>
            </a:r>
          </a:p>
          <a:p>
            <a:endParaRPr lang="en-US" dirty="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8</a:t>
            </a:fld>
            <a:endParaRPr lang="en-US" dirty="0"/>
          </a:p>
        </p:txBody>
      </p:sp>
    </p:spTree>
    <p:extLst>
      <p:ext uri="{BB962C8B-B14F-4D97-AF65-F5344CB8AC3E}">
        <p14:creationId xmlns:p14="http://schemas.microsoft.com/office/powerpoint/2010/main" val="459481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Kay</a:t>
            </a:r>
          </a:p>
          <a:p>
            <a:endParaRPr lang="en-US" dirty="0" smtClean="0"/>
          </a:p>
          <a:p>
            <a:r>
              <a:rPr lang="en-US" dirty="0" smtClean="0"/>
              <a:t>NARAs full:</a:t>
            </a:r>
            <a:r>
              <a:rPr lang="en-US" baseline="0" dirty="0" smtClean="0"/>
              <a:t> “</a:t>
            </a:r>
            <a:r>
              <a:rPr lang="en-US" dirty="0" smtClean="0"/>
              <a:t>A group of records arranged according to a filing system or kept together because they relate to a particular subject or function, result from the same activity, document a specific type of transaction, exist in the same media format, or have some other type of relationship.</a:t>
            </a:r>
            <a:r>
              <a:rPr lang="en-US" baseline="0" dirty="0" smtClean="0"/>
              <a:t>”</a:t>
            </a:r>
            <a:endParaRPr lang="en-US" dirty="0" smtClean="0"/>
          </a:p>
          <a:p>
            <a:endParaRPr lang="en-US" dirty="0" smtClean="0"/>
          </a:p>
          <a:p>
            <a:endParaRPr lang="en-US"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COR and Deck Log are record series that we both manage. Take all of the Navy out of it and a deck log is a monthly report and a COR is a yearly report.</a:t>
            </a:r>
          </a:p>
          <a:p>
            <a:endParaRPr lang="en-US" baseline="0" dirty="0" smtClean="0"/>
          </a:p>
          <a:p>
            <a:endParaRPr lang="en-US" baseline="0" dirty="0" smtClean="0"/>
          </a:p>
          <a:p>
            <a:r>
              <a:rPr lang="en-US" baseline="0" dirty="0" smtClean="0"/>
              <a:t>We are accessioning the receipt of new collection materials daily and appraising the records as we go. I review roughly 3,000 to 4,000 pages daily, Sesily reviews between 2,500 and 3,500 pages daily during the height of processing. We don’t process and then move onto another collection or record series. Because of this, we have become subject matter experts..</a:t>
            </a:r>
          </a:p>
          <a:p>
            <a:endParaRPr lang="en-US" baseline="0" dirty="0" smtClean="0"/>
          </a:p>
          <a:p>
            <a:r>
              <a:rPr lang="en-US" baseline="0" dirty="0" smtClean="0"/>
              <a:t>When the record is ‘missing’ pages (usually left on the copier) or vital information to ensure the record is complete, I reach out to the ship to ensure that archive and future users have a complete record to look at. </a:t>
            </a:r>
          </a:p>
          <a:p>
            <a:r>
              <a:rPr lang="en-US" baseline="0" dirty="0" smtClean="0"/>
              <a:t>Similar to Kay, when additional reports listed for submission or vital information is missing, or the OPNAVINST is not followed I will reach out to the command for additional materials. Every command receives a received receipt that acts as our institutions accession record. </a:t>
            </a:r>
          </a:p>
          <a:p>
            <a:endParaRPr lang="en-US" baseline="0" dirty="0" smtClean="0"/>
          </a:p>
          <a:p>
            <a:r>
              <a:rPr lang="en-US" baseline="0" dirty="0" smtClean="0"/>
              <a:t>But because COR and Deck Logs are programs we are responsible for, we determine what to create and what to include in either their monthly or yearly report. NHHC owns the record series, so we are also the program managers, setting the policy for the CORs or the deck logs via the OPNAVINST. There is a natural reluctance to get involved in the records you get, there is very much a passive nature of archival collection. But during those times, you gotta take off your archivist hat and put on your program manager hat.</a:t>
            </a:r>
          </a:p>
          <a:p>
            <a:endParaRPr lang="en-US" baseline="0" dirty="0" smtClean="0"/>
          </a:p>
        </p:txBody>
      </p:sp>
      <p:sp>
        <p:nvSpPr>
          <p:cNvPr id="4" name="Slide Number Placeholder 3"/>
          <p:cNvSpPr>
            <a:spLocks noGrp="1"/>
          </p:cNvSpPr>
          <p:nvPr>
            <p:ph type="sldNum" sz="quarter" idx="10"/>
          </p:nvPr>
        </p:nvSpPr>
        <p:spPr/>
        <p:txBody>
          <a:bodyPr/>
          <a:lstStyle/>
          <a:p>
            <a:pPr>
              <a:defRPr/>
            </a:pPr>
            <a:fld id="{84A70438-C243-4F58-90DD-4A18D661901B}" type="slidenum">
              <a:rPr lang="en-US" smtClean="0"/>
              <a:pPr>
                <a:defRPr/>
              </a:pPr>
              <a:t>9</a:t>
            </a:fld>
            <a:endParaRPr lang="en-US" dirty="0"/>
          </a:p>
        </p:txBody>
      </p:sp>
    </p:spTree>
    <p:extLst>
      <p:ext uri="{BB962C8B-B14F-4D97-AF65-F5344CB8AC3E}">
        <p14:creationId xmlns:p14="http://schemas.microsoft.com/office/powerpoint/2010/main" val="444745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796006-D32D-45EC-B62B-8EC9AA738943}" type="datetime1">
              <a:rPr lang="en-US" smtClean="0">
                <a:solidFill>
                  <a:prstClr val="black">
                    <a:tint val="75000"/>
                  </a:prstClr>
                </a:solidFill>
              </a:rPr>
              <a:t>4/10/2019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174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600199"/>
            <a:ext cx="5486400" cy="31273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1FF706-2CB6-447B-9FF4-6C9CB5499237}" type="datetime1">
              <a:rPr lang="en-US" smtClean="0">
                <a:solidFill>
                  <a:prstClr val="black">
                    <a:tint val="75000"/>
                  </a:prstClr>
                </a:solidFill>
              </a:rPr>
              <a:t>4/10/2019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74357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6934200" cy="868362"/>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7D4812-AB4B-44DA-B0BC-85E866BF4DA1}" type="datetime1">
              <a:rPr lang="en-US" smtClean="0">
                <a:solidFill>
                  <a:prstClr val="black">
                    <a:tint val="75000"/>
                  </a:prstClr>
                </a:solidFill>
              </a:rPr>
              <a:t>4/10/2019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35931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E3572F-F5D7-4229-BAB1-B4A0CC2BED39}" type="datetime1">
              <a:rPr lang="en-US" smtClean="0">
                <a:solidFill>
                  <a:prstClr val="black">
                    <a:tint val="75000"/>
                  </a:prstClr>
                </a:solidFill>
              </a:rPr>
              <a:t>4/10/2019</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06487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1ABA2D-5102-4458-9C78-34718BDD27E6}" type="datetime1">
              <a:rPr lang="en-US" smtClean="0">
                <a:solidFill>
                  <a:prstClr val="black">
                    <a:tint val="75000"/>
                  </a:prstClr>
                </a:solidFill>
              </a:rPr>
              <a:t>4/10/2019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37101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E2C6BA-8D31-4AEB-85A9-4C9207FA86EF}" type="datetime1">
              <a:rPr lang="en-US" smtClean="0">
                <a:solidFill>
                  <a:prstClr val="black">
                    <a:tint val="75000"/>
                  </a:prstClr>
                </a:solidFill>
              </a:rPr>
              <a:t>4/10/2019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47007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C75F4A-640B-4BA7-A520-529215BF5EB7}" type="datetime1">
              <a:rPr lang="en-US" smtClean="0">
                <a:solidFill>
                  <a:prstClr val="black">
                    <a:tint val="75000"/>
                  </a:prstClr>
                </a:solidFill>
              </a:rPr>
              <a:t>4/10/2019</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9563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4FB872-4A0B-43C1-A668-02DB8CFCAEFA}" type="datetime1">
              <a:rPr lang="en-US" smtClean="0">
                <a:solidFill>
                  <a:prstClr val="black">
                    <a:tint val="75000"/>
                  </a:prstClr>
                </a:solidFill>
              </a:rPr>
              <a:t>4/10/2019</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74293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B73D91-E96A-4FCE-9789-CD70153659CA}" type="datetime1">
              <a:rPr lang="en-US" smtClean="0">
                <a:solidFill>
                  <a:prstClr val="black">
                    <a:tint val="75000"/>
                  </a:prstClr>
                </a:solidFill>
              </a:rPr>
              <a:t>4/10/2019</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73855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3008313" cy="7493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676400"/>
            <a:ext cx="5111750" cy="44497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514600"/>
            <a:ext cx="3008313" cy="3611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87629A-A58F-4734-A86A-459113D3F245}" type="datetime1">
              <a:rPr lang="en-US" smtClean="0">
                <a:solidFill>
                  <a:prstClr val="black">
                    <a:tint val="75000"/>
                  </a:prstClr>
                </a:solidFill>
              </a:rPr>
              <a:t>4/10/2019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UNCLASSIFIED//FOUO</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0E9040-BE1E-4392-A592-FB3246AD46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99453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04800" y="216426"/>
            <a:ext cx="1315357" cy="1307574"/>
          </a:xfrm>
          <a:prstGeom prst="rect">
            <a:avLst/>
          </a:prstGeom>
        </p:spPr>
      </p:pic>
      <p:sp>
        <p:nvSpPr>
          <p:cNvPr id="2" name="Title Placeholder 1"/>
          <p:cNvSpPr>
            <a:spLocks noGrp="1"/>
          </p:cNvSpPr>
          <p:nvPr>
            <p:ph type="title"/>
          </p:nvPr>
        </p:nvSpPr>
        <p:spPr>
          <a:xfrm>
            <a:off x="1752600" y="274638"/>
            <a:ext cx="69342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4CDB027-DFA4-410B-ABD1-4A926FA05B05}" type="datetime1">
              <a:rPr lang="en-US" smtClean="0">
                <a:solidFill>
                  <a:prstClr val="black">
                    <a:tint val="75000"/>
                  </a:prstClr>
                </a:solidFill>
                <a:latin typeface="Calibri"/>
              </a:rPr>
              <a:t>4/10/2019</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US" dirty="0" smtClean="0">
                <a:solidFill>
                  <a:prstClr val="black">
                    <a:tint val="75000"/>
                  </a:prstClr>
                </a:solidFill>
                <a:latin typeface="Calibri"/>
              </a:rPr>
              <a:t>UNCLASSIFIED//FOUO</a:t>
            </a: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4F0E9040-BE1E-4392-A592-FB3246AD467A}" type="slidenum">
              <a:rPr lang="en-US" smtClean="0">
                <a:solidFill>
                  <a:prstClr val="black">
                    <a:tint val="75000"/>
                  </a:prstClr>
                </a:solidFill>
                <a:latin typeface="Calibri"/>
              </a:rPr>
              <a:pPr fontAlgn="auto">
                <a:spcBef>
                  <a:spcPts val="0"/>
                </a:spcBef>
                <a:spcAft>
                  <a:spcPts val="0"/>
                </a:spcAft>
              </a:pPr>
              <a:t>‹#›</a:t>
            </a:fld>
            <a:endParaRPr lang="en-US" dirty="0">
              <a:solidFill>
                <a:prstClr val="black">
                  <a:tint val="75000"/>
                </a:prstClr>
              </a:solidFill>
              <a:latin typeface="Calibri"/>
            </a:endParaRPr>
          </a:p>
        </p:txBody>
      </p:sp>
      <p:cxnSp>
        <p:nvCxnSpPr>
          <p:cNvPr id="9" name="Straight Connector 8"/>
          <p:cNvCxnSpPr/>
          <p:nvPr/>
        </p:nvCxnSpPr>
        <p:spPr>
          <a:xfrm>
            <a:off x="1524000" y="1371600"/>
            <a:ext cx="7162800" cy="0"/>
          </a:xfrm>
          <a:prstGeom prst="line">
            <a:avLst/>
          </a:prstGeom>
          <a:noFill/>
          <a:ln w="15875" cap="flat" cmpd="sng" algn="ctr">
            <a:solidFill>
              <a:srgbClr val="114460"/>
            </a:solidFill>
            <a:prstDash val="solid"/>
          </a:ln>
          <a:effectLst/>
        </p:spPr>
      </p:cxnSp>
      <p:cxnSp>
        <p:nvCxnSpPr>
          <p:cNvPr id="10" name="Straight Connector 9"/>
          <p:cNvCxnSpPr/>
          <p:nvPr/>
        </p:nvCxnSpPr>
        <p:spPr>
          <a:xfrm>
            <a:off x="1371600" y="1447800"/>
            <a:ext cx="7315200" cy="0"/>
          </a:xfrm>
          <a:prstGeom prst="line">
            <a:avLst/>
          </a:prstGeom>
          <a:noFill/>
          <a:ln w="15875" cap="flat" cmpd="sng" algn="ctr">
            <a:solidFill>
              <a:srgbClr val="86754D"/>
            </a:solidFill>
            <a:prstDash val="solid"/>
          </a:ln>
          <a:effectLst/>
        </p:spPr>
      </p:cxnSp>
    </p:spTree>
    <p:extLst>
      <p:ext uri="{BB962C8B-B14F-4D97-AF65-F5344CB8AC3E}">
        <p14:creationId xmlns:p14="http://schemas.microsoft.com/office/powerpoint/2010/main" val="32605394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sldNum="0" hdr="0" dt="0"/>
  <p:txStyles>
    <p:titleStyle>
      <a:lvl1pPr algn="r" defTabSz="914400" rtl="0" eaLnBrk="1" latinLnBrk="0" hangingPunct="1">
        <a:spcBef>
          <a:spcPct val="0"/>
        </a:spcBef>
        <a:buNone/>
        <a:defRPr sz="4400" kern="1200">
          <a:solidFill>
            <a:srgbClr val="114460"/>
          </a:solidFill>
          <a:latin typeface="+mj-lt"/>
          <a:ea typeface="+mj-ea"/>
          <a:cs typeface="+mj-cs"/>
        </a:defRPr>
      </a:lvl1pPr>
    </p:titleStyle>
    <p:bodyStyle>
      <a:lvl1pPr marL="342900" indent="-342900" algn="l" defTabSz="914400" rtl="0" eaLnBrk="1" latinLnBrk="0" hangingPunct="1">
        <a:spcBef>
          <a:spcPct val="20000"/>
        </a:spcBef>
        <a:buFontTx/>
        <a:buBlip>
          <a:blip r:embed="rId13"/>
        </a:buBlip>
        <a:defRPr sz="3200" kern="1200">
          <a:solidFill>
            <a:srgbClr val="11446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11446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63B2BD"/>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86754D"/>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86754D"/>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navy.mil/view_image.asp?id=231199"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2.archivists.org/glossary/terms/a/archivist"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hyperlink" Target="https://www.pmi.org/learning/library/roles-responsibilities-skills-program-management-6799" TargetMode="External"/><Relationship Id="rId5" Type="http://schemas.openxmlformats.org/officeDocument/2006/relationships/image" Target="../media/image2.jpeg"/><Relationship Id="rId4" Type="http://schemas.openxmlformats.org/officeDocument/2006/relationships/hyperlink" Target="https://www2.archivists.org/glossary/terms/r/records-manager"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dvidshub.net/image/3884086/ghwb-flagship-carrier-strike-group-csg-2-which-comprised-staff-csg-2-ghwb"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hyperlink" Target="https://www.dvidshub.net/image/3933747/uss-pearl-harbor-sailors-stand-watches"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hyperlink" Target="https://www.instagram.com/p/BsB9E4chVIs/"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sesily.resch@navy.mi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mailto:Karolina.Lewandowska@navy.mi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addthis.com/bookmark.php"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instagram.com/p/BtHTnLzhxRm/" TargetMode="Externa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ommons.lbl.gov/display/aro/Record+Series+Definiti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84421"/>
            <a:ext cx="7772400" cy="1916029"/>
          </a:xfrm>
        </p:spPr>
        <p:txBody>
          <a:bodyPr>
            <a:noAutofit/>
          </a:bodyPr>
          <a:lstStyle/>
          <a:p>
            <a:pPr algn="ctr"/>
            <a:r>
              <a:rPr lang="en-US" sz="4800" dirty="0">
                <a:latin typeface="Times New Roman" panose="02020603050405020304" pitchFamily="18" charset="0"/>
                <a:cs typeface="Times New Roman" panose="02020603050405020304" pitchFamily="18" charset="0"/>
              </a:rPr>
              <a:t>Building Awareness of Archival Value: Working </a:t>
            </a:r>
            <a:r>
              <a:rPr lang="en-US" sz="4800" dirty="0" smtClean="0">
                <a:latin typeface="Times New Roman" panose="02020603050405020304" pitchFamily="18" charset="0"/>
                <a:cs typeface="Times New Roman" panose="02020603050405020304" pitchFamily="18" charset="0"/>
              </a:rPr>
              <a:t/>
            </a:r>
            <a:br>
              <a:rPr lang="en-US" sz="4800" dirty="0" smtClean="0">
                <a:latin typeface="Times New Roman" panose="02020603050405020304" pitchFamily="18" charset="0"/>
                <a:cs typeface="Times New Roman" panose="02020603050405020304" pitchFamily="18" charset="0"/>
              </a:rPr>
            </a:br>
            <a:r>
              <a:rPr lang="en-US" sz="4800" dirty="0" smtClean="0">
                <a:latin typeface="Times New Roman" panose="02020603050405020304" pitchFamily="18" charset="0"/>
                <a:cs typeface="Times New Roman" panose="02020603050405020304" pitchFamily="18" charset="0"/>
              </a:rPr>
              <a:t>With </a:t>
            </a:r>
            <a:r>
              <a:rPr lang="en-US" sz="4800" dirty="0">
                <a:latin typeface="Times New Roman" panose="02020603050405020304" pitchFamily="18" charset="0"/>
                <a:cs typeface="Times New Roman" panose="02020603050405020304" pitchFamily="18" charset="0"/>
              </a:rPr>
              <a:t>Record Creators</a:t>
            </a:r>
          </a:p>
        </p:txBody>
      </p:sp>
      <p:sp>
        <p:nvSpPr>
          <p:cNvPr id="3" name="Subtitle 2"/>
          <p:cNvSpPr>
            <a:spLocks noGrp="1"/>
          </p:cNvSpPr>
          <p:nvPr>
            <p:ph type="subTitle" idx="1"/>
          </p:nvPr>
        </p:nvSpPr>
        <p:spPr>
          <a:xfrm>
            <a:off x="1163320" y="3886199"/>
            <a:ext cx="6817360" cy="2971801"/>
          </a:xfrm>
        </p:spPr>
        <p:txBody>
          <a:bodyPr>
            <a:normAutofit fontScale="92500"/>
          </a:bodyPr>
          <a:lstStyle/>
          <a:p>
            <a:r>
              <a:rPr lang="en-US" dirty="0" smtClean="0"/>
              <a:t>Sesily Resch</a:t>
            </a:r>
          </a:p>
          <a:p>
            <a:r>
              <a:rPr lang="en-US" dirty="0" smtClean="0"/>
              <a:t>Karolina Lewandowska</a:t>
            </a:r>
          </a:p>
          <a:p>
            <a:r>
              <a:rPr lang="en-US" dirty="0"/>
              <a:t>Mid-Atlantic Regional Archives </a:t>
            </a:r>
            <a:r>
              <a:rPr lang="en-US" dirty="0" smtClean="0"/>
              <a:t>Conference</a:t>
            </a:r>
          </a:p>
          <a:p>
            <a:r>
              <a:rPr lang="en-US" dirty="0" smtClean="0"/>
              <a:t>Spring </a:t>
            </a:r>
            <a:r>
              <a:rPr lang="en-US" dirty="0"/>
              <a:t>2019</a:t>
            </a:r>
          </a:p>
          <a:p>
            <a:r>
              <a:rPr lang="en-US" dirty="0" smtClean="0"/>
              <a:t>Morgantown</a:t>
            </a:r>
            <a:r>
              <a:rPr lang="en-US" dirty="0"/>
              <a:t>, WV</a:t>
            </a:r>
          </a:p>
        </p:txBody>
      </p:sp>
    </p:spTree>
    <p:extLst>
      <p:ext uri="{BB962C8B-B14F-4D97-AF65-F5344CB8AC3E}">
        <p14:creationId xmlns:p14="http://schemas.microsoft.com/office/powerpoint/2010/main" val="8949397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US Navy Sailor</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“…I didn’t think anyone really looked at the deck log let alone read any of it once we send it </a:t>
            </a:r>
            <a:r>
              <a:rPr lang="en-US" dirty="0" smtClean="0">
                <a:latin typeface="Times New Roman" panose="02020603050405020304" pitchFamily="18" charset="0"/>
                <a:cs typeface="Times New Roman" panose="02020603050405020304" pitchFamily="18" charset="0"/>
              </a:rPr>
              <a:t>off…”</a:t>
            </a: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2201512" y="3219138"/>
            <a:ext cx="4740976" cy="3160650"/>
          </a:xfrm>
          <a:prstGeom prst="rect">
            <a:avLst/>
          </a:prstGeom>
        </p:spPr>
      </p:pic>
      <p:sp>
        <p:nvSpPr>
          <p:cNvPr id="5" name="TextBox 4"/>
          <p:cNvSpPr txBox="1"/>
          <p:nvPr/>
        </p:nvSpPr>
        <p:spPr>
          <a:xfrm>
            <a:off x="4572000" y="6379788"/>
            <a:ext cx="4362137" cy="769441"/>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hlinkClick r:id="rId4"/>
              </a:rPr>
              <a:t>https://</a:t>
            </a:r>
            <a:r>
              <a:rPr lang="en-US" sz="1600" dirty="0" smtClean="0">
                <a:latin typeface="Times New Roman" panose="02020603050405020304" pitchFamily="18" charset="0"/>
                <a:cs typeface="Times New Roman" panose="02020603050405020304" pitchFamily="18" charset="0"/>
                <a:hlinkClick r:id="rId4"/>
              </a:rPr>
              <a:t>www.navy.mil/view_image.asp?id=231199</a:t>
            </a:r>
            <a:endParaRPr lang="en-US" sz="1600" dirty="0" smtClean="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42750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Archivist vs Records Manager vs Program Manager</a:t>
            </a:r>
            <a:endParaRPr lang="en-US" dirty="0"/>
          </a:p>
        </p:txBody>
      </p:sp>
      <p:sp>
        <p:nvSpPr>
          <p:cNvPr id="3" name="Text Placeholder 2"/>
          <p:cNvSpPr>
            <a:spLocks noGrp="1"/>
          </p:cNvSpPr>
          <p:nvPr>
            <p:ph type="body" idx="1"/>
          </p:nvPr>
        </p:nvSpPr>
        <p:spPr/>
        <p:txBody>
          <a:bodyPr/>
          <a:lstStyle/>
          <a:p>
            <a:r>
              <a:rPr lang="en-US" dirty="0" smtClean="0"/>
              <a:t>Archivist</a:t>
            </a:r>
            <a:endParaRPr lang="en-US" dirty="0"/>
          </a:p>
        </p:txBody>
      </p:sp>
      <p:sp>
        <p:nvSpPr>
          <p:cNvPr id="4" name="Content Placeholder 3"/>
          <p:cNvSpPr>
            <a:spLocks noGrp="1"/>
          </p:cNvSpPr>
          <p:nvPr>
            <p:ph sz="half" idx="2"/>
          </p:nvPr>
        </p:nvSpPr>
        <p:spPr>
          <a:xfrm>
            <a:off x="457200" y="2174874"/>
            <a:ext cx="4040188" cy="4514683"/>
          </a:xfrm>
        </p:spPr>
        <p:txBody>
          <a:bodyPr>
            <a:normAutofit fontScale="85000" lnSpcReduction="10000"/>
          </a:bodyPr>
          <a:lstStyle/>
          <a:p>
            <a:r>
              <a:rPr lang="en-US" dirty="0">
                <a:latin typeface="Times New Roman" panose="02020603050405020304" pitchFamily="18" charset="0"/>
                <a:cs typeface="Times New Roman" panose="02020603050405020304" pitchFamily="18" charset="0"/>
              </a:rPr>
              <a:t>1. An individual responsible for appraising, acquiring, arranging, describing, preserving, and providing access to records of enduring value, according to the principles of provenance, original order, and collective control to protect the materials' authenticity and context. - 2. An individual with responsibility for management and oversight of an archival repository or of records of enduring value</a:t>
            </a:r>
            <a:r>
              <a:rPr lang="en-US" dirty="0" smtClean="0">
                <a:latin typeface="Times New Roman" panose="02020603050405020304" pitchFamily="18" charset="0"/>
                <a:cs typeface="Times New Roman" panose="02020603050405020304" pitchFamily="18" charset="0"/>
              </a:rPr>
              <a:t>.</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sz="1900" dirty="0">
                <a:latin typeface="Times New Roman" panose="02020603050405020304" pitchFamily="18" charset="0"/>
                <a:cs typeface="Times New Roman" panose="02020603050405020304" pitchFamily="18" charset="0"/>
                <a:hlinkClick r:id="rId3"/>
              </a:rPr>
              <a:t>https://</a:t>
            </a:r>
            <a:r>
              <a:rPr lang="en-US" sz="1900" dirty="0" smtClean="0">
                <a:latin typeface="Times New Roman" panose="02020603050405020304" pitchFamily="18" charset="0"/>
                <a:cs typeface="Times New Roman" panose="02020603050405020304" pitchFamily="18" charset="0"/>
                <a:hlinkClick r:id="rId3"/>
              </a:rPr>
              <a:t>www2.archivists.org/glossary/terms/a/archivist</a:t>
            </a:r>
            <a:endParaRPr lang="en-US" sz="1900" dirty="0" smtClean="0">
              <a:latin typeface="Times New Roman" panose="02020603050405020304" pitchFamily="18" charset="0"/>
              <a:cs typeface="Times New Roman" panose="02020603050405020304" pitchFamily="18" charset="0"/>
            </a:endParaRPr>
          </a:p>
          <a:p>
            <a:pPr marL="0" indent="0">
              <a:buNone/>
            </a:pPr>
            <a:endParaRPr lang="en-US" dirty="0"/>
          </a:p>
          <a:p>
            <a:pPr marL="0" indent="0">
              <a:buNone/>
            </a:pPr>
            <a:endParaRPr lang="en-US" dirty="0"/>
          </a:p>
        </p:txBody>
      </p:sp>
      <p:sp>
        <p:nvSpPr>
          <p:cNvPr id="5" name="Text Placeholder 4"/>
          <p:cNvSpPr>
            <a:spLocks noGrp="1"/>
          </p:cNvSpPr>
          <p:nvPr>
            <p:ph type="body" sz="quarter" idx="3"/>
          </p:nvPr>
        </p:nvSpPr>
        <p:spPr>
          <a:xfrm>
            <a:off x="4645025" y="1258377"/>
            <a:ext cx="4041775" cy="639762"/>
          </a:xfrm>
        </p:spPr>
        <p:txBody>
          <a:bodyPr/>
          <a:lstStyle/>
          <a:p>
            <a:r>
              <a:rPr lang="en-US" dirty="0" smtClean="0"/>
              <a:t>Records Manager</a:t>
            </a:r>
            <a:endParaRPr lang="en-US" dirty="0"/>
          </a:p>
        </p:txBody>
      </p:sp>
      <p:sp>
        <p:nvSpPr>
          <p:cNvPr id="6" name="Content Placeholder 5"/>
          <p:cNvSpPr>
            <a:spLocks noGrp="1"/>
          </p:cNvSpPr>
          <p:nvPr>
            <p:ph sz="quarter" idx="4"/>
          </p:nvPr>
        </p:nvSpPr>
        <p:spPr>
          <a:xfrm>
            <a:off x="4645025" y="1837979"/>
            <a:ext cx="4041775" cy="2553536"/>
          </a:xfrm>
        </p:spPr>
        <p:txBody>
          <a:bodyPr>
            <a:normAutofit/>
          </a:bodyPr>
          <a:lstStyle/>
          <a:p>
            <a:r>
              <a:rPr lang="en-US" sz="2000" dirty="0">
                <a:latin typeface="Times New Roman" panose="02020603050405020304" pitchFamily="18" charset="0"/>
                <a:cs typeface="Times New Roman" panose="02020603050405020304" pitchFamily="18" charset="0"/>
              </a:rPr>
              <a:t>An individual responsible for the administration of programs for the efficient and economical handling, protecting, and disposing of records throughout their life cycle.</a:t>
            </a:r>
          </a:p>
          <a:p>
            <a:pPr marL="0" indent="0">
              <a:buNone/>
            </a:pPr>
            <a:r>
              <a:rPr lang="en-US" sz="1600" dirty="0" smtClean="0">
                <a:latin typeface="Times New Roman" panose="02020603050405020304" pitchFamily="18" charset="0"/>
                <a:cs typeface="Times New Roman" panose="02020603050405020304" pitchFamily="18" charset="0"/>
                <a:hlinkClick r:id="rId4"/>
              </a:rPr>
              <a:t>https</a:t>
            </a:r>
            <a:r>
              <a:rPr lang="en-US" sz="1600" dirty="0">
                <a:latin typeface="Times New Roman" panose="02020603050405020304" pitchFamily="18" charset="0"/>
                <a:cs typeface="Times New Roman" panose="02020603050405020304" pitchFamily="18" charset="0"/>
                <a:hlinkClick r:id="rId4"/>
              </a:rPr>
              <a:t>://</a:t>
            </a:r>
            <a:r>
              <a:rPr lang="en-US" sz="1600" dirty="0" smtClean="0">
                <a:latin typeface="Times New Roman" panose="02020603050405020304" pitchFamily="18" charset="0"/>
                <a:cs typeface="Times New Roman" panose="02020603050405020304" pitchFamily="18" charset="0"/>
                <a:hlinkClick r:id="rId4"/>
              </a:rPr>
              <a:t>www2.archivists.org/glossary/terms/r/records-manager</a:t>
            </a:r>
            <a:endParaRPr lang="en-US" sz="1600"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p>
        </p:txBody>
      </p:sp>
      <p:sp>
        <p:nvSpPr>
          <p:cNvPr id="7" name="Text Placeholder 4"/>
          <p:cNvSpPr txBox="1">
            <a:spLocks/>
          </p:cNvSpPr>
          <p:nvPr/>
        </p:nvSpPr>
        <p:spPr>
          <a:xfrm>
            <a:off x="4641009" y="4226168"/>
            <a:ext cx="4041775" cy="639762"/>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Tx/>
              <a:buNone/>
              <a:defRPr sz="2400" b="1" kern="1200">
                <a:solidFill>
                  <a:srgbClr val="114460"/>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000" b="1" kern="1200">
                <a:solidFill>
                  <a:srgbClr val="114460"/>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800" b="1" kern="1200">
                <a:solidFill>
                  <a:srgbClr val="63B2BD"/>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600" b="1" kern="1200">
                <a:solidFill>
                  <a:srgbClr val="86754D"/>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600" b="1" kern="1200">
                <a:solidFill>
                  <a:srgbClr val="86754D"/>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fontAlgn="auto">
              <a:spcAft>
                <a:spcPts val="0"/>
              </a:spcAft>
            </a:pPr>
            <a:r>
              <a:rPr lang="en-US" dirty="0" smtClean="0"/>
              <a:t>Program Manager</a:t>
            </a:r>
            <a:endParaRPr lang="en-US" dirty="0"/>
          </a:p>
        </p:txBody>
      </p:sp>
      <p:sp>
        <p:nvSpPr>
          <p:cNvPr id="8" name="Content Placeholder 5"/>
          <p:cNvSpPr txBox="1">
            <a:spLocks/>
          </p:cNvSpPr>
          <p:nvPr/>
        </p:nvSpPr>
        <p:spPr>
          <a:xfrm>
            <a:off x="4653041" y="4817820"/>
            <a:ext cx="4041775" cy="1787513"/>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Tx/>
              <a:buBlip>
                <a:blip r:embed="rId5"/>
              </a:buBlip>
              <a:defRPr sz="2400" kern="1200">
                <a:solidFill>
                  <a:srgbClr val="11446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rgbClr val="11446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rgbClr val="63B2BD"/>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rgbClr val="86754D"/>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rgbClr val="86754D"/>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fontAlgn="auto">
              <a:spcAft>
                <a:spcPts val="0"/>
              </a:spcAft>
            </a:pPr>
            <a:r>
              <a:rPr lang="en-US" sz="2200" dirty="0" smtClean="0">
                <a:latin typeface="Times New Roman" panose="02020603050405020304" pitchFamily="18" charset="0"/>
                <a:cs typeface="Times New Roman" panose="02020603050405020304" pitchFamily="18" charset="0"/>
              </a:rPr>
              <a:t>Responsible </a:t>
            </a:r>
            <a:r>
              <a:rPr lang="en-US" sz="2200" dirty="0">
                <a:latin typeface="Times New Roman" panose="02020603050405020304" pitchFamily="18" charset="0"/>
                <a:cs typeface="Times New Roman" panose="02020603050405020304" pitchFamily="18" charset="0"/>
              </a:rPr>
              <a:t>for planning and governance and for overseeing the successful delivery of the </a:t>
            </a:r>
            <a:r>
              <a:rPr lang="en-US" sz="2200" dirty="0" smtClean="0">
                <a:latin typeface="Times New Roman" panose="02020603050405020304" pitchFamily="18" charset="0"/>
                <a:cs typeface="Times New Roman" panose="02020603050405020304" pitchFamily="18" charset="0"/>
              </a:rPr>
              <a:t>program’s output/product</a:t>
            </a:r>
          </a:p>
          <a:p>
            <a:pPr marL="0" indent="0" fontAlgn="auto">
              <a:spcAft>
                <a:spcPts val="0"/>
              </a:spcAft>
              <a:buNone/>
            </a:pPr>
            <a:endParaRPr lang="en-US" sz="2000" dirty="0" smtClean="0">
              <a:latin typeface="Times New Roman" panose="02020603050405020304" pitchFamily="18" charset="0"/>
              <a:cs typeface="Times New Roman" panose="02020603050405020304" pitchFamily="18" charset="0"/>
            </a:endParaRPr>
          </a:p>
          <a:p>
            <a:pPr marL="0" indent="0" fontAlgn="auto">
              <a:spcAft>
                <a:spcPts val="0"/>
              </a:spcAft>
              <a:buNone/>
            </a:pPr>
            <a:r>
              <a:rPr lang="en-US" sz="1500" dirty="0">
                <a:latin typeface="Times New Roman" panose="02020603050405020304" pitchFamily="18" charset="0"/>
                <a:cs typeface="Times New Roman" panose="02020603050405020304" pitchFamily="18" charset="0"/>
                <a:hlinkClick r:id="rId6"/>
              </a:rPr>
              <a:t>https://</a:t>
            </a:r>
            <a:r>
              <a:rPr lang="en-US" sz="1500" dirty="0" smtClean="0">
                <a:latin typeface="Times New Roman" panose="02020603050405020304" pitchFamily="18" charset="0"/>
                <a:cs typeface="Times New Roman" panose="02020603050405020304" pitchFamily="18" charset="0"/>
                <a:hlinkClick r:id="rId6"/>
              </a:rPr>
              <a:t>www.pmi.org/learning/library/roles-responsibilities-skills-program-management-6799</a:t>
            </a:r>
            <a:endParaRPr lang="en-US" sz="1500" dirty="0" smtClean="0">
              <a:latin typeface="Times New Roman" panose="02020603050405020304" pitchFamily="18" charset="0"/>
              <a:cs typeface="Times New Roman" panose="02020603050405020304" pitchFamily="18" charset="0"/>
            </a:endParaRPr>
          </a:p>
          <a:p>
            <a:pPr marL="0" indent="0" fontAlgn="auto">
              <a:spcAft>
                <a:spcPts val="0"/>
              </a:spcAft>
              <a:buNone/>
            </a:pPr>
            <a:endParaRPr lang="en-US" dirty="0" smtClean="0">
              <a:latin typeface="Times New Roman" panose="02020603050405020304" pitchFamily="18" charset="0"/>
              <a:cs typeface="Times New Roman" panose="02020603050405020304" pitchFamily="18" charset="0"/>
            </a:endParaRPr>
          </a:p>
          <a:p>
            <a:pPr marL="0" indent="0" fontAlgn="auto">
              <a:spcAft>
                <a:spcPts val="0"/>
              </a:spcAft>
              <a:buFontTx/>
              <a:buNone/>
            </a:pPr>
            <a:endParaRPr lang="en-US" dirty="0"/>
          </a:p>
        </p:txBody>
      </p:sp>
    </p:spTree>
    <p:extLst>
      <p:ext uri="{BB962C8B-B14F-4D97-AF65-F5344CB8AC3E}">
        <p14:creationId xmlns:p14="http://schemas.microsoft.com/office/powerpoint/2010/main" val="9954618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dirty="0" smtClean="0"/>
          </a:p>
          <a:p>
            <a:r>
              <a:rPr lang="en-US" dirty="0" smtClean="0"/>
              <a:t>No </a:t>
            </a:r>
            <a:r>
              <a:rPr lang="en-US" dirty="0"/>
              <a:t>one knows their collection the way archivists know their collection.</a:t>
            </a:r>
          </a:p>
          <a:p>
            <a:pPr marL="0" indent="0">
              <a:buNone/>
            </a:pPr>
            <a:endParaRPr lang="en-US" dirty="0" smtClean="0"/>
          </a:p>
        </p:txBody>
      </p:sp>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186989" y="2193476"/>
            <a:ext cx="4523874" cy="2797262"/>
          </a:xfrm>
        </p:spPr>
      </p:pic>
    </p:spTree>
    <p:extLst>
      <p:ext uri="{BB962C8B-B14F-4D97-AF65-F5344CB8AC3E}">
        <p14:creationId xmlns:p14="http://schemas.microsoft.com/office/powerpoint/2010/main" val="194477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Archivist vs Records Manager</a:t>
            </a:r>
            <a:endParaRPr lang="en-US" dirty="0"/>
          </a:p>
        </p:txBody>
      </p:sp>
      <p:sp>
        <p:nvSpPr>
          <p:cNvPr id="9" name="Content Placeholder 8"/>
          <p:cNvSpPr>
            <a:spLocks noGrp="1"/>
          </p:cNvSpPr>
          <p:nvPr>
            <p:ph idx="1"/>
          </p:nvPr>
        </p:nvSpPr>
        <p:spPr/>
        <p:txBody>
          <a:bodyPr/>
          <a:lstStyle/>
          <a:p>
            <a:r>
              <a:rPr lang="en-US" dirty="0" smtClean="0"/>
              <a:t>Trepidation about ‘changing’ history</a:t>
            </a:r>
            <a:endParaRPr lang="en-US" dirty="0"/>
          </a:p>
        </p:txBody>
      </p:sp>
    </p:spTree>
    <p:extLst>
      <p:ext uri="{BB962C8B-B14F-4D97-AF65-F5344CB8AC3E}">
        <p14:creationId xmlns:p14="http://schemas.microsoft.com/office/powerpoint/2010/main" val="119427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Things don’t have to change the world or the fleet to be important.</a:t>
            </a: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9903" y="2866674"/>
            <a:ext cx="4966897" cy="3139569"/>
          </a:xfrm>
          <a:prstGeom prst="rect">
            <a:avLst/>
          </a:prstGeom>
        </p:spPr>
      </p:pic>
      <p:sp>
        <p:nvSpPr>
          <p:cNvPr id="5" name="TextBox 4"/>
          <p:cNvSpPr txBox="1"/>
          <p:nvPr/>
        </p:nvSpPr>
        <p:spPr>
          <a:xfrm>
            <a:off x="3942413" y="6175949"/>
            <a:ext cx="4631961" cy="95410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hlinkClick r:id="rId4"/>
              </a:rPr>
              <a:t>https://</a:t>
            </a:r>
            <a:r>
              <a:rPr lang="en-US" sz="1400" dirty="0" smtClean="0">
                <a:latin typeface="Times New Roman" panose="02020603050405020304" pitchFamily="18" charset="0"/>
                <a:cs typeface="Times New Roman" panose="02020603050405020304" pitchFamily="18" charset="0"/>
                <a:hlinkClick r:id="rId4"/>
              </a:rPr>
              <a:t>www.dvidshub.net/image/3884086/ghwb-flagship-carrier-strike-group-csg-2-which-comprised-staff-csg-2-ghwb</a:t>
            </a:r>
            <a:endParaRPr lang="en-US" sz="1400" dirty="0" smtClean="0">
              <a:latin typeface="Times New Roman" panose="02020603050405020304" pitchFamily="18" charset="0"/>
              <a:cs typeface="Times New Roman" panose="02020603050405020304" pitchFamily="18" charset="0"/>
            </a:endParaRPr>
          </a:p>
          <a:p>
            <a:endParaRPr lang="en-US" dirty="0"/>
          </a:p>
        </p:txBody>
      </p:sp>
      <p:sp>
        <p:nvSpPr>
          <p:cNvPr id="6" name="TextBox 5"/>
          <p:cNvSpPr txBox="1"/>
          <p:nvPr/>
        </p:nvSpPr>
        <p:spPr>
          <a:xfrm>
            <a:off x="269823" y="3282296"/>
            <a:ext cx="3327816" cy="2308324"/>
          </a:xfrm>
          <a:prstGeom prst="rect">
            <a:avLst/>
          </a:prstGeom>
          <a:noFill/>
        </p:spPr>
        <p:txBody>
          <a:bodyPr wrap="square" rtlCol="0">
            <a:spAutoFit/>
          </a:bodyPr>
          <a:lstStyle/>
          <a:p>
            <a:r>
              <a:rPr lang="en-US" sz="1800" dirty="0">
                <a:latin typeface="Times New Roman" panose="02020603050405020304" pitchFamily="18" charset="0"/>
                <a:cs typeface="Times New Roman" panose="02020603050405020304" pitchFamily="18" charset="0"/>
              </a:rPr>
              <a:t>Aviation Electronics Technician 2nd Class Jesse Duncan paints a workshop door in the AIMD tunnel aboard the aircraft carrier USS George H.W. Bush (CVN 77). </a:t>
            </a:r>
            <a:r>
              <a:rPr lang="en-US" sz="1800" dirty="0" smtClean="0">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U.S. Navy photo by Mass Communication Specialist 3rd Class Tristan B. Lotz/Released) </a:t>
            </a:r>
          </a:p>
        </p:txBody>
      </p:sp>
    </p:spTree>
    <p:extLst>
      <p:ext uri="{BB962C8B-B14F-4D97-AF65-F5344CB8AC3E}">
        <p14:creationId xmlns:p14="http://schemas.microsoft.com/office/powerpoint/2010/main" val="1404714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a:t>
            </a:r>
            <a:endParaRPr lang="en-US" dirty="0"/>
          </a:p>
        </p:txBody>
      </p:sp>
      <p:sp>
        <p:nvSpPr>
          <p:cNvPr id="3" name="Content Placeholder 2"/>
          <p:cNvSpPr>
            <a:spLocks noGrp="1"/>
          </p:cNvSpPr>
          <p:nvPr>
            <p:ph sz="half" idx="1"/>
          </p:nvPr>
        </p:nvSpPr>
        <p:spPr/>
        <p:txBody>
          <a:bodyPr/>
          <a:lstStyle/>
          <a:p>
            <a:r>
              <a:rPr lang="en-US" dirty="0" smtClean="0"/>
              <a:t>Not tampering</a:t>
            </a:r>
          </a:p>
          <a:p>
            <a:r>
              <a:rPr lang="en-US" dirty="0"/>
              <a:t>A</a:t>
            </a:r>
            <a:r>
              <a:rPr lang="en-US" dirty="0" smtClean="0"/>
              <a:t>ction </a:t>
            </a:r>
            <a:r>
              <a:rPr lang="en-US" dirty="0"/>
              <a:t>taken to improve a situation</a:t>
            </a:r>
          </a:p>
        </p:txBody>
      </p:sp>
      <p:pic>
        <p:nvPicPr>
          <p:cNvPr id="5" name="Content Placeholder 4"/>
          <p:cNvPicPr>
            <a:picLocks noGrp="1" noChangeAspect="1"/>
          </p:cNvPicPr>
          <p:nvPr>
            <p:ph sz="half" idx="2"/>
          </p:nvPr>
        </p:nvPicPr>
        <p:blipFill>
          <a:blip r:embed="rId3"/>
          <a:stretch>
            <a:fillRect/>
          </a:stretch>
        </p:blipFill>
        <p:spPr>
          <a:xfrm>
            <a:off x="4650898" y="1570220"/>
            <a:ext cx="4035902" cy="2694666"/>
          </a:xfrm>
          <a:prstGeom prst="rect">
            <a:avLst/>
          </a:prstGeom>
        </p:spPr>
      </p:pic>
      <p:sp>
        <p:nvSpPr>
          <p:cNvPr id="6" name="TextBox 5"/>
          <p:cNvSpPr txBox="1"/>
          <p:nvPr/>
        </p:nvSpPr>
        <p:spPr>
          <a:xfrm>
            <a:off x="4648200" y="4302365"/>
            <a:ext cx="4038600" cy="2062103"/>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Aerographer’s Mate 2nd Class Jakob Kenna, a native of Cocoa Beach, Florida, assigned to the navigation department aboard the amphibious dock landing ship USS Pearl Harbor (LSD-52), logs information into the deck log while standing a watch. (U.S. Navy photo by Mass Communication Specialist 3rd Class Logan C. Kellums/Released) </a:t>
            </a:r>
          </a:p>
        </p:txBody>
      </p:sp>
      <p:sp>
        <p:nvSpPr>
          <p:cNvPr id="7" name="TextBox 6"/>
          <p:cNvSpPr txBox="1"/>
          <p:nvPr/>
        </p:nvSpPr>
        <p:spPr>
          <a:xfrm>
            <a:off x="4746885" y="6216103"/>
            <a:ext cx="4092315" cy="95410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hlinkClick r:id="rId4"/>
              </a:rPr>
              <a:t>https://</a:t>
            </a:r>
            <a:r>
              <a:rPr lang="en-US" sz="1400" dirty="0" smtClean="0">
                <a:latin typeface="Times New Roman" panose="02020603050405020304" pitchFamily="18" charset="0"/>
                <a:cs typeface="Times New Roman" panose="02020603050405020304" pitchFamily="18" charset="0"/>
                <a:hlinkClick r:id="rId4"/>
              </a:rPr>
              <a:t>www.dvidshub.net/image/3933747/uss-pearl-harbor-sailors-stand-watches</a:t>
            </a:r>
            <a:endParaRPr lang="en-US" sz="1400" dirty="0" smtClean="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2205688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Need for Intervention</a:t>
            </a:r>
            <a:endParaRPr lang="en-US" dirty="0"/>
          </a:p>
        </p:txBody>
      </p:sp>
      <p:sp>
        <p:nvSpPr>
          <p:cNvPr id="3" name="Content Placeholder 2"/>
          <p:cNvSpPr>
            <a:spLocks noGrp="1"/>
          </p:cNvSpPr>
          <p:nvPr>
            <p:ph sz="half" idx="1"/>
          </p:nvPr>
        </p:nvSpPr>
        <p:spPr/>
        <p:txBody>
          <a:bodyPr/>
          <a:lstStyle/>
          <a:p>
            <a:r>
              <a:rPr lang="en-US" dirty="0" smtClean="0"/>
              <a:t>Turnover</a:t>
            </a:r>
          </a:p>
          <a:p>
            <a:r>
              <a:rPr lang="en-US" dirty="0" smtClean="0"/>
              <a:t>No Archival </a:t>
            </a:r>
            <a:r>
              <a:rPr lang="en-US" dirty="0"/>
              <a:t>T</a:t>
            </a:r>
            <a:r>
              <a:rPr lang="en-US" dirty="0" smtClean="0"/>
              <a:t>raining </a:t>
            </a:r>
          </a:p>
          <a:p>
            <a:r>
              <a:rPr lang="en-US" dirty="0" smtClean="0"/>
              <a:t>No Records Management Training</a:t>
            </a:r>
          </a:p>
          <a:p>
            <a:r>
              <a:rPr lang="en-US" dirty="0" smtClean="0"/>
              <a:t>OPNAVIST = standard guidance </a:t>
            </a:r>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1846592"/>
            <a:ext cx="4038600" cy="4033179"/>
          </a:xfrm>
        </p:spPr>
      </p:pic>
      <p:sp>
        <p:nvSpPr>
          <p:cNvPr id="6" name="TextBox 5"/>
          <p:cNvSpPr txBox="1"/>
          <p:nvPr/>
        </p:nvSpPr>
        <p:spPr>
          <a:xfrm>
            <a:off x="4648200" y="6126163"/>
            <a:ext cx="4038600" cy="584775"/>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hlinkClick r:id="rId4"/>
              </a:rPr>
              <a:t>https://www.instagram.com/p/BsB9E4chVIs</a:t>
            </a:r>
            <a:r>
              <a:rPr lang="en-US" sz="1600" dirty="0" smtClean="0">
                <a:latin typeface="Times New Roman" panose="02020603050405020304" pitchFamily="18" charset="0"/>
                <a:cs typeface="Times New Roman" panose="02020603050405020304" pitchFamily="18" charset="0"/>
                <a:hlinkClick r:id="rId4"/>
              </a:rPr>
              <a:t>/</a:t>
            </a:r>
            <a:endParaRPr lang="en-US" sz="1600" dirty="0" smtClean="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91515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Learning</a:t>
            </a: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We are thinking about the long term</a:t>
            </a: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Teaching </a:t>
            </a:r>
          </a:p>
          <a:p>
            <a:pPr lvl="1"/>
            <a:r>
              <a:rPr lang="en-US" dirty="0" smtClean="0">
                <a:latin typeface="Times New Roman" panose="02020603050405020304" pitchFamily="18" charset="0"/>
                <a:cs typeface="Times New Roman" panose="02020603050405020304" pitchFamily="18" charset="0"/>
              </a:rPr>
              <a:t>Value vs non-value</a:t>
            </a:r>
          </a:p>
          <a:p>
            <a:pPr lvl="1"/>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Creating / showing examples</a:t>
            </a:r>
          </a:p>
        </p:txBody>
      </p:sp>
    </p:spTree>
    <p:extLst>
      <p:ext uri="{BB962C8B-B14F-4D97-AF65-F5344CB8AC3E}">
        <p14:creationId xmlns:p14="http://schemas.microsoft.com/office/powerpoint/2010/main" val="2653947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Outreach</a:t>
            </a:r>
            <a:endParaRPr lang="en-US" dirty="0"/>
          </a:p>
        </p:txBody>
      </p:sp>
      <p:sp>
        <p:nvSpPr>
          <p:cNvPr id="8" name="Content Placeholder 7"/>
          <p:cNvSpPr>
            <a:spLocks noGrp="1"/>
          </p:cNvSpPr>
          <p:nvPr>
            <p:ph sz="half" idx="1"/>
          </p:nvPr>
        </p:nvSpPr>
        <p:spPr/>
        <p:txBody>
          <a:bodyPr/>
          <a:lstStyle/>
          <a:p>
            <a:r>
              <a:rPr lang="en-US" dirty="0" smtClean="0">
                <a:latin typeface="Times New Roman" panose="02020603050405020304" pitchFamily="18" charset="0"/>
                <a:cs typeface="Times New Roman" panose="02020603050405020304" pitchFamily="18" charset="0"/>
              </a:rPr>
              <a:t>Exhibits, audiovisual, presentations, websites are traditional outreach activities</a:t>
            </a:r>
          </a:p>
        </p:txBody>
      </p:sp>
      <p:pic>
        <p:nvPicPr>
          <p:cNvPr id="2" name="Picture 1"/>
          <p:cNvPicPr>
            <a:picLocks noChangeAspect="1"/>
          </p:cNvPicPr>
          <p:nvPr/>
        </p:nvPicPr>
        <p:blipFill rotWithShape="1">
          <a:blip r:embed="rId3"/>
          <a:srcRect l="45335"/>
          <a:stretch/>
        </p:blipFill>
        <p:spPr>
          <a:xfrm>
            <a:off x="2106816" y="3443963"/>
            <a:ext cx="5593395" cy="3139400"/>
          </a:xfrm>
          <a:prstGeom prst="rect">
            <a:avLst/>
          </a:prstGeom>
        </p:spPr>
      </p:pic>
      <p:sp>
        <p:nvSpPr>
          <p:cNvPr id="3" name="Content Placeholder 2"/>
          <p:cNvSpPr>
            <a:spLocks noGrp="1"/>
          </p:cNvSpPr>
          <p:nvPr>
            <p:ph sz="half" idx="2"/>
          </p:nvPr>
        </p:nvSpPr>
        <p:spPr/>
        <p:txBody>
          <a:bodyPr/>
          <a:lstStyle/>
          <a:p>
            <a:r>
              <a:rPr lang="en-US" dirty="0" smtClean="0">
                <a:latin typeface="Times New Roman" panose="02020603050405020304" pitchFamily="18" charset="0"/>
                <a:cs typeface="Times New Roman" panose="02020603050405020304" pitchFamily="18" charset="0"/>
              </a:rPr>
              <a:t>But every phone call or email is also an opportunity of outreach</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49243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948" y="274638"/>
            <a:ext cx="7082852" cy="868362"/>
          </a:xfrm>
        </p:spPr>
        <p:txBody>
          <a:bodyPr>
            <a:noAutofit/>
          </a:bodyPr>
          <a:lstStyle/>
          <a:p>
            <a:r>
              <a:rPr lang="en-US" sz="4000" dirty="0" smtClean="0">
                <a:latin typeface="Times New Roman" panose="02020603050405020304" pitchFamily="18" charset="0"/>
                <a:cs typeface="Times New Roman" panose="02020603050405020304" pitchFamily="18" charset="0"/>
              </a:rPr>
              <a:t>Fleet Historian Training/Outreach</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Training reservist who visit with commands throughout the year</a:t>
            </a:r>
          </a:p>
          <a:p>
            <a:pPr lvl="1"/>
            <a:r>
              <a:rPr lang="en-US" dirty="0" smtClean="0">
                <a:latin typeface="Times New Roman" panose="02020603050405020304" pitchFamily="18" charset="0"/>
                <a:cs typeface="Times New Roman" panose="02020603050405020304" pitchFamily="18" charset="0"/>
              </a:rPr>
              <a:t>Similar to an appraisal archivist </a:t>
            </a:r>
          </a:p>
          <a:p>
            <a:pPr lvl="1"/>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Two way street</a:t>
            </a:r>
          </a:p>
          <a:p>
            <a:pPr lvl="1"/>
            <a:r>
              <a:rPr lang="en-US" dirty="0" smtClean="0">
                <a:latin typeface="Times New Roman" panose="02020603050405020304" pitchFamily="18" charset="0"/>
                <a:cs typeface="Times New Roman" panose="02020603050405020304" pitchFamily="18" charset="0"/>
              </a:rPr>
              <a:t>Learning more about the commands from sailors</a:t>
            </a:r>
          </a:p>
        </p:txBody>
      </p:sp>
    </p:spTree>
    <p:extLst>
      <p:ext uri="{BB962C8B-B14F-4D97-AF65-F5344CB8AC3E}">
        <p14:creationId xmlns:p14="http://schemas.microsoft.com/office/powerpoint/2010/main" val="3697198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Disclaimer</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 opinions expressed in this presentation are the authors’ own and do not reflect the view of the Department of the Navy, the Department of Defense, or the United States Government.</a:t>
            </a:r>
          </a:p>
        </p:txBody>
      </p:sp>
    </p:spTree>
    <p:extLst>
      <p:ext uri="{BB962C8B-B14F-4D97-AF65-F5344CB8AC3E}">
        <p14:creationId xmlns:p14="http://schemas.microsoft.com/office/powerpoint/2010/main" val="4070158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Outreach</a:t>
            </a:r>
            <a:endParaRPr lang="en-US"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With any outreach, you need to ask:</a:t>
            </a:r>
          </a:p>
          <a:p>
            <a:pPr lvl="1"/>
            <a:r>
              <a:rPr lang="en-US" dirty="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 these activities effective?</a:t>
            </a:r>
          </a:p>
          <a:p>
            <a:pPr lvl="1"/>
            <a:r>
              <a:rPr lang="en-US" dirty="0" smtClean="0">
                <a:latin typeface="Times New Roman" panose="02020603050405020304" pitchFamily="18" charset="0"/>
                <a:cs typeface="Times New Roman" panose="02020603050405020304" pitchFamily="18" charset="0"/>
              </a:rPr>
              <a:t>Are they worth my time?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69235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3927" y="274638"/>
            <a:ext cx="7225259" cy="868362"/>
          </a:xfrm>
        </p:spPr>
        <p:txBody>
          <a:bodyPr>
            <a:noAutofit/>
          </a:bodyPr>
          <a:lstStyle/>
          <a:p>
            <a:r>
              <a:rPr lang="en-US" sz="4000" dirty="0" smtClean="0">
                <a:latin typeface="Times New Roman" panose="02020603050405020304" pitchFamily="18" charset="0"/>
                <a:cs typeface="Times New Roman" panose="02020603050405020304" pitchFamily="18" charset="0"/>
              </a:rPr>
              <a:t>Feedback</a:t>
            </a:r>
            <a:endParaRPr lang="en-US" sz="4000"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1193133" y="2223893"/>
            <a:ext cx="4892828" cy="3669621"/>
          </a:xfrm>
        </p:spPr>
      </p:pic>
      <p:sp>
        <p:nvSpPr>
          <p:cNvPr id="5" name="TextBox 4"/>
          <p:cNvSpPr txBox="1"/>
          <p:nvPr/>
        </p:nvSpPr>
        <p:spPr>
          <a:xfrm>
            <a:off x="6086007" y="5427900"/>
            <a:ext cx="2773179" cy="1077218"/>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Naval Combat Documentation Unit / </a:t>
            </a:r>
            <a:r>
              <a:rPr lang="en-US" sz="1600" dirty="0" smtClean="0">
                <a:latin typeface="Times New Roman" panose="02020603050405020304" pitchFamily="18" charset="0"/>
                <a:cs typeface="Times New Roman" panose="02020603050405020304" pitchFamily="18" charset="0"/>
              </a:rPr>
              <a:t>Fleet Historians</a:t>
            </a:r>
          </a:p>
          <a:p>
            <a:r>
              <a:rPr lang="en-US" sz="1600" dirty="0" smtClean="0">
                <a:latin typeface="Times New Roman" panose="02020603050405020304" pitchFamily="18" charset="0"/>
                <a:cs typeface="Times New Roman" panose="02020603050405020304" pitchFamily="18" charset="0"/>
              </a:rPr>
              <a:t>Training</a:t>
            </a:r>
          </a:p>
          <a:p>
            <a:r>
              <a:rPr lang="en-US" sz="1600" dirty="0" smtClean="0">
                <a:latin typeface="Times New Roman" panose="02020603050405020304" pitchFamily="18" charset="0"/>
                <a:cs typeface="Times New Roman" panose="02020603050405020304" pitchFamily="18" charset="0"/>
              </a:rPr>
              <a:t>October 2018 </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29758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3927" y="274638"/>
            <a:ext cx="7225259" cy="868362"/>
          </a:xfrm>
        </p:spPr>
        <p:txBody>
          <a:bodyPr>
            <a:noAutofit/>
          </a:bodyPr>
          <a:lstStyle/>
          <a:p>
            <a:r>
              <a:rPr lang="en-US" sz="3800" dirty="0" smtClean="0">
                <a:latin typeface="Times New Roman" panose="02020603050405020304" pitchFamily="18" charset="0"/>
                <a:cs typeface="Times New Roman" panose="02020603050405020304" pitchFamily="18" charset="0"/>
              </a:rPr>
              <a:t>Feedback - Fleet </a:t>
            </a:r>
            <a:r>
              <a:rPr lang="en-US" sz="3800" dirty="0">
                <a:latin typeface="Times New Roman" panose="02020603050405020304" pitchFamily="18" charset="0"/>
                <a:cs typeface="Times New Roman" panose="02020603050405020304" pitchFamily="18" charset="0"/>
              </a:rPr>
              <a:t>Historian Training</a:t>
            </a:r>
          </a:p>
        </p:txBody>
      </p:sp>
      <p:pic>
        <p:nvPicPr>
          <p:cNvPr id="6" name="Picture 5"/>
          <p:cNvPicPr>
            <a:picLocks noChangeAspect="1"/>
          </p:cNvPicPr>
          <p:nvPr/>
        </p:nvPicPr>
        <p:blipFill rotWithShape="1">
          <a:blip r:embed="rId3"/>
          <a:srcRect l="58828" t="18772" r="14187" b="13392"/>
          <a:stretch/>
        </p:blipFill>
        <p:spPr>
          <a:xfrm>
            <a:off x="1" y="1636293"/>
            <a:ext cx="5014096" cy="3867255"/>
          </a:xfrm>
          <a:prstGeom prst="rect">
            <a:avLst/>
          </a:prstGeom>
        </p:spPr>
      </p:pic>
      <p:pic>
        <p:nvPicPr>
          <p:cNvPr id="8" name="Picture 7"/>
          <p:cNvPicPr>
            <a:picLocks noChangeAspect="1"/>
          </p:cNvPicPr>
          <p:nvPr/>
        </p:nvPicPr>
        <p:blipFill rotWithShape="1">
          <a:blip r:embed="rId4"/>
          <a:srcRect l="60127" t="19006" r="19876" b="11520"/>
          <a:stretch/>
        </p:blipFill>
        <p:spPr>
          <a:xfrm>
            <a:off x="4788568" y="2354576"/>
            <a:ext cx="4211053" cy="4488705"/>
          </a:xfrm>
          <a:prstGeom prst="rect">
            <a:avLst/>
          </a:prstGeom>
        </p:spPr>
      </p:pic>
    </p:spTree>
    <p:extLst>
      <p:ext uri="{BB962C8B-B14F-4D97-AF65-F5344CB8AC3E}">
        <p14:creationId xmlns:p14="http://schemas.microsoft.com/office/powerpoint/2010/main" val="20490740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6084" y="274638"/>
            <a:ext cx="7130716" cy="868362"/>
          </a:xfrm>
        </p:spPr>
        <p:txBody>
          <a:bodyPr>
            <a:noAutofit/>
          </a:bodyPr>
          <a:lstStyle/>
          <a:p>
            <a:r>
              <a:rPr lang="en-US" sz="3800" dirty="0" smtClean="0">
                <a:latin typeface="Times New Roman" panose="02020603050405020304" pitchFamily="18" charset="0"/>
                <a:cs typeface="Times New Roman" panose="02020603050405020304" pitchFamily="18" charset="0"/>
              </a:rPr>
              <a:t>Feedback - Fleet </a:t>
            </a:r>
            <a:r>
              <a:rPr lang="en-US" sz="3800" dirty="0">
                <a:latin typeface="Times New Roman" panose="02020603050405020304" pitchFamily="18" charset="0"/>
                <a:cs typeface="Times New Roman" panose="02020603050405020304" pitchFamily="18" charset="0"/>
              </a:rPr>
              <a:t>Historian Training</a:t>
            </a:r>
          </a:p>
        </p:txBody>
      </p:sp>
      <p:sp>
        <p:nvSpPr>
          <p:cNvPr id="3" name="Text Placeholder 2"/>
          <p:cNvSpPr>
            <a:spLocks noGrp="1"/>
          </p:cNvSpPr>
          <p:nvPr>
            <p:ph type="body" idx="1"/>
          </p:nvPr>
        </p:nvSpPr>
        <p:spPr/>
        <p:txBody>
          <a:bodyPr/>
          <a:lstStyle/>
          <a:p>
            <a:r>
              <a:rPr lang="en-US" dirty="0" smtClean="0"/>
              <a:t>The Good</a:t>
            </a:r>
            <a:endParaRPr lang="en-US" dirty="0"/>
          </a:p>
        </p:txBody>
      </p:sp>
      <p:sp>
        <p:nvSpPr>
          <p:cNvPr id="4" name="Content Placeholder 3"/>
          <p:cNvSpPr>
            <a:spLocks noGrp="1"/>
          </p:cNvSpPr>
          <p:nvPr>
            <p:ph sz="half" idx="2"/>
          </p:nvPr>
        </p:nvSpPr>
        <p:spPr/>
        <p:txBody>
          <a:bodyPr>
            <a:normAutofit lnSpcReduction="10000"/>
          </a:bodyPr>
          <a:lstStyle/>
          <a:p>
            <a:r>
              <a:rPr lang="en-US" dirty="0">
                <a:latin typeface="Times New Roman" panose="02020603050405020304" pitchFamily="18" charset="0"/>
                <a:cs typeface="Times New Roman" panose="02020603050405020304" pitchFamily="18" charset="0"/>
              </a:rPr>
              <a:t>95% closed-ended questions were filled out in the Strongly Agree or Agree </a:t>
            </a:r>
            <a:r>
              <a:rPr lang="en-US" dirty="0" smtClean="0">
                <a:latin typeface="Times New Roman" panose="02020603050405020304" pitchFamily="18" charset="0"/>
                <a:cs typeface="Times New Roman" panose="02020603050405020304" pitchFamily="18" charset="0"/>
              </a:rPr>
              <a:t>category</a:t>
            </a:r>
          </a:p>
          <a:p>
            <a:r>
              <a:rPr lang="en-US" dirty="0" smtClean="0">
                <a:latin typeface="Times New Roman" panose="02020603050405020304" pitchFamily="18" charset="0"/>
                <a:cs typeface="Times New Roman" panose="02020603050405020304" pitchFamily="18" charset="0"/>
              </a:rPr>
              <a:t>“Training provided a lot of new information and excellent tips for improving the caliber of deck logs received from the fleet by using positive, memorable examples.”</a:t>
            </a:r>
            <a:endParaRPr lang="en-US"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4"/>
          </p:nvPr>
        </p:nvSpPr>
        <p:spPr/>
        <p:txBody>
          <a:bodyPr/>
          <a:lstStyle/>
          <a:p>
            <a:r>
              <a:rPr lang="en-US" dirty="0" smtClean="0">
                <a:latin typeface="Times New Roman" panose="02020603050405020304" pitchFamily="18" charset="0"/>
                <a:cs typeface="Times New Roman" panose="02020603050405020304" pitchFamily="18" charset="0"/>
              </a:rPr>
              <a:t>“Wish I knew this as an Ensign on a ship.”</a:t>
            </a:r>
          </a:p>
          <a:p>
            <a:r>
              <a:rPr lang="en-US" dirty="0" smtClean="0">
                <a:latin typeface="Times New Roman" panose="02020603050405020304" pitchFamily="18" charset="0"/>
                <a:cs typeface="Times New Roman" panose="02020603050405020304" pitchFamily="18" charset="0"/>
              </a:rPr>
              <a:t>“I never realized how important a deck log is. It really is the history book of the ship.”</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1459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6084" y="274638"/>
            <a:ext cx="7130716" cy="868362"/>
          </a:xfrm>
        </p:spPr>
        <p:txBody>
          <a:bodyPr>
            <a:noAutofit/>
          </a:bodyPr>
          <a:lstStyle/>
          <a:p>
            <a:r>
              <a:rPr lang="en-US" sz="3800" dirty="0" smtClean="0">
                <a:latin typeface="Times New Roman" panose="02020603050405020304" pitchFamily="18" charset="0"/>
                <a:cs typeface="Times New Roman" panose="02020603050405020304" pitchFamily="18" charset="0"/>
              </a:rPr>
              <a:t>Feedback - Fleet </a:t>
            </a:r>
            <a:r>
              <a:rPr lang="en-US" sz="3800" dirty="0">
                <a:latin typeface="Times New Roman" panose="02020603050405020304" pitchFamily="18" charset="0"/>
                <a:cs typeface="Times New Roman" panose="02020603050405020304" pitchFamily="18" charset="0"/>
              </a:rPr>
              <a:t>Historian Training</a:t>
            </a:r>
          </a:p>
        </p:txBody>
      </p:sp>
      <p:sp>
        <p:nvSpPr>
          <p:cNvPr id="3" name="Text Placeholder 2"/>
          <p:cNvSpPr>
            <a:spLocks noGrp="1"/>
          </p:cNvSpPr>
          <p:nvPr>
            <p:ph type="body" idx="1"/>
          </p:nvPr>
        </p:nvSpPr>
        <p:spPr/>
        <p:txBody>
          <a:bodyPr/>
          <a:lstStyle/>
          <a:p>
            <a:r>
              <a:rPr lang="en-US" dirty="0" smtClean="0"/>
              <a:t>The Bad</a:t>
            </a:r>
            <a:endParaRPr lang="en-US" dirty="0"/>
          </a:p>
        </p:txBody>
      </p:sp>
      <p:sp>
        <p:nvSpPr>
          <p:cNvPr id="4" name="Content Placeholder 3"/>
          <p:cNvSpPr>
            <a:spLocks noGrp="1"/>
          </p:cNvSpPr>
          <p:nvPr>
            <p:ph sz="half" idx="2"/>
          </p:nvPr>
        </p:nvSpPr>
        <p:spPr/>
        <p:txBody>
          <a:bodyPr/>
          <a:lstStyle/>
          <a:p>
            <a:r>
              <a:rPr lang="en-US" dirty="0" smtClean="0"/>
              <a:t>“The training was more suitable for civilian or reservist who have never been on a ship and written/signed deck logs. No objection to the training, it just was not as beneficial to a warfare qualified senior officer.”</a:t>
            </a:r>
            <a:endParaRPr lang="en-US" dirty="0"/>
          </a:p>
        </p:txBody>
      </p:sp>
      <p:sp>
        <p:nvSpPr>
          <p:cNvPr id="7" name="Content Placeholder 6"/>
          <p:cNvSpPr>
            <a:spLocks noGrp="1"/>
          </p:cNvSpPr>
          <p:nvPr>
            <p:ph sz="quarter" idx="4"/>
          </p:nvPr>
        </p:nvSpPr>
        <p:spPr/>
        <p:txBody>
          <a:bodyPr/>
          <a:lstStyle/>
          <a:p>
            <a:r>
              <a:rPr lang="en-US" dirty="0" smtClean="0"/>
              <a:t>“A Little Dry.”</a:t>
            </a:r>
          </a:p>
          <a:p>
            <a:r>
              <a:rPr lang="en-US" dirty="0" smtClean="0"/>
              <a:t>“Don’t have prepared jokes in your narrative unless you can deliver it without sounding like you are reading it off the PowerPoint slide.”</a:t>
            </a:r>
          </a:p>
          <a:p>
            <a:r>
              <a:rPr lang="en-US" dirty="0" smtClean="0"/>
              <a:t>“Great script but would be better delivered not reading from notes.”</a:t>
            </a:r>
            <a:endParaRPr lang="en-US" dirty="0"/>
          </a:p>
        </p:txBody>
      </p:sp>
    </p:spTree>
    <p:extLst>
      <p:ext uri="{BB962C8B-B14F-4D97-AF65-F5344CB8AC3E}">
        <p14:creationId xmlns:p14="http://schemas.microsoft.com/office/powerpoint/2010/main" val="27774483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4421" y="274638"/>
            <a:ext cx="7170821" cy="868362"/>
          </a:xfrm>
        </p:spPr>
        <p:txBody>
          <a:bodyPr>
            <a:normAutofit fontScale="90000"/>
          </a:bodyPr>
          <a:lstStyle/>
          <a:p>
            <a:r>
              <a:rPr lang="en-US" dirty="0" smtClean="0">
                <a:latin typeface="Times New Roman" panose="02020603050405020304" pitchFamily="18" charset="0"/>
                <a:cs typeface="Times New Roman" panose="02020603050405020304" pitchFamily="18" charset="0"/>
              </a:rPr>
              <a:t>Additional Knowledge and Skills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Public Speaking Skills</a:t>
            </a:r>
          </a:p>
          <a:p>
            <a:r>
              <a:rPr lang="en-US" dirty="0" smtClean="0">
                <a:latin typeface="Times New Roman" panose="02020603050405020304" pitchFamily="18" charset="0"/>
                <a:cs typeface="Times New Roman" panose="02020603050405020304" pitchFamily="18" charset="0"/>
              </a:rPr>
              <a:t>Learning the lingo and culture of your organization</a:t>
            </a:r>
          </a:p>
          <a:p>
            <a:r>
              <a:rPr lang="en-US" dirty="0" smtClean="0">
                <a:latin typeface="Times New Roman" panose="02020603050405020304" pitchFamily="18" charset="0"/>
                <a:cs typeface="Times New Roman" panose="02020603050405020304" pitchFamily="18" charset="0"/>
              </a:rPr>
              <a:t>Learn to establish </a:t>
            </a:r>
            <a:r>
              <a:rPr lang="en-US" dirty="0">
                <a:latin typeface="Times New Roman" panose="02020603050405020304" pitchFamily="18" charset="0"/>
                <a:cs typeface="Times New Roman" panose="02020603050405020304" pitchFamily="18" charset="0"/>
              </a:rPr>
              <a:t>rapport with members of diverse groups</a:t>
            </a: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40054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700" dirty="0" smtClean="0">
                <a:latin typeface="Times New Roman" panose="02020603050405020304" pitchFamily="18" charset="0"/>
                <a:cs typeface="Times New Roman" panose="02020603050405020304" pitchFamily="18" charset="0"/>
              </a:rPr>
              <a:t>Traditional Archival Competencies</a:t>
            </a:r>
            <a:endParaRPr lang="en-US" sz="37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Ability to write </a:t>
            </a:r>
            <a:r>
              <a:rPr lang="en-US" dirty="0" smtClean="0">
                <a:latin typeface="Times New Roman" panose="02020603050405020304" pitchFamily="18" charset="0"/>
                <a:cs typeface="Times New Roman" panose="02020603050405020304" pitchFamily="18" charset="0"/>
              </a:rPr>
              <a:t>correspondence.</a:t>
            </a:r>
          </a:p>
          <a:p>
            <a:r>
              <a:rPr lang="en-US" dirty="0">
                <a:latin typeface="Times New Roman" panose="02020603050405020304" pitchFamily="18" charset="0"/>
                <a:cs typeface="Times New Roman" panose="02020603050405020304" pitchFamily="18" charset="0"/>
              </a:rPr>
              <a:t>Ability to write recommendations in a clear and concise manner</a:t>
            </a:r>
            <a:r>
              <a:rPr lang="en-US" dirty="0" smtClean="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Ability to evaluate archival </a:t>
            </a:r>
            <a:r>
              <a:rPr lang="en-US" dirty="0" smtClean="0">
                <a:latin typeface="Times New Roman" panose="02020603050405020304" pitchFamily="18" charset="0"/>
                <a:cs typeface="Times New Roman" panose="02020603050405020304" pitchFamily="18" charset="0"/>
              </a:rPr>
              <a:t>collections.</a:t>
            </a:r>
          </a:p>
          <a:p>
            <a:r>
              <a:rPr lang="en-US" dirty="0" smtClean="0">
                <a:latin typeface="Times New Roman" panose="02020603050405020304" pitchFamily="18" charset="0"/>
                <a:cs typeface="Times New Roman" panose="02020603050405020304" pitchFamily="18" charset="0"/>
              </a:rPr>
              <a:t>Ability to accessioned </a:t>
            </a:r>
            <a:r>
              <a:rPr lang="en-US" dirty="0">
                <a:latin typeface="Times New Roman" panose="02020603050405020304" pitchFamily="18" charset="0"/>
                <a:cs typeface="Times New Roman" panose="02020603050405020304" pitchFamily="18" charset="0"/>
              </a:rPr>
              <a:t>the receipt of new collection </a:t>
            </a:r>
            <a:r>
              <a:rPr lang="en-US" dirty="0" smtClean="0">
                <a:latin typeface="Times New Roman" panose="02020603050405020304" pitchFamily="18" charset="0"/>
                <a:cs typeface="Times New Roman" panose="02020603050405020304" pitchFamily="18" charset="0"/>
              </a:rPr>
              <a:t>materials daily.</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0226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Additional Guidance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Google is your friend</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82573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ctr"/>
            <a:endParaRPr lang="en-US" dirty="0"/>
          </a:p>
          <a:p>
            <a:pPr algn="ctr"/>
            <a:r>
              <a:rPr lang="en-US" dirty="0" smtClean="0"/>
              <a:t>QUESTIONS?</a:t>
            </a:r>
          </a:p>
          <a:p>
            <a:pPr algn="ctr"/>
            <a:endParaRPr lang="en-US" dirty="0"/>
          </a:p>
          <a:p>
            <a:pPr marL="0" indent="0" algn="ctr">
              <a:buNone/>
            </a:pPr>
            <a:r>
              <a:rPr lang="en-US" dirty="0" smtClean="0"/>
              <a:t>Sesily Resch</a:t>
            </a:r>
          </a:p>
          <a:p>
            <a:pPr marL="0" indent="0" algn="ctr">
              <a:buNone/>
            </a:pPr>
            <a:r>
              <a:rPr lang="en-US" dirty="0" smtClean="0">
                <a:hlinkClick r:id="rId3"/>
              </a:rPr>
              <a:t>sesily.resch@navy.mil</a:t>
            </a:r>
            <a:endParaRPr lang="en-US" dirty="0" smtClean="0"/>
          </a:p>
          <a:p>
            <a:pPr marL="0" indent="0" algn="ctr">
              <a:buNone/>
            </a:pPr>
            <a:endParaRPr lang="en-US" dirty="0" smtClean="0"/>
          </a:p>
          <a:p>
            <a:pPr marL="0" indent="0" algn="ctr">
              <a:buNone/>
            </a:pPr>
            <a:r>
              <a:rPr lang="en-US" dirty="0" smtClean="0"/>
              <a:t>Karolina Lewandowska</a:t>
            </a:r>
          </a:p>
          <a:p>
            <a:pPr marL="0" indent="0" algn="ctr">
              <a:buNone/>
            </a:pPr>
            <a:r>
              <a:rPr lang="en-US" dirty="0" smtClean="0">
                <a:hlinkClick r:id="rId4"/>
              </a:rPr>
              <a:t>Karolina.Lewandowska@navy.mil</a:t>
            </a:r>
            <a:endParaRPr lang="en-US" dirty="0" smtClean="0"/>
          </a:p>
          <a:p>
            <a:pPr marL="0" indent="0" algn="ctr">
              <a:buNone/>
            </a:pPr>
            <a:endParaRPr lang="en-US" dirty="0"/>
          </a:p>
        </p:txBody>
      </p:sp>
    </p:spTree>
    <p:extLst>
      <p:ext uri="{BB962C8B-B14F-4D97-AF65-F5344CB8AC3E}">
        <p14:creationId xmlns:p14="http://schemas.microsoft.com/office/powerpoint/2010/main" val="2169895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Overview of NHHC</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52927" y="1519990"/>
            <a:ext cx="8598568" cy="4912895"/>
          </a:xfrm>
        </p:spPr>
        <p:txBody>
          <a:bodyPr>
            <a:noAutofit/>
          </a:bodyPr>
          <a:lstStyle/>
          <a:p>
            <a:r>
              <a:rPr lang="en-US" sz="2000" dirty="0">
                <a:latin typeface="Times New Roman" panose="02020603050405020304" pitchFamily="18" charset="0"/>
                <a:cs typeface="Times New Roman" panose="02020603050405020304" pitchFamily="18" charset="0"/>
              </a:rPr>
              <a:t>The Naval History and Heritage Command (NHHC) is headquartered in Washington, DC. The history of the NHHC can be traced </a:t>
            </a:r>
            <a:r>
              <a:rPr lang="en-US" sz="2000" dirty="0" smtClean="0">
                <a:latin typeface="Times New Roman" panose="02020603050405020304" pitchFamily="18" charset="0"/>
                <a:cs typeface="Times New Roman" panose="02020603050405020304" pitchFamily="18" charset="0"/>
              </a:rPr>
              <a:t>back </a:t>
            </a:r>
            <a:r>
              <a:rPr lang="en-US" sz="2000" dirty="0">
                <a:latin typeface="Times New Roman" panose="02020603050405020304" pitchFamily="18" charset="0"/>
                <a:cs typeface="Times New Roman" panose="02020603050405020304" pitchFamily="18" charset="0"/>
              </a:rPr>
              <a:t>to </a:t>
            </a:r>
            <a:r>
              <a:rPr lang="en-US" sz="2000" dirty="0" smtClean="0">
                <a:latin typeface="Times New Roman" panose="02020603050405020304" pitchFamily="18" charset="0"/>
                <a:cs typeface="Times New Roman" panose="02020603050405020304" pitchFamily="18" charset="0"/>
              </a:rPr>
              <a:t>1800 </a:t>
            </a:r>
            <a:r>
              <a:rPr lang="en-US" sz="2000" dirty="0">
                <a:latin typeface="Times New Roman" panose="02020603050405020304" pitchFamily="18" charset="0"/>
                <a:cs typeface="Times New Roman" panose="02020603050405020304" pitchFamily="18" charset="0"/>
              </a:rPr>
              <a:t>with the founding of the Navy Department Library.</a:t>
            </a:r>
          </a:p>
          <a:p>
            <a:r>
              <a:rPr lang="en-US" sz="2000" dirty="0">
                <a:latin typeface="Times New Roman" panose="02020603050405020304" pitchFamily="18" charset="0"/>
                <a:cs typeface="Times New Roman" panose="02020603050405020304" pitchFamily="18" charset="0"/>
              </a:rPr>
              <a:t>Mission: </a:t>
            </a:r>
            <a:r>
              <a:rPr lang="en-US" sz="2000" dirty="0" smtClean="0">
                <a:latin typeface="Times New Roman" panose="02020603050405020304" pitchFamily="18" charset="0"/>
                <a:cs typeface="Times New Roman" panose="02020603050405020304" pitchFamily="18" charset="0"/>
              </a:rPr>
              <a:t>To preserve and present an accurate history of the U.S. Navy</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Specialties: </a:t>
            </a:r>
          </a:p>
          <a:p>
            <a:pPr lvl="1"/>
            <a:r>
              <a:rPr lang="en-US" sz="1800" dirty="0">
                <a:latin typeface="Times New Roman" panose="02020603050405020304" pitchFamily="18" charset="0"/>
                <a:cs typeface="Times New Roman" panose="02020603050405020304" pitchFamily="18" charset="0"/>
              </a:rPr>
              <a:t>Archives</a:t>
            </a:r>
          </a:p>
          <a:p>
            <a:pPr lvl="1"/>
            <a:r>
              <a:rPr lang="en-US" sz="1800" dirty="0">
                <a:latin typeface="Times New Roman" panose="02020603050405020304" pitchFamily="18" charset="0"/>
                <a:cs typeface="Times New Roman" panose="02020603050405020304" pitchFamily="18" charset="0"/>
              </a:rPr>
              <a:t>Histories</a:t>
            </a:r>
          </a:p>
          <a:p>
            <a:pPr lvl="1"/>
            <a:r>
              <a:rPr lang="en-US" sz="1800" dirty="0">
                <a:latin typeface="Times New Roman" panose="02020603050405020304" pitchFamily="18" charset="0"/>
                <a:cs typeface="Times New Roman" panose="02020603050405020304" pitchFamily="18" charset="0"/>
              </a:rPr>
              <a:t>Navy Department Library  </a:t>
            </a:r>
          </a:p>
          <a:p>
            <a:pPr lvl="1"/>
            <a:r>
              <a:rPr lang="en-US" sz="1800" dirty="0">
                <a:latin typeface="Times New Roman" panose="02020603050405020304" pitchFamily="18" charset="0"/>
                <a:cs typeface="Times New Roman" panose="02020603050405020304" pitchFamily="18" charset="0"/>
              </a:rPr>
              <a:t>Navy Art Collection</a:t>
            </a:r>
          </a:p>
          <a:p>
            <a:pPr lvl="1"/>
            <a:r>
              <a:rPr lang="en-US" sz="1800" dirty="0">
                <a:latin typeface="Times New Roman" panose="02020603050405020304" pitchFamily="18" charset="0"/>
                <a:cs typeface="Times New Roman" panose="02020603050405020304" pitchFamily="18" charset="0"/>
              </a:rPr>
              <a:t>Underwater Archeology</a:t>
            </a:r>
          </a:p>
          <a:p>
            <a:pPr lvl="1"/>
            <a:r>
              <a:rPr lang="en-US" sz="1800" dirty="0">
                <a:latin typeface="Times New Roman" panose="02020603050405020304" pitchFamily="18" charset="0"/>
                <a:cs typeface="Times New Roman" panose="02020603050405020304" pitchFamily="18" charset="0"/>
              </a:rPr>
              <a:t>Curator Branch</a:t>
            </a:r>
          </a:p>
          <a:p>
            <a:pPr lvl="1"/>
            <a:r>
              <a:rPr lang="en-US" sz="1800" dirty="0">
                <a:latin typeface="Times New Roman" panose="02020603050405020304" pitchFamily="18" charset="0"/>
                <a:cs typeface="Times New Roman" panose="02020603050405020304" pitchFamily="18" charset="0"/>
              </a:rPr>
              <a:t>Official Navy Museums</a:t>
            </a:r>
          </a:p>
          <a:p>
            <a:pPr lvl="1"/>
            <a:r>
              <a:rPr lang="en-US" sz="1800" dirty="0">
                <a:latin typeface="Times New Roman" panose="02020603050405020304" pitchFamily="18" charset="0"/>
                <a:cs typeface="Times New Roman" panose="02020603050405020304" pitchFamily="18" charset="0"/>
              </a:rPr>
              <a:t>Communications &amp; Outreach (Public Affairs</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5091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Locations</a:t>
            </a:r>
            <a:endParaRPr lang="en-U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idx="1"/>
          </p:nvPr>
        </p:nvPicPr>
        <p:blipFill>
          <a:blip r:embed="rId3"/>
          <a:stretch>
            <a:fillRect/>
          </a:stretch>
        </p:blipFill>
        <p:spPr>
          <a:xfrm>
            <a:off x="1235668" y="1600200"/>
            <a:ext cx="6672664" cy="4525963"/>
          </a:xfrm>
          <a:prstGeom prst="rect">
            <a:avLst/>
          </a:prstGeom>
        </p:spPr>
      </p:pic>
    </p:spTree>
    <p:extLst>
      <p:ext uri="{BB962C8B-B14F-4D97-AF65-F5344CB8AC3E}">
        <p14:creationId xmlns:p14="http://schemas.microsoft.com/office/powerpoint/2010/main" val="2839760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Mission &amp; Staff</a:t>
            </a:r>
            <a:endParaRPr lang="en-US" dirty="0"/>
          </a:p>
        </p:txBody>
      </p:sp>
      <p:sp>
        <p:nvSpPr>
          <p:cNvPr id="3" name="Content Placeholder 2"/>
          <p:cNvSpPr>
            <a:spLocks noGrp="1"/>
          </p:cNvSpPr>
          <p:nvPr>
            <p:ph idx="1"/>
          </p:nvPr>
        </p:nvSpPr>
        <p:spPr>
          <a:xfrm>
            <a:off x="457200" y="1600200"/>
            <a:ext cx="8229600" cy="4832684"/>
          </a:xfrm>
        </p:spPr>
        <p:txBody>
          <a:bodyPr>
            <a:noAutofit/>
          </a:bodyPr>
          <a:lstStyle/>
          <a:p>
            <a:pPr>
              <a:lnSpc>
                <a:spcPct val="170000"/>
              </a:lnSpc>
            </a:pPr>
            <a:r>
              <a:rPr lang="en-US" sz="2000" dirty="0">
                <a:solidFill>
                  <a:srgbClr val="008000"/>
                </a:solidFill>
                <a:latin typeface="Times New Roman" panose="02020603050405020304" pitchFamily="18" charset="0"/>
                <a:cs typeface="Times New Roman" panose="02020603050405020304" pitchFamily="18" charset="0"/>
              </a:rPr>
              <a:t>History</a:t>
            </a:r>
            <a:r>
              <a:rPr lang="en-US" sz="2000" dirty="0">
                <a:latin typeface="Times New Roman" panose="02020603050405020304" pitchFamily="18" charset="0"/>
                <a:cs typeface="Times New Roman" panose="02020603050405020304" pitchFamily="18" charset="0"/>
              </a:rPr>
              <a:t>: Traces history back to 1882 with formation of Office of Naval Records and Library within the Office of Naval Intelligence</a:t>
            </a:r>
          </a:p>
          <a:p>
            <a:pPr>
              <a:lnSpc>
                <a:spcPct val="170000"/>
              </a:lnSpc>
            </a:pPr>
            <a:r>
              <a:rPr lang="en-US" sz="2000" dirty="0">
                <a:solidFill>
                  <a:srgbClr val="008000"/>
                </a:solidFill>
                <a:latin typeface="Times New Roman" panose="02020603050405020304" pitchFamily="18" charset="0"/>
                <a:cs typeface="Times New Roman" panose="02020603050405020304" pitchFamily="18" charset="0"/>
              </a:rPr>
              <a:t>Mission</a:t>
            </a:r>
            <a:r>
              <a:rPr lang="en-US" sz="2000" dirty="0">
                <a:latin typeface="Times New Roman" panose="02020603050405020304" pitchFamily="18" charset="0"/>
                <a:cs typeface="Times New Roman" panose="02020603050405020304" pitchFamily="18" charset="0"/>
              </a:rPr>
              <a:t>: Collect, organize, preserve, protect, and make available select permanent official records and other historically significant documents of the Navy such as personal papers, oral histories, and photographs</a:t>
            </a:r>
          </a:p>
          <a:p>
            <a:pPr>
              <a:lnSpc>
                <a:spcPct val="170000"/>
              </a:lnSpc>
            </a:pPr>
            <a:r>
              <a:rPr lang="en-US" sz="2000" dirty="0">
                <a:solidFill>
                  <a:srgbClr val="008000"/>
                </a:solidFill>
                <a:latin typeface="Times New Roman" panose="02020603050405020304" pitchFamily="18" charset="0"/>
                <a:cs typeface="Times New Roman" panose="02020603050405020304" pitchFamily="18" charset="0"/>
              </a:rPr>
              <a:t>Staff</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25 </a:t>
            </a:r>
            <a:r>
              <a:rPr lang="en-US" sz="2000" dirty="0">
                <a:latin typeface="Times New Roman" panose="02020603050405020304" pitchFamily="18" charset="0"/>
                <a:cs typeface="Times New Roman" panose="02020603050405020304" pitchFamily="18" charset="0"/>
              </a:rPr>
              <a:t>archivists and </a:t>
            </a:r>
            <a:r>
              <a:rPr lang="en-US" sz="2000" dirty="0" smtClean="0">
                <a:latin typeface="Times New Roman" panose="02020603050405020304" pitchFamily="18" charset="0"/>
                <a:cs typeface="Times New Roman" panose="02020603050405020304" pitchFamily="18" charset="0"/>
              </a:rPr>
              <a:t>2 </a:t>
            </a:r>
            <a:r>
              <a:rPr lang="en-US" sz="2000" dirty="0">
                <a:latin typeface="Times New Roman" panose="02020603050405020304" pitchFamily="18" charset="0"/>
                <a:cs typeface="Times New Roman" panose="02020603050405020304" pitchFamily="18" charset="0"/>
              </a:rPr>
              <a:t>FOIA specialists organized into Processing and Reference/FOIA sections + contractors for special projects </a:t>
            </a:r>
          </a:p>
          <a:p>
            <a:pPr>
              <a:lnSpc>
                <a:spcPct val="170000"/>
              </a:lnSpc>
            </a:pPr>
            <a:r>
              <a:rPr lang="en-US" sz="2000" dirty="0">
                <a:latin typeface="Times New Roman" panose="02020603050405020304" pitchFamily="18" charset="0"/>
                <a:cs typeface="Times New Roman" panose="02020603050405020304" pitchFamily="18" charset="0"/>
              </a:rPr>
              <a:t>Part of the Histories and Archives Division that includes the Navy Department Library and the Histories Branch</a:t>
            </a:r>
          </a:p>
        </p:txBody>
      </p:sp>
    </p:spTree>
    <p:extLst>
      <p:ext uri="{BB962C8B-B14F-4D97-AF65-F5344CB8AC3E}">
        <p14:creationId xmlns:p14="http://schemas.microsoft.com/office/powerpoint/2010/main" val="1401286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Collection Overview</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00200"/>
            <a:ext cx="8229600" cy="4928937"/>
          </a:xfrm>
        </p:spPr>
        <p:txBody>
          <a:bodyPr>
            <a:normAutofit fontScale="47500" lnSpcReduction="20000"/>
          </a:bodyPr>
          <a:lstStyle/>
          <a:p>
            <a:r>
              <a:rPr lang="en-US" sz="5100" dirty="0">
                <a:latin typeface="Times New Roman" panose="02020603050405020304" pitchFamily="18" charset="0"/>
                <a:cs typeface="Times New Roman" panose="02020603050405020304" pitchFamily="18" charset="0"/>
              </a:rPr>
              <a:t>Largest repository of permanent Navy records outside the National Archives</a:t>
            </a:r>
          </a:p>
          <a:p>
            <a:pPr lvl="1"/>
            <a:r>
              <a:rPr lang="en-US" sz="3300" dirty="0">
                <a:latin typeface="Times New Roman" panose="02020603050405020304" pitchFamily="18" charset="0"/>
                <a:cs typeface="Times New Roman" panose="02020603050405020304" pitchFamily="18" charset="0"/>
              </a:rPr>
              <a:t>Almost 40,000 cu. Ft. of textual and special media records and donated archival material</a:t>
            </a:r>
          </a:p>
          <a:p>
            <a:pPr lvl="1"/>
            <a:r>
              <a:rPr lang="en-US" sz="3300" dirty="0">
                <a:latin typeface="Times New Roman" panose="02020603050405020304" pitchFamily="18" charset="0"/>
                <a:cs typeface="Times New Roman" panose="02020603050405020304" pitchFamily="18" charset="0"/>
              </a:rPr>
              <a:t>1 million+ photographs</a:t>
            </a:r>
          </a:p>
          <a:p>
            <a:pPr lvl="1"/>
            <a:r>
              <a:rPr lang="en-US" sz="3300" dirty="0">
                <a:latin typeface="Times New Roman" panose="02020603050405020304" pitchFamily="18" charset="0"/>
                <a:cs typeface="Times New Roman" panose="02020603050405020304" pitchFamily="18" charset="0"/>
              </a:rPr>
              <a:t>4 TB+ of electronic records</a:t>
            </a:r>
          </a:p>
          <a:p>
            <a:r>
              <a:rPr lang="en-US" sz="5100" dirty="0">
                <a:latin typeface="Times New Roman" panose="02020603050405020304" pitchFamily="18" charset="0"/>
                <a:cs typeface="Times New Roman" panose="02020603050405020304" pitchFamily="18" charset="0"/>
              </a:rPr>
              <a:t>Approximately 85% to 90% of textual and electronic holdings are official records</a:t>
            </a:r>
          </a:p>
          <a:p>
            <a:pPr lvl="1"/>
            <a:r>
              <a:rPr lang="en-US" sz="3300" dirty="0">
                <a:latin typeface="Times New Roman" panose="02020603050405020304" pitchFamily="18" charset="0"/>
                <a:cs typeface="Times New Roman" panose="02020603050405020304" pitchFamily="18" charset="0"/>
              </a:rPr>
              <a:t>Transferred to the Navy Archives in accordance with Navy record schedules</a:t>
            </a:r>
          </a:p>
          <a:p>
            <a:pPr lvl="1"/>
            <a:r>
              <a:rPr lang="en-US" sz="3300" dirty="0">
                <a:latin typeface="Times New Roman" panose="02020603050405020304" pitchFamily="18" charset="0"/>
                <a:cs typeface="Times New Roman" panose="02020603050405020304" pitchFamily="18" charset="0"/>
              </a:rPr>
              <a:t>Retained up to 50 years depending on the record series before transfer to National Archives</a:t>
            </a:r>
          </a:p>
          <a:p>
            <a:r>
              <a:rPr lang="en-US" sz="5100" dirty="0">
                <a:latin typeface="Times New Roman" panose="02020603050405020304" pitchFamily="18" charset="0"/>
                <a:cs typeface="Times New Roman" panose="02020603050405020304" pitchFamily="18" charset="0"/>
              </a:rPr>
              <a:t>Collecting Areas</a:t>
            </a:r>
          </a:p>
          <a:p>
            <a:pPr lvl="1"/>
            <a:r>
              <a:rPr lang="en-US" sz="3300" dirty="0">
                <a:latin typeface="Times New Roman" panose="02020603050405020304" pitchFamily="18" charset="0"/>
                <a:cs typeface="Times New Roman" panose="02020603050405020304" pitchFamily="18" charset="0"/>
              </a:rPr>
              <a:t>Operational records</a:t>
            </a:r>
          </a:p>
          <a:p>
            <a:pPr lvl="1"/>
            <a:r>
              <a:rPr lang="en-US" sz="3300" dirty="0">
                <a:latin typeface="Times New Roman" panose="02020603050405020304" pitchFamily="18" charset="0"/>
                <a:cs typeface="Times New Roman" panose="02020603050405020304" pitchFamily="18" charset="0"/>
              </a:rPr>
              <a:t>Ships History Collections</a:t>
            </a:r>
          </a:p>
          <a:p>
            <a:pPr lvl="1"/>
            <a:r>
              <a:rPr lang="en-US" sz="3300" dirty="0">
                <a:latin typeface="Times New Roman" panose="02020603050405020304" pitchFamily="18" charset="0"/>
                <a:cs typeface="Times New Roman" panose="02020603050405020304" pitchFamily="18" charset="0"/>
              </a:rPr>
              <a:t>Aviation History Collections</a:t>
            </a:r>
          </a:p>
          <a:p>
            <a:pPr lvl="1"/>
            <a:r>
              <a:rPr lang="en-US" sz="3300" dirty="0">
                <a:latin typeface="Times New Roman" panose="02020603050405020304" pitchFamily="18" charset="0"/>
                <a:cs typeface="Times New Roman" panose="02020603050405020304" pitchFamily="18" charset="0"/>
              </a:rPr>
              <a:t>Personal Papers </a:t>
            </a:r>
          </a:p>
          <a:p>
            <a:pPr lvl="1"/>
            <a:r>
              <a:rPr lang="en-US" sz="3300" dirty="0">
                <a:latin typeface="Times New Roman" panose="02020603050405020304" pitchFamily="18" charset="0"/>
                <a:cs typeface="Times New Roman" panose="02020603050405020304" pitchFamily="18" charset="0"/>
              </a:rPr>
              <a:t>Office of the Chief of Naval Operations </a:t>
            </a:r>
          </a:p>
          <a:p>
            <a:endParaRPr lang="en-US" dirty="0"/>
          </a:p>
        </p:txBody>
      </p:sp>
    </p:spTree>
    <p:extLst>
      <p:ext uri="{BB962C8B-B14F-4D97-AF65-F5344CB8AC3E}">
        <p14:creationId xmlns:p14="http://schemas.microsoft.com/office/powerpoint/2010/main" val="3572334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US Navy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25000" lnSpcReduction="20000"/>
          </a:bodyPr>
          <a:lstStyle/>
          <a:p>
            <a:pPr algn="ctr" fontAlgn="base"/>
            <a:r>
              <a:rPr lang="en-US" sz="8000" cap="all" dirty="0">
                <a:latin typeface="Times New Roman" panose="02020603050405020304" pitchFamily="18" charset="0"/>
                <a:cs typeface="Times New Roman" panose="02020603050405020304" pitchFamily="18" charset="0"/>
              </a:rPr>
              <a:t>NAVY PERSONNEL</a:t>
            </a:r>
          </a:p>
          <a:p>
            <a:pPr marL="0" indent="0" fontAlgn="base">
              <a:buNone/>
            </a:pPr>
            <a:r>
              <a:rPr lang="en-US" sz="8000" b="1" dirty="0">
                <a:latin typeface="Times New Roman" panose="02020603050405020304" pitchFamily="18" charset="0"/>
                <a:cs typeface="Times New Roman" panose="02020603050405020304" pitchFamily="18" charset="0"/>
              </a:rPr>
              <a:t>Active Duty</a:t>
            </a:r>
            <a:r>
              <a:rPr lang="en-US" sz="8000" dirty="0">
                <a:latin typeface="Times New Roman" panose="02020603050405020304" pitchFamily="18" charset="0"/>
                <a:cs typeface="Times New Roman" panose="02020603050405020304" pitchFamily="18" charset="0"/>
              </a:rPr>
              <a:t>: 329,867</a:t>
            </a:r>
          </a:p>
          <a:p>
            <a:pPr marL="0" indent="0" fontAlgn="base">
              <a:buNone/>
            </a:pPr>
            <a:r>
              <a:rPr lang="en-US" sz="8000" dirty="0">
                <a:latin typeface="Times New Roman" panose="02020603050405020304" pitchFamily="18" charset="0"/>
                <a:cs typeface="Times New Roman" panose="02020603050405020304" pitchFamily="18" charset="0"/>
              </a:rPr>
              <a:t>Officers: 54,621</a:t>
            </a:r>
          </a:p>
          <a:p>
            <a:pPr marL="0" indent="0" fontAlgn="base">
              <a:buNone/>
            </a:pPr>
            <a:r>
              <a:rPr lang="en-US" sz="8000" dirty="0">
                <a:latin typeface="Times New Roman" panose="02020603050405020304" pitchFamily="18" charset="0"/>
                <a:cs typeface="Times New Roman" panose="02020603050405020304" pitchFamily="18" charset="0"/>
              </a:rPr>
              <a:t>Enlisted</a:t>
            </a:r>
            <a:r>
              <a:rPr lang="en-US" sz="8000" dirty="0" smtClean="0">
                <a:latin typeface="Times New Roman" panose="02020603050405020304" pitchFamily="18" charset="0"/>
                <a:cs typeface="Times New Roman" panose="02020603050405020304" pitchFamily="18" charset="0"/>
              </a:rPr>
              <a:t>: 270,811</a:t>
            </a:r>
            <a:endParaRPr lang="en-US" sz="8000" dirty="0">
              <a:latin typeface="Times New Roman" panose="02020603050405020304" pitchFamily="18" charset="0"/>
              <a:cs typeface="Times New Roman" panose="02020603050405020304" pitchFamily="18" charset="0"/>
            </a:endParaRPr>
          </a:p>
          <a:p>
            <a:pPr marL="0" indent="0" fontAlgn="base">
              <a:buNone/>
            </a:pPr>
            <a:r>
              <a:rPr lang="en-US" sz="8000" dirty="0">
                <a:latin typeface="Times New Roman" panose="02020603050405020304" pitchFamily="18" charset="0"/>
                <a:cs typeface="Times New Roman" panose="02020603050405020304" pitchFamily="18" charset="0"/>
              </a:rPr>
              <a:t>Midshipmen: </a:t>
            </a:r>
            <a:r>
              <a:rPr lang="en-US" sz="8000" dirty="0" smtClean="0">
                <a:latin typeface="Times New Roman" panose="02020603050405020304" pitchFamily="18" charset="0"/>
                <a:cs typeface="Times New Roman" panose="02020603050405020304" pitchFamily="18" charset="0"/>
              </a:rPr>
              <a:t>4,435</a:t>
            </a:r>
          </a:p>
          <a:p>
            <a:pPr marL="0" indent="0" fontAlgn="base">
              <a:buNone/>
            </a:pPr>
            <a:endParaRPr lang="en-US" sz="8000" dirty="0">
              <a:latin typeface="Times New Roman" panose="02020603050405020304" pitchFamily="18" charset="0"/>
              <a:cs typeface="Times New Roman" panose="02020603050405020304" pitchFamily="18" charset="0"/>
            </a:endParaRPr>
          </a:p>
          <a:p>
            <a:pPr marL="0" indent="0" fontAlgn="base">
              <a:buNone/>
            </a:pPr>
            <a:r>
              <a:rPr lang="en-US" sz="8000" b="1" dirty="0">
                <a:latin typeface="Times New Roman" panose="02020603050405020304" pitchFamily="18" charset="0"/>
                <a:cs typeface="Times New Roman" panose="02020603050405020304" pitchFamily="18" charset="0"/>
              </a:rPr>
              <a:t>Ready Reserve</a:t>
            </a:r>
            <a:r>
              <a:rPr lang="en-US" sz="8000" dirty="0">
                <a:latin typeface="Times New Roman" panose="02020603050405020304" pitchFamily="18" charset="0"/>
                <a:cs typeface="Times New Roman" panose="02020603050405020304" pitchFamily="18" charset="0"/>
              </a:rPr>
              <a:t>: 100,495 as of Dec 2018</a:t>
            </a:r>
          </a:p>
          <a:p>
            <a:pPr marL="0" indent="0" fontAlgn="base">
              <a:buNone/>
            </a:pPr>
            <a:r>
              <a:rPr lang="en-US" sz="8000" dirty="0">
                <a:latin typeface="Times New Roman" panose="02020603050405020304" pitchFamily="18" charset="0"/>
                <a:cs typeface="Times New Roman" panose="02020603050405020304" pitchFamily="18" charset="0"/>
              </a:rPr>
              <a:t>Selected Reserves: 50,080</a:t>
            </a:r>
          </a:p>
          <a:p>
            <a:pPr marL="0" indent="0" fontAlgn="base">
              <a:buNone/>
            </a:pPr>
            <a:r>
              <a:rPr lang="en-US" sz="8000" dirty="0">
                <a:latin typeface="Times New Roman" panose="02020603050405020304" pitchFamily="18" charset="0"/>
                <a:cs typeface="Times New Roman" panose="02020603050405020304" pitchFamily="18" charset="0"/>
              </a:rPr>
              <a:t>Individual Ready Reserve: 42,415</a:t>
            </a:r>
          </a:p>
          <a:p>
            <a:pPr marL="0" indent="0" fontAlgn="base">
              <a:buNone/>
            </a:pPr>
            <a:endParaRPr lang="en-US" sz="8000" dirty="0">
              <a:solidFill>
                <a:srgbClr val="FF0000"/>
              </a:solidFill>
              <a:latin typeface="Times New Roman" panose="02020603050405020304" pitchFamily="18" charset="0"/>
              <a:cs typeface="Times New Roman" panose="02020603050405020304" pitchFamily="18" charset="0"/>
            </a:endParaRPr>
          </a:p>
          <a:p>
            <a:pPr marL="0" indent="0" fontAlgn="base">
              <a:buNone/>
            </a:pPr>
            <a:r>
              <a:rPr lang="en-US" sz="8000" b="1" dirty="0">
                <a:latin typeface="Times New Roman" panose="02020603050405020304" pitchFamily="18" charset="0"/>
                <a:cs typeface="Times New Roman" panose="02020603050405020304" pitchFamily="18" charset="0"/>
              </a:rPr>
              <a:t>Navy Department Civilian Employees</a:t>
            </a:r>
            <a:r>
              <a:rPr lang="en-US" sz="8000" dirty="0">
                <a:latin typeface="Times New Roman" panose="02020603050405020304" pitchFamily="18" charset="0"/>
                <a:cs typeface="Times New Roman" panose="02020603050405020304" pitchFamily="18" charset="0"/>
              </a:rPr>
              <a:t>: 274,300</a:t>
            </a:r>
          </a:p>
          <a:p>
            <a:pPr marL="0" indent="0" algn="ctr" fontAlgn="base">
              <a:buNone/>
            </a:pPr>
            <a:endParaRPr lang="en-US" sz="8000" cap="all" dirty="0" smtClean="0">
              <a:latin typeface="Times New Roman" panose="02020603050405020304" pitchFamily="18" charset="0"/>
              <a:cs typeface="Times New Roman" panose="02020603050405020304" pitchFamily="18" charset="0"/>
            </a:endParaRPr>
          </a:p>
          <a:p>
            <a:pPr marL="0" indent="0" algn="ctr" fontAlgn="base">
              <a:buNone/>
            </a:pPr>
            <a:r>
              <a:rPr lang="en-US" sz="8000" cap="all" dirty="0" smtClean="0">
                <a:latin typeface="Times New Roman" panose="02020603050405020304" pitchFamily="18" charset="0"/>
                <a:cs typeface="Times New Roman" panose="02020603050405020304" pitchFamily="18" charset="0"/>
              </a:rPr>
              <a:t>SHIPS </a:t>
            </a:r>
            <a:r>
              <a:rPr lang="en-US" sz="8000" cap="all" dirty="0">
                <a:latin typeface="Times New Roman" panose="02020603050405020304" pitchFamily="18" charset="0"/>
                <a:cs typeface="Times New Roman" panose="02020603050405020304" pitchFamily="18" charset="0"/>
              </a:rPr>
              <a:t>AND </a:t>
            </a:r>
            <a:r>
              <a:rPr lang="en-US" sz="8000" cap="all" dirty="0" smtClean="0">
                <a:latin typeface="Times New Roman" panose="02020603050405020304" pitchFamily="18" charset="0"/>
                <a:cs typeface="Times New Roman" panose="02020603050405020304" pitchFamily="18" charset="0"/>
              </a:rPr>
              <a:t>SUBMARINES</a:t>
            </a:r>
          </a:p>
          <a:p>
            <a:pPr marL="0" indent="0" algn="ctr" fontAlgn="base">
              <a:buNone/>
            </a:pPr>
            <a:endParaRPr lang="en-US" sz="8000" cap="all" dirty="0">
              <a:latin typeface="Times New Roman" panose="02020603050405020304" pitchFamily="18" charset="0"/>
              <a:cs typeface="Times New Roman" panose="02020603050405020304" pitchFamily="18" charset="0"/>
            </a:endParaRPr>
          </a:p>
          <a:p>
            <a:pPr marL="0" indent="0" fontAlgn="base">
              <a:buNone/>
            </a:pPr>
            <a:r>
              <a:rPr lang="en-US" sz="8000" b="1" dirty="0">
                <a:latin typeface="Times New Roman" panose="02020603050405020304" pitchFamily="18" charset="0"/>
                <a:cs typeface="Times New Roman" panose="02020603050405020304" pitchFamily="18" charset="0"/>
              </a:rPr>
              <a:t>Deployable Battle Force Ships</a:t>
            </a:r>
            <a:r>
              <a:rPr lang="en-US" sz="8000" dirty="0">
                <a:latin typeface="Times New Roman" panose="02020603050405020304" pitchFamily="18" charset="0"/>
                <a:cs typeface="Times New Roman" panose="02020603050405020304" pitchFamily="18" charset="0"/>
              </a:rPr>
              <a:t>: 288</a:t>
            </a:r>
          </a:p>
          <a:p>
            <a:pPr marL="0" indent="0" fontAlgn="base">
              <a:buNone/>
            </a:pPr>
            <a:r>
              <a:rPr lang="en-US" sz="8000" dirty="0">
                <a:solidFill>
                  <a:srgbClr val="607890"/>
                </a:solidFill>
                <a:latin typeface="Times New Roman" panose="02020603050405020304" pitchFamily="18" charset="0"/>
                <a:cs typeface="Times New Roman" panose="02020603050405020304" pitchFamily="18" charset="0"/>
                <a:hlinkClick r:id="rId3"/>
              </a:rPr>
              <a:t/>
            </a:r>
            <a:br>
              <a:rPr lang="en-US" sz="8000" dirty="0">
                <a:solidFill>
                  <a:srgbClr val="607890"/>
                </a:solidFill>
                <a:latin typeface="Times New Roman" panose="02020603050405020304" pitchFamily="18" charset="0"/>
                <a:cs typeface="Times New Roman" panose="02020603050405020304" pitchFamily="18" charset="0"/>
                <a:hlinkClick r:id="rId3"/>
              </a:rPr>
            </a:br>
            <a:r>
              <a:rPr lang="en-US" sz="8000" dirty="0" smtClean="0">
                <a:solidFill>
                  <a:srgbClr val="607890"/>
                </a:solidFill>
                <a:latin typeface="Times New Roman" panose="02020603050405020304" pitchFamily="18" charset="0"/>
                <a:cs typeface="Times New Roman" panose="02020603050405020304" pitchFamily="18" charset="0"/>
              </a:rPr>
              <a:t>https</a:t>
            </a:r>
            <a:r>
              <a:rPr lang="en-US" sz="8000" dirty="0">
                <a:solidFill>
                  <a:srgbClr val="607890"/>
                </a:solidFill>
                <a:latin typeface="Times New Roman" panose="02020603050405020304" pitchFamily="18" charset="0"/>
                <a:cs typeface="Times New Roman" panose="02020603050405020304" pitchFamily="18" charset="0"/>
              </a:rPr>
              <a:t>://</a:t>
            </a:r>
            <a:r>
              <a:rPr lang="en-US" sz="8000" dirty="0" smtClean="0">
                <a:solidFill>
                  <a:srgbClr val="607890"/>
                </a:solidFill>
                <a:latin typeface="Times New Roman" panose="02020603050405020304" pitchFamily="18" charset="0"/>
                <a:cs typeface="Times New Roman" panose="02020603050405020304" pitchFamily="18" charset="0"/>
              </a:rPr>
              <a:t>www.navy.mil/navydata/nav_legacy.asp?id=146 </a:t>
            </a:r>
            <a:endParaRPr lang="en-US" sz="8000" dirty="0">
              <a:solidFill>
                <a:srgbClr val="607890"/>
              </a:solidFill>
              <a:latin typeface="Times New Roman" panose="02020603050405020304" pitchFamily="18" charset="0"/>
              <a:cs typeface="Times New Roman" panose="02020603050405020304" pitchFamily="18" charset="0"/>
            </a:endParaRPr>
          </a:p>
          <a:p>
            <a:pPr marL="0" indent="0" fontAlgn="base">
              <a:buNone/>
            </a:pPr>
            <a:endParaRPr lang="en-US" b="0" i="0" dirty="0">
              <a:solidFill>
                <a:srgbClr val="444444"/>
              </a:solidFill>
              <a:effectLst/>
              <a:latin typeface="Helvetica" panose="020B060402020202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0816" y="2214797"/>
            <a:ext cx="2091128" cy="2091128"/>
          </a:xfrm>
          <a:prstGeom prst="rect">
            <a:avLst/>
          </a:prstGeom>
        </p:spPr>
      </p:pic>
      <p:sp>
        <p:nvSpPr>
          <p:cNvPr id="6" name="TextBox 5"/>
          <p:cNvSpPr txBox="1"/>
          <p:nvPr/>
        </p:nvSpPr>
        <p:spPr>
          <a:xfrm>
            <a:off x="5876146" y="4335905"/>
            <a:ext cx="3132944" cy="461665"/>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hlinkClick r:id="rId5"/>
              </a:rPr>
              <a:t>https://www.instagram.com/p/BtHTnLzhxRm</a:t>
            </a:r>
            <a:r>
              <a:rPr lang="en-US" sz="1200" dirty="0" smtClean="0">
                <a:latin typeface="Times New Roman" panose="02020603050405020304" pitchFamily="18" charset="0"/>
                <a:cs typeface="Times New Roman" panose="02020603050405020304" pitchFamily="18" charset="0"/>
                <a:hlinkClick r:id="rId5"/>
              </a:rPr>
              <a:t>/</a:t>
            </a:r>
            <a:endParaRPr lang="en-US" sz="1200" dirty="0" smtClean="0">
              <a:latin typeface="Times New Roman" panose="02020603050405020304" pitchFamily="18" charset="0"/>
              <a:cs typeface="Times New Roman" panose="02020603050405020304" pitchFamily="18" charset="0"/>
            </a:endParaRPr>
          </a:p>
          <a:p>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07837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Glossary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70000" lnSpcReduction="20000"/>
          </a:bodyPr>
          <a:lstStyle/>
          <a:p>
            <a:r>
              <a:rPr lang="en-US" dirty="0" smtClean="0">
                <a:solidFill>
                  <a:srgbClr val="008000"/>
                </a:solidFill>
                <a:latin typeface="Times New Roman" panose="02020603050405020304" pitchFamily="18" charset="0"/>
                <a:cs typeface="Times New Roman" panose="02020603050405020304" pitchFamily="18" charset="0"/>
              </a:rPr>
              <a:t>Archival Value </a:t>
            </a:r>
            <a:r>
              <a:rPr lang="en-US" dirty="0">
                <a:latin typeface="Times New Roman" panose="02020603050405020304" pitchFamily="18" charset="0"/>
                <a:cs typeface="Times New Roman" panose="02020603050405020304" pitchFamily="18" charset="0"/>
              </a:rPr>
              <a:t>- for our </a:t>
            </a:r>
            <a:r>
              <a:rPr lang="en-US" dirty="0" smtClean="0">
                <a:latin typeface="Times New Roman" panose="02020603050405020304" pitchFamily="18" charset="0"/>
                <a:cs typeface="Times New Roman" panose="02020603050405020304" pitchFamily="18" charset="0"/>
              </a:rPr>
              <a:t>purposes, the record has validity</a:t>
            </a:r>
          </a:p>
          <a:p>
            <a:r>
              <a:rPr lang="en-US" dirty="0" smtClean="0">
                <a:solidFill>
                  <a:srgbClr val="008000"/>
                </a:solidFill>
                <a:latin typeface="Times New Roman" panose="02020603050405020304" pitchFamily="18" charset="0"/>
                <a:cs typeface="Times New Roman" panose="02020603050405020304" pitchFamily="18" charset="0"/>
              </a:rPr>
              <a:t>Validity</a:t>
            </a:r>
            <a:r>
              <a:rPr lang="en-US" dirty="0" smtClean="0">
                <a:latin typeface="Times New Roman" panose="02020603050405020304" pitchFamily="18" charset="0"/>
                <a:cs typeface="Times New Roman" panose="02020603050405020304" pitchFamily="18" charset="0"/>
              </a:rPr>
              <a:t> – accurately represents reality</a:t>
            </a:r>
          </a:p>
          <a:p>
            <a:r>
              <a:rPr lang="en-US" dirty="0" smtClean="0">
                <a:solidFill>
                  <a:srgbClr val="008000"/>
                </a:solidFill>
                <a:latin typeface="Times New Roman" panose="02020603050405020304" pitchFamily="18" charset="0"/>
                <a:cs typeface="Times New Roman" panose="02020603050405020304" pitchFamily="18" charset="0"/>
              </a:rPr>
              <a:t>OPNAVINST</a:t>
            </a:r>
            <a:r>
              <a:rPr lang="en-US" dirty="0" smtClean="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is a formally documented lawful order that is issued by the Chief of Naval Operations. These instructions are typically used to establish United States Navy policy, procedures, and </a:t>
            </a:r>
            <a:r>
              <a:rPr lang="en-US" dirty="0" smtClean="0">
                <a:latin typeface="Times New Roman" panose="02020603050405020304" pitchFamily="18" charset="0"/>
                <a:cs typeface="Times New Roman" panose="02020603050405020304" pitchFamily="18" charset="0"/>
              </a:rPr>
              <a:t>requirements.</a:t>
            </a:r>
          </a:p>
          <a:p>
            <a:r>
              <a:rPr lang="en-US" dirty="0" smtClean="0">
                <a:solidFill>
                  <a:srgbClr val="008000"/>
                </a:solidFill>
                <a:latin typeface="Times New Roman" panose="02020603050405020304" pitchFamily="18" charset="0"/>
                <a:cs typeface="Times New Roman" panose="02020603050405020304" pitchFamily="18" charset="0"/>
              </a:rPr>
              <a:t>Fleet</a:t>
            </a:r>
            <a:r>
              <a:rPr lang="en-US" dirty="0" smtClean="0">
                <a:latin typeface="Times New Roman" panose="02020603050405020304" pitchFamily="18" charset="0"/>
                <a:cs typeface="Times New Roman" panose="02020603050405020304" pitchFamily="18" charset="0"/>
              </a:rPr>
              <a:t> consists of 288 vessels </a:t>
            </a:r>
          </a:p>
          <a:p>
            <a:r>
              <a:rPr lang="en-US" dirty="0" smtClean="0">
                <a:solidFill>
                  <a:srgbClr val="008000"/>
                </a:solidFill>
                <a:latin typeface="Times New Roman" panose="02020603050405020304" pitchFamily="18" charset="0"/>
                <a:cs typeface="Times New Roman" panose="02020603050405020304" pitchFamily="18" charset="0"/>
              </a:rPr>
              <a:t>Naval Commands </a:t>
            </a:r>
            <a:r>
              <a:rPr lang="en-US" dirty="0" smtClean="0">
                <a:latin typeface="Times New Roman" panose="02020603050405020304" pitchFamily="18" charset="0"/>
                <a:cs typeface="Times New Roman" panose="02020603050405020304" pitchFamily="18" charset="0"/>
              </a:rPr>
              <a:t>over 3,000 (land, sea, and reserve units) </a:t>
            </a:r>
          </a:p>
          <a:p>
            <a:r>
              <a:rPr lang="en-US" dirty="0" smtClean="0">
                <a:solidFill>
                  <a:srgbClr val="008000"/>
                </a:solidFill>
                <a:latin typeface="Times New Roman" panose="02020603050405020304" pitchFamily="18" charset="0"/>
                <a:cs typeface="Times New Roman" panose="02020603050405020304" pitchFamily="18" charset="0"/>
              </a:rPr>
              <a:t>History</a:t>
            </a:r>
            <a:r>
              <a:rPr lang="en-US" dirty="0" smtClean="0">
                <a:latin typeface="Times New Roman" panose="02020603050405020304" pitchFamily="18" charset="0"/>
                <a:cs typeface="Times New Roman" panose="02020603050405020304" pitchFamily="18" charset="0"/>
              </a:rPr>
              <a:t> – for our purposes, it’s anything that happened ‘yesterday’.</a:t>
            </a:r>
          </a:p>
          <a:p>
            <a:r>
              <a:rPr lang="en-US" dirty="0" smtClean="0">
                <a:solidFill>
                  <a:srgbClr val="008000"/>
                </a:solidFill>
                <a:latin typeface="Times New Roman" panose="02020603050405020304" pitchFamily="18" charset="0"/>
                <a:cs typeface="Times New Roman" panose="02020603050405020304" pitchFamily="18" charset="0"/>
              </a:rPr>
              <a:t>COR</a:t>
            </a:r>
            <a:r>
              <a:rPr lang="en-US" dirty="0" smtClean="0">
                <a:latin typeface="Times New Roman" panose="02020603050405020304" pitchFamily="18" charset="0"/>
                <a:cs typeface="Times New Roman" panose="02020603050405020304" pitchFamily="18" charset="0"/>
              </a:rPr>
              <a:t> are annual reports submitted by commands</a:t>
            </a:r>
          </a:p>
          <a:p>
            <a:r>
              <a:rPr lang="en-US" dirty="0" smtClean="0">
                <a:solidFill>
                  <a:srgbClr val="008000"/>
                </a:solidFill>
                <a:latin typeface="Times New Roman" panose="02020603050405020304" pitchFamily="18" charset="0"/>
                <a:cs typeface="Times New Roman" panose="02020603050405020304" pitchFamily="18" charset="0"/>
              </a:rPr>
              <a:t>Deck Log </a:t>
            </a:r>
            <a:r>
              <a:rPr lang="en-US" dirty="0" smtClean="0">
                <a:latin typeface="Times New Roman" panose="02020603050405020304" pitchFamily="18" charset="0"/>
                <a:cs typeface="Times New Roman" panose="02020603050405020304" pitchFamily="18" charset="0"/>
              </a:rPr>
              <a:t>monthly reports of Naval commissioned vessels</a:t>
            </a:r>
          </a:p>
          <a:p>
            <a:r>
              <a:rPr lang="en-US" dirty="0" smtClean="0">
                <a:solidFill>
                  <a:srgbClr val="008000"/>
                </a:solidFill>
                <a:latin typeface="Times New Roman" panose="02020603050405020304" pitchFamily="18" charset="0"/>
                <a:cs typeface="Times New Roman" panose="02020603050405020304" pitchFamily="18" charset="0"/>
              </a:rPr>
              <a:t>NCDU- </a:t>
            </a:r>
            <a:r>
              <a:rPr lang="en-US" dirty="0" smtClean="0">
                <a:latin typeface="Times New Roman" panose="02020603050405020304" pitchFamily="18" charset="0"/>
                <a:cs typeface="Times New Roman" panose="02020603050405020304" pitchFamily="18" charset="0"/>
              </a:rPr>
              <a:t>Naval </a:t>
            </a:r>
            <a:r>
              <a:rPr lang="en-US" dirty="0">
                <a:latin typeface="Times New Roman" panose="02020603050405020304" pitchFamily="18" charset="0"/>
                <a:cs typeface="Times New Roman" panose="02020603050405020304" pitchFamily="18" charset="0"/>
              </a:rPr>
              <a:t>Combat Documentation Unit</a:t>
            </a:r>
            <a:r>
              <a:rPr lang="en-US" dirty="0" smtClean="0">
                <a:latin typeface="Times New Roman" panose="02020603050405020304" pitchFamily="18" charset="0"/>
                <a:cs typeface="Times New Roman" panose="02020603050405020304" pitchFamily="18" charset="0"/>
              </a:rPr>
              <a:t> is a reservist unit which works with commands to document the Navy’s active history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1233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COR and Deck Logs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78971" y="1600200"/>
            <a:ext cx="8229600" cy="4525963"/>
          </a:xfrm>
        </p:spPr>
        <p:txBody>
          <a:bodyPr>
            <a:normAutofit/>
          </a:bodyPr>
          <a:lstStyle/>
          <a:p>
            <a:r>
              <a:rPr lang="en-US" dirty="0" smtClean="0">
                <a:solidFill>
                  <a:srgbClr val="008000"/>
                </a:solidFill>
                <a:latin typeface="Times New Roman" panose="02020603050405020304" pitchFamily="18" charset="0"/>
                <a:cs typeface="Times New Roman" panose="02020603050405020304" pitchFamily="18" charset="0"/>
              </a:rPr>
              <a:t>Record Series </a:t>
            </a:r>
            <a:r>
              <a:rPr lang="en-US" dirty="0" smtClean="0">
                <a:latin typeface="Times New Roman" panose="02020603050405020304" pitchFamily="18" charset="0"/>
                <a:cs typeface="Times New Roman" panose="02020603050405020304" pitchFamily="18" charset="0"/>
              </a:rPr>
              <a:t>– document a specific kind of transaction or function</a:t>
            </a:r>
          </a:p>
          <a:p>
            <a:pPr marL="0" indent="0" algn="ctr">
              <a:buNone/>
            </a:pPr>
            <a:r>
              <a:rPr lang="en-US" sz="1600" dirty="0" smtClean="0">
                <a:latin typeface="Times New Roman" panose="02020603050405020304" pitchFamily="18" charset="0"/>
                <a:cs typeface="Times New Roman" panose="02020603050405020304" pitchFamily="18" charset="0"/>
                <a:hlinkClick r:id="rId3"/>
              </a:rPr>
              <a:t>https</a:t>
            </a:r>
            <a:r>
              <a:rPr lang="en-US" sz="1600" dirty="0">
                <a:latin typeface="Times New Roman" panose="02020603050405020304" pitchFamily="18" charset="0"/>
                <a:cs typeface="Times New Roman" panose="02020603050405020304" pitchFamily="18" charset="0"/>
                <a:hlinkClick r:id="rId3"/>
              </a:rPr>
              <a:t>://</a:t>
            </a:r>
            <a:r>
              <a:rPr lang="en-US" sz="1600" dirty="0" smtClean="0">
                <a:latin typeface="Times New Roman" panose="02020603050405020304" pitchFamily="18" charset="0"/>
                <a:cs typeface="Times New Roman" panose="02020603050405020304" pitchFamily="18" charset="0"/>
                <a:hlinkClick r:id="rId3"/>
              </a:rPr>
              <a:t>commons.lbl.gov/display/aro/Record+Series+Definition</a:t>
            </a:r>
            <a:endParaRPr lang="en-US" sz="1600"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In our case, either monthly or yearly ‘reports’.</a:t>
            </a:r>
          </a:p>
          <a:p>
            <a:pPr marL="0"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Again, these record series are governed by the OPNAVINST</a:t>
            </a:r>
          </a:p>
        </p:txBody>
      </p:sp>
    </p:spTree>
    <p:extLst>
      <p:ext uri="{BB962C8B-B14F-4D97-AF65-F5344CB8AC3E}">
        <p14:creationId xmlns:p14="http://schemas.microsoft.com/office/powerpoint/2010/main" val="2859422365"/>
      </p:ext>
    </p:extLst>
  </p:cSld>
  <p:clrMapOvr>
    <a:masterClrMapping/>
  </p:clrMapOvr>
  <p:timing>
    <p:tnLst>
      <p:par>
        <p:cTn id="1" dur="indefinite" restart="never" nodeType="tmRoot"/>
      </p:par>
    </p:tnLst>
  </p:timing>
</p:sld>
</file>

<file path=ppt/theme/theme1.xml><?xml version="1.0" encoding="utf-8"?>
<a:theme xmlns:a="http://schemas.openxmlformats.org/drawingml/2006/main" name="140304_Nimitz_Gray_Book_Hotwash wern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89234</TotalTime>
  <Words>4878</Words>
  <Application>Microsoft Office PowerPoint</Application>
  <PresentationFormat>On-screen Show (4:3)</PresentationFormat>
  <Paragraphs>411</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Helvetica</vt:lpstr>
      <vt:lpstr>Times New Roman</vt:lpstr>
      <vt:lpstr>140304_Nimitz_Gray_Book_Hotwash werner</vt:lpstr>
      <vt:lpstr>Building Awareness of Archival Value: Working  With Record Creators</vt:lpstr>
      <vt:lpstr>Disclaimer</vt:lpstr>
      <vt:lpstr>Overview of NHHC</vt:lpstr>
      <vt:lpstr>Locations</vt:lpstr>
      <vt:lpstr>History, Mission &amp; Staff</vt:lpstr>
      <vt:lpstr>Collection Overview</vt:lpstr>
      <vt:lpstr>US Navy</vt:lpstr>
      <vt:lpstr>Glossary</vt:lpstr>
      <vt:lpstr>COR and Deck Logs</vt:lpstr>
      <vt:lpstr>US Navy Sailor</vt:lpstr>
      <vt:lpstr>Archivist vs Records Manager vs Program Manager</vt:lpstr>
      <vt:lpstr>PowerPoint Presentation</vt:lpstr>
      <vt:lpstr>Archivist vs Records Manager</vt:lpstr>
      <vt:lpstr>PowerPoint Presentation</vt:lpstr>
      <vt:lpstr>Intervention</vt:lpstr>
      <vt:lpstr>The Need for Intervention</vt:lpstr>
      <vt:lpstr>Deep Learning</vt:lpstr>
      <vt:lpstr>Outreach</vt:lpstr>
      <vt:lpstr>Fleet Historian Training/Outreach</vt:lpstr>
      <vt:lpstr>Outreach</vt:lpstr>
      <vt:lpstr>Feedback</vt:lpstr>
      <vt:lpstr>Feedback - Fleet Historian Training</vt:lpstr>
      <vt:lpstr>Feedback - Fleet Historian Training</vt:lpstr>
      <vt:lpstr>Feedback - Fleet Historian Training</vt:lpstr>
      <vt:lpstr>Additional Knowledge and Skills</vt:lpstr>
      <vt:lpstr>Traditional Archival Competencies</vt:lpstr>
      <vt:lpstr>Additional Guidance</vt:lpstr>
      <vt:lpstr>PowerPoint Presentation</vt:lpstr>
    </vt:vector>
  </TitlesOfParts>
  <Company>N1-NT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Sesily Resch</dc:creator>
  <cp:lastModifiedBy>Lewandowska, Karolina L CIV NHHC, HAD</cp:lastModifiedBy>
  <cp:revision>2238</cp:revision>
  <cp:lastPrinted>2019-04-03T12:40:18Z</cp:lastPrinted>
  <dcterms:created xsi:type="dcterms:W3CDTF">2005-06-10T16:24:55Z</dcterms:created>
  <dcterms:modified xsi:type="dcterms:W3CDTF">2019-04-10T13:06:50Z</dcterms:modified>
</cp:coreProperties>
</file>