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22.xml" ContentType="application/vnd.openxmlformats-officedocument.presentationml.tags+xml"/>
  <Override PartName="/ppt/notesSlides/notesSlide20.xml" ContentType="application/vnd.openxmlformats-officedocument.presentationml.notesSlide+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notesSlides/notesSlide22.xml" ContentType="application/vnd.openxmlformats-officedocument.presentationml.notesSlide+xml"/>
  <Override PartName="/ppt/tags/tag25.xml" ContentType="application/vnd.openxmlformats-officedocument.presentationml.tags+xml"/>
  <Override PartName="/ppt/notesSlides/notesSlide23.xml" ContentType="application/vnd.openxmlformats-officedocument.presentationml.notesSlide+xml"/>
  <Override PartName="/ppt/tags/tag26.xml" ContentType="application/vnd.openxmlformats-officedocument.presentationml.tags+xml"/>
  <Override PartName="/ppt/notesSlides/notesSlide24.xml" ContentType="application/vnd.openxmlformats-officedocument.presentationml.notesSlide+xml"/>
  <Override PartName="/ppt/tags/tag27.xml" ContentType="application/vnd.openxmlformats-officedocument.presentationml.tags+xml"/>
  <Override PartName="/ppt/notesSlides/notesSlide25.xml" ContentType="application/vnd.openxmlformats-officedocument.presentationml.notesSlide+xml"/>
  <Override PartName="/ppt/tags/tag2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05" r:id="rId3"/>
    <p:sldId id="306" r:id="rId4"/>
    <p:sldId id="269" r:id="rId5"/>
    <p:sldId id="270" r:id="rId6"/>
    <p:sldId id="271" r:id="rId7"/>
    <p:sldId id="272" r:id="rId8"/>
    <p:sldId id="299" r:id="rId9"/>
    <p:sldId id="297" r:id="rId10"/>
    <p:sldId id="298" r:id="rId11"/>
    <p:sldId id="296" r:id="rId12"/>
    <p:sldId id="273" r:id="rId13"/>
    <p:sldId id="286" r:id="rId14"/>
    <p:sldId id="287" r:id="rId15"/>
    <p:sldId id="301" r:id="rId16"/>
    <p:sldId id="290" r:id="rId17"/>
    <p:sldId id="288" r:id="rId18"/>
    <p:sldId id="291" r:id="rId19"/>
    <p:sldId id="289" r:id="rId20"/>
    <p:sldId id="274" r:id="rId21"/>
    <p:sldId id="263" r:id="rId22"/>
    <p:sldId id="294" r:id="rId23"/>
    <p:sldId id="275" r:id="rId24"/>
    <p:sldId id="302" r:id="rId25"/>
    <p:sldId id="268" r:id="rId26"/>
  </p:sldIdLst>
  <p:sldSz cx="9144000" cy="6858000" type="screen4x3"/>
  <p:notesSz cx="6858000" cy="9144000"/>
  <p:custDataLst>
    <p:tags r:id="rId28"/>
  </p:custDataLst>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319">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0000"/>
    <a:srgbClr val="F5802D"/>
    <a:srgbClr val="BDD8F3"/>
    <a:srgbClr val="F3BC1B"/>
    <a:srgbClr val="3C8FED"/>
    <a:srgbClr val="8EC9FB"/>
    <a:srgbClr val="EF9747"/>
    <a:srgbClr val="8E95F8"/>
    <a:srgbClr val="0009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632" autoAdjust="0"/>
  </p:normalViewPr>
  <p:slideViewPr>
    <p:cSldViewPr snapToObjects="1">
      <p:cViewPr varScale="1">
        <p:scale>
          <a:sx n="85" d="100"/>
          <a:sy n="85" d="100"/>
        </p:scale>
        <p:origin x="1554" y="60"/>
      </p:cViewPr>
      <p:guideLst>
        <p:guide orient="horz" pos="4319"/>
        <p:guide/>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edelina\Dropbox\MAC%20MLA%202014%20Paper\Data\Flash%20cards%20resul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nedelina\Dropbox\MAC%20MLA%202014%20Paper\Data\ANSC275%20Presentations_Analysis%20of%20sources%20used.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nedelina\Dropbox\MAC%20MLA%202014%20Paper\Data\ANSC275%20Presentations_Analysis%20of%20sources%20used.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ANSC275!$B$30</c:f>
              <c:strCache>
                <c:ptCount val="1"/>
                <c:pt idx="0">
                  <c:v>Students Reporting Learning</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invertIfNegative val="0"/>
          <c:cat>
            <c:strRef>
              <c:f>ANSC275!$A$31:$A$35</c:f>
              <c:strCache>
                <c:ptCount val="5"/>
                <c:pt idx="0">
                  <c:v>Searching Techniques</c:v>
                </c:pt>
                <c:pt idx="1">
                  <c:v>Citation Management Tools</c:v>
                </c:pt>
                <c:pt idx="2">
                  <c:v>Cited Reference Searching</c:v>
                </c:pt>
                <c:pt idx="3">
                  <c:v>Literature Reviews &amp; Annotated Bibliography</c:v>
                </c:pt>
                <c:pt idx="4">
                  <c:v>Citing Sources in APA Style</c:v>
                </c:pt>
              </c:strCache>
            </c:strRef>
          </c:cat>
          <c:val>
            <c:numRef>
              <c:f>ANSC275!$B$31:$B$35</c:f>
              <c:numCache>
                <c:formatCode>General</c:formatCode>
                <c:ptCount val="5"/>
                <c:pt idx="0">
                  <c:v>12</c:v>
                </c:pt>
                <c:pt idx="1">
                  <c:v>8</c:v>
                </c:pt>
                <c:pt idx="2">
                  <c:v>4</c:v>
                </c:pt>
                <c:pt idx="3">
                  <c:v>3</c:v>
                </c:pt>
                <c:pt idx="4">
                  <c:v>0</c:v>
                </c:pt>
              </c:numCache>
            </c:numRef>
          </c:val>
          <c:extLst>
            <c:ext xmlns:c16="http://schemas.microsoft.com/office/drawing/2014/chart" uri="{C3380CC4-5D6E-409C-BE32-E72D297353CC}">
              <c16:uniqueId val="{00000000-BAD1-43A2-A52F-6F2958961D51}"/>
            </c:ext>
          </c:extLst>
        </c:ser>
        <c:ser>
          <c:idx val="1"/>
          <c:order val="1"/>
          <c:tx>
            <c:strRef>
              <c:f>ANSC275!$C$30</c:f>
              <c:strCache>
                <c:ptCount val="1"/>
                <c:pt idx="0">
                  <c:v>Students Remain Unclear On</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invertIfNegative val="0"/>
          <c:cat>
            <c:strRef>
              <c:f>ANSC275!$A$31:$A$35</c:f>
              <c:strCache>
                <c:ptCount val="5"/>
                <c:pt idx="0">
                  <c:v>Searching Techniques</c:v>
                </c:pt>
                <c:pt idx="1">
                  <c:v>Citation Management Tools</c:v>
                </c:pt>
                <c:pt idx="2">
                  <c:v>Cited Reference Searching</c:v>
                </c:pt>
                <c:pt idx="3">
                  <c:v>Literature Reviews &amp; Annotated Bibliography</c:v>
                </c:pt>
                <c:pt idx="4">
                  <c:v>Citing Sources in APA Style</c:v>
                </c:pt>
              </c:strCache>
            </c:strRef>
          </c:cat>
          <c:val>
            <c:numRef>
              <c:f>ANSC275!$C$31:$C$35</c:f>
              <c:numCache>
                <c:formatCode>General</c:formatCode>
                <c:ptCount val="5"/>
                <c:pt idx="0">
                  <c:v>9</c:v>
                </c:pt>
                <c:pt idx="1">
                  <c:v>3</c:v>
                </c:pt>
                <c:pt idx="2">
                  <c:v>1</c:v>
                </c:pt>
                <c:pt idx="3">
                  <c:v>0</c:v>
                </c:pt>
                <c:pt idx="4">
                  <c:v>5</c:v>
                </c:pt>
              </c:numCache>
            </c:numRef>
          </c:val>
          <c:extLst>
            <c:ext xmlns:c16="http://schemas.microsoft.com/office/drawing/2014/chart" uri="{C3380CC4-5D6E-409C-BE32-E72D297353CC}">
              <c16:uniqueId val="{00000001-BAD1-43A2-A52F-6F2958961D51}"/>
            </c:ext>
          </c:extLst>
        </c:ser>
        <c:dLbls>
          <c:showLegendKey val="0"/>
          <c:showVal val="0"/>
          <c:showCatName val="0"/>
          <c:showSerName val="0"/>
          <c:showPercent val="0"/>
          <c:showBubbleSize val="0"/>
        </c:dLbls>
        <c:gapWidth val="150"/>
        <c:shape val="box"/>
        <c:axId val="231285296"/>
        <c:axId val="231285856"/>
        <c:axId val="0"/>
      </c:bar3DChart>
      <c:catAx>
        <c:axId val="23128529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231285856"/>
        <c:crosses val="autoZero"/>
        <c:auto val="1"/>
        <c:lblAlgn val="ctr"/>
        <c:lblOffset val="100"/>
        <c:noMultiLvlLbl val="0"/>
      </c:catAx>
      <c:valAx>
        <c:axId val="231285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1285296"/>
        <c:crosses val="autoZero"/>
        <c:crossBetween val="between"/>
      </c:valAx>
      <c:spPr>
        <a:noFill/>
        <a:ln>
          <a:noFill/>
        </a:ln>
        <a:effectLst/>
      </c:spPr>
    </c:plotArea>
    <c:legend>
      <c:legendPos val="t"/>
      <c:layout/>
      <c:overlay val="0"/>
      <c:spPr>
        <a:solidFill>
          <a:schemeClr val="accent6">
            <a:lumMod val="40000"/>
            <a:lumOff val="60000"/>
          </a:schemeClr>
        </a:solid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w="952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Conclusions!$G$1</c:f>
              <c:strCache>
                <c:ptCount val="1"/>
                <c:pt idx="0">
                  <c:v>Publication Year</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Conclusions!$F$2:$F$18</c:f>
              <c:strCache>
                <c:ptCount val="17"/>
                <c:pt idx="0">
                  <c:v>1987</c:v>
                </c:pt>
                <c:pt idx="1">
                  <c:v>1997</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2013</c:v>
                </c:pt>
                <c:pt idx="15">
                  <c:v>2014</c:v>
                </c:pt>
                <c:pt idx="16">
                  <c:v>n.d.</c:v>
                </c:pt>
              </c:strCache>
            </c:strRef>
          </c:cat>
          <c:val>
            <c:numRef>
              <c:f>Conclusions!$G$2:$G$18</c:f>
              <c:numCache>
                <c:formatCode>General</c:formatCode>
                <c:ptCount val="17"/>
                <c:pt idx="0">
                  <c:v>1</c:v>
                </c:pt>
                <c:pt idx="1">
                  <c:v>1</c:v>
                </c:pt>
                <c:pt idx="2">
                  <c:v>1</c:v>
                </c:pt>
                <c:pt idx="3">
                  <c:v>3</c:v>
                </c:pt>
                <c:pt idx="4">
                  <c:v>2</c:v>
                </c:pt>
                <c:pt idx="5">
                  <c:v>2</c:v>
                </c:pt>
                <c:pt idx="6">
                  <c:v>3</c:v>
                </c:pt>
                <c:pt idx="7">
                  <c:v>3</c:v>
                </c:pt>
                <c:pt idx="8">
                  <c:v>2</c:v>
                </c:pt>
                <c:pt idx="9">
                  <c:v>7</c:v>
                </c:pt>
                <c:pt idx="10">
                  <c:v>3</c:v>
                </c:pt>
                <c:pt idx="11">
                  <c:v>4</c:v>
                </c:pt>
                <c:pt idx="12">
                  <c:v>5</c:v>
                </c:pt>
                <c:pt idx="13">
                  <c:v>7</c:v>
                </c:pt>
                <c:pt idx="14">
                  <c:v>7</c:v>
                </c:pt>
                <c:pt idx="15">
                  <c:v>19</c:v>
                </c:pt>
                <c:pt idx="16">
                  <c:v>11</c:v>
                </c:pt>
              </c:numCache>
            </c:numRef>
          </c:val>
          <c:extLst>
            <c:ext xmlns:c16="http://schemas.microsoft.com/office/drawing/2014/chart" uri="{C3380CC4-5D6E-409C-BE32-E72D297353CC}">
              <c16:uniqueId val="{00000000-9376-4040-A28A-A2A10B8179FB}"/>
            </c:ext>
          </c:extLst>
        </c:ser>
        <c:dLbls>
          <c:showLegendKey val="0"/>
          <c:showVal val="0"/>
          <c:showCatName val="0"/>
          <c:showSerName val="0"/>
          <c:showPercent val="0"/>
          <c:showBubbleSize val="0"/>
        </c:dLbls>
        <c:gapWidth val="65"/>
        <c:shape val="box"/>
        <c:axId val="231288096"/>
        <c:axId val="231288656"/>
        <c:axId val="0"/>
      </c:bar3DChart>
      <c:catAx>
        <c:axId val="23128809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231288656"/>
        <c:crosses val="autoZero"/>
        <c:auto val="1"/>
        <c:lblAlgn val="ctr"/>
        <c:lblOffset val="100"/>
        <c:noMultiLvlLbl val="0"/>
      </c:catAx>
      <c:valAx>
        <c:axId val="231288656"/>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23128809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smtClean="0"/>
              <a:t>Types </a:t>
            </a:r>
            <a:r>
              <a:rPr lang="en-US" dirty="0"/>
              <a:t>of </a:t>
            </a:r>
            <a:r>
              <a:rPr lang="en-US" dirty="0" smtClean="0"/>
              <a:t>Information</a:t>
            </a:r>
            <a:endParaRPr lang="en-US"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Conclusions!$G$20</c:f>
              <c:strCache>
                <c:ptCount val="1"/>
                <c:pt idx="0">
                  <c:v>Type of information</c:v>
                </c:pt>
              </c:strCache>
            </c:strRef>
          </c:tx>
          <c:spPr>
            <a:solidFill>
              <a:schemeClr val="accent6">
                <a:alpha val="85000"/>
              </a:schemeClr>
            </a:solidFill>
            <a:ln w="9525" cap="flat" cmpd="sng" algn="ctr">
              <a:solidFill>
                <a:schemeClr val="accent6">
                  <a:lumMod val="75000"/>
                </a:schemeClr>
              </a:solidFill>
              <a:round/>
            </a:ln>
            <a:effectLst/>
            <a:sp3d contourW="9525">
              <a:contourClr>
                <a:schemeClr val="accent6">
                  <a:lumMod val="75000"/>
                </a:schemeClr>
              </a:contourClr>
            </a:sp3d>
          </c:spPr>
          <c:invertIfNegative val="0"/>
          <c:cat>
            <c:strRef>
              <c:f>Conclusions!$F$21:$F$23</c:f>
              <c:strCache>
                <c:ptCount val="3"/>
                <c:pt idx="0">
                  <c:v>Book</c:v>
                </c:pt>
                <c:pt idx="1">
                  <c:v>Journal</c:v>
                </c:pt>
                <c:pt idx="2">
                  <c:v>Web</c:v>
                </c:pt>
              </c:strCache>
            </c:strRef>
          </c:cat>
          <c:val>
            <c:numRef>
              <c:f>Conclusions!$G$21:$G$23</c:f>
              <c:numCache>
                <c:formatCode>General</c:formatCode>
                <c:ptCount val="3"/>
                <c:pt idx="0">
                  <c:v>5</c:v>
                </c:pt>
                <c:pt idx="1">
                  <c:v>49</c:v>
                </c:pt>
                <c:pt idx="2">
                  <c:v>27</c:v>
                </c:pt>
              </c:numCache>
            </c:numRef>
          </c:val>
          <c:extLst>
            <c:ext xmlns:c16="http://schemas.microsoft.com/office/drawing/2014/chart" uri="{C3380CC4-5D6E-409C-BE32-E72D297353CC}">
              <c16:uniqueId val="{00000000-4874-43B7-9831-6B961746582F}"/>
            </c:ext>
          </c:extLst>
        </c:ser>
        <c:dLbls>
          <c:showLegendKey val="0"/>
          <c:showVal val="0"/>
          <c:showCatName val="0"/>
          <c:showSerName val="0"/>
          <c:showPercent val="0"/>
          <c:showBubbleSize val="0"/>
        </c:dLbls>
        <c:gapWidth val="65"/>
        <c:shape val="box"/>
        <c:axId val="231290896"/>
        <c:axId val="231291456"/>
        <c:axId val="0"/>
      </c:bar3DChart>
      <c:catAx>
        <c:axId val="23129089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231291456"/>
        <c:crosses val="autoZero"/>
        <c:auto val="1"/>
        <c:lblAlgn val="ctr"/>
        <c:lblOffset val="100"/>
        <c:noMultiLvlLbl val="0"/>
      </c:catAx>
      <c:valAx>
        <c:axId val="231291456"/>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23129089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9">
  <a:schemeClr val="accent6"/>
</cs:colorStyle>
</file>

<file path=ppt/charts/style1.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E4DC63-EEB9-4EA6-9BF1-DAB001F7D605}" type="doc">
      <dgm:prSet loTypeId="urn:microsoft.com/office/officeart/2005/8/layout/cycle6" loCatId="relationship" qsTypeId="urn:microsoft.com/office/officeart/2005/8/quickstyle/simple5" qsCatId="simple" csTypeId="urn:microsoft.com/office/officeart/2005/8/colors/accent6_2" csCatId="accent6" phldr="1"/>
      <dgm:spPr/>
      <dgm:t>
        <a:bodyPr/>
        <a:lstStyle/>
        <a:p>
          <a:endParaRPr lang="en-US"/>
        </a:p>
      </dgm:t>
    </dgm:pt>
    <dgm:pt modelId="{02717E39-079F-4502-96C9-2E998F8A9C7D}">
      <dgm:prSet phldrT="[Text]"/>
      <dgm:spPr/>
      <dgm:t>
        <a:bodyPr/>
        <a:lstStyle/>
        <a:p>
          <a:r>
            <a:rPr lang="en-US" b="1" dirty="0" smtClean="0"/>
            <a:t>Quizzes</a:t>
          </a:r>
          <a:endParaRPr lang="en-US" b="1" dirty="0"/>
        </a:p>
      </dgm:t>
    </dgm:pt>
    <dgm:pt modelId="{37385AF9-D690-484D-AB01-07BB3E8829CE}" type="parTrans" cxnId="{DFBBA937-5302-4DDA-8301-FB39B4A0D2EC}">
      <dgm:prSet/>
      <dgm:spPr/>
      <dgm:t>
        <a:bodyPr/>
        <a:lstStyle/>
        <a:p>
          <a:endParaRPr lang="en-US"/>
        </a:p>
      </dgm:t>
    </dgm:pt>
    <dgm:pt modelId="{524AE581-A274-410F-A8E6-3C1174743500}" type="sibTrans" cxnId="{DFBBA937-5302-4DDA-8301-FB39B4A0D2EC}">
      <dgm:prSet/>
      <dgm:spPr/>
      <dgm:t>
        <a:bodyPr/>
        <a:lstStyle/>
        <a:p>
          <a:endParaRPr lang="en-US"/>
        </a:p>
      </dgm:t>
    </dgm:pt>
    <dgm:pt modelId="{0491DC07-8E1B-4EB5-9DE3-D2C852D3D081}">
      <dgm:prSet phldrT="[Text]"/>
      <dgm:spPr/>
      <dgm:t>
        <a:bodyPr/>
        <a:lstStyle/>
        <a:p>
          <a:r>
            <a:rPr lang="en-US" b="1" dirty="0" smtClean="0"/>
            <a:t>Student Presentations</a:t>
          </a:r>
          <a:endParaRPr lang="en-US" b="1" dirty="0"/>
        </a:p>
      </dgm:t>
    </dgm:pt>
    <dgm:pt modelId="{7BB5FAFD-C264-4C81-A5B4-0FB54DEE4B78}" type="parTrans" cxnId="{4CE1848D-EA0C-464A-BCF4-7AAAE5831462}">
      <dgm:prSet/>
      <dgm:spPr/>
      <dgm:t>
        <a:bodyPr/>
        <a:lstStyle/>
        <a:p>
          <a:endParaRPr lang="en-US"/>
        </a:p>
      </dgm:t>
    </dgm:pt>
    <dgm:pt modelId="{A15708C1-6CAA-4E71-A70A-90C30E17FB97}" type="sibTrans" cxnId="{4CE1848D-EA0C-464A-BCF4-7AAAE5831462}">
      <dgm:prSet/>
      <dgm:spPr/>
      <dgm:t>
        <a:bodyPr/>
        <a:lstStyle/>
        <a:p>
          <a:endParaRPr lang="en-US"/>
        </a:p>
      </dgm:t>
    </dgm:pt>
    <dgm:pt modelId="{187DF28B-EBDE-4C9B-93F1-55A70332D168}">
      <dgm:prSet phldrT="[Text]"/>
      <dgm:spPr/>
      <dgm:t>
        <a:bodyPr/>
        <a:lstStyle/>
        <a:p>
          <a:r>
            <a:rPr lang="en-US" b="1" dirty="0" smtClean="0"/>
            <a:t>Student Homework</a:t>
          </a:r>
          <a:endParaRPr lang="en-US" b="1" dirty="0"/>
        </a:p>
      </dgm:t>
    </dgm:pt>
    <dgm:pt modelId="{26D040F1-F49F-4AB7-8A88-3187B275299F}" type="parTrans" cxnId="{07482CBF-76AD-48B5-99F2-D82468232180}">
      <dgm:prSet/>
      <dgm:spPr/>
      <dgm:t>
        <a:bodyPr/>
        <a:lstStyle/>
        <a:p>
          <a:endParaRPr lang="en-US"/>
        </a:p>
      </dgm:t>
    </dgm:pt>
    <dgm:pt modelId="{3F2ACC47-9E2F-4655-B7BB-A5F2DF740F7A}" type="sibTrans" cxnId="{07482CBF-76AD-48B5-99F2-D82468232180}">
      <dgm:prSet/>
      <dgm:spPr/>
      <dgm:t>
        <a:bodyPr/>
        <a:lstStyle/>
        <a:p>
          <a:endParaRPr lang="en-US"/>
        </a:p>
      </dgm:t>
    </dgm:pt>
    <dgm:pt modelId="{BEDB8D33-6EE9-4F2A-8AB7-6F382D981AAF}">
      <dgm:prSet phldrT="[Text]"/>
      <dgm:spPr/>
      <dgm:t>
        <a:bodyPr/>
        <a:lstStyle/>
        <a:p>
          <a:r>
            <a:rPr lang="en-US" b="1" dirty="0" smtClean="0"/>
            <a:t>Student Research Assignments</a:t>
          </a:r>
        </a:p>
      </dgm:t>
    </dgm:pt>
    <dgm:pt modelId="{EB382D7C-A81C-4EC8-A2DB-E85F553BF422}" type="parTrans" cxnId="{F516D89C-3685-4EFF-8CB9-C72452C2C9A9}">
      <dgm:prSet/>
      <dgm:spPr/>
      <dgm:t>
        <a:bodyPr/>
        <a:lstStyle/>
        <a:p>
          <a:endParaRPr lang="en-US"/>
        </a:p>
      </dgm:t>
    </dgm:pt>
    <dgm:pt modelId="{889BCAE6-2248-41AA-8CC6-E21026E51C21}" type="sibTrans" cxnId="{F516D89C-3685-4EFF-8CB9-C72452C2C9A9}">
      <dgm:prSet/>
      <dgm:spPr/>
      <dgm:t>
        <a:bodyPr/>
        <a:lstStyle/>
        <a:p>
          <a:endParaRPr lang="en-US"/>
        </a:p>
      </dgm:t>
    </dgm:pt>
    <dgm:pt modelId="{C5EF8B09-9800-4744-8805-46F66520AB06}">
      <dgm:prSet phldrT="[Text]"/>
      <dgm:spPr/>
      <dgm:t>
        <a:bodyPr/>
        <a:lstStyle/>
        <a:p>
          <a:r>
            <a:rPr lang="en-US" b="1" dirty="0" smtClean="0"/>
            <a:t>Notecards</a:t>
          </a:r>
          <a:endParaRPr lang="en-US" b="1" dirty="0"/>
        </a:p>
      </dgm:t>
    </dgm:pt>
    <dgm:pt modelId="{D156B4B5-5C79-48CB-80F8-74416CD8EA59}" type="parTrans" cxnId="{24B4ED36-71AF-4EA0-BC35-117D36BE77D6}">
      <dgm:prSet/>
      <dgm:spPr/>
      <dgm:t>
        <a:bodyPr/>
        <a:lstStyle/>
        <a:p>
          <a:endParaRPr lang="en-US"/>
        </a:p>
      </dgm:t>
    </dgm:pt>
    <dgm:pt modelId="{4414CE08-7E5A-48B7-9CF4-A6BE8CC39EE8}" type="sibTrans" cxnId="{24B4ED36-71AF-4EA0-BC35-117D36BE77D6}">
      <dgm:prSet/>
      <dgm:spPr/>
      <dgm:t>
        <a:bodyPr/>
        <a:lstStyle/>
        <a:p>
          <a:endParaRPr lang="en-US"/>
        </a:p>
      </dgm:t>
    </dgm:pt>
    <dgm:pt modelId="{180F5045-7971-4548-93DF-C84B1C0968DC}" type="pres">
      <dgm:prSet presAssocID="{92E4DC63-EEB9-4EA6-9BF1-DAB001F7D605}" presName="cycle" presStyleCnt="0">
        <dgm:presLayoutVars>
          <dgm:dir/>
          <dgm:resizeHandles val="exact"/>
        </dgm:presLayoutVars>
      </dgm:prSet>
      <dgm:spPr/>
      <dgm:t>
        <a:bodyPr/>
        <a:lstStyle/>
        <a:p>
          <a:endParaRPr lang="en-US"/>
        </a:p>
      </dgm:t>
    </dgm:pt>
    <dgm:pt modelId="{F7AFF848-0C70-4A2D-BA84-9644BF0F8952}" type="pres">
      <dgm:prSet presAssocID="{02717E39-079F-4502-96C9-2E998F8A9C7D}" presName="node" presStyleLbl="node1" presStyleIdx="0" presStyleCnt="5" custScaleX="117171" custScaleY="132369">
        <dgm:presLayoutVars>
          <dgm:bulletEnabled val="1"/>
        </dgm:presLayoutVars>
      </dgm:prSet>
      <dgm:spPr/>
      <dgm:t>
        <a:bodyPr/>
        <a:lstStyle/>
        <a:p>
          <a:endParaRPr lang="en-US"/>
        </a:p>
      </dgm:t>
    </dgm:pt>
    <dgm:pt modelId="{C1B4CD41-98F3-4157-ADCB-D0F3CB13E42A}" type="pres">
      <dgm:prSet presAssocID="{02717E39-079F-4502-96C9-2E998F8A9C7D}" presName="spNode" presStyleCnt="0"/>
      <dgm:spPr/>
    </dgm:pt>
    <dgm:pt modelId="{A53B2149-03EE-4926-A6DD-4966E7DB0B34}" type="pres">
      <dgm:prSet presAssocID="{524AE581-A274-410F-A8E6-3C1174743500}" presName="sibTrans" presStyleLbl="sibTrans1D1" presStyleIdx="0" presStyleCnt="5"/>
      <dgm:spPr/>
      <dgm:t>
        <a:bodyPr/>
        <a:lstStyle/>
        <a:p>
          <a:endParaRPr lang="en-US"/>
        </a:p>
      </dgm:t>
    </dgm:pt>
    <dgm:pt modelId="{5C6AEC23-6B48-4739-ACCB-75CA9C2CB1C8}" type="pres">
      <dgm:prSet presAssocID="{0491DC07-8E1B-4EB5-9DE3-D2C852D3D081}" presName="node" presStyleLbl="node1" presStyleIdx="1" presStyleCnt="5" custScaleX="134862" custScaleY="113877">
        <dgm:presLayoutVars>
          <dgm:bulletEnabled val="1"/>
        </dgm:presLayoutVars>
      </dgm:prSet>
      <dgm:spPr/>
      <dgm:t>
        <a:bodyPr/>
        <a:lstStyle/>
        <a:p>
          <a:endParaRPr lang="en-US"/>
        </a:p>
      </dgm:t>
    </dgm:pt>
    <dgm:pt modelId="{109E7F8C-2DFD-47F9-9470-0EDF6DFA18F6}" type="pres">
      <dgm:prSet presAssocID="{0491DC07-8E1B-4EB5-9DE3-D2C852D3D081}" presName="spNode" presStyleCnt="0"/>
      <dgm:spPr/>
    </dgm:pt>
    <dgm:pt modelId="{E0B652D1-AE7B-4E0B-8BC0-2E1A8524BA19}" type="pres">
      <dgm:prSet presAssocID="{A15708C1-6CAA-4E71-A70A-90C30E17FB97}" presName="sibTrans" presStyleLbl="sibTrans1D1" presStyleIdx="1" presStyleCnt="5"/>
      <dgm:spPr/>
      <dgm:t>
        <a:bodyPr/>
        <a:lstStyle/>
        <a:p>
          <a:endParaRPr lang="en-US"/>
        </a:p>
      </dgm:t>
    </dgm:pt>
    <dgm:pt modelId="{15E8154F-CADA-404A-ADA0-290AE6DBBD32}" type="pres">
      <dgm:prSet presAssocID="{187DF28B-EBDE-4C9B-93F1-55A70332D168}" presName="node" presStyleLbl="node1" presStyleIdx="2" presStyleCnt="5" custScaleX="131873" custScaleY="118423">
        <dgm:presLayoutVars>
          <dgm:bulletEnabled val="1"/>
        </dgm:presLayoutVars>
      </dgm:prSet>
      <dgm:spPr/>
      <dgm:t>
        <a:bodyPr/>
        <a:lstStyle/>
        <a:p>
          <a:endParaRPr lang="en-US"/>
        </a:p>
      </dgm:t>
    </dgm:pt>
    <dgm:pt modelId="{CCFEA2F7-492F-470D-B136-9EA8CE54E8B6}" type="pres">
      <dgm:prSet presAssocID="{187DF28B-EBDE-4C9B-93F1-55A70332D168}" presName="spNode" presStyleCnt="0"/>
      <dgm:spPr/>
    </dgm:pt>
    <dgm:pt modelId="{2D4E02A5-F79E-4550-96DB-2F33884510BD}" type="pres">
      <dgm:prSet presAssocID="{3F2ACC47-9E2F-4655-B7BB-A5F2DF740F7A}" presName="sibTrans" presStyleLbl="sibTrans1D1" presStyleIdx="2" presStyleCnt="5"/>
      <dgm:spPr/>
      <dgm:t>
        <a:bodyPr/>
        <a:lstStyle/>
        <a:p>
          <a:endParaRPr lang="en-US"/>
        </a:p>
      </dgm:t>
    </dgm:pt>
    <dgm:pt modelId="{0CE1AF78-1446-4E5A-9217-73CE7E9BF79E}" type="pres">
      <dgm:prSet presAssocID="{BEDB8D33-6EE9-4F2A-8AB7-6F382D981AAF}" presName="node" presStyleLbl="node1" presStyleIdx="3" presStyleCnt="5" custScaleX="126180" custScaleY="115807">
        <dgm:presLayoutVars>
          <dgm:bulletEnabled val="1"/>
        </dgm:presLayoutVars>
      </dgm:prSet>
      <dgm:spPr/>
      <dgm:t>
        <a:bodyPr/>
        <a:lstStyle/>
        <a:p>
          <a:endParaRPr lang="en-US"/>
        </a:p>
      </dgm:t>
    </dgm:pt>
    <dgm:pt modelId="{5C701531-AC6B-4C91-9988-E8B2CFD15705}" type="pres">
      <dgm:prSet presAssocID="{BEDB8D33-6EE9-4F2A-8AB7-6F382D981AAF}" presName="spNode" presStyleCnt="0"/>
      <dgm:spPr/>
    </dgm:pt>
    <dgm:pt modelId="{5F3E340E-B042-438B-8FF3-D76A2CF16A2A}" type="pres">
      <dgm:prSet presAssocID="{889BCAE6-2248-41AA-8CC6-E21026E51C21}" presName="sibTrans" presStyleLbl="sibTrans1D1" presStyleIdx="3" presStyleCnt="5"/>
      <dgm:spPr/>
      <dgm:t>
        <a:bodyPr/>
        <a:lstStyle/>
        <a:p>
          <a:endParaRPr lang="en-US"/>
        </a:p>
      </dgm:t>
    </dgm:pt>
    <dgm:pt modelId="{29526844-8F84-461A-9932-B9A1AEA939B6}" type="pres">
      <dgm:prSet presAssocID="{C5EF8B09-9800-4744-8805-46F66520AB06}" presName="node" presStyleLbl="node1" presStyleIdx="4" presStyleCnt="5" custScaleX="146381" custScaleY="116475">
        <dgm:presLayoutVars>
          <dgm:bulletEnabled val="1"/>
        </dgm:presLayoutVars>
      </dgm:prSet>
      <dgm:spPr/>
      <dgm:t>
        <a:bodyPr/>
        <a:lstStyle/>
        <a:p>
          <a:endParaRPr lang="en-US"/>
        </a:p>
      </dgm:t>
    </dgm:pt>
    <dgm:pt modelId="{8A22C858-8D5B-4413-B505-E4A31A2F3A93}" type="pres">
      <dgm:prSet presAssocID="{C5EF8B09-9800-4744-8805-46F66520AB06}" presName="spNode" presStyleCnt="0"/>
      <dgm:spPr/>
    </dgm:pt>
    <dgm:pt modelId="{7BDFBA68-A464-4F9F-BEAA-40F72A57AA34}" type="pres">
      <dgm:prSet presAssocID="{4414CE08-7E5A-48B7-9CF4-A6BE8CC39EE8}" presName="sibTrans" presStyleLbl="sibTrans1D1" presStyleIdx="4" presStyleCnt="5"/>
      <dgm:spPr/>
      <dgm:t>
        <a:bodyPr/>
        <a:lstStyle/>
        <a:p>
          <a:endParaRPr lang="en-US"/>
        </a:p>
      </dgm:t>
    </dgm:pt>
  </dgm:ptLst>
  <dgm:cxnLst>
    <dgm:cxn modelId="{55CC9043-9AC7-4626-8A7A-B84786C77970}" type="presOf" srcId="{4414CE08-7E5A-48B7-9CF4-A6BE8CC39EE8}" destId="{7BDFBA68-A464-4F9F-BEAA-40F72A57AA34}" srcOrd="0" destOrd="0" presId="urn:microsoft.com/office/officeart/2005/8/layout/cycle6"/>
    <dgm:cxn modelId="{F516D89C-3685-4EFF-8CB9-C72452C2C9A9}" srcId="{92E4DC63-EEB9-4EA6-9BF1-DAB001F7D605}" destId="{BEDB8D33-6EE9-4F2A-8AB7-6F382D981AAF}" srcOrd="3" destOrd="0" parTransId="{EB382D7C-A81C-4EC8-A2DB-E85F553BF422}" sibTransId="{889BCAE6-2248-41AA-8CC6-E21026E51C21}"/>
    <dgm:cxn modelId="{BBD63363-4377-4F64-8724-B65ACD33B60D}" type="presOf" srcId="{524AE581-A274-410F-A8E6-3C1174743500}" destId="{A53B2149-03EE-4926-A6DD-4966E7DB0B34}" srcOrd="0" destOrd="0" presId="urn:microsoft.com/office/officeart/2005/8/layout/cycle6"/>
    <dgm:cxn modelId="{0BE38BF2-8591-40FE-9D0A-099AE9AADAA4}" type="presOf" srcId="{92E4DC63-EEB9-4EA6-9BF1-DAB001F7D605}" destId="{180F5045-7971-4548-93DF-C84B1C0968DC}" srcOrd="0" destOrd="0" presId="urn:microsoft.com/office/officeart/2005/8/layout/cycle6"/>
    <dgm:cxn modelId="{24B4ED36-71AF-4EA0-BC35-117D36BE77D6}" srcId="{92E4DC63-EEB9-4EA6-9BF1-DAB001F7D605}" destId="{C5EF8B09-9800-4744-8805-46F66520AB06}" srcOrd="4" destOrd="0" parTransId="{D156B4B5-5C79-48CB-80F8-74416CD8EA59}" sibTransId="{4414CE08-7E5A-48B7-9CF4-A6BE8CC39EE8}"/>
    <dgm:cxn modelId="{DFBBA937-5302-4DDA-8301-FB39B4A0D2EC}" srcId="{92E4DC63-EEB9-4EA6-9BF1-DAB001F7D605}" destId="{02717E39-079F-4502-96C9-2E998F8A9C7D}" srcOrd="0" destOrd="0" parTransId="{37385AF9-D690-484D-AB01-07BB3E8829CE}" sibTransId="{524AE581-A274-410F-A8E6-3C1174743500}"/>
    <dgm:cxn modelId="{2A7E6205-78F4-4951-97AA-273CAE2CC2DC}" type="presOf" srcId="{889BCAE6-2248-41AA-8CC6-E21026E51C21}" destId="{5F3E340E-B042-438B-8FF3-D76A2CF16A2A}" srcOrd="0" destOrd="0" presId="urn:microsoft.com/office/officeart/2005/8/layout/cycle6"/>
    <dgm:cxn modelId="{3B1E6363-431B-4B5D-8B58-2A34C3DF2D77}" type="presOf" srcId="{187DF28B-EBDE-4C9B-93F1-55A70332D168}" destId="{15E8154F-CADA-404A-ADA0-290AE6DBBD32}" srcOrd="0" destOrd="0" presId="urn:microsoft.com/office/officeart/2005/8/layout/cycle6"/>
    <dgm:cxn modelId="{416069F4-0284-422A-968D-4350DAA4B01A}" type="presOf" srcId="{3F2ACC47-9E2F-4655-B7BB-A5F2DF740F7A}" destId="{2D4E02A5-F79E-4550-96DB-2F33884510BD}" srcOrd="0" destOrd="0" presId="urn:microsoft.com/office/officeart/2005/8/layout/cycle6"/>
    <dgm:cxn modelId="{E2FC18BE-2A32-43BB-B511-0788BDF6820A}" type="presOf" srcId="{BEDB8D33-6EE9-4F2A-8AB7-6F382D981AAF}" destId="{0CE1AF78-1446-4E5A-9217-73CE7E9BF79E}" srcOrd="0" destOrd="0" presId="urn:microsoft.com/office/officeart/2005/8/layout/cycle6"/>
    <dgm:cxn modelId="{9931126C-D178-417E-A84D-FD8623C318DA}" type="presOf" srcId="{02717E39-079F-4502-96C9-2E998F8A9C7D}" destId="{F7AFF848-0C70-4A2D-BA84-9644BF0F8952}" srcOrd="0" destOrd="0" presId="urn:microsoft.com/office/officeart/2005/8/layout/cycle6"/>
    <dgm:cxn modelId="{07482CBF-76AD-48B5-99F2-D82468232180}" srcId="{92E4DC63-EEB9-4EA6-9BF1-DAB001F7D605}" destId="{187DF28B-EBDE-4C9B-93F1-55A70332D168}" srcOrd="2" destOrd="0" parTransId="{26D040F1-F49F-4AB7-8A88-3187B275299F}" sibTransId="{3F2ACC47-9E2F-4655-B7BB-A5F2DF740F7A}"/>
    <dgm:cxn modelId="{3E39E6CD-B76F-4800-ABED-583706EE16B3}" type="presOf" srcId="{0491DC07-8E1B-4EB5-9DE3-D2C852D3D081}" destId="{5C6AEC23-6B48-4739-ACCB-75CA9C2CB1C8}" srcOrd="0" destOrd="0" presId="urn:microsoft.com/office/officeart/2005/8/layout/cycle6"/>
    <dgm:cxn modelId="{E8A74677-B938-47FE-94A7-386228711E65}" type="presOf" srcId="{C5EF8B09-9800-4744-8805-46F66520AB06}" destId="{29526844-8F84-461A-9932-B9A1AEA939B6}" srcOrd="0" destOrd="0" presId="urn:microsoft.com/office/officeart/2005/8/layout/cycle6"/>
    <dgm:cxn modelId="{30C1BECB-4026-4522-BE6C-E8DC0D481F42}" type="presOf" srcId="{A15708C1-6CAA-4E71-A70A-90C30E17FB97}" destId="{E0B652D1-AE7B-4E0B-8BC0-2E1A8524BA19}" srcOrd="0" destOrd="0" presId="urn:microsoft.com/office/officeart/2005/8/layout/cycle6"/>
    <dgm:cxn modelId="{4CE1848D-EA0C-464A-BCF4-7AAAE5831462}" srcId="{92E4DC63-EEB9-4EA6-9BF1-DAB001F7D605}" destId="{0491DC07-8E1B-4EB5-9DE3-D2C852D3D081}" srcOrd="1" destOrd="0" parTransId="{7BB5FAFD-C264-4C81-A5B4-0FB54DEE4B78}" sibTransId="{A15708C1-6CAA-4E71-A70A-90C30E17FB97}"/>
    <dgm:cxn modelId="{D98352B1-303F-48BE-9485-44F7446C46E0}" type="presParOf" srcId="{180F5045-7971-4548-93DF-C84B1C0968DC}" destId="{F7AFF848-0C70-4A2D-BA84-9644BF0F8952}" srcOrd="0" destOrd="0" presId="urn:microsoft.com/office/officeart/2005/8/layout/cycle6"/>
    <dgm:cxn modelId="{43C5C151-05A4-4A9F-8ADD-811ED34E522A}" type="presParOf" srcId="{180F5045-7971-4548-93DF-C84B1C0968DC}" destId="{C1B4CD41-98F3-4157-ADCB-D0F3CB13E42A}" srcOrd="1" destOrd="0" presId="urn:microsoft.com/office/officeart/2005/8/layout/cycle6"/>
    <dgm:cxn modelId="{B97AB99D-D6E1-48DB-9401-333925E7CF03}" type="presParOf" srcId="{180F5045-7971-4548-93DF-C84B1C0968DC}" destId="{A53B2149-03EE-4926-A6DD-4966E7DB0B34}" srcOrd="2" destOrd="0" presId="urn:microsoft.com/office/officeart/2005/8/layout/cycle6"/>
    <dgm:cxn modelId="{7A348C87-B812-4198-97AA-7C29AC7F73AA}" type="presParOf" srcId="{180F5045-7971-4548-93DF-C84B1C0968DC}" destId="{5C6AEC23-6B48-4739-ACCB-75CA9C2CB1C8}" srcOrd="3" destOrd="0" presId="urn:microsoft.com/office/officeart/2005/8/layout/cycle6"/>
    <dgm:cxn modelId="{C62E685E-7116-4E7C-AD96-C9026336FC9B}" type="presParOf" srcId="{180F5045-7971-4548-93DF-C84B1C0968DC}" destId="{109E7F8C-2DFD-47F9-9470-0EDF6DFA18F6}" srcOrd="4" destOrd="0" presId="urn:microsoft.com/office/officeart/2005/8/layout/cycle6"/>
    <dgm:cxn modelId="{BDFDCB5B-9D84-4E09-BEFB-F874FE06BBC5}" type="presParOf" srcId="{180F5045-7971-4548-93DF-C84B1C0968DC}" destId="{E0B652D1-AE7B-4E0B-8BC0-2E1A8524BA19}" srcOrd="5" destOrd="0" presId="urn:microsoft.com/office/officeart/2005/8/layout/cycle6"/>
    <dgm:cxn modelId="{CB64CBB8-E832-40D6-BB9F-100CEDB2B534}" type="presParOf" srcId="{180F5045-7971-4548-93DF-C84B1C0968DC}" destId="{15E8154F-CADA-404A-ADA0-290AE6DBBD32}" srcOrd="6" destOrd="0" presId="urn:microsoft.com/office/officeart/2005/8/layout/cycle6"/>
    <dgm:cxn modelId="{8A4A860A-E59D-4764-89D2-F349DE268A8B}" type="presParOf" srcId="{180F5045-7971-4548-93DF-C84B1C0968DC}" destId="{CCFEA2F7-492F-470D-B136-9EA8CE54E8B6}" srcOrd="7" destOrd="0" presId="urn:microsoft.com/office/officeart/2005/8/layout/cycle6"/>
    <dgm:cxn modelId="{B75852A1-157D-4209-B591-BF056C330950}" type="presParOf" srcId="{180F5045-7971-4548-93DF-C84B1C0968DC}" destId="{2D4E02A5-F79E-4550-96DB-2F33884510BD}" srcOrd="8" destOrd="0" presId="urn:microsoft.com/office/officeart/2005/8/layout/cycle6"/>
    <dgm:cxn modelId="{DD2887FD-2076-4B91-95E5-A892D34988E7}" type="presParOf" srcId="{180F5045-7971-4548-93DF-C84B1C0968DC}" destId="{0CE1AF78-1446-4E5A-9217-73CE7E9BF79E}" srcOrd="9" destOrd="0" presId="urn:microsoft.com/office/officeart/2005/8/layout/cycle6"/>
    <dgm:cxn modelId="{AF941006-4ADF-477D-86CA-2A44C3D2EBB5}" type="presParOf" srcId="{180F5045-7971-4548-93DF-C84B1C0968DC}" destId="{5C701531-AC6B-4C91-9988-E8B2CFD15705}" srcOrd="10" destOrd="0" presId="urn:microsoft.com/office/officeart/2005/8/layout/cycle6"/>
    <dgm:cxn modelId="{2A96FB86-EA03-47F8-BC6C-9153E1287101}" type="presParOf" srcId="{180F5045-7971-4548-93DF-C84B1C0968DC}" destId="{5F3E340E-B042-438B-8FF3-D76A2CF16A2A}" srcOrd="11" destOrd="0" presId="urn:microsoft.com/office/officeart/2005/8/layout/cycle6"/>
    <dgm:cxn modelId="{66327CBC-EE55-4558-A5D5-8AED018BF5B0}" type="presParOf" srcId="{180F5045-7971-4548-93DF-C84B1C0968DC}" destId="{29526844-8F84-461A-9932-B9A1AEA939B6}" srcOrd="12" destOrd="0" presId="urn:microsoft.com/office/officeart/2005/8/layout/cycle6"/>
    <dgm:cxn modelId="{FBDAFDBC-3410-4AC1-A2B8-1C5E1F116E8C}" type="presParOf" srcId="{180F5045-7971-4548-93DF-C84B1C0968DC}" destId="{8A22C858-8D5B-4413-B505-E4A31A2F3A93}" srcOrd="13" destOrd="0" presId="urn:microsoft.com/office/officeart/2005/8/layout/cycle6"/>
    <dgm:cxn modelId="{E8BA60C7-8A7F-4667-B048-294C7E7F44B4}" type="presParOf" srcId="{180F5045-7971-4548-93DF-C84B1C0968DC}" destId="{7BDFBA68-A464-4F9F-BEAA-40F72A57AA34}" srcOrd="14"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16E191-3525-4966-9484-E492E2632E17}" type="datetimeFigureOut">
              <a:rPr lang="en-US" smtClean="0"/>
              <a:t>5/7/2015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8E3C90-B1C2-4F2B-911E-A85C5CE3176B}" type="slidenum">
              <a:rPr lang="en-US" smtClean="0"/>
              <a:t>‹#›</a:t>
            </a:fld>
            <a:endParaRPr lang="en-US"/>
          </a:p>
        </p:txBody>
      </p:sp>
    </p:spTree>
    <p:extLst>
      <p:ext uri="{BB962C8B-B14F-4D97-AF65-F5344CB8AC3E}">
        <p14:creationId xmlns:p14="http://schemas.microsoft.com/office/powerpoint/2010/main" val="976067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ags" Target="../tags/tag2.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ags" Target="../tags/tag13.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ags" Target="../tags/tag14.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ags" Target="../tags/tag15.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ags" Target="../tags/tag16.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tags" Target="../tags/tag17.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ags" Target="../tags/tag18.xml"/><Relationship Id="rId4" Type="http://schemas.openxmlformats.org/officeDocument/2006/relationships/hyperlink" Target="https://www.flickr.com/photos/sabanimals/sets/72157650212318839/"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ags" Target="../tags/tag19.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ags" Target="../tags/tag20.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ags" Target="../tags/tag21.xml"/></Relationships>
</file>

<file path=ppt/notesSlides/_rels/notesSlide19.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ags" Target="../tags/tag22.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ags" Target="../tags/tag4.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ags" Target="../tags/tag23.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tags" Target="../tags/tag24.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ags" Target="../tags/tag25.xml"/></Relationships>
</file>

<file path=ppt/notesSlides/_rels/notesSlide23.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ags" Target="../tags/tag26.xml"/></Relationships>
</file>

<file path=ppt/notesSlides/_rels/notesSlide24.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notesMaster" Target="../notesMasters/notesMaster1.xml"/><Relationship Id="rId1" Type="http://schemas.openxmlformats.org/officeDocument/2006/relationships/tags" Target="../tags/tag27.xml"/></Relationships>
</file>

<file path=ppt/notesSlides/_rels/notesSlide25.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notesMaster" Target="../notesMasters/notesMaster1.xml"/><Relationship Id="rId1" Type="http://schemas.openxmlformats.org/officeDocument/2006/relationships/tags" Target="../tags/tag28.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ags" Target="../tags/tag6.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ags" Target="../tags/tag7.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8.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ags" Target="../tags/tag9.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ags" Target="../tags/tag10.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ags" Target="../tags/tag11.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ags" Target="../tags/tag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100" i="1" u="sng" dirty="0" smtClean="0"/>
              <a:t>Image:</a:t>
            </a:r>
          </a:p>
          <a:p>
            <a:r>
              <a:rPr lang="en-US" sz="1100" dirty="0" smtClean="0"/>
              <a:t>By Niels </a:t>
            </a:r>
            <a:r>
              <a:rPr lang="en-US" sz="1100" dirty="0" err="1" smtClean="0"/>
              <a:t>Noordhoek</a:t>
            </a:r>
            <a:r>
              <a:rPr lang="en-US" sz="1100" dirty="0" smtClean="0"/>
              <a:t> (http://commons.wikimedia.org/wiki/File:Champagne_uncorking_photographed_with_a_high_speed_air-gap_flash.jpg)</a:t>
            </a:r>
          </a:p>
        </p:txBody>
      </p:sp>
      <p:sp>
        <p:nvSpPr>
          <p:cNvPr id="4" name="Slide Number Placeholder 3"/>
          <p:cNvSpPr>
            <a:spLocks noGrp="1"/>
          </p:cNvSpPr>
          <p:nvPr>
            <p:ph type="sldNum" sz="quarter" idx="10"/>
          </p:nvPr>
        </p:nvSpPr>
        <p:spPr/>
        <p:txBody>
          <a:bodyPr/>
          <a:lstStyle/>
          <a:p>
            <a:fld id="{788E3C90-B1C2-4F2B-911E-A85C5CE3176B}" type="slidenum">
              <a:rPr lang="en-US" smtClean="0"/>
              <a:t>1</a:t>
            </a:fld>
            <a:endParaRPr lang="en-US"/>
          </a:p>
        </p:txBody>
      </p:sp>
    </p:spTree>
    <p:extLst>
      <p:ext uri="{BB962C8B-B14F-4D97-AF65-F5344CB8AC3E}">
        <p14:creationId xmlns:p14="http://schemas.microsoft.com/office/powerpoint/2010/main" val="33152401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100" i="1" u="sng" dirty="0" smtClean="0"/>
              <a:t>Images</a:t>
            </a:r>
            <a:r>
              <a:rPr lang="en-US" sz="1100" dirty="0" smtClean="0"/>
              <a:t>:</a:t>
            </a:r>
          </a:p>
          <a:p>
            <a:pPr marL="228600" indent="-228600">
              <a:buAutoNum type="arabicPeriod"/>
            </a:pPr>
            <a:r>
              <a:rPr lang="en-US" sz="1100" baseline="0" dirty="0" smtClean="0"/>
              <a:t>George Boole: http://www.sourcecon.com/news/2010/12/07/boolean-search-does-not-internet-search/</a:t>
            </a:r>
          </a:p>
          <a:p>
            <a:pPr marL="228600" indent="-228600">
              <a:buAutoNum type="arabicPeriod"/>
            </a:pPr>
            <a:r>
              <a:rPr lang="en-US" sz="1100" baseline="0" dirty="0" smtClean="0"/>
              <a:t>Organic Spice Blocks &amp; A Fresh Juice Bar: http://thespicecellar.com.au/2014/02/organic-spice-blocks-a-fresh-juice-bar/</a:t>
            </a:r>
          </a:p>
          <a:p>
            <a:pPr marL="228600" indent="-228600">
              <a:buAutoNum type="arabicPeriod"/>
            </a:pPr>
            <a:r>
              <a:rPr lang="en-US" sz="1100" baseline="0" dirty="0" smtClean="0"/>
              <a:t>Dog: http://www.royaltreatmentveterinarycenter.com/</a:t>
            </a:r>
          </a:p>
          <a:p>
            <a:pPr marL="228600" indent="-228600">
              <a:buAutoNum type="arabicPeriod"/>
            </a:pPr>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10</a:t>
            </a:fld>
            <a:endParaRPr lang="en-US"/>
          </a:p>
        </p:txBody>
      </p:sp>
    </p:spTree>
    <p:extLst>
      <p:ext uri="{BB962C8B-B14F-4D97-AF65-F5344CB8AC3E}">
        <p14:creationId xmlns:p14="http://schemas.microsoft.com/office/powerpoint/2010/main" val="14035082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marL="0" indent="0">
              <a:buNone/>
            </a:pPr>
            <a:r>
              <a:rPr lang="en-US" sz="1100" i="1" u="sng" dirty="0" smtClean="0"/>
              <a:t>Images</a:t>
            </a:r>
            <a:r>
              <a:rPr lang="en-US" sz="1100" dirty="0" smtClean="0"/>
              <a:t>:</a:t>
            </a:r>
          </a:p>
          <a:p>
            <a:pPr marL="457200" lvl="1" indent="-228600">
              <a:buAutoNum type="arabicPeriod"/>
            </a:pPr>
            <a:r>
              <a:rPr lang="en-US" sz="1100" dirty="0" smtClean="0"/>
              <a:t>Dr. Evil Air Quotes: http://knowyourmeme.com/photos/594192-dr-evil-air-quotes</a:t>
            </a:r>
          </a:p>
          <a:p>
            <a:pPr marL="457200" lvl="1" indent="-228600">
              <a:buAutoNum type="arabicPeriod"/>
            </a:pPr>
            <a:r>
              <a:rPr lang="en-US" sz="1100" dirty="0" smtClean="0"/>
              <a:t>Cheating In An On-line Environment: How To Prevent, Detect &amp; Deter Dishonesty: http://www.innovativeeducators.org/product-p/194.htm</a:t>
            </a:r>
          </a:p>
          <a:p>
            <a:pPr marL="457200" lvl="1" indent="-228600">
              <a:buAutoNum type="arabicPeriod"/>
            </a:pPr>
            <a:r>
              <a:rPr lang="en-US" sz="1100" dirty="0" smtClean="0"/>
              <a:t>In Text Citation Make My Paper Grow: http://www.quickmeme.com/Rita-Repulsa</a:t>
            </a:r>
          </a:p>
          <a:p>
            <a:pPr marL="457200" lvl="1" indent="-228600">
              <a:buAutoNum type="arabicPeriod"/>
            </a:pPr>
            <a:r>
              <a:rPr lang="en-US" sz="1100" dirty="0" smtClean="0"/>
              <a:t>Everyone Gets a Citation: http://www.quickmeme.com/meme/3tigm2</a:t>
            </a:r>
          </a:p>
          <a:p>
            <a:pPr marL="457200" lvl="1" indent="-228600">
              <a:buAutoNum type="arabicPeriod"/>
            </a:pPr>
            <a:r>
              <a:rPr lang="en-US" sz="1100" dirty="0" smtClean="0"/>
              <a:t>One Does Not Simply Cite 50 References in 10 </a:t>
            </a:r>
            <a:r>
              <a:rPr lang="en-US" sz="1100" dirty="0" err="1" smtClean="0"/>
              <a:t>Mins</a:t>
            </a:r>
            <a:r>
              <a:rPr lang="en-US" sz="1100" dirty="0" smtClean="0"/>
              <a:t>:</a:t>
            </a:r>
            <a:r>
              <a:rPr lang="en-US" sz="1100" baseline="0" dirty="0" smtClean="0"/>
              <a:t> http://www.textalibrarian.com/mobileref/42-library-related-memes/</a:t>
            </a:r>
          </a:p>
          <a:p>
            <a:pPr marL="457200" lvl="1" indent="-228600">
              <a:buAutoNum type="arabicPeriod"/>
            </a:pPr>
            <a:r>
              <a:rPr lang="en-US" sz="1100" baseline="0" dirty="0" smtClean="0"/>
              <a:t>Citation Needed: http://commons.wikimedia.org/wiki/File:Webcomic_xkcd_-_Wikipedian_protester.png</a:t>
            </a:r>
          </a:p>
          <a:p>
            <a:pPr marL="228600" indent="-228600">
              <a:buAutoNum type="arabicPeriod"/>
            </a:pPr>
            <a:endParaRPr lang="en-US" sz="1100" dirty="0" smtClean="0"/>
          </a:p>
          <a:p>
            <a:pPr marL="228600" indent="-228600">
              <a:buAutoNum type="arabicPeriod"/>
            </a:pPr>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11</a:t>
            </a:fld>
            <a:endParaRPr lang="en-US"/>
          </a:p>
        </p:txBody>
      </p:sp>
    </p:spTree>
    <p:extLst>
      <p:ext uri="{BB962C8B-B14F-4D97-AF65-F5344CB8AC3E}">
        <p14:creationId xmlns:p14="http://schemas.microsoft.com/office/powerpoint/2010/main" val="2308860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100" b="1" kern="1200" dirty="0" smtClean="0">
                <a:solidFill>
                  <a:schemeClr val="tx1"/>
                </a:solidFill>
                <a:effectLst/>
                <a:latin typeface="+mn-lt"/>
                <a:ea typeface="+mn-ea"/>
                <a:cs typeface="+mn-cs"/>
              </a:rPr>
              <a:t>How are our students doing? How did we assess their learning? And why did we make those decisions?</a:t>
            </a:r>
          </a:p>
          <a:p>
            <a:pPr lvl="0"/>
            <a:endParaRPr lang="en-US" sz="1100"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1. Canvas Quizzes</a:t>
            </a:r>
          </a:p>
          <a:p>
            <a:pPr lvl="1"/>
            <a:r>
              <a:rPr lang="en-US" sz="1100" kern="1200" dirty="0" smtClean="0">
                <a:solidFill>
                  <a:schemeClr val="tx1"/>
                </a:solidFill>
                <a:effectLst/>
                <a:latin typeface="+mn-lt"/>
                <a:ea typeface="+mn-ea"/>
                <a:cs typeface="+mn-cs"/>
              </a:rPr>
              <a:t>Open ended response quizzes after each module</a:t>
            </a:r>
          </a:p>
          <a:p>
            <a:pPr lvl="1"/>
            <a:r>
              <a:rPr lang="en-US" sz="1100" kern="1200" dirty="0" smtClean="0">
                <a:solidFill>
                  <a:schemeClr val="tx1"/>
                </a:solidFill>
                <a:effectLst/>
                <a:latin typeface="+mn-lt"/>
                <a:ea typeface="+mn-ea"/>
                <a:cs typeface="+mn-cs"/>
              </a:rPr>
              <a:t>Answers the question: how well did students learn the material on their own?</a:t>
            </a:r>
          </a:p>
          <a:p>
            <a:pPr lvl="1"/>
            <a:r>
              <a:rPr lang="en-US" sz="1100" kern="1200" dirty="0" smtClean="0">
                <a:solidFill>
                  <a:schemeClr val="tx1"/>
                </a:solidFill>
                <a:effectLst/>
                <a:latin typeface="+mn-lt"/>
                <a:ea typeface="+mn-ea"/>
                <a:cs typeface="+mn-cs"/>
              </a:rPr>
              <a:t>Graded by two different librarians using a rubric, third librarian used as tie breaker</a:t>
            </a:r>
          </a:p>
          <a:p>
            <a:pPr lvl="1"/>
            <a:r>
              <a:rPr lang="en-US" sz="1100" kern="1200" dirty="0" smtClean="0">
                <a:solidFill>
                  <a:schemeClr val="tx1"/>
                </a:solidFill>
                <a:effectLst/>
                <a:latin typeface="+mn-lt"/>
                <a:ea typeface="+mn-ea"/>
                <a:cs typeface="+mn-cs"/>
              </a:rPr>
              <a:t>Present audience with student achievement in each module</a:t>
            </a:r>
          </a:p>
          <a:p>
            <a:pPr lvl="0"/>
            <a:endParaRPr lang="en-US" sz="1100"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2. Student presentations</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Student presentations assessed by their classmates in the audience</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Best student presentations awarded prizes ($30 Amazon for 1</a:t>
            </a:r>
            <a:r>
              <a:rPr lang="en-US" sz="1100" kern="1200" baseline="30000" dirty="0" smtClean="0">
                <a:solidFill>
                  <a:schemeClr val="tx1"/>
                </a:solidFill>
                <a:effectLst/>
                <a:latin typeface="+mn-lt"/>
                <a:ea typeface="+mn-ea"/>
                <a:cs typeface="+mn-cs"/>
              </a:rPr>
              <a:t>st</a:t>
            </a:r>
            <a:r>
              <a:rPr lang="en-US" sz="1100" kern="1200" dirty="0" smtClean="0">
                <a:solidFill>
                  <a:schemeClr val="tx1"/>
                </a:solidFill>
                <a:effectLst/>
                <a:latin typeface="+mn-lt"/>
                <a:ea typeface="+mn-ea"/>
                <a:cs typeface="+mn-cs"/>
              </a:rPr>
              <a:t> place, $10 Amazon for 2</a:t>
            </a:r>
            <a:r>
              <a:rPr lang="en-US" sz="1100" kern="1200" baseline="30000" dirty="0" smtClean="0">
                <a:solidFill>
                  <a:schemeClr val="tx1"/>
                </a:solidFill>
                <a:effectLst/>
                <a:latin typeface="+mn-lt"/>
                <a:ea typeface="+mn-ea"/>
                <a:cs typeface="+mn-cs"/>
              </a:rPr>
              <a:t>nd</a:t>
            </a:r>
            <a:r>
              <a:rPr lang="en-US" sz="1100" kern="1200" dirty="0" smtClean="0">
                <a:solidFill>
                  <a:schemeClr val="tx1"/>
                </a:solidFill>
                <a:effectLst/>
                <a:latin typeface="+mn-lt"/>
                <a:ea typeface="+mn-ea"/>
                <a:cs typeface="+mn-cs"/>
              </a:rPr>
              <a:t> place for each student</a:t>
            </a:r>
            <a:r>
              <a:rPr lang="en-US" sz="1100" kern="1200" baseline="0" dirty="0" smtClean="0">
                <a:solidFill>
                  <a:schemeClr val="tx1"/>
                </a:solidFill>
                <a:effectLst/>
                <a:latin typeface="+mn-lt"/>
                <a:ea typeface="+mn-ea"/>
                <a:cs typeface="+mn-cs"/>
              </a:rPr>
              <a:t> in the team</a:t>
            </a:r>
            <a:r>
              <a:rPr lang="en-US" sz="1100" kern="1200" dirty="0" smtClean="0">
                <a:solidFill>
                  <a:schemeClr val="tx1"/>
                </a:solidFill>
                <a:effectLst/>
                <a:latin typeface="+mn-lt"/>
                <a:ea typeface="+mn-ea"/>
                <a:cs typeface="+mn-cs"/>
              </a:rPr>
              <a:t>)</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Present audience with what module won from each class.</a:t>
            </a:r>
          </a:p>
          <a:p>
            <a:pPr lvl="0"/>
            <a:endParaRPr lang="en-US" sz="1100"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3. Student Deliverables (Library Assignments – pre-class, in-class, post-class)/</a:t>
            </a:r>
            <a:r>
              <a:rPr lang="en-US" sz="1100" b="1" kern="1200" baseline="0" dirty="0" smtClean="0">
                <a:solidFill>
                  <a:schemeClr val="tx1"/>
                </a:solidFill>
                <a:effectLst/>
                <a:latin typeface="+mn-lt"/>
                <a:ea typeface="+mn-ea"/>
                <a:cs typeface="+mn-cs"/>
              </a:rPr>
              <a:t> </a:t>
            </a:r>
            <a:r>
              <a:rPr lang="en-US" sz="1100" b="1" kern="1200" dirty="0" smtClean="0">
                <a:solidFill>
                  <a:schemeClr val="tx1"/>
                </a:solidFill>
                <a:effectLst/>
                <a:latin typeface="+mn-lt"/>
                <a:ea typeface="+mn-ea"/>
                <a:cs typeface="+mn-cs"/>
              </a:rPr>
              <a:t>Homework</a:t>
            </a:r>
          </a:p>
          <a:p>
            <a:pPr marL="628650" lvl="1" indent="-171450">
              <a:buFont typeface="Arial" panose="020B0604020202020204" pitchFamily="34" charset="0"/>
              <a:buChar char="•"/>
            </a:pPr>
            <a:r>
              <a:rPr lang="en-US" sz="1100" b="0" kern="1200" dirty="0" smtClean="0">
                <a:solidFill>
                  <a:schemeClr val="tx1"/>
                </a:solidFill>
                <a:effectLst/>
                <a:latin typeface="+mn-lt"/>
                <a:ea typeface="+mn-ea"/>
                <a:cs typeface="+mn-cs"/>
              </a:rPr>
              <a:t>Assigned</a:t>
            </a:r>
            <a:r>
              <a:rPr lang="en-US" sz="1100" b="0" kern="1200" baseline="0" dirty="0" smtClean="0">
                <a:solidFill>
                  <a:schemeClr val="tx1"/>
                </a:solidFill>
                <a:effectLst/>
                <a:latin typeface="+mn-lt"/>
                <a:ea typeface="+mn-ea"/>
                <a:cs typeface="+mn-cs"/>
              </a:rPr>
              <a:t> students homework depending on the class length, professor’s willingness to assign additional work for students to practice information literacy concepts.</a:t>
            </a:r>
            <a:r>
              <a:rPr lang="en-US" sz="1100" b="0" kern="1200" dirty="0" smtClean="0">
                <a:solidFill>
                  <a:schemeClr val="tx1"/>
                </a:solidFill>
                <a:effectLst/>
                <a:latin typeface="+mn-lt"/>
                <a:ea typeface="+mn-ea"/>
                <a:cs typeface="+mn-cs"/>
              </a:rPr>
              <a:t> </a:t>
            </a:r>
          </a:p>
          <a:p>
            <a:pPr lvl="0"/>
            <a:endParaRPr lang="en-US" sz="1100" b="1"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4. Student</a:t>
            </a:r>
            <a:r>
              <a:rPr lang="en-US" sz="1100" b="1" kern="1200" baseline="0" dirty="0" smtClean="0">
                <a:solidFill>
                  <a:schemeClr val="tx1"/>
                </a:solidFill>
                <a:effectLst/>
                <a:latin typeface="+mn-lt"/>
                <a:ea typeface="+mn-ea"/>
                <a:cs typeface="+mn-cs"/>
              </a:rPr>
              <a:t> </a:t>
            </a:r>
            <a:r>
              <a:rPr lang="en-US" sz="1100" b="1" kern="1200" dirty="0" smtClean="0">
                <a:solidFill>
                  <a:schemeClr val="tx1"/>
                </a:solidFill>
                <a:effectLst/>
                <a:latin typeface="+mn-lt"/>
                <a:ea typeface="+mn-ea"/>
                <a:cs typeface="+mn-cs"/>
              </a:rPr>
              <a:t>Research Assignments</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Provided access to a least one substantive research based assignment that students completed at some point during the semester following the session facilitated by the librarians.</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Student assignments evaluated with a rubric by two librarians; third used as tie breaker</a:t>
            </a:r>
          </a:p>
          <a:p>
            <a:endParaRPr lang="en-US" sz="1100" b="1" dirty="0" smtClean="0"/>
          </a:p>
          <a:p>
            <a:r>
              <a:rPr lang="en-US" sz="1100" b="1" dirty="0" smtClean="0"/>
              <a:t>5. Note cards</a:t>
            </a:r>
          </a:p>
          <a:p>
            <a:pPr marL="628650" lvl="1" indent="-171450">
              <a:buFont typeface="Arial" panose="020B0604020202020204" pitchFamily="34" charset="0"/>
              <a:buChar char="•"/>
            </a:pPr>
            <a:r>
              <a:rPr lang="en-US" sz="1100" b="0" dirty="0" smtClean="0"/>
              <a:t>Provided note cards for students to write one thing they have learned from Canvas course/student</a:t>
            </a:r>
            <a:r>
              <a:rPr lang="en-US" sz="1100" b="0" baseline="0" dirty="0" smtClean="0"/>
              <a:t> presentations, and one thing they still have questions about.</a:t>
            </a:r>
          </a:p>
          <a:p>
            <a:pPr marL="628650" lvl="1" indent="-171450">
              <a:buFont typeface="Arial" panose="020B0604020202020204" pitchFamily="34" charset="0"/>
              <a:buChar char="•"/>
            </a:pPr>
            <a:endParaRPr lang="en-US" sz="1100" b="0" baseline="0" dirty="0" smtClean="0"/>
          </a:p>
          <a:p>
            <a:pPr marL="0" lvl="0" indent="0">
              <a:buFont typeface="Arial" panose="020B0604020202020204" pitchFamily="34" charset="0"/>
              <a:buNone/>
            </a:pPr>
            <a:r>
              <a:rPr lang="en-US" sz="1100" b="0" i="1" u="sng" baseline="0" dirty="0" smtClean="0"/>
              <a:t>Image with letters </a:t>
            </a:r>
            <a:r>
              <a:rPr lang="en-US" sz="1100" b="0" baseline="0" dirty="0" smtClean="0"/>
              <a:t>(http://mryoungberg.weebly.com/proficiency-grading-policy.html)</a:t>
            </a:r>
            <a:endParaRPr lang="en-US" sz="1100" b="0" dirty="0"/>
          </a:p>
        </p:txBody>
      </p:sp>
      <p:sp>
        <p:nvSpPr>
          <p:cNvPr id="4" name="Slide Number Placeholder 3"/>
          <p:cNvSpPr>
            <a:spLocks noGrp="1"/>
          </p:cNvSpPr>
          <p:nvPr>
            <p:ph type="sldNum" sz="quarter" idx="10"/>
          </p:nvPr>
        </p:nvSpPr>
        <p:spPr/>
        <p:txBody>
          <a:bodyPr/>
          <a:lstStyle/>
          <a:p>
            <a:fld id="{788E3C90-B1C2-4F2B-911E-A85C5CE3176B}" type="slidenum">
              <a:rPr lang="en-US" smtClean="0"/>
              <a:t>12</a:t>
            </a:fld>
            <a:endParaRPr lang="en-US"/>
          </a:p>
        </p:txBody>
      </p:sp>
    </p:spTree>
    <p:extLst>
      <p:ext uri="{BB962C8B-B14F-4D97-AF65-F5344CB8AC3E}">
        <p14:creationId xmlns:p14="http://schemas.microsoft.com/office/powerpoint/2010/main" val="3914080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100" b="1" dirty="0" smtClean="0">
                <a:latin typeface="+mn-lt"/>
              </a:rPr>
              <a:t>RESULTS: Canvas Quizzes</a:t>
            </a:r>
          </a:p>
          <a:p>
            <a:pPr algn="ctr"/>
            <a:endParaRPr lang="en-US" altLang="en-US" sz="1100" dirty="0" smtClean="0">
              <a:latin typeface="+mn-lt"/>
            </a:endParaRPr>
          </a:p>
          <a:p>
            <a:pPr algn="l"/>
            <a:r>
              <a:rPr lang="en-US" altLang="en-US" sz="1100" b="1" u="sng" dirty="0" smtClean="0">
                <a:latin typeface="+mn-lt"/>
              </a:rPr>
              <a:t>Quiz #1</a:t>
            </a:r>
            <a:r>
              <a:rPr lang="en-US" altLang="en-US" sz="1100" dirty="0" smtClean="0">
                <a:latin typeface="+mn-lt"/>
              </a:rPr>
              <a:t>: Topic Development &amp; Basic Resources</a:t>
            </a:r>
          </a:p>
          <a:p>
            <a:pPr marL="628650" lvl="1" indent="-171450">
              <a:buFont typeface="Arial" panose="020B0604020202020204" pitchFamily="34" charset="0"/>
              <a:buChar char="•"/>
            </a:pPr>
            <a:r>
              <a:rPr lang="en-US" altLang="en-US" sz="1100" dirty="0" smtClean="0">
                <a:latin typeface="+mn-lt"/>
              </a:rPr>
              <a:t>Student Competency - Strong</a:t>
            </a:r>
          </a:p>
          <a:p>
            <a:pPr marL="628650" lvl="1" indent="-171450" rtl="0" eaLnBrk="1" fontAlgn="b" latinLnBrk="0" hangingPunct="1">
              <a:buFont typeface="Arial" panose="020B0604020202020204" pitchFamily="34" charset="0"/>
              <a:buChar char="•"/>
            </a:pPr>
            <a:r>
              <a:rPr lang="en-US" sz="1100" dirty="0" smtClean="0">
                <a:latin typeface="+mn-lt"/>
              </a:rPr>
              <a:t>Average Points Earned - 3.64 (out of 4)</a:t>
            </a:r>
          </a:p>
          <a:p>
            <a:pPr marL="628650" lvl="1" indent="-171450" rtl="0" eaLnBrk="1" fontAlgn="b" latinLnBrk="0" hangingPunct="1">
              <a:buFont typeface="Arial" panose="020B0604020202020204" pitchFamily="34" charset="0"/>
              <a:buChar char="•"/>
            </a:pPr>
            <a:r>
              <a:rPr lang="en-US" sz="1100" dirty="0" smtClean="0">
                <a:latin typeface="+mn-lt"/>
              </a:rPr>
              <a:t>Average Grade Percentage - 90.93%</a:t>
            </a:r>
          </a:p>
          <a:p>
            <a:pPr marL="628650" lvl="1" indent="-171450" rtl="0" eaLnBrk="1" fontAlgn="b" latinLnBrk="0" hangingPunct="1">
              <a:buFont typeface="Arial" panose="020B0604020202020204" pitchFamily="34" charset="0"/>
              <a:buChar char="•"/>
            </a:pPr>
            <a:r>
              <a:rPr lang="en-US" sz="1100" dirty="0" smtClean="0">
                <a:latin typeface="+mn-lt"/>
              </a:rPr>
              <a:t>N – 135</a:t>
            </a:r>
          </a:p>
          <a:p>
            <a:pPr algn="l"/>
            <a:endParaRPr lang="en-US" altLang="en-US" sz="1100" dirty="0" smtClean="0">
              <a:latin typeface="+mn-lt"/>
            </a:endParaRPr>
          </a:p>
          <a:p>
            <a:pPr algn="l"/>
            <a:r>
              <a:rPr lang="en-US" altLang="en-US" sz="1100" b="1" u="sng" dirty="0" smtClean="0">
                <a:latin typeface="+mn-lt"/>
              </a:rPr>
              <a:t>Quiz #2</a:t>
            </a:r>
            <a:r>
              <a:rPr lang="en-US" altLang="en-US" sz="1100" dirty="0" smtClean="0">
                <a:latin typeface="+mn-lt"/>
              </a:rPr>
              <a:t>: Resource Evaluation  Literature Reviews</a:t>
            </a:r>
          </a:p>
          <a:p>
            <a:pPr marL="628650" lvl="1" indent="-171450">
              <a:buFont typeface="Arial" panose="020B0604020202020204" pitchFamily="34" charset="0"/>
              <a:buChar char="•"/>
            </a:pPr>
            <a:r>
              <a:rPr lang="en-US" altLang="en-US" sz="1100" dirty="0" smtClean="0">
                <a:latin typeface="+mn-lt"/>
              </a:rPr>
              <a:t>Student Competency: Strong</a:t>
            </a:r>
          </a:p>
          <a:p>
            <a:pPr marL="628650" lvl="1" indent="-171450" rtl="0" eaLnBrk="1" fontAlgn="b" latinLnBrk="0" hangingPunct="1">
              <a:buFont typeface="Arial" panose="020B0604020202020204" pitchFamily="34" charset="0"/>
              <a:buChar char="•"/>
            </a:pPr>
            <a:r>
              <a:rPr lang="en-US" sz="1100" dirty="0" smtClean="0">
                <a:latin typeface="+mn-lt"/>
              </a:rPr>
              <a:t>Average Points Earned - 3.50 (out of 4)</a:t>
            </a:r>
          </a:p>
          <a:p>
            <a:pPr marL="628650" lvl="1" indent="-171450" rtl="0" eaLnBrk="1" fontAlgn="b" latinLnBrk="0" hangingPunct="1">
              <a:buFont typeface="Arial" panose="020B0604020202020204" pitchFamily="34" charset="0"/>
              <a:buChar char="•"/>
            </a:pPr>
            <a:r>
              <a:rPr lang="en-US" sz="1100" dirty="0" smtClean="0">
                <a:latin typeface="+mn-lt"/>
              </a:rPr>
              <a:t>Average Grade Percentage - 87.50%</a:t>
            </a:r>
          </a:p>
          <a:p>
            <a:pPr marL="628650" lvl="1" indent="-171450" rtl="0" eaLnBrk="1" fontAlgn="b" latinLnBrk="0" hangingPunct="1">
              <a:buFont typeface="Arial" panose="020B0604020202020204" pitchFamily="34" charset="0"/>
              <a:buChar char="•"/>
            </a:pPr>
            <a:r>
              <a:rPr lang="en-US" sz="1100" dirty="0" smtClean="0">
                <a:latin typeface="+mn-lt"/>
              </a:rPr>
              <a:t>N – 134</a:t>
            </a:r>
          </a:p>
          <a:p>
            <a:pPr marL="628650" lvl="1" indent="-171450" rtl="0" eaLnBrk="1" fontAlgn="b" latinLnBrk="0" hangingPunct="1">
              <a:buFont typeface="Arial" panose="020B0604020202020204" pitchFamily="34" charset="0"/>
              <a:buChar char="•"/>
            </a:pPr>
            <a:endParaRPr lang="en-US" sz="1100" dirty="0" smtClean="0">
              <a:latin typeface="+mn-lt"/>
            </a:endParaRPr>
          </a:p>
          <a:p>
            <a:pPr algn="l"/>
            <a:r>
              <a:rPr lang="en-US" altLang="en-US" sz="1100" b="1" u="sng" dirty="0" smtClean="0">
                <a:latin typeface="+mn-lt"/>
              </a:rPr>
              <a:t>Quiz #3</a:t>
            </a:r>
            <a:r>
              <a:rPr lang="en-US" altLang="en-US" sz="1100" dirty="0" smtClean="0">
                <a:latin typeface="+mn-lt"/>
              </a:rPr>
              <a:t>: Searching Technique - </a:t>
            </a:r>
            <a:r>
              <a:rPr lang="en-US" altLang="en-US" sz="1100" dirty="0" err="1" smtClean="0">
                <a:latin typeface="+mn-lt"/>
              </a:rPr>
              <a:t>MeSH</a:t>
            </a:r>
            <a:r>
              <a:rPr lang="en-US" altLang="en-US" sz="1100" dirty="0" smtClean="0">
                <a:latin typeface="+mn-lt"/>
              </a:rPr>
              <a:t> Terms</a:t>
            </a:r>
          </a:p>
          <a:p>
            <a:pPr marL="628650" lvl="1" indent="-171450">
              <a:buFont typeface="Arial" panose="020B0604020202020204" pitchFamily="34" charset="0"/>
              <a:buChar char="•"/>
            </a:pPr>
            <a:r>
              <a:rPr lang="en-US" altLang="en-US" sz="1100" dirty="0" smtClean="0">
                <a:latin typeface="+mn-lt"/>
              </a:rPr>
              <a:t>Student Competency – Strong</a:t>
            </a:r>
          </a:p>
          <a:p>
            <a:pPr marL="628650" lvl="1" indent="-171450" rtl="0" eaLnBrk="1" fontAlgn="b" latinLnBrk="0" hangingPunct="1">
              <a:buFont typeface="Arial" panose="020B0604020202020204" pitchFamily="34" charset="0"/>
              <a:buChar char="•"/>
            </a:pPr>
            <a:r>
              <a:rPr lang="en-US" sz="1100" dirty="0" smtClean="0">
                <a:latin typeface="+mn-lt"/>
              </a:rPr>
              <a:t>Average Points Earned - 5.04 (out of 6)</a:t>
            </a:r>
          </a:p>
          <a:p>
            <a:pPr marL="628650" lvl="1" indent="-171450" rtl="0" eaLnBrk="1" fontAlgn="b" latinLnBrk="0" hangingPunct="1">
              <a:buFont typeface="Arial" panose="020B0604020202020204" pitchFamily="34" charset="0"/>
              <a:buChar char="•"/>
            </a:pPr>
            <a:r>
              <a:rPr lang="en-US" sz="1100" dirty="0" smtClean="0">
                <a:latin typeface="+mn-lt"/>
              </a:rPr>
              <a:t>Average Grade Percentage - 84.08%</a:t>
            </a:r>
          </a:p>
          <a:p>
            <a:pPr marL="628650" lvl="1" indent="-171450" rtl="0" eaLnBrk="1" fontAlgn="b" latinLnBrk="0" hangingPunct="1">
              <a:buFont typeface="Arial" panose="020B0604020202020204" pitchFamily="34" charset="0"/>
              <a:buChar char="•"/>
            </a:pPr>
            <a:r>
              <a:rPr lang="en-US" sz="1100" dirty="0" smtClean="0">
                <a:latin typeface="+mn-lt"/>
              </a:rPr>
              <a:t>N – 134</a:t>
            </a:r>
          </a:p>
          <a:p>
            <a:pPr marL="628650" lvl="1" indent="-171450" rtl="0" eaLnBrk="1" fontAlgn="b" latinLnBrk="0" hangingPunct="1">
              <a:buFont typeface="Arial" panose="020B0604020202020204" pitchFamily="34" charset="0"/>
              <a:buChar char="•"/>
            </a:pPr>
            <a:endParaRPr lang="en-US" sz="1100" dirty="0" smtClean="0">
              <a:latin typeface="+mn-lt"/>
            </a:endParaRPr>
          </a:p>
          <a:p>
            <a:pPr algn="l"/>
            <a:r>
              <a:rPr lang="en-US" altLang="en-US" sz="1100" b="1" u="sng" dirty="0" smtClean="0">
                <a:latin typeface="+mn-lt"/>
              </a:rPr>
              <a:t>Quiz #4</a:t>
            </a:r>
            <a:r>
              <a:rPr lang="en-US" altLang="en-US" sz="1100" dirty="0" smtClean="0">
                <a:latin typeface="+mn-lt"/>
              </a:rPr>
              <a:t>: Searching Technique - PICO Searching</a:t>
            </a:r>
          </a:p>
          <a:p>
            <a:pPr marL="628650" lvl="1" indent="-171450" algn="l">
              <a:buFont typeface="Arial" panose="020B0604020202020204" pitchFamily="34" charset="0"/>
              <a:buChar char="•"/>
            </a:pPr>
            <a:r>
              <a:rPr lang="en-US" altLang="en-US" sz="1100" dirty="0" smtClean="0">
                <a:latin typeface="+mn-lt"/>
              </a:rPr>
              <a:t>Student Competency – Weak</a:t>
            </a:r>
          </a:p>
          <a:p>
            <a:pPr marL="628650" lvl="1" indent="-171450" rtl="0" eaLnBrk="1" fontAlgn="b" latinLnBrk="0" hangingPunct="1">
              <a:buFont typeface="Arial" panose="020B0604020202020204" pitchFamily="34" charset="0"/>
              <a:buChar char="•"/>
            </a:pPr>
            <a:r>
              <a:rPr lang="en-US" sz="1100" dirty="0" smtClean="0">
                <a:latin typeface="+mn-lt"/>
              </a:rPr>
              <a:t>Average Points Earned - 5.49 (out of 8)</a:t>
            </a:r>
          </a:p>
          <a:p>
            <a:pPr marL="628650" lvl="1" indent="-171450" rtl="0" eaLnBrk="1" fontAlgn="b" latinLnBrk="0" hangingPunct="1">
              <a:buFont typeface="Arial" panose="020B0604020202020204" pitchFamily="34" charset="0"/>
              <a:buChar char="•"/>
            </a:pPr>
            <a:r>
              <a:rPr lang="en-US" sz="1100" dirty="0" smtClean="0">
                <a:latin typeface="+mn-lt"/>
              </a:rPr>
              <a:t>Average Grade Percentage - 68.64%</a:t>
            </a:r>
          </a:p>
          <a:p>
            <a:pPr marL="628650" lvl="1" indent="-171450" rtl="0" eaLnBrk="1" fontAlgn="b" latinLnBrk="0" hangingPunct="1">
              <a:buFont typeface="Arial" panose="020B0604020202020204" pitchFamily="34" charset="0"/>
              <a:buChar char="•"/>
            </a:pPr>
            <a:r>
              <a:rPr lang="en-US" sz="1100" dirty="0" smtClean="0">
                <a:latin typeface="+mn-lt"/>
              </a:rPr>
              <a:t>N – 59</a:t>
            </a:r>
          </a:p>
          <a:p>
            <a:pPr marL="628650" lvl="1" indent="-171450" algn="l" rtl="0" eaLnBrk="1" fontAlgn="b" latinLnBrk="0" hangingPunct="1">
              <a:buFont typeface="Arial" panose="020B0604020202020204" pitchFamily="34" charset="0"/>
              <a:buChar char="•"/>
            </a:pPr>
            <a:endParaRPr lang="en-US" sz="1100" dirty="0" smtClean="0">
              <a:latin typeface="+mn-lt"/>
            </a:endParaRPr>
          </a:p>
          <a:p>
            <a:pPr algn="l"/>
            <a:r>
              <a:rPr lang="en-US" altLang="en-US" sz="1100" b="1" u="sng" dirty="0" smtClean="0">
                <a:latin typeface="+mn-lt"/>
              </a:rPr>
              <a:t>Quiz #5</a:t>
            </a:r>
            <a:r>
              <a:rPr lang="en-US" altLang="en-US" sz="1100" dirty="0" smtClean="0">
                <a:latin typeface="+mn-lt"/>
              </a:rPr>
              <a:t>: Cited Reference Searching</a:t>
            </a:r>
          </a:p>
          <a:p>
            <a:pPr marL="628650" lvl="1" indent="-171450" algn="l">
              <a:buFont typeface="Arial" panose="020B0604020202020204" pitchFamily="34" charset="0"/>
              <a:buChar char="•"/>
            </a:pPr>
            <a:r>
              <a:rPr lang="en-US" altLang="en-US" sz="1100" dirty="0" smtClean="0">
                <a:latin typeface="+mn-lt"/>
              </a:rPr>
              <a:t>Student Competency – Developing</a:t>
            </a:r>
          </a:p>
          <a:p>
            <a:pPr marL="628650" lvl="1" indent="-171450" rtl="0" eaLnBrk="1" fontAlgn="b" latinLnBrk="0" hangingPunct="1">
              <a:buFont typeface="Arial" panose="020B0604020202020204" pitchFamily="34" charset="0"/>
              <a:buChar char="•"/>
            </a:pPr>
            <a:r>
              <a:rPr lang="en-US" sz="1100" dirty="0" smtClean="0">
                <a:latin typeface="+mn-lt"/>
              </a:rPr>
              <a:t>Average Points Earned - 1.5 (out of 2)</a:t>
            </a:r>
          </a:p>
          <a:p>
            <a:pPr marL="628650" lvl="1" indent="-171450" rtl="0" eaLnBrk="1" fontAlgn="b" latinLnBrk="0" hangingPunct="1">
              <a:buFont typeface="Arial" panose="020B0604020202020204" pitchFamily="34" charset="0"/>
              <a:buChar char="•"/>
            </a:pPr>
            <a:r>
              <a:rPr lang="en-US" sz="1100" dirty="0" smtClean="0">
                <a:latin typeface="+mn-lt"/>
              </a:rPr>
              <a:t>Average Grade Percentage - 75.38%</a:t>
            </a:r>
          </a:p>
          <a:p>
            <a:pPr marL="628650" lvl="1" indent="-171450" rtl="0" eaLnBrk="1" fontAlgn="b" latinLnBrk="0" hangingPunct="1">
              <a:buFont typeface="Arial" panose="020B0604020202020204" pitchFamily="34" charset="0"/>
              <a:buChar char="•"/>
            </a:pPr>
            <a:r>
              <a:rPr lang="en-US" sz="1100" dirty="0" smtClean="0">
                <a:latin typeface="+mn-lt"/>
              </a:rPr>
              <a:t>N – 132</a:t>
            </a:r>
          </a:p>
          <a:p>
            <a:pPr marL="628650" lvl="1" indent="-171450" rtl="0" eaLnBrk="1" fontAlgn="b" latinLnBrk="0" hangingPunct="1">
              <a:buFont typeface="Arial" panose="020B0604020202020204" pitchFamily="34" charset="0"/>
              <a:buChar char="•"/>
            </a:pPr>
            <a:endParaRPr lang="en-US" sz="1100" dirty="0" smtClean="0">
              <a:latin typeface="+mn-lt"/>
            </a:endParaRPr>
          </a:p>
          <a:p>
            <a:pPr algn="l"/>
            <a:r>
              <a:rPr lang="en-US" altLang="en-US" sz="1100" b="1" u="sng" dirty="0" smtClean="0">
                <a:latin typeface="+mn-lt"/>
              </a:rPr>
              <a:t>Quiz #6</a:t>
            </a:r>
            <a:r>
              <a:rPr lang="en-US" altLang="en-US" sz="1100" dirty="0" smtClean="0">
                <a:latin typeface="+mn-lt"/>
              </a:rPr>
              <a:t>: Citing Sources</a:t>
            </a:r>
          </a:p>
          <a:p>
            <a:pPr marL="628650" lvl="1" indent="-171450" algn="l">
              <a:buFont typeface="Arial" panose="020B0604020202020204" pitchFamily="34" charset="0"/>
              <a:buChar char="•"/>
            </a:pPr>
            <a:r>
              <a:rPr lang="en-US" altLang="en-US" sz="1100" dirty="0" smtClean="0">
                <a:latin typeface="+mn-lt"/>
              </a:rPr>
              <a:t>Student Competency – Strong</a:t>
            </a:r>
          </a:p>
          <a:p>
            <a:pPr marL="628650" lvl="1" indent="-171450" rtl="0" eaLnBrk="1" fontAlgn="b" latinLnBrk="0" hangingPunct="1">
              <a:buFont typeface="Arial" panose="020B0604020202020204" pitchFamily="34" charset="0"/>
              <a:buChar char="•"/>
            </a:pPr>
            <a:r>
              <a:rPr lang="en-US" sz="1100" dirty="0" smtClean="0">
                <a:latin typeface="+mn-lt"/>
              </a:rPr>
              <a:t>Average Points Earned - 3.53 (out of 4)</a:t>
            </a:r>
          </a:p>
          <a:p>
            <a:pPr marL="628650" lvl="1" indent="-171450" rtl="0" eaLnBrk="1" fontAlgn="b" latinLnBrk="0" hangingPunct="1">
              <a:buFont typeface="Arial" panose="020B0604020202020204" pitchFamily="34" charset="0"/>
              <a:buChar char="•"/>
            </a:pPr>
            <a:r>
              <a:rPr lang="en-US" sz="1100" dirty="0" smtClean="0">
                <a:latin typeface="+mn-lt"/>
              </a:rPr>
              <a:t>Average Grade Percentage - 88.17%</a:t>
            </a:r>
          </a:p>
          <a:p>
            <a:pPr marL="628650" lvl="1" indent="-171450" rtl="0" eaLnBrk="1" fontAlgn="b" latinLnBrk="0" hangingPunct="1">
              <a:buFont typeface="Arial" panose="020B0604020202020204" pitchFamily="34" charset="0"/>
              <a:buChar char="•"/>
            </a:pPr>
            <a:r>
              <a:rPr lang="en-US" sz="1100" dirty="0" smtClean="0">
                <a:latin typeface="+mn-lt"/>
              </a:rPr>
              <a:t>N - 131</a:t>
            </a:r>
          </a:p>
        </p:txBody>
      </p:sp>
      <p:sp>
        <p:nvSpPr>
          <p:cNvPr id="4" name="Slide Number Placeholder 3"/>
          <p:cNvSpPr>
            <a:spLocks noGrp="1"/>
          </p:cNvSpPr>
          <p:nvPr>
            <p:ph type="sldNum" sz="quarter" idx="10"/>
          </p:nvPr>
        </p:nvSpPr>
        <p:spPr/>
        <p:txBody>
          <a:bodyPr/>
          <a:lstStyle/>
          <a:p>
            <a:fld id="{788E3C90-B1C2-4F2B-911E-A85C5CE3176B}" type="slidenum">
              <a:rPr lang="en-US" smtClean="0"/>
              <a:t>13</a:t>
            </a:fld>
            <a:endParaRPr lang="en-US"/>
          </a:p>
        </p:txBody>
      </p:sp>
    </p:spTree>
    <p:extLst>
      <p:ext uri="{BB962C8B-B14F-4D97-AF65-F5344CB8AC3E}">
        <p14:creationId xmlns:p14="http://schemas.microsoft.com/office/powerpoint/2010/main" val="32864767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100" b="1" i="0" u="none" strike="noStrike" kern="1200" dirty="0" smtClean="0">
                <a:solidFill>
                  <a:schemeClr val="tx1"/>
                </a:solidFill>
                <a:effectLst/>
                <a:latin typeface="+mn-lt"/>
                <a:ea typeface="+mn-ea"/>
                <a:cs typeface="+mn-cs"/>
              </a:rPr>
              <a:t>RESULTS:</a:t>
            </a:r>
            <a:r>
              <a:rPr lang="en-US" sz="1100" b="1" i="0" u="none" strike="noStrike" kern="1200" baseline="0" dirty="0" smtClean="0">
                <a:solidFill>
                  <a:schemeClr val="tx1"/>
                </a:solidFill>
                <a:effectLst/>
                <a:latin typeface="+mn-lt"/>
                <a:ea typeface="+mn-ea"/>
                <a:cs typeface="+mn-cs"/>
              </a:rPr>
              <a:t> </a:t>
            </a:r>
            <a:r>
              <a:rPr lang="en-US" sz="1100" b="1" i="0" u="none" strike="noStrike" kern="1200" dirty="0" smtClean="0">
                <a:solidFill>
                  <a:schemeClr val="tx1"/>
                </a:solidFill>
                <a:effectLst/>
                <a:latin typeface="+mn-lt"/>
                <a:ea typeface="+mn-ea"/>
                <a:cs typeface="+mn-cs"/>
              </a:rPr>
              <a:t>Student Presentations</a:t>
            </a:r>
          </a:p>
          <a:p>
            <a:pPr lvl="0"/>
            <a:endParaRPr lang="en-US" sz="1100" b="1" i="0" u="none" strike="noStrike" kern="1200" dirty="0" smtClean="0">
              <a:solidFill>
                <a:schemeClr val="tx1"/>
              </a:solidFill>
              <a:effectLst/>
              <a:latin typeface="+mn-lt"/>
              <a:ea typeface="+mn-ea"/>
              <a:cs typeface="+mn-cs"/>
            </a:endParaRPr>
          </a:p>
          <a:p>
            <a:pPr lvl="0"/>
            <a:r>
              <a:rPr lang="en-US" sz="1100" b="0" i="0" u="none" strike="noStrike" kern="1200" dirty="0" smtClean="0">
                <a:solidFill>
                  <a:schemeClr val="tx1"/>
                </a:solidFill>
                <a:effectLst/>
                <a:latin typeface="+mn-lt"/>
                <a:ea typeface="+mn-ea"/>
                <a:cs typeface="+mn-cs"/>
              </a:rPr>
              <a:t>The most popular modules are:</a:t>
            </a:r>
            <a:r>
              <a:rPr lang="en-US" sz="1100" b="0" dirty="0" smtClean="0"/>
              <a:t> </a:t>
            </a:r>
          </a:p>
          <a:p>
            <a:pPr marL="457200" lvl="1" indent="-228600">
              <a:buFont typeface="+mj-lt"/>
              <a:buAutoNum type="arabicPeriod"/>
            </a:pPr>
            <a:r>
              <a:rPr lang="en-US" sz="1100" b="0" i="0" u="none" strike="noStrike" kern="1200" dirty="0" smtClean="0">
                <a:solidFill>
                  <a:schemeClr val="tx1"/>
                </a:solidFill>
                <a:effectLst/>
                <a:latin typeface="+mn-lt"/>
                <a:ea typeface="+mn-ea"/>
                <a:cs typeface="+mn-cs"/>
              </a:rPr>
              <a:t>Searching Techniques - </a:t>
            </a:r>
            <a:r>
              <a:rPr lang="en-US" sz="1100" b="0" i="0" u="none" strike="noStrike" kern="1200" dirty="0" err="1" smtClean="0">
                <a:solidFill>
                  <a:schemeClr val="tx1"/>
                </a:solidFill>
                <a:effectLst/>
                <a:latin typeface="+mn-lt"/>
                <a:ea typeface="+mn-ea"/>
                <a:cs typeface="+mn-cs"/>
              </a:rPr>
              <a:t>MeSH</a:t>
            </a:r>
            <a:r>
              <a:rPr lang="en-US" sz="1100" dirty="0" smtClean="0"/>
              <a:t> (</a:t>
            </a:r>
            <a:r>
              <a:rPr lang="en-US" sz="1100" b="0" i="0" u="none" strike="noStrike" kern="1200" dirty="0" smtClean="0">
                <a:solidFill>
                  <a:schemeClr val="tx1"/>
                </a:solidFill>
                <a:effectLst/>
                <a:latin typeface="+mn-lt"/>
                <a:ea typeface="+mn-ea"/>
                <a:cs typeface="+mn-cs"/>
              </a:rPr>
              <a:t>3 teams)</a:t>
            </a:r>
            <a:r>
              <a:rPr lang="en-US" sz="1100" dirty="0" smtClean="0"/>
              <a:t> </a:t>
            </a:r>
          </a:p>
          <a:p>
            <a:pPr marL="457200" lvl="1" indent="-228600">
              <a:buFont typeface="+mj-lt"/>
              <a:buAutoNum type="arabicPeriod"/>
            </a:pPr>
            <a:r>
              <a:rPr lang="en-US" sz="1100" b="0" i="0" u="none" strike="noStrike" kern="1200" dirty="0" smtClean="0">
                <a:solidFill>
                  <a:schemeClr val="tx1"/>
                </a:solidFill>
                <a:effectLst/>
                <a:latin typeface="+mn-lt"/>
                <a:ea typeface="+mn-ea"/>
                <a:cs typeface="+mn-cs"/>
              </a:rPr>
              <a:t>Searching Techniques – PICO</a:t>
            </a:r>
            <a:r>
              <a:rPr lang="en-US" sz="1100" b="0" i="0" u="none" strike="noStrike" kern="1200" baseline="0" dirty="0" smtClean="0">
                <a:solidFill>
                  <a:schemeClr val="tx1"/>
                </a:solidFill>
                <a:effectLst/>
                <a:latin typeface="+mn-lt"/>
                <a:ea typeface="+mn-ea"/>
                <a:cs typeface="+mn-cs"/>
              </a:rPr>
              <a:t> </a:t>
            </a:r>
            <a:r>
              <a:rPr lang="en-US" sz="1100" dirty="0" smtClean="0"/>
              <a:t>(</a:t>
            </a:r>
            <a:r>
              <a:rPr lang="en-US" sz="1100" b="0" i="0" u="none" strike="noStrike" kern="1200" dirty="0" smtClean="0">
                <a:solidFill>
                  <a:schemeClr val="tx1"/>
                </a:solidFill>
                <a:effectLst/>
                <a:latin typeface="+mn-lt"/>
                <a:ea typeface="+mn-ea"/>
                <a:cs typeface="+mn-cs"/>
              </a:rPr>
              <a:t>2 teams)</a:t>
            </a:r>
            <a:r>
              <a:rPr lang="en-US" sz="1100" dirty="0" smtClean="0"/>
              <a:t> </a:t>
            </a:r>
          </a:p>
          <a:p>
            <a:pPr marL="457200" lvl="1" indent="-228600">
              <a:buFont typeface="+mj-lt"/>
              <a:buAutoNum type="arabicPeriod"/>
            </a:pPr>
            <a:r>
              <a:rPr lang="en-US" sz="1100" b="0" i="0" u="none" strike="noStrike" kern="1200" dirty="0" smtClean="0">
                <a:solidFill>
                  <a:schemeClr val="tx1"/>
                </a:solidFill>
                <a:effectLst/>
                <a:latin typeface="+mn-lt"/>
                <a:ea typeface="+mn-ea"/>
                <a:cs typeface="+mn-cs"/>
              </a:rPr>
              <a:t>Types of Information &amp; Literature Review</a:t>
            </a:r>
            <a:r>
              <a:rPr lang="en-US" sz="1100" dirty="0" smtClean="0"/>
              <a:t> (</a:t>
            </a:r>
            <a:r>
              <a:rPr lang="en-US" sz="1100" b="0" i="0" u="none" strike="noStrike" kern="1200" dirty="0" smtClean="0">
                <a:solidFill>
                  <a:schemeClr val="tx1"/>
                </a:solidFill>
                <a:effectLst/>
                <a:latin typeface="+mn-lt"/>
                <a:ea typeface="+mn-ea"/>
                <a:cs typeface="+mn-cs"/>
              </a:rPr>
              <a:t>2 teams)</a:t>
            </a:r>
            <a:r>
              <a:rPr lang="en-US" sz="1100" dirty="0" smtClean="0"/>
              <a:t>  </a:t>
            </a:r>
          </a:p>
          <a:p>
            <a:pPr marL="457200" lvl="1" indent="-228600">
              <a:buFont typeface="+mj-lt"/>
              <a:buAutoNum type="arabicPeriod"/>
            </a:pPr>
            <a:r>
              <a:rPr lang="en-US" sz="1100" b="0" i="0" u="none" strike="noStrike" kern="1200" dirty="0" smtClean="0">
                <a:solidFill>
                  <a:schemeClr val="tx1"/>
                </a:solidFill>
                <a:effectLst/>
                <a:latin typeface="+mn-lt"/>
                <a:ea typeface="+mn-ea"/>
                <a:cs typeface="+mn-cs"/>
              </a:rPr>
              <a:t>Research Process</a:t>
            </a:r>
            <a:r>
              <a:rPr lang="en-US" sz="1100" dirty="0" smtClean="0"/>
              <a:t> (</a:t>
            </a:r>
            <a:r>
              <a:rPr lang="en-US" sz="1100" b="0" i="0" u="none" strike="noStrike" kern="1200" dirty="0" smtClean="0">
                <a:solidFill>
                  <a:schemeClr val="tx1"/>
                </a:solidFill>
                <a:effectLst/>
                <a:latin typeface="+mn-lt"/>
                <a:ea typeface="+mn-ea"/>
                <a:cs typeface="+mn-cs"/>
              </a:rPr>
              <a:t>2 teams)</a:t>
            </a:r>
            <a:r>
              <a:rPr lang="en-US" sz="1100" dirty="0" smtClean="0"/>
              <a:t> </a:t>
            </a:r>
          </a:p>
          <a:p>
            <a:pPr marL="457200" lvl="1" indent="-228600">
              <a:buFont typeface="+mj-lt"/>
              <a:buAutoNum type="arabicPeriod"/>
            </a:pPr>
            <a:r>
              <a:rPr lang="en-US" sz="1100" b="0" i="0" u="none" strike="noStrike" kern="1200" dirty="0" smtClean="0">
                <a:solidFill>
                  <a:schemeClr val="tx1"/>
                </a:solidFill>
                <a:effectLst/>
                <a:latin typeface="+mn-lt"/>
                <a:ea typeface="+mn-ea"/>
                <a:cs typeface="+mn-cs"/>
              </a:rPr>
              <a:t>Citing Sources &amp; Creating a Bibliography</a:t>
            </a:r>
            <a:r>
              <a:rPr lang="en-US" sz="1100" b="0" i="0" u="none" strike="noStrike" kern="1200" baseline="0" dirty="0" smtClean="0">
                <a:solidFill>
                  <a:schemeClr val="tx1"/>
                </a:solidFill>
                <a:effectLst/>
                <a:latin typeface="+mn-lt"/>
                <a:ea typeface="+mn-ea"/>
                <a:cs typeface="+mn-cs"/>
              </a:rPr>
              <a:t> - </a:t>
            </a:r>
            <a:r>
              <a:rPr lang="en-US" sz="1100" b="0" i="0" u="none" strike="noStrike" kern="1200" dirty="0" smtClean="0">
                <a:solidFill>
                  <a:schemeClr val="tx1"/>
                </a:solidFill>
                <a:effectLst/>
                <a:latin typeface="+mn-lt"/>
                <a:ea typeface="+mn-ea"/>
                <a:cs typeface="+mn-cs"/>
              </a:rPr>
              <a:t>Academic Integrity &amp; Academic Dishonesty</a:t>
            </a:r>
            <a:r>
              <a:rPr lang="en-US" sz="1100" dirty="0" smtClean="0"/>
              <a:t> (</a:t>
            </a:r>
            <a:r>
              <a:rPr lang="en-US" sz="1100" b="0" i="0" u="none" strike="noStrike" kern="1200" dirty="0" smtClean="0">
                <a:solidFill>
                  <a:schemeClr val="tx1"/>
                </a:solidFill>
                <a:effectLst/>
                <a:latin typeface="+mn-lt"/>
                <a:ea typeface="+mn-ea"/>
                <a:cs typeface="+mn-cs"/>
              </a:rPr>
              <a:t>1 team)</a:t>
            </a:r>
            <a:r>
              <a:rPr lang="en-US" sz="1100" dirty="0" smtClean="0"/>
              <a:t> </a:t>
            </a:r>
          </a:p>
          <a:p>
            <a:pPr marL="685800" lvl="1" indent="-228600">
              <a:buFont typeface="+mj-lt"/>
              <a:buAutoNum type="arabicPeriod"/>
            </a:pPr>
            <a:endParaRPr lang="en-US" sz="1200" b="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88E3C90-B1C2-4F2B-911E-A85C5CE3176B}" type="slidenum">
              <a:rPr lang="en-US" smtClean="0"/>
              <a:t>14</a:t>
            </a:fld>
            <a:endParaRPr lang="en-US"/>
          </a:p>
        </p:txBody>
      </p:sp>
    </p:spTree>
    <p:extLst>
      <p:ext uri="{BB962C8B-B14F-4D97-AF65-F5344CB8AC3E}">
        <p14:creationId xmlns:p14="http://schemas.microsoft.com/office/powerpoint/2010/main" val="1423643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100" dirty="0" smtClean="0"/>
              <a:t>Mix of forty undergraduate students</a:t>
            </a:r>
            <a:r>
              <a:rPr lang="en-US" sz="1100" baseline="0" dirty="0" smtClean="0"/>
              <a:t> at almost every academic level (Sophomore – Senior). We met them during the first week of class for a 50 min class</a:t>
            </a:r>
            <a:r>
              <a:rPr lang="en-US" sz="1100" baseline="0" dirty="0" smtClean="0"/>
              <a:t>.</a:t>
            </a:r>
          </a:p>
          <a:p>
            <a:endParaRPr lang="en-US" sz="11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100" i="1" u="sng" baseline="0" dirty="0" smtClean="0"/>
              <a:t>Images from ANSC275 class</a:t>
            </a:r>
            <a:r>
              <a:rPr lang="en-US" sz="1100" baseline="0" dirty="0" smtClean="0"/>
              <a:t>:</a:t>
            </a:r>
            <a:r>
              <a:rPr lang="en-US" sz="1100" dirty="0" smtClean="0"/>
              <a:t> </a:t>
            </a:r>
            <a:r>
              <a:rPr lang="en-US" sz="1100" dirty="0" smtClean="0">
                <a:hlinkClick r:id="rId4"/>
              </a:rPr>
              <a:t>https://www.flickr.com/photos/sabanimals/sets/72157650212318839</a:t>
            </a:r>
            <a:r>
              <a:rPr lang="en-US" sz="1200" dirty="0" smtClean="0">
                <a:hlinkClick r:id="rId4"/>
              </a:rPr>
              <a:t>/</a:t>
            </a:r>
            <a:r>
              <a:rPr lang="en-US" sz="1200" dirty="0" smtClean="0"/>
              <a:t> </a:t>
            </a:r>
          </a:p>
          <a:p>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15</a:t>
            </a:fld>
            <a:endParaRPr lang="en-US"/>
          </a:p>
        </p:txBody>
      </p:sp>
    </p:spTree>
    <p:extLst>
      <p:ext uri="{BB962C8B-B14F-4D97-AF65-F5344CB8AC3E}">
        <p14:creationId xmlns:p14="http://schemas.microsoft.com/office/powerpoint/2010/main" val="846393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100" b="1" dirty="0" smtClean="0"/>
              <a:t>RESULTS: Notecards</a:t>
            </a:r>
            <a:endParaRPr lang="en-US" sz="1100" dirty="0" smtClean="0"/>
          </a:p>
          <a:p>
            <a:r>
              <a:rPr lang="en-US" sz="1100" dirty="0" smtClean="0"/>
              <a:t>Notecards</a:t>
            </a:r>
            <a:r>
              <a:rPr lang="en-US" sz="1100" baseline="0" dirty="0" smtClean="0"/>
              <a:t> were a useful tool in a 50 minute class like this, where we did not have the opportunity to clarify issues that were still unclear or to conduct an in-class assignment to test student’s competencies immediately following the </a:t>
            </a:r>
            <a:r>
              <a:rPr lang="en-US" sz="1100" baseline="0" dirty="0" err="1" smtClean="0"/>
              <a:t>PechaKucha’s</a:t>
            </a:r>
            <a:r>
              <a:rPr lang="en-US" sz="1100" baseline="0" dirty="0" smtClean="0"/>
              <a:t> presentations.</a:t>
            </a:r>
            <a:endParaRPr lang="en-US" sz="1100" dirty="0" smtClean="0"/>
          </a:p>
          <a:p>
            <a:endParaRPr lang="en-US" sz="500" dirty="0" smtClean="0"/>
          </a:p>
          <a:p>
            <a:pPr lvl="0"/>
            <a:r>
              <a:rPr lang="en-US" sz="1100" b="1" kern="1200" dirty="0" smtClean="0">
                <a:solidFill>
                  <a:schemeClr val="tx1"/>
                </a:solidFill>
                <a:effectLst/>
                <a:latin typeface="+mn-lt"/>
                <a:ea typeface="+mn-ea"/>
                <a:cs typeface="+mn-cs"/>
              </a:rPr>
              <a:t>Students reported</a:t>
            </a:r>
            <a:r>
              <a:rPr lang="en-US" sz="1100" b="1" kern="1200" baseline="0" dirty="0" smtClean="0">
                <a:solidFill>
                  <a:schemeClr val="tx1"/>
                </a:solidFill>
                <a:effectLst/>
                <a:latin typeface="+mn-lt"/>
                <a:ea typeface="+mn-ea"/>
                <a:cs typeface="+mn-cs"/>
              </a:rPr>
              <a:t> learning about:</a:t>
            </a:r>
          </a:p>
          <a:p>
            <a:pPr marL="457200" lvl="1" indent="-171450">
              <a:buFont typeface="Arial" panose="020B0604020202020204" pitchFamily="34" charset="0"/>
              <a:buChar char="•"/>
            </a:pPr>
            <a:r>
              <a:rPr lang="en-US" sz="1100" kern="1200" baseline="0" dirty="0" smtClean="0">
                <a:solidFill>
                  <a:schemeClr val="tx1"/>
                </a:solidFill>
                <a:effectLst/>
                <a:latin typeface="+mn-lt"/>
                <a:ea typeface="+mn-ea"/>
                <a:cs typeface="+mn-cs"/>
              </a:rPr>
              <a:t>New Searching Techniques</a:t>
            </a:r>
          </a:p>
          <a:p>
            <a:pPr marL="914400" lvl="2" indent="-171450">
              <a:buFont typeface="Wingdings" panose="05000000000000000000" pitchFamily="2" charset="2"/>
              <a:buChar char="ü"/>
            </a:pPr>
            <a:r>
              <a:rPr lang="en-US" sz="1100" kern="1200" baseline="0" dirty="0" smtClean="0">
                <a:solidFill>
                  <a:schemeClr val="tx1"/>
                </a:solidFill>
                <a:effectLst/>
                <a:latin typeface="+mn-lt"/>
                <a:ea typeface="+mn-ea"/>
                <a:cs typeface="+mn-cs"/>
              </a:rPr>
              <a:t>New databases to search: Google Scholar, PubMed, Scopus, Web of Science</a:t>
            </a:r>
          </a:p>
          <a:p>
            <a:pPr marL="914400" lvl="2" indent="-171450">
              <a:buFont typeface="Wingdings" panose="05000000000000000000" pitchFamily="2" charset="2"/>
              <a:buChar char="ü"/>
            </a:pPr>
            <a:r>
              <a:rPr lang="en-US" sz="1100" kern="1200" baseline="0" dirty="0" err="1" smtClean="0">
                <a:solidFill>
                  <a:schemeClr val="tx1"/>
                </a:solidFill>
                <a:effectLst/>
                <a:latin typeface="+mn-lt"/>
                <a:ea typeface="+mn-ea"/>
                <a:cs typeface="+mn-cs"/>
              </a:rPr>
              <a:t>MeSH</a:t>
            </a:r>
            <a:r>
              <a:rPr lang="en-US" sz="1100" kern="1200" baseline="0" dirty="0" smtClean="0">
                <a:solidFill>
                  <a:schemeClr val="tx1"/>
                </a:solidFill>
                <a:effectLst/>
                <a:latin typeface="+mn-lt"/>
                <a:ea typeface="+mn-ea"/>
                <a:cs typeface="+mn-cs"/>
              </a:rPr>
              <a:t> Terms, PICO Searching, Booleans and other search operators</a:t>
            </a:r>
          </a:p>
          <a:p>
            <a:pPr marL="457200" lvl="1" indent="-228600">
              <a:buFont typeface="Arial" panose="020B0604020202020204" pitchFamily="34" charset="0"/>
              <a:buChar char="•"/>
            </a:pPr>
            <a:r>
              <a:rPr lang="en-US" sz="1100" kern="1200" dirty="0" smtClean="0">
                <a:solidFill>
                  <a:schemeClr val="tx1"/>
                </a:solidFill>
                <a:effectLst/>
                <a:latin typeface="+mn-lt"/>
                <a:ea typeface="+mn-ea"/>
                <a:cs typeface="+mn-cs"/>
              </a:rPr>
              <a:t>Citation Management</a:t>
            </a:r>
            <a:r>
              <a:rPr lang="en-US" sz="1100" kern="1200" baseline="0" dirty="0" smtClean="0">
                <a:solidFill>
                  <a:schemeClr val="tx1"/>
                </a:solidFill>
                <a:effectLst/>
                <a:latin typeface="+mn-lt"/>
                <a:ea typeface="+mn-ea"/>
                <a:cs typeface="+mn-cs"/>
              </a:rPr>
              <a:t> Tools</a:t>
            </a:r>
          </a:p>
          <a:p>
            <a:pPr marL="457200" lvl="1" indent="-228600">
              <a:buFont typeface="Arial" panose="020B0604020202020204" pitchFamily="34" charset="0"/>
              <a:buChar char="•"/>
            </a:pPr>
            <a:r>
              <a:rPr lang="en-US" sz="1100" kern="1200" baseline="0" dirty="0" smtClean="0">
                <a:solidFill>
                  <a:schemeClr val="tx1"/>
                </a:solidFill>
                <a:effectLst/>
                <a:latin typeface="+mn-lt"/>
                <a:ea typeface="+mn-ea"/>
                <a:cs typeface="+mn-cs"/>
              </a:rPr>
              <a:t>Cited Reference Searching</a:t>
            </a:r>
          </a:p>
          <a:p>
            <a:pPr marL="457200" lvl="1" indent="-228600">
              <a:buFont typeface="Arial" panose="020B0604020202020204" pitchFamily="34" charset="0"/>
              <a:buChar char="•"/>
            </a:pPr>
            <a:r>
              <a:rPr lang="en-US" sz="1100" kern="1200" baseline="0" dirty="0" smtClean="0">
                <a:solidFill>
                  <a:schemeClr val="tx1"/>
                </a:solidFill>
                <a:effectLst/>
                <a:latin typeface="+mn-lt"/>
                <a:ea typeface="+mn-ea"/>
                <a:cs typeface="+mn-cs"/>
              </a:rPr>
              <a:t>Literature Reviews and Annotated Bibliographies</a:t>
            </a:r>
          </a:p>
          <a:p>
            <a:pPr marL="0" lvl="0" indent="0">
              <a:buFont typeface="Arial" panose="020B0604020202020204" pitchFamily="34" charset="0"/>
              <a:buNone/>
            </a:pPr>
            <a:endParaRPr lang="en-US" sz="5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effectLst/>
                <a:latin typeface="+mn-lt"/>
                <a:ea typeface="+mn-ea"/>
                <a:cs typeface="+mn-cs"/>
              </a:rPr>
              <a:t>But: our data suggests students might have benefited</a:t>
            </a:r>
            <a:r>
              <a:rPr lang="en-US" sz="1100" b="1" kern="1200" baseline="0" dirty="0" smtClean="0">
                <a:solidFill>
                  <a:schemeClr val="tx1"/>
                </a:solidFill>
                <a:effectLst/>
                <a:latin typeface="+mn-lt"/>
                <a:ea typeface="+mn-ea"/>
                <a:cs typeface="+mn-cs"/>
              </a:rPr>
              <a:t> from even more training. </a:t>
            </a:r>
            <a:r>
              <a:rPr lang="en-US" sz="1100" kern="1200" baseline="0" dirty="0" smtClean="0">
                <a:solidFill>
                  <a:schemeClr val="tx1"/>
                </a:solidFill>
                <a:effectLst/>
                <a:latin typeface="+mn-lt"/>
                <a:ea typeface="+mn-ea"/>
                <a:cs typeface="+mn-cs"/>
              </a:rPr>
              <a:t>Students know about </a:t>
            </a:r>
            <a:r>
              <a:rPr lang="en-US" sz="1100" kern="1200" baseline="0" dirty="0" err="1" smtClean="0">
                <a:solidFill>
                  <a:schemeClr val="tx1"/>
                </a:solidFill>
                <a:effectLst/>
                <a:latin typeface="+mn-lt"/>
                <a:ea typeface="+mn-ea"/>
                <a:cs typeface="+mn-cs"/>
              </a:rPr>
              <a:t>MeSH</a:t>
            </a:r>
            <a:r>
              <a:rPr lang="en-US" sz="1100" kern="1200" baseline="0" dirty="0" smtClean="0">
                <a:solidFill>
                  <a:schemeClr val="tx1"/>
                </a:solidFill>
                <a:effectLst/>
                <a:latin typeface="+mn-lt"/>
                <a:ea typeface="+mn-ea"/>
                <a:cs typeface="+mn-cs"/>
              </a:rPr>
              <a:t> and </a:t>
            </a:r>
            <a:r>
              <a:rPr lang="en-US" sz="1100" kern="1200" baseline="0" dirty="0" err="1" smtClean="0">
                <a:solidFill>
                  <a:schemeClr val="tx1"/>
                </a:solidFill>
                <a:effectLst/>
                <a:latin typeface="+mn-lt"/>
                <a:ea typeface="+mn-ea"/>
                <a:cs typeface="+mn-cs"/>
              </a:rPr>
              <a:t>Zotero</a:t>
            </a:r>
            <a:r>
              <a:rPr lang="en-US" sz="1100" kern="1200" baseline="0" dirty="0" smtClean="0">
                <a:solidFill>
                  <a:schemeClr val="tx1"/>
                </a:solidFill>
                <a:effectLst/>
                <a:latin typeface="+mn-lt"/>
                <a:ea typeface="+mn-ea"/>
                <a:cs typeface="+mn-cs"/>
              </a:rPr>
              <a:t>, but how do the students actually use them?</a:t>
            </a:r>
          </a:p>
          <a:p>
            <a:pPr lvl="0"/>
            <a:r>
              <a:rPr lang="en-US" sz="1100" b="0" kern="1200" baseline="0" dirty="0" smtClean="0">
                <a:solidFill>
                  <a:schemeClr val="tx1"/>
                </a:solidFill>
                <a:effectLst/>
                <a:latin typeface="+mn-lt"/>
                <a:ea typeface="+mn-ea"/>
                <a:cs typeface="+mn-cs"/>
              </a:rPr>
              <a:t>Students </a:t>
            </a:r>
            <a:r>
              <a:rPr lang="en-US" sz="1100" b="0" kern="1200" baseline="0" dirty="0" smtClean="0">
                <a:solidFill>
                  <a:schemeClr val="tx1"/>
                </a:solidFill>
                <a:effectLst/>
                <a:latin typeface="+mn-lt"/>
                <a:ea typeface="+mn-ea"/>
                <a:cs typeface="+mn-cs"/>
              </a:rPr>
              <a:t>suggested they were still unclear on a number of topics:</a:t>
            </a:r>
          </a:p>
          <a:p>
            <a:pPr marL="457200" lvl="1" indent="-171450">
              <a:buFont typeface="Arial" panose="020B0604020202020204" pitchFamily="34" charset="0"/>
              <a:buChar char="•"/>
            </a:pPr>
            <a:r>
              <a:rPr lang="en-US" sz="1100" b="0" kern="1200" baseline="0" dirty="0" smtClean="0">
                <a:solidFill>
                  <a:schemeClr val="tx1"/>
                </a:solidFill>
                <a:effectLst/>
                <a:latin typeface="+mn-lt"/>
                <a:ea typeface="+mn-ea"/>
                <a:cs typeface="+mn-cs"/>
              </a:rPr>
              <a:t>Searching Techniques</a:t>
            </a:r>
          </a:p>
          <a:p>
            <a:pPr marL="457200" lvl="1" indent="-171450">
              <a:buFont typeface="Arial" panose="020B0604020202020204" pitchFamily="34" charset="0"/>
              <a:buChar char="•"/>
            </a:pPr>
            <a:r>
              <a:rPr lang="en-US" sz="1100" b="0" kern="1200" baseline="0" dirty="0" smtClean="0">
                <a:solidFill>
                  <a:schemeClr val="tx1"/>
                </a:solidFill>
                <a:effectLst/>
                <a:latin typeface="+mn-lt"/>
                <a:ea typeface="+mn-ea"/>
                <a:cs typeface="+mn-cs"/>
              </a:rPr>
              <a:t>Citing Sources in APA Style</a:t>
            </a:r>
          </a:p>
          <a:p>
            <a:pPr marL="457200" lvl="1" indent="-171450">
              <a:buFont typeface="Arial" panose="020B0604020202020204" pitchFamily="34" charset="0"/>
              <a:buChar char="•"/>
            </a:pPr>
            <a:r>
              <a:rPr lang="en-US" sz="1100" b="0" kern="1200" baseline="0" dirty="0" smtClean="0">
                <a:solidFill>
                  <a:schemeClr val="tx1"/>
                </a:solidFill>
                <a:effectLst/>
                <a:latin typeface="+mn-lt"/>
                <a:ea typeface="+mn-ea"/>
                <a:cs typeface="+mn-cs"/>
              </a:rPr>
              <a:t>Citation Management Tools</a:t>
            </a:r>
          </a:p>
          <a:p>
            <a:pPr marL="457200" lvl="1" indent="-171450">
              <a:buFont typeface="Arial" panose="020B0604020202020204" pitchFamily="34" charset="0"/>
              <a:buChar char="•"/>
            </a:pPr>
            <a:r>
              <a:rPr lang="en-US" sz="1100" b="0" kern="1200" baseline="0" dirty="0" smtClean="0">
                <a:solidFill>
                  <a:schemeClr val="tx1"/>
                </a:solidFill>
                <a:effectLst/>
                <a:latin typeface="+mn-lt"/>
                <a:ea typeface="+mn-ea"/>
                <a:cs typeface="+mn-cs"/>
              </a:rPr>
              <a:t>Cited Reference </a:t>
            </a:r>
            <a:r>
              <a:rPr lang="en-US" sz="1100" b="0" kern="1200" baseline="0" dirty="0" smtClean="0">
                <a:solidFill>
                  <a:schemeClr val="tx1"/>
                </a:solidFill>
                <a:effectLst/>
                <a:latin typeface="+mn-lt"/>
                <a:ea typeface="+mn-ea"/>
                <a:cs typeface="+mn-cs"/>
              </a:rPr>
              <a:t>Searching</a:t>
            </a:r>
            <a:endParaRPr lang="en-US" sz="1100" b="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88E3C90-B1C2-4F2B-911E-A85C5CE3176B}" type="slidenum">
              <a:rPr lang="en-US" smtClean="0"/>
              <a:t>16</a:t>
            </a:fld>
            <a:endParaRPr lang="en-US"/>
          </a:p>
        </p:txBody>
      </p:sp>
    </p:spTree>
    <p:extLst>
      <p:ext uri="{BB962C8B-B14F-4D97-AF65-F5344CB8AC3E}">
        <p14:creationId xmlns:p14="http://schemas.microsoft.com/office/powerpoint/2010/main" val="3805400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effectLst/>
                <a:latin typeface="+mn-lt"/>
                <a:ea typeface="+mn-ea"/>
                <a:cs typeface="+mn-cs"/>
              </a:rPr>
              <a:t>RESULTS: Student Homework (Library Assignments – pre-class, in-class, post-class)/</a:t>
            </a:r>
            <a:r>
              <a:rPr lang="en-US" sz="1100" b="1" kern="1200" baseline="0" dirty="0" smtClean="0">
                <a:solidFill>
                  <a:schemeClr val="tx1"/>
                </a:solidFill>
                <a:effectLst/>
                <a:latin typeface="+mn-lt"/>
                <a:ea typeface="+mn-ea"/>
                <a:cs typeface="+mn-cs"/>
              </a:rPr>
              <a:t> </a:t>
            </a:r>
            <a:r>
              <a:rPr lang="en-US" sz="1100" b="1" kern="1200" dirty="0" smtClean="0">
                <a:solidFill>
                  <a:schemeClr val="tx1"/>
                </a:solidFill>
                <a:effectLst/>
                <a:latin typeface="+mn-lt"/>
                <a:ea typeface="+mn-ea"/>
                <a:cs typeface="+mn-cs"/>
              </a:rPr>
              <a:t>Homework</a:t>
            </a:r>
            <a:r>
              <a:rPr lang="en-US" sz="1100" kern="1200" dirty="0" smtClean="0">
                <a:solidFill>
                  <a:schemeClr val="tx1"/>
                </a:solidFill>
                <a:effectLst/>
                <a:latin typeface="+mn-lt"/>
                <a:ea typeface="+mn-ea"/>
                <a:cs typeface="+mn-cs"/>
              </a:rPr>
              <a:t>?</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effectLst/>
                <a:latin typeface="+mn-lt"/>
                <a:ea typeface="+mn-ea"/>
                <a:cs typeface="+mn-cs"/>
              </a:rPr>
              <a:t>Notecards</a:t>
            </a:r>
            <a:r>
              <a:rPr lang="en-US" sz="1100" kern="1200" baseline="0" dirty="0" smtClean="0">
                <a:solidFill>
                  <a:schemeClr val="tx1"/>
                </a:solidFill>
                <a:effectLst/>
                <a:latin typeface="+mn-lt"/>
                <a:ea typeface="+mn-ea"/>
                <a:cs typeface="+mn-cs"/>
              </a:rPr>
              <a:t> </a:t>
            </a:r>
            <a:r>
              <a:rPr lang="en-US" sz="1100" kern="1200" baseline="0" dirty="0" smtClean="0">
                <a:solidFill>
                  <a:schemeClr val="tx1"/>
                </a:solidFill>
                <a:effectLst/>
                <a:latin typeface="+mn-lt"/>
                <a:ea typeface="+mn-ea"/>
                <a:cs typeface="+mn-cs"/>
              </a:rPr>
              <a:t>were great, but evidence pretty strongly shows that students aren’t always the best judges of what they learned. Designed a follow up homework assignment that would evaluate a number of the same skills introduced through the modules.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kern="1200" baseline="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tx1"/>
                </a:solidFill>
                <a:effectLst/>
                <a:latin typeface="+mn-lt"/>
                <a:ea typeface="+mn-ea"/>
                <a:cs typeface="+mn-cs"/>
              </a:rPr>
              <a:t>We were hoping to learn: </a:t>
            </a:r>
            <a:r>
              <a:rPr lang="en-US" sz="1100" b="1" i="1" kern="1200" baseline="0" dirty="0" smtClean="0">
                <a:solidFill>
                  <a:schemeClr val="tx1"/>
                </a:solidFill>
                <a:effectLst/>
                <a:latin typeface="+mn-lt"/>
                <a:ea typeface="+mn-ea"/>
                <a:cs typeface="+mn-cs"/>
              </a:rPr>
              <a:t>Would the student presentations and extra practice lead to better student performance? </a:t>
            </a:r>
            <a:endParaRPr lang="en-US" sz="1100" b="1" i="1"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b="0" kern="1200" dirty="0" smtClean="0">
                <a:solidFill>
                  <a:schemeClr val="tx1"/>
                </a:solidFill>
                <a:effectLst/>
                <a:latin typeface="+mn-lt"/>
                <a:ea typeface="+mn-ea"/>
                <a:cs typeface="+mn-cs"/>
              </a:rPr>
              <a:t>Results </a:t>
            </a:r>
            <a:r>
              <a:rPr lang="en-US" sz="1100" b="0" kern="1200" dirty="0" smtClean="0">
                <a:solidFill>
                  <a:schemeClr val="tx1"/>
                </a:solidFill>
                <a:effectLst/>
                <a:latin typeface="+mn-lt"/>
                <a:ea typeface="+mn-ea"/>
                <a:cs typeface="+mn-cs"/>
              </a:rPr>
              <a:t>still pending, but coding done from early classes shows</a:t>
            </a:r>
            <a:r>
              <a:rPr lang="en-US" sz="1100" b="0" kern="1200" dirty="0" smtClean="0">
                <a:solidFill>
                  <a:schemeClr val="tx1"/>
                </a:solidFill>
                <a:effectLst/>
                <a:latin typeface="+mn-lt"/>
                <a:ea typeface="+mn-ea"/>
                <a:cs typeface="+mn-cs"/>
              </a:rPr>
              <a:t>:</a:t>
            </a:r>
            <a:endParaRPr lang="en-US" sz="1100" kern="1200" dirty="0" smtClean="0">
              <a:solidFill>
                <a:schemeClr val="tx1"/>
              </a:solidFill>
              <a:effectLst/>
              <a:latin typeface="+mn-lt"/>
              <a:ea typeface="+mn-ea"/>
              <a:cs typeface="+mn-cs"/>
            </a:endParaRPr>
          </a:p>
          <a:p>
            <a:pPr marL="4572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100" kern="1200" dirty="0" smtClean="0">
                <a:solidFill>
                  <a:schemeClr val="tx1"/>
                </a:solidFill>
                <a:effectLst/>
                <a:latin typeface="+mn-lt"/>
                <a:ea typeface="+mn-ea"/>
                <a:cs typeface="+mn-cs"/>
              </a:rPr>
              <a:t>Students</a:t>
            </a:r>
            <a:r>
              <a:rPr lang="en-US" sz="1100" kern="1200" baseline="0" dirty="0" smtClean="0">
                <a:solidFill>
                  <a:schemeClr val="tx1"/>
                </a:solidFill>
                <a:effectLst/>
                <a:latin typeface="+mn-lt"/>
                <a:ea typeface="+mn-ea"/>
                <a:cs typeface="+mn-cs"/>
              </a:rPr>
              <a:t> able to find </a:t>
            </a:r>
            <a:r>
              <a:rPr lang="en-US" sz="1100" b="1" kern="1200" baseline="0" dirty="0" smtClean="0">
                <a:solidFill>
                  <a:schemeClr val="tx1"/>
                </a:solidFill>
                <a:effectLst/>
                <a:latin typeface="+mn-lt"/>
                <a:ea typeface="+mn-ea"/>
                <a:cs typeface="+mn-cs"/>
              </a:rPr>
              <a:t>background info</a:t>
            </a:r>
            <a:r>
              <a:rPr lang="en-US" sz="1100" kern="1200" baseline="0" dirty="0" smtClean="0">
                <a:solidFill>
                  <a:schemeClr val="tx1"/>
                </a:solidFill>
                <a:effectLst/>
                <a:latin typeface="+mn-lt"/>
                <a:ea typeface="+mn-ea"/>
                <a:cs typeface="+mn-cs"/>
              </a:rPr>
              <a:t> and mentioned on notecards that learned new search strategies, but not really implementing them in their searches.</a:t>
            </a:r>
          </a:p>
          <a:p>
            <a:pPr marL="4572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100" kern="1200" baseline="0" dirty="0" smtClean="0">
                <a:solidFill>
                  <a:schemeClr val="tx1"/>
                </a:solidFill>
                <a:effectLst/>
                <a:latin typeface="+mn-lt"/>
                <a:ea typeface="+mn-ea"/>
                <a:cs typeface="+mn-cs"/>
              </a:rPr>
              <a:t>Notecards several said still unclear about citing </a:t>
            </a:r>
            <a:r>
              <a:rPr lang="en-US" sz="1100" b="1" kern="1200" baseline="0" dirty="0" smtClean="0">
                <a:solidFill>
                  <a:schemeClr val="tx1"/>
                </a:solidFill>
                <a:effectLst/>
                <a:latin typeface="+mn-lt"/>
                <a:ea typeface="+mn-ea"/>
                <a:cs typeface="+mn-cs"/>
              </a:rPr>
              <a:t>using APA style </a:t>
            </a:r>
            <a:r>
              <a:rPr lang="en-US" sz="1100" kern="1200" baseline="0" dirty="0" smtClean="0">
                <a:solidFill>
                  <a:schemeClr val="tx1"/>
                </a:solidFill>
                <a:effectLst/>
                <a:latin typeface="+mn-lt"/>
                <a:ea typeface="+mn-ea"/>
                <a:cs typeface="+mn-cs"/>
              </a:rPr>
              <a:t>and using citation managers—reflected in homework. Although some did a good job with this, others struggled.</a:t>
            </a:r>
          </a:p>
          <a:p>
            <a:pPr marL="4572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100" kern="1200" baseline="0" dirty="0" smtClean="0">
                <a:solidFill>
                  <a:schemeClr val="tx1"/>
                </a:solidFill>
                <a:effectLst/>
                <a:latin typeface="+mn-lt"/>
                <a:ea typeface="+mn-ea"/>
                <a:cs typeface="+mn-cs"/>
              </a:rPr>
              <a:t>Said had learned about </a:t>
            </a:r>
            <a:r>
              <a:rPr lang="en-US" sz="1100" b="1" kern="1200" baseline="0" dirty="0" smtClean="0">
                <a:solidFill>
                  <a:schemeClr val="tx1"/>
                </a:solidFill>
                <a:effectLst/>
                <a:latin typeface="+mn-lt"/>
                <a:ea typeface="+mn-ea"/>
                <a:cs typeface="+mn-cs"/>
              </a:rPr>
              <a:t>cited reference searching</a:t>
            </a:r>
            <a:r>
              <a:rPr lang="en-US" sz="1100" kern="1200" baseline="0" dirty="0" smtClean="0">
                <a:solidFill>
                  <a:schemeClr val="tx1"/>
                </a:solidFill>
                <a:effectLst/>
                <a:latin typeface="+mn-lt"/>
                <a:ea typeface="+mn-ea"/>
                <a:cs typeface="+mn-cs"/>
              </a:rPr>
              <a:t>, but clear don’t fully understand the concept. Many searched the references of original paper rather than searching for more current research.</a:t>
            </a:r>
          </a:p>
          <a:p>
            <a:pPr marL="4572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100" kern="1200" baseline="0" dirty="0" smtClean="0">
                <a:solidFill>
                  <a:schemeClr val="tx1"/>
                </a:solidFill>
                <a:effectLst/>
                <a:latin typeface="+mn-lt"/>
                <a:ea typeface="+mn-ea"/>
                <a:cs typeface="+mn-cs"/>
              </a:rPr>
              <a:t>Asked question about why cite sources, and clearly understand importance of </a:t>
            </a:r>
            <a:r>
              <a:rPr lang="en-US" sz="1100" b="1" kern="1200" baseline="0" dirty="0" smtClean="0">
                <a:solidFill>
                  <a:schemeClr val="tx1"/>
                </a:solidFill>
                <a:effectLst/>
                <a:latin typeface="+mn-lt"/>
                <a:ea typeface="+mn-ea"/>
                <a:cs typeface="+mn-cs"/>
              </a:rPr>
              <a:t>academic integrity and avoiding plagiarism</a:t>
            </a:r>
            <a:r>
              <a:rPr lang="en-US" sz="1100" kern="1200" baseline="0" dirty="0" smtClean="0">
                <a:solidFill>
                  <a:schemeClr val="tx1"/>
                </a:solidFill>
                <a:effectLst/>
                <a:latin typeface="+mn-lt"/>
                <a:ea typeface="+mn-ea"/>
                <a:cs typeface="+mn-cs"/>
              </a:rPr>
              <a:t>, but fuzzy on how they are building on the research of others and adding their own interpretations/discoveries.</a:t>
            </a:r>
            <a:endParaRPr lang="en-US" sz="11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88E3C90-B1C2-4F2B-911E-A85C5CE3176B}" type="slidenum">
              <a:rPr lang="en-US" smtClean="0"/>
              <a:t>17</a:t>
            </a:fld>
            <a:endParaRPr lang="en-US"/>
          </a:p>
        </p:txBody>
      </p:sp>
    </p:spTree>
    <p:extLst>
      <p:ext uri="{BB962C8B-B14F-4D97-AF65-F5344CB8AC3E}">
        <p14:creationId xmlns:p14="http://schemas.microsoft.com/office/powerpoint/2010/main" val="25300484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altLang="en-US" sz="1100" b="1" dirty="0" smtClean="0"/>
              <a:t>RESULTS: Student Research </a:t>
            </a:r>
            <a:r>
              <a:rPr lang="en-US" altLang="en-US" sz="1100" b="1" dirty="0" smtClean="0"/>
              <a:t>Assignments</a:t>
            </a:r>
            <a:endParaRPr lang="en-US" altLang="en-US" sz="1100" dirty="0" smtClean="0"/>
          </a:p>
          <a:p>
            <a:r>
              <a:rPr lang="en-US" altLang="en-US" sz="1100" dirty="0" smtClean="0"/>
              <a:t>Professor assigned students to write an annotated bibliography for their resources chosen. We assessed students’ annotated bibliographies using an adapted version of the Association of American College &amp; Universities’ (AACU) Information Literacy VALUE Rubric (https://www.aacu.org/value/rubrics/information-literacy).</a:t>
            </a:r>
          </a:p>
          <a:p>
            <a:endParaRPr lang="en-US" altLang="en-US" sz="1100" dirty="0" smtClean="0"/>
          </a:p>
          <a:p>
            <a:r>
              <a:rPr lang="en-US" altLang="en-US" sz="1100" b="1" dirty="0" smtClean="0"/>
              <a:t>CONCLUSION:</a:t>
            </a:r>
            <a:r>
              <a:rPr lang="en-US" altLang="en-US" sz="1100" b="1" baseline="0" dirty="0" smtClean="0"/>
              <a:t> </a:t>
            </a:r>
            <a:r>
              <a:rPr lang="en-US" altLang="en-US" sz="1100" dirty="0" smtClean="0"/>
              <a:t>Students </a:t>
            </a:r>
            <a:r>
              <a:rPr lang="en-US" altLang="en-US" sz="1100" dirty="0" smtClean="0"/>
              <a:t>searched literature and able to extract the useful resources for their assignment, much as one might extract the juices from grapes to make wine. </a:t>
            </a:r>
            <a:r>
              <a:rPr lang="en-US" altLang="en-US" sz="1100" dirty="0" smtClean="0"/>
              <a:t>Student </a:t>
            </a:r>
            <a:r>
              <a:rPr lang="en-US" altLang="en-US" sz="1100" dirty="0" smtClean="0"/>
              <a:t>overwhelmingly performed at the capstone level, defined by us as students evaluating sources “on the basis of </a:t>
            </a:r>
            <a:r>
              <a:rPr lang="en-US" sz="1100" dirty="0" smtClean="0"/>
              <a:t>relevance to the research question, currency, authority, study design, and sample size.” The level of sophistication demonstrated in the annotations was remarkable for undergraduate scholarship. However, considering that our instruction did not touch on considerations such as study design and sample size, the opportunity for confounding variables when evaluating these assignments is significant. Clearly, the students received significant further instruction from their faculty member over the course of the semester on resource evaluation. </a:t>
            </a:r>
            <a:endParaRPr lang="en-US" sz="1100" dirty="0" smtClean="0"/>
          </a:p>
          <a:p>
            <a:endParaRPr lang="en-US" sz="1100" dirty="0" smtClean="0"/>
          </a:p>
          <a:p>
            <a:r>
              <a:rPr lang="en-US" sz="1100" dirty="0" smtClean="0"/>
              <a:t>Despite these facts, </a:t>
            </a:r>
            <a:r>
              <a:rPr lang="en-US" sz="1100" dirty="0" smtClean="0"/>
              <a:t>the sources selected and the number of sources cited in these bibliographies leads to two definite conclusions:</a:t>
            </a:r>
          </a:p>
          <a:p>
            <a:pPr marL="628650" lvl="1" indent="-171450">
              <a:buFont typeface="Wingdings" panose="05000000000000000000" pitchFamily="2" charset="2"/>
              <a:buChar char="ü"/>
            </a:pPr>
            <a:r>
              <a:rPr lang="en-US" altLang="en-US" sz="1100" dirty="0" smtClean="0"/>
              <a:t>Students were able to successfully search for and find high quality, scholarly articles.</a:t>
            </a:r>
          </a:p>
          <a:p>
            <a:pPr marL="628650" lvl="1" indent="-171450">
              <a:buFont typeface="Wingdings" panose="05000000000000000000" pitchFamily="2" charset="2"/>
              <a:buChar char="ü"/>
            </a:pPr>
            <a:r>
              <a:rPr lang="en-US" altLang="en-US" sz="1100" dirty="0" smtClean="0"/>
              <a:t>Whether they used a citation manager or not, students were able to cite these articles consistently using APA style.</a:t>
            </a:r>
          </a:p>
          <a:p>
            <a:pPr marL="171450" indent="-171450">
              <a:buFont typeface="Arial" panose="020B0604020202020204" pitchFamily="34" charset="0"/>
              <a:buChar char="•"/>
            </a:pPr>
            <a:endParaRPr lang="en-US" altLang="en-US" sz="1100" dirty="0" smtClean="0"/>
          </a:p>
          <a:p>
            <a:pPr marL="0" indent="0">
              <a:buFont typeface="Arial" panose="020B0604020202020204" pitchFamily="34" charset="0"/>
              <a:buNone/>
            </a:pPr>
            <a:r>
              <a:rPr lang="en-US" altLang="en-US" sz="1100" i="1" u="sng" dirty="0" smtClean="0"/>
              <a:t>Image</a:t>
            </a:r>
            <a:r>
              <a:rPr lang="en-US" altLang="en-US" sz="1100" dirty="0" smtClean="0"/>
              <a:t>: https://commons.wikimedia.org/wiki/File:Grape_Stomping_-_Pigeage.jpg</a:t>
            </a:r>
          </a:p>
          <a:p>
            <a:pPr marL="0" indent="0">
              <a:buFont typeface="Arial" panose="020B0604020202020204" pitchFamily="34" charset="0"/>
              <a:buNone/>
            </a:pPr>
            <a:endParaRPr lang="en-US" altLang="en-US" dirty="0"/>
          </a:p>
        </p:txBody>
      </p:sp>
      <p:sp>
        <p:nvSpPr>
          <p:cNvPr id="4" name="Slide Number Placeholder 3"/>
          <p:cNvSpPr>
            <a:spLocks noGrp="1"/>
          </p:cNvSpPr>
          <p:nvPr>
            <p:ph type="sldNum" sz="quarter" idx="10"/>
          </p:nvPr>
        </p:nvSpPr>
        <p:spPr/>
        <p:txBody>
          <a:bodyPr/>
          <a:lstStyle/>
          <a:p>
            <a:fld id="{788E3C90-B1C2-4F2B-911E-A85C5CE3176B}" type="slidenum">
              <a:rPr lang="en-US" smtClean="0"/>
              <a:t>18</a:t>
            </a:fld>
            <a:endParaRPr lang="en-US"/>
          </a:p>
        </p:txBody>
      </p:sp>
    </p:spTree>
    <p:extLst>
      <p:ext uri="{BB962C8B-B14F-4D97-AF65-F5344CB8AC3E}">
        <p14:creationId xmlns:p14="http://schemas.microsoft.com/office/powerpoint/2010/main" val="452089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altLang="en-US" sz="1100" b="1" dirty="0" smtClean="0"/>
              <a:t>RESULTS: Student Research Assignments</a:t>
            </a:r>
            <a:endParaRPr lang="en-US" altLang="en-US" sz="11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100" dirty="0" smtClean="0"/>
              <a:t>Professor assigned students a research project to present in class, using the sources they included in their annotated bibliographies. We assessed students’ PowerPoint/Prezi slides and the references they have used, again using an adapted version of the Association of American College &amp; Universities’ (AACU) Information Literacy VALUE Rubric (https://www.aacu.org/value/rubrics/information-literacy).</a:t>
            </a:r>
          </a:p>
          <a:p>
            <a:endParaRPr lang="en-US" altLang="en-US" sz="1100" b="1" dirty="0" smtClean="0"/>
          </a:p>
          <a:p>
            <a:r>
              <a:rPr lang="en-US" altLang="en-US" sz="1100" b="1" dirty="0" smtClean="0"/>
              <a:t>CONCLUSION:</a:t>
            </a:r>
          </a:p>
          <a:p>
            <a:r>
              <a:rPr lang="en-US" altLang="en-US" sz="1100" dirty="0" smtClean="0"/>
              <a:t>Each student group achieved the capstone level of “Use Information Effectively to Accomplish a Specific Purpose.” Student groups critically evaluated the resources they found, used mostly recent peer-reviewed journal articles, and synthesized the information they found with clarity and purpose.</a:t>
            </a:r>
          </a:p>
          <a:p>
            <a:endParaRPr lang="en-US" altLang="en-US" sz="1100" dirty="0" smtClean="0"/>
          </a:p>
          <a:p>
            <a:r>
              <a:rPr lang="en-US" altLang="en-US" sz="1100" dirty="0" smtClean="0"/>
              <a:t>Students also consistently performed well in the criteria of “Access and Use Information Ethically and Legally.” Students consistently cited the images they were using on their slides. The majority of student groups achieved capstone level competency by supporting claims with appropriate APA style parenthetical citations and a references slide at the end. The rest of the groups reached at least milestone 3 (images cited, and reference lists included, but failure to consistently use APA style parenthetical citations).</a:t>
            </a:r>
          </a:p>
        </p:txBody>
      </p:sp>
      <p:sp>
        <p:nvSpPr>
          <p:cNvPr id="4" name="Slide Number Placeholder 3"/>
          <p:cNvSpPr>
            <a:spLocks noGrp="1"/>
          </p:cNvSpPr>
          <p:nvPr>
            <p:ph type="sldNum" sz="quarter" idx="10"/>
          </p:nvPr>
        </p:nvSpPr>
        <p:spPr/>
        <p:txBody>
          <a:bodyPr/>
          <a:lstStyle/>
          <a:p>
            <a:fld id="{788E3C90-B1C2-4F2B-911E-A85C5CE3176B}" type="slidenum">
              <a:rPr lang="en-US" smtClean="0"/>
              <a:t>19</a:t>
            </a:fld>
            <a:endParaRPr lang="en-US"/>
          </a:p>
        </p:txBody>
      </p:sp>
    </p:spTree>
    <p:extLst>
      <p:ext uri="{BB962C8B-B14F-4D97-AF65-F5344CB8AC3E}">
        <p14:creationId xmlns:p14="http://schemas.microsoft.com/office/powerpoint/2010/main" val="126896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100" b="1" dirty="0" smtClean="0"/>
              <a:t>Have you ever tried a flipped classroom before?</a:t>
            </a:r>
          </a:p>
          <a:p>
            <a:pPr marL="685800" lvl="1" indent="-228600">
              <a:buFont typeface="+mj-lt"/>
              <a:buAutoNum type="alphaUcPeriod"/>
            </a:pPr>
            <a:r>
              <a:rPr lang="en-US" sz="1100" dirty="0" smtClean="0"/>
              <a:t>Yes</a:t>
            </a:r>
          </a:p>
          <a:p>
            <a:pPr marL="685800" lvl="1" indent="-228600">
              <a:buFont typeface="+mj-lt"/>
              <a:buAutoNum type="alphaUcPeriod"/>
            </a:pPr>
            <a:r>
              <a:rPr lang="en-US" sz="1100" dirty="0" smtClean="0"/>
              <a:t>No</a:t>
            </a:r>
          </a:p>
          <a:p>
            <a:pPr marL="0" indent="0">
              <a:buFontTx/>
              <a:buNone/>
            </a:pPr>
            <a:r>
              <a:rPr lang="en-US" sz="1100" dirty="0" smtClean="0"/>
              <a:t>
https://www.polleverywhere.com/multiple_choice_polls/Butz1IXau2zTbro</a:t>
            </a:r>
          </a:p>
        </p:txBody>
      </p:sp>
      <p:sp>
        <p:nvSpPr>
          <p:cNvPr id="4" name="Slide Number Placeholder 3"/>
          <p:cNvSpPr>
            <a:spLocks noGrp="1"/>
          </p:cNvSpPr>
          <p:nvPr>
            <p:ph type="sldNum" sz="quarter" idx="10"/>
          </p:nvPr>
        </p:nvSpPr>
        <p:spPr/>
        <p:txBody>
          <a:bodyPr/>
          <a:lstStyle/>
          <a:p>
            <a:fld id="{1C4BCB7D-BF4E-1446-AA25-7CBBEE977063}" type="slidenum">
              <a:rPr lang="en-US" smtClean="0"/>
              <a:t>2</a:t>
            </a:fld>
            <a:endParaRPr lang="en-US" dirty="0"/>
          </a:p>
        </p:txBody>
      </p:sp>
    </p:spTree>
    <p:extLst>
      <p:ext uri="{BB962C8B-B14F-4D97-AF65-F5344CB8AC3E}">
        <p14:creationId xmlns:p14="http://schemas.microsoft.com/office/powerpoint/2010/main" val="36873852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100" kern="1200" dirty="0" smtClean="0">
                <a:solidFill>
                  <a:schemeClr val="tx1"/>
                </a:solidFill>
                <a:effectLst/>
                <a:latin typeface="+mn-lt"/>
                <a:ea typeface="+mn-ea"/>
                <a:cs typeface="+mn-cs"/>
              </a:rPr>
              <a:t>We</a:t>
            </a:r>
            <a:r>
              <a:rPr lang="en-US" sz="1100" kern="1200" baseline="0" dirty="0" smtClean="0">
                <a:solidFill>
                  <a:schemeClr val="tx1"/>
                </a:solidFill>
                <a:effectLst/>
                <a:latin typeface="+mn-lt"/>
                <a:ea typeface="+mn-ea"/>
                <a:cs typeface="+mn-cs"/>
              </a:rPr>
              <a:t> c</a:t>
            </a:r>
            <a:r>
              <a:rPr lang="en-US" sz="1100" kern="1200" dirty="0" smtClean="0">
                <a:solidFill>
                  <a:schemeClr val="tx1"/>
                </a:solidFill>
                <a:effectLst/>
                <a:latin typeface="+mn-lt"/>
                <a:ea typeface="+mn-ea"/>
                <a:cs typeface="+mn-cs"/>
              </a:rPr>
              <a:t>onducted </a:t>
            </a:r>
            <a:r>
              <a:rPr lang="en-US" sz="1100" kern="1200" dirty="0" smtClean="0">
                <a:solidFill>
                  <a:schemeClr val="tx1"/>
                </a:solidFill>
                <a:effectLst/>
                <a:latin typeface="+mn-lt"/>
                <a:ea typeface="+mn-ea"/>
                <a:cs typeface="+mn-cs"/>
              </a:rPr>
              <a:t>post session interviews with faculty members to collect their assessment of the </a:t>
            </a:r>
            <a:r>
              <a:rPr lang="en-US" sz="1100" kern="1200" dirty="0" smtClean="0">
                <a:solidFill>
                  <a:schemeClr val="tx1"/>
                </a:solidFill>
                <a:effectLst/>
                <a:latin typeface="+mn-lt"/>
                <a:ea typeface="+mn-ea"/>
                <a:cs typeface="+mn-cs"/>
              </a:rPr>
              <a:t>flipped classroom.</a:t>
            </a:r>
            <a:r>
              <a:rPr lang="en-US" sz="1100" kern="1200" baseline="0" dirty="0" smtClean="0">
                <a:solidFill>
                  <a:schemeClr val="tx1"/>
                </a:solidFill>
                <a:effectLst/>
                <a:latin typeface="+mn-lt"/>
                <a:ea typeface="+mn-ea"/>
                <a:cs typeface="+mn-cs"/>
              </a:rPr>
              <a:t> </a:t>
            </a:r>
          </a:p>
          <a:p>
            <a:pPr lvl="0"/>
            <a:endParaRPr lang="en-US" sz="500" b="1" u="none" kern="1200" baseline="0" dirty="0" smtClean="0">
              <a:solidFill>
                <a:schemeClr val="tx1"/>
              </a:solidFill>
              <a:effectLst/>
              <a:latin typeface="+mn-lt"/>
              <a:ea typeface="+mn-ea"/>
              <a:cs typeface="+mn-cs"/>
            </a:endParaRPr>
          </a:p>
          <a:p>
            <a:pPr lvl="0"/>
            <a:r>
              <a:rPr lang="en-US" sz="1100" b="1" u="none" kern="1200" dirty="0" smtClean="0">
                <a:solidFill>
                  <a:schemeClr val="tx1"/>
                </a:solidFill>
                <a:effectLst/>
                <a:latin typeface="+mn-lt"/>
                <a:ea typeface="+mn-ea"/>
                <a:cs typeface="+mn-cs"/>
              </a:rPr>
              <a:t>General </a:t>
            </a:r>
            <a:r>
              <a:rPr lang="en-US" sz="1100" b="1" u="none" kern="1200" dirty="0" smtClean="0">
                <a:solidFill>
                  <a:schemeClr val="tx1"/>
                </a:solidFill>
                <a:effectLst/>
                <a:latin typeface="+mn-lt"/>
                <a:ea typeface="+mn-ea"/>
                <a:cs typeface="+mn-cs"/>
              </a:rPr>
              <a:t>Themes from Interviews</a:t>
            </a:r>
          </a:p>
          <a:p>
            <a:pPr marL="274320" lvl="1" indent="-228600">
              <a:buFont typeface="+mj-lt"/>
              <a:buAutoNum type="arabicPeriod"/>
            </a:pPr>
            <a:r>
              <a:rPr lang="en-US" sz="1100" kern="1200" dirty="0" smtClean="0">
                <a:solidFill>
                  <a:schemeClr val="tx1"/>
                </a:solidFill>
                <a:effectLst/>
                <a:latin typeface="+mn-lt"/>
                <a:ea typeface="+mn-ea"/>
                <a:cs typeface="+mn-cs"/>
              </a:rPr>
              <a:t>Project good for strengthening authentic collaboration between librarian(s) and instructors/professors. Working together on curriculum development, structuring assignments, strategies for inserting information literacy into courses in thoughtful way.</a:t>
            </a:r>
          </a:p>
          <a:p>
            <a:pPr marL="274320" lvl="1" indent="-228600">
              <a:buFont typeface="+mj-lt"/>
              <a:buAutoNum type="arabicPeriod"/>
            </a:pPr>
            <a:r>
              <a:rPr lang="en-US" sz="1100" kern="1200" dirty="0" smtClean="0">
                <a:solidFill>
                  <a:schemeClr val="tx1"/>
                </a:solidFill>
                <a:effectLst/>
                <a:latin typeface="+mn-lt"/>
                <a:ea typeface="+mn-ea"/>
                <a:cs typeface="+mn-cs"/>
              </a:rPr>
              <a:t>Students think know more than do about research. Different expectations between what a freshman/sophomore should know/be able to do vs. junior/senior, but often juniors/seniors don’t really have skills one would expect, and might not have had opportunity to do real research.</a:t>
            </a:r>
          </a:p>
          <a:p>
            <a:pPr marL="274320" lvl="1" indent="-228600">
              <a:buFont typeface="+mj-lt"/>
              <a:buAutoNum type="arabicPeriod"/>
            </a:pPr>
            <a:r>
              <a:rPr lang="en-US" sz="1100" kern="1200" dirty="0" smtClean="0">
                <a:solidFill>
                  <a:schemeClr val="tx1"/>
                </a:solidFill>
                <a:effectLst/>
                <a:latin typeface="+mn-lt"/>
                <a:ea typeface="+mn-ea"/>
                <a:cs typeface="+mn-cs"/>
              </a:rPr>
              <a:t>Flipping classroom, working in groups and requiring that students create a “product” as part of session, all beneficial to students’ learning.</a:t>
            </a:r>
          </a:p>
          <a:p>
            <a:pPr marL="274320" lvl="1" indent="-228600">
              <a:buFont typeface="+mj-lt"/>
              <a:buAutoNum type="arabicPeriod"/>
            </a:pPr>
            <a:r>
              <a:rPr lang="en-US" sz="1100" kern="1200" dirty="0" smtClean="0">
                <a:solidFill>
                  <a:schemeClr val="tx1"/>
                </a:solidFill>
                <a:effectLst/>
                <a:latin typeface="+mn-lt"/>
                <a:ea typeface="+mn-ea"/>
                <a:cs typeface="+mn-cs"/>
              </a:rPr>
              <a:t>Challenges with </a:t>
            </a:r>
            <a:r>
              <a:rPr lang="en-US" sz="1100" kern="1200" dirty="0" smtClean="0">
                <a:solidFill>
                  <a:schemeClr val="tx1"/>
                </a:solidFill>
                <a:effectLst/>
                <a:latin typeface="+mn-lt"/>
                <a:ea typeface="+mn-ea"/>
                <a:cs typeface="+mn-cs"/>
              </a:rPr>
              <a:t>this flipped classroom approach</a:t>
            </a:r>
            <a:r>
              <a:rPr lang="en-US" sz="1100" kern="1200" dirty="0" smtClean="0">
                <a:solidFill>
                  <a:schemeClr val="tx1"/>
                </a:solidFill>
                <a:effectLst/>
                <a:latin typeface="+mn-lt"/>
                <a:ea typeface="+mn-ea"/>
                <a:cs typeface="+mn-cs"/>
              </a:rPr>
              <a:t>: </a:t>
            </a:r>
          </a:p>
          <a:p>
            <a:pPr marL="731520" lvl="2" indent="-228600">
              <a:buFont typeface="Arial" panose="020B0604020202020204" pitchFamily="34" charset="0"/>
              <a:buChar char="•"/>
            </a:pPr>
            <a:r>
              <a:rPr lang="en-US" sz="1100" kern="1200" dirty="0" smtClean="0">
                <a:solidFill>
                  <a:schemeClr val="tx1"/>
                </a:solidFill>
                <a:effectLst/>
                <a:latin typeface="+mn-lt"/>
                <a:ea typeface="+mn-ea"/>
                <a:cs typeface="+mn-cs"/>
              </a:rPr>
              <a:t>Figuring out the best timing</a:t>
            </a:r>
            <a:r>
              <a:rPr lang="en-US" sz="1100" kern="1200" baseline="0" dirty="0" smtClean="0">
                <a:solidFill>
                  <a:schemeClr val="tx1"/>
                </a:solidFill>
                <a:effectLst/>
                <a:latin typeface="+mn-lt"/>
                <a:ea typeface="+mn-ea"/>
                <a:cs typeface="+mn-cs"/>
              </a:rPr>
              <a:t> for doing this class during the semester</a:t>
            </a:r>
          </a:p>
          <a:p>
            <a:pPr marL="731520" lvl="2" indent="-228600">
              <a:buFont typeface="Arial" panose="020B0604020202020204" pitchFamily="34" charset="0"/>
              <a:buChar char="•"/>
            </a:pPr>
            <a:r>
              <a:rPr lang="en-US" sz="1100" kern="1200" baseline="0" dirty="0" smtClean="0">
                <a:solidFill>
                  <a:schemeClr val="tx1"/>
                </a:solidFill>
                <a:effectLst/>
                <a:latin typeface="+mn-lt"/>
                <a:ea typeface="+mn-ea"/>
                <a:cs typeface="+mn-cs"/>
              </a:rPr>
              <a:t>S</a:t>
            </a:r>
            <a:r>
              <a:rPr lang="en-US" sz="1100" kern="1200" dirty="0" smtClean="0">
                <a:solidFill>
                  <a:schemeClr val="tx1"/>
                </a:solidFill>
                <a:effectLst/>
                <a:latin typeface="+mn-lt"/>
                <a:ea typeface="+mn-ea"/>
                <a:cs typeface="+mn-cs"/>
              </a:rPr>
              <a:t>ome students still had trouble searching literature</a:t>
            </a:r>
          </a:p>
          <a:p>
            <a:pPr marL="731520" lvl="2" indent="-228600">
              <a:buFont typeface="Arial" panose="020B0604020202020204" pitchFamily="34" charset="0"/>
              <a:buChar char="•"/>
            </a:pPr>
            <a:r>
              <a:rPr lang="en-US" sz="1100" kern="1200" dirty="0" smtClean="0">
                <a:solidFill>
                  <a:schemeClr val="tx1"/>
                </a:solidFill>
                <a:effectLst/>
                <a:latin typeface="+mn-lt"/>
                <a:ea typeface="+mn-ea"/>
                <a:cs typeface="+mn-cs"/>
              </a:rPr>
              <a:t>Repeat students</a:t>
            </a:r>
          </a:p>
          <a:p>
            <a:pPr marL="731520" lvl="2" indent="-228600">
              <a:buFont typeface="Arial" panose="020B0604020202020204" pitchFamily="34" charset="0"/>
              <a:buChar char="•"/>
            </a:pPr>
            <a:r>
              <a:rPr lang="en-US" sz="1100" kern="1200" dirty="0" smtClean="0">
                <a:solidFill>
                  <a:schemeClr val="tx1"/>
                </a:solidFill>
                <a:effectLst/>
                <a:latin typeface="+mn-lt"/>
                <a:ea typeface="+mn-ea"/>
                <a:cs typeface="+mn-cs"/>
              </a:rPr>
              <a:t>Incorporating it into grading system so that students take it more seriously.</a:t>
            </a:r>
          </a:p>
          <a:p>
            <a:pPr marL="685800" lvl="1" indent="-228600">
              <a:buFont typeface="+mj-lt"/>
              <a:buAutoNum type="arabicPeriod"/>
            </a:pPr>
            <a:endParaRPr lang="en-US" sz="1100" kern="1200" dirty="0" smtClean="0">
              <a:solidFill>
                <a:schemeClr val="tx1"/>
              </a:solidFill>
              <a:effectLst/>
              <a:latin typeface="+mn-lt"/>
              <a:ea typeface="+mn-ea"/>
              <a:cs typeface="+mn-cs"/>
            </a:endParaRPr>
          </a:p>
          <a:p>
            <a:pPr marL="0" lvl="0" indent="0">
              <a:buFont typeface="Arial" panose="020B0604020202020204" pitchFamily="34" charset="0"/>
              <a:buNone/>
            </a:pPr>
            <a:r>
              <a:rPr lang="en-US" sz="1100" i="1" u="sng" kern="1200" dirty="0" smtClean="0">
                <a:solidFill>
                  <a:schemeClr val="tx1"/>
                </a:solidFill>
                <a:effectLst/>
                <a:latin typeface="+mn-lt"/>
                <a:ea typeface="+mn-ea"/>
                <a:cs typeface="+mn-cs"/>
              </a:rPr>
              <a:t>Image</a:t>
            </a:r>
            <a:r>
              <a:rPr lang="en-US" sz="1100" kern="1200" dirty="0" smtClean="0">
                <a:solidFill>
                  <a:schemeClr val="tx1"/>
                </a:solidFill>
                <a:effectLst/>
                <a:latin typeface="+mn-lt"/>
                <a:ea typeface="+mn-ea"/>
                <a:cs typeface="+mn-cs"/>
              </a:rPr>
              <a:t>: http://www.enjoywine.bg</a:t>
            </a:r>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20</a:t>
            </a:fld>
            <a:endParaRPr lang="en-US"/>
          </a:p>
        </p:txBody>
      </p:sp>
    </p:spTree>
    <p:extLst>
      <p:ext uri="{BB962C8B-B14F-4D97-AF65-F5344CB8AC3E}">
        <p14:creationId xmlns:p14="http://schemas.microsoft.com/office/powerpoint/2010/main" val="784591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100" b="0" i="0" kern="1200" dirty="0" smtClean="0">
                <a:solidFill>
                  <a:schemeClr val="tx1"/>
                </a:solidFill>
                <a:effectLst/>
                <a:latin typeface="+mn-lt"/>
                <a:ea typeface="+mn-ea"/>
                <a:cs typeface="+mn-cs"/>
              </a:rPr>
              <a:t>As oak is used in winemaking to vary the color, flavor, tannin profile and texture of wine,</a:t>
            </a:r>
            <a:r>
              <a:rPr lang="en-US" sz="1100" b="0" i="0" kern="1200" baseline="0" dirty="0" smtClean="0">
                <a:solidFill>
                  <a:schemeClr val="tx1"/>
                </a:solidFill>
                <a:effectLst/>
                <a:latin typeface="+mn-lt"/>
                <a:ea typeface="+mn-ea"/>
                <a:cs typeface="+mn-cs"/>
              </a:rPr>
              <a:t> we used the flipped classroom model to provide various learning experience to our students and to accommodate professors’ various teaching </a:t>
            </a:r>
            <a:r>
              <a:rPr lang="en-US" sz="1100" b="0" i="0" kern="1200" baseline="0" dirty="0" smtClean="0">
                <a:solidFill>
                  <a:schemeClr val="tx1"/>
                </a:solidFill>
                <a:effectLst/>
                <a:latin typeface="+mn-lt"/>
                <a:ea typeface="+mn-ea"/>
                <a:cs typeface="+mn-cs"/>
              </a:rPr>
              <a:t>pedagogies.</a:t>
            </a:r>
          </a:p>
          <a:p>
            <a:pPr lvl="0"/>
            <a:endParaRPr lang="en-US" sz="500" b="0" i="0" kern="1200" baseline="0" dirty="0" smtClean="0">
              <a:solidFill>
                <a:schemeClr val="tx1"/>
              </a:solidFill>
              <a:effectLst/>
              <a:latin typeface="+mn-lt"/>
              <a:ea typeface="+mn-ea"/>
              <a:cs typeface="+mn-cs"/>
            </a:endParaRPr>
          </a:p>
          <a:p>
            <a:pPr lvl="0"/>
            <a:r>
              <a:rPr lang="en-US" sz="1100" kern="1200" dirty="0" smtClean="0">
                <a:solidFill>
                  <a:schemeClr val="tx1"/>
                </a:solidFill>
                <a:effectLst/>
                <a:latin typeface="+mn-lt"/>
                <a:ea typeface="+mn-ea"/>
                <a:cs typeface="+mn-cs"/>
              </a:rPr>
              <a:t>Data </a:t>
            </a:r>
            <a:r>
              <a:rPr lang="en-US" sz="1100" kern="1200" dirty="0" smtClean="0">
                <a:solidFill>
                  <a:schemeClr val="tx1"/>
                </a:solidFill>
                <a:effectLst/>
                <a:latin typeface="+mn-lt"/>
                <a:ea typeface="+mn-ea"/>
                <a:cs typeface="+mn-cs"/>
              </a:rPr>
              <a:t>analysis still on going, but here’s our preliminary findings:</a:t>
            </a:r>
          </a:p>
          <a:p>
            <a:pPr lvl="0"/>
            <a:endParaRPr lang="en-US" sz="500" b="1"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Benefits for </a:t>
            </a:r>
            <a:r>
              <a:rPr lang="en-US" sz="1100" b="1" u="sng" kern="1200" dirty="0" smtClean="0">
                <a:solidFill>
                  <a:schemeClr val="tx1"/>
                </a:solidFill>
                <a:effectLst/>
                <a:latin typeface="+mn-lt"/>
                <a:ea typeface="+mn-ea"/>
                <a:cs typeface="+mn-cs"/>
              </a:rPr>
              <a:t>Students</a:t>
            </a:r>
            <a:endParaRPr lang="en-US" sz="1100" b="1" kern="1200" dirty="0" smtClean="0">
              <a:solidFill>
                <a:schemeClr val="tx1"/>
              </a:solidFill>
              <a:effectLst/>
              <a:latin typeface="+mn-lt"/>
              <a:ea typeface="+mn-ea"/>
              <a:cs typeface="+mn-cs"/>
            </a:endParaRPr>
          </a:p>
          <a:p>
            <a:pPr marL="274320" lvl="0" indent="-171450">
              <a:buFont typeface="Arial" panose="020B0604020202020204" pitchFamily="34" charset="0"/>
              <a:buChar char="•"/>
            </a:pPr>
            <a:r>
              <a:rPr lang="en-US" sz="1100" kern="1200" dirty="0" smtClean="0">
                <a:solidFill>
                  <a:schemeClr val="tx1"/>
                </a:solidFill>
                <a:effectLst/>
                <a:latin typeface="+mn-lt"/>
                <a:ea typeface="+mn-ea"/>
                <a:cs typeface="+mn-cs"/>
              </a:rPr>
              <a:t>Flipping classroom allows us to cover more content than traditionally possible in a 50-75 minute class</a:t>
            </a:r>
          </a:p>
          <a:p>
            <a:pPr marL="274320" lvl="0" indent="-171450">
              <a:buFont typeface="Arial" panose="020B0604020202020204" pitchFamily="34" charset="0"/>
              <a:buChar char="•"/>
            </a:pPr>
            <a:r>
              <a:rPr lang="en-US" sz="1100" u="sng" kern="1200" dirty="0" smtClean="0">
                <a:solidFill>
                  <a:schemeClr val="tx1"/>
                </a:solidFill>
                <a:effectLst/>
                <a:latin typeface="+mn-lt"/>
                <a:ea typeface="+mn-ea"/>
                <a:cs typeface="+mn-cs"/>
              </a:rPr>
              <a:t>Flipping classroom creates more opportunities to engage students in hands on practice time with these concepts</a:t>
            </a:r>
            <a:endParaRPr lang="en-US" sz="1100" kern="1200" dirty="0" smtClean="0">
              <a:solidFill>
                <a:schemeClr val="tx1"/>
              </a:solidFill>
              <a:effectLst/>
              <a:latin typeface="+mn-lt"/>
              <a:ea typeface="+mn-ea"/>
              <a:cs typeface="+mn-cs"/>
            </a:endParaRPr>
          </a:p>
          <a:p>
            <a:pPr marL="274320" lvl="0" indent="-171450">
              <a:buFont typeface="Arial" panose="020B0604020202020204" pitchFamily="34" charset="0"/>
              <a:buChar char="•"/>
            </a:pPr>
            <a:r>
              <a:rPr lang="en-US" sz="1100" kern="1200" dirty="0" smtClean="0">
                <a:solidFill>
                  <a:schemeClr val="tx1"/>
                </a:solidFill>
                <a:effectLst/>
                <a:latin typeface="+mn-lt"/>
                <a:ea typeface="+mn-ea"/>
                <a:cs typeface="+mn-cs"/>
              </a:rPr>
              <a:t>By having students deliver a presentation on one of the topics to their peers:</a:t>
            </a:r>
          </a:p>
          <a:p>
            <a:pPr marL="640080" lvl="1" indent="-171450">
              <a:buFont typeface="Wingdings" panose="05000000000000000000" pitchFamily="2" charset="2"/>
              <a:buChar char="ü"/>
            </a:pPr>
            <a:r>
              <a:rPr lang="en-US" sz="1100" kern="1200" dirty="0" smtClean="0">
                <a:solidFill>
                  <a:schemeClr val="tx1"/>
                </a:solidFill>
                <a:effectLst/>
                <a:latin typeface="+mn-lt"/>
                <a:ea typeface="+mn-ea"/>
                <a:cs typeface="+mn-cs"/>
              </a:rPr>
              <a:t>Content is presented jargon free, using authentic language that resonates</a:t>
            </a:r>
          </a:p>
          <a:p>
            <a:pPr marL="640080" lvl="1" indent="-171450">
              <a:buFont typeface="Wingdings" panose="05000000000000000000" pitchFamily="2" charset="2"/>
              <a:buChar char="ü"/>
            </a:pPr>
            <a:r>
              <a:rPr lang="en-US" sz="1100" kern="1200" dirty="0" smtClean="0">
                <a:solidFill>
                  <a:schemeClr val="tx1"/>
                </a:solidFill>
                <a:effectLst/>
                <a:latin typeface="+mn-lt"/>
                <a:ea typeface="+mn-ea"/>
                <a:cs typeface="+mn-cs"/>
              </a:rPr>
              <a:t>Creates a more inclusive classroom: allows for a diversity of voices that matches the diversity in the classroom demographics</a:t>
            </a:r>
          </a:p>
          <a:p>
            <a:pPr marL="640080" lvl="1" indent="-171450">
              <a:buFont typeface="Wingdings" panose="05000000000000000000" pitchFamily="2" charset="2"/>
              <a:buChar char="ü"/>
            </a:pPr>
            <a:r>
              <a:rPr lang="en-US" sz="1100" kern="1200" dirty="0" smtClean="0">
                <a:solidFill>
                  <a:schemeClr val="tx1"/>
                </a:solidFill>
                <a:effectLst/>
                <a:latin typeface="+mn-lt"/>
                <a:ea typeface="+mn-ea"/>
                <a:cs typeface="+mn-cs"/>
              </a:rPr>
              <a:t>Students are creating a “product” that can be assessed in real time</a:t>
            </a:r>
          </a:p>
          <a:p>
            <a:pPr marL="274320" lvl="0" indent="-171450">
              <a:buFont typeface="Arial" panose="020B0604020202020204" pitchFamily="34" charset="0"/>
              <a:buChar char="•"/>
            </a:pPr>
            <a:r>
              <a:rPr lang="en-US" sz="1100" kern="1200" dirty="0" smtClean="0">
                <a:solidFill>
                  <a:schemeClr val="tx1"/>
                </a:solidFill>
                <a:effectLst/>
                <a:latin typeface="+mn-lt"/>
                <a:ea typeface="+mn-ea"/>
                <a:cs typeface="+mn-cs"/>
              </a:rPr>
              <a:t>Aligns with how classroom instruction is being taught to students by disciplinary</a:t>
            </a:r>
            <a:r>
              <a:rPr lang="en-US" sz="1100" kern="1200" baseline="0" dirty="0" smtClean="0">
                <a:solidFill>
                  <a:schemeClr val="tx1"/>
                </a:solidFill>
                <a:effectLst/>
                <a:latin typeface="+mn-lt"/>
                <a:ea typeface="+mn-ea"/>
                <a:cs typeface="+mn-cs"/>
              </a:rPr>
              <a:t> faculty</a:t>
            </a:r>
            <a:endParaRPr lang="en-US" sz="1100" kern="1200" dirty="0" smtClean="0">
              <a:solidFill>
                <a:schemeClr val="tx1"/>
              </a:solidFill>
              <a:effectLst/>
              <a:latin typeface="+mn-lt"/>
              <a:ea typeface="+mn-ea"/>
              <a:cs typeface="+mn-cs"/>
            </a:endParaRPr>
          </a:p>
          <a:p>
            <a:pPr marL="0" indent="0">
              <a:buFont typeface="Arial" panose="020B0604020202020204" pitchFamily="34" charset="0"/>
              <a:buNone/>
            </a:pPr>
            <a:endParaRPr lang="en-US" sz="1100" baseline="0" dirty="0" smtClean="0"/>
          </a:p>
          <a:p>
            <a:pPr marL="0" indent="0">
              <a:buFont typeface="Arial" panose="020B0604020202020204" pitchFamily="34" charset="0"/>
              <a:buNone/>
            </a:pPr>
            <a:r>
              <a:rPr lang="en-US" sz="1100" i="1" u="sng" baseline="0" dirty="0" smtClean="0"/>
              <a:t>Image</a:t>
            </a:r>
            <a:r>
              <a:rPr lang="en-US" sz="1100" baseline="0" dirty="0" smtClean="0"/>
              <a:t>: http://bg.wikipedia.org/wiki/%D0%91%D1%8A%D1%87%D0%B2%D0%B0</a:t>
            </a:r>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21</a:t>
            </a:fld>
            <a:endParaRPr lang="en-US"/>
          </a:p>
        </p:txBody>
      </p:sp>
    </p:spTree>
    <p:extLst>
      <p:ext uri="{BB962C8B-B14F-4D97-AF65-F5344CB8AC3E}">
        <p14:creationId xmlns:p14="http://schemas.microsoft.com/office/powerpoint/2010/main" val="38800507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marL="0" lvl="0" indent="0">
              <a:buFont typeface="Arial" panose="020B0604020202020204" pitchFamily="34" charset="0"/>
              <a:buNone/>
            </a:pPr>
            <a:r>
              <a:rPr lang="en-US" sz="1100" b="1" kern="1200" dirty="0" smtClean="0">
                <a:solidFill>
                  <a:schemeClr val="tx1"/>
                </a:solidFill>
                <a:effectLst/>
                <a:latin typeface="+mn-lt"/>
                <a:ea typeface="+mn-ea"/>
                <a:cs typeface="+mn-cs"/>
              </a:rPr>
              <a:t>Benefits for </a:t>
            </a:r>
            <a:r>
              <a:rPr lang="en-US" sz="1100" b="1" u="sng" kern="1200" dirty="0" smtClean="0">
                <a:solidFill>
                  <a:schemeClr val="tx1"/>
                </a:solidFill>
                <a:effectLst/>
                <a:latin typeface="+mn-lt"/>
                <a:ea typeface="+mn-ea"/>
                <a:cs typeface="+mn-cs"/>
              </a:rPr>
              <a:t>Discipline</a:t>
            </a:r>
            <a:r>
              <a:rPr lang="en-US" sz="1100" b="1" u="sng" kern="1200" baseline="0" dirty="0" smtClean="0">
                <a:solidFill>
                  <a:schemeClr val="tx1"/>
                </a:solidFill>
                <a:effectLst/>
                <a:latin typeface="+mn-lt"/>
                <a:ea typeface="+mn-ea"/>
                <a:cs typeface="+mn-cs"/>
              </a:rPr>
              <a:t> and Library Faculty</a:t>
            </a:r>
            <a:r>
              <a:rPr lang="en-US" sz="1100" b="1" kern="1200" baseline="0" dirty="0" smtClean="0">
                <a:solidFill>
                  <a:schemeClr val="tx1"/>
                </a:solidFill>
                <a:effectLst/>
                <a:latin typeface="+mn-lt"/>
                <a:ea typeface="+mn-ea"/>
                <a:cs typeface="+mn-cs"/>
              </a:rPr>
              <a:t>:</a:t>
            </a:r>
          </a:p>
          <a:p>
            <a:pPr marL="0" lvl="0" indent="0">
              <a:buFont typeface="Arial" panose="020B0604020202020204" pitchFamily="34" charset="0"/>
              <a:buNone/>
            </a:pPr>
            <a:endParaRPr lang="en-US" sz="1100" b="1" kern="1200" dirty="0" smtClean="0">
              <a:solidFill>
                <a:schemeClr val="tx1"/>
              </a:solidFill>
              <a:effectLst/>
              <a:latin typeface="+mn-lt"/>
              <a:ea typeface="+mn-ea"/>
              <a:cs typeface="+mn-cs"/>
            </a:endParaRPr>
          </a:p>
          <a:p>
            <a:pPr lvl="0"/>
            <a:r>
              <a:rPr lang="en-US" sz="1100" kern="1200" dirty="0" smtClean="0">
                <a:solidFill>
                  <a:schemeClr val="tx1"/>
                </a:solidFill>
                <a:effectLst/>
                <a:latin typeface="+mn-lt"/>
                <a:ea typeface="+mn-ea"/>
                <a:cs typeface="+mn-cs"/>
              </a:rPr>
              <a:t>Creates an opportunity to work</a:t>
            </a:r>
            <a:r>
              <a:rPr lang="en-US" sz="1100" kern="1200" baseline="0" dirty="0" smtClean="0">
                <a:solidFill>
                  <a:schemeClr val="tx1"/>
                </a:solidFill>
                <a:effectLst/>
                <a:latin typeface="+mn-lt"/>
                <a:ea typeface="+mn-ea"/>
                <a:cs typeface="+mn-cs"/>
              </a:rPr>
              <a:t> extensively with a faculty member on authentically integrating information literacy instruction and assessment into the course</a:t>
            </a:r>
          </a:p>
          <a:p>
            <a:pPr marL="457200" lvl="1" indent="-171450">
              <a:buFont typeface="Arial" panose="020B0604020202020204" pitchFamily="34" charset="0"/>
              <a:buChar char="•"/>
            </a:pPr>
            <a:r>
              <a:rPr lang="en-US" sz="1100" kern="1200" baseline="0" dirty="0" smtClean="0">
                <a:solidFill>
                  <a:schemeClr val="tx1"/>
                </a:solidFill>
                <a:effectLst/>
                <a:latin typeface="+mn-lt"/>
                <a:ea typeface="+mn-ea"/>
                <a:cs typeface="+mn-cs"/>
              </a:rPr>
              <a:t>No more one shots!</a:t>
            </a:r>
          </a:p>
          <a:p>
            <a:pPr marL="4572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latin typeface="+mn-lt"/>
                <a:ea typeface="+mn-ea"/>
                <a:cs typeface="+mn-cs"/>
              </a:rPr>
              <a:t>AGNR: Student overlap has led to discussion of embedding research methods into the introductory lab for Animal and Avian Sciences</a:t>
            </a:r>
          </a:p>
          <a:p>
            <a:pPr marL="45720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latin typeface="+mn-lt"/>
                <a:ea typeface="+mn-ea"/>
                <a:cs typeface="+mn-cs"/>
              </a:rPr>
              <a:t>SPHL: working</a:t>
            </a:r>
            <a:r>
              <a:rPr lang="en-US" sz="1100" kern="1200" baseline="0" dirty="0" smtClean="0">
                <a:solidFill>
                  <a:schemeClr val="tx1"/>
                </a:solidFill>
                <a:effectLst/>
                <a:latin typeface="+mn-lt"/>
                <a:ea typeface="+mn-ea"/>
                <a:cs typeface="+mn-cs"/>
              </a:rPr>
              <a:t> with faculty to revamp syllabus – moving away from traditional paper assignments and using librarian to help develop</a:t>
            </a:r>
            <a:endParaRPr lang="en-US" sz="1100" kern="1200" dirty="0" smtClean="0">
              <a:solidFill>
                <a:schemeClr val="tx1"/>
              </a:solidFill>
              <a:effectLst/>
              <a:latin typeface="+mn-lt"/>
              <a:ea typeface="+mn-ea"/>
              <a:cs typeface="+mn-cs"/>
            </a:endParaRPr>
          </a:p>
          <a:p>
            <a:endParaRPr lang="en-US" sz="1100" dirty="0" smtClean="0"/>
          </a:p>
          <a:p>
            <a:r>
              <a:rPr lang="en-US" sz="1100" dirty="0" smtClean="0"/>
              <a:t>Extensively collaborative partnerships</a:t>
            </a:r>
            <a:r>
              <a:rPr lang="en-US" sz="1100" baseline="0" dirty="0" smtClean="0"/>
              <a:t> with library faculty colleagues</a:t>
            </a:r>
          </a:p>
          <a:p>
            <a:pPr marL="457200" lvl="1" indent="-171450">
              <a:buFont typeface="Arial" panose="020B0604020202020204" pitchFamily="34" charset="0"/>
              <a:buChar char="•"/>
            </a:pPr>
            <a:r>
              <a:rPr lang="en-US" sz="1100" baseline="0" dirty="0" smtClean="0"/>
              <a:t>One shots you’re working alone – building on each other’s strengths</a:t>
            </a:r>
          </a:p>
          <a:p>
            <a:pPr marL="171450" indent="-171450">
              <a:buFont typeface="Arial" panose="020B0604020202020204" pitchFamily="34" charset="0"/>
              <a:buChar char="•"/>
            </a:pPr>
            <a:endParaRPr lang="en-US" sz="1100" baseline="0" dirty="0" smtClean="0"/>
          </a:p>
          <a:p>
            <a:pPr marL="0" indent="0">
              <a:buFont typeface="Arial" panose="020B0604020202020204" pitchFamily="34" charset="0"/>
              <a:buNone/>
            </a:pPr>
            <a:r>
              <a:rPr lang="en-US" sz="1100" i="1" u="sng" baseline="0" dirty="0" smtClean="0"/>
              <a:t>Image</a:t>
            </a:r>
            <a:r>
              <a:rPr lang="en-US" sz="1100" baseline="0" dirty="0" smtClean="0"/>
              <a:t>: http://bg.wikipedia.org/wiki/%D0%91%D1%8A%D1%87%D0%B2%D0%B0</a:t>
            </a:r>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22</a:t>
            </a:fld>
            <a:endParaRPr lang="en-US"/>
          </a:p>
        </p:txBody>
      </p:sp>
    </p:spTree>
    <p:extLst>
      <p:ext uri="{BB962C8B-B14F-4D97-AF65-F5344CB8AC3E}">
        <p14:creationId xmlns:p14="http://schemas.microsoft.com/office/powerpoint/2010/main" val="29008469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100" b="1" kern="1200" dirty="0" smtClean="0">
                <a:solidFill>
                  <a:schemeClr val="tx1"/>
                </a:solidFill>
                <a:effectLst/>
                <a:latin typeface="+mn-lt"/>
                <a:ea typeface="+mn-ea"/>
                <a:cs typeface="+mn-cs"/>
              </a:rPr>
              <a:t>Funding</a:t>
            </a:r>
            <a:r>
              <a:rPr lang="en-US" sz="1100" kern="1200" dirty="0" smtClean="0">
                <a:solidFill>
                  <a:schemeClr val="tx1"/>
                </a:solidFill>
                <a:effectLst/>
                <a:latin typeface="+mn-lt"/>
                <a:ea typeface="+mn-ea"/>
                <a:cs typeface="+mn-cs"/>
              </a:rPr>
              <a:t> -</a:t>
            </a:r>
            <a:r>
              <a:rPr lang="en-US" sz="1100" kern="1200" baseline="0" dirty="0" smtClean="0">
                <a:solidFill>
                  <a:schemeClr val="tx1"/>
                </a:solidFill>
                <a:effectLst/>
                <a:latin typeface="+mn-lt"/>
                <a:ea typeface="+mn-ea"/>
                <a:cs typeface="+mn-cs"/>
              </a:rPr>
              <a:t> </a:t>
            </a:r>
            <a:r>
              <a:rPr lang="en-US" sz="1100" kern="1200" dirty="0" smtClean="0">
                <a:solidFill>
                  <a:schemeClr val="tx1"/>
                </a:solidFill>
                <a:effectLst/>
                <a:latin typeface="+mn-lt"/>
                <a:ea typeface="+mn-ea"/>
                <a:cs typeface="+mn-cs"/>
              </a:rPr>
              <a:t>Gift cards</a:t>
            </a:r>
          </a:p>
          <a:p>
            <a:pPr marL="628650" lvl="1" indent="-171450">
              <a:buFont typeface="Arial" panose="020B0604020202020204" pitchFamily="34" charset="0"/>
              <a:buChar char="•"/>
            </a:pPr>
            <a:r>
              <a:rPr lang="en-US" sz="1100" u="sng" kern="1200" dirty="0" smtClean="0">
                <a:solidFill>
                  <a:schemeClr val="tx1"/>
                </a:solidFill>
                <a:effectLst/>
                <a:latin typeface="+mn-lt"/>
                <a:ea typeface="+mn-ea"/>
                <a:cs typeface="+mn-cs"/>
              </a:rPr>
              <a:t>For students </a:t>
            </a:r>
            <a:r>
              <a:rPr lang="en-US" sz="1100" kern="1200" dirty="0" smtClean="0">
                <a:solidFill>
                  <a:schemeClr val="tx1"/>
                </a:solidFill>
                <a:effectLst/>
                <a:latin typeface="+mn-lt"/>
                <a:ea typeface="+mn-ea"/>
                <a:cs typeface="+mn-cs"/>
              </a:rPr>
              <a:t>really increased student buy in and excitement – can this be sustained without prizes?</a:t>
            </a:r>
            <a:r>
              <a:rPr lang="en-US" sz="1100" kern="1200" baseline="0" dirty="0" smtClean="0">
                <a:solidFill>
                  <a:schemeClr val="tx1"/>
                </a:solidFill>
                <a:effectLst/>
                <a:latin typeface="+mn-lt"/>
                <a:ea typeface="+mn-ea"/>
                <a:cs typeface="+mn-cs"/>
              </a:rPr>
              <a:t> </a:t>
            </a:r>
            <a:r>
              <a:rPr lang="en-US" sz="1100" kern="1200" dirty="0" smtClean="0">
                <a:solidFill>
                  <a:schemeClr val="tx1"/>
                </a:solidFill>
                <a:effectLst/>
                <a:latin typeface="+mn-lt"/>
                <a:ea typeface="+mn-ea"/>
                <a:cs typeface="+mn-cs"/>
              </a:rPr>
              <a:t>Perhaps more sustainable</a:t>
            </a:r>
            <a:r>
              <a:rPr lang="en-US" sz="1100" kern="1200" baseline="0" dirty="0" smtClean="0">
                <a:solidFill>
                  <a:schemeClr val="tx1"/>
                </a:solidFill>
                <a:effectLst/>
                <a:latin typeface="+mn-lt"/>
                <a:ea typeface="+mn-ea"/>
                <a:cs typeface="+mn-cs"/>
              </a:rPr>
              <a:t> if it’s included into the grading of the course – need for more integration into the class</a:t>
            </a:r>
          </a:p>
          <a:p>
            <a:pPr marL="628650" lvl="1" indent="-171450">
              <a:buFont typeface="Arial" panose="020B0604020202020204" pitchFamily="34" charset="0"/>
              <a:buChar char="•"/>
            </a:pPr>
            <a:r>
              <a:rPr lang="en-US" sz="1100" u="sng" kern="1200" baseline="0" dirty="0" smtClean="0">
                <a:solidFill>
                  <a:schemeClr val="tx1"/>
                </a:solidFill>
                <a:effectLst/>
                <a:latin typeface="+mn-lt"/>
                <a:ea typeface="+mn-ea"/>
                <a:cs typeface="+mn-cs"/>
              </a:rPr>
              <a:t>For faculty </a:t>
            </a:r>
            <a:r>
              <a:rPr lang="en-US" sz="1100" kern="1200" baseline="0" dirty="0" smtClean="0">
                <a:solidFill>
                  <a:schemeClr val="tx1"/>
                </a:solidFill>
                <a:effectLst/>
                <a:latin typeface="+mn-lt"/>
                <a:ea typeface="+mn-ea"/>
                <a:cs typeface="+mn-cs"/>
              </a:rPr>
              <a:t>- Gift cards don’t work for enticing uninterested faculty – all faculty partners recruited from pre-existing relationships and/or already appreciated the importance of teaching research skills</a:t>
            </a:r>
          </a:p>
          <a:p>
            <a:pPr marL="0" lvl="0" indent="0">
              <a:buFont typeface="Arial" panose="020B0604020202020204" pitchFamily="34" charset="0"/>
              <a:buNone/>
            </a:pPr>
            <a:r>
              <a:rPr lang="en-US" sz="1100" kern="1200" baseline="0" dirty="0" smtClean="0">
                <a:solidFill>
                  <a:schemeClr val="tx1"/>
                </a:solidFill>
                <a:effectLst/>
                <a:latin typeface="+mn-lt"/>
                <a:ea typeface="+mn-ea"/>
                <a:cs typeface="+mn-cs"/>
              </a:rPr>
              <a:t>	</a:t>
            </a:r>
            <a:r>
              <a:rPr lang="en-US" sz="1100" b="1" kern="1200" baseline="0" dirty="0" smtClean="0">
                <a:solidFill>
                  <a:schemeClr val="tx1"/>
                </a:solidFill>
                <a:effectLst/>
                <a:latin typeface="+mn-lt"/>
                <a:ea typeface="+mn-ea"/>
                <a:cs typeface="+mn-cs"/>
              </a:rPr>
              <a:t>No magic bullets – </a:t>
            </a:r>
            <a:r>
              <a:rPr lang="en-US" sz="1100" b="0" kern="1200" baseline="0" dirty="0" smtClean="0">
                <a:solidFill>
                  <a:schemeClr val="tx1"/>
                </a:solidFill>
                <a:effectLst/>
                <a:latin typeface="+mn-lt"/>
                <a:ea typeface="+mn-ea"/>
                <a:cs typeface="+mn-cs"/>
              </a:rPr>
              <a:t>have to build relationships with faculty</a:t>
            </a:r>
          </a:p>
          <a:p>
            <a:pPr lvl="0"/>
            <a:endParaRPr lang="en-US" sz="1100" b="1"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Canvas Course</a:t>
            </a:r>
          </a:p>
          <a:p>
            <a:pPr marL="685800" lvl="1" indent="-228600">
              <a:buFont typeface="+mj-lt"/>
              <a:buAutoNum type="arabicPeriod"/>
            </a:pPr>
            <a:r>
              <a:rPr lang="en-US" sz="1100" kern="1200" dirty="0" smtClean="0">
                <a:solidFill>
                  <a:schemeClr val="tx1"/>
                </a:solidFill>
                <a:effectLst/>
                <a:latin typeface="+mn-lt"/>
                <a:ea typeface="+mn-ea"/>
                <a:cs typeface="+mn-cs"/>
              </a:rPr>
              <a:t>How do you keep this up to date? How does it not become just a “new </a:t>
            </a:r>
            <a:r>
              <a:rPr lang="en-US" sz="1100" kern="1200" dirty="0" err="1" smtClean="0">
                <a:solidFill>
                  <a:schemeClr val="tx1"/>
                </a:solidFill>
                <a:effectLst/>
                <a:latin typeface="+mn-lt"/>
                <a:ea typeface="+mn-ea"/>
                <a:cs typeface="+mn-cs"/>
              </a:rPr>
              <a:t>LibGuide</a:t>
            </a:r>
            <a:r>
              <a:rPr lang="en-US" sz="1100" kern="1200" dirty="0" smtClean="0">
                <a:solidFill>
                  <a:schemeClr val="tx1"/>
                </a:solidFill>
                <a:effectLst/>
                <a:latin typeface="+mn-lt"/>
                <a:ea typeface="+mn-ea"/>
                <a:cs typeface="+mn-cs"/>
              </a:rPr>
              <a:t>”?</a:t>
            </a:r>
          </a:p>
          <a:p>
            <a:pPr marL="685800" lvl="1" indent="-228600">
              <a:buFont typeface="+mj-lt"/>
              <a:buAutoNum type="arabicPeriod"/>
            </a:pPr>
            <a:r>
              <a:rPr lang="en-US" sz="1100" kern="1200" dirty="0" smtClean="0">
                <a:solidFill>
                  <a:schemeClr val="tx1"/>
                </a:solidFill>
                <a:effectLst/>
                <a:latin typeface="+mn-lt"/>
                <a:ea typeface="+mn-ea"/>
                <a:cs typeface="+mn-cs"/>
              </a:rPr>
              <a:t>Would a “shared” course amongst subject specialists work as well in less related fields?</a:t>
            </a:r>
          </a:p>
          <a:p>
            <a:pPr marL="685800" lvl="1" indent="-228600">
              <a:buFont typeface="+mj-lt"/>
              <a:buAutoNum type="arabicPeriod"/>
            </a:pPr>
            <a:r>
              <a:rPr lang="en-US" sz="1100" u="none" kern="1200" dirty="0" smtClean="0">
                <a:solidFill>
                  <a:schemeClr val="tx1"/>
                </a:solidFill>
                <a:effectLst/>
                <a:latin typeface="+mn-lt"/>
                <a:ea typeface="+mn-ea"/>
                <a:cs typeface="+mn-cs"/>
              </a:rPr>
              <a:t>Are students referring back to it throughout course to help with their research assignment(s) or just for the in-class session?</a:t>
            </a:r>
            <a:endParaRPr lang="en-US" sz="1100" kern="1200" dirty="0" smtClean="0">
              <a:solidFill>
                <a:srgbClr val="FF0000"/>
              </a:solidFill>
              <a:effectLst/>
              <a:latin typeface="+mn-lt"/>
              <a:ea typeface="+mn-ea"/>
              <a:cs typeface="+mn-cs"/>
            </a:endParaRPr>
          </a:p>
          <a:p>
            <a:pPr lvl="0"/>
            <a:endParaRPr lang="en-US" sz="1100" b="1"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Scalability and Feasibility</a:t>
            </a:r>
          </a:p>
          <a:p>
            <a:pPr lvl="1"/>
            <a:r>
              <a:rPr lang="en-US" sz="1100" kern="1200" dirty="0" smtClean="0">
                <a:solidFill>
                  <a:schemeClr val="tx1"/>
                </a:solidFill>
                <a:effectLst/>
                <a:latin typeface="+mn-lt"/>
                <a:ea typeface="+mn-ea"/>
                <a:cs typeface="+mn-cs"/>
              </a:rPr>
              <a:t>Development, administration, and assessment are a huge time investment – how can this be dealt with when you don’t have three FTEs collaborating on a project like this?</a:t>
            </a:r>
          </a:p>
          <a:p>
            <a:pPr lvl="1"/>
            <a:endParaRPr lang="en-US" sz="1100" kern="1200" dirty="0" smtClean="0">
              <a:solidFill>
                <a:schemeClr val="tx1"/>
              </a:solidFill>
              <a:effectLst/>
              <a:latin typeface="+mn-lt"/>
              <a:ea typeface="+mn-ea"/>
              <a:cs typeface="+mn-cs"/>
            </a:endParaRPr>
          </a:p>
          <a:p>
            <a:pPr lvl="1"/>
            <a:r>
              <a:rPr lang="en-US" sz="1100" u="sng" kern="1200" dirty="0" smtClean="0">
                <a:solidFill>
                  <a:schemeClr val="tx1"/>
                </a:solidFill>
                <a:effectLst/>
                <a:latin typeface="+mn-lt"/>
                <a:ea typeface="+mn-ea"/>
                <a:cs typeface="+mn-cs"/>
              </a:rPr>
              <a:t>Potential Solutions</a:t>
            </a:r>
            <a:r>
              <a:rPr lang="en-US" sz="1100" kern="1200" dirty="0" smtClean="0">
                <a:solidFill>
                  <a:schemeClr val="tx1"/>
                </a:solidFill>
                <a:effectLst/>
                <a:latin typeface="+mn-lt"/>
                <a:ea typeface="+mn-ea"/>
                <a:cs typeface="+mn-cs"/>
              </a:rPr>
              <a:t>: </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Pre-testing prior to session: does this class actually need further instruction to accomplish the research assignment the faculty member has designed?</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Train the trainer with faculty or TAs: the librarian doesn’t necessarily need to be in the room for this sort of instruction to occur</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Representative assessment:  don’t have to assess every session, just a representative sample to ensure that the content is still achieving the learning outcomes you established</a:t>
            </a:r>
          </a:p>
          <a:p>
            <a:endParaRPr lang="en-US" sz="1100" b="1" dirty="0" smtClean="0"/>
          </a:p>
          <a:p>
            <a:r>
              <a:rPr lang="en-US" sz="1100" b="1" dirty="0" smtClean="0"/>
              <a:t>Future Direction</a:t>
            </a:r>
          </a:p>
          <a:p>
            <a:pPr lvl="1"/>
            <a:r>
              <a:rPr lang="en-US" sz="1100" dirty="0" smtClean="0"/>
              <a:t>Continue assessing</a:t>
            </a:r>
            <a:r>
              <a:rPr lang="en-US" sz="1100" baseline="0" dirty="0" smtClean="0"/>
              <a:t> student assignments to determine whether this was leading to student learning / application.</a:t>
            </a:r>
          </a:p>
          <a:p>
            <a:endParaRPr lang="en-US" sz="1100" baseline="0" dirty="0" smtClean="0"/>
          </a:p>
          <a:p>
            <a:r>
              <a:rPr lang="en-US" sz="1100" i="1" u="sng" baseline="0" dirty="0" smtClean="0"/>
              <a:t>Image</a:t>
            </a:r>
            <a:r>
              <a:rPr lang="en-US" sz="1100" baseline="0" dirty="0" smtClean="0"/>
              <a:t>: http://i49.vbox7.com/o/0da/0da5f0e98e0.jpg</a:t>
            </a:r>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23</a:t>
            </a:fld>
            <a:endParaRPr lang="en-US"/>
          </a:p>
        </p:txBody>
      </p:sp>
    </p:spTree>
    <p:extLst>
      <p:ext uri="{BB962C8B-B14F-4D97-AF65-F5344CB8AC3E}">
        <p14:creationId xmlns:p14="http://schemas.microsoft.com/office/powerpoint/2010/main" val="41753848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altLang="en-US" sz="1100" i="1" u="sng" dirty="0" smtClean="0"/>
              <a:t>Image</a:t>
            </a:r>
            <a:r>
              <a:rPr lang="en-US" altLang="en-US" sz="1100" dirty="0" smtClean="0"/>
              <a:t>: http://interestingthings.info/food-and-beverages/10-interesting-facts-wine-know.html</a:t>
            </a:r>
            <a:endParaRPr lang="en-US" alt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24</a:t>
            </a:fld>
            <a:endParaRPr lang="en-US"/>
          </a:p>
        </p:txBody>
      </p:sp>
    </p:spTree>
    <p:extLst>
      <p:ext uri="{BB962C8B-B14F-4D97-AF65-F5344CB8AC3E}">
        <p14:creationId xmlns:p14="http://schemas.microsoft.com/office/powerpoint/2010/main" val="6451918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100" dirty="0" smtClean="0"/>
              <a:t>Thank you</a:t>
            </a:r>
            <a:r>
              <a:rPr lang="en-US" sz="1100" baseline="0" dirty="0" smtClean="0"/>
              <a:t> for your interest in our presentation</a:t>
            </a:r>
            <a:r>
              <a:rPr lang="en-US" sz="1100" baseline="0" dirty="0" smtClean="0"/>
              <a:t>! Please email us – we would love to hear from you!</a:t>
            </a:r>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25</a:t>
            </a:fld>
            <a:endParaRPr lang="en-US"/>
          </a:p>
        </p:txBody>
      </p:sp>
    </p:spTree>
    <p:extLst>
      <p:ext uri="{BB962C8B-B14F-4D97-AF65-F5344CB8AC3E}">
        <p14:creationId xmlns:p14="http://schemas.microsoft.com/office/powerpoint/2010/main" val="879184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100" b="1" dirty="0" smtClean="0"/>
              <a:t>What is </a:t>
            </a:r>
            <a:r>
              <a:rPr lang="en-US" sz="1100" b="1" dirty="0" err="1" smtClean="0"/>
              <a:t>PechaKucha</a:t>
            </a:r>
            <a:r>
              <a:rPr lang="en-US" sz="1100" b="1" dirty="0" smtClean="0"/>
              <a:t>?</a:t>
            </a:r>
          </a:p>
          <a:p>
            <a:pPr marL="685800" lvl="1" indent="-228600">
              <a:buAutoNum type="alphaUcPeriod"/>
            </a:pPr>
            <a:r>
              <a:rPr lang="en-US" sz="1100" dirty="0" smtClean="0"/>
              <a:t>A</a:t>
            </a:r>
            <a:r>
              <a:rPr lang="en-US" sz="1100" baseline="0" dirty="0" smtClean="0"/>
              <a:t> music genre</a:t>
            </a:r>
          </a:p>
          <a:p>
            <a:pPr marL="685800" lvl="1" indent="-228600">
              <a:buAutoNum type="alphaUcPeriod"/>
            </a:pPr>
            <a:r>
              <a:rPr lang="en-US" sz="1100" baseline="0" dirty="0" smtClean="0"/>
              <a:t>A theater performance</a:t>
            </a:r>
          </a:p>
          <a:p>
            <a:pPr marL="685800" lvl="1" indent="-228600">
              <a:buAutoNum type="alphaUcPeriod"/>
            </a:pPr>
            <a:r>
              <a:rPr lang="en-US" sz="1100" baseline="0" dirty="0" smtClean="0"/>
              <a:t>A presentation style</a:t>
            </a:r>
          </a:p>
          <a:p>
            <a:pPr marL="685800" lvl="1" indent="-228600">
              <a:buAutoNum type="alphaUcPeriod"/>
            </a:pPr>
            <a:r>
              <a:rPr lang="en-US" sz="1100" baseline="0" dirty="0" smtClean="0"/>
              <a:t>A dog’s name</a:t>
            </a:r>
            <a:endParaRPr lang="en-US" sz="1100" dirty="0" smtClean="0"/>
          </a:p>
          <a:p>
            <a:r>
              <a:rPr lang="en-US" sz="1100" dirty="0" smtClean="0"/>
              <a:t>
https://www.polleverywhere.com/multiple_choice_polls/BW2Gkv6Cgc9uiOi</a:t>
            </a:r>
          </a:p>
        </p:txBody>
      </p:sp>
      <p:sp>
        <p:nvSpPr>
          <p:cNvPr id="4" name="Slide Number Placeholder 3"/>
          <p:cNvSpPr>
            <a:spLocks noGrp="1"/>
          </p:cNvSpPr>
          <p:nvPr>
            <p:ph type="sldNum" sz="quarter" idx="10"/>
          </p:nvPr>
        </p:nvSpPr>
        <p:spPr/>
        <p:txBody>
          <a:bodyPr/>
          <a:lstStyle/>
          <a:p>
            <a:fld id="{1C4BCB7D-BF4E-1446-AA25-7CBBEE977063}" type="slidenum">
              <a:rPr lang="en-US" smtClean="0"/>
              <a:t>3</a:t>
            </a:fld>
            <a:endParaRPr lang="en-US" dirty="0"/>
          </a:p>
        </p:txBody>
      </p:sp>
    </p:spTree>
    <p:extLst>
      <p:ext uri="{BB962C8B-B14F-4D97-AF65-F5344CB8AC3E}">
        <p14:creationId xmlns:p14="http://schemas.microsoft.com/office/powerpoint/2010/main" val="1384339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100" b="1" kern="1200" dirty="0" smtClean="0">
                <a:solidFill>
                  <a:schemeClr val="tx1"/>
                </a:solidFill>
                <a:effectLst/>
                <a:latin typeface="+mn-lt"/>
                <a:ea typeface="+mn-ea"/>
                <a:cs typeface="+mn-cs"/>
              </a:rPr>
              <a:t>How cork is made?</a:t>
            </a:r>
          </a:p>
          <a:p>
            <a:pPr lvl="0"/>
            <a:r>
              <a:rPr lang="en-US" sz="1100" b="0" kern="1200" dirty="0" smtClean="0">
                <a:solidFill>
                  <a:schemeClr val="tx1"/>
                </a:solidFill>
                <a:effectLst/>
                <a:latin typeface="+mn-lt"/>
                <a:ea typeface="+mn-ea"/>
                <a:cs typeface="+mn-cs"/>
              </a:rPr>
              <a:t>It all starts with the cork oaks in the forest. Cork oaks are harvested once</a:t>
            </a:r>
            <a:r>
              <a:rPr lang="en-US" sz="1100" b="0" kern="1200" baseline="0" dirty="0" smtClean="0">
                <a:solidFill>
                  <a:schemeClr val="tx1"/>
                </a:solidFill>
                <a:effectLst/>
                <a:latin typeface="+mn-lt"/>
                <a:ea typeface="+mn-ea"/>
                <a:cs typeface="+mn-cs"/>
              </a:rPr>
              <a:t> they reach maturity, usually every nine-ten years. It doesn’t harm the tree and the cork bark regrows</a:t>
            </a:r>
            <a:r>
              <a:rPr lang="en-US" sz="1100" b="1" kern="1200" baseline="0" dirty="0" smtClean="0">
                <a:solidFill>
                  <a:schemeClr val="tx1"/>
                </a:solidFill>
                <a:effectLst/>
                <a:latin typeface="+mn-lt"/>
                <a:ea typeface="+mn-ea"/>
                <a:cs typeface="+mn-cs"/>
              </a:rPr>
              <a:t>.</a:t>
            </a:r>
            <a:endParaRPr lang="en-US" sz="1100" b="1" kern="1200" dirty="0" smtClean="0">
              <a:solidFill>
                <a:schemeClr val="tx1"/>
              </a:solidFill>
              <a:effectLst/>
              <a:latin typeface="+mn-lt"/>
              <a:ea typeface="+mn-ea"/>
              <a:cs typeface="+mn-cs"/>
            </a:endParaRPr>
          </a:p>
          <a:p>
            <a:pPr lvl="0"/>
            <a:endParaRPr lang="en-US" sz="400" b="0"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How did this project come to be? What inspired us to try flipped classroom?</a:t>
            </a:r>
          </a:p>
          <a:p>
            <a:pPr lvl="0"/>
            <a:r>
              <a:rPr lang="en-US" sz="1100" b="0" kern="1200" dirty="0" smtClean="0">
                <a:solidFill>
                  <a:schemeClr val="tx1"/>
                </a:solidFill>
                <a:effectLst/>
                <a:latin typeface="+mn-lt"/>
                <a:ea typeface="+mn-ea"/>
                <a:cs typeface="+mn-cs"/>
              </a:rPr>
              <a:t>So, we started uncorking our instruction in the forest of the UMD Libraries building on our strengths, expertise and skills: </a:t>
            </a:r>
          </a:p>
          <a:p>
            <a:pPr marL="274320" lvl="1" indent="-228600">
              <a:buFont typeface="+mj-lt"/>
              <a:buAutoNum type="arabicPeriod"/>
            </a:pPr>
            <a:r>
              <a:rPr lang="en-US" sz="1100" kern="1200" dirty="0" smtClean="0">
                <a:solidFill>
                  <a:schemeClr val="tx1"/>
                </a:solidFill>
                <a:effectLst/>
                <a:latin typeface="+mn-lt"/>
                <a:ea typeface="+mn-ea"/>
                <a:cs typeface="+mn-cs"/>
              </a:rPr>
              <a:t>Designing</a:t>
            </a:r>
            <a:r>
              <a:rPr lang="en-US" sz="1100" kern="1200" baseline="0" dirty="0" smtClean="0">
                <a:solidFill>
                  <a:schemeClr val="tx1"/>
                </a:solidFill>
                <a:effectLst/>
                <a:latin typeface="+mn-lt"/>
                <a:ea typeface="+mn-ea"/>
                <a:cs typeface="+mn-cs"/>
              </a:rPr>
              <a:t> a C</a:t>
            </a:r>
            <a:r>
              <a:rPr lang="en-US" sz="1100" kern="1200" dirty="0" smtClean="0">
                <a:solidFill>
                  <a:schemeClr val="tx1"/>
                </a:solidFill>
                <a:effectLst/>
                <a:latin typeface="+mn-lt"/>
                <a:ea typeface="+mn-ea"/>
                <a:cs typeface="+mn-cs"/>
              </a:rPr>
              <a:t>anvas course for the School</a:t>
            </a:r>
            <a:r>
              <a:rPr lang="en-US" sz="1100" kern="1200" baseline="0" dirty="0" smtClean="0">
                <a:solidFill>
                  <a:schemeClr val="tx1"/>
                </a:solidFill>
                <a:effectLst/>
                <a:latin typeface="+mn-lt"/>
                <a:ea typeface="+mn-ea"/>
                <a:cs typeface="+mn-cs"/>
              </a:rPr>
              <a:t> of </a:t>
            </a:r>
            <a:r>
              <a:rPr lang="en-US" sz="1100" kern="1200" dirty="0" smtClean="0">
                <a:solidFill>
                  <a:schemeClr val="tx1"/>
                </a:solidFill>
                <a:effectLst/>
                <a:latin typeface="+mn-lt"/>
                <a:ea typeface="+mn-ea"/>
                <a:cs typeface="+mn-cs"/>
              </a:rPr>
              <a:t>Public Health – there was a need for developing an</a:t>
            </a:r>
            <a:r>
              <a:rPr lang="en-US" sz="1100" kern="1200" baseline="0" dirty="0" smtClean="0">
                <a:solidFill>
                  <a:schemeClr val="tx1"/>
                </a:solidFill>
                <a:effectLst/>
                <a:latin typeface="+mn-lt"/>
                <a:ea typeface="+mn-ea"/>
                <a:cs typeface="+mn-cs"/>
              </a:rPr>
              <a:t> online information literacy course to accommodate faculty’s distance learning course.</a:t>
            </a:r>
            <a:endParaRPr lang="en-US" sz="1100" kern="1200" dirty="0" smtClean="0">
              <a:solidFill>
                <a:schemeClr val="tx1"/>
              </a:solidFill>
              <a:effectLst/>
              <a:latin typeface="+mn-lt"/>
              <a:ea typeface="+mn-ea"/>
              <a:cs typeface="+mn-cs"/>
            </a:endParaRPr>
          </a:p>
          <a:p>
            <a:pPr marL="274320" lvl="1" indent="-228600">
              <a:buFont typeface="+mj-lt"/>
              <a:buAutoNum type="arabicPeriod"/>
            </a:pPr>
            <a:r>
              <a:rPr lang="en-US" sz="1100" kern="1200" dirty="0" smtClean="0">
                <a:solidFill>
                  <a:schemeClr val="tx1"/>
                </a:solidFill>
                <a:effectLst/>
                <a:latin typeface="+mn-lt"/>
                <a:ea typeface="+mn-ea"/>
                <a:cs typeface="+mn-cs"/>
              </a:rPr>
              <a:t>Educational psychology: students need practice to learn, more practice time = more learning</a:t>
            </a:r>
          </a:p>
          <a:p>
            <a:pPr marL="274320" lvl="1" indent="-228600">
              <a:buFont typeface="+mj-lt"/>
              <a:buAutoNum type="arabicPeriod"/>
            </a:pPr>
            <a:r>
              <a:rPr lang="en-US" sz="1100" kern="1200" dirty="0" smtClean="0">
                <a:solidFill>
                  <a:schemeClr val="tx1"/>
                </a:solidFill>
                <a:effectLst/>
                <a:latin typeface="+mn-lt"/>
                <a:ea typeface="+mn-ea"/>
                <a:cs typeface="+mn-cs"/>
              </a:rPr>
              <a:t>Medical education literature: team based learning, peer evaluation, online learning objects</a:t>
            </a:r>
          </a:p>
          <a:p>
            <a:pPr marL="274320" lvl="1" indent="-228600">
              <a:buFont typeface="+mj-lt"/>
              <a:buAutoNum type="arabicPeriod"/>
            </a:pPr>
            <a:r>
              <a:rPr lang="en-US" sz="1100" kern="1200" dirty="0" smtClean="0">
                <a:solidFill>
                  <a:schemeClr val="tx1"/>
                </a:solidFill>
                <a:effectLst/>
                <a:latin typeface="+mn-lt"/>
                <a:ea typeface="+mn-ea"/>
                <a:cs typeface="+mn-cs"/>
              </a:rPr>
              <a:t>Bloom’s Taxonomy: what level is our current instruction getting them to? Where do we want our students to be?</a:t>
            </a:r>
          </a:p>
          <a:p>
            <a:pPr lvl="0"/>
            <a:endParaRPr lang="en-US" sz="400"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Fundamental question: </a:t>
            </a:r>
            <a:r>
              <a:rPr lang="en-US" sz="1100" kern="1200" dirty="0" smtClean="0">
                <a:solidFill>
                  <a:schemeClr val="tx1"/>
                </a:solidFill>
                <a:effectLst/>
                <a:latin typeface="+mn-lt"/>
                <a:ea typeface="+mn-ea"/>
                <a:cs typeface="+mn-cs"/>
              </a:rPr>
              <a:t>Could the flipped classroom be used to create a student centered classroom that is built around team based learning</a:t>
            </a:r>
            <a:r>
              <a:rPr lang="en-US" sz="1100" kern="1200" dirty="0" smtClean="0">
                <a:solidFill>
                  <a:schemeClr val="tx1"/>
                </a:solidFill>
                <a:effectLst/>
                <a:latin typeface="+mn-lt"/>
                <a:ea typeface="+mn-ea"/>
                <a:cs typeface="+mn-cs"/>
              </a:rPr>
              <a:t>?</a:t>
            </a:r>
            <a:endParaRPr lang="en-US" sz="400" kern="1200" dirty="0" smtClean="0">
              <a:solidFill>
                <a:schemeClr val="tx1"/>
              </a:solidFill>
              <a:effectLst/>
              <a:latin typeface="+mn-lt"/>
              <a:ea typeface="+mn-ea"/>
              <a:cs typeface="+mn-cs"/>
            </a:endParaRPr>
          </a:p>
          <a:p>
            <a:pPr lvl="0"/>
            <a:endParaRPr lang="en-US" sz="400" i="1" u="sng" kern="1200" dirty="0" smtClean="0">
              <a:solidFill>
                <a:schemeClr val="tx1"/>
              </a:solidFill>
              <a:effectLst/>
              <a:latin typeface="+mn-lt"/>
              <a:ea typeface="+mn-ea"/>
              <a:cs typeface="+mn-cs"/>
            </a:endParaRPr>
          </a:p>
          <a:p>
            <a:pPr lvl="0"/>
            <a:r>
              <a:rPr lang="en-US" sz="1100" i="1" u="sng" kern="1200" dirty="0" smtClean="0">
                <a:solidFill>
                  <a:schemeClr val="tx1"/>
                </a:solidFill>
                <a:effectLst/>
                <a:latin typeface="+mn-lt"/>
                <a:ea typeface="+mn-ea"/>
                <a:cs typeface="+mn-cs"/>
              </a:rPr>
              <a:t>Image</a:t>
            </a:r>
            <a:r>
              <a:rPr lang="en-US" sz="1100" i="0" u="none" kern="1200" dirty="0" smtClean="0">
                <a:solidFill>
                  <a:schemeClr val="tx1"/>
                </a:solidFill>
                <a:effectLst/>
                <a:latin typeface="+mn-lt"/>
                <a:ea typeface="+mn-ea"/>
                <a:cs typeface="+mn-cs"/>
              </a:rPr>
              <a:t>:</a:t>
            </a:r>
            <a:r>
              <a:rPr lang="en-US" sz="1100" i="0" u="none" kern="1200" baseline="0" dirty="0" smtClean="0">
                <a:solidFill>
                  <a:schemeClr val="tx1"/>
                </a:solidFill>
                <a:effectLst/>
                <a:latin typeface="+mn-lt"/>
                <a:ea typeface="+mn-ea"/>
                <a:cs typeface="+mn-cs"/>
              </a:rPr>
              <a:t> </a:t>
            </a:r>
            <a:r>
              <a:rPr lang="en-US" sz="1100" kern="1200" dirty="0" smtClean="0">
                <a:solidFill>
                  <a:schemeClr val="tx1"/>
                </a:solidFill>
                <a:effectLst/>
                <a:latin typeface="+mn-lt"/>
                <a:ea typeface="+mn-ea"/>
                <a:cs typeface="+mn-cs"/>
              </a:rPr>
              <a:t>http://justforsybarites.com/2015/02/22/to-cork-or-not-to-cork/</a:t>
            </a:r>
          </a:p>
          <a:p>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4</a:t>
            </a:fld>
            <a:endParaRPr lang="en-US"/>
          </a:p>
        </p:txBody>
      </p:sp>
    </p:spTree>
    <p:extLst>
      <p:ext uri="{BB962C8B-B14F-4D97-AF65-F5344CB8AC3E}">
        <p14:creationId xmlns:p14="http://schemas.microsoft.com/office/powerpoint/2010/main" val="3799621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100" b="1" kern="1200" dirty="0" smtClean="0">
                <a:solidFill>
                  <a:schemeClr val="tx1"/>
                </a:solidFill>
                <a:effectLst/>
                <a:latin typeface="+mn-lt"/>
                <a:ea typeface="+mn-ea"/>
                <a:cs typeface="+mn-cs"/>
              </a:rPr>
              <a:t>About UMD-CP and Universities at Shady Grove </a:t>
            </a:r>
          </a:p>
          <a:p>
            <a:pPr lvl="0"/>
            <a:endParaRPr lang="en-US" sz="1100" b="1"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About AGNR and SPHL</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Focus of these school’s undergraduate education programs: human, animal, and environmental health</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Similar research assignments, similar information tools, etc.</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Clear opportunity for collaboration amongst the three of us</a:t>
            </a:r>
          </a:p>
          <a:p>
            <a:pPr lvl="0"/>
            <a:endParaRPr lang="en-US" sz="1100" kern="1200" dirty="0" smtClean="0">
              <a:solidFill>
                <a:schemeClr val="tx1"/>
              </a:solidFill>
              <a:effectLst/>
              <a:latin typeface="+mn-lt"/>
              <a:ea typeface="+mn-ea"/>
              <a:cs typeface="+mn-cs"/>
            </a:endParaRPr>
          </a:p>
          <a:p>
            <a:pPr lvl="0"/>
            <a:r>
              <a:rPr lang="en-US" sz="1100" b="1" kern="1200" dirty="0" smtClean="0">
                <a:solidFill>
                  <a:schemeClr val="tx1"/>
                </a:solidFill>
                <a:effectLst/>
                <a:latin typeface="+mn-lt"/>
                <a:ea typeface="+mn-ea"/>
                <a:cs typeface="+mn-cs"/>
              </a:rPr>
              <a:t>Classes Taught in this Study</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3 Animal and Avian Science, upper level undergraduates</a:t>
            </a:r>
          </a:p>
          <a:p>
            <a:pPr marL="628650" lvl="1" indent="-171450">
              <a:buFont typeface="Arial" panose="020B0604020202020204" pitchFamily="34" charset="0"/>
              <a:buChar char="•"/>
            </a:pPr>
            <a:r>
              <a:rPr lang="en-US" sz="1100" kern="1200" dirty="0" smtClean="0">
                <a:solidFill>
                  <a:schemeClr val="tx1"/>
                </a:solidFill>
                <a:effectLst/>
                <a:latin typeface="+mn-lt"/>
                <a:ea typeface="+mn-ea"/>
                <a:cs typeface="+mn-cs"/>
              </a:rPr>
              <a:t>2 School of Public Health, upper level undergraduates</a:t>
            </a:r>
          </a:p>
          <a:p>
            <a:pPr marL="171450" indent="-171450">
              <a:buFont typeface="Arial" panose="020B0604020202020204" pitchFamily="34" charset="0"/>
              <a:buChar char="•"/>
            </a:pPr>
            <a:endParaRPr lang="en-US" sz="1100" dirty="0" smtClean="0"/>
          </a:p>
          <a:p>
            <a:r>
              <a:rPr lang="en-US" sz="1100" i="1" u="sng" dirty="0" smtClean="0"/>
              <a:t>Image of college students</a:t>
            </a:r>
            <a:r>
              <a:rPr lang="en-US" sz="1100" dirty="0" smtClean="0"/>
              <a:t>: http://publicagendaarchives.org/pages/boosting-community-college-success</a:t>
            </a:r>
            <a:endParaRPr lang="en-US" sz="1100" dirty="0"/>
          </a:p>
        </p:txBody>
      </p:sp>
      <p:sp>
        <p:nvSpPr>
          <p:cNvPr id="4" name="Slide Number Placeholder 3"/>
          <p:cNvSpPr>
            <a:spLocks noGrp="1"/>
          </p:cNvSpPr>
          <p:nvPr>
            <p:ph type="sldNum" sz="quarter" idx="10"/>
          </p:nvPr>
        </p:nvSpPr>
        <p:spPr/>
        <p:txBody>
          <a:bodyPr/>
          <a:lstStyle/>
          <a:p>
            <a:fld id="{788E3C90-B1C2-4F2B-911E-A85C5CE3176B}" type="slidenum">
              <a:rPr lang="en-US" smtClean="0"/>
              <a:t>5</a:t>
            </a:fld>
            <a:endParaRPr lang="en-US"/>
          </a:p>
        </p:txBody>
      </p:sp>
    </p:spTree>
    <p:extLst>
      <p:ext uri="{BB962C8B-B14F-4D97-AF65-F5344CB8AC3E}">
        <p14:creationId xmlns:p14="http://schemas.microsoft.com/office/powerpoint/2010/main" val="19263928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100" b="1" kern="1200" dirty="0">
                <a:solidFill>
                  <a:schemeClr val="tx1"/>
                </a:solidFill>
                <a:effectLst/>
                <a:latin typeface="+mn-lt"/>
                <a:ea typeface="+mn-ea"/>
                <a:cs typeface="+mn-cs"/>
              </a:rPr>
              <a:t>What content we included in the Canvas course? </a:t>
            </a:r>
            <a:r>
              <a:rPr lang="en-US" sz="1100" kern="1200" dirty="0">
                <a:solidFill>
                  <a:schemeClr val="tx1"/>
                </a:solidFill>
                <a:effectLst/>
                <a:latin typeface="+mn-lt"/>
              </a:rPr>
              <a:t/>
            </a:r>
            <a:br>
              <a:rPr lang="en-US" sz="1100" kern="1200" dirty="0">
                <a:solidFill>
                  <a:schemeClr val="tx1"/>
                </a:solidFill>
                <a:effectLst/>
                <a:latin typeface="+mn-lt"/>
              </a:rPr>
            </a:br>
            <a:endParaRPr lang="en-US" sz="1100" kern="1200" dirty="0">
              <a:solidFill>
                <a:schemeClr val="tx1"/>
              </a:solidFill>
              <a:effectLst/>
              <a:latin typeface="+mn-lt"/>
            </a:endParaRPr>
          </a:p>
          <a:p>
            <a:pPr lvl="0"/>
            <a:r>
              <a:rPr lang="en-US" sz="1100" kern="1200" dirty="0">
                <a:solidFill>
                  <a:schemeClr val="tx1"/>
                </a:solidFill>
                <a:effectLst/>
                <a:latin typeface="+mn-lt"/>
                <a:ea typeface="+mn-ea"/>
                <a:cs typeface="+mn-cs"/>
              </a:rPr>
              <a:t>Justifications for including that content:</a:t>
            </a:r>
          </a:p>
          <a:p>
            <a:pPr marL="457200" lvl="1" indent="-171450">
              <a:buFont typeface="Arial" panose="020B0604020202020204" pitchFamily="34" charset="0"/>
              <a:buChar char="•"/>
            </a:pPr>
            <a:r>
              <a:rPr lang="en-US" sz="1100" kern="1200" dirty="0">
                <a:solidFill>
                  <a:schemeClr val="tx1"/>
                </a:solidFill>
                <a:effectLst/>
                <a:latin typeface="+mn-lt"/>
                <a:ea typeface="+mn-ea"/>
                <a:cs typeface="+mn-cs"/>
              </a:rPr>
              <a:t>Not all students get basic information literacy training in ENGL course</a:t>
            </a:r>
          </a:p>
          <a:p>
            <a:pPr marL="457200" lvl="1" indent="-171450">
              <a:buFont typeface="Arial" panose="020B0604020202020204" pitchFamily="34" charset="0"/>
              <a:buChar char="•"/>
            </a:pPr>
            <a:r>
              <a:rPr lang="en-US" sz="1100" kern="1200" dirty="0">
                <a:solidFill>
                  <a:schemeClr val="tx1"/>
                </a:solidFill>
                <a:effectLst/>
                <a:latin typeface="+mn-lt"/>
                <a:ea typeface="+mn-ea"/>
                <a:cs typeface="+mn-cs"/>
              </a:rPr>
              <a:t>No “gateway” research methods course for these disciplines</a:t>
            </a:r>
          </a:p>
          <a:p>
            <a:pPr marL="457200" lvl="1" indent="-171450">
              <a:buFont typeface="Arial" panose="020B0604020202020204" pitchFamily="34" charset="0"/>
              <a:buChar char="•"/>
            </a:pPr>
            <a:r>
              <a:rPr lang="en-US" sz="1100" kern="1200" dirty="0">
                <a:solidFill>
                  <a:schemeClr val="tx1"/>
                </a:solidFill>
                <a:effectLst/>
                <a:latin typeface="+mn-lt"/>
                <a:ea typeface="+mn-ea"/>
                <a:cs typeface="+mn-cs"/>
              </a:rPr>
              <a:t>No opportunity for us to “catch” all of these students</a:t>
            </a:r>
          </a:p>
          <a:p>
            <a:pPr marL="457200" lvl="1" indent="-171450">
              <a:buFont typeface="Arial" panose="020B0604020202020204" pitchFamily="34" charset="0"/>
              <a:buChar char="•"/>
            </a:pPr>
            <a:r>
              <a:rPr lang="en-US" sz="1100" kern="1200" dirty="0">
                <a:solidFill>
                  <a:schemeClr val="tx1"/>
                </a:solidFill>
                <a:effectLst/>
                <a:latin typeface="+mn-lt"/>
                <a:ea typeface="+mn-ea"/>
                <a:cs typeface="+mn-cs"/>
              </a:rPr>
              <a:t>No way of us knowing at what level of information literacy students will be at</a:t>
            </a:r>
          </a:p>
          <a:p>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788E3C90-B1C2-4F2B-911E-A85C5CE3176B}" type="slidenum">
              <a:rPr lang="en-US" smtClean="0"/>
              <a:t>6</a:t>
            </a:fld>
            <a:endParaRPr lang="en-US"/>
          </a:p>
        </p:txBody>
      </p:sp>
    </p:spTree>
    <p:extLst>
      <p:ext uri="{BB962C8B-B14F-4D97-AF65-F5344CB8AC3E}">
        <p14:creationId xmlns:p14="http://schemas.microsoft.com/office/powerpoint/2010/main" val="355691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lvl="0"/>
            <a:r>
              <a:rPr lang="en-US" sz="1200" b="1" kern="1200" dirty="0" smtClean="0">
                <a:solidFill>
                  <a:schemeClr val="tx1"/>
                </a:solidFill>
                <a:effectLst/>
                <a:latin typeface="+mn-lt"/>
                <a:ea typeface="+mn-ea"/>
                <a:cs typeface="+mn-cs"/>
              </a:rPr>
              <a:t>How we set up and administered the classroom?</a:t>
            </a:r>
          </a:p>
          <a:p>
            <a:pPr lvl="0"/>
            <a:endParaRPr lang="en-US" sz="1200" kern="1200" dirty="0" smtClean="0">
              <a:solidFill>
                <a:schemeClr val="tx1"/>
              </a:solidFill>
              <a:effectLst/>
              <a:latin typeface="+mn-lt"/>
              <a:ea typeface="+mn-ea"/>
              <a:cs typeface="+mn-cs"/>
            </a:endParaRPr>
          </a:p>
          <a:p>
            <a:pPr marL="457200" lvl="1" indent="-228600">
              <a:buFont typeface="+mj-lt"/>
              <a:buAutoNum type="arabicPeriod"/>
            </a:pPr>
            <a:r>
              <a:rPr lang="en-US" sz="1200" kern="1200" dirty="0" smtClean="0">
                <a:solidFill>
                  <a:schemeClr val="tx1"/>
                </a:solidFill>
                <a:effectLst/>
                <a:latin typeface="+mn-lt"/>
                <a:ea typeface="+mn-ea"/>
                <a:cs typeface="+mn-cs"/>
              </a:rPr>
              <a:t>Students given access to Canvas course. </a:t>
            </a:r>
          </a:p>
          <a:p>
            <a:pPr marL="457200" lvl="1" indent="-228600">
              <a:buFont typeface="+mj-lt"/>
              <a:buAutoNum type="arabicPeriod"/>
            </a:pPr>
            <a:r>
              <a:rPr lang="en-US" sz="1200" kern="1200" dirty="0" smtClean="0">
                <a:solidFill>
                  <a:schemeClr val="tx1"/>
                </a:solidFill>
                <a:effectLst/>
                <a:latin typeface="+mn-lt"/>
                <a:ea typeface="+mn-ea"/>
                <a:cs typeface="+mn-cs"/>
              </a:rPr>
              <a:t>Assigned a specific module in advance of class to present on.</a:t>
            </a:r>
          </a:p>
          <a:p>
            <a:pPr marL="457200" lvl="1" indent="-228600">
              <a:buFont typeface="+mj-lt"/>
              <a:buAutoNum type="arabicPeriod"/>
            </a:pPr>
            <a:r>
              <a:rPr lang="en-US" sz="1200" kern="1200" dirty="0" smtClean="0">
                <a:solidFill>
                  <a:schemeClr val="tx1"/>
                </a:solidFill>
                <a:effectLst/>
                <a:latin typeface="+mn-lt"/>
                <a:ea typeface="+mn-ea"/>
                <a:cs typeface="+mn-cs"/>
              </a:rPr>
              <a:t>Students seated in their teams: given a laptop, USB drive, and ~15 minutes to create a </a:t>
            </a:r>
            <a:r>
              <a:rPr lang="en-US" sz="1200" kern="1200" dirty="0" err="1" smtClean="0">
                <a:solidFill>
                  <a:schemeClr val="tx1"/>
                </a:solidFill>
                <a:effectLst/>
                <a:latin typeface="+mn-lt"/>
                <a:ea typeface="+mn-ea"/>
                <a:cs typeface="+mn-cs"/>
              </a:rPr>
              <a:t>PechaKucha</a:t>
            </a:r>
            <a:r>
              <a:rPr lang="en-US" sz="1200" kern="1200" dirty="0" smtClean="0">
                <a:solidFill>
                  <a:schemeClr val="tx1"/>
                </a:solidFill>
                <a:effectLst/>
                <a:latin typeface="+mn-lt"/>
                <a:ea typeface="+mn-ea"/>
                <a:cs typeface="+mn-cs"/>
              </a:rPr>
              <a:t> presentation on their assigned topic.</a:t>
            </a:r>
          </a:p>
          <a:p>
            <a:pPr marL="457200" lvl="1" indent="-228600">
              <a:buFont typeface="+mj-lt"/>
              <a:buAutoNum type="arabicPeriod"/>
            </a:pPr>
            <a:r>
              <a:rPr lang="en-US" sz="1200" kern="1200" dirty="0" smtClean="0">
                <a:solidFill>
                  <a:schemeClr val="tx1"/>
                </a:solidFill>
                <a:effectLst/>
                <a:latin typeface="+mn-lt"/>
                <a:ea typeface="+mn-ea"/>
                <a:cs typeface="+mn-cs"/>
              </a:rPr>
              <a:t>Teams present, while their peers grade their presentation using a rubric: hand out a copy of the rubric to the audience.</a:t>
            </a:r>
          </a:p>
          <a:p>
            <a:pPr lvl="1"/>
            <a:r>
              <a:rPr lang="en-US" sz="1200" b="1" kern="1200" dirty="0" smtClean="0">
                <a:solidFill>
                  <a:schemeClr val="tx1"/>
                </a:solidFill>
                <a:effectLst/>
                <a:latin typeface="+mn-lt"/>
                <a:ea typeface="+mn-ea"/>
                <a:cs typeface="+mn-cs"/>
              </a:rPr>
              <a:t>What if we distributed the rubric at the beginning of </a:t>
            </a:r>
            <a:r>
              <a:rPr lang="en-US" sz="1200" b="1" i="1" kern="1200" dirty="0" smtClean="0">
                <a:solidFill>
                  <a:schemeClr val="tx1"/>
                </a:solidFill>
                <a:effectLst/>
                <a:latin typeface="+mn-lt"/>
                <a:ea typeface="+mn-ea"/>
                <a:cs typeface="+mn-cs"/>
              </a:rPr>
              <a:t>OUR</a:t>
            </a:r>
            <a:r>
              <a:rPr lang="en-US" sz="1200" b="1" kern="1200" dirty="0" smtClean="0">
                <a:solidFill>
                  <a:schemeClr val="tx1"/>
                </a:solidFill>
                <a:effectLst/>
                <a:latin typeface="+mn-lt"/>
                <a:ea typeface="+mn-ea"/>
                <a:cs typeface="+mn-cs"/>
              </a:rPr>
              <a:t> presentation, and asked the audience to evaluate us? We could ask if having the rubric increased their engagement.</a:t>
            </a:r>
          </a:p>
          <a:p>
            <a:pPr lvl="0"/>
            <a:endParaRPr lang="en-US" sz="1200" b="1" kern="1200" dirty="0" smtClean="0">
              <a:solidFill>
                <a:schemeClr val="tx1"/>
              </a:solidFill>
              <a:effectLst/>
              <a:latin typeface="+mn-lt"/>
              <a:ea typeface="+mn-ea"/>
              <a:cs typeface="+mn-cs"/>
            </a:endParaRPr>
          </a:p>
          <a:p>
            <a:pPr lvl="0"/>
            <a:r>
              <a:rPr lang="en-US" sz="1200" b="0" i="1" u="sng" kern="1200" dirty="0" smtClean="0">
                <a:solidFill>
                  <a:schemeClr val="tx1"/>
                </a:solidFill>
                <a:effectLst/>
                <a:latin typeface="+mn-lt"/>
                <a:ea typeface="+mn-ea"/>
                <a:cs typeface="+mn-cs"/>
              </a:rPr>
              <a:t>Images</a:t>
            </a:r>
            <a:r>
              <a:rPr lang="en-US" sz="1200" b="0" kern="1200" dirty="0" smtClean="0">
                <a:solidFill>
                  <a:schemeClr val="tx1"/>
                </a:solidFill>
                <a:effectLst/>
                <a:latin typeface="+mn-lt"/>
                <a:ea typeface="+mn-ea"/>
                <a:cs typeface="+mn-cs"/>
              </a:rPr>
              <a:t>:</a:t>
            </a:r>
          </a:p>
          <a:p>
            <a:pPr marL="457200" lvl="0" indent="-228600">
              <a:buFont typeface="+mj-lt"/>
              <a:buAutoNum type="arabicPeriod"/>
            </a:pPr>
            <a:r>
              <a:rPr lang="en-US" sz="1200" b="0" kern="1200" dirty="0" smtClean="0">
                <a:solidFill>
                  <a:schemeClr val="tx1"/>
                </a:solidFill>
                <a:effectLst/>
                <a:latin typeface="+mn-lt"/>
                <a:ea typeface="+mn-ea"/>
                <a:cs typeface="+mn-cs"/>
              </a:rPr>
              <a:t>Access (http://liberatedlearning.com/?page_id=2)</a:t>
            </a:r>
          </a:p>
          <a:p>
            <a:pPr marL="457200" lvl="0" indent="-228600">
              <a:buFont typeface="+mj-lt"/>
              <a:buAutoNum type="arabicPeriod"/>
            </a:pPr>
            <a:r>
              <a:rPr lang="en-US" sz="1200" b="0" kern="1200" dirty="0" smtClean="0">
                <a:solidFill>
                  <a:schemeClr val="tx1"/>
                </a:solidFill>
                <a:effectLst/>
                <a:latin typeface="+mn-lt"/>
                <a:ea typeface="+mn-ea"/>
                <a:cs typeface="+mn-cs"/>
              </a:rPr>
              <a:t>Email</a:t>
            </a:r>
            <a:r>
              <a:rPr lang="en-US" sz="1200" b="0" kern="1200" baseline="0" dirty="0" smtClean="0">
                <a:solidFill>
                  <a:schemeClr val="tx1"/>
                </a:solidFill>
                <a:effectLst/>
                <a:latin typeface="+mn-lt"/>
                <a:ea typeface="+mn-ea"/>
                <a:cs typeface="+mn-cs"/>
              </a:rPr>
              <a:t> (http://siliconangle.com/blog/2013/05/23/how-to-switch-email-services-easily-keep-all-your-mails-contacts/)</a:t>
            </a:r>
          </a:p>
          <a:p>
            <a:pPr marL="457200" lvl="0" indent="-228600">
              <a:buFont typeface="+mj-lt"/>
              <a:buAutoNum type="arabicPeriod"/>
            </a:pPr>
            <a:r>
              <a:rPr lang="en-US" sz="1200" b="0" kern="1200" baseline="0" dirty="0" smtClean="0">
                <a:solidFill>
                  <a:schemeClr val="tx1"/>
                </a:solidFill>
                <a:effectLst/>
                <a:latin typeface="+mn-lt"/>
                <a:ea typeface="+mn-ea"/>
                <a:cs typeface="+mn-cs"/>
              </a:rPr>
              <a:t>C</a:t>
            </a:r>
            <a:r>
              <a:rPr lang="en-US" dirty="0" smtClean="0"/>
              <a:t>ollege students working in a team: http://publicagendaarchives.org/pages/boosting-community-college-success</a:t>
            </a:r>
          </a:p>
          <a:p>
            <a:pPr marL="457200" lvl="0" indent="-228600">
              <a:buFont typeface="+mj-lt"/>
              <a:buAutoNum type="arabicPeriod"/>
            </a:pPr>
            <a:r>
              <a:rPr lang="en-US" dirty="0" smtClean="0"/>
              <a:t>Students presenting in a class: Courtesy of Nedelina</a:t>
            </a:r>
            <a:r>
              <a:rPr lang="en-US" baseline="0" dirty="0" smtClean="0"/>
              <a:t> Tchangalova</a:t>
            </a:r>
            <a:endParaRPr lang="en-US" dirty="0" smtClean="0"/>
          </a:p>
          <a:p>
            <a:pPr marL="171450" lvl="0" indent="-171450">
              <a:buFont typeface="Arial" panose="020B0604020202020204" pitchFamily="34" charset="0"/>
              <a:buChar char="•"/>
            </a:pPr>
            <a:endParaRPr lang="en-US" sz="1200" b="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88E3C90-B1C2-4F2B-911E-A85C5CE3176B}" type="slidenum">
              <a:rPr lang="en-US" smtClean="0"/>
              <a:t>7</a:t>
            </a:fld>
            <a:endParaRPr lang="en-US"/>
          </a:p>
        </p:txBody>
      </p:sp>
    </p:spTree>
    <p:extLst>
      <p:ext uri="{BB962C8B-B14F-4D97-AF65-F5344CB8AC3E}">
        <p14:creationId xmlns:p14="http://schemas.microsoft.com/office/powerpoint/2010/main" val="3853952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100" dirty="0" smtClean="0"/>
              <a:t>This teaching</a:t>
            </a:r>
            <a:r>
              <a:rPr lang="en-US" sz="1100" baseline="0" dirty="0" smtClean="0"/>
              <a:t> pedagogy provides more opportunities for students to be active participants in the learning process.</a:t>
            </a:r>
            <a:endParaRPr lang="en-US" sz="1100" dirty="0" smtClean="0"/>
          </a:p>
        </p:txBody>
      </p:sp>
      <p:sp>
        <p:nvSpPr>
          <p:cNvPr id="4" name="Slide Number Placeholder 3"/>
          <p:cNvSpPr>
            <a:spLocks noGrp="1"/>
          </p:cNvSpPr>
          <p:nvPr>
            <p:ph type="sldNum" sz="quarter" idx="10"/>
          </p:nvPr>
        </p:nvSpPr>
        <p:spPr/>
        <p:txBody>
          <a:bodyPr/>
          <a:lstStyle/>
          <a:p>
            <a:fld id="{788E3C90-B1C2-4F2B-911E-A85C5CE3176B}" type="slidenum">
              <a:rPr lang="en-US" smtClean="0"/>
              <a:t>8</a:t>
            </a:fld>
            <a:endParaRPr lang="en-US"/>
          </a:p>
        </p:txBody>
      </p:sp>
    </p:spTree>
    <p:extLst>
      <p:ext uri="{BB962C8B-B14F-4D97-AF65-F5344CB8AC3E}">
        <p14:creationId xmlns:p14="http://schemas.microsoft.com/office/powerpoint/2010/main" val="36613115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100" dirty="0" smtClean="0"/>
              <a:t>Students present</a:t>
            </a:r>
            <a:r>
              <a:rPr lang="en-US" sz="1100" baseline="0" dirty="0" smtClean="0"/>
              <a:t> information literacy concepts in a more fun and memorable way.</a:t>
            </a:r>
          </a:p>
          <a:p>
            <a:endParaRPr lang="en-US" sz="1100" baseline="0" dirty="0" smtClean="0"/>
          </a:p>
          <a:p>
            <a:r>
              <a:rPr lang="en-US" sz="1100" i="1" u="sng" baseline="0" dirty="0" smtClean="0"/>
              <a:t>Images</a:t>
            </a:r>
            <a:r>
              <a:rPr lang="en-US" sz="1100" baseline="0" dirty="0" smtClean="0"/>
              <a:t>:</a:t>
            </a:r>
          </a:p>
          <a:p>
            <a:pPr marL="457200" lvl="1" indent="-228600">
              <a:buAutoNum type="arabicPeriod"/>
            </a:pPr>
            <a:r>
              <a:rPr lang="en-US" sz="1100" baseline="0" dirty="0" smtClean="0"/>
              <a:t>On Being An Older Library School Student: http://hacklibraryschool.com/2012/08/27/on-being-an-older-library-school-student-starter-kit/</a:t>
            </a:r>
          </a:p>
          <a:p>
            <a:pPr marL="457200" lvl="1" indent="-228600">
              <a:buAutoNum type="arabicPeriod"/>
            </a:pPr>
            <a:r>
              <a:rPr lang="en-US" sz="1100" baseline="0" dirty="0" smtClean="0"/>
              <a:t>Funny Moose Pictures: http://www.afuntab.com/funny-moose-pictures/</a:t>
            </a:r>
          </a:p>
          <a:p>
            <a:pPr marL="457200" lvl="1" indent="-228600">
              <a:buAutoNum type="arabicPeriod"/>
            </a:pPr>
            <a:r>
              <a:rPr lang="en-US" sz="1100" baseline="0" dirty="0" smtClean="0"/>
              <a:t>Happy: http://sonydj.com/dj-angel-happy-pharrell-williams-remix/</a:t>
            </a:r>
          </a:p>
          <a:p>
            <a:pPr marL="228600" indent="-228600">
              <a:buAutoNum type="arabicPeriod"/>
            </a:pPr>
            <a:endParaRPr lang="en-US" baseline="0" dirty="0" smtClean="0"/>
          </a:p>
          <a:p>
            <a:pPr marL="228600" indent="-228600">
              <a:buAutoNum type="arabicPeriod"/>
            </a:pP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788E3C90-B1C2-4F2B-911E-A85C5CE3176B}" type="slidenum">
              <a:rPr lang="en-US" smtClean="0"/>
              <a:t>9</a:t>
            </a:fld>
            <a:endParaRPr lang="en-US"/>
          </a:p>
        </p:txBody>
      </p:sp>
    </p:spTree>
    <p:extLst>
      <p:ext uri="{BB962C8B-B14F-4D97-AF65-F5344CB8AC3E}">
        <p14:creationId xmlns:p14="http://schemas.microsoft.com/office/powerpoint/2010/main" val="1551481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AACE02E-DC5D-4F9E-A051-D09C60FECBB1}" type="datetimeFigureOut">
              <a:rPr lang="en-US"/>
              <a:pPr>
                <a:defRPr/>
              </a:pPr>
              <a:t>5/7/2015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AACD314-5E90-44A0-9DE2-9A3FC3225ACC}" type="slidenum">
              <a:rPr lang="en-US" altLang="en-US"/>
              <a:pPr/>
              <a:t>‹#›</a:t>
            </a:fld>
            <a:endParaRPr lang="en-US" altLang="en-US"/>
          </a:p>
        </p:txBody>
      </p:sp>
    </p:spTree>
    <p:extLst>
      <p:ext uri="{BB962C8B-B14F-4D97-AF65-F5344CB8AC3E}">
        <p14:creationId xmlns:p14="http://schemas.microsoft.com/office/powerpoint/2010/main" val="3351565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614C755-78E8-4C05-AFBC-9E38C40BC1E7}" type="datetimeFigureOut">
              <a:rPr lang="en-US"/>
              <a:pPr>
                <a:defRPr/>
              </a:pPr>
              <a:t>5/7/2015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04F9FE4-1F90-40FA-AC69-39CD8385E145}" type="slidenum">
              <a:rPr lang="en-US" altLang="en-US"/>
              <a:pPr/>
              <a:t>‹#›</a:t>
            </a:fld>
            <a:endParaRPr lang="en-US" altLang="en-US"/>
          </a:p>
        </p:txBody>
      </p:sp>
    </p:spTree>
    <p:extLst>
      <p:ext uri="{BB962C8B-B14F-4D97-AF65-F5344CB8AC3E}">
        <p14:creationId xmlns:p14="http://schemas.microsoft.com/office/powerpoint/2010/main" val="2658848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4A3011-1A01-42CF-9DCB-F7934B1459CB}" type="datetimeFigureOut">
              <a:rPr lang="en-US"/>
              <a:pPr>
                <a:defRPr/>
              </a:pPr>
              <a:t>5/7/2015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67D12E7-B687-40FF-B25A-C8A14BD15FE3}" type="slidenum">
              <a:rPr lang="en-US" altLang="en-US"/>
              <a:pPr/>
              <a:t>‹#›</a:t>
            </a:fld>
            <a:endParaRPr lang="en-US" altLang="en-US"/>
          </a:p>
        </p:txBody>
      </p:sp>
    </p:spTree>
    <p:extLst>
      <p:ext uri="{BB962C8B-B14F-4D97-AF65-F5344CB8AC3E}">
        <p14:creationId xmlns:p14="http://schemas.microsoft.com/office/powerpoint/2010/main" val="946117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181C5D5-CF15-436A-8D68-FD1ABD32CB39}" type="datetimeFigureOut">
              <a:rPr lang="en-US"/>
              <a:pPr>
                <a:defRPr/>
              </a:pPr>
              <a:t>5/7/2015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E4E2A47-D578-4146-9DCA-7050925CB65B}" type="slidenum">
              <a:rPr lang="en-US" altLang="en-US"/>
              <a:pPr/>
              <a:t>‹#›</a:t>
            </a:fld>
            <a:endParaRPr lang="en-US" altLang="en-US"/>
          </a:p>
        </p:txBody>
      </p:sp>
    </p:spTree>
    <p:extLst>
      <p:ext uri="{BB962C8B-B14F-4D97-AF65-F5344CB8AC3E}">
        <p14:creationId xmlns:p14="http://schemas.microsoft.com/office/powerpoint/2010/main" val="486836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67EA66B-8883-4F4C-9298-7BBD5BAC0F6B}" type="datetimeFigureOut">
              <a:rPr lang="en-US"/>
              <a:pPr>
                <a:defRPr/>
              </a:pPr>
              <a:t>5/7/2015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7667209-B962-4A0D-B243-3503BC84A944}" type="slidenum">
              <a:rPr lang="en-US" altLang="en-US"/>
              <a:pPr/>
              <a:t>‹#›</a:t>
            </a:fld>
            <a:endParaRPr lang="en-US" altLang="en-US"/>
          </a:p>
        </p:txBody>
      </p:sp>
    </p:spTree>
    <p:extLst>
      <p:ext uri="{BB962C8B-B14F-4D97-AF65-F5344CB8AC3E}">
        <p14:creationId xmlns:p14="http://schemas.microsoft.com/office/powerpoint/2010/main" val="3546705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1707ABE-BA41-48F3-A311-80431BECCE89}" type="datetimeFigureOut">
              <a:rPr lang="en-US"/>
              <a:pPr>
                <a:defRPr/>
              </a:pPr>
              <a:t>5/7/2015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CA294F5-AB85-4D2E-A1EF-519832E4785C}" type="slidenum">
              <a:rPr lang="en-US" altLang="en-US"/>
              <a:pPr/>
              <a:t>‹#›</a:t>
            </a:fld>
            <a:endParaRPr lang="en-US" altLang="en-US"/>
          </a:p>
        </p:txBody>
      </p:sp>
    </p:spTree>
    <p:extLst>
      <p:ext uri="{BB962C8B-B14F-4D97-AF65-F5344CB8AC3E}">
        <p14:creationId xmlns:p14="http://schemas.microsoft.com/office/powerpoint/2010/main" val="237281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1409163-F291-4DC2-AA04-4A7008EDAD77}" type="datetimeFigureOut">
              <a:rPr lang="en-US"/>
              <a:pPr>
                <a:defRPr/>
              </a:pPr>
              <a:t>5/7/2015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DCEC8B5A-7F4B-4CDB-B5E6-79D866930062}" type="slidenum">
              <a:rPr lang="en-US" altLang="en-US"/>
              <a:pPr/>
              <a:t>‹#›</a:t>
            </a:fld>
            <a:endParaRPr lang="en-US" altLang="en-US"/>
          </a:p>
        </p:txBody>
      </p:sp>
    </p:spTree>
    <p:extLst>
      <p:ext uri="{BB962C8B-B14F-4D97-AF65-F5344CB8AC3E}">
        <p14:creationId xmlns:p14="http://schemas.microsoft.com/office/powerpoint/2010/main" val="2357858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B445D08-ED35-4212-8778-140D25427BB4}" type="datetimeFigureOut">
              <a:rPr lang="en-US"/>
              <a:pPr>
                <a:defRPr/>
              </a:pPr>
              <a:t>5/7/2015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5C394F77-793B-4CF8-858D-6C4B63178992}" type="slidenum">
              <a:rPr lang="en-US" altLang="en-US"/>
              <a:pPr/>
              <a:t>‹#›</a:t>
            </a:fld>
            <a:endParaRPr lang="en-US" altLang="en-US"/>
          </a:p>
        </p:txBody>
      </p:sp>
    </p:spTree>
    <p:extLst>
      <p:ext uri="{BB962C8B-B14F-4D97-AF65-F5344CB8AC3E}">
        <p14:creationId xmlns:p14="http://schemas.microsoft.com/office/powerpoint/2010/main" val="1222662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A5A04F5-9B7B-4527-B482-7407A5C206D9}" type="datetimeFigureOut">
              <a:rPr lang="en-US"/>
              <a:pPr>
                <a:defRPr/>
              </a:pPr>
              <a:t>5/7/2015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02046E92-1687-4AD2-83CC-EE3A68D4D5C9}" type="slidenum">
              <a:rPr lang="en-US" altLang="en-US"/>
              <a:pPr/>
              <a:t>‹#›</a:t>
            </a:fld>
            <a:endParaRPr lang="en-US" altLang="en-US"/>
          </a:p>
        </p:txBody>
      </p:sp>
    </p:spTree>
    <p:extLst>
      <p:ext uri="{BB962C8B-B14F-4D97-AF65-F5344CB8AC3E}">
        <p14:creationId xmlns:p14="http://schemas.microsoft.com/office/powerpoint/2010/main" val="4117489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C8F4ED9-B340-4091-A03D-C45F921A8AA5}" type="datetimeFigureOut">
              <a:rPr lang="en-US"/>
              <a:pPr>
                <a:defRPr/>
              </a:pPr>
              <a:t>5/7/2015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B7C9F649-99C1-4882-B6D9-23BC44C4DE3E}" type="slidenum">
              <a:rPr lang="en-US" altLang="en-US"/>
              <a:pPr/>
              <a:t>‹#›</a:t>
            </a:fld>
            <a:endParaRPr lang="en-US" altLang="en-US"/>
          </a:p>
        </p:txBody>
      </p:sp>
    </p:spTree>
    <p:extLst>
      <p:ext uri="{BB962C8B-B14F-4D97-AF65-F5344CB8AC3E}">
        <p14:creationId xmlns:p14="http://schemas.microsoft.com/office/powerpoint/2010/main" val="34727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DABE7F2-568C-4CCD-BA61-20D3A8A168D6}" type="datetimeFigureOut">
              <a:rPr lang="en-US"/>
              <a:pPr>
                <a:defRPr/>
              </a:pPr>
              <a:t>5/7/2015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E6EB899-F64B-4996-8D41-344726AD7811}" type="slidenum">
              <a:rPr lang="en-US" altLang="en-US"/>
              <a:pPr/>
              <a:t>‹#›</a:t>
            </a:fld>
            <a:endParaRPr lang="en-US" altLang="en-US"/>
          </a:p>
        </p:txBody>
      </p:sp>
    </p:spTree>
    <p:extLst>
      <p:ext uri="{BB962C8B-B14F-4D97-AF65-F5344CB8AC3E}">
        <p14:creationId xmlns:p14="http://schemas.microsoft.com/office/powerpoint/2010/main" val="4072810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EAEDDD54-F309-4AAA-A8FB-46A1E3973D4F}" type="datetimeFigureOut">
              <a:rPr lang="en-US"/>
              <a:pPr>
                <a:defRPr/>
              </a:pPr>
              <a:t>5/7/2015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3D0DDB3E-7401-4A7A-B85D-12665A06F3F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gif"/><Relationship Id="rId7" Type="http://schemas.openxmlformats.org/officeDocument/2006/relationships/image" Target="../media/image24.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6.jpeg"/><Relationship Id="rId7" Type="http://schemas.openxmlformats.org/officeDocument/2006/relationships/diagramColors" Target="../diagrams/colors1.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jp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hyperlink" Target="https://www.polleverywhere.com/multiple_choice_polls/Butz1IXau2zTbro?preview=true" TargetMode="Externa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hyperlink" Target="http://www.polleverywhere.com/app/help" TargetMode="External"/><Relationship Id="rId5" Type="http://schemas.openxmlformats.org/officeDocument/2006/relationships/hyperlink" Target="http://www.polleverywhere.com/app" TargetMode="Externa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7.png"/><Relationship Id="rId7"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hyperlink" Target="mailto:eharring@umd.edu" TargetMode="External"/><Relationship Id="rId5" Type="http://schemas.openxmlformats.org/officeDocument/2006/relationships/hyperlink" Target="mailto:nedelina@umd.edu" TargetMode="External"/><Relationship Id="rId4" Type="http://schemas.openxmlformats.org/officeDocument/2006/relationships/hyperlink" Target="mailto:ajcarrol@umd.edu"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hyperlink" Target="https://www.polleverywhere.com/multiple_choice_polls/BW2Gkv6Cgc9uiOi?preview=true" TargetMode="External"/><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hyperlink" Target="http://www.polleverywhere.com/app/help" TargetMode="External"/><Relationship Id="rId5" Type="http://schemas.openxmlformats.org/officeDocument/2006/relationships/hyperlink" Target="http://www.polleverywhere.com/app"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72000" y="17862"/>
            <a:ext cx="4572000" cy="6880936"/>
          </a:xfrm>
          <a:prstGeom prst="rect">
            <a:avLst/>
          </a:prstGeom>
          <a:effectLst>
            <a:glow rad="139700">
              <a:srgbClr val="BDD8F3">
                <a:alpha val="40000"/>
              </a:srgbClr>
            </a:glow>
          </a:effectLst>
        </p:spPr>
      </p:pic>
      <p:sp>
        <p:nvSpPr>
          <p:cNvPr id="12" name="TextBox 11"/>
          <p:cNvSpPr txBox="1"/>
          <p:nvPr/>
        </p:nvSpPr>
        <p:spPr>
          <a:xfrm rot="20061142">
            <a:off x="-816545" y="1044801"/>
            <a:ext cx="9144000" cy="1477328"/>
          </a:xfrm>
          <a:prstGeom prst="rect">
            <a:avLst/>
          </a:prstGeom>
          <a:solidFill>
            <a:schemeClr val="bg1"/>
          </a:solidFill>
        </p:spPr>
        <p:txBody>
          <a:bodyPr wrap="square">
            <a:spAutoFit/>
            <a:scene3d>
              <a:camera prst="obliqueTopLeft"/>
              <a:lightRig rig="threePt" dir="t"/>
            </a:scene3d>
            <a:sp3d extrusionH="57150">
              <a:bevelT w="38100" h="38100"/>
            </a:sp3d>
          </a:bodyPr>
          <a:lstStyle/>
          <a:p>
            <a:pPr fontAlgn="auto">
              <a:spcBef>
                <a:spcPts val="0"/>
              </a:spcBef>
              <a:spcAft>
                <a:spcPts val="0"/>
              </a:spcAft>
              <a:defRPr/>
            </a:pPr>
            <a:r>
              <a:rPr lang="en-US" sz="6000" dirty="0" smtClean="0">
                <a:solidFill>
                  <a:schemeClr val="bg1"/>
                </a:solidFill>
                <a:latin typeface="Philosopher" pitchFamily="50" charset="0"/>
                <a:cs typeface="+mn-cs"/>
              </a:rPr>
              <a:t>     </a:t>
            </a:r>
            <a:r>
              <a:rPr lang="en-US" sz="6000" dirty="0" smtClean="0">
                <a:latin typeface="Philosopher" pitchFamily="50" charset="0"/>
                <a:cs typeface="+mn-cs"/>
              </a:rPr>
              <a:t>Uncorking Learning</a:t>
            </a:r>
          </a:p>
          <a:p>
            <a:pPr fontAlgn="auto">
              <a:spcBef>
                <a:spcPts val="0"/>
              </a:spcBef>
              <a:spcAft>
                <a:spcPts val="0"/>
              </a:spcAft>
              <a:defRPr/>
            </a:pPr>
            <a:r>
              <a:rPr lang="en-US" sz="3000" b="1" dirty="0" smtClean="0">
                <a:latin typeface="+mn-lt"/>
                <a:cs typeface="+mn-cs"/>
              </a:rPr>
              <a:t>          Flipping Library Instruction </a:t>
            </a:r>
            <a:r>
              <a:rPr lang="en-US" sz="3000" b="1" dirty="0" err="1" smtClean="0">
                <a:latin typeface="+mn-lt"/>
                <a:cs typeface="+mn-cs"/>
              </a:rPr>
              <a:t>PechaKucha</a:t>
            </a:r>
            <a:r>
              <a:rPr lang="en-US" sz="3000" b="1" dirty="0" smtClean="0">
                <a:latin typeface="+mn-lt"/>
                <a:cs typeface="+mn-cs"/>
              </a:rPr>
              <a:t>-Style</a:t>
            </a:r>
            <a:r>
              <a:rPr lang="en-US" sz="3000" b="1" dirty="0" smtClean="0">
                <a:solidFill>
                  <a:schemeClr val="bg1"/>
                </a:solidFill>
                <a:latin typeface="+mn-lt"/>
                <a:cs typeface="+mn-cs"/>
              </a:rPr>
              <a:t> </a:t>
            </a:r>
            <a:endParaRPr lang="en-US" sz="3000" b="1" dirty="0">
              <a:solidFill>
                <a:schemeClr val="bg1"/>
              </a:solidFill>
              <a:latin typeface="+mn-lt"/>
              <a:cs typeface="+mn-cs"/>
            </a:endParaRPr>
          </a:p>
        </p:txBody>
      </p:sp>
      <p:sp>
        <p:nvSpPr>
          <p:cNvPr id="10" name="TextBox 9"/>
          <p:cNvSpPr txBox="1"/>
          <p:nvPr/>
        </p:nvSpPr>
        <p:spPr>
          <a:xfrm>
            <a:off x="7317252" y="6248400"/>
            <a:ext cx="1981200" cy="369332"/>
          </a:xfrm>
          <a:prstGeom prst="rect">
            <a:avLst/>
          </a:prstGeom>
          <a:noFill/>
        </p:spPr>
        <p:txBody>
          <a:bodyPr wrap="square" rtlCol="0">
            <a:spAutoFit/>
          </a:bodyPr>
          <a:lstStyle/>
          <a:p>
            <a:pPr algn="ctr"/>
            <a:r>
              <a:rPr lang="en-US" b="1" dirty="0" smtClean="0">
                <a:solidFill>
                  <a:schemeClr val="bg1"/>
                </a:solidFill>
              </a:rPr>
              <a:t>May 12, 2015 </a:t>
            </a:r>
          </a:p>
        </p:txBody>
      </p:sp>
      <p:sp>
        <p:nvSpPr>
          <p:cNvPr id="3" name="TextBox 2"/>
          <p:cNvSpPr txBox="1"/>
          <p:nvPr/>
        </p:nvSpPr>
        <p:spPr>
          <a:xfrm>
            <a:off x="1524000" y="6172200"/>
            <a:ext cx="2735605" cy="430887"/>
          </a:xfrm>
          <a:prstGeom prst="rect">
            <a:avLst/>
          </a:prstGeom>
          <a:noFill/>
        </p:spPr>
        <p:txBody>
          <a:bodyPr wrap="square" rtlCol="0">
            <a:spAutoFit/>
          </a:bodyPr>
          <a:lstStyle/>
          <a:p>
            <a:pPr algn="r"/>
            <a:r>
              <a:rPr lang="en-US" sz="1100" b="1" dirty="0" smtClean="0"/>
              <a:t>The Innovative Library Classroom (TILC) Radford</a:t>
            </a:r>
            <a:r>
              <a:rPr lang="en-US" sz="1100" b="1" dirty="0"/>
              <a:t>, </a:t>
            </a:r>
            <a:r>
              <a:rPr lang="en-US" sz="1100" b="1" dirty="0" smtClean="0"/>
              <a:t>VA</a:t>
            </a:r>
            <a:endParaRPr lang="en-US" sz="1100" b="1" dirty="0"/>
          </a:p>
        </p:txBody>
      </p:sp>
      <p:sp>
        <p:nvSpPr>
          <p:cNvPr id="6" name="TextBox 5"/>
          <p:cNvSpPr txBox="1"/>
          <p:nvPr/>
        </p:nvSpPr>
        <p:spPr>
          <a:xfrm>
            <a:off x="1679228" y="4046568"/>
            <a:ext cx="2738320" cy="830997"/>
          </a:xfrm>
          <a:prstGeom prst="rect">
            <a:avLst/>
          </a:prstGeom>
          <a:solidFill>
            <a:schemeClr val="bg1"/>
          </a:solidFill>
        </p:spPr>
        <p:txBody>
          <a:bodyPr wrap="square" rtlCol="0">
            <a:spAutoFit/>
          </a:bodyPr>
          <a:lstStyle/>
          <a:p>
            <a:pPr algn="r"/>
            <a:r>
              <a:rPr lang="en-US" sz="1600" b="1" dirty="0" smtClean="0">
                <a:solidFill>
                  <a:schemeClr val="tx2">
                    <a:lumMod val="75000"/>
                  </a:schemeClr>
                </a:solidFill>
              </a:rPr>
              <a:t>Alexander J. Carroll</a:t>
            </a:r>
          </a:p>
          <a:p>
            <a:pPr algn="r"/>
            <a:r>
              <a:rPr lang="en-US" sz="1600" b="1" dirty="0" smtClean="0">
                <a:solidFill>
                  <a:schemeClr val="tx2">
                    <a:lumMod val="75000"/>
                  </a:schemeClr>
                </a:solidFill>
              </a:rPr>
              <a:t>Nedelina Tchangalova</a:t>
            </a:r>
          </a:p>
          <a:p>
            <a:pPr algn="r"/>
            <a:r>
              <a:rPr lang="en-US" sz="1600" b="1" dirty="0" smtClean="0">
                <a:solidFill>
                  <a:schemeClr val="tx2">
                    <a:lumMod val="75000"/>
                  </a:schemeClr>
                </a:solidFill>
              </a:rPr>
              <a:t>Eileen G. Harrington</a:t>
            </a:r>
            <a:endParaRPr lang="en-US" sz="16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708579" y="538371"/>
            <a:ext cx="35766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Why </a:t>
            </a:r>
            <a:r>
              <a:rPr lang="en-US" altLang="en-US" sz="4800" dirty="0" err="1" smtClean="0">
                <a:solidFill>
                  <a:srgbClr val="3C8FED"/>
                </a:solidFill>
                <a:latin typeface="Philosopher" pitchFamily="50" charset="0"/>
              </a:rPr>
              <a:t>PechaKucha</a:t>
            </a:r>
            <a:r>
              <a:rPr lang="en-US" altLang="en-US" sz="4800" dirty="0" smtClean="0">
                <a:solidFill>
                  <a:srgbClr val="3C8FED"/>
                </a:solidFill>
                <a:latin typeface="Philosopher" pitchFamily="50" charset="0"/>
              </a:rPr>
              <a:t>?</a:t>
            </a:r>
            <a:endParaRPr lang="en-US" altLang="en-US" sz="4800" dirty="0">
              <a:solidFill>
                <a:srgbClr val="3C8FED"/>
              </a:solidFill>
              <a:latin typeface="Philosopher" pitchFamily="50" charset="0"/>
            </a:endParaRPr>
          </a:p>
        </p:txBody>
      </p:sp>
      <p:sp>
        <p:nvSpPr>
          <p:cNvPr id="22" name="TextBox 21"/>
          <p:cNvSpPr txBox="1"/>
          <p:nvPr/>
        </p:nvSpPr>
        <p:spPr>
          <a:xfrm>
            <a:off x="5221742" y="906195"/>
            <a:ext cx="3049374" cy="461665"/>
          </a:xfrm>
          <a:prstGeom prst="rect">
            <a:avLst/>
          </a:prstGeom>
          <a:noFill/>
        </p:spPr>
        <p:txBody>
          <a:bodyPr wrap="square" rtlCol="0">
            <a:spAutoFit/>
          </a:bodyPr>
          <a:lstStyle/>
          <a:p>
            <a:r>
              <a:rPr lang="en-US" sz="2400" dirty="0" smtClean="0">
                <a:solidFill>
                  <a:srgbClr val="7A0000"/>
                </a:solidFill>
                <a:latin typeface="Adobe Fan Heiti Std B" panose="020B0700000000000000" pitchFamily="34" charset="-128"/>
                <a:ea typeface="Adobe Fan Heiti Std B" panose="020B0700000000000000" pitchFamily="34" charset="-128"/>
              </a:rPr>
              <a:t>Searching Strategies</a:t>
            </a:r>
            <a:endParaRPr lang="en-US" sz="2400" dirty="0">
              <a:solidFill>
                <a:srgbClr val="7A0000"/>
              </a:solidFill>
              <a:latin typeface="Adobe Fan Heiti Std B" panose="020B0700000000000000" pitchFamily="34" charset="-128"/>
              <a:ea typeface="Adobe Fan Heiti Std B" panose="020B0700000000000000" pitchFamily="34" charset="-128"/>
            </a:endParaRPr>
          </a:p>
        </p:txBody>
      </p:sp>
      <p:grpSp>
        <p:nvGrpSpPr>
          <p:cNvPr id="6" name="Group 5"/>
          <p:cNvGrpSpPr/>
          <p:nvPr/>
        </p:nvGrpSpPr>
        <p:grpSpPr>
          <a:xfrm>
            <a:off x="854566" y="1525265"/>
            <a:ext cx="7449663" cy="2693122"/>
            <a:chOff x="854566" y="1525265"/>
            <a:chExt cx="7449663" cy="2693122"/>
          </a:xfrm>
        </p:grpSpPr>
        <p:grpSp>
          <p:nvGrpSpPr>
            <p:cNvPr id="11" name="Group 10"/>
            <p:cNvGrpSpPr/>
            <p:nvPr/>
          </p:nvGrpSpPr>
          <p:grpSpPr>
            <a:xfrm>
              <a:off x="854566" y="1525265"/>
              <a:ext cx="7449663" cy="2693122"/>
              <a:chOff x="854566" y="1525265"/>
              <a:chExt cx="7449663" cy="2693122"/>
            </a:xfrm>
          </p:grpSpPr>
          <p:pic>
            <p:nvPicPr>
              <p:cNvPr id="36" name="Picture 3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648101" y="1525265"/>
                <a:ext cx="3656128" cy="2285080"/>
              </a:xfrm>
              <a:prstGeom prst="rect">
                <a:avLst/>
              </a:prstGeom>
            </p:spPr>
          </p:pic>
          <p:pic>
            <p:nvPicPr>
              <p:cNvPr id="40" name="Picture 2" descr="https://ci5.googleusercontent.com/proxy/T_0DnZNywnHItSPI1qixBeh2dQAKrcnli4uEc2sQ8ax4WcyFUKH8zlk_0yaFtB8q4-Ck7K34OKJ_4Zl-9d447Bb4ze4slrbGzL5yzha6uCAzk8Ti1eXlzDDH_7PsrALjtZd_b_loZIXySbeunQ=s0-d-e1-ft#http://www.sourcecon.com/media/2010/12/Screen-shot-2010-12-03-at-2.28.49-PM-300x260.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54566" y="1671142"/>
                <a:ext cx="3566079" cy="229014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074390" y="3818277"/>
                <a:ext cx="3715801" cy="400110"/>
              </a:xfrm>
              <a:prstGeom prst="rect">
                <a:avLst/>
              </a:prstGeom>
              <a:noFill/>
            </p:spPr>
            <p:txBody>
              <a:bodyPr wrap="square" rtlCol="0">
                <a:spAutoFit/>
              </a:bodyPr>
              <a:lstStyle/>
              <a:p>
                <a:r>
                  <a:rPr lang="en-US" sz="2000" dirty="0" smtClean="0"/>
                  <a:t>Boolean Operators</a:t>
                </a:r>
                <a:endParaRPr lang="en-US" sz="2000" dirty="0"/>
              </a:p>
            </p:txBody>
          </p:sp>
        </p:grpSp>
        <p:cxnSp>
          <p:nvCxnSpPr>
            <p:cNvPr id="5" name="Straight Connector 4"/>
            <p:cNvCxnSpPr/>
            <p:nvPr/>
          </p:nvCxnSpPr>
          <p:spPr>
            <a:xfrm flipH="1">
              <a:off x="6934200" y="1525265"/>
              <a:ext cx="696610" cy="2242424"/>
            </a:xfrm>
            <a:prstGeom prst="line">
              <a:avLst/>
            </a:prstGeom>
            <a:ln w="53975" cmpd="sng">
              <a:solidFill>
                <a:schemeClr val="tx1"/>
              </a:solidFill>
              <a:headEnd w="lg" len="lg"/>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986196" y="1590657"/>
              <a:ext cx="581353" cy="2209168"/>
            </a:xfrm>
            <a:prstGeom prst="line">
              <a:avLst/>
            </a:prstGeom>
            <a:ln w="53975" cmpd="sng">
              <a:solidFill>
                <a:schemeClr val="tx1"/>
              </a:solidFill>
              <a:headEnd w="lg" len="lg"/>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3074390" y="4645684"/>
            <a:ext cx="5258445" cy="1841304"/>
            <a:chOff x="3074390" y="4645684"/>
            <a:chExt cx="5258445" cy="1841304"/>
          </a:xfrm>
        </p:grpSpPr>
        <p:pic>
          <p:nvPicPr>
            <p:cNvPr id="37" name="Content Placeholder 5"/>
            <p:cNvPicPr>
              <a:picLocks noChangeAspect="1"/>
            </p:cNvPicPr>
            <p:nvPr/>
          </p:nvPicPr>
          <p:blipFill>
            <a:blip r:embed="rId5" cstate="print">
              <a:extLst>
                <a:ext uri="{28A0092B-C50C-407E-A947-70E740481C1C}">
                  <a14:useLocalDpi xmlns:a14="http://schemas.microsoft.com/office/drawing/2010/main"/>
                </a:ext>
              </a:extLst>
            </a:blip>
            <a:srcRect t="8631" b="8631"/>
            <a:stretch>
              <a:fillRect/>
            </a:stretch>
          </p:blipFill>
          <p:spPr bwMode="auto">
            <a:xfrm>
              <a:off x="3074390" y="4645684"/>
              <a:ext cx="3348060" cy="1841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6297085" y="5951532"/>
              <a:ext cx="2035750" cy="400110"/>
            </a:xfrm>
            <a:prstGeom prst="rect">
              <a:avLst/>
            </a:prstGeom>
            <a:noFill/>
          </p:spPr>
          <p:txBody>
            <a:bodyPr wrap="square" rtlCol="0">
              <a:spAutoFit/>
            </a:bodyPr>
            <a:lstStyle/>
            <a:p>
              <a:r>
                <a:rPr lang="en-US" sz="2000" dirty="0" smtClean="0"/>
                <a:t>PICO Method</a:t>
              </a:r>
              <a:endParaRPr lang="en-US" sz="2000" dirty="0"/>
            </a:p>
          </p:txBody>
        </p:sp>
      </p:grpSp>
    </p:spTree>
    <p:extLst>
      <p:ext uri="{BB962C8B-B14F-4D97-AF65-F5344CB8AC3E}">
        <p14:creationId xmlns:p14="http://schemas.microsoft.com/office/powerpoint/2010/main" val="3226982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708579" y="538371"/>
            <a:ext cx="35766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Why </a:t>
            </a:r>
            <a:r>
              <a:rPr lang="en-US" altLang="en-US" sz="4800" dirty="0" err="1" smtClean="0">
                <a:solidFill>
                  <a:srgbClr val="3C8FED"/>
                </a:solidFill>
                <a:latin typeface="Philosopher" pitchFamily="50" charset="0"/>
              </a:rPr>
              <a:t>PechaKucha</a:t>
            </a:r>
            <a:r>
              <a:rPr lang="en-US" altLang="en-US" sz="4800" dirty="0" smtClean="0">
                <a:solidFill>
                  <a:srgbClr val="3C8FED"/>
                </a:solidFill>
                <a:latin typeface="Philosopher" pitchFamily="50" charset="0"/>
              </a:rPr>
              <a:t>?</a:t>
            </a:r>
            <a:endParaRPr lang="en-US" altLang="en-US" sz="4800" dirty="0">
              <a:solidFill>
                <a:srgbClr val="3C8FED"/>
              </a:solidFill>
              <a:latin typeface="Philosopher" pitchFamily="50" charset="0"/>
            </a:endParaRPr>
          </a:p>
        </p:txBody>
      </p:sp>
      <p:pic>
        <p:nvPicPr>
          <p:cNvPr id="34" name="Picture 2" descr="http://i0.kym-cdn.com/photos/images/facebook/000/594/192/596.gif"/>
          <p:cNvPicPr>
            <a:picLocks noChangeAspect="1" noChangeArrowheads="1"/>
          </p:cNvPicPr>
          <p:nvPr/>
        </p:nvPicPr>
        <p:blipFill>
          <a:blip r:embed="rId3" cstate="print"/>
          <a:srcRect/>
          <a:stretch>
            <a:fillRect/>
          </a:stretch>
        </p:blipFill>
        <p:spPr bwMode="auto">
          <a:xfrm>
            <a:off x="887361" y="1369368"/>
            <a:ext cx="3616230" cy="2059632"/>
          </a:xfrm>
          <a:prstGeom prst="rect">
            <a:avLst/>
          </a:prstGeom>
          <a:noFill/>
        </p:spPr>
      </p:pic>
      <p:pic>
        <p:nvPicPr>
          <p:cNvPr id="38" name="Picture 3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81527" y="1800514"/>
            <a:ext cx="3277848" cy="2181371"/>
          </a:xfrm>
          <a:prstGeom prst="rect">
            <a:avLst/>
          </a:prstGeom>
        </p:spPr>
      </p:pic>
      <p:pic>
        <p:nvPicPr>
          <p:cNvPr id="42" name="Picture 41" descr="Unknown.jpe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56481" y="4771907"/>
            <a:ext cx="2395448" cy="1794274"/>
          </a:xfrm>
          <a:prstGeom prst="rect">
            <a:avLst/>
          </a:prstGeom>
        </p:spPr>
      </p:pic>
      <p:pic>
        <p:nvPicPr>
          <p:cNvPr id="43" name="Picture 42" descr="bb770144274ae509827481e6181721844ef8a84dec19f9fc60477a75bab92c0c.jp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460574" y="4286685"/>
            <a:ext cx="2108089" cy="1578537"/>
          </a:xfrm>
          <a:prstGeom prst="rect">
            <a:avLst/>
          </a:prstGeom>
        </p:spPr>
      </p:pic>
      <p:pic>
        <p:nvPicPr>
          <p:cNvPr id="44" name="Picture 43" descr="d9506ddd098c59b9d3c074d08ede547e.jp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638800" y="4698423"/>
            <a:ext cx="2767961" cy="1626177"/>
          </a:xfrm>
          <a:prstGeom prst="rect">
            <a:avLst/>
          </a:prstGeom>
        </p:spPr>
      </p:pic>
      <p:pic>
        <p:nvPicPr>
          <p:cNvPr id="45" name="Content Placeholder 3" descr="citationneeded.jpg"/>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rot="19881623">
            <a:off x="1283263" y="2046379"/>
            <a:ext cx="6117187" cy="336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p:cNvSpPr txBox="1"/>
          <p:nvPr/>
        </p:nvSpPr>
        <p:spPr>
          <a:xfrm>
            <a:off x="5534437" y="1137028"/>
            <a:ext cx="3049374" cy="461665"/>
          </a:xfrm>
          <a:prstGeom prst="rect">
            <a:avLst/>
          </a:prstGeom>
          <a:noFill/>
        </p:spPr>
        <p:txBody>
          <a:bodyPr wrap="square" rtlCol="0">
            <a:spAutoFit/>
          </a:bodyPr>
          <a:lstStyle/>
          <a:p>
            <a:r>
              <a:rPr lang="en-US" sz="2400" dirty="0" smtClean="0">
                <a:solidFill>
                  <a:srgbClr val="7A0000"/>
                </a:solidFill>
                <a:latin typeface="Adobe Fan Heiti Std B" panose="020B0700000000000000" pitchFamily="34" charset="-128"/>
                <a:ea typeface="Adobe Fan Heiti Std B" panose="020B0700000000000000" pitchFamily="34" charset="-128"/>
              </a:rPr>
              <a:t>Academic Integrity</a:t>
            </a:r>
            <a:endParaRPr lang="en-US" sz="2400" dirty="0">
              <a:solidFill>
                <a:srgbClr val="7A0000"/>
              </a:solidFill>
              <a:latin typeface="Adobe Fan Heiti Std B" panose="020B0700000000000000" pitchFamily="34" charset="-128"/>
              <a:ea typeface="Adobe Fan Heiti Std B" panose="020B0700000000000000" pitchFamily="34" charset="-128"/>
            </a:endParaRPr>
          </a:p>
        </p:txBody>
      </p:sp>
    </p:spTree>
    <p:extLst>
      <p:ext uri="{BB962C8B-B14F-4D97-AF65-F5344CB8AC3E}">
        <p14:creationId xmlns:p14="http://schemas.microsoft.com/office/powerpoint/2010/main" val="4034112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p:cTn id="27" dur="1000" fill="hold"/>
                                        <p:tgtEl>
                                          <p:spTgt spid="45"/>
                                        </p:tgtEl>
                                        <p:attrNameLst>
                                          <p:attrName>ppt_w</p:attrName>
                                        </p:attrNameLst>
                                      </p:cBhvr>
                                      <p:tavLst>
                                        <p:tav tm="0">
                                          <p:val>
                                            <p:fltVal val="0"/>
                                          </p:val>
                                        </p:tav>
                                        <p:tav tm="100000">
                                          <p:val>
                                            <p:strVal val="#ppt_w"/>
                                          </p:val>
                                        </p:tav>
                                      </p:tavLst>
                                    </p:anim>
                                    <p:anim calcmode="lin" valueType="num">
                                      <p:cBhvr>
                                        <p:cTn id="28" dur="1000" fill="hold"/>
                                        <p:tgtEl>
                                          <p:spTgt spid="45"/>
                                        </p:tgtEl>
                                        <p:attrNameLst>
                                          <p:attrName>ppt_h</p:attrName>
                                        </p:attrNameLst>
                                      </p:cBhvr>
                                      <p:tavLst>
                                        <p:tav tm="0">
                                          <p:val>
                                            <p:fltVal val="0"/>
                                          </p:val>
                                        </p:tav>
                                        <p:tav tm="100000">
                                          <p:val>
                                            <p:strVal val="#ppt_h"/>
                                          </p:val>
                                        </p:tav>
                                      </p:tavLst>
                                    </p:anim>
                                    <p:anim calcmode="lin" valueType="num">
                                      <p:cBhvr>
                                        <p:cTn id="29" dur="1000" fill="hold"/>
                                        <p:tgtEl>
                                          <p:spTgt spid="45"/>
                                        </p:tgtEl>
                                        <p:attrNameLst>
                                          <p:attrName>style.rotation</p:attrName>
                                        </p:attrNameLst>
                                      </p:cBhvr>
                                      <p:tavLst>
                                        <p:tav tm="0">
                                          <p:val>
                                            <p:fltVal val="90"/>
                                          </p:val>
                                        </p:tav>
                                        <p:tav tm="100000">
                                          <p:val>
                                            <p:fltVal val="0"/>
                                          </p:val>
                                        </p:tav>
                                      </p:tavLst>
                                    </p:anim>
                                    <p:animEffect transition="in" filter="fade">
                                      <p:cBhvr>
                                        <p:cTn id="30"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Rounded Rectangle 11"/>
          <p:cNvSpPr/>
          <p:nvPr/>
        </p:nvSpPr>
        <p:spPr>
          <a:xfrm>
            <a:off x="838200"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052" name="Picture 4" descr="Picture"/>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3905250" y="2743200"/>
            <a:ext cx="2495550" cy="2247901"/>
          </a:xfrm>
          <a:prstGeom prst="rect">
            <a:avLst/>
          </a:prstGeom>
          <a:noFill/>
        </p:spPr>
      </p:pic>
      <p:graphicFrame>
        <p:nvGraphicFramePr>
          <p:cNvPr id="8" name="Diagram 7"/>
          <p:cNvGraphicFramePr/>
          <p:nvPr>
            <p:extLst>
              <p:ext uri="{D42A27DB-BD31-4B8C-83A1-F6EECF244321}">
                <p14:modId xmlns:p14="http://schemas.microsoft.com/office/powerpoint/2010/main" val="2993288439"/>
              </p:ext>
            </p:extLst>
          </p:nvPr>
        </p:nvGraphicFramePr>
        <p:xfrm>
          <a:off x="107581" y="990600"/>
          <a:ext cx="9084679" cy="51327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 name="TextBox 7"/>
          <p:cNvSpPr txBox="1">
            <a:spLocks noChangeArrowheads="1"/>
          </p:cNvSpPr>
          <p:nvPr/>
        </p:nvSpPr>
        <p:spPr bwMode="auto">
          <a:xfrm>
            <a:off x="457200" y="616803"/>
            <a:ext cx="313579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Our Assessment</a:t>
            </a:r>
            <a:endParaRPr lang="en-US" altLang="en-US" sz="4800" dirty="0">
              <a:solidFill>
                <a:srgbClr val="3C8FED"/>
              </a:solidFill>
              <a:latin typeface="Philosopher" pitchFamily="50" charset="0"/>
            </a:endParaRPr>
          </a:p>
        </p:txBody>
      </p:sp>
    </p:spTree>
    <p:extLst>
      <p:ext uri="{BB962C8B-B14F-4D97-AF65-F5344CB8AC3E}">
        <p14:creationId xmlns:p14="http://schemas.microsoft.com/office/powerpoint/2010/main" val="42369191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708579" y="538371"/>
            <a:ext cx="37593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RESULTS: Quizzes</a:t>
            </a:r>
            <a:endParaRPr lang="en-US" altLang="en-US" sz="4800" dirty="0">
              <a:solidFill>
                <a:srgbClr val="3C8FED"/>
              </a:solidFill>
              <a:latin typeface="Philosopher" pitchFamily="50" charset="0"/>
            </a:endParaRPr>
          </a:p>
        </p:txBody>
      </p:sp>
      <p:pic>
        <p:nvPicPr>
          <p:cNvPr id="2" name="Picture 1"/>
          <p:cNvPicPr>
            <a:picLocks noChangeAspect="1"/>
          </p:cNvPicPr>
          <p:nvPr/>
        </p:nvPicPr>
        <p:blipFill>
          <a:blip r:embed="rId3"/>
          <a:stretch>
            <a:fillRect/>
          </a:stretch>
        </p:blipFill>
        <p:spPr>
          <a:xfrm>
            <a:off x="842962" y="1600200"/>
            <a:ext cx="7458075" cy="4114800"/>
          </a:xfrm>
          <a:prstGeom prst="rect">
            <a:avLst/>
          </a:prstGeom>
        </p:spPr>
      </p:pic>
    </p:spTree>
    <p:extLst>
      <p:ext uri="{BB962C8B-B14F-4D97-AF65-F5344CB8AC3E}">
        <p14:creationId xmlns:p14="http://schemas.microsoft.com/office/powerpoint/2010/main" val="473169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708579" y="538371"/>
            <a:ext cx="632737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RESULTS: Student Presentations</a:t>
            </a:r>
            <a:endParaRPr lang="en-US" altLang="en-US" sz="4800" dirty="0">
              <a:solidFill>
                <a:srgbClr val="3C8FED"/>
              </a:solidFill>
              <a:latin typeface="Philosopher" pitchFamily="50" charset="0"/>
            </a:endParaRPr>
          </a:p>
        </p:txBody>
      </p:sp>
      <p:pic>
        <p:nvPicPr>
          <p:cNvPr id="2" name="Picture 1"/>
          <p:cNvPicPr>
            <a:picLocks noChangeAspect="1"/>
          </p:cNvPicPr>
          <p:nvPr/>
        </p:nvPicPr>
        <p:blipFill>
          <a:blip r:embed="rId3"/>
          <a:stretch>
            <a:fillRect/>
          </a:stretch>
        </p:blipFill>
        <p:spPr>
          <a:xfrm>
            <a:off x="990600" y="1507637"/>
            <a:ext cx="7343739" cy="4588363"/>
          </a:xfrm>
          <a:prstGeom prst="rect">
            <a:avLst/>
          </a:prstGeom>
        </p:spPr>
      </p:pic>
    </p:spTree>
    <p:extLst>
      <p:ext uri="{BB962C8B-B14F-4D97-AF65-F5344CB8AC3E}">
        <p14:creationId xmlns:p14="http://schemas.microsoft.com/office/powerpoint/2010/main" val="1535877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71800" y="2895600"/>
            <a:ext cx="5054600" cy="3372366"/>
          </a:xfrm>
          <a:prstGeom prst="rect">
            <a:avLst/>
          </a:prstGeom>
          <a:effectLst>
            <a:softEdge rad="190500"/>
          </a:effectLst>
        </p:spPr>
      </p:pic>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rot="20564611">
            <a:off x="4161517" y="1084043"/>
            <a:ext cx="3428344" cy="2265922"/>
          </a:xfrm>
          <a:prstGeom prst="rect">
            <a:avLst/>
          </a:prstGeom>
          <a:effectLst>
            <a:softEdge rad="165100"/>
          </a:effectLst>
        </p:spPr>
      </p:pic>
      <p:pic>
        <p:nvPicPr>
          <p:cNvPr id="6" name="Picture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78350" y="2181100"/>
            <a:ext cx="2617650" cy="1746463"/>
          </a:xfrm>
          <a:prstGeom prst="rect">
            <a:avLst/>
          </a:prstGeom>
          <a:effectLst>
            <a:softEdge rad="101600"/>
          </a:effectLst>
        </p:spPr>
      </p:pic>
      <p:sp>
        <p:nvSpPr>
          <p:cNvPr id="17" name="TextBox 7"/>
          <p:cNvSpPr txBox="1">
            <a:spLocks noChangeArrowheads="1"/>
          </p:cNvSpPr>
          <p:nvPr/>
        </p:nvSpPr>
        <p:spPr bwMode="auto">
          <a:xfrm>
            <a:off x="708579" y="538371"/>
            <a:ext cx="222048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Case Study</a:t>
            </a:r>
          </a:p>
        </p:txBody>
      </p:sp>
      <p:sp>
        <p:nvSpPr>
          <p:cNvPr id="7" name="TextBox 6"/>
          <p:cNvSpPr txBox="1"/>
          <p:nvPr/>
        </p:nvSpPr>
        <p:spPr>
          <a:xfrm>
            <a:off x="708579" y="1219200"/>
            <a:ext cx="7521021" cy="523220"/>
          </a:xfrm>
          <a:prstGeom prst="rect">
            <a:avLst/>
          </a:prstGeom>
          <a:solidFill>
            <a:srgbClr val="F5802D"/>
          </a:solidFill>
        </p:spPr>
        <p:txBody>
          <a:bodyPr wrap="square" rtlCol="0">
            <a:spAutoFit/>
          </a:bodyPr>
          <a:lstStyle/>
          <a:p>
            <a:pPr algn="ctr"/>
            <a:r>
              <a:rPr lang="en-US" altLang="en-US" sz="2800" dirty="0">
                <a:solidFill>
                  <a:schemeClr val="bg1"/>
                </a:solidFill>
                <a:latin typeface="Philosopher"/>
              </a:rPr>
              <a:t>ANSC275 </a:t>
            </a:r>
            <a:r>
              <a:rPr lang="en-US" sz="2800" b="1" dirty="0">
                <a:solidFill>
                  <a:schemeClr val="bg1"/>
                </a:solidFill>
                <a:latin typeface="Philosopher"/>
              </a:rPr>
              <a:t>Introduction to Veterinary Medical Science and </a:t>
            </a:r>
            <a:r>
              <a:rPr lang="en-US" sz="2800" b="1" dirty="0" smtClean="0">
                <a:solidFill>
                  <a:schemeClr val="bg1"/>
                </a:solidFill>
                <a:latin typeface="Philosopher"/>
              </a:rPr>
              <a:t>Practice</a:t>
            </a:r>
            <a:endParaRPr lang="en-US" altLang="en-US" sz="2800" dirty="0">
              <a:solidFill>
                <a:schemeClr val="bg1"/>
              </a:solidFill>
              <a:latin typeface="Philosopher"/>
            </a:endParaRPr>
          </a:p>
        </p:txBody>
      </p:sp>
    </p:spTree>
    <p:extLst>
      <p:ext uri="{BB962C8B-B14F-4D97-AF65-F5344CB8AC3E}">
        <p14:creationId xmlns:p14="http://schemas.microsoft.com/office/powerpoint/2010/main" val="1448884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708579" y="538371"/>
            <a:ext cx="418576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RESULTS: Notecards</a:t>
            </a:r>
            <a:endParaRPr lang="en-US" altLang="en-US" sz="4800" dirty="0">
              <a:solidFill>
                <a:srgbClr val="3C8FED"/>
              </a:solidFill>
              <a:latin typeface="Philosopher" pitchFamily="50" charset="0"/>
            </a:endParaRPr>
          </a:p>
        </p:txBody>
      </p:sp>
      <p:graphicFrame>
        <p:nvGraphicFramePr>
          <p:cNvPr id="9" name="Chart 8"/>
          <p:cNvGraphicFramePr>
            <a:graphicFrameLocks/>
          </p:cNvGraphicFramePr>
          <p:nvPr>
            <p:extLst>
              <p:ext uri="{D42A27DB-BD31-4B8C-83A1-F6EECF244321}">
                <p14:modId xmlns:p14="http://schemas.microsoft.com/office/powerpoint/2010/main" val="3211756258"/>
              </p:ext>
            </p:extLst>
          </p:nvPr>
        </p:nvGraphicFramePr>
        <p:xfrm>
          <a:off x="1066800" y="1343024"/>
          <a:ext cx="7239000" cy="49053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82104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708579" y="538371"/>
            <a:ext cx="790202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RESULTS: Student Homework</a:t>
            </a:r>
            <a:endParaRPr lang="en-US" altLang="en-US" sz="4800" dirty="0">
              <a:solidFill>
                <a:srgbClr val="3C8FED"/>
              </a:solidFill>
              <a:latin typeface="Philosopher" pitchFamily="50"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217477457"/>
              </p:ext>
            </p:extLst>
          </p:nvPr>
        </p:nvGraphicFramePr>
        <p:xfrm>
          <a:off x="1363133" y="1524000"/>
          <a:ext cx="6477000" cy="4710494"/>
        </p:xfrm>
        <a:graphic>
          <a:graphicData uri="http://schemas.openxmlformats.org/drawingml/2006/table">
            <a:tbl>
              <a:tblPr firstRow="1" bandRow="1">
                <a:tableStyleId>{5C22544A-7EE6-4342-B048-85BDC9FD1C3A}</a:tableStyleId>
              </a:tblPr>
              <a:tblGrid>
                <a:gridCol w="3810000">
                  <a:extLst>
                    <a:ext uri="{9D8B030D-6E8A-4147-A177-3AD203B41FA5}">
                      <a16:colId xmlns:a16="http://schemas.microsoft.com/office/drawing/2014/main" xmlns="" val="20000"/>
                    </a:ext>
                  </a:extLst>
                </a:gridCol>
                <a:gridCol w="2667000">
                  <a:extLst>
                    <a:ext uri="{9D8B030D-6E8A-4147-A177-3AD203B41FA5}">
                      <a16:colId xmlns:a16="http://schemas.microsoft.com/office/drawing/2014/main" xmlns="" val="20001"/>
                    </a:ext>
                  </a:extLst>
                </a:gridCol>
              </a:tblGrid>
              <a:tr h="607227">
                <a:tc>
                  <a:txBody>
                    <a:bodyPr/>
                    <a:lstStyle/>
                    <a:p>
                      <a:r>
                        <a:rPr lang="en-US" sz="2400" b="1" dirty="0" smtClean="0">
                          <a:latin typeface="Adobe Garamond Pro Bold" panose="02020702060506020403" pitchFamily="18" charset="0"/>
                        </a:rPr>
                        <a:t>Information Literacy Skill</a:t>
                      </a:r>
                      <a:endParaRPr lang="en-US" sz="2400" b="1" dirty="0">
                        <a:latin typeface="Adobe Garamond Pro Bold" panose="02020702060506020403" pitchFamily="18" charset="0"/>
                      </a:endParaRPr>
                    </a:p>
                  </a:txBody>
                  <a:tcPr anchor="ctr">
                    <a:solidFill>
                      <a:srgbClr val="C00000"/>
                    </a:solidFill>
                  </a:tcPr>
                </a:tc>
                <a:tc>
                  <a:txBody>
                    <a:bodyPr/>
                    <a:lstStyle/>
                    <a:p>
                      <a:r>
                        <a:rPr lang="en-US" sz="2400" b="1" dirty="0" smtClean="0">
                          <a:latin typeface="Adobe Garamond Pro Bold" panose="02020702060506020403" pitchFamily="18" charset="0"/>
                        </a:rPr>
                        <a:t>Performance Level</a:t>
                      </a:r>
                      <a:endParaRPr lang="en-US" sz="2400" b="1" dirty="0">
                        <a:latin typeface="Adobe Garamond Pro Bold" panose="02020702060506020403" pitchFamily="18" charset="0"/>
                      </a:endParaRPr>
                    </a:p>
                  </a:txBody>
                  <a:tcPr anchor="ctr">
                    <a:solidFill>
                      <a:srgbClr val="C00000"/>
                    </a:solidFill>
                  </a:tcPr>
                </a:tc>
                <a:extLst>
                  <a:ext uri="{0D108BD9-81ED-4DB2-BD59-A6C34878D82A}">
                    <a16:rowId xmlns:a16="http://schemas.microsoft.com/office/drawing/2014/main" xmlns="" val="10000"/>
                  </a:ext>
                </a:extLst>
              </a:tr>
              <a:tr h="611972">
                <a:tc>
                  <a:txBody>
                    <a:bodyPr/>
                    <a:lstStyle/>
                    <a:p>
                      <a:r>
                        <a:rPr lang="en-US" sz="2000" dirty="0" smtClean="0"/>
                        <a:t>Finding Background Information</a:t>
                      </a:r>
                      <a:endParaRPr lang="en-US" sz="2000" dirty="0"/>
                    </a:p>
                  </a:txBody>
                  <a:tcPr anchor="ctr"/>
                </a:tc>
                <a:tc>
                  <a:txBody>
                    <a:bodyPr/>
                    <a:lstStyle/>
                    <a:p>
                      <a:r>
                        <a:rPr lang="en-US" sz="2000" dirty="0" smtClean="0"/>
                        <a:t>Strong</a:t>
                      </a:r>
                      <a:endParaRPr lang="en-US" sz="2000" dirty="0"/>
                    </a:p>
                  </a:txBody>
                  <a:tcPr anchor="ctr"/>
                </a:tc>
                <a:extLst>
                  <a:ext uri="{0D108BD9-81ED-4DB2-BD59-A6C34878D82A}">
                    <a16:rowId xmlns:a16="http://schemas.microsoft.com/office/drawing/2014/main" xmlns="" val="10001"/>
                  </a:ext>
                </a:extLst>
              </a:tr>
              <a:tr h="681456">
                <a:tc>
                  <a:txBody>
                    <a:bodyPr/>
                    <a:lstStyle/>
                    <a:p>
                      <a:r>
                        <a:rPr lang="en-US" sz="2000" dirty="0" smtClean="0"/>
                        <a:t>Search Strategies</a:t>
                      </a:r>
                      <a:endParaRPr lang="en-US" sz="2000" dirty="0"/>
                    </a:p>
                  </a:txBody>
                  <a:tcPr anchor="ctr"/>
                </a:tc>
                <a:tc>
                  <a:txBody>
                    <a:bodyPr/>
                    <a:lstStyle/>
                    <a:p>
                      <a:r>
                        <a:rPr lang="en-US" sz="2000" dirty="0" smtClean="0"/>
                        <a:t>Developing</a:t>
                      </a:r>
                      <a:endParaRPr lang="en-US" sz="2000" dirty="0"/>
                    </a:p>
                  </a:txBody>
                  <a:tcPr anchor="ctr"/>
                </a:tc>
                <a:extLst>
                  <a:ext uri="{0D108BD9-81ED-4DB2-BD59-A6C34878D82A}">
                    <a16:rowId xmlns:a16="http://schemas.microsoft.com/office/drawing/2014/main" xmlns="" val="10002"/>
                  </a:ext>
                </a:extLst>
              </a:tr>
              <a:tr h="626147">
                <a:tc>
                  <a:txBody>
                    <a:bodyPr/>
                    <a:lstStyle/>
                    <a:p>
                      <a:r>
                        <a:rPr lang="en-US" sz="2000" dirty="0" smtClean="0"/>
                        <a:t>Citing Sources in APA style</a:t>
                      </a:r>
                      <a:endParaRPr lang="en-US" sz="2000" dirty="0"/>
                    </a:p>
                  </a:txBody>
                  <a:tcPr anchor="ctr"/>
                </a:tc>
                <a:tc>
                  <a:txBody>
                    <a:bodyPr/>
                    <a:lstStyle/>
                    <a:p>
                      <a:r>
                        <a:rPr lang="en-US" sz="2000" dirty="0" smtClean="0"/>
                        <a:t>Developing</a:t>
                      </a:r>
                      <a:endParaRPr lang="en-US" sz="2000" dirty="0"/>
                    </a:p>
                  </a:txBody>
                  <a:tcPr anchor="ctr"/>
                </a:tc>
                <a:extLst>
                  <a:ext uri="{0D108BD9-81ED-4DB2-BD59-A6C34878D82A}">
                    <a16:rowId xmlns:a16="http://schemas.microsoft.com/office/drawing/2014/main" xmlns="" val="10003"/>
                  </a:ext>
                </a:extLst>
              </a:tr>
              <a:tr h="647038">
                <a:tc>
                  <a:txBody>
                    <a:bodyPr/>
                    <a:lstStyle/>
                    <a:p>
                      <a:r>
                        <a:rPr lang="en-US" sz="2000" dirty="0" smtClean="0"/>
                        <a:t>Cited Reference</a:t>
                      </a:r>
                      <a:r>
                        <a:rPr lang="en-US" sz="2000" baseline="0" dirty="0" smtClean="0"/>
                        <a:t> Searching</a:t>
                      </a:r>
                      <a:endParaRPr lang="en-US" sz="2000" dirty="0"/>
                    </a:p>
                  </a:txBody>
                  <a:tcPr anchor="ctr"/>
                </a:tc>
                <a:tc>
                  <a:txBody>
                    <a:bodyPr/>
                    <a:lstStyle/>
                    <a:p>
                      <a:r>
                        <a:rPr lang="en-US" sz="2000" dirty="0" smtClean="0"/>
                        <a:t>Developing</a:t>
                      </a:r>
                      <a:endParaRPr lang="en-US" sz="2000" dirty="0"/>
                    </a:p>
                  </a:txBody>
                  <a:tcPr anchor="ctr"/>
                </a:tc>
                <a:extLst>
                  <a:ext uri="{0D108BD9-81ED-4DB2-BD59-A6C34878D82A}">
                    <a16:rowId xmlns:a16="http://schemas.microsoft.com/office/drawing/2014/main" xmlns="" val="10004"/>
                  </a:ext>
                </a:extLst>
              </a:tr>
              <a:tr h="671078">
                <a:tc>
                  <a:txBody>
                    <a:bodyPr/>
                    <a:lstStyle/>
                    <a:p>
                      <a:r>
                        <a:rPr lang="en-US" sz="2000" dirty="0" smtClean="0"/>
                        <a:t>Evaluating Sources</a:t>
                      </a:r>
                      <a:endParaRPr lang="en-US" sz="2000" dirty="0"/>
                    </a:p>
                  </a:txBody>
                  <a:tcPr anchor="ctr"/>
                </a:tc>
                <a:tc>
                  <a:txBody>
                    <a:bodyPr/>
                    <a:lstStyle/>
                    <a:p>
                      <a:r>
                        <a:rPr lang="en-US" sz="2000" dirty="0" smtClean="0"/>
                        <a:t>Strong</a:t>
                      </a:r>
                      <a:endParaRPr lang="en-US" sz="2000" dirty="0"/>
                    </a:p>
                  </a:txBody>
                  <a:tcPr anchor="ctr"/>
                </a:tc>
                <a:extLst>
                  <a:ext uri="{0D108BD9-81ED-4DB2-BD59-A6C34878D82A}">
                    <a16:rowId xmlns:a16="http://schemas.microsoft.com/office/drawing/2014/main" xmlns="" val="10005"/>
                  </a:ext>
                </a:extLst>
              </a:tr>
              <a:tr h="865576">
                <a:tc>
                  <a:txBody>
                    <a:bodyPr/>
                    <a:lstStyle/>
                    <a:p>
                      <a:r>
                        <a:rPr lang="en-US" sz="2000" dirty="0" smtClean="0"/>
                        <a:t>Research</a:t>
                      </a:r>
                      <a:r>
                        <a:rPr lang="en-US" sz="2000" baseline="0" dirty="0" smtClean="0"/>
                        <a:t> as Conversation/Ethics</a:t>
                      </a:r>
                      <a:endParaRPr lang="en-US" sz="2000" dirty="0"/>
                    </a:p>
                  </a:txBody>
                  <a:tcPr anchor="ctr"/>
                </a:tc>
                <a:tc>
                  <a:txBody>
                    <a:bodyPr/>
                    <a:lstStyle/>
                    <a:p>
                      <a:r>
                        <a:rPr lang="en-US" sz="2000" dirty="0" smtClean="0"/>
                        <a:t>Weak</a:t>
                      </a:r>
                      <a:endParaRPr lang="en-US" sz="2000" dirty="0"/>
                    </a:p>
                  </a:txBody>
                  <a:tcPr anchor="ct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1984207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528893"/>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533400" y="616803"/>
            <a:ext cx="7848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RESULTS: Student Research Assignments</a:t>
            </a:r>
            <a:endParaRPr lang="en-US" altLang="en-US" sz="4800" dirty="0">
              <a:solidFill>
                <a:srgbClr val="3C8FED"/>
              </a:solidFill>
              <a:latin typeface="Philosopher" pitchFamily="50" charset="0"/>
            </a:endParaRPr>
          </a:p>
        </p:txBody>
      </p:sp>
      <p:sp>
        <p:nvSpPr>
          <p:cNvPr id="2" name="TextBox 1"/>
          <p:cNvSpPr txBox="1"/>
          <p:nvPr/>
        </p:nvSpPr>
        <p:spPr>
          <a:xfrm>
            <a:off x="4428564" y="1253004"/>
            <a:ext cx="4114275" cy="461665"/>
          </a:xfrm>
          <a:prstGeom prst="rect">
            <a:avLst/>
          </a:prstGeom>
          <a:noFill/>
        </p:spPr>
        <p:txBody>
          <a:bodyPr wrap="square" rtlCol="0">
            <a:spAutoFit/>
          </a:bodyPr>
          <a:lstStyle/>
          <a:p>
            <a:pPr algn="ctr"/>
            <a:r>
              <a:rPr lang="en-US" sz="2400" b="1" dirty="0" smtClean="0">
                <a:solidFill>
                  <a:srgbClr val="7A0000"/>
                </a:solidFill>
              </a:rPr>
              <a:t>Annotated Bibliographies</a:t>
            </a:r>
            <a:endParaRPr lang="en-US" sz="2400" b="1" dirty="0">
              <a:solidFill>
                <a:srgbClr val="7A0000"/>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05783" y="1751358"/>
            <a:ext cx="6700017" cy="4466678"/>
          </a:xfrm>
          <a:prstGeom prst="rect">
            <a:avLst/>
          </a:prstGeom>
        </p:spPr>
      </p:pic>
    </p:spTree>
    <p:extLst>
      <p:ext uri="{BB962C8B-B14F-4D97-AF65-F5344CB8AC3E}">
        <p14:creationId xmlns:p14="http://schemas.microsoft.com/office/powerpoint/2010/main" val="3317892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533400" y="616803"/>
            <a:ext cx="71977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RESULTS: Student Research Assignments</a:t>
            </a:r>
            <a:endParaRPr lang="en-US" altLang="en-US" sz="4800" dirty="0">
              <a:solidFill>
                <a:srgbClr val="3C8FED"/>
              </a:solidFill>
              <a:latin typeface="Philosopher" pitchFamily="50" charset="0"/>
            </a:endParaRPr>
          </a:p>
        </p:txBody>
      </p:sp>
      <p:graphicFrame>
        <p:nvGraphicFramePr>
          <p:cNvPr id="5" name="Chart 4"/>
          <p:cNvGraphicFramePr>
            <a:graphicFrameLocks/>
          </p:cNvGraphicFramePr>
          <p:nvPr>
            <p:extLst>
              <p:ext uri="{D42A27DB-BD31-4B8C-83A1-F6EECF244321}">
                <p14:modId xmlns:p14="http://schemas.microsoft.com/office/powerpoint/2010/main" val="1899392918"/>
              </p:ext>
            </p:extLst>
          </p:nvPr>
        </p:nvGraphicFramePr>
        <p:xfrm>
          <a:off x="3962400" y="3657600"/>
          <a:ext cx="4251169" cy="2514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2201029359"/>
              </p:ext>
            </p:extLst>
          </p:nvPr>
        </p:nvGraphicFramePr>
        <p:xfrm>
          <a:off x="887361" y="1447800"/>
          <a:ext cx="3748788" cy="2375452"/>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5089368" y="2168098"/>
            <a:ext cx="3124201" cy="830997"/>
          </a:xfrm>
          <a:prstGeom prst="rect">
            <a:avLst/>
          </a:prstGeom>
          <a:noFill/>
        </p:spPr>
        <p:txBody>
          <a:bodyPr wrap="square" rtlCol="0">
            <a:spAutoFit/>
          </a:bodyPr>
          <a:lstStyle/>
          <a:p>
            <a:pPr algn="ctr"/>
            <a:r>
              <a:rPr lang="en-US" sz="2400" b="1" dirty="0" smtClean="0">
                <a:solidFill>
                  <a:srgbClr val="7A0000"/>
                </a:solidFill>
              </a:rPr>
              <a:t>Power Point Slides or Prezi</a:t>
            </a:r>
            <a:endParaRPr lang="en-US" sz="2400" b="1" dirty="0">
              <a:solidFill>
                <a:srgbClr val="7A0000"/>
              </a:solidFill>
            </a:endParaRPr>
          </a:p>
        </p:txBody>
      </p:sp>
    </p:spTree>
    <p:extLst>
      <p:ext uri="{BB962C8B-B14F-4D97-AF65-F5344CB8AC3E}">
        <p14:creationId xmlns:p14="http://schemas.microsoft.com/office/powerpoint/2010/main" val="1298230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p:cNvPicPr>
          <p:nvPr>
            <p:custDataLst>
              <p:tags r:id="rId1"/>
            </p:custDataLst>
          </p:nvPr>
        </p:nvPicPr>
        <p:blipFill>
          <a:blip r:embed="rId4" cstate="print">
            <a:extLst>
              <a:ext uri="{28A0092B-C50C-407E-A947-70E740481C1C}">
                <a14:useLocalDpi xmlns:a14="http://schemas.microsoft.com/office/drawing/2010/main"/>
              </a:ext>
            </a:extLst>
          </a:blip>
          <a:stretch>
            <a:fillRect/>
          </a:stretch>
        </p:blipFill>
        <p:spPr>
          <a:xfrm>
            <a:off x="366184" y="274638"/>
            <a:ext cx="8411633" cy="6308725"/>
          </a:xfrm>
          <a:prstGeom prst="rect">
            <a:avLst/>
          </a:prstGeom>
        </p:spPr>
      </p:pic>
      <p:sp>
        <p:nvSpPr>
          <p:cNvPr id="3" name="Rectangle 2">
            <a:hlinkClick r:id="rId5"/>
          </p:cNvPr>
          <p:cNvSpPr/>
          <p:nvPr/>
        </p:nvSpPr>
        <p:spPr>
          <a:xfrm>
            <a:off x="1863656" y="2266525"/>
            <a:ext cx="2333023" cy="2054864"/>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ectangle 4">
            <a:hlinkClick r:id="rId6"/>
          </p:cNvPr>
          <p:cNvSpPr/>
          <p:nvPr/>
        </p:nvSpPr>
        <p:spPr>
          <a:xfrm>
            <a:off x="4973258" y="4597460"/>
            <a:ext cx="2191469" cy="37040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hlinkClick r:id="rId7" action="ppaction://hlinkfile"/>
          </p:cNvPr>
          <p:cNvSpPr/>
          <p:nvPr/>
        </p:nvSpPr>
        <p:spPr>
          <a:xfrm>
            <a:off x="2912827" y="5194487"/>
            <a:ext cx="3313169" cy="37040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359181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ounded Rectangle 9"/>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32301" y="957182"/>
            <a:ext cx="4095877" cy="5413053"/>
          </a:xfrm>
          <a:prstGeom prst="rect">
            <a:avLst/>
          </a:prstGeom>
        </p:spPr>
      </p:pic>
      <p:sp>
        <p:nvSpPr>
          <p:cNvPr id="11" name="TextBox 7"/>
          <p:cNvSpPr txBox="1">
            <a:spLocks noChangeArrowheads="1"/>
          </p:cNvSpPr>
          <p:nvPr/>
        </p:nvSpPr>
        <p:spPr bwMode="auto">
          <a:xfrm>
            <a:off x="708579" y="538371"/>
            <a:ext cx="8113741"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b="1" dirty="0" smtClean="0">
                <a:solidFill>
                  <a:srgbClr val="3C8FED"/>
                </a:solidFill>
                <a:latin typeface="Philosopher" pitchFamily="50" charset="0"/>
              </a:rPr>
              <a:t>Faculty Interviews:</a:t>
            </a:r>
          </a:p>
          <a:p>
            <a:r>
              <a:rPr lang="en-US" altLang="en-US" sz="4000" dirty="0" smtClean="0">
                <a:solidFill>
                  <a:srgbClr val="3C8FED"/>
                </a:solidFill>
                <a:latin typeface="Philosopher" pitchFamily="50" charset="0"/>
              </a:rPr>
              <a:t>Perceptions of Our Impact on Students’ Learning</a:t>
            </a:r>
            <a:endParaRPr lang="en-US" altLang="en-US" sz="4000" dirty="0">
              <a:solidFill>
                <a:srgbClr val="3C8FED"/>
              </a:solidFill>
              <a:latin typeface="Philosopher" pitchFamily="50" charset="0"/>
            </a:endParaRPr>
          </a:p>
        </p:txBody>
      </p:sp>
      <p:sp>
        <p:nvSpPr>
          <p:cNvPr id="2" name="TextBox 1"/>
          <p:cNvSpPr txBox="1"/>
          <p:nvPr/>
        </p:nvSpPr>
        <p:spPr>
          <a:xfrm>
            <a:off x="1143000" y="3195980"/>
            <a:ext cx="4495800" cy="2554545"/>
          </a:xfrm>
          <a:prstGeom prst="rect">
            <a:avLst/>
          </a:prstGeom>
          <a:noFill/>
        </p:spPr>
        <p:txBody>
          <a:bodyPr wrap="square" rtlCol="0">
            <a:spAutoFit/>
          </a:bodyPr>
          <a:lstStyle/>
          <a:p>
            <a:r>
              <a:rPr lang="en-US" sz="3200" dirty="0" smtClean="0">
                <a:solidFill>
                  <a:schemeClr val="tx2"/>
                </a:solidFill>
                <a:latin typeface="Adobe Arabic" panose="02040503050201020203" pitchFamily="18" charset="-78"/>
                <a:cs typeface="Adobe Arabic" panose="02040503050201020203" pitchFamily="18" charset="-78"/>
              </a:rPr>
              <a:t>Professor</a:t>
            </a:r>
            <a:r>
              <a:rPr lang="en-US" sz="3200" i="1" dirty="0" smtClean="0">
                <a:solidFill>
                  <a:schemeClr val="tx2"/>
                </a:solidFill>
                <a:latin typeface="Adobe Arabic" panose="02040503050201020203" pitchFamily="18" charset="-78"/>
                <a:cs typeface="Adobe Arabic" panose="02040503050201020203" pitchFamily="18" charset="-78"/>
              </a:rPr>
              <a:t>: </a:t>
            </a:r>
          </a:p>
          <a:p>
            <a:r>
              <a:rPr lang="en-US" sz="3200" i="1" dirty="0" smtClean="0">
                <a:solidFill>
                  <a:srgbClr val="7A0000"/>
                </a:solidFill>
                <a:latin typeface="Adobe Arabic" panose="02040503050201020203" pitchFamily="18" charset="-78"/>
                <a:cs typeface="Adobe Arabic" panose="02040503050201020203" pitchFamily="18" charset="-78"/>
              </a:rPr>
              <a:t>"Many </a:t>
            </a:r>
            <a:r>
              <a:rPr lang="en-US" sz="3200" i="1" dirty="0">
                <a:solidFill>
                  <a:srgbClr val="7A0000"/>
                </a:solidFill>
                <a:latin typeface="Adobe Arabic" panose="02040503050201020203" pitchFamily="18" charset="-78"/>
                <a:cs typeface="Adobe Arabic" panose="02040503050201020203" pitchFamily="18" charset="-78"/>
              </a:rPr>
              <a:t>[students] have referenced that class. </a:t>
            </a:r>
            <a:r>
              <a:rPr lang="en-US" sz="3200" i="1" dirty="0" smtClean="0">
                <a:solidFill>
                  <a:srgbClr val="7A0000"/>
                </a:solidFill>
                <a:latin typeface="Adobe Arabic" panose="02040503050201020203" pitchFamily="18" charset="-78"/>
                <a:cs typeface="Adobe Arabic" panose="02040503050201020203" pitchFamily="18" charset="-78"/>
              </a:rPr>
              <a:t>‘It </a:t>
            </a:r>
            <a:r>
              <a:rPr lang="en-US" sz="3200" i="1" dirty="0">
                <a:solidFill>
                  <a:srgbClr val="7A0000"/>
                </a:solidFill>
                <a:latin typeface="Adobe Arabic" panose="02040503050201020203" pitchFamily="18" charset="-78"/>
                <a:cs typeface="Adobe Arabic" panose="02040503050201020203" pitchFamily="18" charset="-78"/>
              </a:rPr>
              <a:t>was a great start, I never learned how to research </a:t>
            </a:r>
            <a:r>
              <a:rPr lang="en-US" sz="3200" i="1" dirty="0" smtClean="0">
                <a:solidFill>
                  <a:srgbClr val="7A0000"/>
                </a:solidFill>
                <a:latin typeface="Adobe Arabic" panose="02040503050201020203" pitchFamily="18" charset="-78"/>
                <a:cs typeface="Adobe Arabic" panose="02040503050201020203" pitchFamily="18" charset="-78"/>
              </a:rPr>
              <a:t>before’." </a:t>
            </a:r>
            <a:endParaRPr lang="en-US" sz="3200" i="1" dirty="0">
              <a:solidFill>
                <a:srgbClr val="7A0000"/>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34394694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0"/>
            <a:ext cx="9181365" cy="6858000"/>
          </a:xfrm>
          <a:prstGeom prst="rect">
            <a:avLst/>
          </a:prstGeom>
        </p:spPr>
      </p:pic>
      <p:sp>
        <p:nvSpPr>
          <p:cNvPr id="11" name="TextBox 7"/>
          <p:cNvSpPr txBox="1">
            <a:spLocks noChangeArrowheads="1"/>
          </p:cNvSpPr>
          <p:nvPr/>
        </p:nvSpPr>
        <p:spPr bwMode="auto">
          <a:xfrm>
            <a:off x="-43991" y="5562600"/>
            <a:ext cx="9225356" cy="1015663"/>
          </a:xfrm>
          <a:prstGeom prst="rect">
            <a:avLst/>
          </a:prstGeom>
          <a:solidFill>
            <a:schemeClr val="bg1">
              <a:lumMod val="85000"/>
            </a:schemeClr>
          </a:solidFill>
          <a:ln>
            <a:noFill/>
          </a:ln>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en-US" sz="6000" dirty="0" smtClean="0">
                <a:solidFill>
                  <a:schemeClr val="tx2">
                    <a:lumMod val="50000"/>
                  </a:schemeClr>
                </a:solidFill>
                <a:latin typeface="Philosopher" pitchFamily="50" charset="0"/>
              </a:rPr>
              <a:t>Perceived Benefits</a:t>
            </a:r>
            <a:endParaRPr lang="en-US" altLang="en-US" sz="6000" dirty="0">
              <a:solidFill>
                <a:schemeClr val="tx2">
                  <a:lumMod val="50000"/>
                </a:schemeClr>
              </a:solidFill>
              <a:latin typeface="Philosopher" pitchFamily="50"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lum bright="70000" contrast="-70000"/>
            <a:extLst>
              <a:ext uri="{28A0092B-C50C-407E-A947-70E740481C1C}">
                <a14:useLocalDpi xmlns:a14="http://schemas.microsoft.com/office/drawing/2010/main"/>
              </a:ext>
            </a:extLst>
          </a:blip>
          <a:stretch>
            <a:fillRect/>
          </a:stretch>
        </p:blipFill>
        <p:spPr>
          <a:xfrm>
            <a:off x="0" y="0"/>
            <a:ext cx="9181365" cy="6858000"/>
          </a:xfrm>
          <a:prstGeom prst="rect">
            <a:avLst/>
          </a:prstGeom>
          <a:pattFill prst="pct5">
            <a:fgClr>
              <a:schemeClr val="accent1"/>
            </a:fgClr>
            <a:bgClr>
              <a:schemeClr val="bg1"/>
            </a:bgClr>
          </a:pattFill>
        </p:spPr>
      </p:pic>
      <p:sp>
        <p:nvSpPr>
          <p:cNvPr id="11" name="TextBox 7"/>
          <p:cNvSpPr txBox="1">
            <a:spLocks noChangeArrowheads="1"/>
          </p:cNvSpPr>
          <p:nvPr/>
        </p:nvSpPr>
        <p:spPr bwMode="auto">
          <a:xfrm>
            <a:off x="-43991" y="5562600"/>
            <a:ext cx="9225356" cy="1015663"/>
          </a:xfrm>
          <a:prstGeom prst="rect">
            <a:avLst/>
          </a:prstGeom>
          <a:solidFill>
            <a:schemeClr val="bg1">
              <a:lumMod val="85000"/>
            </a:schemeClr>
          </a:solidFill>
          <a:ln>
            <a:noFill/>
          </a:ln>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en-US" sz="6000" dirty="0" smtClean="0">
                <a:solidFill>
                  <a:schemeClr val="tx2">
                    <a:lumMod val="50000"/>
                  </a:schemeClr>
                </a:solidFill>
                <a:latin typeface="Philosopher" pitchFamily="50" charset="0"/>
              </a:rPr>
              <a:t>Perceived Benefits</a:t>
            </a:r>
            <a:endParaRPr lang="en-US" altLang="en-US" sz="6000" dirty="0">
              <a:solidFill>
                <a:schemeClr val="tx2">
                  <a:lumMod val="50000"/>
                </a:schemeClr>
              </a:solidFill>
              <a:latin typeface="Philosopher" pitchFamily="50" charset="0"/>
            </a:endParaRPr>
          </a:p>
        </p:txBody>
      </p:sp>
      <p:sp>
        <p:nvSpPr>
          <p:cNvPr id="2" name="TextBox 1"/>
          <p:cNvSpPr txBox="1"/>
          <p:nvPr/>
        </p:nvSpPr>
        <p:spPr>
          <a:xfrm>
            <a:off x="685800" y="1196251"/>
            <a:ext cx="8077200" cy="2923877"/>
          </a:xfrm>
          <a:prstGeom prst="rect">
            <a:avLst/>
          </a:prstGeom>
          <a:solidFill>
            <a:schemeClr val="bg1"/>
          </a:solidFill>
        </p:spPr>
        <p:txBody>
          <a:bodyPr wrap="square" rtlCol="0">
            <a:spAutoFit/>
          </a:bodyPr>
          <a:lstStyle/>
          <a:p>
            <a:r>
              <a:rPr lang="en-US" sz="4000" dirty="0" smtClean="0">
                <a:solidFill>
                  <a:schemeClr val="tx2"/>
                </a:solidFill>
                <a:latin typeface="Adobe Arabic" panose="02040503050201020203" pitchFamily="18" charset="-78"/>
                <a:cs typeface="Adobe Arabic" panose="02040503050201020203" pitchFamily="18" charset="-78"/>
              </a:rPr>
              <a:t>Professor: </a:t>
            </a:r>
          </a:p>
          <a:p>
            <a:r>
              <a:rPr lang="en-US" sz="3600" i="1" dirty="0" smtClean="0">
                <a:solidFill>
                  <a:srgbClr val="7A0000"/>
                </a:solidFill>
                <a:latin typeface="Adobe Arabic" panose="02040503050201020203" pitchFamily="18" charset="-78"/>
                <a:cs typeface="Adobe Arabic" panose="02040503050201020203" pitchFamily="18" charset="-78"/>
              </a:rPr>
              <a:t>“When </a:t>
            </a:r>
            <a:r>
              <a:rPr lang="en-US" sz="3600" i="1" dirty="0">
                <a:solidFill>
                  <a:srgbClr val="7A0000"/>
                </a:solidFill>
                <a:latin typeface="Adobe Arabic" panose="02040503050201020203" pitchFamily="18" charset="-78"/>
                <a:cs typeface="Adobe Arabic" panose="02040503050201020203" pitchFamily="18" charset="-78"/>
              </a:rPr>
              <a:t>I get to the point of building the syllabus for it you know in August or whenever it is, I'll send you an e-mail and say 'Hey, I'm working on the syllabus. How can we encapsulate this experience into the grading </a:t>
            </a:r>
            <a:r>
              <a:rPr lang="en-US" sz="3600" i="1" dirty="0" smtClean="0">
                <a:solidFill>
                  <a:srgbClr val="7A0000"/>
                </a:solidFill>
                <a:latin typeface="Adobe Arabic" panose="02040503050201020203" pitchFamily="18" charset="-78"/>
                <a:cs typeface="Adobe Arabic" panose="02040503050201020203" pitchFamily="18" charset="-78"/>
              </a:rPr>
              <a:t>scheme?”</a:t>
            </a:r>
            <a:endParaRPr lang="en-US" sz="3600" i="1" dirty="0">
              <a:solidFill>
                <a:srgbClr val="7A0000"/>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2243871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p:cNvSpPr txBox="1"/>
          <p:nvPr/>
        </p:nvSpPr>
        <p:spPr>
          <a:xfrm>
            <a:off x="1295400" y="2404408"/>
            <a:ext cx="6172200" cy="1938992"/>
          </a:xfrm>
          <a:prstGeom prst="rect">
            <a:avLst/>
          </a:prstGeom>
          <a:noFill/>
        </p:spPr>
        <p:txBody>
          <a:bodyPr wrap="square" rtlCol="0">
            <a:spAutoFit/>
          </a:bodyPr>
          <a:lstStyle/>
          <a:p>
            <a:r>
              <a:rPr lang="en-US" sz="4000" b="1" dirty="0" smtClean="0">
                <a:solidFill>
                  <a:schemeClr val="bg1"/>
                </a:solidFill>
                <a:latin typeface="Philosopher"/>
              </a:rPr>
              <a:t>Challenges</a:t>
            </a:r>
          </a:p>
          <a:p>
            <a:r>
              <a:rPr lang="en-US" sz="4000" b="1" dirty="0" smtClean="0">
                <a:solidFill>
                  <a:schemeClr val="bg1"/>
                </a:solidFill>
                <a:latin typeface="Philosopher"/>
              </a:rPr>
              <a:t>Remaining Questions </a:t>
            </a:r>
          </a:p>
          <a:p>
            <a:r>
              <a:rPr lang="en-US" sz="4000" b="1" dirty="0" smtClean="0">
                <a:solidFill>
                  <a:schemeClr val="bg1"/>
                </a:solidFill>
                <a:latin typeface="Philosopher"/>
              </a:rPr>
              <a:t>Future Directions</a:t>
            </a:r>
            <a:endParaRPr lang="en-US" sz="4000" b="1" dirty="0">
              <a:solidFill>
                <a:schemeClr val="bg1"/>
              </a:solidFill>
              <a:latin typeface="Philosopher"/>
            </a:endParaRPr>
          </a:p>
        </p:txBody>
      </p:sp>
    </p:spTree>
    <p:extLst>
      <p:ext uri="{BB962C8B-B14F-4D97-AF65-F5344CB8AC3E}">
        <p14:creationId xmlns:p14="http://schemas.microsoft.com/office/powerpoint/2010/main" val="42841520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05200" y="3980193"/>
            <a:ext cx="4812710" cy="2268208"/>
          </a:xfrm>
          <a:prstGeom prst="rect">
            <a:avLst/>
          </a:prstGeom>
        </p:spPr>
      </p:pic>
      <p:sp>
        <p:nvSpPr>
          <p:cNvPr id="17" name="TextBox 7"/>
          <p:cNvSpPr txBox="1">
            <a:spLocks noChangeArrowheads="1"/>
          </p:cNvSpPr>
          <p:nvPr/>
        </p:nvSpPr>
        <p:spPr bwMode="auto">
          <a:xfrm>
            <a:off x="749890" y="616803"/>
            <a:ext cx="351731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Acknowledgments</a:t>
            </a:r>
            <a:endParaRPr lang="en-US" altLang="en-US" sz="4800" dirty="0">
              <a:solidFill>
                <a:srgbClr val="3C8FED"/>
              </a:solidFill>
              <a:latin typeface="Philosopher" pitchFamily="50" charset="0"/>
            </a:endParaRPr>
          </a:p>
        </p:txBody>
      </p:sp>
      <p:sp>
        <p:nvSpPr>
          <p:cNvPr id="2" name="TextBox 1"/>
          <p:cNvSpPr txBox="1"/>
          <p:nvPr/>
        </p:nvSpPr>
        <p:spPr>
          <a:xfrm>
            <a:off x="774110" y="1391044"/>
            <a:ext cx="7620000" cy="2492990"/>
          </a:xfrm>
          <a:prstGeom prst="rect">
            <a:avLst/>
          </a:prstGeom>
          <a:noFill/>
        </p:spPr>
        <p:txBody>
          <a:bodyPr wrap="square" rtlCol="0">
            <a:spAutoFit/>
          </a:bodyPr>
          <a:lstStyle/>
          <a:p>
            <a:r>
              <a:rPr lang="en-US" sz="2400" b="1" dirty="0" smtClean="0">
                <a:solidFill>
                  <a:srgbClr val="7A0000"/>
                </a:solidFill>
              </a:rPr>
              <a:t>Our Faculty Partners</a:t>
            </a:r>
          </a:p>
          <a:p>
            <a:endParaRPr lang="en-US" sz="1200" b="1" dirty="0" smtClean="0"/>
          </a:p>
          <a:p>
            <a:r>
              <a:rPr lang="en-US" sz="2400" b="1" dirty="0" smtClean="0">
                <a:solidFill>
                  <a:srgbClr val="7A0000"/>
                </a:solidFill>
              </a:rPr>
              <a:t>Our Funders</a:t>
            </a:r>
          </a:p>
          <a:p>
            <a:pPr lvl="1"/>
            <a:r>
              <a:rPr lang="en-US" sz="2000" dirty="0" smtClean="0"/>
              <a:t>MAC-MLA </a:t>
            </a:r>
            <a:r>
              <a:rPr lang="en-US" sz="2000" dirty="0"/>
              <a:t>Research &amp; Assessment Grant ($1,000)</a:t>
            </a:r>
          </a:p>
          <a:p>
            <a:pPr lvl="1"/>
            <a:r>
              <a:rPr lang="en-US" sz="2000" dirty="0"/>
              <a:t>UMD Libraries Faculty Research Fund ($500</a:t>
            </a:r>
            <a:r>
              <a:rPr lang="en-US" sz="2000" dirty="0" smtClean="0"/>
              <a:t>)</a:t>
            </a:r>
          </a:p>
          <a:p>
            <a:pPr lvl="1"/>
            <a:endParaRPr lang="en-US" sz="1200" dirty="0"/>
          </a:p>
          <a:p>
            <a:r>
              <a:rPr lang="en-US" sz="2400" b="1" dirty="0">
                <a:solidFill>
                  <a:srgbClr val="7A0000"/>
                </a:solidFill>
              </a:rPr>
              <a:t>Our Bosses</a:t>
            </a:r>
          </a:p>
          <a:p>
            <a:pPr lvl="1"/>
            <a:r>
              <a:rPr lang="en-US" sz="2000" dirty="0"/>
              <a:t>For the freedom to research this</a:t>
            </a:r>
            <a:r>
              <a:rPr lang="en-US" sz="2000" dirty="0" smtClean="0"/>
              <a:t>!</a:t>
            </a:r>
            <a:endParaRPr lang="en-US" sz="2000" dirty="0"/>
          </a:p>
        </p:txBody>
      </p:sp>
    </p:spTree>
    <p:extLst>
      <p:ext uri="{BB962C8B-B14F-4D97-AF65-F5344CB8AC3E}">
        <p14:creationId xmlns:p14="http://schemas.microsoft.com/office/powerpoint/2010/main" val="1873595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ounded Rectangle 6"/>
          <p:cNvSpPr/>
          <p:nvPr/>
        </p:nvSpPr>
        <p:spPr>
          <a:xfrm>
            <a:off x="495300" y="685800"/>
            <a:ext cx="8115300" cy="4687957"/>
          </a:xfrm>
          <a:prstGeom prst="roundRect">
            <a:avLst>
              <a:gd name="adj" fmla="val 1226"/>
            </a:avLst>
          </a:prstGeom>
          <a:solidFill>
            <a:schemeClr val="bg1"/>
          </a:solidFill>
          <a:ln w="76200">
            <a:solidFill>
              <a:srgbClr val="BDD8F3"/>
            </a:solid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 name="Picture 1"/>
          <p:cNvPicPr>
            <a:picLocks noChangeAspect="1"/>
          </p:cNvPicPr>
          <p:nvPr/>
        </p:nvPicPr>
        <p:blipFill>
          <a:blip r:embed="rId3"/>
          <a:stretch>
            <a:fillRect/>
          </a:stretch>
        </p:blipFill>
        <p:spPr>
          <a:xfrm>
            <a:off x="609600" y="838200"/>
            <a:ext cx="7772400" cy="2133599"/>
          </a:xfrm>
          <a:prstGeom prst="rect">
            <a:avLst/>
          </a:prstGeom>
        </p:spPr>
      </p:pic>
      <p:grpSp>
        <p:nvGrpSpPr>
          <p:cNvPr id="8" name="Group 7"/>
          <p:cNvGrpSpPr/>
          <p:nvPr/>
        </p:nvGrpSpPr>
        <p:grpSpPr>
          <a:xfrm>
            <a:off x="1612426" y="3124200"/>
            <a:ext cx="6007574" cy="1981200"/>
            <a:chOff x="1079026" y="3124200"/>
            <a:chExt cx="6007574" cy="1981200"/>
          </a:xfrm>
        </p:grpSpPr>
        <p:sp>
          <p:nvSpPr>
            <p:cNvPr id="12" name="TextBox 11"/>
            <p:cNvSpPr txBox="1"/>
            <p:nvPr/>
          </p:nvSpPr>
          <p:spPr>
            <a:xfrm>
              <a:off x="1079026" y="3311100"/>
              <a:ext cx="2426174" cy="1785104"/>
            </a:xfrm>
            <a:prstGeom prst="rect">
              <a:avLst/>
            </a:prstGeom>
            <a:noFill/>
          </p:spPr>
          <p:txBody>
            <a:bodyPr wrap="square" rtlCol="0">
              <a:spAutoFit/>
            </a:bodyPr>
            <a:lstStyle/>
            <a:p>
              <a:pPr algn="r"/>
              <a:r>
                <a:rPr lang="en-US" b="1" dirty="0" smtClean="0">
                  <a:solidFill>
                    <a:schemeClr val="tx1">
                      <a:lumMod val="95000"/>
                      <a:lumOff val="5000"/>
                    </a:schemeClr>
                  </a:solidFill>
                  <a:latin typeface="+mn-lt"/>
                </a:rPr>
                <a:t>Alexander J. Carroll </a:t>
              </a:r>
            </a:p>
            <a:p>
              <a:pPr algn="r">
                <a:spcAft>
                  <a:spcPts val="600"/>
                </a:spcAft>
              </a:pPr>
              <a:r>
                <a:rPr lang="en-US" sz="1500" u="sng" dirty="0" smtClean="0">
                  <a:latin typeface="+mn-lt"/>
                  <a:hlinkClick r:id="rId4"/>
                </a:rPr>
                <a:t>ajcarrol@umd.edu</a:t>
              </a:r>
              <a:endParaRPr lang="en-US" sz="400" dirty="0" smtClean="0">
                <a:solidFill>
                  <a:schemeClr val="tx1">
                    <a:lumMod val="95000"/>
                    <a:lumOff val="5000"/>
                  </a:schemeClr>
                </a:solidFill>
                <a:latin typeface="+mn-lt"/>
              </a:endParaRPr>
            </a:p>
            <a:p>
              <a:pPr algn="r"/>
              <a:r>
                <a:rPr lang="en-US" b="1" dirty="0" smtClean="0">
                  <a:solidFill>
                    <a:schemeClr val="tx1">
                      <a:lumMod val="95000"/>
                      <a:lumOff val="5000"/>
                    </a:schemeClr>
                  </a:solidFill>
                  <a:latin typeface="+mn-lt"/>
                </a:rPr>
                <a:t>Nedelina Tchangalova </a:t>
              </a:r>
              <a:endParaRPr lang="en-US" dirty="0">
                <a:solidFill>
                  <a:schemeClr val="tx1">
                    <a:lumMod val="95000"/>
                    <a:lumOff val="5000"/>
                  </a:schemeClr>
                </a:solidFill>
                <a:latin typeface="+mn-lt"/>
              </a:endParaRPr>
            </a:p>
            <a:p>
              <a:pPr algn="r">
                <a:spcAft>
                  <a:spcPts val="600"/>
                </a:spcAft>
              </a:pPr>
              <a:r>
                <a:rPr lang="en-US" sz="1500" u="sng" dirty="0" smtClean="0">
                  <a:latin typeface="+mn-lt"/>
                  <a:hlinkClick r:id="rId5"/>
                </a:rPr>
                <a:t>nedelina@umd.edu</a:t>
              </a:r>
              <a:r>
                <a:rPr lang="en-US" sz="1600" dirty="0" smtClean="0">
                  <a:latin typeface="+mn-lt"/>
                </a:rPr>
                <a:t> </a:t>
              </a:r>
            </a:p>
            <a:p>
              <a:pPr algn="r"/>
              <a:r>
                <a:rPr lang="en-US" b="1" dirty="0" smtClean="0">
                  <a:solidFill>
                    <a:schemeClr val="tx1">
                      <a:lumMod val="95000"/>
                      <a:lumOff val="5000"/>
                    </a:schemeClr>
                  </a:solidFill>
                  <a:latin typeface="+mn-lt"/>
                </a:rPr>
                <a:t>Eileen G. Harrington</a:t>
              </a:r>
            </a:p>
            <a:p>
              <a:pPr algn="r"/>
              <a:r>
                <a:rPr lang="en-US" sz="1500" u="sng" dirty="0" smtClean="0">
                  <a:latin typeface="+mn-lt"/>
                  <a:hlinkClick r:id="rId6"/>
                </a:rPr>
                <a:t>eharring@umd.edu</a:t>
              </a:r>
              <a:endParaRPr lang="en-US" sz="1500" u="sng" dirty="0" smtClean="0">
                <a:latin typeface="+mn-lt"/>
              </a:endParaRPr>
            </a:p>
          </p:txBody>
        </p:sp>
        <p:pic>
          <p:nvPicPr>
            <p:cNvPr id="3" name="Picture 2"/>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107180" y="3124200"/>
              <a:ext cx="2903220" cy="1036648"/>
            </a:xfrm>
            <a:prstGeom prst="rect">
              <a:avLst/>
            </a:prstGeom>
          </p:spPr>
        </p:pic>
        <p:pic>
          <p:nvPicPr>
            <p:cNvPr id="5" name="Picture 4"/>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211626" y="4114800"/>
              <a:ext cx="2874974" cy="990600"/>
            </a:xfrm>
            <a:prstGeom prst="rect">
              <a:avLst/>
            </a:prstGeom>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p:cNvPicPr>
          <p:nvPr>
            <p:custDataLst>
              <p:tags r:id="rId1"/>
            </p:custDataLst>
          </p:nvPr>
        </p:nvPicPr>
        <p:blipFill>
          <a:blip r:embed="rId4" cstate="print">
            <a:extLst>
              <a:ext uri="{28A0092B-C50C-407E-A947-70E740481C1C}">
                <a14:useLocalDpi xmlns:a14="http://schemas.microsoft.com/office/drawing/2010/main"/>
              </a:ext>
            </a:extLst>
          </a:blip>
          <a:stretch>
            <a:fillRect/>
          </a:stretch>
        </p:blipFill>
        <p:spPr>
          <a:xfrm>
            <a:off x="366184" y="274638"/>
            <a:ext cx="8411633" cy="6308725"/>
          </a:xfrm>
          <a:prstGeom prst="rect">
            <a:avLst/>
          </a:prstGeom>
        </p:spPr>
      </p:pic>
      <p:sp>
        <p:nvSpPr>
          <p:cNvPr id="3" name="Rectangle 2">
            <a:hlinkClick r:id="rId5"/>
          </p:cNvPr>
          <p:cNvSpPr/>
          <p:nvPr/>
        </p:nvSpPr>
        <p:spPr>
          <a:xfrm>
            <a:off x="1863656" y="2266525"/>
            <a:ext cx="2333023" cy="2054864"/>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ectangle 4">
            <a:hlinkClick r:id="rId6"/>
          </p:cNvPr>
          <p:cNvSpPr/>
          <p:nvPr/>
        </p:nvSpPr>
        <p:spPr>
          <a:xfrm>
            <a:off x="4973258" y="4597460"/>
            <a:ext cx="2191469" cy="37040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hlinkClick r:id="rId7" action="ppaction://hlinkfile"/>
          </p:cNvPr>
          <p:cNvSpPr/>
          <p:nvPr/>
        </p:nvSpPr>
        <p:spPr>
          <a:xfrm>
            <a:off x="2912827" y="5194487"/>
            <a:ext cx="3313169" cy="37040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168652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12" y="0"/>
            <a:ext cx="9140687" cy="6861450"/>
          </a:xfrm>
          <a:prstGeom prst="rect">
            <a:avLst/>
          </a:prstGeom>
        </p:spPr>
      </p:pic>
      <p:sp>
        <p:nvSpPr>
          <p:cNvPr id="8" name="TextBox 7"/>
          <p:cNvSpPr txBox="1">
            <a:spLocks noChangeArrowheads="1"/>
          </p:cNvSpPr>
          <p:nvPr/>
        </p:nvSpPr>
        <p:spPr bwMode="auto">
          <a:xfrm>
            <a:off x="0" y="3015226"/>
            <a:ext cx="9143999" cy="830997"/>
          </a:xfrm>
          <a:prstGeom prst="rect">
            <a:avLst/>
          </a:prstGeom>
          <a:solidFill>
            <a:schemeClr val="bg1">
              <a:lumMod val="85000"/>
            </a:schemeClr>
          </a:solidFill>
          <a:ln>
            <a:noFill/>
          </a:ln>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en-US" sz="4800" dirty="0" smtClean="0">
                <a:solidFill>
                  <a:schemeClr val="tx2">
                    <a:lumMod val="50000"/>
                  </a:schemeClr>
                </a:solidFill>
                <a:latin typeface="Philosopher" pitchFamily="50" charset="0"/>
              </a:rPr>
              <a:t>What Inspired </a:t>
            </a:r>
            <a:r>
              <a:rPr lang="en-US" altLang="en-US" sz="4800" dirty="0">
                <a:solidFill>
                  <a:schemeClr val="tx2">
                    <a:lumMod val="50000"/>
                  </a:schemeClr>
                </a:solidFill>
                <a:latin typeface="Philosopher" pitchFamily="50" charset="0"/>
              </a:rPr>
              <a:t>U</a:t>
            </a:r>
            <a:r>
              <a:rPr lang="en-US" altLang="en-US" sz="4800" dirty="0" smtClean="0">
                <a:solidFill>
                  <a:schemeClr val="tx2">
                    <a:lumMod val="50000"/>
                  </a:schemeClr>
                </a:solidFill>
                <a:latin typeface="Philosopher" pitchFamily="50" charset="0"/>
              </a:rPr>
              <a:t>s To Try Flipped Classroom?</a:t>
            </a:r>
            <a:endParaRPr lang="en-US" altLang="en-US" sz="4800" dirty="0">
              <a:solidFill>
                <a:schemeClr val="tx2">
                  <a:lumMod val="50000"/>
                </a:schemeClr>
              </a:solidFill>
              <a:latin typeface="Philosopher" pitchFamily="50"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92" name="TextBox 7"/>
          <p:cNvSpPr txBox="1">
            <a:spLocks noChangeArrowheads="1"/>
          </p:cNvSpPr>
          <p:nvPr/>
        </p:nvSpPr>
        <p:spPr bwMode="auto">
          <a:xfrm>
            <a:off x="887361" y="1197114"/>
            <a:ext cx="32640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000" dirty="0" smtClean="0">
                <a:solidFill>
                  <a:srgbClr val="3C8FED"/>
                </a:solidFill>
                <a:latin typeface="Philosopher" pitchFamily="50" charset="0"/>
              </a:rPr>
              <a:t>About Our Students</a:t>
            </a:r>
            <a:endParaRPr lang="en-US" altLang="en-US" sz="4000" dirty="0">
              <a:solidFill>
                <a:srgbClr val="3C8FED"/>
              </a:solidFill>
              <a:latin typeface="Philosopher" pitchFamily="50" charset="0"/>
            </a:endParaRPr>
          </a:p>
        </p:txBody>
      </p:sp>
      <p:sp>
        <p:nvSpPr>
          <p:cNvPr id="17" name="Rounded Rectangle 16"/>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TextBox 7"/>
          <p:cNvSpPr txBox="1">
            <a:spLocks noChangeArrowheads="1"/>
          </p:cNvSpPr>
          <p:nvPr/>
        </p:nvSpPr>
        <p:spPr bwMode="auto">
          <a:xfrm>
            <a:off x="708579" y="538371"/>
            <a:ext cx="263084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Our Students</a:t>
            </a:r>
            <a:endParaRPr lang="en-US" altLang="en-US" sz="4800" dirty="0">
              <a:solidFill>
                <a:srgbClr val="3C8FED"/>
              </a:solidFill>
              <a:latin typeface="Philosopher" pitchFamily="50" charset="0"/>
            </a:endParaRPr>
          </a:p>
        </p:txBody>
      </p:sp>
      <p:sp>
        <p:nvSpPr>
          <p:cNvPr id="7" name="TextBox 6"/>
          <p:cNvSpPr txBox="1"/>
          <p:nvPr/>
        </p:nvSpPr>
        <p:spPr>
          <a:xfrm>
            <a:off x="712989" y="1351571"/>
            <a:ext cx="4953000" cy="461665"/>
          </a:xfrm>
          <a:prstGeom prst="rect">
            <a:avLst/>
          </a:prstGeom>
          <a:noFill/>
        </p:spPr>
        <p:txBody>
          <a:bodyPr wrap="square" rtlCol="0">
            <a:spAutoFit/>
          </a:bodyPr>
          <a:lstStyle/>
          <a:p>
            <a:r>
              <a:rPr lang="en-US" sz="2400" b="1" dirty="0" smtClean="0">
                <a:solidFill>
                  <a:schemeClr val="tx2">
                    <a:lumMod val="50000"/>
                  </a:schemeClr>
                </a:solidFill>
              </a:rPr>
              <a:t>Upper level undergraduates</a:t>
            </a:r>
            <a:endParaRPr lang="en-US" sz="2400" b="1" dirty="0">
              <a:solidFill>
                <a:schemeClr val="tx2">
                  <a:lumMod val="50000"/>
                </a:schemeClr>
              </a:solidFill>
            </a:endParaRPr>
          </a:p>
        </p:txBody>
      </p:sp>
      <p:pic>
        <p:nvPicPr>
          <p:cNvPr id="32" name="Picture 31"/>
          <p:cNvPicPr>
            <a:picLocks noChangeAspect="1"/>
          </p:cNvPicPr>
          <p:nvPr/>
        </p:nvPicPr>
        <p:blipFill>
          <a:blip r:embed="rId3"/>
          <a:stretch>
            <a:fillRect/>
          </a:stretch>
        </p:blipFill>
        <p:spPr>
          <a:xfrm>
            <a:off x="1047981" y="2329566"/>
            <a:ext cx="5916796" cy="4111671"/>
          </a:xfrm>
          <a:prstGeom prst="rect">
            <a:avLst/>
          </a:prstGeom>
        </p:spPr>
      </p:pic>
      <p:pic>
        <p:nvPicPr>
          <p:cNvPr id="22" name="Picture 21"/>
          <p:cNvPicPr>
            <a:picLocks noChangeAspect="1"/>
          </p:cNvPicPr>
          <p:nvPr/>
        </p:nvPicPr>
        <p:blipFill rotWithShape="1">
          <a:blip r:embed="rId4" cstate="print">
            <a:extLst>
              <a:ext uri="{28A0092B-C50C-407E-A947-70E740481C1C}">
                <a14:useLocalDpi xmlns:a14="http://schemas.microsoft.com/office/drawing/2010/main"/>
              </a:ext>
            </a:extLst>
          </a:blip>
          <a:srcRect r="-26"/>
          <a:stretch/>
        </p:blipFill>
        <p:spPr>
          <a:xfrm rot="20933294">
            <a:off x="5245585" y="1310996"/>
            <a:ext cx="1038341" cy="1499057"/>
          </a:xfrm>
          <a:prstGeom prst="ellipse">
            <a:avLst/>
          </a:prstGeom>
          <a:ln>
            <a:solidFill>
              <a:schemeClr val="tx2"/>
            </a:solidFill>
          </a:ln>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a:ext>
            </a:extLst>
          </a:blip>
          <a:srcRect l="-701" t="-1795"/>
          <a:stretch/>
        </p:blipFill>
        <p:spPr>
          <a:xfrm rot="19876671">
            <a:off x="6562081" y="1894228"/>
            <a:ext cx="1878258" cy="1073290"/>
          </a:xfrm>
          <a:prstGeom prst="ellipse">
            <a:avLst/>
          </a:prstGeom>
          <a:ln>
            <a:solidFill>
              <a:schemeClr val="tx2"/>
            </a:solidFill>
          </a:ln>
        </p:spPr>
      </p:pic>
      <p:pic>
        <p:nvPicPr>
          <p:cNvPr id="1026" name="Picture 2" descr="https://www.shadygrove.umd.edu/sites/default/files/uploads/main-formerstudents.jp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rot="1098102">
            <a:off x="6696696" y="3739456"/>
            <a:ext cx="1776333" cy="1077392"/>
          </a:xfrm>
          <a:prstGeom prst="ellipse">
            <a:avLst/>
          </a:prstGeom>
          <a:noFill/>
          <a:ln>
            <a:solidFill>
              <a:schemeClr val="tx2"/>
            </a:solidFill>
          </a:ln>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5198230" y="788236"/>
            <a:ext cx="3085253" cy="584775"/>
          </a:xfrm>
          <a:prstGeom prst="rect">
            <a:avLst/>
          </a:prstGeom>
          <a:noFill/>
        </p:spPr>
        <p:txBody>
          <a:bodyPr wrap="square" rtlCol="0">
            <a:spAutoFit/>
          </a:bodyPr>
          <a:lstStyle/>
          <a:p>
            <a:r>
              <a:rPr lang="en-US" sz="1600" b="1" dirty="0" smtClean="0">
                <a:solidFill>
                  <a:schemeClr val="accent2">
                    <a:lumMod val="75000"/>
                  </a:schemeClr>
                </a:solidFill>
              </a:rPr>
              <a:t>College of Agriculture and Natural Resources</a:t>
            </a:r>
            <a:endParaRPr lang="en-US" sz="1600" b="1" dirty="0">
              <a:solidFill>
                <a:schemeClr val="accent2">
                  <a:lumMod val="75000"/>
                </a:schemeClr>
              </a:solidFill>
            </a:endParaRPr>
          </a:p>
        </p:txBody>
      </p:sp>
      <p:sp>
        <p:nvSpPr>
          <p:cNvPr id="36" name="TextBox 35"/>
          <p:cNvSpPr txBox="1"/>
          <p:nvPr/>
        </p:nvSpPr>
        <p:spPr>
          <a:xfrm>
            <a:off x="6477000" y="1472625"/>
            <a:ext cx="2040542" cy="584775"/>
          </a:xfrm>
          <a:prstGeom prst="rect">
            <a:avLst/>
          </a:prstGeom>
          <a:noFill/>
        </p:spPr>
        <p:txBody>
          <a:bodyPr wrap="square" rtlCol="0">
            <a:spAutoFit/>
          </a:bodyPr>
          <a:lstStyle/>
          <a:p>
            <a:r>
              <a:rPr lang="en-US" sz="1600" b="1" dirty="0" smtClean="0">
                <a:solidFill>
                  <a:schemeClr val="accent2">
                    <a:lumMod val="75000"/>
                  </a:schemeClr>
                </a:solidFill>
              </a:rPr>
              <a:t>School of Public </a:t>
            </a:r>
          </a:p>
          <a:p>
            <a:r>
              <a:rPr lang="en-US" sz="1600" b="1" dirty="0" smtClean="0">
                <a:solidFill>
                  <a:schemeClr val="accent2">
                    <a:lumMod val="75000"/>
                  </a:schemeClr>
                </a:solidFill>
              </a:rPr>
              <a:t>Health</a:t>
            </a:r>
            <a:endParaRPr lang="en-US" sz="1600" b="1" dirty="0">
              <a:solidFill>
                <a:schemeClr val="accent2">
                  <a:lumMod val="75000"/>
                </a:schemeClr>
              </a:solidFill>
            </a:endParaRPr>
          </a:p>
        </p:txBody>
      </p:sp>
      <p:sp>
        <p:nvSpPr>
          <p:cNvPr id="37" name="TextBox 36"/>
          <p:cNvSpPr txBox="1"/>
          <p:nvPr/>
        </p:nvSpPr>
        <p:spPr>
          <a:xfrm>
            <a:off x="6899431" y="3183002"/>
            <a:ext cx="2040542" cy="584775"/>
          </a:xfrm>
          <a:prstGeom prst="rect">
            <a:avLst/>
          </a:prstGeom>
          <a:noFill/>
        </p:spPr>
        <p:txBody>
          <a:bodyPr wrap="square" rtlCol="0">
            <a:spAutoFit/>
          </a:bodyPr>
          <a:lstStyle/>
          <a:p>
            <a:r>
              <a:rPr lang="en-US" sz="1600" b="1" dirty="0" smtClean="0">
                <a:solidFill>
                  <a:schemeClr val="accent2">
                    <a:lumMod val="75000"/>
                  </a:schemeClr>
                </a:solidFill>
              </a:rPr>
              <a:t>Universities at Shady Grove</a:t>
            </a:r>
            <a:endParaRPr lang="en-US" sz="1600" b="1" dirty="0">
              <a:solidFill>
                <a:schemeClr val="accent2">
                  <a:lumMod val="75000"/>
                </a:schemeClr>
              </a:solidFill>
            </a:endParaRPr>
          </a:p>
        </p:txBody>
      </p:sp>
    </p:spTree>
    <p:extLst>
      <p:ext uri="{BB962C8B-B14F-4D97-AF65-F5344CB8AC3E}">
        <p14:creationId xmlns:p14="http://schemas.microsoft.com/office/powerpoint/2010/main" val="619272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 name="Picture 1"/>
          <p:cNvPicPr>
            <a:picLocks noChangeAspect="1"/>
          </p:cNvPicPr>
          <p:nvPr/>
        </p:nvPicPr>
        <p:blipFill>
          <a:blip r:embed="rId3"/>
          <a:stretch>
            <a:fillRect/>
          </a:stretch>
        </p:blipFill>
        <p:spPr>
          <a:xfrm>
            <a:off x="848253" y="1686962"/>
            <a:ext cx="7447493" cy="4614464"/>
          </a:xfrm>
          <a:prstGeom prst="rect">
            <a:avLst/>
          </a:prstGeom>
        </p:spPr>
      </p:pic>
      <p:sp>
        <p:nvSpPr>
          <p:cNvPr id="17" name="TextBox 7"/>
          <p:cNvSpPr txBox="1">
            <a:spLocks noChangeArrowheads="1"/>
          </p:cNvSpPr>
          <p:nvPr/>
        </p:nvSpPr>
        <p:spPr bwMode="auto">
          <a:xfrm>
            <a:off x="708579" y="538371"/>
            <a:ext cx="397416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Our Course Content</a:t>
            </a:r>
            <a:endParaRPr lang="en-US" altLang="en-US" sz="4800" dirty="0">
              <a:solidFill>
                <a:srgbClr val="3C8FED"/>
              </a:solidFill>
              <a:latin typeface="Philosopher" pitchFamily="50" charset="0"/>
            </a:endParaRPr>
          </a:p>
        </p:txBody>
      </p:sp>
    </p:spTree>
    <p:extLst>
      <p:ext uri="{BB962C8B-B14F-4D97-AF65-F5344CB8AC3E}">
        <p14:creationId xmlns:p14="http://schemas.microsoft.com/office/powerpoint/2010/main" val="18057514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708579" y="538371"/>
            <a:ext cx="178606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Logistics</a:t>
            </a:r>
            <a:endParaRPr lang="en-US" altLang="en-US" sz="4800" dirty="0">
              <a:solidFill>
                <a:srgbClr val="3C8FED"/>
              </a:solidFill>
              <a:latin typeface="Philosopher" pitchFamily="50" charset="0"/>
            </a:endParaRPr>
          </a:p>
        </p:txBody>
      </p:sp>
      <p:grpSp>
        <p:nvGrpSpPr>
          <p:cNvPr id="18" name="Group 17"/>
          <p:cNvGrpSpPr/>
          <p:nvPr/>
        </p:nvGrpSpPr>
        <p:grpSpPr>
          <a:xfrm>
            <a:off x="1551504" y="1369368"/>
            <a:ext cx="6639996" cy="858380"/>
            <a:chOff x="1551504" y="1369368"/>
            <a:chExt cx="6639996" cy="858380"/>
          </a:xfrm>
        </p:grpSpPr>
        <p:pic>
          <p:nvPicPr>
            <p:cNvPr id="3" name="Picture 2"/>
            <p:cNvPicPr>
              <a:picLocks noChangeAspect="1"/>
            </p:cNvPicPr>
            <p:nvPr/>
          </p:nvPicPr>
          <p:blipFill>
            <a:blip r:embed="rId3"/>
            <a:stretch>
              <a:fillRect/>
            </a:stretch>
          </p:blipFill>
          <p:spPr>
            <a:xfrm>
              <a:off x="1551504" y="1369368"/>
              <a:ext cx="1420296" cy="847443"/>
            </a:xfrm>
            <a:prstGeom prst="rect">
              <a:avLst/>
            </a:prstGeom>
          </p:spPr>
        </p:pic>
        <p:sp>
          <p:nvSpPr>
            <p:cNvPr id="7" name="TextBox 6"/>
            <p:cNvSpPr txBox="1"/>
            <p:nvPr/>
          </p:nvSpPr>
          <p:spPr>
            <a:xfrm>
              <a:off x="4408836" y="1396751"/>
              <a:ext cx="3782664" cy="830997"/>
            </a:xfrm>
            <a:prstGeom prst="rect">
              <a:avLst/>
            </a:prstGeom>
            <a:noFill/>
          </p:spPr>
          <p:txBody>
            <a:bodyPr wrap="square" rtlCol="0">
              <a:spAutoFit/>
            </a:bodyPr>
            <a:lstStyle/>
            <a:p>
              <a:r>
                <a:rPr lang="en-US" sz="2400" dirty="0"/>
                <a:t>Students given access to Canvas </a:t>
              </a:r>
              <a:r>
                <a:rPr lang="en-US" sz="2400" dirty="0" smtClean="0"/>
                <a:t>course.</a:t>
              </a:r>
              <a:endParaRPr lang="en-US" sz="2400" dirty="0"/>
            </a:p>
          </p:txBody>
        </p:sp>
        <p:sp>
          <p:nvSpPr>
            <p:cNvPr id="19" name="Right Arrow 18"/>
            <p:cNvSpPr/>
            <p:nvPr/>
          </p:nvSpPr>
          <p:spPr>
            <a:xfrm>
              <a:off x="3352800" y="1378611"/>
              <a:ext cx="838200" cy="8382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4" name="Group 23"/>
          <p:cNvGrpSpPr/>
          <p:nvPr/>
        </p:nvGrpSpPr>
        <p:grpSpPr>
          <a:xfrm>
            <a:off x="1780588" y="2288040"/>
            <a:ext cx="6525212" cy="1426889"/>
            <a:chOff x="1780588" y="2288040"/>
            <a:chExt cx="6525212" cy="1426889"/>
          </a:xfrm>
        </p:grpSpPr>
        <p:pic>
          <p:nvPicPr>
            <p:cNvPr id="2" name="Picture 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80588" y="2288040"/>
              <a:ext cx="1419812" cy="1419812"/>
            </a:xfrm>
            <a:prstGeom prst="rect">
              <a:avLst/>
            </a:prstGeom>
          </p:spPr>
        </p:pic>
        <p:sp>
          <p:nvSpPr>
            <p:cNvPr id="8" name="TextBox 7"/>
            <p:cNvSpPr txBox="1"/>
            <p:nvPr/>
          </p:nvSpPr>
          <p:spPr>
            <a:xfrm>
              <a:off x="4408836" y="2514600"/>
              <a:ext cx="3896964" cy="1200329"/>
            </a:xfrm>
            <a:prstGeom prst="rect">
              <a:avLst/>
            </a:prstGeom>
            <a:noFill/>
          </p:spPr>
          <p:txBody>
            <a:bodyPr wrap="square" rtlCol="0">
              <a:spAutoFit/>
            </a:bodyPr>
            <a:lstStyle/>
            <a:p>
              <a:pPr marL="0" lvl="1"/>
              <a:r>
                <a:rPr lang="en-US" sz="2400" dirty="0"/>
                <a:t>Assigned a specific module in advance of class to present on</a:t>
              </a:r>
              <a:r>
                <a:rPr lang="en-US" sz="2400" dirty="0" smtClean="0"/>
                <a:t>.</a:t>
              </a:r>
              <a:endParaRPr lang="en-US" sz="2400" dirty="0"/>
            </a:p>
          </p:txBody>
        </p:sp>
        <p:sp>
          <p:nvSpPr>
            <p:cNvPr id="20" name="Right Arrow 19"/>
            <p:cNvSpPr/>
            <p:nvPr/>
          </p:nvSpPr>
          <p:spPr>
            <a:xfrm>
              <a:off x="3352800" y="2590800"/>
              <a:ext cx="838200" cy="8382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7" name="Group 26"/>
          <p:cNvGrpSpPr/>
          <p:nvPr/>
        </p:nvGrpSpPr>
        <p:grpSpPr>
          <a:xfrm>
            <a:off x="1253131" y="3733800"/>
            <a:ext cx="7052669" cy="1247282"/>
            <a:chOff x="1253131" y="3733800"/>
            <a:chExt cx="7052669" cy="1247282"/>
          </a:xfrm>
        </p:grpSpPr>
        <p:pic>
          <p:nvPicPr>
            <p:cNvPr id="21" name="Picture 20"/>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253131" y="3733800"/>
              <a:ext cx="1794869" cy="1247282"/>
            </a:xfrm>
            <a:prstGeom prst="rect">
              <a:avLst/>
            </a:prstGeom>
          </p:spPr>
        </p:pic>
        <p:sp>
          <p:nvSpPr>
            <p:cNvPr id="22" name="Right Arrow 21"/>
            <p:cNvSpPr/>
            <p:nvPr/>
          </p:nvSpPr>
          <p:spPr>
            <a:xfrm>
              <a:off x="3352800" y="3962400"/>
              <a:ext cx="838200" cy="8382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TextBox 22"/>
            <p:cNvSpPr txBox="1"/>
            <p:nvPr/>
          </p:nvSpPr>
          <p:spPr>
            <a:xfrm>
              <a:off x="4408836" y="4038600"/>
              <a:ext cx="3896964" cy="830997"/>
            </a:xfrm>
            <a:prstGeom prst="rect">
              <a:avLst/>
            </a:prstGeom>
            <a:noFill/>
          </p:spPr>
          <p:txBody>
            <a:bodyPr wrap="square" rtlCol="0">
              <a:spAutoFit/>
            </a:bodyPr>
            <a:lstStyle/>
            <a:p>
              <a:pPr marL="0" lvl="1"/>
              <a:r>
                <a:rPr lang="en-US" sz="2400" dirty="0"/>
                <a:t>Students seated in their teams</a:t>
              </a:r>
              <a:r>
                <a:rPr lang="en-US" sz="2400" dirty="0" smtClean="0"/>
                <a:t>.</a:t>
              </a:r>
              <a:endParaRPr lang="en-US" sz="2400" dirty="0"/>
            </a:p>
          </p:txBody>
        </p:sp>
      </p:grpSp>
      <p:grpSp>
        <p:nvGrpSpPr>
          <p:cNvPr id="6" name="Group 5"/>
          <p:cNvGrpSpPr/>
          <p:nvPr/>
        </p:nvGrpSpPr>
        <p:grpSpPr>
          <a:xfrm>
            <a:off x="935915" y="5188803"/>
            <a:ext cx="7380649" cy="1338449"/>
            <a:chOff x="935915" y="5188803"/>
            <a:chExt cx="7380649" cy="1338449"/>
          </a:xfrm>
        </p:grpSpPr>
        <p:grpSp>
          <p:nvGrpSpPr>
            <p:cNvPr id="28" name="Group 27"/>
            <p:cNvGrpSpPr/>
            <p:nvPr/>
          </p:nvGrpSpPr>
          <p:grpSpPr>
            <a:xfrm>
              <a:off x="939129" y="5188803"/>
              <a:ext cx="7377435" cy="1338449"/>
              <a:chOff x="939129" y="5188803"/>
              <a:chExt cx="7377435" cy="1338449"/>
            </a:xfrm>
          </p:grpSpPr>
          <p:pic>
            <p:nvPicPr>
              <p:cNvPr id="12" name="Picture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39129" y="5341011"/>
                <a:ext cx="2108872" cy="1186241"/>
              </a:xfrm>
              <a:prstGeom prst="rect">
                <a:avLst/>
              </a:prstGeom>
            </p:spPr>
          </p:pic>
          <p:sp>
            <p:nvSpPr>
              <p:cNvPr id="25" name="Right Arrow 24"/>
              <p:cNvSpPr/>
              <p:nvPr/>
            </p:nvSpPr>
            <p:spPr>
              <a:xfrm>
                <a:off x="3352800" y="5334000"/>
                <a:ext cx="838200" cy="838200"/>
              </a:xfrm>
              <a:prstGeom prst="rightArrow">
                <a:avLst/>
              </a:prstGeom>
              <a:gradFill>
                <a:gsLst>
                  <a:gs pos="39000">
                    <a:srgbClr val="EF9747"/>
                  </a:gs>
                  <a:gs pos="87000">
                    <a:srgbClr val="FFC000">
                      <a:alpha val="1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TextBox 25"/>
              <p:cNvSpPr txBox="1"/>
              <p:nvPr/>
            </p:nvSpPr>
            <p:spPr>
              <a:xfrm>
                <a:off x="4419600" y="5188803"/>
                <a:ext cx="3896964" cy="1200329"/>
              </a:xfrm>
              <a:prstGeom prst="rect">
                <a:avLst/>
              </a:prstGeom>
              <a:noFill/>
            </p:spPr>
            <p:txBody>
              <a:bodyPr wrap="square" rtlCol="0">
                <a:spAutoFit/>
              </a:bodyPr>
              <a:lstStyle/>
              <a:p>
                <a:pPr marL="0" lvl="1"/>
                <a:r>
                  <a:rPr lang="en-US" sz="2400" dirty="0"/>
                  <a:t>Teams present, while their peers grade their presentation using a </a:t>
                </a:r>
                <a:r>
                  <a:rPr lang="en-US" sz="2400" dirty="0" smtClean="0"/>
                  <a:t>rubric.</a:t>
                </a:r>
                <a:endParaRPr lang="en-US" sz="2400" dirty="0"/>
              </a:p>
            </p:txBody>
          </p:sp>
        </p:grpSp>
        <p:sp>
          <p:nvSpPr>
            <p:cNvPr id="5" name="TextBox 4"/>
            <p:cNvSpPr txBox="1"/>
            <p:nvPr/>
          </p:nvSpPr>
          <p:spPr>
            <a:xfrm>
              <a:off x="935915" y="5334000"/>
              <a:ext cx="2112085" cy="369332"/>
            </a:xfrm>
            <a:prstGeom prst="rect">
              <a:avLst/>
            </a:prstGeom>
            <a:solidFill>
              <a:schemeClr val="bg1">
                <a:lumMod val="85000"/>
              </a:schemeClr>
            </a:solidFill>
          </p:spPr>
          <p:txBody>
            <a:bodyPr wrap="square" rtlCol="0">
              <a:spAutoFit/>
            </a:bodyPr>
            <a:lstStyle/>
            <a:p>
              <a:pPr algn="ctr"/>
              <a:r>
                <a:rPr lang="en-US" dirty="0" err="1" smtClean="0">
                  <a:latin typeface="Forte" panose="03060902040502070203" pitchFamily="66" charset="0"/>
                </a:rPr>
                <a:t>PechaKucha</a:t>
              </a:r>
              <a:endParaRPr lang="en-US" dirty="0">
                <a:latin typeface="Forte" panose="03060902040502070203" pitchFamily="66" charset="0"/>
              </a:endParaRPr>
            </a:p>
          </p:txBody>
        </p:sp>
      </p:grpSp>
    </p:spTree>
    <p:extLst>
      <p:ext uri="{BB962C8B-B14F-4D97-AF65-F5344CB8AC3E}">
        <p14:creationId xmlns:p14="http://schemas.microsoft.com/office/powerpoint/2010/main" val="3746920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0-#ppt_w/2"/>
                                          </p:val>
                                        </p:tav>
                                        <p:tav tm="100000">
                                          <p:val>
                                            <p:strVal val="#ppt_x"/>
                                          </p:val>
                                        </p:tav>
                                      </p:tavLst>
                                    </p:anim>
                                    <p:anim calcmode="lin" valueType="num">
                                      <p:cBhvr additive="base">
                                        <p:cTn id="14"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0-#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708579" y="538371"/>
            <a:ext cx="35766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Why </a:t>
            </a:r>
            <a:r>
              <a:rPr lang="en-US" altLang="en-US" sz="4800" dirty="0" err="1" smtClean="0">
                <a:solidFill>
                  <a:srgbClr val="3C8FED"/>
                </a:solidFill>
                <a:latin typeface="Philosopher" pitchFamily="50" charset="0"/>
              </a:rPr>
              <a:t>PechaKucha</a:t>
            </a:r>
            <a:r>
              <a:rPr lang="en-US" altLang="en-US" sz="4800" dirty="0" smtClean="0">
                <a:solidFill>
                  <a:srgbClr val="3C8FED"/>
                </a:solidFill>
                <a:latin typeface="Philosopher" pitchFamily="50" charset="0"/>
              </a:rPr>
              <a:t>?</a:t>
            </a:r>
            <a:endParaRPr lang="en-US" altLang="en-US" sz="4800" dirty="0">
              <a:solidFill>
                <a:srgbClr val="3C8FED"/>
              </a:solidFill>
              <a:latin typeface="Philosopher" pitchFamily="50" charset="0"/>
            </a:endParaRPr>
          </a:p>
        </p:txBody>
      </p:sp>
      <p:sp>
        <p:nvSpPr>
          <p:cNvPr id="2" name="TextBox 1"/>
          <p:cNvSpPr txBox="1"/>
          <p:nvPr/>
        </p:nvSpPr>
        <p:spPr>
          <a:xfrm>
            <a:off x="990600" y="1828800"/>
            <a:ext cx="7419086" cy="3785652"/>
          </a:xfrm>
          <a:prstGeom prst="rect">
            <a:avLst/>
          </a:prstGeom>
          <a:noFill/>
        </p:spPr>
        <p:txBody>
          <a:bodyPr wrap="square" rtlCol="0">
            <a:spAutoFit/>
          </a:bodyPr>
          <a:lstStyle/>
          <a:p>
            <a:r>
              <a:rPr lang="en-US" sz="3000" dirty="0" smtClean="0">
                <a:solidFill>
                  <a:schemeClr val="tx2"/>
                </a:solidFill>
                <a:latin typeface="Adobe Arabic" panose="02040503050201020203" pitchFamily="18" charset="-78"/>
                <a:cs typeface="Adobe Arabic" panose="02040503050201020203" pitchFamily="18" charset="-78"/>
              </a:rPr>
              <a:t>Professor: </a:t>
            </a:r>
          </a:p>
          <a:p>
            <a:endParaRPr lang="en-US" sz="3000" dirty="0"/>
          </a:p>
          <a:p>
            <a:r>
              <a:rPr lang="en-US" sz="3000" i="1" dirty="0" smtClean="0">
                <a:solidFill>
                  <a:srgbClr val="7A0000"/>
                </a:solidFill>
                <a:latin typeface="Adobe Arabic" panose="02040503050201020203" pitchFamily="18" charset="-78"/>
                <a:cs typeface="Adobe Arabic" panose="02040503050201020203" pitchFamily="18" charset="-78"/>
              </a:rPr>
              <a:t>"</a:t>
            </a:r>
            <a:r>
              <a:rPr lang="en-US" sz="3000" i="1" dirty="0" smtClean="0">
                <a:solidFill>
                  <a:schemeClr val="accent3">
                    <a:lumMod val="75000"/>
                  </a:schemeClr>
                </a:solidFill>
                <a:latin typeface="Adobe Arabic" panose="02040503050201020203" pitchFamily="18" charset="-78"/>
                <a:cs typeface="Adobe Arabic" panose="02040503050201020203" pitchFamily="18" charset="-78"/>
              </a:rPr>
              <a:t>Instead </a:t>
            </a:r>
            <a:r>
              <a:rPr lang="en-US" sz="3000" i="1" dirty="0">
                <a:solidFill>
                  <a:schemeClr val="accent3">
                    <a:lumMod val="75000"/>
                  </a:schemeClr>
                </a:solidFill>
                <a:latin typeface="Adobe Arabic" panose="02040503050201020203" pitchFamily="18" charset="-78"/>
                <a:cs typeface="Adobe Arabic" panose="02040503050201020203" pitchFamily="18" charset="-78"/>
              </a:rPr>
              <a:t>of passive listening </a:t>
            </a:r>
            <a:r>
              <a:rPr lang="en-US" sz="3000" i="1" dirty="0">
                <a:solidFill>
                  <a:srgbClr val="7A0000"/>
                </a:solidFill>
                <a:latin typeface="Adobe Arabic" panose="02040503050201020203" pitchFamily="18" charset="-78"/>
                <a:cs typeface="Adobe Arabic" panose="02040503050201020203" pitchFamily="18" charset="-78"/>
              </a:rPr>
              <a:t>to somebody talk about a topic that students don’t actually find all that interesting to begin with... </a:t>
            </a:r>
            <a:r>
              <a:rPr lang="en-US" sz="3000" i="1" dirty="0" smtClean="0">
                <a:solidFill>
                  <a:srgbClr val="7A0000"/>
                </a:solidFill>
                <a:latin typeface="Adobe Arabic" panose="02040503050201020203" pitchFamily="18" charset="-78"/>
                <a:cs typeface="Adobe Arabic" panose="02040503050201020203" pitchFamily="18" charset="-78"/>
              </a:rPr>
              <a:t>knowing </a:t>
            </a:r>
            <a:r>
              <a:rPr lang="en-US" sz="3000" i="1" dirty="0">
                <a:solidFill>
                  <a:srgbClr val="7A0000"/>
                </a:solidFill>
                <a:latin typeface="Adobe Arabic" panose="02040503050201020203" pitchFamily="18" charset="-78"/>
                <a:cs typeface="Adobe Arabic" panose="02040503050201020203" pitchFamily="18" charset="-78"/>
              </a:rPr>
              <a:t>that </a:t>
            </a:r>
            <a:r>
              <a:rPr lang="en-US" sz="3000" i="1" dirty="0" smtClean="0">
                <a:solidFill>
                  <a:srgbClr val="7A0000"/>
                </a:solidFill>
                <a:latin typeface="Adobe Arabic" panose="02040503050201020203" pitchFamily="18" charset="-78"/>
                <a:cs typeface="Adobe Arabic" panose="02040503050201020203" pitchFamily="18" charset="-78"/>
              </a:rPr>
              <a:t>they </a:t>
            </a:r>
            <a:r>
              <a:rPr lang="en-US" sz="3000" i="1" dirty="0">
                <a:solidFill>
                  <a:srgbClr val="7A0000"/>
                </a:solidFill>
                <a:latin typeface="Adobe Arabic" panose="02040503050201020203" pitchFamily="18" charset="-78"/>
                <a:cs typeface="Adobe Arabic" panose="02040503050201020203" pitchFamily="18" charset="-78"/>
              </a:rPr>
              <a:t>are </a:t>
            </a:r>
            <a:r>
              <a:rPr lang="en-US" sz="3000" i="1" dirty="0" smtClean="0">
                <a:solidFill>
                  <a:schemeClr val="accent3">
                    <a:lumMod val="75000"/>
                  </a:schemeClr>
                </a:solidFill>
                <a:latin typeface="Adobe Arabic" panose="02040503050201020203" pitchFamily="18" charset="-78"/>
                <a:cs typeface="Adobe Arabic" panose="02040503050201020203" pitchFamily="18" charset="-78"/>
              </a:rPr>
              <a:t>on </a:t>
            </a:r>
            <a:r>
              <a:rPr lang="en-US" sz="3000" i="1" dirty="0">
                <a:solidFill>
                  <a:schemeClr val="accent3">
                    <a:lumMod val="75000"/>
                  </a:schemeClr>
                </a:solidFill>
                <a:latin typeface="Adobe Arabic" panose="02040503050201020203" pitchFamily="18" charset="-78"/>
                <a:cs typeface="Adobe Arabic" panose="02040503050201020203" pitchFamily="18" charset="-78"/>
              </a:rPr>
              <a:t>the hook for a presentation </a:t>
            </a:r>
            <a:r>
              <a:rPr lang="en-US" sz="3000" i="1" dirty="0">
                <a:solidFill>
                  <a:srgbClr val="7A0000"/>
                </a:solidFill>
                <a:latin typeface="Adobe Arabic" panose="02040503050201020203" pitchFamily="18" charset="-78"/>
                <a:cs typeface="Adobe Arabic" panose="02040503050201020203" pitchFamily="18" charset="-78"/>
              </a:rPr>
              <a:t>to their peers... definitely got them thinking about it. </a:t>
            </a:r>
            <a:r>
              <a:rPr lang="en-US" sz="3000" i="1" dirty="0" smtClean="0">
                <a:solidFill>
                  <a:schemeClr val="accent3">
                    <a:lumMod val="75000"/>
                  </a:schemeClr>
                </a:solidFill>
                <a:latin typeface="Adobe Arabic" panose="02040503050201020203" pitchFamily="18" charset="-78"/>
                <a:cs typeface="Adobe Arabic" panose="02040503050201020203" pitchFamily="18" charset="-78"/>
              </a:rPr>
              <a:t>Engagement </a:t>
            </a:r>
            <a:r>
              <a:rPr lang="en-US" sz="3000" i="1" dirty="0">
                <a:solidFill>
                  <a:srgbClr val="7A0000"/>
                </a:solidFill>
                <a:latin typeface="Adobe Arabic" panose="02040503050201020203" pitchFamily="18" charset="-78"/>
                <a:cs typeface="Adobe Arabic" panose="02040503050201020203" pitchFamily="18" charset="-78"/>
              </a:rPr>
              <a:t>lasted beyond that because they were </a:t>
            </a:r>
            <a:r>
              <a:rPr lang="en-US" sz="3000" i="1" dirty="0" smtClean="0">
                <a:solidFill>
                  <a:srgbClr val="7A0000"/>
                </a:solidFill>
                <a:latin typeface="Adobe Arabic" panose="02040503050201020203" pitchFamily="18" charset="-78"/>
                <a:cs typeface="Adobe Arabic" panose="02040503050201020203" pitchFamily="18" charset="-78"/>
              </a:rPr>
              <a:t>immediately </a:t>
            </a:r>
            <a:r>
              <a:rPr lang="en-US" sz="3000" i="1" dirty="0">
                <a:solidFill>
                  <a:srgbClr val="7A0000"/>
                </a:solidFill>
                <a:latin typeface="Adobe Arabic" panose="02040503050201020203" pitchFamily="18" charset="-78"/>
                <a:cs typeface="Adobe Arabic" panose="02040503050201020203" pitchFamily="18" charset="-78"/>
              </a:rPr>
              <a:t>asked to use those skills throughout the semester." </a:t>
            </a:r>
            <a:endParaRPr lang="en-US" sz="3000" i="1" dirty="0">
              <a:solidFill>
                <a:srgbClr val="7A0000"/>
              </a:solidFill>
              <a:latin typeface="Adobe Arabic" panose="02040503050201020203" pitchFamily="18" charset="-78"/>
              <a:ea typeface="Adobe Fan Heiti Std B" panose="020B0700000000000000" pitchFamily="34" charset="-128"/>
              <a:cs typeface="Adobe Arabic" panose="02040503050201020203" pitchFamily="18" charset="-78"/>
            </a:endParaRPr>
          </a:p>
        </p:txBody>
      </p:sp>
    </p:spTree>
    <p:extLst>
      <p:ext uri="{BB962C8B-B14F-4D97-AF65-F5344CB8AC3E}">
        <p14:creationId xmlns:p14="http://schemas.microsoft.com/office/powerpoint/2010/main" val="1792757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a:gsLst>
              <a:gs pos="23000">
                <a:srgbClr val="000928"/>
              </a:gs>
              <a:gs pos="43000">
                <a:srgbClr val="34598D"/>
              </a:gs>
              <a:gs pos="89000">
                <a:srgbClr val="BDD8F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ounded Rectangle 15"/>
          <p:cNvSpPr/>
          <p:nvPr/>
        </p:nvSpPr>
        <p:spPr>
          <a:xfrm>
            <a:off x="887361" y="609600"/>
            <a:ext cx="7934960" cy="5943600"/>
          </a:xfrm>
          <a:prstGeom prst="roundRect">
            <a:avLst>
              <a:gd name="adj" fmla="val 1226"/>
            </a:avLst>
          </a:prstGeom>
          <a:solidFill>
            <a:schemeClr val="bg1"/>
          </a:solidFill>
          <a:ln w="76200">
            <a:solidFill>
              <a:srgbClr val="BDD8F3"/>
            </a:solidFill>
          </a:ln>
          <a:effectLst>
            <a:outerShdw blurRad="50800" dist="38100" dir="10800000" algn="r" rotWithShape="0">
              <a:prstClr val="black">
                <a:alpha val="40000"/>
              </a:prstClr>
            </a:outerShdw>
            <a:reflection blurRad="6350" stA="52000" endA="300" endPos="35000" dir="5400000" sy="-100000" algn="bl" rotWithShape="0"/>
          </a:effectLst>
          <a:scene3d>
            <a:camera prst="perspectiveContrastingRightFacing">
              <a:rot lat="170509" lon="20736677" rev="11714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TextBox 7"/>
          <p:cNvSpPr txBox="1">
            <a:spLocks noChangeArrowheads="1"/>
          </p:cNvSpPr>
          <p:nvPr/>
        </p:nvSpPr>
        <p:spPr bwMode="auto">
          <a:xfrm>
            <a:off x="708579" y="538371"/>
            <a:ext cx="35766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4800" dirty="0" smtClean="0">
                <a:solidFill>
                  <a:srgbClr val="3C8FED"/>
                </a:solidFill>
                <a:latin typeface="Philosopher" pitchFamily="50" charset="0"/>
              </a:rPr>
              <a:t>Why </a:t>
            </a:r>
            <a:r>
              <a:rPr lang="en-US" altLang="en-US" sz="4800" dirty="0" err="1" smtClean="0">
                <a:solidFill>
                  <a:srgbClr val="3C8FED"/>
                </a:solidFill>
                <a:latin typeface="Philosopher" pitchFamily="50" charset="0"/>
              </a:rPr>
              <a:t>PechaKucha</a:t>
            </a:r>
            <a:r>
              <a:rPr lang="en-US" altLang="en-US" sz="4800" dirty="0" smtClean="0">
                <a:solidFill>
                  <a:srgbClr val="3C8FED"/>
                </a:solidFill>
                <a:latin typeface="Philosopher" pitchFamily="50" charset="0"/>
              </a:rPr>
              <a:t>?</a:t>
            </a:r>
            <a:endParaRPr lang="en-US" altLang="en-US" sz="4800" dirty="0">
              <a:solidFill>
                <a:srgbClr val="3C8FED"/>
              </a:solidFill>
              <a:latin typeface="Philosopher" pitchFamily="50" charset="0"/>
            </a:endParaRPr>
          </a:p>
        </p:txBody>
      </p:sp>
      <p:pic>
        <p:nvPicPr>
          <p:cNvPr id="39"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9691980">
            <a:off x="1532711" y="3698197"/>
            <a:ext cx="1743510" cy="25339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30"/>
          <p:cNvPicPr>
            <a:picLocks noChangeAspect="1"/>
          </p:cNvPicPr>
          <p:nvPr/>
        </p:nvPicPr>
        <p:blipFill>
          <a:blip r:embed="rId4"/>
          <a:stretch>
            <a:fillRect/>
          </a:stretch>
        </p:blipFill>
        <p:spPr>
          <a:xfrm>
            <a:off x="3812995" y="1686835"/>
            <a:ext cx="3501838" cy="3484329"/>
          </a:xfrm>
          <a:prstGeom prst="rect">
            <a:avLst/>
          </a:prstGeom>
        </p:spPr>
      </p:pic>
      <p:pic>
        <p:nvPicPr>
          <p:cNvPr id="29" name="Picture 2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351436" y="4278996"/>
            <a:ext cx="1926794" cy="1926794"/>
          </a:xfrm>
          <a:prstGeom prst="rect">
            <a:avLst/>
          </a:prstGeom>
        </p:spPr>
      </p:pic>
      <p:sp>
        <p:nvSpPr>
          <p:cNvPr id="2" name="TextBox 1"/>
          <p:cNvSpPr txBox="1"/>
          <p:nvPr/>
        </p:nvSpPr>
        <p:spPr>
          <a:xfrm>
            <a:off x="5355716" y="1038869"/>
            <a:ext cx="3049374" cy="461665"/>
          </a:xfrm>
          <a:prstGeom prst="rect">
            <a:avLst/>
          </a:prstGeom>
          <a:noFill/>
        </p:spPr>
        <p:txBody>
          <a:bodyPr wrap="square" rtlCol="0">
            <a:spAutoFit/>
          </a:bodyPr>
          <a:lstStyle/>
          <a:p>
            <a:r>
              <a:rPr lang="en-US" sz="2400" dirty="0" smtClean="0">
                <a:solidFill>
                  <a:srgbClr val="7A0000"/>
                </a:solidFill>
                <a:latin typeface="Adobe Fan Heiti Std B" panose="020B0700000000000000" pitchFamily="34" charset="-128"/>
                <a:ea typeface="Adobe Fan Heiti Std B" panose="020B0700000000000000" pitchFamily="34" charset="-128"/>
              </a:rPr>
              <a:t>Researching a topic</a:t>
            </a:r>
            <a:endParaRPr lang="en-US" sz="2400" dirty="0">
              <a:solidFill>
                <a:srgbClr val="7A0000"/>
              </a:solidFill>
              <a:latin typeface="Adobe Fan Heiti Std B" panose="020B0700000000000000" pitchFamily="34" charset="-128"/>
              <a:ea typeface="Adobe Fan Heiti Std B" panose="020B0700000000000000" pitchFamily="34" charset="-128"/>
            </a:endParaRPr>
          </a:p>
        </p:txBody>
      </p:sp>
      <p:pic>
        <p:nvPicPr>
          <p:cNvPr id="5" name="Picture 4"/>
          <p:cNvPicPr>
            <a:picLocks noChangeAspect="1"/>
          </p:cNvPicPr>
          <p:nvPr/>
        </p:nvPicPr>
        <p:blipFill>
          <a:blip r:embed="rId6"/>
          <a:stretch>
            <a:fillRect/>
          </a:stretch>
        </p:blipFill>
        <p:spPr>
          <a:xfrm>
            <a:off x="1095935" y="1500533"/>
            <a:ext cx="2510749" cy="1975671"/>
          </a:xfrm>
          <a:prstGeom prst="rect">
            <a:avLst/>
          </a:prstGeom>
        </p:spPr>
      </p:pic>
    </p:spTree>
    <p:extLst>
      <p:ext uri="{BB962C8B-B14F-4D97-AF65-F5344CB8AC3E}">
        <p14:creationId xmlns:p14="http://schemas.microsoft.com/office/powerpoint/2010/main" val="1676398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1000" fill="hold"/>
                                        <p:tgtEl>
                                          <p:spTgt spid="31"/>
                                        </p:tgtEl>
                                        <p:attrNameLst>
                                          <p:attrName>ppt_w</p:attrName>
                                        </p:attrNameLst>
                                      </p:cBhvr>
                                      <p:tavLst>
                                        <p:tav tm="0">
                                          <p:val>
                                            <p:fltVal val="0"/>
                                          </p:val>
                                        </p:tav>
                                        <p:tav tm="100000">
                                          <p:val>
                                            <p:strVal val="#ppt_w"/>
                                          </p:val>
                                        </p:tav>
                                      </p:tavLst>
                                    </p:anim>
                                    <p:anim calcmode="lin" valueType="num">
                                      <p:cBhvr>
                                        <p:cTn id="20" dur="1000" fill="hold"/>
                                        <p:tgtEl>
                                          <p:spTgt spid="31"/>
                                        </p:tgtEl>
                                        <p:attrNameLst>
                                          <p:attrName>ppt_h</p:attrName>
                                        </p:attrNameLst>
                                      </p:cBhvr>
                                      <p:tavLst>
                                        <p:tav tm="0">
                                          <p:val>
                                            <p:fltVal val="0"/>
                                          </p:val>
                                        </p:tav>
                                        <p:tav tm="100000">
                                          <p:val>
                                            <p:strVal val="#ppt_h"/>
                                          </p:val>
                                        </p:tav>
                                      </p:tavLst>
                                    </p:anim>
                                    <p:anim calcmode="lin" valueType="num">
                                      <p:cBhvr>
                                        <p:cTn id="21" dur="1000" fill="hold"/>
                                        <p:tgtEl>
                                          <p:spTgt spid="31"/>
                                        </p:tgtEl>
                                        <p:attrNameLst>
                                          <p:attrName>style.rotation</p:attrName>
                                        </p:attrNameLst>
                                      </p:cBhvr>
                                      <p:tavLst>
                                        <p:tav tm="0">
                                          <p:val>
                                            <p:fltVal val="90"/>
                                          </p:val>
                                        </p:tav>
                                        <p:tav tm="100000">
                                          <p:val>
                                            <p:fltVal val="0"/>
                                          </p:val>
                                        </p:tav>
                                      </p:tavLst>
                                    </p:anim>
                                    <p:animEffect transition="in" filter="fade">
                                      <p:cBhvr>
                                        <p:cTn id="22"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6.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1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0.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5.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6.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3.xml><?xml version="1.0" encoding="utf-8"?>
<p:tagLst xmlns:a="http://schemas.openxmlformats.org/drawingml/2006/main" xmlns:r="http://schemas.openxmlformats.org/officeDocument/2006/relationships" xmlns:p="http://schemas.openxmlformats.org/presentationml/2006/main">
  <p:tag name="__PE_POLL_EMBED_ID" val="true"/>
  <p:tag name="__PE_ORIG_SIZE" val="496.75"/>
</p:tagLst>
</file>

<file path=ppt/tags/tag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5.xml><?xml version="1.0" encoding="utf-8"?>
<p:tagLst xmlns:a="http://schemas.openxmlformats.org/drawingml/2006/main" xmlns:r="http://schemas.openxmlformats.org/officeDocument/2006/relationships" xmlns:p="http://schemas.openxmlformats.org/presentationml/2006/main">
  <p:tag name="__PE_POLL_EMBED_ID" val="true"/>
  <p:tag name="__PE_ORIG_SIZE" val="496.75"/>
</p:tagLst>
</file>

<file path=ppt/tags/tag6.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7.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8.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9.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2288</TotalTime>
  <Words>2754</Words>
  <Application>Microsoft Office PowerPoint</Application>
  <PresentationFormat>On-screen Show (4:3)</PresentationFormat>
  <Paragraphs>371</Paragraphs>
  <Slides>25</Slides>
  <Notes>25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Adobe Fan Heiti Std B</vt:lpstr>
      <vt:lpstr>Adobe Arabic</vt:lpstr>
      <vt:lpstr>Adobe Garamond Pro Bold</vt:lpstr>
      <vt:lpstr>Arial</vt:lpstr>
      <vt:lpstr>Calibri</vt:lpstr>
      <vt:lpstr>Forte</vt:lpstr>
      <vt:lpstr>Philosopher</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Nedelina Tchangalova</dc:creator>
  <cp:keywords>Flipped classroom;Information Literacy;Instruction;Canvas;Course Management Systems;Online Tutorials;ELMS;PechaKucha;PICO;MeSH;treshold concepts;Learning Outcomes;Concept reinforcement through practice;Health Science Librarianship;Team Based Learning;Active Learning;Student Peer learning and assessment</cp:keywords>
  <cp:lastModifiedBy>Nedelina Tchangalova</cp:lastModifiedBy>
  <cp:revision>150</cp:revision>
  <dcterms:created xsi:type="dcterms:W3CDTF">2009-07-23T04:14:01Z</dcterms:created>
  <dcterms:modified xsi:type="dcterms:W3CDTF">2015-05-07T13:24:56Z</dcterms:modified>
</cp:coreProperties>
</file>