
<file path=[Content_Types].xml><?xml version="1.0" encoding="utf-8"?>
<Types xmlns="http://schemas.openxmlformats.org/package/2006/content-types">
  <Default Extension="xml" ContentType="application/xml"/>
  <Default Extension="jpg" ContentType="image/jpeg"/>
  <Default Extension="tiff" ContentType="image/tiff"/>
  <Default Extension="mp3" ContentType="audio/unknown"/>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53" r:id="rId1"/>
  </p:sldMasterIdLst>
  <p:notesMasterIdLst>
    <p:notesMasterId r:id="rId22"/>
  </p:notesMasterIdLst>
  <p:handoutMasterIdLst>
    <p:handoutMasterId r:id="rId23"/>
  </p:handoutMasterIdLst>
  <p:sldIdLst>
    <p:sldId id="256" r:id="rId2"/>
    <p:sldId id="258" r:id="rId3"/>
    <p:sldId id="257" r:id="rId4"/>
    <p:sldId id="259" r:id="rId5"/>
    <p:sldId id="260" r:id="rId6"/>
    <p:sldId id="261" r:id="rId7"/>
    <p:sldId id="286" r:id="rId8"/>
    <p:sldId id="278" r:id="rId9"/>
    <p:sldId id="265" r:id="rId10"/>
    <p:sldId id="267" r:id="rId11"/>
    <p:sldId id="268" r:id="rId12"/>
    <p:sldId id="273" r:id="rId13"/>
    <p:sldId id="274" r:id="rId14"/>
    <p:sldId id="275" r:id="rId15"/>
    <p:sldId id="276" r:id="rId16"/>
    <p:sldId id="277" r:id="rId17"/>
    <p:sldId id="270" r:id="rId18"/>
    <p:sldId id="271" r:id="rId19"/>
    <p:sldId id="272" r:id="rId20"/>
    <p:sldId id="27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D532"/>
    <a:srgbClr val="E9E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82" autoAdjust="0"/>
  </p:normalViewPr>
  <p:slideViewPr>
    <p:cSldViewPr snapToGrid="0" snapToObjects="1">
      <p:cViewPr varScale="1">
        <p:scale>
          <a:sx n="140" d="100"/>
          <a:sy n="140" d="100"/>
        </p:scale>
        <p:origin x="-14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4A4EC68-D01F-5B42-B42B-F3BA56982035}" type="datetimeFigureOut">
              <a:rPr lang="en-US" smtClean="0"/>
              <a:t>11/12/2013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1CDC25-198B-B64E-92F7-157B50F6BB8B}" type="slidenum">
              <a:rPr lang="en-US" smtClean="0"/>
              <a:t>‹#›</a:t>
            </a:fld>
            <a:endParaRPr lang="en-US"/>
          </a:p>
        </p:txBody>
      </p:sp>
    </p:spTree>
    <p:extLst>
      <p:ext uri="{BB962C8B-B14F-4D97-AF65-F5344CB8AC3E}">
        <p14:creationId xmlns:p14="http://schemas.microsoft.com/office/powerpoint/2010/main" val="832531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0F1C98-5656-2940-9004-7DE47FAA2EB4}" type="datetimeFigureOut">
              <a:rPr lang="en-US" smtClean="0"/>
              <a:t>11/12/2013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37E17-41B4-D346-A0EB-DC98E8ABEB23}" type="slidenum">
              <a:rPr lang="en-US" smtClean="0"/>
              <a:t>‹#›</a:t>
            </a:fld>
            <a:endParaRPr lang="en-US"/>
          </a:p>
        </p:txBody>
      </p:sp>
    </p:spTree>
    <p:extLst>
      <p:ext uri="{BB962C8B-B14F-4D97-AF65-F5344CB8AC3E}">
        <p14:creationId xmlns:p14="http://schemas.microsoft.com/office/powerpoint/2010/main" val="6718992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I’m Robin Pike and I’m the Manager of Digital Conversion and Media Reformatting at the University of Maryland Libraries. </a:t>
            </a:r>
            <a:r>
              <a:rPr lang="en-US" dirty="0" smtClean="0"/>
              <a:t>I’ve used many different tools throughout</a:t>
            </a:r>
            <a:r>
              <a:rPr lang="en-US" baseline="0" dirty="0" smtClean="0"/>
              <a:t> my career as a cataloger, processor, preserver, reference provider, and digitizer to make different tasks easier, and I will discuss several of them today. </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a:t>
            </a:fld>
            <a:endParaRPr lang="en-US"/>
          </a:p>
        </p:txBody>
      </p:sp>
    </p:spTree>
    <p:extLst>
      <p:ext uri="{BB962C8B-B14F-4D97-AF65-F5344CB8AC3E}">
        <p14:creationId xmlns:p14="http://schemas.microsoft.com/office/powerpoint/2010/main" val="3794647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Identification and Assessment Guide lists the major characteristics of the formats, such as dimensions of the carrier and container, dates produced, manufacturers and brands, players or recorders, and whether the format is analog or digital…</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10</a:t>
            </a:fld>
            <a:endParaRPr lang="en-US"/>
          </a:p>
        </p:txBody>
      </p:sp>
    </p:spTree>
    <p:extLst>
      <p:ext uri="{BB962C8B-B14F-4D97-AF65-F5344CB8AC3E}">
        <p14:creationId xmlns:p14="http://schemas.microsoft.com/office/powerpoint/2010/main" val="1450435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It also lists usages, risks, and common preservation actions that should be taken on the media, such as removing the tabs or dots to prevent re-recording on the media, or how to store the media (film—flat, video—vertical).</a:t>
            </a:r>
            <a:endParaRPr lang="en-US" dirty="0" smtClean="0"/>
          </a:p>
        </p:txBody>
      </p:sp>
      <p:sp>
        <p:nvSpPr>
          <p:cNvPr id="4" name="Slide Number Placeholder 3"/>
          <p:cNvSpPr>
            <a:spLocks noGrp="1"/>
          </p:cNvSpPr>
          <p:nvPr>
            <p:ph type="sldNum" sz="quarter" idx="10"/>
          </p:nvPr>
        </p:nvSpPr>
        <p:spPr/>
        <p:txBody>
          <a:bodyPr/>
          <a:lstStyle/>
          <a:p>
            <a:fld id="{7E337E17-41B4-D346-A0EB-DC98E8ABEB23}" type="slidenum">
              <a:rPr lang="en-US" smtClean="0"/>
              <a:t>11</a:t>
            </a:fld>
            <a:endParaRPr lang="en-US"/>
          </a:p>
        </p:txBody>
      </p:sp>
    </p:spTree>
    <p:extLst>
      <p:ext uri="{BB962C8B-B14F-4D97-AF65-F5344CB8AC3E}">
        <p14:creationId xmlns:p14="http://schemas.microsoft.com/office/powerpoint/2010/main" val="704572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Again, this</a:t>
            </a:r>
            <a:r>
              <a:rPr lang="en-US" baseline="0" dirty="0" smtClean="0"/>
              <a:t> resource can help to date or </a:t>
            </a:r>
            <a:r>
              <a:rPr lang="en-US" baseline="0" smtClean="0"/>
              <a:t>describe </a:t>
            </a:r>
            <a:r>
              <a:rPr lang="en-US" baseline="0" smtClean="0"/>
              <a:t>media, </a:t>
            </a:r>
            <a:r>
              <a:rPr lang="en-US" baseline="0" dirty="0" smtClean="0"/>
              <a:t>as well as help to plan and mitigate collection preservation risks and reformatting plans. This Guide is also a good resource to help identify playback machines for your collections, and it links to other useful resources.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12</a:t>
            </a:fld>
            <a:endParaRPr lang="en-US"/>
          </a:p>
        </p:txBody>
      </p:sp>
    </p:spTree>
    <p:extLst>
      <p:ext uri="{BB962C8B-B14F-4D97-AF65-F5344CB8AC3E}">
        <p14:creationId xmlns:p14="http://schemas.microsoft.com/office/powerpoint/2010/main" val="1529472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2007, Indiana University Bloomington</a:t>
            </a:r>
            <a:r>
              <a:rPr lang="en-US" baseline="0" dirty="0" smtClean="0"/>
              <a:t> released the Field Audio Collection Evaluation Tool or FACET. </a:t>
            </a:r>
            <a:r>
              <a:rPr lang="en-US" dirty="0" smtClean="0"/>
              <a:t>FACET provides much more detail than the aforementioned resources because it was intended</a:t>
            </a:r>
            <a:r>
              <a:rPr lang="en-US" baseline="0" dirty="0" smtClean="0"/>
              <a:t> as a collection survey analysis tool. However, the comprehensive information about common analog and digital audio formats is helpful for many other functions.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13</a:t>
            </a:fld>
            <a:endParaRPr lang="en-US"/>
          </a:p>
        </p:txBody>
      </p:sp>
    </p:spTree>
    <p:extLst>
      <p:ext uri="{BB962C8B-B14F-4D97-AF65-F5344CB8AC3E}">
        <p14:creationId xmlns:p14="http://schemas.microsoft.com/office/powerpoint/2010/main" val="1922704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section</a:t>
            </a:r>
            <a:r>
              <a:rPr lang="en-US" baseline="0" dirty="0" smtClean="0"/>
              <a:t> of FACET provides key characteristics about each format including the base material, thickness, and manufacturers, which is helpful in identification. Understanding the tape base, the emulsion thickness, and whether or not the tape has a backing, can also predict potential preservation issues.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14</a:t>
            </a:fld>
            <a:endParaRPr lang="en-US"/>
          </a:p>
        </p:txBody>
      </p:sp>
    </p:spTree>
    <p:extLst>
      <p:ext uri="{BB962C8B-B14F-4D97-AF65-F5344CB8AC3E}">
        <p14:creationId xmlns:p14="http://schemas.microsoft.com/office/powerpoint/2010/main" val="13719454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FACET also provides detailed information about track configuration, recording speed and what to listen for, noise, playback problems, storage issues, common preservation threats, and other associated risks. They have included many images of common preservation problems.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15</a:t>
            </a:fld>
            <a:endParaRPr lang="en-US"/>
          </a:p>
        </p:txBody>
      </p:sp>
    </p:spTree>
    <p:extLst>
      <p:ext uri="{BB962C8B-B14F-4D97-AF65-F5344CB8AC3E}">
        <p14:creationId xmlns:p14="http://schemas.microsoft.com/office/powerpoint/2010/main" val="1528112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Much like the Videotape Guide, this</a:t>
            </a:r>
            <a:r>
              <a:rPr lang="en-US" baseline="0" dirty="0" smtClean="0"/>
              <a:t> resource can help to date or describe a resource through identification, as well as help to plan collection preservation risks and reformatting plans. Its bibliography is extensive and can lead to other useful resources.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16</a:t>
            </a:fld>
            <a:endParaRPr lang="en-US"/>
          </a:p>
        </p:txBody>
      </p:sp>
    </p:spTree>
    <p:extLst>
      <p:ext uri="{BB962C8B-B14F-4D97-AF65-F5344CB8AC3E}">
        <p14:creationId xmlns:p14="http://schemas.microsoft.com/office/powerpoint/2010/main" val="3534416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the A/V</a:t>
            </a:r>
            <a:r>
              <a:rPr lang="en-US" baseline="0" dirty="0" smtClean="0"/>
              <a:t> Artifact Atlas was produced by the Stanford Media Preservation Lab and New York University, to assist with their digitization work. It is currently hosted by the Bay Area Video Coalition, and anyone can become a contributor to the wiki resource.</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17</a:t>
            </a:fld>
            <a:endParaRPr lang="en-US"/>
          </a:p>
        </p:txBody>
      </p:sp>
    </p:spTree>
    <p:extLst>
      <p:ext uri="{BB962C8B-B14F-4D97-AF65-F5344CB8AC3E}">
        <p14:creationId xmlns:p14="http://schemas.microsoft.com/office/powerpoint/2010/main" val="302162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Atlas is intended</a:t>
            </a:r>
            <a:r>
              <a:rPr lang="en-US" baseline="0" dirty="0" smtClean="0"/>
              <a:t> to identify common playback and digitization issues through verbal description and audio and video examples. During playback and digitization of legacy audiovisual materials, it is necessary to determine what sound or video issues are caused by deterioration of the material vs. the machine or calibration settings. </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18</a:t>
            </a:fld>
            <a:endParaRPr lang="en-US"/>
          </a:p>
        </p:txBody>
      </p:sp>
    </p:spTree>
    <p:extLst>
      <p:ext uri="{BB962C8B-B14F-4D97-AF65-F5344CB8AC3E}">
        <p14:creationId xmlns:p14="http://schemas.microsoft.com/office/powerpoint/2010/main" val="3699525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the Atlas can help you determine that this echo is print-through.</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19</a:t>
            </a:fld>
            <a:endParaRPr lang="en-US"/>
          </a:p>
        </p:txBody>
      </p:sp>
    </p:spTree>
    <p:extLst>
      <p:ext uri="{BB962C8B-B14F-4D97-AF65-F5344CB8AC3E}">
        <p14:creationId xmlns:p14="http://schemas.microsoft.com/office/powerpoint/2010/main" val="1818255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IPI Graphic Atlas and A/V Artifact Atlas are both online tools, while the Videotape Identification and Assessment Guide and FACET are downloadable resources. These tools should be used in addition to the publications typically found in a library’s or archive’s reference collection.</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2</a:t>
            </a:fld>
            <a:endParaRPr lang="en-US"/>
          </a:p>
        </p:txBody>
      </p:sp>
    </p:spTree>
    <p:extLst>
      <p:ext uri="{BB962C8B-B14F-4D97-AF65-F5344CB8AC3E}">
        <p14:creationId xmlns:p14="http://schemas.microsoft.com/office/powerpoint/2010/main" val="3516326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UMD Libraries, we’ve primarily used the A/V Artifact </a:t>
            </a:r>
            <a:r>
              <a:rPr lang="en-US" baseline="0" dirty="0" smtClean="0"/>
              <a:t>in our Digitization Center to confirm issues with the media and note this in the metadata during quality assurance work on vendor-based projects. We may also make a decision to fix some issues such as hiss or pops, and leave others that can provide more information to researchers. Thank you!</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20</a:t>
            </a:fld>
            <a:endParaRPr lang="en-US"/>
          </a:p>
        </p:txBody>
      </p:sp>
    </p:spTree>
    <p:extLst>
      <p:ext uri="{BB962C8B-B14F-4D97-AF65-F5344CB8AC3E}">
        <p14:creationId xmlns:p14="http://schemas.microsoft.com/office/powerpoint/2010/main" val="2811933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Determining what formats are in your collections</a:t>
            </a:r>
            <a:r>
              <a:rPr lang="en-US" baseline="0" dirty="0" smtClean="0"/>
              <a:t> is important for resource allocation. The following resources can assist with format identification, and possibly determine when it was created, how to best store the object, what preservation steps you may need to take, and what precautions or requirements you may need to keep in mind while you create products, such as digital surrogates.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3</a:t>
            </a:fld>
            <a:endParaRPr lang="en-US"/>
          </a:p>
        </p:txBody>
      </p:sp>
    </p:spTree>
    <p:extLst>
      <p:ext uri="{BB962C8B-B14F-4D97-AF65-F5344CB8AC3E}">
        <p14:creationId xmlns:p14="http://schemas.microsoft.com/office/powerpoint/2010/main" val="1332157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Image Permanence</a:t>
            </a:r>
            <a:r>
              <a:rPr lang="en-US" baseline="0" dirty="0" smtClean="0"/>
              <a:t> Institute launched the Graphic Atlas in early 2010, the result of several years of research on photographic and pre-photographic processes. IPI received a grant in 2012 to continue development and research for this project.</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4</a:t>
            </a:fld>
            <a:endParaRPr lang="en-US"/>
          </a:p>
        </p:txBody>
      </p:sp>
    </p:spTree>
    <p:extLst>
      <p:ext uri="{BB962C8B-B14F-4D97-AF65-F5344CB8AC3E}">
        <p14:creationId xmlns:p14="http://schemas.microsoft.com/office/powerpoint/2010/main" val="2788243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Graphic Atlas can be used to identify or compare a</a:t>
            </a:r>
            <a:r>
              <a:rPr lang="en-US" baseline="0" dirty="0" smtClean="0"/>
              <a:t> comprehensive list of still image formats. While this list is not exhaustive, and the information about each format is not exhaustive, the Image Permanence Institute is using the second grant to add more formats and information to this resource.</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5</a:t>
            </a:fld>
            <a:endParaRPr lang="en-US"/>
          </a:p>
        </p:txBody>
      </p:sp>
    </p:spTree>
    <p:extLst>
      <p:ext uri="{BB962C8B-B14F-4D97-AF65-F5344CB8AC3E}">
        <p14:creationId xmlns:p14="http://schemas.microsoft.com/office/powerpoint/2010/main" val="2222561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two features I have used the most frequently are </a:t>
            </a:r>
            <a:r>
              <a:rPr lang="en-US" baseline="0" smtClean="0"/>
              <a:t>“Identify</a:t>
            </a:r>
            <a:r>
              <a:rPr lang="en-US" baseline="0" dirty="0" smtClean="0"/>
              <a:t>” and “Compare.” “Identify” provides the various names of the same process, its common uses and period of use, information on the substrate and processing method, general identifying characteristics and other traits, any artifacts from the process, and condition issues.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6</a:t>
            </a:fld>
            <a:endParaRPr lang="en-US"/>
          </a:p>
        </p:txBody>
      </p:sp>
    </p:spTree>
    <p:extLst>
      <p:ext uri="{BB962C8B-B14F-4D97-AF65-F5344CB8AC3E}">
        <p14:creationId xmlns:p14="http://schemas.microsoft.com/office/powerpoint/2010/main" val="818461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“Compare” is useful</a:t>
            </a:r>
            <a:r>
              <a:rPr lang="en-US" baseline="0" dirty="0" smtClean="0"/>
              <a:t> when you need to compare two similar processes. “What to notice” points out the major characteristics of the object. This view also allows you to “move” the light source and orientation of the image so you can better detect texture, to also better identify the process.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7</a:t>
            </a:fld>
            <a:endParaRPr lang="en-US"/>
          </a:p>
        </p:txBody>
      </p:sp>
    </p:spTree>
    <p:extLst>
      <p:ext uri="{BB962C8B-B14F-4D97-AF65-F5344CB8AC3E}">
        <p14:creationId xmlns:p14="http://schemas.microsoft.com/office/powerpoint/2010/main" val="2774469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IPI Graphic</a:t>
            </a:r>
            <a:r>
              <a:rPr lang="en-US" baseline="0" dirty="0" smtClean="0"/>
              <a:t> Atlas can help identify the print so you can determine what type of enclosure to use, to help circa date a photo, and to better understand deterioration effects like silvering, that can impact the resulting digital surrogate produced by a scanner or a camera using a flash instead of a static light source. It’s also a good tool to refer patrons to so they can learn more about their personal collections.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8</a:t>
            </a:fld>
            <a:endParaRPr lang="en-US"/>
          </a:p>
        </p:txBody>
      </p:sp>
    </p:spTree>
    <p:extLst>
      <p:ext uri="{BB962C8B-B14F-4D97-AF65-F5344CB8AC3E}">
        <p14:creationId xmlns:p14="http://schemas.microsoft.com/office/powerpoint/2010/main" val="3598121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Videotape Identification</a:t>
            </a:r>
            <a:r>
              <a:rPr lang="en-US" baseline="0" dirty="0" smtClean="0"/>
              <a:t> and Assessment Guide was released by the Texas Commission on the Arts in 2004 as an interactive website. It was rebranded as a downloadable PDF a few years ago. Its contents feature many common types of video formats.</a:t>
            </a:r>
            <a:endParaRPr lang="en-US" dirty="0"/>
          </a:p>
        </p:txBody>
      </p:sp>
      <p:sp>
        <p:nvSpPr>
          <p:cNvPr id="4" name="Slide Number Placeholder 3"/>
          <p:cNvSpPr>
            <a:spLocks noGrp="1"/>
          </p:cNvSpPr>
          <p:nvPr>
            <p:ph type="sldNum" sz="quarter" idx="10"/>
          </p:nvPr>
        </p:nvSpPr>
        <p:spPr/>
        <p:txBody>
          <a:bodyPr/>
          <a:lstStyle/>
          <a:p>
            <a:fld id="{7E337E17-41B4-D346-A0EB-DC98E8ABEB23}" type="slidenum">
              <a:rPr lang="en-US" smtClean="0"/>
              <a:t>9</a:t>
            </a:fld>
            <a:endParaRPr lang="en-US"/>
          </a:p>
        </p:txBody>
      </p:sp>
    </p:spTree>
    <p:extLst>
      <p:ext uri="{BB962C8B-B14F-4D97-AF65-F5344CB8AC3E}">
        <p14:creationId xmlns:p14="http://schemas.microsoft.com/office/powerpoint/2010/main" val="3003591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C10F5E-66E1-F141-95B5-9006DB7286A1}" type="datetime1">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62788-35C9-4A12-95F5-78824AB264E7}" type="slidenum">
              <a:rPr lang="en-US" smtClean="0"/>
              <a:t>‹#›</a:t>
            </a:fld>
            <a:endParaRPr lang="en-US"/>
          </a:p>
        </p:txBody>
      </p:sp>
    </p:spTree>
    <p:extLst>
      <p:ext uri="{BB962C8B-B14F-4D97-AF65-F5344CB8AC3E}">
        <p14:creationId xmlns:p14="http://schemas.microsoft.com/office/powerpoint/2010/main" val="148478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09E46F-6C64-6443-A10D-861C33732698}" type="datetime1">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979640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F2BAB7-CB1F-3048-8A1F-3A589576F44F}" type="datetime1">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2212649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51662-B995-CA49-AC18-8CF20F6CB467}" type="datetime1">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2901777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D5E735-CE66-A746-994E-0353E2C577F9}" type="datetime1">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442703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DA5DBF-93A2-1347-8BFE-DC6EBA18ED35}" type="datetime1">
              <a:rPr lang="en-US" smtClean="0"/>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2574295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59D9CB-EC7E-5B4F-82F4-887587D873BA}" type="datetime1">
              <a:rPr lang="en-US" smtClean="0"/>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2612288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16AB6F-F176-4A43-9215-6528973B9BF9}" type="datetime1">
              <a:rPr lang="en-US" smtClean="0"/>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30043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CBF4C-FD35-3A41-83BE-0A2E465A5F49}" type="datetime1">
              <a:rPr lang="en-US" smtClean="0"/>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377556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E033F-3B2C-B346-A084-4B7CC14F84D4}" type="datetime1">
              <a:rPr lang="en-US" smtClean="0"/>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62788-35C9-4A12-95F5-78824AB264E7}" type="slidenum">
              <a:rPr lang="en-US" smtClean="0"/>
              <a:t>‹#›</a:t>
            </a:fld>
            <a:endParaRPr lang="en-US"/>
          </a:p>
        </p:txBody>
      </p:sp>
    </p:spTree>
    <p:extLst>
      <p:ext uri="{BB962C8B-B14F-4D97-AF65-F5344CB8AC3E}">
        <p14:creationId xmlns:p14="http://schemas.microsoft.com/office/powerpoint/2010/main" val="124412697"/>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197A9-03F9-354D-A9BA-D1B018121BCE}" type="datetime1">
              <a:rPr lang="en-US" smtClean="0"/>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a:t>
            </a:fld>
            <a:endParaRPr lang="en-US"/>
          </a:p>
        </p:txBody>
      </p:sp>
    </p:spTree>
    <p:extLst>
      <p:ext uri="{BB962C8B-B14F-4D97-AF65-F5344CB8AC3E}">
        <p14:creationId xmlns:p14="http://schemas.microsoft.com/office/powerpoint/2010/main" val="21136917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0">
              <a:schemeClr val="bg1"/>
            </a:gs>
            <a:gs pos="100000">
              <a:srgbClr val="E9D532"/>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EFD988-6831-2B4E-AE38-DEC889C39788}" type="datetime1">
              <a:rPr lang="en-US" smtClean="0"/>
              <a:t>11/12/2013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9621D-23B5-0746-A184-8EFF2F3AEBAB}" type="slidenum">
              <a:rPr lang="en-US" smtClean="0"/>
              <a:t>‹#›</a:t>
            </a:fld>
            <a:endParaRPr lang="en-US"/>
          </a:p>
        </p:txBody>
      </p:sp>
    </p:spTree>
    <p:extLst>
      <p:ext uri="{BB962C8B-B14F-4D97-AF65-F5344CB8AC3E}">
        <p14:creationId xmlns:p14="http://schemas.microsoft.com/office/powerpoint/2010/main" val="88913161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pike@umd.edu" TargetMode="External"/><Relationship Id="rId4"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www.arts.texas.gov/wp-content/uploads/2012/04/video.pdf" TargetMode="External"/><Relationship Id="rId5"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hyperlink" Target="http://www.dlib.indiana.edu/projects/sounddirections/facet/facet_formats.pdf" TargetMode="External"/><Relationship Id="rId5"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9.xml"/><Relationship Id="rId5" Type="http://schemas.openxmlformats.org/officeDocument/2006/relationships/image" Target="../media/image24.png"/><Relationship Id="rId6" Type="http://schemas.openxmlformats.org/officeDocument/2006/relationships/image" Target="../media/image25.png"/><Relationship Id="rId1" Type="http://schemas.microsoft.com/office/2007/relationships/media" Target="../media/media1.mp3"/><Relationship Id="rId2" Type="http://schemas.openxmlformats.org/officeDocument/2006/relationships/audio" Target="../media/media1.mp3"/></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hyperlink" Target="http://www.arts.texas.gov/wp-content/uploads/2012/04/video.pdf" TargetMode="External"/><Relationship Id="rId5"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4"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1.gif"/><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8282"/>
            <a:ext cx="7772400" cy="1470025"/>
          </a:xfrm>
        </p:spPr>
        <p:txBody>
          <a:bodyPr>
            <a:normAutofit fontScale="90000"/>
          </a:bodyPr>
          <a:lstStyle/>
          <a:p>
            <a:r>
              <a:rPr lang="en-US" dirty="0" smtClean="0"/>
              <a:t/>
            </a:r>
            <a:br>
              <a:rPr lang="en-US" dirty="0" smtClean="0"/>
            </a:br>
            <a:r>
              <a:rPr lang="en-US" dirty="0" smtClean="0"/>
              <a:t>What’s Wrong with this Picture</a:t>
            </a:r>
            <a:r>
              <a:rPr lang="en-US" dirty="0"/>
              <a:t>?</a:t>
            </a:r>
            <a:r>
              <a:rPr lang="en-US" dirty="0" smtClean="0"/>
              <a:t/>
            </a:r>
            <a:br>
              <a:rPr lang="en-US" dirty="0" smtClean="0"/>
            </a:br>
            <a:r>
              <a:rPr lang="en-US" sz="3600" dirty="0" smtClean="0"/>
              <a:t>How Format and Issue Identification Tools Can Help You</a:t>
            </a:r>
            <a:endParaRPr lang="en-US" sz="3600" dirty="0"/>
          </a:p>
        </p:txBody>
      </p:sp>
      <p:sp>
        <p:nvSpPr>
          <p:cNvPr id="3" name="Subtitle 2"/>
          <p:cNvSpPr>
            <a:spLocks noGrp="1"/>
          </p:cNvSpPr>
          <p:nvPr>
            <p:ph type="subTitle" idx="1"/>
          </p:nvPr>
        </p:nvSpPr>
        <p:spPr/>
        <p:txBody>
          <a:bodyPr>
            <a:normAutofit fontScale="70000" lnSpcReduction="20000"/>
          </a:bodyPr>
          <a:lstStyle/>
          <a:p>
            <a:r>
              <a:rPr lang="en-US" dirty="0" smtClean="0"/>
              <a:t>Robin C. Pike</a:t>
            </a:r>
          </a:p>
          <a:p>
            <a:r>
              <a:rPr lang="en-US" dirty="0" smtClean="0"/>
              <a:t>Manager</a:t>
            </a:r>
            <a:r>
              <a:rPr lang="en-US" dirty="0"/>
              <a:t>, Digital Conversion and Media </a:t>
            </a:r>
            <a:r>
              <a:rPr lang="en-US" dirty="0" smtClean="0"/>
              <a:t>Reformatting</a:t>
            </a:r>
            <a:endParaRPr lang="en-US" dirty="0"/>
          </a:p>
          <a:p>
            <a:r>
              <a:rPr lang="en-US" dirty="0"/>
              <a:t>	University of Maryland Libraries</a:t>
            </a:r>
          </a:p>
          <a:p>
            <a:r>
              <a:rPr lang="en-US" dirty="0" smtClean="0">
                <a:hlinkClick r:id="rId3"/>
              </a:rPr>
              <a:t>rpike</a:t>
            </a:r>
            <a:r>
              <a:rPr lang="en-US" dirty="0">
                <a:hlinkClick r:id="rId3"/>
              </a:rPr>
              <a:t>@</a:t>
            </a:r>
            <a:r>
              <a:rPr lang="en-US" dirty="0" smtClean="0">
                <a:hlinkClick r:id="rId3"/>
              </a:rPr>
              <a:t>umd.edu</a:t>
            </a:r>
            <a:endParaRPr lang="en-US" dirty="0" smtClean="0"/>
          </a:p>
          <a:p>
            <a:r>
              <a:rPr lang="en-US" dirty="0" smtClean="0"/>
              <a:t>@</a:t>
            </a:r>
            <a:r>
              <a:rPr lang="en-US" dirty="0" err="1" smtClean="0"/>
              <a:t>AVArchivist</a:t>
            </a:r>
            <a:endParaRPr lang="en-US" dirty="0"/>
          </a:p>
        </p:txBody>
      </p:sp>
      <p:pic>
        <p:nvPicPr>
          <p:cNvPr id="4" name="Content Placeholder 7" descr="LibLogoWide3.5in.gif"/>
          <p:cNvPicPr>
            <a:picLocks noChangeAspect="1"/>
          </p:cNvPicPr>
          <p:nvPr/>
        </p:nvPicPr>
        <p:blipFill>
          <a:blip r:embed="rId4"/>
          <a:srcRect t="-38589" b="-38589"/>
          <a:stretch>
            <a:fillRect/>
          </a:stretch>
        </p:blipFill>
        <p:spPr>
          <a:xfrm>
            <a:off x="279949" y="5720629"/>
            <a:ext cx="2060586" cy="1087604"/>
          </a:xfrm>
          <a:prstGeom prst="rect">
            <a:avLst/>
          </a:prstGeom>
        </p:spPr>
      </p:pic>
    </p:spTree>
    <p:extLst>
      <p:ext uri="{BB962C8B-B14F-4D97-AF65-F5344CB8AC3E}">
        <p14:creationId xmlns:p14="http://schemas.microsoft.com/office/powerpoint/2010/main" val="149741341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623433"/>
          </a:xfrm>
        </p:spPr>
        <p:txBody>
          <a:bodyPr>
            <a:normAutofit fontScale="90000"/>
          </a:bodyPr>
          <a:lstStyle/>
          <a:p>
            <a:r>
              <a:rPr lang="en-US" dirty="0" smtClean="0"/>
              <a:t>Identify</a:t>
            </a:r>
            <a:endParaRPr lang="en-US" dirty="0"/>
          </a:p>
        </p:txBody>
      </p:sp>
      <p:pic>
        <p:nvPicPr>
          <p:cNvPr id="4" name="Content Placeholder 3" descr="Screen Shot 2013-10-17 at 4.21.00 PM.png"/>
          <p:cNvPicPr>
            <a:picLocks noGrp="1" noChangeAspect="1"/>
          </p:cNvPicPr>
          <p:nvPr>
            <p:ph idx="1"/>
          </p:nvPr>
        </p:nvPicPr>
        <p:blipFill>
          <a:blip r:embed="rId3">
            <a:extLst>
              <a:ext uri="{28A0092B-C50C-407E-A947-70E740481C1C}">
                <a14:useLocalDpi xmlns:a14="http://schemas.microsoft.com/office/drawing/2010/main" val="0"/>
              </a:ext>
            </a:extLst>
          </a:blip>
          <a:srcRect l="-43340" r="-43340"/>
          <a:stretch>
            <a:fillRect/>
          </a:stretch>
        </p:blipFill>
        <p:spPr>
          <a:xfrm>
            <a:off x="-344714" y="625928"/>
            <a:ext cx="9930212" cy="6350001"/>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10</a:t>
            </a:fld>
            <a:endParaRPr lang="en-US"/>
          </a:p>
        </p:txBody>
      </p:sp>
    </p:spTree>
    <p:extLst>
      <p:ext uri="{BB962C8B-B14F-4D97-AF65-F5344CB8AC3E}">
        <p14:creationId xmlns:p14="http://schemas.microsoft.com/office/powerpoint/2010/main" val="122693479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495"/>
            <a:ext cx="8229600" cy="559934"/>
          </a:xfrm>
        </p:spPr>
        <p:txBody>
          <a:bodyPr>
            <a:normAutofit fontScale="90000"/>
          </a:bodyPr>
          <a:lstStyle/>
          <a:p>
            <a:r>
              <a:rPr lang="en-US" dirty="0" smtClean="0"/>
              <a:t>Identify</a:t>
            </a:r>
            <a:endParaRPr lang="en-US" dirty="0"/>
          </a:p>
        </p:txBody>
      </p:sp>
      <p:pic>
        <p:nvPicPr>
          <p:cNvPr id="4" name="Content Placeholder 3" descr="Screen Shot 2013-10-17 at 4.21.14 PM.png"/>
          <p:cNvPicPr>
            <a:picLocks noGrp="1" noChangeAspect="1"/>
          </p:cNvPicPr>
          <p:nvPr>
            <p:ph sz="half" idx="1"/>
          </p:nvPr>
        </p:nvPicPr>
        <p:blipFill>
          <a:blip r:embed="rId3">
            <a:extLst>
              <a:ext uri="{28A0092B-C50C-407E-A947-70E740481C1C}">
                <a14:useLocalDpi xmlns:a14="http://schemas.microsoft.com/office/drawing/2010/main" val="0"/>
              </a:ext>
            </a:extLst>
          </a:blip>
          <a:srcRect l="4194" r="4194"/>
          <a:stretch>
            <a:fillRect/>
          </a:stretch>
        </p:blipFill>
        <p:spPr>
          <a:xfrm>
            <a:off x="0" y="1600200"/>
            <a:ext cx="4495800" cy="5584371"/>
          </a:xfrm>
        </p:spPr>
      </p:pic>
      <p:pic>
        <p:nvPicPr>
          <p:cNvPr id="6" name="Content Placeholder 5" descr="Screen Shot 2013-10-17 at 4.21.23 PM.png"/>
          <p:cNvPicPr>
            <a:picLocks noGrp="1" noChangeAspect="1"/>
          </p:cNvPicPr>
          <p:nvPr>
            <p:ph sz="half" idx="2"/>
          </p:nvPr>
        </p:nvPicPr>
        <p:blipFill>
          <a:blip r:embed="rId4">
            <a:extLst>
              <a:ext uri="{28A0092B-C50C-407E-A947-70E740481C1C}">
                <a14:useLocalDpi xmlns:a14="http://schemas.microsoft.com/office/drawing/2010/main" val="0"/>
              </a:ext>
            </a:extLst>
          </a:blip>
          <a:srcRect l="4194" r="4194"/>
          <a:stretch>
            <a:fillRect/>
          </a:stretch>
        </p:blipFill>
        <p:spPr>
          <a:xfrm>
            <a:off x="4648200" y="1600200"/>
            <a:ext cx="4495800" cy="5584371"/>
          </a:xfrm>
        </p:spPr>
      </p:pic>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0949621D-23B5-0746-A184-8EFF2F3AEBAB}" type="slidenum">
              <a:rPr lang="en-US" smtClean="0"/>
              <a:t>11</a:t>
            </a:fld>
            <a:endParaRPr lang="en-US"/>
          </a:p>
        </p:txBody>
      </p:sp>
    </p:spTree>
    <p:extLst>
      <p:ext uri="{BB962C8B-B14F-4D97-AF65-F5344CB8AC3E}">
        <p14:creationId xmlns:p14="http://schemas.microsoft.com/office/powerpoint/2010/main" val="797107348"/>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514576"/>
          </a:xfrm>
        </p:spPr>
        <p:txBody>
          <a:bodyPr>
            <a:normAutofit fontScale="90000"/>
          </a:bodyPr>
          <a:lstStyle/>
          <a:p>
            <a:r>
              <a:rPr lang="en-US" dirty="0" smtClean="0"/>
              <a:t>Uses</a:t>
            </a:r>
            <a:endParaRPr lang="en-US" dirty="0"/>
          </a:p>
        </p:txBody>
      </p:sp>
      <p:sp>
        <p:nvSpPr>
          <p:cNvPr id="3" name="Content Placeholder 2"/>
          <p:cNvSpPr>
            <a:spLocks noGrp="1"/>
          </p:cNvSpPr>
          <p:nvPr>
            <p:ph sz="half" idx="1"/>
          </p:nvPr>
        </p:nvSpPr>
        <p:spPr/>
        <p:txBody>
          <a:bodyPr/>
          <a:lstStyle/>
          <a:p>
            <a:r>
              <a:rPr lang="en-US" dirty="0" smtClean="0"/>
              <a:t>Description</a:t>
            </a:r>
            <a:endParaRPr lang="en-US" dirty="0"/>
          </a:p>
          <a:p>
            <a:r>
              <a:rPr lang="en-US" dirty="0"/>
              <a:t>Dating</a:t>
            </a:r>
          </a:p>
          <a:p>
            <a:r>
              <a:rPr lang="en-US" dirty="0"/>
              <a:t>Identify </a:t>
            </a:r>
            <a:r>
              <a:rPr lang="en-US" dirty="0" smtClean="0"/>
              <a:t>deterioration</a:t>
            </a:r>
          </a:p>
          <a:p>
            <a:r>
              <a:rPr lang="en-US" dirty="0" smtClean="0"/>
              <a:t>Help preservation</a:t>
            </a:r>
            <a:endParaRPr lang="en-US" dirty="0"/>
          </a:p>
          <a:p>
            <a:r>
              <a:rPr lang="en-US" dirty="0"/>
              <a:t>Plan </a:t>
            </a:r>
            <a:r>
              <a:rPr lang="en-US" dirty="0" smtClean="0"/>
              <a:t>digitization</a:t>
            </a:r>
          </a:p>
          <a:p>
            <a:r>
              <a:rPr lang="en-US" dirty="0" smtClean="0"/>
              <a:t>Plan equipment and other resources</a:t>
            </a:r>
            <a:endParaRPr lang="en-US" dirty="0"/>
          </a:p>
          <a:p>
            <a:endParaRPr lang="en-US" dirty="0"/>
          </a:p>
        </p:txBody>
      </p:sp>
      <p:pic>
        <p:nvPicPr>
          <p:cNvPr id="5" name="Content Placeholder 4" descr="Screen Shot 2013-10-29 at 8.40.13 AM.png"/>
          <p:cNvPicPr>
            <a:picLocks noGrp="1" noChangeAspect="1"/>
          </p:cNvPicPr>
          <p:nvPr>
            <p:ph sz="half" idx="2"/>
          </p:nvPr>
        </p:nvPicPr>
        <p:blipFill>
          <a:blip r:embed="rId3">
            <a:extLst>
              <a:ext uri="{28A0092B-C50C-407E-A947-70E740481C1C}">
                <a14:useLocalDpi xmlns:a14="http://schemas.microsoft.com/office/drawing/2010/main" val="0"/>
              </a:ext>
            </a:extLst>
          </a:blip>
          <a:srcRect t="-24516" b="-24516"/>
          <a:stretch>
            <a:fillRect/>
          </a:stretch>
        </p:blipFill>
        <p:spPr/>
      </p:pic>
      <p:sp>
        <p:nvSpPr>
          <p:cNvPr id="4" name="Footer Placeholder 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49621D-23B5-0746-A184-8EFF2F3AEBAB}" type="slidenum">
              <a:rPr lang="en-US" smtClean="0"/>
              <a:t>12</a:t>
            </a:fld>
            <a:endParaRPr lang="en-US"/>
          </a:p>
        </p:txBody>
      </p:sp>
      <p:sp>
        <p:nvSpPr>
          <p:cNvPr id="6" name="TextBox 5"/>
          <p:cNvSpPr txBox="1"/>
          <p:nvPr/>
        </p:nvSpPr>
        <p:spPr>
          <a:xfrm>
            <a:off x="4648200" y="5633358"/>
            <a:ext cx="4038600" cy="400110"/>
          </a:xfrm>
          <a:prstGeom prst="rect">
            <a:avLst/>
          </a:prstGeom>
          <a:noFill/>
        </p:spPr>
        <p:txBody>
          <a:bodyPr wrap="square" rtlCol="0">
            <a:spAutoFit/>
          </a:bodyPr>
          <a:lstStyle/>
          <a:p>
            <a:r>
              <a:rPr lang="en-US" sz="1000" dirty="0">
                <a:hlinkClick r:id="rId4"/>
              </a:rPr>
              <a:t>http://www.arts.texas.gov/wp-content/uploads/2012/04/</a:t>
            </a:r>
            <a:r>
              <a:rPr lang="en-US" sz="1000" dirty="0" smtClean="0">
                <a:hlinkClick r:id="rId4"/>
              </a:rPr>
              <a:t>video.pdf</a:t>
            </a:r>
            <a:r>
              <a:rPr lang="en-US" sz="1000" dirty="0" smtClean="0"/>
              <a:t>, page 24</a:t>
            </a:r>
            <a:endParaRPr lang="en-US" sz="1000" dirty="0"/>
          </a:p>
        </p:txBody>
      </p:sp>
      <p:pic>
        <p:nvPicPr>
          <p:cNvPr id="8" name="Content Placeholder 7" descr="LibLogoWide3.5in.gif"/>
          <p:cNvPicPr>
            <a:picLocks noChangeAspect="1"/>
          </p:cNvPicPr>
          <p:nvPr/>
        </p:nvPicPr>
        <p:blipFill>
          <a:blip r:embed="rId5"/>
          <a:srcRect t="-38589" b="-38589"/>
          <a:stretch>
            <a:fillRect/>
          </a:stretch>
        </p:blipFill>
        <p:spPr>
          <a:xfrm>
            <a:off x="279949" y="5667157"/>
            <a:ext cx="2060586" cy="1087604"/>
          </a:xfrm>
          <a:prstGeom prst="rect">
            <a:avLst/>
          </a:prstGeom>
        </p:spPr>
      </p:pic>
    </p:spTree>
    <p:extLst>
      <p:ext uri="{BB962C8B-B14F-4D97-AF65-F5344CB8AC3E}">
        <p14:creationId xmlns:p14="http://schemas.microsoft.com/office/powerpoint/2010/main" val="182110993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1143000"/>
          </a:xfrm>
        </p:spPr>
        <p:txBody>
          <a:bodyPr>
            <a:normAutofit fontScale="90000"/>
          </a:bodyPr>
          <a:lstStyle/>
          <a:p>
            <a:r>
              <a:rPr lang="en-US" dirty="0"/>
              <a:t>Audio: FACET</a:t>
            </a:r>
            <a:br>
              <a:rPr lang="en-US" dirty="0"/>
            </a:br>
            <a:r>
              <a:rPr lang="en-US" sz="2700" dirty="0"/>
              <a:t>http://</a:t>
            </a:r>
            <a:r>
              <a:rPr lang="en-US" sz="2700" dirty="0" err="1"/>
              <a:t>www.dlib.indiana.edu</a:t>
            </a:r>
            <a:r>
              <a:rPr lang="en-US" sz="2700" dirty="0"/>
              <a:t>/projects/</a:t>
            </a:r>
            <a:r>
              <a:rPr lang="en-US" sz="2700" dirty="0" err="1"/>
              <a:t>sounddirections</a:t>
            </a:r>
            <a:r>
              <a:rPr lang="en-US" sz="2700" dirty="0"/>
              <a:t>/facet/</a:t>
            </a:r>
            <a:r>
              <a:rPr lang="en-US" sz="2700" dirty="0" err="1"/>
              <a:t>facet_formats.pdf</a:t>
            </a:r>
            <a:endParaRPr lang="en-US" sz="2700" dirty="0"/>
          </a:p>
        </p:txBody>
      </p:sp>
      <p:pic>
        <p:nvPicPr>
          <p:cNvPr id="4" name="Content Placeholder 3" descr="Screen Shot 2013-10-17 at 4.48.04 PM.png"/>
          <p:cNvPicPr>
            <a:picLocks noGrp="1" noChangeAspect="1"/>
          </p:cNvPicPr>
          <p:nvPr>
            <p:ph sz="half" idx="1"/>
          </p:nvPr>
        </p:nvPicPr>
        <p:blipFill>
          <a:blip r:embed="rId3">
            <a:extLst>
              <a:ext uri="{28A0092B-C50C-407E-A947-70E740481C1C}">
                <a14:useLocalDpi xmlns:a14="http://schemas.microsoft.com/office/drawing/2010/main" val="0"/>
              </a:ext>
            </a:extLst>
          </a:blip>
          <a:srcRect l="6773" r="6773"/>
          <a:stretch>
            <a:fillRect/>
          </a:stretch>
        </p:blipFill>
        <p:spPr>
          <a:xfrm>
            <a:off x="72571" y="1600199"/>
            <a:ext cx="4423229" cy="5457371"/>
          </a:xfrm>
        </p:spPr>
      </p:pic>
      <p:pic>
        <p:nvPicPr>
          <p:cNvPr id="6" name="Content Placeholder 5" descr="Screen Shot 2013-10-17 at 4.48.17 PM.png"/>
          <p:cNvPicPr>
            <a:picLocks noGrp="1" noChangeAspect="1"/>
          </p:cNvPicPr>
          <p:nvPr>
            <p:ph sz="half" idx="2"/>
          </p:nvPr>
        </p:nvPicPr>
        <p:blipFill>
          <a:blip r:embed="rId4">
            <a:extLst>
              <a:ext uri="{28A0092B-C50C-407E-A947-70E740481C1C}">
                <a14:useLocalDpi xmlns:a14="http://schemas.microsoft.com/office/drawing/2010/main" val="0"/>
              </a:ext>
            </a:extLst>
          </a:blip>
          <a:srcRect l="6773" r="6773"/>
          <a:stretch>
            <a:fillRect/>
          </a:stretch>
        </p:blipFill>
        <p:spPr>
          <a:xfrm>
            <a:off x="4648199" y="1600200"/>
            <a:ext cx="4388853" cy="5457370"/>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13</a:t>
            </a:fld>
            <a:endParaRPr lang="en-US"/>
          </a:p>
        </p:txBody>
      </p:sp>
    </p:spTree>
    <p:extLst>
      <p:ext uri="{BB962C8B-B14F-4D97-AF65-F5344CB8AC3E}">
        <p14:creationId xmlns:p14="http://schemas.microsoft.com/office/powerpoint/2010/main" val="162191743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638"/>
            <a:ext cx="8229600" cy="532719"/>
          </a:xfrm>
        </p:spPr>
        <p:txBody>
          <a:bodyPr>
            <a:normAutofit fontScale="90000"/>
          </a:bodyPr>
          <a:lstStyle/>
          <a:p>
            <a:r>
              <a:rPr lang="en-US" dirty="0" smtClean="0"/>
              <a:t>Identify</a:t>
            </a:r>
            <a:endParaRPr lang="en-US" dirty="0"/>
          </a:p>
        </p:txBody>
      </p:sp>
      <p:pic>
        <p:nvPicPr>
          <p:cNvPr id="7" name="Content Placeholder 6" descr="Screen Shot 2013-10-17 at 4.49.12 PM.png"/>
          <p:cNvPicPr>
            <a:picLocks noGrp="1" noChangeAspect="1"/>
          </p:cNvPicPr>
          <p:nvPr>
            <p:ph sz="half" idx="1"/>
          </p:nvPr>
        </p:nvPicPr>
        <p:blipFill>
          <a:blip r:embed="rId3">
            <a:extLst>
              <a:ext uri="{28A0092B-C50C-407E-A947-70E740481C1C}">
                <a14:useLocalDpi xmlns:a14="http://schemas.microsoft.com/office/drawing/2010/main" val="0"/>
              </a:ext>
            </a:extLst>
          </a:blip>
          <a:srcRect l="6773" r="6773"/>
          <a:stretch>
            <a:fillRect/>
          </a:stretch>
        </p:blipFill>
        <p:spPr>
          <a:xfrm>
            <a:off x="99786" y="1600200"/>
            <a:ext cx="4396014" cy="5548086"/>
          </a:xfrm>
        </p:spPr>
      </p:pic>
      <p:pic>
        <p:nvPicPr>
          <p:cNvPr id="10" name="Content Placeholder 9" descr="Screen Shot 2013-10-17 at 4.49.55 PM.png"/>
          <p:cNvPicPr>
            <a:picLocks noGrp="1" noChangeAspect="1"/>
          </p:cNvPicPr>
          <p:nvPr>
            <p:ph sz="half" idx="2"/>
          </p:nvPr>
        </p:nvPicPr>
        <p:blipFill>
          <a:blip r:embed="rId4">
            <a:extLst>
              <a:ext uri="{28A0092B-C50C-407E-A947-70E740481C1C}">
                <a14:useLocalDpi xmlns:a14="http://schemas.microsoft.com/office/drawing/2010/main" val="0"/>
              </a:ext>
            </a:extLst>
          </a:blip>
          <a:srcRect l="6773" r="6773"/>
          <a:stretch>
            <a:fillRect/>
          </a:stretch>
        </p:blipFill>
        <p:spPr>
          <a:xfrm>
            <a:off x="4648200" y="1600200"/>
            <a:ext cx="4362116" cy="5548086"/>
          </a:xfrm>
        </p:spPr>
      </p:pic>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0949621D-23B5-0746-A184-8EFF2F3AEBAB}" type="slidenum">
              <a:rPr lang="en-US" smtClean="0"/>
              <a:t>14</a:t>
            </a:fld>
            <a:endParaRPr lang="en-US"/>
          </a:p>
        </p:txBody>
      </p:sp>
    </p:spTree>
    <p:extLst>
      <p:ext uri="{BB962C8B-B14F-4D97-AF65-F5344CB8AC3E}">
        <p14:creationId xmlns:p14="http://schemas.microsoft.com/office/powerpoint/2010/main" val="339487812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567"/>
            <a:ext cx="8229600" cy="523647"/>
          </a:xfrm>
        </p:spPr>
        <p:txBody>
          <a:bodyPr>
            <a:normAutofit fontScale="90000"/>
          </a:bodyPr>
          <a:lstStyle/>
          <a:p>
            <a:r>
              <a:rPr lang="en-US" dirty="0" smtClean="0"/>
              <a:t>Preservation</a:t>
            </a:r>
            <a:endParaRPr lang="en-US" dirty="0"/>
          </a:p>
        </p:txBody>
      </p:sp>
      <p:pic>
        <p:nvPicPr>
          <p:cNvPr id="11" name="Content Placeholder 10" descr="Screen Shot 2013-10-17 at 4.50.13 PM.png"/>
          <p:cNvPicPr>
            <a:picLocks noGrp="1" noChangeAspect="1"/>
          </p:cNvPicPr>
          <p:nvPr>
            <p:ph sz="half" idx="1"/>
          </p:nvPr>
        </p:nvPicPr>
        <p:blipFill>
          <a:blip r:embed="rId3">
            <a:extLst>
              <a:ext uri="{28A0092B-C50C-407E-A947-70E740481C1C}">
                <a14:useLocalDpi xmlns:a14="http://schemas.microsoft.com/office/drawing/2010/main" val="0"/>
              </a:ext>
            </a:extLst>
          </a:blip>
          <a:srcRect l="6773" r="6773"/>
          <a:stretch>
            <a:fillRect/>
          </a:stretch>
        </p:blipFill>
        <p:spPr>
          <a:xfrm>
            <a:off x="81643" y="1600200"/>
            <a:ext cx="4414157" cy="5493657"/>
          </a:xfrm>
        </p:spPr>
      </p:pic>
      <p:pic>
        <p:nvPicPr>
          <p:cNvPr id="10" name="Content Placeholder 9" descr="Screen Shot 2013-10-17 at 4.50.41 PM.png"/>
          <p:cNvPicPr>
            <a:picLocks noGrp="1" noChangeAspect="1"/>
          </p:cNvPicPr>
          <p:nvPr>
            <p:ph sz="half" idx="2"/>
          </p:nvPr>
        </p:nvPicPr>
        <p:blipFill>
          <a:blip r:embed="rId4">
            <a:extLst>
              <a:ext uri="{28A0092B-C50C-407E-A947-70E740481C1C}">
                <a14:useLocalDpi xmlns:a14="http://schemas.microsoft.com/office/drawing/2010/main" val="0"/>
              </a:ext>
            </a:extLst>
          </a:blip>
          <a:srcRect l="6773" r="6773"/>
          <a:stretch>
            <a:fillRect/>
          </a:stretch>
        </p:blipFill>
        <p:spPr>
          <a:xfrm>
            <a:off x="4648200" y="1600199"/>
            <a:ext cx="4362116" cy="5493657"/>
          </a:xfrm>
        </p:spPr>
      </p:pic>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0949621D-23B5-0746-A184-8EFF2F3AEBAB}" type="slidenum">
              <a:rPr lang="en-US" smtClean="0"/>
              <a:t>15</a:t>
            </a:fld>
            <a:endParaRPr lang="en-US"/>
          </a:p>
        </p:txBody>
      </p:sp>
    </p:spTree>
    <p:extLst>
      <p:ext uri="{BB962C8B-B14F-4D97-AF65-F5344CB8AC3E}">
        <p14:creationId xmlns:p14="http://schemas.microsoft.com/office/powerpoint/2010/main" val="4133728627"/>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587148"/>
          </a:xfrm>
        </p:spPr>
        <p:txBody>
          <a:bodyPr>
            <a:normAutofit fontScale="90000"/>
          </a:bodyPr>
          <a:lstStyle/>
          <a:p>
            <a:r>
              <a:rPr lang="en-US" dirty="0" smtClean="0"/>
              <a:t>Uses</a:t>
            </a:r>
            <a:endParaRPr lang="en-US" dirty="0"/>
          </a:p>
        </p:txBody>
      </p:sp>
      <p:sp>
        <p:nvSpPr>
          <p:cNvPr id="3" name="Content Placeholder 2"/>
          <p:cNvSpPr>
            <a:spLocks noGrp="1"/>
          </p:cNvSpPr>
          <p:nvPr>
            <p:ph sz="half" idx="1"/>
          </p:nvPr>
        </p:nvSpPr>
        <p:spPr/>
        <p:txBody>
          <a:bodyPr/>
          <a:lstStyle/>
          <a:p>
            <a:r>
              <a:rPr lang="en-US" dirty="0"/>
              <a:t>Description</a:t>
            </a:r>
          </a:p>
          <a:p>
            <a:r>
              <a:rPr lang="en-US" dirty="0"/>
              <a:t>Dating</a:t>
            </a:r>
          </a:p>
          <a:p>
            <a:r>
              <a:rPr lang="en-US" dirty="0"/>
              <a:t>Identify deterioration</a:t>
            </a:r>
          </a:p>
          <a:p>
            <a:r>
              <a:rPr lang="en-US" dirty="0"/>
              <a:t>Plan digitization</a:t>
            </a:r>
          </a:p>
          <a:p>
            <a:r>
              <a:rPr lang="en-US" dirty="0"/>
              <a:t>Plan equipment and other resources</a:t>
            </a:r>
          </a:p>
          <a:p>
            <a:endParaRPr lang="en-US" dirty="0"/>
          </a:p>
        </p:txBody>
      </p:sp>
      <p:pic>
        <p:nvPicPr>
          <p:cNvPr id="5" name="Content Placeholder 4" descr="Screen Shot 2013-10-29 at 8.44.40 AM.png"/>
          <p:cNvPicPr>
            <a:picLocks noGrp="1" noChangeAspect="1"/>
          </p:cNvPicPr>
          <p:nvPr>
            <p:ph sz="half" idx="2"/>
          </p:nvPr>
        </p:nvPicPr>
        <p:blipFill>
          <a:blip r:embed="rId3">
            <a:extLst>
              <a:ext uri="{28A0092B-C50C-407E-A947-70E740481C1C}">
                <a14:useLocalDpi xmlns:a14="http://schemas.microsoft.com/office/drawing/2010/main" val="0"/>
              </a:ext>
            </a:extLst>
          </a:blip>
          <a:srcRect t="12609" b="12609"/>
          <a:stretch>
            <a:fillRect/>
          </a:stretch>
        </p:blipFill>
        <p:spPr/>
      </p:pic>
      <p:sp>
        <p:nvSpPr>
          <p:cNvPr id="4" name="Footer Placeholder 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16</a:t>
            </a:fld>
            <a:endParaRPr lang="en-US"/>
          </a:p>
        </p:txBody>
      </p:sp>
      <p:sp>
        <p:nvSpPr>
          <p:cNvPr id="6" name="TextBox 5"/>
          <p:cNvSpPr txBox="1"/>
          <p:nvPr/>
        </p:nvSpPr>
        <p:spPr>
          <a:xfrm>
            <a:off x="5161643" y="6241143"/>
            <a:ext cx="3002643" cy="400110"/>
          </a:xfrm>
          <a:prstGeom prst="rect">
            <a:avLst/>
          </a:prstGeom>
          <a:noFill/>
        </p:spPr>
        <p:txBody>
          <a:bodyPr wrap="square" rtlCol="0">
            <a:spAutoFit/>
          </a:bodyPr>
          <a:lstStyle/>
          <a:p>
            <a:r>
              <a:rPr lang="en-US" sz="1000" dirty="0">
                <a:hlinkClick r:id="rId4"/>
              </a:rPr>
              <a:t>http://www.dlib.indiana.edu/projects/sounddirections/facet/</a:t>
            </a:r>
            <a:r>
              <a:rPr lang="en-US" sz="1000" dirty="0" smtClean="0">
                <a:hlinkClick r:id="rId4"/>
              </a:rPr>
              <a:t>facet_formats.pdf</a:t>
            </a:r>
            <a:r>
              <a:rPr lang="en-US" sz="1000" dirty="0" smtClean="0"/>
              <a:t>, page 30</a:t>
            </a:r>
            <a:endParaRPr lang="en-US" sz="1000" dirty="0"/>
          </a:p>
        </p:txBody>
      </p:sp>
      <p:pic>
        <p:nvPicPr>
          <p:cNvPr id="8" name="Content Placeholder 7" descr="LibLogoWide3.5in.gif"/>
          <p:cNvPicPr>
            <a:picLocks noChangeAspect="1"/>
          </p:cNvPicPr>
          <p:nvPr/>
        </p:nvPicPr>
        <p:blipFill>
          <a:blip r:embed="rId5"/>
          <a:srcRect t="-38589" b="-38589"/>
          <a:stretch>
            <a:fillRect/>
          </a:stretch>
        </p:blipFill>
        <p:spPr>
          <a:xfrm>
            <a:off x="279949" y="5667157"/>
            <a:ext cx="2060586" cy="1087604"/>
          </a:xfrm>
          <a:prstGeom prst="rect">
            <a:avLst/>
          </a:prstGeom>
        </p:spPr>
      </p:pic>
    </p:spTree>
    <p:extLst>
      <p:ext uri="{BB962C8B-B14F-4D97-AF65-F5344CB8AC3E}">
        <p14:creationId xmlns:p14="http://schemas.microsoft.com/office/powerpoint/2010/main" val="3575015608"/>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638"/>
            <a:ext cx="9144000" cy="1143000"/>
          </a:xfrm>
        </p:spPr>
        <p:txBody>
          <a:bodyPr>
            <a:normAutofit fontScale="90000"/>
          </a:bodyPr>
          <a:lstStyle/>
          <a:p>
            <a:r>
              <a:rPr lang="en-US" dirty="0" smtClean="0"/>
              <a:t>A/V Issues: A/V </a:t>
            </a:r>
            <a:r>
              <a:rPr lang="en-US" dirty="0"/>
              <a:t>Artifact Atlas</a:t>
            </a:r>
            <a:br>
              <a:rPr lang="en-US" dirty="0"/>
            </a:br>
            <a:r>
              <a:rPr lang="en-US" sz="2700" dirty="0"/>
              <a:t> http://</a:t>
            </a:r>
            <a:r>
              <a:rPr lang="en-US" sz="2700" dirty="0" err="1"/>
              <a:t>preservation.bavc.org</a:t>
            </a:r>
            <a:r>
              <a:rPr lang="en-US" sz="2700" dirty="0"/>
              <a:t>/</a:t>
            </a:r>
            <a:r>
              <a:rPr lang="en-US" sz="2700" dirty="0" err="1"/>
              <a:t>artifactatlas</a:t>
            </a:r>
            <a:r>
              <a:rPr lang="en-US" sz="2700" dirty="0"/>
              <a:t>/</a:t>
            </a:r>
            <a:r>
              <a:rPr lang="en-US" sz="2700" dirty="0" err="1"/>
              <a:t>index.php</a:t>
            </a:r>
            <a:r>
              <a:rPr lang="en-US" sz="2700" dirty="0"/>
              <a:t>/A/</a:t>
            </a:r>
            <a:r>
              <a:rPr lang="en-US" sz="2700" dirty="0" err="1"/>
              <a:t>V_Artifact_Atlas</a:t>
            </a:r>
            <a:endParaRPr lang="en-US" sz="2700" dirty="0"/>
          </a:p>
        </p:txBody>
      </p:sp>
      <p:pic>
        <p:nvPicPr>
          <p:cNvPr id="4" name="Content Placeholder 3" descr="Screen Shot 2013-10-17 at 4.22.56 PM.png"/>
          <p:cNvPicPr>
            <a:picLocks noGrp="1" noChangeAspect="1"/>
          </p:cNvPicPr>
          <p:nvPr>
            <p:ph idx="1"/>
          </p:nvPr>
        </p:nvPicPr>
        <p:blipFill>
          <a:blip r:embed="rId3">
            <a:extLst>
              <a:ext uri="{28A0092B-C50C-407E-A947-70E740481C1C}">
                <a14:useLocalDpi xmlns:a14="http://schemas.microsoft.com/office/drawing/2010/main" val="0"/>
              </a:ext>
            </a:extLst>
          </a:blip>
          <a:srcRect l="-35048" r="-35048"/>
          <a:stretch>
            <a:fillRect/>
          </a:stretch>
        </p:blipFill>
        <p:spPr>
          <a:xfrm>
            <a:off x="-1363579" y="1270000"/>
            <a:ext cx="12018211" cy="5895474"/>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17</a:t>
            </a:fld>
            <a:endParaRPr lang="en-US"/>
          </a:p>
        </p:txBody>
      </p:sp>
    </p:spTree>
    <p:extLst>
      <p:ext uri="{BB962C8B-B14F-4D97-AF65-F5344CB8AC3E}">
        <p14:creationId xmlns:p14="http://schemas.microsoft.com/office/powerpoint/2010/main" val="3064455835"/>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09"/>
            <a:ext cx="8229600" cy="496434"/>
          </a:xfrm>
        </p:spPr>
        <p:txBody>
          <a:bodyPr>
            <a:normAutofit fontScale="90000"/>
          </a:bodyPr>
          <a:lstStyle/>
          <a:p>
            <a:r>
              <a:rPr lang="en-US" dirty="0" smtClean="0"/>
              <a:t>Identify</a:t>
            </a:r>
            <a:endParaRPr lang="en-US" dirty="0"/>
          </a:p>
        </p:txBody>
      </p:sp>
      <p:pic>
        <p:nvPicPr>
          <p:cNvPr id="4" name="Content Placeholder 3" descr="Screen Shot 2013-10-17 at 4.23.12 PM.png"/>
          <p:cNvPicPr>
            <a:picLocks noGrp="1" noChangeAspect="1"/>
          </p:cNvPicPr>
          <p:nvPr>
            <p:ph idx="1"/>
          </p:nvPr>
        </p:nvPicPr>
        <p:blipFill>
          <a:blip r:embed="rId3">
            <a:extLst>
              <a:ext uri="{28A0092B-C50C-407E-A947-70E740481C1C}">
                <a14:useLocalDpi xmlns:a14="http://schemas.microsoft.com/office/drawing/2010/main" val="0"/>
              </a:ext>
            </a:extLst>
          </a:blip>
          <a:srcRect l="-35048" r="-35048"/>
          <a:stretch>
            <a:fillRect/>
          </a:stretch>
        </p:blipFill>
        <p:spPr>
          <a:xfrm>
            <a:off x="-744975" y="526143"/>
            <a:ext cx="10849609" cy="6603999"/>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18</a:t>
            </a:fld>
            <a:endParaRPr lang="en-US"/>
          </a:p>
        </p:txBody>
      </p:sp>
    </p:spTree>
    <p:extLst>
      <p:ext uri="{BB962C8B-B14F-4D97-AF65-F5344CB8AC3E}">
        <p14:creationId xmlns:p14="http://schemas.microsoft.com/office/powerpoint/2010/main" val="294648159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44286"/>
          </a:xfrm>
        </p:spPr>
        <p:txBody>
          <a:bodyPr>
            <a:normAutofit fontScale="90000"/>
          </a:bodyPr>
          <a:lstStyle/>
          <a:p>
            <a:r>
              <a:rPr lang="en-US" dirty="0" smtClean="0"/>
              <a:t>Identify</a:t>
            </a:r>
            <a:endParaRPr lang="en-US" dirty="0"/>
          </a:p>
        </p:txBody>
      </p:sp>
      <p:pic>
        <p:nvPicPr>
          <p:cNvPr id="4" name="Content Placeholder 3" descr="Screen Shot 2013-10-17 at 4.24.25 PM.png"/>
          <p:cNvPicPr>
            <a:picLocks noGrp="1" noChangeAspect="1"/>
          </p:cNvPicPr>
          <p:nvPr>
            <p:ph idx="1"/>
          </p:nvPr>
        </p:nvPicPr>
        <p:blipFill>
          <a:blip r:embed="rId5">
            <a:extLst>
              <a:ext uri="{28A0092B-C50C-407E-A947-70E740481C1C}">
                <a14:useLocalDpi xmlns:a14="http://schemas.microsoft.com/office/drawing/2010/main" val="0"/>
              </a:ext>
            </a:extLst>
          </a:blip>
          <a:srcRect l="-35048" r="-35048"/>
          <a:stretch>
            <a:fillRect/>
          </a:stretch>
        </p:blipFill>
        <p:spPr>
          <a:xfrm>
            <a:off x="-1527609" y="544286"/>
            <a:ext cx="12077225" cy="6642008"/>
          </a:xfrm>
        </p:spPr>
      </p:pic>
      <p:sp>
        <p:nvSpPr>
          <p:cNvPr id="3" name="Footer Placeholder 2"/>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19</a:t>
            </a:fld>
            <a:endParaRPr lang="en-US"/>
          </a:p>
        </p:txBody>
      </p:sp>
      <p:pic>
        <p:nvPicPr>
          <p:cNvPr id="5" name="Print_through.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874000" y="5719763"/>
            <a:ext cx="812800" cy="812800"/>
          </a:xfrm>
          <a:prstGeom prst="rect">
            <a:avLst/>
          </a:prstGeom>
        </p:spPr>
      </p:pic>
    </p:spTree>
    <p:extLst>
      <p:ext uri="{BB962C8B-B14F-4D97-AF65-F5344CB8AC3E}">
        <p14:creationId xmlns:p14="http://schemas.microsoft.com/office/powerpoint/2010/main" val="329165714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7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extLst mod="1">
    <p:ext uri="{E180D4A7-C9FB-4DFB-919C-405C955672EB}">
      <p14:showEvtLst xmlns:p14="http://schemas.microsoft.com/office/powerpoint/2010/main">
        <p14:playEvt time="5944" objId="5"/>
        <p14:triggerEvt type="onClick" time="5944" objId="5"/>
        <p14:pauseEvt time="22822" objId="5"/>
        <p14:seekEvt time="22822" objId="5" seek="16184"/>
        <p14:resumeEvt time="22822" objId="5"/>
        <p14:stopEvt time="22844" objId="5"/>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Helpful Tools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Still Image</a:t>
            </a:r>
          </a:p>
          <a:p>
            <a:pPr lvl="1"/>
            <a:r>
              <a:rPr lang="en-US" dirty="0" smtClean="0"/>
              <a:t>IPI Graphic Atlas</a:t>
            </a:r>
          </a:p>
          <a:p>
            <a:r>
              <a:rPr lang="en-US" dirty="0" smtClean="0"/>
              <a:t>Video</a:t>
            </a:r>
          </a:p>
          <a:p>
            <a:pPr lvl="1"/>
            <a:r>
              <a:rPr lang="en-US" dirty="0" smtClean="0"/>
              <a:t>Texas Commission on the Arts: Videotape Identification and Assessment Guide</a:t>
            </a:r>
          </a:p>
          <a:p>
            <a:r>
              <a:rPr lang="en-US" dirty="0" smtClean="0"/>
              <a:t>Audio</a:t>
            </a:r>
          </a:p>
          <a:p>
            <a:pPr lvl="1"/>
            <a:r>
              <a:rPr lang="en-US" dirty="0" smtClean="0"/>
              <a:t>IUB: Field Audio Collection Evaluation Tool (FACET)</a:t>
            </a:r>
          </a:p>
          <a:p>
            <a:r>
              <a:rPr lang="en-US" dirty="0" smtClean="0"/>
              <a:t>A/V Issues</a:t>
            </a:r>
          </a:p>
          <a:p>
            <a:pPr lvl="1"/>
            <a:r>
              <a:rPr lang="en-US" dirty="0" smtClean="0"/>
              <a:t>AVAA: A/V Artifact Atlas</a:t>
            </a:r>
          </a:p>
        </p:txBody>
      </p:sp>
      <p:pic>
        <p:nvPicPr>
          <p:cNvPr id="5" name="Content Placeholder 4" descr="umatic.tiff"/>
          <p:cNvPicPr>
            <a:picLocks noGrp="1" noChangeAspect="1"/>
          </p:cNvPicPr>
          <p:nvPr>
            <p:ph sz="half" idx="2"/>
          </p:nvPr>
        </p:nvPicPr>
        <p:blipFill>
          <a:blip r:embed="rId3">
            <a:extLst>
              <a:ext uri="{28A0092B-C50C-407E-A947-70E740481C1C}">
                <a14:useLocalDpi xmlns:a14="http://schemas.microsoft.com/office/drawing/2010/main" val="0"/>
              </a:ext>
            </a:extLst>
          </a:blip>
          <a:srcRect t="-27679" b="-27679"/>
          <a:stretch>
            <a:fillRect/>
          </a:stretch>
        </p:blipFill>
        <p:spPr/>
      </p:pic>
      <p:sp>
        <p:nvSpPr>
          <p:cNvPr id="4" name="Footer Placeholder 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2</a:t>
            </a:fld>
            <a:endParaRPr lang="en-US"/>
          </a:p>
        </p:txBody>
      </p:sp>
      <p:sp>
        <p:nvSpPr>
          <p:cNvPr id="6" name="TextBox 5"/>
          <p:cNvSpPr txBox="1"/>
          <p:nvPr/>
        </p:nvSpPr>
        <p:spPr>
          <a:xfrm>
            <a:off x="4648200" y="5587999"/>
            <a:ext cx="3942443" cy="400110"/>
          </a:xfrm>
          <a:prstGeom prst="rect">
            <a:avLst/>
          </a:prstGeom>
          <a:noFill/>
        </p:spPr>
        <p:txBody>
          <a:bodyPr wrap="square" rtlCol="0">
            <a:spAutoFit/>
          </a:bodyPr>
          <a:lstStyle/>
          <a:p>
            <a:r>
              <a:rPr lang="en-US" sz="1000" dirty="0">
                <a:hlinkClick r:id="rId4"/>
              </a:rPr>
              <a:t>http://www.arts.texas.gov/wp-content/uploads/2012/04/</a:t>
            </a:r>
            <a:r>
              <a:rPr lang="en-US" sz="1000" dirty="0" smtClean="0">
                <a:hlinkClick r:id="rId4"/>
              </a:rPr>
              <a:t>video.pdf</a:t>
            </a:r>
            <a:r>
              <a:rPr lang="en-US" sz="1000" dirty="0" smtClean="0"/>
              <a:t>, page 10</a:t>
            </a:r>
            <a:endParaRPr lang="en-US" sz="1000" dirty="0"/>
          </a:p>
        </p:txBody>
      </p:sp>
      <p:pic>
        <p:nvPicPr>
          <p:cNvPr id="8" name="Content Placeholder 7" descr="LibLogoWide3.5in.gif"/>
          <p:cNvPicPr>
            <a:picLocks noChangeAspect="1"/>
          </p:cNvPicPr>
          <p:nvPr/>
        </p:nvPicPr>
        <p:blipFill>
          <a:blip r:embed="rId5"/>
          <a:srcRect t="-38589" b="-38589"/>
          <a:stretch>
            <a:fillRect/>
          </a:stretch>
        </p:blipFill>
        <p:spPr>
          <a:xfrm>
            <a:off x="279949" y="5720629"/>
            <a:ext cx="2060586" cy="1087604"/>
          </a:xfrm>
          <a:prstGeom prst="rect">
            <a:avLst/>
          </a:prstGeom>
        </p:spPr>
      </p:pic>
    </p:spTree>
    <p:extLst>
      <p:ext uri="{BB962C8B-B14F-4D97-AF65-F5344CB8AC3E}">
        <p14:creationId xmlns:p14="http://schemas.microsoft.com/office/powerpoint/2010/main" val="100924062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68421"/>
          </a:xfrm>
        </p:spPr>
        <p:txBody>
          <a:bodyPr>
            <a:normAutofit fontScale="90000"/>
          </a:bodyPr>
          <a:lstStyle/>
          <a:p>
            <a:r>
              <a:rPr lang="en-US" dirty="0" smtClean="0"/>
              <a:t>Uses</a:t>
            </a:r>
            <a:endParaRPr lang="en-US" dirty="0"/>
          </a:p>
        </p:txBody>
      </p:sp>
      <p:sp>
        <p:nvSpPr>
          <p:cNvPr id="3" name="Content Placeholder 2"/>
          <p:cNvSpPr>
            <a:spLocks noGrp="1"/>
          </p:cNvSpPr>
          <p:nvPr>
            <p:ph sz="half" idx="1"/>
          </p:nvPr>
        </p:nvSpPr>
        <p:spPr/>
        <p:txBody>
          <a:bodyPr/>
          <a:lstStyle/>
          <a:p>
            <a:r>
              <a:rPr lang="en-US" dirty="0" smtClean="0"/>
              <a:t>Description</a:t>
            </a:r>
          </a:p>
          <a:p>
            <a:r>
              <a:rPr lang="en-US" dirty="0" smtClean="0"/>
              <a:t>Digitization</a:t>
            </a:r>
          </a:p>
          <a:p>
            <a:r>
              <a:rPr lang="en-US" dirty="0" smtClean="0"/>
              <a:t>Quality assurance</a:t>
            </a:r>
          </a:p>
          <a:p>
            <a:endParaRPr lang="en-US" dirty="0"/>
          </a:p>
          <a:p>
            <a:r>
              <a:rPr lang="en-US" dirty="0" smtClean="0"/>
              <a:t>THANK YOU!</a:t>
            </a:r>
            <a:endParaRPr lang="en-US" dirty="0"/>
          </a:p>
        </p:txBody>
      </p:sp>
      <p:pic>
        <p:nvPicPr>
          <p:cNvPr id="5" name="Content Placeholder 4" descr="Screen Shot 2013-10-29 at 8.47.30 AM.png"/>
          <p:cNvPicPr>
            <a:picLocks noGrp="1" noChangeAspect="1"/>
          </p:cNvPicPr>
          <p:nvPr>
            <p:ph sz="half" idx="2"/>
          </p:nvPr>
        </p:nvPicPr>
        <p:blipFill>
          <a:blip r:embed="rId3">
            <a:extLst>
              <a:ext uri="{28A0092B-C50C-407E-A947-70E740481C1C}">
                <a14:useLocalDpi xmlns:a14="http://schemas.microsoft.com/office/drawing/2010/main" val="0"/>
              </a:ext>
            </a:extLst>
          </a:blip>
          <a:srcRect t="-24712" b="-24712"/>
          <a:stretch>
            <a:fillRect/>
          </a:stretch>
        </p:blipFill>
        <p:spPr/>
      </p:pic>
      <p:sp>
        <p:nvSpPr>
          <p:cNvPr id="4" name="Footer Placeholder 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20</a:t>
            </a:fld>
            <a:endParaRPr lang="en-US"/>
          </a:p>
        </p:txBody>
      </p:sp>
      <p:sp>
        <p:nvSpPr>
          <p:cNvPr id="6" name="TextBox 5"/>
          <p:cNvSpPr txBox="1"/>
          <p:nvPr/>
        </p:nvSpPr>
        <p:spPr>
          <a:xfrm>
            <a:off x="4620987" y="5651500"/>
            <a:ext cx="4038600" cy="246221"/>
          </a:xfrm>
          <a:prstGeom prst="rect">
            <a:avLst/>
          </a:prstGeom>
          <a:noFill/>
        </p:spPr>
        <p:txBody>
          <a:bodyPr wrap="square" rtlCol="0">
            <a:spAutoFit/>
          </a:bodyPr>
          <a:lstStyle/>
          <a:p>
            <a:r>
              <a:rPr lang="en-US" sz="1000" dirty="0"/>
              <a:t>http://</a:t>
            </a:r>
            <a:r>
              <a:rPr lang="en-US" sz="1000" dirty="0" err="1"/>
              <a:t>preservation.bavc.org</a:t>
            </a:r>
            <a:r>
              <a:rPr lang="en-US" sz="1000" dirty="0"/>
              <a:t>/</a:t>
            </a:r>
            <a:r>
              <a:rPr lang="en-US" sz="1000" dirty="0" err="1"/>
              <a:t>artifactatlas</a:t>
            </a:r>
            <a:r>
              <a:rPr lang="en-US" sz="1000" dirty="0"/>
              <a:t>/</a:t>
            </a:r>
            <a:r>
              <a:rPr lang="en-US" sz="1000" dirty="0" err="1"/>
              <a:t>index.php</a:t>
            </a:r>
            <a:r>
              <a:rPr lang="en-US" sz="1000" dirty="0"/>
              <a:t>/</a:t>
            </a:r>
            <a:r>
              <a:rPr lang="en-US" sz="1000" dirty="0" err="1"/>
              <a:t>Head_Clog_Banding</a:t>
            </a:r>
            <a:endParaRPr lang="en-US" sz="1000" dirty="0"/>
          </a:p>
        </p:txBody>
      </p:sp>
      <p:pic>
        <p:nvPicPr>
          <p:cNvPr id="8" name="Content Placeholder 7" descr="LibLogoWide3.5in.gif"/>
          <p:cNvPicPr>
            <a:picLocks noChangeAspect="1"/>
          </p:cNvPicPr>
          <p:nvPr/>
        </p:nvPicPr>
        <p:blipFill>
          <a:blip r:embed="rId4"/>
          <a:srcRect t="-38589" b="-38589"/>
          <a:stretch>
            <a:fillRect/>
          </a:stretch>
        </p:blipFill>
        <p:spPr>
          <a:xfrm>
            <a:off x="279949" y="5667157"/>
            <a:ext cx="2060586" cy="1087604"/>
          </a:xfrm>
          <a:prstGeom prst="rect">
            <a:avLst/>
          </a:prstGeom>
        </p:spPr>
      </p:pic>
    </p:spTree>
    <p:extLst>
      <p:ext uri="{BB962C8B-B14F-4D97-AF65-F5344CB8AC3E}">
        <p14:creationId xmlns:p14="http://schemas.microsoft.com/office/powerpoint/2010/main" val="103746399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696005"/>
          </a:xfrm>
        </p:spPr>
        <p:txBody>
          <a:bodyPr>
            <a:normAutofit fontScale="90000"/>
          </a:bodyPr>
          <a:lstStyle/>
          <a:p>
            <a:r>
              <a:rPr lang="en-US" dirty="0" smtClean="0"/>
              <a:t>What’s that?</a:t>
            </a:r>
            <a:endParaRPr lang="en-US" dirty="0"/>
          </a:p>
        </p:txBody>
      </p:sp>
      <p:sp>
        <p:nvSpPr>
          <p:cNvPr id="3" name="Content Placeholder 2"/>
          <p:cNvSpPr>
            <a:spLocks noGrp="1"/>
          </p:cNvSpPr>
          <p:nvPr>
            <p:ph sz="half" idx="1"/>
          </p:nvPr>
        </p:nvSpPr>
        <p:spPr/>
        <p:txBody>
          <a:bodyPr>
            <a:normAutofit/>
          </a:bodyPr>
          <a:lstStyle/>
          <a:p>
            <a:r>
              <a:rPr lang="en-US" dirty="0" smtClean="0"/>
              <a:t>Planning</a:t>
            </a:r>
          </a:p>
          <a:p>
            <a:r>
              <a:rPr lang="en-US" dirty="0" smtClean="0"/>
              <a:t>Description</a:t>
            </a:r>
          </a:p>
          <a:p>
            <a:pPr lvl="1"/>
            <a:r>
              <a:rPr lang="en-US" dirty="0" smtClean="0"/>
              <a:t>Help Identify</a:t>
            </a:r>
          </a:p>
          <a:p>
            <a:pPr lvl="1"/>
            <a:r>
              <a:rPr lang="en-US" dirty="0" smtClean="0"/>
              <a:t>Help Date</a:t>
            </a:r>
          </a:p>
          <a:p>
            <a:r>
              <a:rPr lang="en-US" dirty="0" smtClean="0"/>
              <a:t>Resources</a:t>
            </a:r>
          </a:p>
          <a:p>
            <a:r>
              <a:rPr lang="en-US" dirty="0" smtClean="0"/>
              <a:t>Preservation</a:t>
            </a:r>
          </a:p>
          <a:p>
            <a:r>
              <a:rPr lang="en-US" dirty="0" smtClean="0"/>
              <a:t>Digitization</a:t>
            </a:r>
          </a:p>
          <a:p>
            <a:pPr lvl="1"/>
            <a:endParaRPr lang="en-US" dirty="0" smtClean="0"/>
          </a:p>
          <a:p>
            <a:pPr lvl="1"/>
            <a:endParaRPr lang="en-US" dirty="0" smtClean="0"/>
          </a:p>
          <a:p>
            <a:pPr lvl="1"/>
            <a:endParaRPr lang="en-US" dirty="0"/>
          </a:p>
        </p:txBody>
      </p:sp>
      <p:pic>
        <p:nvPicPr>
          <p:cNvPr id="6" name="Content Placeholder 5" descr="Dude-Identify.gif"/>
          <p:cNvPicPr>
            <a:picLocks noGrp="1" noChangeAspect="1"/>
          </p:cNvPicPr>
          <p:nvPr>
            <p:ph sz="half" idx="2"/>
          </p:nvPr>
        </p:nvPicPr>
        <p:blipFill>
          <a:blip r:embed="rId3">
            <a:extLst>
              <a:ext uri="{28A0092B-C50C-407E-A947-70E740481C1C}">
                <a14:useLocalDpi xmlns:a14="http://schemas.microsoft.com/office/drawing/2010/main" val="0"/>
              </a:ext>
            </a:extLst>
          </a:blip>
          <a:srcRect l="11227" r="11227"/>
          <a:stretch>
            <a:fillRect/>
          </a:stretch>
        </p:blipFill>
        <p:spPr/>
      </p:pic>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3</a:t>
            </a:fld>
            <a:endParaRPr lang="en-US"/>
          </a:p>
        </p:txBody>
      </p:sp>
      <p:pic>
        <p:nvPicPr>
          <p:cNvPr id="7" name="Content Placeholder 7" descr="LibLogoWide3.5in.gif"/>
          <p:cNvPicPr>
            <a:picLocks noChangeAspect="1"/>
          </p:cNvPicPr>
          <p:nvPr/>
        </p:nvPicPr>
        <p:blipFill>
          <a:blip r:embed="rId4"/>
          <a:srcRect t="-38589" b="-38589"/>
          <a:stretch>
            <a:fillRect/>
          </a:stretch>
        </p:blipFill>
        <p:spPr>
          <a:xfrm>
            <a:off x="279949" y="5667157"/>
            <a:ext cx="2060586" cy="1087604"/>
          </a:xfrm>
          <a:prstGeom prst="rect">
            <a:avLst/>
          </a:prstGeom>
        </p:spPr>
      </p:pic>
    </p:spTree>
    <p:extLst>
      <p:ext uri="{BB962C8B-B14F-4D97-AF65-F5344CB8AC3E}">
        <p14:creationId xmlns:p14="http://schemas.microsoft.com/office/powerpoint/2010/main" val="125959010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0949621D-23B5-0746-A184-8EFF2F3AEBAB}" type="slidenum">
              <a:rPr lang="en-US" smtClean="0"/>
              <a:t>4</a:t>
            </a:fld>
            <a:endParaRPr lang="en-US"/>
          </a:p>
        </p:txBody>
      </p:sp>
      <p:sp>
        <p:nvSpPr>
          <p:cNvPr id="11" name="Title 10"/>
          <p:cNvSpPr>
            <a:spLocks noGrp="1"/>
          </p:cNvSpPr>
          <p:nvPr>
            <p:ph type="title" idx="4294967295"/>
          </p:nvPr>
        </p:nvSpPr>
        <p:spPr>
          <a:xfrm>
            <a:off x="1318962" y="130175"/>
            <a:ext cx="6581775" cy="1036638"/>
          </a:xfrm>
        </p:spPr>
        <p:txBody>
          <a:bodyPr>
            <a:normAutofit fontScale="90000"/>
          </a:bodyPr>
          <a:lstStyle/>
          <a:p>
            <a:r>
              <a:rPr lang="en-US" dirty="0" smtClean="0"/>
              <a:t>Still Image: IPI Graphic Atlas</a:t>
            </a:r>
            <a:r>
              <a:rPr lang="en-US" dirty="0"/>
              <a:t/>
            </a:r>
            <a:br>
              <a:rPr lang="en-US" dirty="0"/>
            </a:br>
            <a:r>
              <a:rPr lang="en-US" sz="2700" dirty="0" smtClean="0"/>
              <a:t>http://</a:t>
            </a:r>
            <a:r>
              <a:rPr lang="en-US" sz="2700" dirty="0" err="1" smtClean="0"/>
              <a:t>www.graphicsatlas.org</a:t>
            </a:r>
            <a:r>
              <a:rPr lang="en-US" sz="2700" dirty="0" smtClean="0"/>
              <a:t>/</a:t>
            </a:r>
            <a:br>
              <a:rPr lang="en-US" sz="2700" dirty="0" smtClean="0"/>
            </a:br>
            <a:endParaRPr lang="en-US" sz="2700" dirty="0"/>
          </a:p>
        </p:txBody>
      </p:sp>
      <p:pic>
        <p:nvPicPr>
          <p:cNvPr id="7" name="Content Placeholder 6" descr="Screen Shot 2013-10-17 at 4.16.56 PM.png"/>
          <p:cNvPicPr>
            <a:picLocks noGrp="1" noChangeAspect="1"/>
          </p:cNvPicPr>
          <p:nvPr>
            <p:ph type="pic" idx="4294967295"/>
          </p:nvPr>
        </p:nvPicPr>
        <p:blipFill>
          <a:blip r:embed="rId3">
            <a:extLst>
              <a:ext uri="{28A0092B-C50C-407E-A947-70E740481C1C}">
                <a14:useLocalDpi xmlns:a14="http://schemas.microsoft.com/office/drawing/2010/main" val="0"/>
              </a:ext>
            </a:extLst>
          </a:blip>
          <a:srcRect l="-17664" r="-17664"/>
          <a:stretch>
            <a:fillRect/>
          </a:stretch>
        </p:blipFill>
        <p:spPr>
          <a:xfrm>
            <a:off x="515938" y="776288"/>
            <a:ext cx="8628062" cy="6470650"/>
          </a:xfrm>
        </p:spPr>
      </p:pic>
    </p:spTree>
    <p:extLst>
      <p:ext uri="{BB962C8B-B14F-4D97-AF65-F5344CB8AC3E}">
        <p14:creationId xmlns:p14="http://schemas.microsoft.com/office/powerpoint/2010/main" val="426082506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6150"/>
            <a:ext cx="8229600" cy="416978"/>
          </a:xfrm>
        </p:spPr>
        <p:txBody>
          <a:bodyPr>
            <a:normAutofit fontScale="90000"/>
          </a:bodyPr>
          <a:lstStyle/>
          <a:p>
            <a:pPr algn="ctr"/>
            <a:r>
              <a:rPr lang="en-US" dirty="0" smtClean="0"/>
              <a:t>Comprehensive Still </a:t>
            </a:r>
            <a:r>
              <a:rPr lang="en-US" dirty="0"/>
              <a:t>Image Formats</a:t>
            </a:r>
          </a:p>
        </p:txBody>
      </p:sp>
      <p:pic>
        <p:nvPicPr>
          <p:cNvPr id="4" name="Content Placeholder 3" descr="Screen Shot 2013-10-17 at 4.18.00 PM.png"/>
          <p:cNvPicPr>
            <a:picLocks noGrp="1" noChangeAspect="1"/>
          </p:cNvPicPr>
          <p:nvPr>
            <p:ph idx="1"/>
          </p:nvPr>
        </p:nvPicPr>
        <p:blipFill>
          <a:blip r:embed="rId3">
            <a:extLst>
              <a:ext uri="{28A0092B-C50C-407E-A947-70E740481C1C}">
                <a14:useLocalDpi xmlns:a14="http://schemas.microsoft.com/office/drawing/2010/main" val="0"/>
              </a:ext>
            </a:extLst>
          </a:blip>
          <a:srcRect l="-47355" r="-47355"/>
          <a:stretch>
            <a:fillRect/>
          </a:stretch>
        </p:blipFill>
        <p:spPr>
          <a:xfrm>
            <a:off x="-1617579" y="483128"/>
            <a:ext cx="12686632" cy="6709083"/>
          </a:xfrm>
        </p:spPr>
      </p:pic>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0949621D-23B5-0746-A184-8EFF2F3AEBAB}" type="slidenum">
              <a:rPr lang="en-US" smtClean="0"/>
              <a:t>5</a:t>
            </a:fld>
            <a:endParaRPr lang="en-US"/>
          </a:p>
        </p:txBody>
      </p:sp>
    </p:spTree>
    <p:extLst>
      <p:ext uri="{BB962C8B-B14F-4D97-AF65-F5344CB8AC3E}">
        <p14:creationId xmlns:p14="http://schemas.microsoft.com/office/powerpoint/2010/main" val="7786850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25"/>
            <a:ext cx="8229600" cy="593026"/>
          </a:xfrm>
        </p:spPr>
        <p:txBody>
          <a:bodyPr>
            <a:normAutofit fontScale="90000"/>
          </a:bodyPr>
          <a:lstStyle/>
          <a:p>
            <a:r>
              <a:rPr lang="en-US" dirty="0" smtClean="0"/>
              <a:t>Identify</a:t>
            </a:r>
            <a:endParaRPr lang="en-US" dirty="0"/>
          </a:p>
        </p:txBody>
      </p:sp>
      <p:pic>
        <p:nvPicPr>
          <p:cNvPr id="4" name="Content Placeholder 3" descr="Screen Shot 2013-10-17 at 4.18.45 PM.png"/>
          <p:cNvPicPr>
            <a:picLocks noGrp="1" noChangeAspect="1"/>
          </p:cNvPicPr>
          <p:nvPr>
            <p:ph idx="1"/>
          </p:nvPr>
        </p:nvPicPr>
        <p:blipFill>
          <a:blip r:embed="rId3">
            <a:extLst>
              <a:ext uri="{28A0092B-C50C-407E-A947-70E740481C1C}">
                <a14:useLocalDpi xmlns:a14="http://schemas.microsoft.com/office/drawing/2010/main" val="0"/>
              </a:ext>
            </a:extLst>
          </a:blip>
          <a:srcRect l="-47355" r="-47355"/>
          <a:stretch>
            <a:fillRect/>
          </a:stretch>
        </p:blipFill>
        <p:spPr>
          <a:xfrm>
            <a:off x="-1004455" y="691906"/>
            <a:ext cx="11113463" cy="6535838"/>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6</a:t>
            </a:fld>
            <a:endParaRPr lang="en-US"/>
          </a:p>
        </p:txBody>
      </p:sp>
    </p:spTree>
    <p:extLst>
      <p:ext uri="{BB962C8B-B14F-4D97-AF65-F5344CB8AC3E}">
        <p14:creationId xmlns:p14="http://schemas.microsoft.com/office/powerpoint/2010/main" val="1156151826"/>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930"/>
            <a:ext cx="8229600" cy="984019"/>
          </a:xfrm>
        </p:spPr>
        <p:txBody>
          <a:bodyPr/>
          <a:lstStyle/>
          <a:p>
            <a:r>
              <a:rPr lang="en-US" dirty="0" smtClean="0"/>
              <a:t>Compare</a:t>
            </a:r>
            <a:endParaRPr lang="en-US" dirty="0"/>
          </a:p>
        </p:txBody>
      </p:sp>
      <p:pic>
        <p:nvPicPr>
          <p:cNvPr id="4" name="Content Placeholder 3" descr="Screen Shot 2013-10-24 at 4.31.11 PM.png"/>
          <p:cNvPicPr>
            <a:picLocks noGrp="1" noChangeAspect="1"/>
          </p:cNvPicPr>
          <p:nvPr>
            <p:ph idx="1"/>
          </p:nvPr>
        </p:nvPicPr>
        <p:blipFill>
          <a:blip r:embed="rId3">
            <a:extLst>
              <a:ext uri="{28A0092B-C50C-407E-A947-70E740481C1C}">
                <a14:useLocalDpi xmlns:a14="http://schemas.microsoft.com/office/drawing/2010/main" val="0"/>
              </a:ext>
            </a:extLst>
          </a:blip>
          <a:srcRect l="-21241" r="-21241"/>
          <a:stretch>
            <a:fillRect/>
          </a:stretch>
        </p:blipFill>
        <p:spPr>
          <a:xfrm>
            <a:off x="-548105" y="854089"/>
            <a:ext cx="10480842" cy="6404963"/>
          </a:xfrm>
        </p:spPr>
      </p:pic>
      <p:sp>
        <p:nvSpPr>
          <p:cNvPr id="3" name="Footer Placeholder 2"/>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9621D-23B5-0746-A184-8EFF2F3AEBAB}" type="slidenum">
              <a:rPr lang="en-US" smtClean="0"/>
              <a:t>7</a:t>
            </a:fld>
            <a:endParaRPr lang="en-US"/>
          </a:p>
        </p:txBody>
      </p:sp>
    </p:spTree>
    <p:extLst>
      <p:ext uri="{BB962C8B-B14F-4D97-AF65-F5344CB8AC3E}">
        <p14:creationId xmlns:p14="http://schemas.microsoft.com/office/powerpoint/2010/main" val="159297155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587148"/>
          </a:xfrm>
        </p:spPr>
        <p:txBody>
          <a:bodyPr>
            <a:normAutofit fontScale="90000"/>
          </a:bodyPr>
          <a:lstStyle/>
          <a:p>
            <a:r>
              <a:rPr lang="en-US" dirty="0" smtClean="0"/>
              <a:t>Uses</a:t>
            </a:r>
            <a:endParaRPr lang="en-US" dirty="0"/>
          </a:p>
        </p:txBody>
      </p:sp>
      <p:sp>
        <p:nvSpPr>
          <p:cNvPr id="3" name="Content Placeholder 2"/>
          <p:cNvSpPr>
            <a:spLocks noGrp="1"/>
          </p:cNvSpPr>
          <p:nvPr>
            <p:ph sz="half" idx="1"/>
          </p:nvPr>
        </p:nvSpPr>
        <p:spPr/>
        <p:txBody>
          <a:bodyPr/>
          <a:lstStyle/>
          <a:p>
            <a:r>
              <a:rPr lang="en-US" dirty="0" smtClean="0"/>
              <a:t>Enclosure</a:t>
            </a:r>
          </a:p>
          <a:p>
            <a:r>
              <a:rPr lang="en-US" dirty="0" smtClean="0"/>
              <a:t>Description</a:t>
            </a:r>
          </a:p>
          <a:p>
            <a:r>
              <a:rPr lang="en-US" dirty="0" smtClean="0"/>
              <a:t>Dating</a:t>
            </a:r>
          </a:p>
          <a:p>
            <a:r>
              <a:rPr lang="en-US" dirty="0" smtClean="0"/>
              <a:t>Identify deterioration</a:t>
            </a:r>
          </a:p>
          <a:p>
            <a:r>
              <a:rPr lang="en-US" dirty="0" smtClean="0"/>
              <a:t>Plan digitization</a:t>
            </a:r>
          </a:p>
          <a:p>
            <a:r>
              <a:rPr lang="en-US" dirty="0" smtClean="0"/>
              <a:t>Personal archiving</a:t>
            </a:r>
          </a:p>
          <a:p>
            <a:endParaRPr lang="en-US" dirty="0"/>
          </a:p>
        </p:txBody>
      </p:sp>
      <p:pic>
        <p:nvPicPr>
          <p:cNvPr id="5" name="Content Placeholder 4" descr="Platinotype_ID_Stability1_Fullscreen.jpg"/>
          <p:cNvPicPr>
            <a:picLocks noGrp="1" noChangeAspect="1"/>
          </p:cNvPicPr>
          <p:nvPr>
            <p:ph sz="half" idx="2"/>
          </p:nvPr>
        </p:nvPicPr>
        <p:blipFill>
          <a:blip r:embed="rId3">
            <a:extLst>
              <a:ext uri="{28A0092B-C50C-407E-A947-70E740481C1C}">
                <a14:useLocalDpi xmlns:a14="http://schemas.microsoft.com/office/drawing/2010/main" val="0"/>
              </a:ext>
            </a:extLst>
          </a:blip>
          <a:srcRect l="-15208" r="-15208"/>
          <a:stretch>
            <a:fillRect/>
          </a:stretch>
        </p:blipFill>
        <p:spPr/>
      </p:pic>
      <p:sp>
        <p:nvSpPr>
          <p:cNvPr id="4" name="Footer Placeholder 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9621D-23B5-0746-A184-8EFF2F3AEBAB}" type="slidenum">
              <a:rPr lang="en-US" smtClean="0"/>
              <a:t>8</a:t>
            </a:fld>
            <a:endParaRPr lang="en-US"/>
          </a:p>
        </p:txBody>
      </p:sp>
      <p:sp>
        <p:nvSpPr>
          <p:cNvPr id="6" name="TextBox 5"/>
          <p:cNvSpPr txBox="1"/>
          <p:nvPr/>
        </p:nvSpPr>
        <p:spPr>
          <a:xfrm>
            <a:off x="5261429" y="5926108"/>
            <a:ext cx="2830285" cy="400110"/>
          </a:xfrm>
          <a:prstGeom prst="rect">
            <a:avLst/>
          </a:prstGeom>
          <a:noFill/>
        </p:spPr>
        <p:txBody>
          <a:bodyPr wrap="square" rtlCol="0">
            <a:spAutoFit/>
          </a:bodyPr>
          <a:lstStyle/>
          <a:p>
            <a:r>
              <a:rPr lang="en-US" sz="1000" dirty="0"/>
              <a:t>http://</a:t>
            </a:r>
            <a:r>
              <a:rPr lang="en-US" sz="1000" dirty="0" err="1"/>
              <a:t>www.graphicsatlas.org</a:t>
            </a:r>
            <a:r>
              <a:rPr lang="en-US" sz="1000" dirty="0"/>
              <a:t>/media/images/Platinotype_ID_Stability1_Fullscreen.jpg</a:t>
            </a:r>
          </a:p>
        </p:txBody>
      </p:sp>
      <p:pic>
        <p:nvPicPr>
          <p:cNvPr id="8" name="Content Placeholder 7" descr="LibLogoWide3.5in.gif"/>
          <p:cNvPicPr>
            <a:picLocks noChangeAspect="1"/>
          </p:cNvPicPr>
          <p:nvPr/>
        </p:nvPicPr>
        <p:blipFill>
          <a:blip r:embed="rId4"/>
          <a:srcRect t="-38589" b="-38589"/>
          <a:stretch>
            <a:fillRect/>
          </a:stretch>
        </p:blipFill>
        <p:spPr>
          <a:xfrm>
            <a:off x="279949" y="5667157"/>
            <a:ext cx="2060586" cy="1087604"/>
          </a:xfrm>
          <a:prstGeom prst="rect">
            <a:avLst/>
          </a:prstGeom>
        </p:spPr>
      </p:pic>
    </p:spTree>
    <p:extLst>
      <p:ext uri="{BB962C8B-B14F-4D97-AF65-F5344CB8AC3E}">
        <p14:creationId xmlns:p14="http://schemas.microsoft.com/office/powerpoint/2010/main" val="282369384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800" dirty="0" smtClean="0"/>
              <a:t>Moving Image: Videotape Identification and Assessment Guide</a:t>
            </a:r>
            <a:r>
              <a:rPr lang="en-US" sz="3800" dirty="0"/>
              <a:t/>
            </a:r>
            <a:br>
              <a:rPr lang="en-US" sz="3800" dirty="0"/>
            </a:br>
            <a:r>
              <a:rPr lang="en-US" sz="2700" dirty="0"/>
              <a:t>http://</a:t>
            </a:r>
            <a:r>
              <a:rPr lang="en-US" sz="2700" dirty="0" err="1"/>
              <a:t>www.arts.texas.gov</a:t>
            </a:r>
            <a:r>
              <a:rPr lang="en-US" sz="2700" dirty="0"/>
              <a:t>/</a:t>
            </a:r>
            <a:r>
              <a:rPr lang="en-US" sz="2700" dirty="0" err="1"/>
              <a:t>wp</a:t>
            </a:r>
            <a:r>
              <a:rPr lang="en-US" sz="2700" dirty="0"/>
              <a:t>-content/uploads/2012/04/</a:t>
            </a:r>
            <a:r>
              <a:rPr lang="en-US" sz="2700" dirty="0" err="1"/>
              <a:t>video.pdf</a:t>
            </a:r>
            <a:endParaRPr lang="en-US" sz="2700" dirty="0"/>
          </a:p>
        </p:txBody>
      </p:sp>
      <p:pic>
        <p:nvPicPr>
          <p:cNvPr id="4" name="Content Placeholder 3" descr="Screen Shot 2013-10-17 at 4.20.22 PM.png"/>
          <p:cNvPicPr>
            <a:picLocks noGrp="1" noChangeAspect="1"/>
          </p:cNvPicPr>
          <p:nvPr>
            <p:ph sz="half" idx="1"/>
          </p:nvPr>
        </p:nvPicPr>
        <p:blipFill>
          <a:blip r:embed="rId3">
            <a:extLst>
              <a:ext uri="{28A0092B-C50C-407E-A947-70E740481C1C}">
                <a14:useLocalDpi xmlns:a14="http://schemas.microsoft.com/office/drawing/2010/main" val="0"/>
              </a:ext>
            </a:extLst>
          </a:blip>
          <a:srcRect l="4194" r="4194"/>
          <a:stretch>
            <a:fillRect/>
          </a:stretch>
        </p:blipFill>
        <p:spPr>
          <a:xfrm>
            <a:off x="111244" y="1600199"/>
            <a:ext cx="4384556" cy="5551905"/>
          </a:xfrm>
        </p:spPr>
      </p:pic>
      <p:pic>
        <p:nvPicPr>
          <p:cNvPr id="5" name="Content Placeholder 4" descr="Screen Shot 2013-10-17 at 4.20.35 PM.png"/>
          <p:cNvPicPr>
            <a:picLocks noGrp="1" noChangeAspect="1"/>
          </p:cNvPicPr>
          <p:nvPr>
            <p:ph sz="half" idx="2"/>
          </p:nvPr>
        </p:nvPicPr>
        <p:blipFill>
          <a:blip r:embed="rId4">
            <a:extLst>
              <a:ext uri="{28A0092B-C50C-407E-A947-70E740481C1C}">
                <a14:useLocalDpi xmlns:a14="http://schemas.microsoft.com/office/drawing/2010/main" val="0"/>
              </a:ext>
            </a:extLst>
          </a:blip>
          <a:srcRect l="4194" r="4194"/>
          <a:stretch>
            <a:fillRect/>
          </a:stretch>
        </p:blipFill>
        <p:spPr>
          <a:xfrm>
            <a:off x="4648200" y="1600200"/>
            <a:ext cx="4375484" cy="5551905"/>
          </a:xfrm>
        </p:spPr>
      </p:pic>
      <p:sp>
        <p:nvSpPr>
          <p:cNvPr id="3" name="Footer Placeholder 2"/>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9621D-23B5-0746-A184-8EFF2F3AEBAB}" type="slidenum">
              <a:rPr lang="en-US" smtClean="0"/>
              <a:t>9</a:t>
            </a:fld>
            <a:endParaRPr lang="en-US"/>
          </a:p>
        </p:txBody>
      </p:sp>
    </p:spTree>
    <p:extLst>
      <p:ext uri="{BB962C8B-B14F-4D97-AF65-F5344CB8AC3E}">
        <p14:creationId xmlns:p14="http://schemas.microsoft.com/office/powerpoint/2010/main" val="2848496712"/>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xmlns:p14="http://schemas.microsoft.com/office/powerpoint/2010/main" spd="slow" advTm="2000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UMD Librarie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UMD Libraries template.thmx</Template>
  <TotalTime>4333</TotalTime>
  <Words>1305</Words>
  <Application>Microsoft Macintosh PowerPoint</Application>
  <PresentationFormat>On-screen Show (4:3)</PresentationFormat>
  <Paragraphs>127</Paragraphs>
  <Slides>20</Slides>
  <Notes>20</Notes>
  <HiddenSlides>0</HiddenSlides>
  <MMClips>1</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UMD Libraries template</vt:lpstr>
      <vt:lpstr> What’s Wrong with this Picture? How Format and Issue Identification Tools Can Help You</vt:lpstr>
      <vt:lpstr>Helpful Tools</vt:lpstr>
      <vt:lpstr>What’s that?</vt:lpstr>
      <vt:lpstr>Still Image: IPI Graphic Atlas http://www.graphicsatlas.org/ </vt:lpstr>
      <vt:lpstr>Comprehensive Still Image Formats</vt:lpstr>
      <vt:lpstr>Identify</vt:lpstr>
      <vt:lpstr>Compare</vt:lpstr>
      <vt:lpstr>Uses</vt:lpstr>
      <vt:lpstr>Moving Image: Videotape Identification and Assessment Guide http://www.arts.texas.gov/wp-content/uploads/2012/04/video.pdf</vt:lpstr>
      <vt:lpstr>Identify</vt:lpstr>
      <vt:lpstr>Identify</vt:lpstr>
      <vt:lpstr>Uses</vt:lpstr>
      <vt:lpstr>Audio: FACET http://www.dlib.indiana.edu/projects/sounddirections/facet/facet_formats.pdf</vt:lpstr>
      <vt:lpstr>Identify</vt:lpstr>
      <vt:lpstr>Preservation</vt:lpstr>
      <vt:lpstr>Uses</vt:lpstr>
      <vt:lpstr>A/V Issues: A/V Artifact Atlas  http://preservation.bavc.org/artifactatlas/index.php/A/V_Artifact_Atlas</vt:lpstr>
      <vt:lpstr>Identify</vt:lpstr>
      <vt:lpstr>Identify</vt:lpstr>
      <vt:lpstr>Uses</vt:lpstr>
    </vt:vector>
  </TitlesOfParts>
  <Company>UM Libraries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 Pike</dc:creator>
  <cp:lastModifiedBy>Robin Pike</cp:lastModifiedBy>
  <cp:revision>58</cp:revision>
  <dcterms:created xsi:type="dcterms:W3CDTF">2013-10-17T18:59:17Z</dcterms:created>
  <dcterms:modified xsi:type="dcterms:W3CDTF">2013-11-12T14:03:54Z</dcterms:modified>
</cp:coreProperties>
</file>