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Roboto" panose="020B060402020202020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043" autoAdjust="0"/>
  </p:normalViewPr>
  <p:slideViewPr>
    <p:cSldViewPr snapToGrid="0">
      <p:cViewPr varScale="1">
        <p:scale>
          <a:sx n="85" d="100"/>
          <a:sy n="85" d="100"/>
        </p:scale>
        <p:origin x="1440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cc07b38de1_3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139" name="Google Shape;139;gcc07b38de1_3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cddd88d7e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dirty="0"/>
          </a:p>
        </p:txBody>
      </p:sp>
      <p:sp>
        <p:nvSpPr>
          <p:cNvPr id="194" name="Google Shape;194;gcddd88d7e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d6f9985d55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d6f9985d55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cde4ccc94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/>
          </a:p>
        </p:txBody>
      </p:sp>
      <p:sp>
        <p:nvSpPr>
          <p:cNvPr id="206" name="Google Shape;206;gcde4ccc94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cc551da5e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/>
          </a:p>
        </p:txBody>
      </p:sp>
      <p:sp>
        <p:nvSpPr>
          <p:cNvPr id="212" name="Google Shape;212;gcc551da5e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d3954a0d86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/>
          </a:p>
        </p:txBody>
      </p:sp>
      <p:sp>
        <p:nvSpPr>
          <p:cNvPr id="218" name="Google Shape;218;gd3954a0d86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d26154d03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/>
          </a:p>
        </p:txBody>
      </p:sp>
      <p:sp>
        <p:nvSpPr>
          <p:cNvPr id="228" name="Google Shape;228;gd26154d03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d3954a0d8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/>
          </a:p>
        </p:txBody>
      </p:sp>
      <p:sp>
        <p:nvSpPr>
          <p:cNvPr id="235" name="Google Shape;235;gd3954a0d8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c804a8b30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42" name="Google Shape;242;gc804a8b30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d12ec57493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49" name="Google Shape;249;gd12ec57493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d3954a0d86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56" name="Google Shape;256;gd3954a0d86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d6f9985d55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d6f9985d55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d3954a0d86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63" name="Google Shape;263;gd3954a0d86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cc551da5e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70" name="Google Shape;270;gcc551da5e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d3954a0d86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77" name="Google Shape;277;gd3954a0d86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cde4ccc94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84" name="Google Shape;284;gcde4ccc94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cd70bc1f1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90" name="Google Shape;290;gcd70bc1f1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d6f9985d55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d6f9985d55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cd70bc1f1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02" name="Google Shape;302;gcd70bc1f1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cc07b38de1_3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10" name="Google Shape;310;gcc07b38de1_3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d6f9985d5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d6f9985d5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c804a8b30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/>
          </a:p>
        </p:txBody>
      </p:sp>
      <p:sp>
        <p:nvSpPr>
          <p:cNvPr id="158" name="Google Shape;158;gc804a8b30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cddd88d7e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64" name="Google Shape;164;gcddd88d7e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d6f9985d55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70" name="Google Shape;170;gd6f9985d5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c804a8b300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dirty="0"/>
          </a:p>
        </p:txBody>
      </p:sp>
      <p:sp>
        <p:nvSpPr>
          <p:cNvPr id="176" name="Google Shape;176;gc804a8b300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cddd88d7e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dirty="0"/>
          </a:p>
        </p:txBody>
      </p:sp>
      <p:sp>
        <p:nvSpPr>
          <p:cNvPr id="182" name="Google Shape;182;gcddd88d7e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cddd88d7e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 b="1" dirty="0"/>
          </a:p>
        </p:txBody>
      </p:sp>
      <p:sp>
        <p:nvSpPr>
          <p:cNvPr id="188" name="Google Shape;188;gcddd88d7e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/>
        </p:nvSpPr>
        <p:spPr>
          <a:xfrm>
            <a:off x="-76200" y="2190750"/>
            <a:ext cx="9296400" cy="762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/>
          </p:nvPr>
        </p:nvSpPr>
        <p:spPr>
          <a:xfrm>
            <a:off x="457200" y="2343150"/>
            <a:ext cx="8229600" cy="26974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457200" y="2665476"/>
            <a:ext cx="8229600" cy="19202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7688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4733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0" name="Google Shape;60;p14" descr="UMD_primary_mark_vertic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67100" y="4080128"/>
            <a:ext cx="2209800" cy="102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Content" type="obj">
  <p:cSld name="OBJEC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428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4" name="Google Shape;64;p15"/>
          <p:cNvCxnSpPr/>
          <p:nvPr/>
        </p:nvCxnSpPr>
        <p:spPr>
          <a:xfrm>
            <a:off x="457200" y="108585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200"/>
          </a:p>
        </p:txBody>
      </p:sp>
      <p:cxnSp>
        <p:nvCxnSpPr>
          <p:cNvPr id="66" name="Google Shape;66;p15"/>
          <p:cNvCxnSpPr/>
          <p:nvPr/>
        </p:nvCxnSpPr>
        <p:spPr>
          <a:xfrm>
            <a:off x="457200" y="468630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7" name="Google Shape;67;p15" descr="UMD_primary_mar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6573" y="4706154"/>
            <a:ext cx="152400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 descr="FearlessIdea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800599"/>
            <a:ext cx="1943100" cy="278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1"/>
          </p:nvPr>
        </p:nvSpPr>
        <p:spPr>
          <a:xfrm>
            <a:off x="457200" y="1314450"/>
            <a:ext cx="3886200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32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24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body" idx="2"/>
          </p:nvPr>
        </p:nvSpPr>
        <p:spPr>
          <a:xfrm>
            <a:off x="457200" y="1794272"/>
            <a:ext cx="3886200" cy="2834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32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496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632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24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7688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7688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3"/>
          </p:nvPr>
        </p:nvSpPr>
        <p:spPr>
          <a:xfrm>
            <a:off x="4800600" y="1314450"/>
            <a:ext cx="3886200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32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24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4"/>
          </p:nvPr>
        </p:nvSpPr>
        <p:spPr>
          <a:xfrm>
            <a:off x="4800600" y="1794272"/>
            <a:ext cx="3886200" cy="2834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32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496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632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24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7688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7688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5" name="Google Shape;75;p16"/>
          <p:cNvCxnSpPr/>
          <p:nvPr/>
        </p:nvCxnSpPr>
        <p:spPr>
          <a:xfrm>
            <a:off x="457200" y="108585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6" name="Google Shape;76;p16"/>
          <p:cNvCxnSpPr/>
          <p:nvPr/>
        </p:nvCxnSpPr>
        <p:spPr>
          <a:xfrm>
            <a:off x="4572000" y="1314450"/>
            <a:ext cx="0" cy="308610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" name="Google Shape;77;p1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200"/>
          </a:p>
        </p:txBody>
      </p:sp>
      <p:cxnSp>
        <p:nvCxnSpPr>
          <p:cNvPr id="78" name="Google Shape;78;p16"/>
          <p:cNvCxnSpPr/>
          <p:nvPr/>
        </p:nvCxnSpPr>
        <p:spPr>
          <a:xfrm>
            <a:off x="457200" y="468630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9" name="Google Shape;79;p16" descr="UMD_primary_mar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6573" y="4706154"/>
            <a:ext cx="152400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 descr="FearlessIdea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800599"/>
            <a:ext cx="1943100" cy="278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83" name="Google Shape;83;p17"/>
          <p:cNvCxnSpPr/>
          <p:nvPr/>
        </p:nvCxnSpPr>
        <p:spPr>
          <a:xfrm>
            <a:off x="457200" y="108585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200"/>
          </a:p>
        </p:txBody>
      </p:sp>
      <p:cxnSp>
        <p:nvCxnSpPr>
          <p:cNvPr id="85" name="Google Shape;85;p17"/>
          <p:cNvCxnSpPr/>
          <p:nvPr/>
        </p:nvCxnSpPr>
        <p:spPr>
          <a:xfrm>
            <a:off x="457200" y="468630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" name="Google Shape;86;p17" descr="UMD_primary_mar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6573" y="4706154"/>
            <a:ext cx="152400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 descr="FearlessIdea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800599"/>
            <a:ext cx="1943100" cy="278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176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504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04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2232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32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496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496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952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816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68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612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612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200"/>
          </a:p>
        </p:txBody>
      </p:sp>
      <p:cxnSp>
        <p:nvCxnSpPr>
          <p:cNvPr id="93" name="Google Shape;93;p18"/>
          <p:cNvCxnSpPr/>
          <p:nvPr/>
        </p:nvCxnSpPr>
        <p:spPr>
          <a:xfrm>
            <a:off x="457200" y="468630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4" name="Google Shape;94;p18" descr="UMD_primary_mar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6573" y="4706154"/>
            <a:ext cx="152400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 descr="FearlessIdea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800599"/>
            <a:ext cx="1943100" cy="278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">
  <p:cSld name="Contac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9" descr="UMD_primary_mark_vertical_white_black_typ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9901" y="2114550"/>
            <a:ext cx="3114081" cy="144621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9"/>
          <p:cNvSpPr txBox="1">
            <a:spLocks noGrp="1"/>
          </p:cNvSpPr>
          <p:nvPr>
            <p:ph type="body" idx="1"/>
          </p:nvPr>
        </p:nvSpPr>
        <p:spPr>
          <a:xfrm>
            <a:off x="0" y="3943350"/>
            <a:ext cx="91440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  <a:defRPr sz="1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0868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9278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428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7688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4733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Bulleted Content">
  <p:cSld name="Title with Bulleted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0868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9278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428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7688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4733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02" name="Google Shape;102;p20"/>
          <p:cNvCxnSpPr/>
          <p:nvPr/>
        </p:nvCxnSpPr>
        <p:spPr>
          <a:xfrm>
            <a:off x="457200" y="108585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" name="Google Shape;103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200"/>
          </a:p>
        </p:txBody>
      </p:sp>
      <p:cxnSp>
        <p:nvCxnSpPr>
          <p:cNvPr id="104" name="Google Shape;104;p20"/>
          <p:cNvCxnSpPr/>
          <p:nvPr/>
        </p:nvCxnSpPr>
        <p:spPr>
          <a:xfrm>
            <a:off x="457200" y="468630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05" name="Google Shape;105;p20" descr="UMD_primary_mar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6573" y="4706154"/>
            <a:ext cx="152400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0" descr="FearlessIdea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800599"/>
            <a:ext cx="1943100" cy="278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Numbered Content">
  <p:cSld name="Title with Numbered Conten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0868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AutoNum type="arabicPeriod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9278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428"/>
              <a:buFont typeface="Arial"/>
              <a:buAutoNum type="arabicPeriod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7688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AutoNum type="arabicPeriod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4733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AutoNum type="arabicPeriod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200"/>
          </a:p>
        </p:txBody>
      </p:sp>
      <p:cxnSp>
        <p:nvCxnSpPr>
          <p:cNvPr id="111" name="Google Shape;111;p21"/>
          <p:cNvCxnSpPr/>
          <p:nvPr/>
        </p:nvCxnSpPr>
        <p:spPr>
          <a:xfrm>
            <a:off x="457200" y="108585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2" name="Google Shape;112;p21"/>
          <p:cNvCxnSpPr/>
          <p:nvPr/>
        </p:nvCxnSpPr>
        <p:spPr>
          <a:xfrm>
            <a:off x="457200" y="468630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3" name="Google Shape;113;p21" descr="UMD_primary_mar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6573" y="4706154"/>
            <a:ext cx="152400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1" descr="FearlessIdea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800599"/>
            <a:ext cx="1943100" cy="278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7" name="Google Shape;117;p22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04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32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24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24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22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04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32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24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24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9" name="Google Shape;119;p22"/>
          <p:cNvCxnSpPr/>
          <p:nvPr/>
        </p:nvCxnSpPr>
        <p:spPr>
          <a:xfrm>
            <a:off x="457200" y="108585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0" name="Google Shape;120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200"/>
          </a:p>
        </p:txBody>
      </p:sp>
      <p:cxnSp>
        <p:nvCxnSpPr>
          <p:cNvPr id="121" name="Google Shape;121;p22"/>
          <p:cNvCxnSpPr/>
          <p:nvPr/>
        </p:nvCxnSpPr>
        <p:spPr>
          <a:xfrm>
            <a:off x="457200" y="468630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2" name="Google Shape;122;p22" descr="UMD_primary_mar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6573" y="4706154"/>
            <a:ext cx="152400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2" descr="FearlessIdea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800599"/>
            <a:ext cx="1943100" cy="278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200"/>
          </a:p>
        </p:txBody>
      </p:sp>
      <p:cxnSp>
        <p:nvCxnSpPr>
          <p:cNvPr id="126" name="Google Shape;126;p23"/>
          <p:cNvCxnSpPr/>
          <p:nvPr/>
        </p:nvCxnSpPr>
        <p:spPr>
          <a:xfrm>
            <a:off x="457200" y="468630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7" name="Google Shape;127;p23" descr="UMD_primary_mar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6573" y="4706154"/>
            <a:ext cx="152400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3" descr="FearlessIdea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800599"/>
            <a:ext cx="1943100" cy="278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1" name="Google Shape;131;p24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176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04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32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24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952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816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68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612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612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Google Shape;133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200"/>
          </a:p>
        </p:txBody>
      </p:sp>
      <p:cxnSp>
        <p:nvCxnSpPr>
          <p:cNvPr id="134" name="Google Shape;134;p24"/>
          <p:cNvCxnSpPr/>
          <p:nvPr/>
        </p:nvCxnSpPr>
        <p:spPr>
          <a:xfrm>
            <a:off x="457200" y="4686300"/>
            <a:ext cx="8229600" cy="0"/>
          </a:xfrm>
          <a:prstGeom prst="straightConnector1">
            <a:avLst/>
          </a:prstGeom>
          <a:noFill/>
          <a:ln w="25400" cap="flat" cmpd="sng">
            <a:solidFill>
              <a:srgbClr val="C7CCC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5" name="Google Shape;135;p24" descr="UMD_primary_mark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6573" y="4706154"/>
            <a:ext cx="152400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4" descr="FearlessIdea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800599"/>
            <a:ext cx="1943100" cy="278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 amt="35000"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0868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9278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428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7688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88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4733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C8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vCW3V9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00048623.1999.10755074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oi.org/10.1080/01930826.2019.1593716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5"/>
          <p:cNvSpPr txBox="1">
            <a:spLocks noGrp="1"/>
          </p:cNvSpPr>
          <p:nvPr>
            <p:ph type="title"/>
          </p:nvPr>
        </p:nvSpPr>
        <p:spPr>
          <a:xfrm>
            <a:off x="0" y="2079825"/>
            <a:ext cx="9144000" cy="87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40"/>
              <a:buFont typeface="Arial"/>
              <a:buNone/>
            </a:pPr>
            <a:r>
              <a:rPr lang="en" sz="2340"/>
              <a:t>In Media Res: Transitioning Streaming Media Reserves Without a Succession Plan</a:t>
            </a:r>
            <a:endParaRPr/>
          </a:p>
        </p:txBody>
      </p:sp>
      <p:sp>
        <p:nvSpPr>
          <p:cNvPr id="142" name="Google Shape;142;p25"/>
          <p:cNvSpPr txBox="1"/>
          <p:nvPr/>
        </p:nvSpPr>
        <p:spPr>
          <a:xfrm>
            <a:off x="0" y="3881400"/>
            <a:ext cx="44610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Brynne Norton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Head Resource Sharing &amp; Reserves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Jenny Cotton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 Reserves Coordinator</a:t>
            </a:r>
            <a:endParaRPr/>
          </a:p>
        </p:txBody>
      </p:sp>
      <p:sp>
        <p:nvSpPr>
          <p:cNvPr id="143" name="Google Shape;143;p25"/>
          <p:cNvSpPr txBox="1"/>
          <p:nvPr/>
        </p:nvSpPr>
        <p:spPr>
          <a:xfrm>
            <a:off x="5724600" y="4527900"/>
            <a:ext cx="3419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MLA DLA Virtual Conference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 3-7, 2021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Saga of Streaming Media Reserves (4)</a:t>
            </a:r>
            <a:endParaRPr/>
          </a:p>
        </p:txBody>
      </p:sp>
      <p:sp>
        <p:nvSpPr>
          <p:cNvPr id="197" name="Google Shape;197;p34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Pandemic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Char char="•"/>
            </a:pPr>
            <a:r>
              <a:rPr lang="en"/>
              <a:t>Sudden shift to entirely remote work, followed by partially in-person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1768"/>
              <a:buChar char="•"/>
            </a:pPr>
            <a:r>
              <a:rPr lang="en"/>
              <a:t>Limited/delayed access to the collection, limited ability to request purchases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1768"/>
              <a:buChar char="•"/>
            </a:pPr>
            <a:r>
              <a:rPr lang="en"/>
              <a:t>Hiring freeze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Succession Planning Status Poll</a:t>
            </a:r>
            <a:endParaRPr/>
          </a:p>
        </p:txBody>
      </p:sp>
      <p:sp>
        <p:nvSpPr>
          <p:cNvPr id="203" name="Google Shape;203;p3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80"/>
              </a:spcBef>
              <a:spcAft>
                <a:spcPts val="0"/>
              </a:spcAft>
              <a:buNone/>
            </a:pPr>
            <a:r>
              <a:rPr lang="en"/>
              <a:t>Please visit:</a:t>
            </a:r>
            <a:endParaRPr/>
          </a:p>
          <a:p>
            <a:pPr marL="0" lvl="0" indent="0" algn="l" rtl="0">
              <a:spcBef>
                <a:spcPts val="680"/>
              </a:spcBef>
              <a:spcAft>
                <a:spcPts val="0"/>
              </a:spcAft>
              <a:buNone/>
            </a:pPr>
            <a:r>
              <a:rPr lang="en"/>
              <a:t>www.menti.com</a:t>
            </a:r>
            <a:endParaRPr/>
          </a:p>
          <a:p>
            <a:pPr marL="0" lvl="0" indent="0" algn="l" rtl="0">
              <a:spcBef>
                <a:spcPts val="6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80"/>
              </a:spcBef>
              <a:spcAft>
                <a:spcPts val="0"/>
              </a:spcAft>
              <a:buNone/>
            </a:pPr>
            <a:r>
              <a:rPr lang="en"/>
              <a:t>And use the code: 6398 3859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What is succession planning?</a:t>
            </a:r>
            <a:endParaRPr/>
          </a:p>
        </p:txBody>
      </p:sp>
      <p:sp>
        <p:nvSpPr>
          <p:cNvPr id="209" name="Google Shape;209;p3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None/>
            </a:pP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None/>
            </a:pPr>
            <a:r>
              <a:rPr lang="en"/>
              <a:t>“the right people in the right place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None/>
            </a:pPr>
            <a:r>
              <a:rPr lang="en"/>
              <a:t>at the right time for the right job.”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Hawthorne, P. (2011). Succession planning and management: A key leadership responsibility emerges. Texas Library Journal, 87(1), 8.</a:t>
            </a:r>
            <a:endParaRPr sz="35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 sz="3300"/>
              <a:t>What is technical succession planning?</a:t>
            </a:r>
            <a:endParaRPr sz="3300"/>
          </a:p>
        </p:txBody>
      </p:sp>
      <p:sp>
        <p:nvSpPr>
          <p:cNvPr id="215" name="Google Shape;215;p3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“In technical SPM [succession planning and management], the ultimate goal is to isolate, distill, transmit the right information to people at the right time to ensure continuity of operations and provide foundation for future improvements.”</a:t>
            </a:r>
            <a:endParaRPr sz="29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Hawthorne, P. (2011). Succession planning and management: A key leadership responsibility emerges. Texas Library Journal, 87(1), 9.</a:t>
            </a:r>
            <a:endParaRPr sz="3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Why is this important for libraries?</a:t>
            </a:r>
            <a:endParaRPr/>
          </a:p>
        </p:txBody>
      </p:sp>
      <p:sp>
        <p:nvSpPr>
          <p:cNvPr id="221" name="Google Shape;221;p38"/>
          <p:cNvSpPr txBox="1">
            <a:spLocks noGrp="1"/>
          </p:cNvSpPr>
          <p:nvPr>
            <p:ph type="body" idx="1"/>
          </p:nvPr>
        </p:nvSpPr>
        <p:spPr>
          <a:xfrm>
            <a:off x="655025" y="977576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Library employees are a graying profession</a:t>
            </a:r>
            <a:endParaRPr sz="2900"/>
          </a:p>
        </p:txBody>
      </p:sp>
      <p:pic>
        <p:nvPicPr>
          <p:cNvPr id="222" name="Google Shape;22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026" y="1514550"/>
            <a:ext cx="3597276" cy="253252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8"/>
          <p:cNvSpPr txBox="1"/>
          <p:nvPr/>
        </p:nvSpPr>
        <p:spPr>
          <a:xfrm>
            <a:off x="542350" y="3997600"/>
            <a:ext cx="38226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From: Davis, Denise M. “Library Retirements – What we can expect” Office for Research &amp; Statistics American Library Association (2004)</a:t>
            </a:r>
            <a:endParaRPr sz="1100"/>
          </a:p>
        </p:txBody>
      </p:sp>
      <p:pic>
        <p:nvPicPr>
          <p:cNvPr id="224" name="Google Shape;224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1650" y="1730976"/>
            <a:ext cx="4732349" cy="2200825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8"/>
          <p:cNvSpPr txBox="1"/>
          <p:nvPr/>
        </p:nvSpPr>
        <p:spPr>
          <a:xfrm>
            <a:off x="4866525" y="3997600"/>
            <a:ext cx="3822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From: Wilder, Stanley. “Hiring and Staffing Trends in ARL Libraries.” ARL (2018)</a:t>
            </a:r>
            <a:endParaRPr sz="1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Why is this important for libraries?</a:t>
            </a:r>
            <a:endParaRPr/>
          </a:p>
        </p:txBody>
      </p:sp>
      <p:sp>
        <p:nvSpPr>
          <p:cNvPr id="231" name="Google Shape;231;p3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Lottery-proofing</a:t>
            </a:r>
            <a:endParaRPr sz="2900"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00"/>
          </a:p>
        </p:txBody>
      </p:sp>
      <p:pic>
        <p:nvPicPr>
          <p:cNvPr id="232" name="Google Shape;23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7025" y="1779575"/>
            <a:ext cx="4109972" cy="2741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Why is this important for libraries?</a:t>
            </a:r>
            <a:endParaRPr/>
          </a:p>
        </p:txBody>
      </p:sp>
      <p:sp>
        <p:nvSpPr>
          <p:cNvPr id="238" name="Google Shape;238;p40"/>
          <p:cNvSpPr txBox="1">
            <a:spLocks noGrp="1"/>
          </p:cNvSpPr>
          <p:nvPr>
            <p:ph type="body" idx="1"/>
          </p:nvPr>
        </p:nvSpPr>
        <p:spPr>
          <a:xfrm>
            <a:off x="457213" y="1137876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Capturing institutional knowledge / the single expert</a:t>
            </a:r>
            <a:endParaRPr sz="2700"/>
          </a:p>
        </p:txBody>
      </p:sp>
      <p:pic>
        <p:nvPicPr>
          <p:cNvPr id="239" name="Google Shape;23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9424" y="1749000"/>
            <a:ext cx="4265165" cy="284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Parts of planning</a:t>
            </a:r>
            <a:endParaRPr/>
          </a:p>
        </p:txBody>
      </p:sp>
      <p:sp>
        <p:nvSpPr>
          <p:cNvPr id="245" name="Google Shape;245;p41"/>
          <p:cNvSpPr txBox="1">
            <a:spLocks noGrp="1"/>
          </p:cNvSpPr>
          <p:nvPr>
            <p:ph type="body" idx="1"/>
          </p:nvPr>
        </p:nvSpPr>
        <p:spPr>
          <a:xfrm>
            <a:off x="457200" y="1125426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Identifying Competencies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6" name="Google Shape;24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1888" y="1746850"/>
            <a:ext cx="4720224" cy="297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Parts of planning</a:t>
            </a:r>
            <a:endParaRPr/>
          </a:p>
        </p:txBody>
      </p:sp>
      <p:sp>
        <p:nvSpPr>
          <p:cNvPr id="252" name="Google Shape;252;p42"/>
          <p:cNvSpPr txBox="1">
            <a:spLocks noGrp="1"/>
          </p:cNvSpPr>
          <p:nvPr>
            <p:ph type="body" idx="1"/>
          </p:nvPr>
        </p:nvSpPr>
        <p:spPr>
          <a:xfrm>
            <a:off x="457200" y="1125426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Documentation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3" name="Google Shape;25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6950" y="1741875"/>
            <a:ext cx="4410099" cy="285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Parts of planning</a:t>
            </a:r>
            <a:endParaRPr/>
          </a:p>
        </p:txBody>
      </p:sp>
      <p:sp>
        <p:nvSpPr>
          <p:cNvPr id="259" name="Google Shape;259;p4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with long term employees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0" name="Google Shape;26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3451" y="1868075"/>
            <a:ext cx="4077101" cy="2726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Outline</a:t>
            </a:r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75412" algn="l" rtl="0">
              <a:spcBef>
                <a:spcPts val="680"/>
              </a:spcBef>
              <a:spcAft>
                <a:spcPts val="0"/>
              </a:spcAft>
              <a:buSzPts val="2312"/>
              <a:buAutoNum type="arabicPeriod"/>
            </a:pPr>
            <a:r>
              <a:rPr lang="en"/>
              <a:t>Case study </a:t>
            </a:r>
            <a:endParaRPr/>
          </a:p>
          <a:p>
            <a:pPr marL="457200" lvl="0" indent="-375412" algn="l" rtl="0">
              <a:spcBef>
                <a:spcPts val="0"/>
              </a:spcBef>
              <a:spcAft>
                <a:spcPts val="0"/>
              </a:spcAft>
              <a:buSzPts val="2312"/>
              <a:buAutoNum type="arabicPeriod"/>
            </a:pPr>
            <a:r>
              <a:rPr lang="en"/>
              <a:t>Succession Planning</a:t>
            </a:r>
            <a:endParaRPr/>
          </a:p>
          <a:p>
            <a:pPr marL="457200" lvl="0" indent="-375412" algn="l" rtl="0">
              <a:spcBef>
                <a:spcPts val="0"/>
              </a:spcBef>
              <a:spcAft>
                <a:spcPts val="0"/>
              </a:spcAft>
              <a:buSzPts val="2312"/>
              <a:buAutoNum type="arabicPeriod"/>
            </a:pPr>
            <a:r>
              <a:rPr lang="en"/>
              <a:t>Discussion: What are your experiences, and what questions do you have?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Parts of planning</a:t>
            </a:r>
            <a:endParaRPr/>
          </a:p>
        </p:txBody>
      </p:sp>
      <p:sp>
        <p:nvSpPr>
          <p:cNvPr id="266" name="Google Shape;266;p44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Cross training</a:t>
            </a:r>
            <a:endParaRPr/>
          </a:p>
        </p:txBody>
      </p:sp>
      <p:pic>
        <p:nvPicPr>
          <p:cNvPr id="267" name="Google Shape;26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1750" y="1785275"/>
            <a:ext cx="5020499" cy="263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Job Descriptions</a:t>
            </a:r>
            <a:endParaRPr/>
          </a:p>
        </p:txBody>
      </p:sp>
      <p:sp>
        <p:nvSpPr>
          <p:cNvPr id="273" name="Google Shape;273;p45"/>
          <p:cNvSpPr txBox="1">
            <a:spLocks noGrp="1"/>
          </p:cNvSpPr>
          <p:nvPr>
            <p:ph type="body" idx="1"/>
          </p:nvPr>
        </p:nvSpPr>
        <p:spPr>
          <a:xfrm>
            <a:off x="406950" y="100090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Promoting from within / Skill scaffolding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4" name="Google Shape;27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8600" y="1751150"/>
            <a:ext cx="2905149" cy="2905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Job Descriptions</a:t>
            </a:r>
            <a:endParaRPr/>
          </a:p>
        </p:txBody>
      </p:sp>
      <p:sp>
        <p:nvSpPr>
          <p:cNvPr id="280" name="Google Shape;280;p46"/>
          <p:cNvSpPr txBox="1">
            <a:spLocks noGrp="1"/>
          </p:cNvSpPr>
          <p:nvPr>
            <p:ph type="body" idx="1"/>
          </p:nvPr>
        </p:nvSpPr>
        <p:spPr>
          <a:xfrm>
            <a:off x="457213" y="1125426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Dangers of out of scope work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81" name="Google Shape;281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6475" y="1790450"/>
            <a:ext cx="4851046" cy="272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Lessons Learned/Best Practices</a:t>
            </a:r>
            <a:endParaRPr/>
          </a:p>
        </p:txBody>
      </p:sp>
      <p:sp>
        <p:nvSpPr>
          <p:cNvPr id="287" name="Google Shape;287;p4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9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12"/>
              <a:buChar char="●"/>
            </a:pPr>
            <a:r>
              <a:rPr lang="en" sz="2700"/>
              <a:t>Decide if and what type of succession planning is right for you</a:t>
            </a:r>
            <a:endParaRPr sz="2700"/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700"/>
              <a:t>Evaluate services for “single expert” bottlenecks</a:t>
            </a:r>
            <a:endParaRPr sz="2700"/>
          </a:p>
          <a:p>
            <a:pPr marL="457200" marR="0" lvl="0" indent="-3309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12"/>
              <a:buChar char="●"/>
            </a:pPr>
            <a:r>
              <a:rPr lang="en" sz="2700"/>
              <a:t>Create and maintain documentation</a:t>
            </a:r>
            <a:endParaRPr sz="2700"/>
          </a:p>
          <a:p>
            <a:pPr marL="457200" marR="0" lvl="0" indent="-3309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12"/>
              <a:buChar char="●"/>
            </a:pPr>
            <a:r>
              <a:rPr lang="en" sz="2700"/>
              <a:t>Cross-train</a:t>
            </a:r>
            <a:endParaRPr sz="2700"/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2700"/>
              <a:t>Evaluate job descriptions</a:t>
            </a:r>
            <a:endParaRPr sz="2700"/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700" u="sng">
                <a:solidFill>
                  <a:schemeClr val="hlink"/>
                </a:solidFill>
                <a:hlinkClick r:id="rId3"/>
              </a:rPr>
              <a:t>Handout</a:t>
            </a:r>
            <a:r>
              <a:rPr lang="en" sz="2700"/>
              <a:t> (https://bit.ly/3vCW3V9)</a:t>
            </a:r>
            <a:endParaRPr sz="27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Resources Consulted</a:t>
            </a:r>
            <a:endParaRPr/>
          </a:p>
        </p:txBody>
      </p:sp>
      <p:sp>
        <p:nvSpPr>
          <p:cNvPr id="293" name="Google Shape;293;p4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545454"/>
                </a:solidFill>
                <a:highlight>
                  <a:srgbClr val="FFFFFF"/>
                </a:highlight>
              </a:rPr>
              <a:t>Bridgland, A. (1999). To fill, or how to fill—that is the question succession planning and leadership development in academic libraries. Australian Academic &amp; Research Libraries, 30(1), 20–29. </a:t>
            </a:r>
            <a:r>
              <a:rPr lang="en" sz="1300" u="sng">
                <a:solidFill>
                  <a:srgbClr val="1155CC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https://doi.org/10.1080/00048623.1999.10755074</a:t>
            </a:r>
            <a:endParaRPr sz="1300">
              <a:solidFill>
                <a:srgbClr val="545454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545454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545454"/>
                </a:solidFill>
                <a:highlight>
                  <a:srgbClr val="FFFFFF"/>
                </a:highlight>
              </a:rPr>
              <a:t>Hall-Ellis, S. D., &amp; Grealy, D. S. (2013). The dreyfus model of skill acquisition: a career development framework for succession planning and management in academic libraries. </a:t>
            </a:r>
            <a:r>
              <a:rPr lang="en" sz="1300" i="1">
                <a:solidFill>
                  <a:srgbClr val="545454"/>
                </a:solidFill>
                <a:highlight>
                  <a:srgbClr val="FFFFFF"/>
                </a:highlight>
              </a:rPr>
              <a:t>College &amp; Research Libraries</a:t>
            </a:r>
            <a:r>
              <a:rPr lang="en" sz="1300">
                <a:solidFill>
                  <a:srgbClr val="545454"/>
                </a:solidFill>
                <a:highlight>
                  <a:srgbClr val="FFFFFF"/>
                </a:highlight>
              </a:rPr>
              <a:t>, </a:t>
            </a:r>
            <a:r>
              <a:rPr lang="en" sz="1300" i="1">
                <a:solidFill>
                  <a:srgbClr val="545454"/>
                </a:solidFill>
                <a:highlight>
                  <a:srgbClr val="FFFFFF"/>
                </a:highlight>
              </a:rPr>
              <a:t>74</a:t>
            </a:r>
            <a:r>
              <a:rPr lang="en" sz="1300">
                <a:solidFill>
                  <a:srgbClr val="545454"/>
                </a:solidFill>
                <a:highlight>
                  <a:srgbClr val="FFFFFF"/>
                </a:highlight>
              </a:rPr>
              <a:t>(6), 587–603.</a:t>
            </a:r>
            <a:endParaRPr sz="1300">
              <a:solidFill>
                <a:srgbClr val="545454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545454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545454"/>
                </a:solidFill>
                <a:highlight>
                  <a:srgbClr val="FFFFFF"/>
                </a:highlight>
              </a:rPr>
              <a:t>Hawthorne, P. (2011). Succession planning and management: A key leadership responsibility emerges. Texas Library Journal, 87(1), 8–12.</a:t>
            </a:r>
            <a:endParaRPr sz="1300">
              <a:solidFill>
                <a:srgbClr val="545454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545454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545454"/>
                </a:solidFill>
                <a:highlight>
                  <a:srgbClr val="FFFFFF"/>
                </a:highlight>
              </a:rPr>
              <a:t>Siewert, K. G., &amp; Louderback, P. (2019). The “bus proof” library: technical succession planning, knowledge transfer, and institutional memory. </a:t>
            </a:r>
            <a:r>
              <a:rPr lang="en" sz="1300" i="1">
                <a:solidFill>
                  <a:srgbClr val="545454"/>
                </a:solidFill>
                <a:highlight>
                  <a:srgbClr val="FFFFFF"/>
                </a:highlight>
              </a:rPr>
              <a:t>Journal of Library Administration</a:t>
            </a:r>
            <a:r>
              <a:rPr lang="en" sz="1300">
                <a:solidFill>
                  <a:srgbClr val="545454"/>
                </a:solidFill>
                <a:highlight>
                  <a:srgbClr val="FFFFFF"/>
                </a:highlight>
              </a:rPr>
              <a:t>, </a:t>
            </a:r>
            <a:r>
              <a:rPr lang="en" sz="1300" i="1">
                <a:solidFill>
                  <a:srgbClr val="545454"/>
                </a:solidFill>
                <a:highlight>
                  <a:srgbClr val="FFFFFF"/>
                </a:highlight>
              </a:rPr>
              <a:t>59</a:t>
            </a:r>
            <a:r>
              <a:rPr lang="en" sz="1300">
                <a:solidFill>
                  <a:srgbClr val="545454"/>
                </a:solidFill>
                <a:highlight>
                  <a:srgbClr val="FFFFFF"/>
                </a:highlight>
              </a:rPr>
              <a:t>(4), 455–474. </a:t>
            </a:r>
            <a:r>
              <a:rPr lang="en" sz="1300" u="sng">
                <a:solidFill>
                  <a:srgbClr val="1155CC"/>
                </a:solidFill>
                <a:highlight>
                  <a:srgbClr val="FFFFFF"/>
                </a:highligh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https://doi.org/10.1080/01930826.2019.1593716</a:t>
            </a:r>
            <a:endParaRPr sz="1300">
              <a:solidFill>
                <a:srgbClr val="545454"/>
              </a:solidFill>
              <a:highlight>
                <a:srgbClr val="FFFFFF"/>
              </a:highlight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Which part of succession planning will be the most challenging for you?</a:t>
            </a:r>
            <a:endParaRPr/>
          </a:p>
        </p:txBody>
      </p:sp>
      <p:sp>
        <p:nvSpPr>
          <p:cNvPr id="299" name="Google Shape;299;p4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962" algn="l" rtl="0">
              <a:spcBef>
                <a:spcPts val="680"/>
              </a:spcBef>
              <a:spcAft>
                <a:spcPts val="0"/>
              </a:spcAft>
              <a:buSzPts val="1612"/>
              <a:buAutoNum type="arabicPeriod"/>
            </a:pPr>
            <a:r>
              <a:rPr lang="en" sz="2700"/>
              <a:t>Getting buy in from your institution</a:t>
            </a:r>
            <a:endParaRPr sz="2700"/>
          </a:p>
          <a:p>
            <a:pPr marL="457200" lvl="0" indent="-330962" algn="l" rtl="0">
              <a:spcBef>
                <a:spcPts val="0"/>
              </a:spcBef>
              <a:spcAft>
                <a:spcPts val="0"/>
              </a:spcAft>
              <a:buSzPts val="1612"/>
              <a:buAutoNum type="arabicPeriod"/>
            </a:pPr>
            <a:r>
              <a:rPr lang="en" sz="2700"/>
              <a:t>Creating documentation</a:t>
            </a:r>
            <a:endParaRPr sz="2700"/>
          </a:p>
          <a:p>
            <a:pPr marL="457200" lvl="0" indent="-330962" algn="l" rtl="0">
              <a:spcBef>
                <a:spcPts val="0"/>
              </a:spcBef>
              <a:spcAft>
                <a:spcPts val="0"/>
              </a:spcAft>
              <a:buSzPts val="1612"/>
              <a:buAutoNum type="arabicPeriod"/>
            </a:pPr>
            <a:r>
              <a:rPr lang="en" sz="2700"/>
              <a:t>Working with long term employees</a:t>
            </a:r>
            <a:endParaRPr sz="2700"/>
          </a:p>
          <a:p>
            <a:pPr marL="457200" lvl="0" indent="-330962" algn="l" rtl="0">
              <a:spcBef>
                <a:spcPts val="0"/>
              </a:spcBef>
              <a:spcAft>
                <a:spcPts val="0"/>
              </a:spcAft>
              <a:buSzPts val="1612"/>
              <a:buAutoNum type="arabicPeriod"/>
            </a:pPr>
            <a:r>
              <a:rPr lang="en" sz="2700"/>
              <a:t>Cross training</a:t>
            </a:r>
            <a:endParaRPr sz="2700"/>
          </a:p>
          <a:p>
            <a:pPr marL="457200" lvl="0" indent="-330962" algn="l" rtl="0">
              <a:spcBef>
                <a:spcPts val="0"/>
              </a:spcBef>
              <a:spcAft>
                <a:spcPts val="0"/>
              </a:spcAft>
              <a:buSzPts val="1612"/>
              <a:buAutoNum type="arabicPeriod"/>
            </a:pPr>
            <a:r>
              <a:rPr lang="en" sz="2700"/>
              <a:t>Evaluating job descriptions</a:t>
            </a:r>
            <a:endParaRPr sz="2700"/>
          </a:p>
          <a:p>
            <a:pPr marL="457200" lvl="0" indent="-330962" algn="l" rtl="0">
              <a:spcBef>
                <a:spcPts val="0"/>
              </a:spcBef>
              <a:spcAft>
                <a:spcPts val="0"/>
              </a:spcAft>
              <a:buSzPts val="1612"/>
              <a:buAutoNum type="arabicPeriod"/>
            </a:pPr>
            <a:r>
              <a:rPr lang="en" sz="2700"/>
              <a:t>Other</a:t>
            </a:r>
            <a:endParaRPr sz="2700"/>
          </a:p>
          <a:p>
            <a:pPr marL="0" lvl="0" indent="0" algn="l" rtl="0">
              <a:spcBef>
                <a:spcPts val="680"/>
              </a:spcBef>
              <a:spcAft>
                <a:spcPts val="0"/>
              </a:spcAft>
              <a:buNone/>
            </a:pPr>
            <a:r>
              <a:rPr lang="en" sz="2700"/>
              <a:t>*Please feel free to answer in chat or unmute</a:t>
            </a:r>
            <a:endParaRPr sz="27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Questions?	</a:t>
            </a:r>
            <a:endParaRPr/>
          </a:p>
        </p:txBody>
      </p:sp>
      <p:sp>
        <p:nvSpPr>
          <p:cNvPr id="305" name="Google Shape;305;p50"/>
          <p:cNvSpPr txBox="1">
            <a:spLocks noGrp="1"/>
          </p:cNvSpPr>
          <p:nvPr>
            <p:ph type="body" idx="1"/>
          </p:nvPr>
        </p:nvSpPr>
        <p:spPr>
          <a:xfrm>
            <a:off x="457200" y="1154226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Please feel free to share your succession planning experiences whether they are successes or failures.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50"/>
          <p:cNvSpPr txBox="1">
            <a:spLocks noGrp="1"/>
          </p:cNvSpPr>
          <p:nvPr>
            <p:ph type="body" idx="1"/>
          </p:nvPr>
        </p:nvSpPr>
        <p:spPr>
          <a:xfrm>
            <a:off x="457200" y="3214700"/>
            <a:ext cx="5618100" cy="17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 sz="1800"/>
              <a:t>Brynne Norton</a:t>
            </a:r>
            <a:endParaRPr sz="1800"/>
          </a:p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 sz="1800"/>
              <a:t>Head, Resource Sharing &amp; Reserves</a:t>
            </a:r>
            <a:endParaRPr sz="1800"/>
          </a:p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 sz="1800"/>
              <a:t>bnorton1@umd.edu</a:t>
            </a:r>
            <a:endParaRPr sz="1800"/>
          </a:p>
        </p:txBody>
      </p:sp>
      <p:sp>
        <p:nvSpPr>
          <p:cNvPr id="307" name="Google Shape;307;p50"/>
          <p:cNvSpPr txBox="1">
            <a:spLocks noGrp="1"/>
          </p:cNvSpPr>
          <p:nvPr>
            <p:ph type="body" idx="1"/>
          </p:nvPr>
        </p:nvSpPr>
        <p:spPr>
          <a:xfrm>
            <a:off x="5204700" y="3575975"/>
            <a:ext cx="393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 sz="1800"/>
              <a:t>Jenny Cotton</a:t>
            </a:r>
            <a:endParaRPr sz="1800"/>
          </a:p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 sz="1800"/>
              <a:t>Course Reserves Coordinator</a:t>
            </a:r>
            <a:endParaRPr sz="1800"/>
          </a:p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 sz="1800"/>
              <a:t>jecotton@umd.edu</a:t>
            </a:r>
            <a:endParaRPr sz="18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51"/>
          <p:cNvSpPr txBox="1">
            <a:spLocks noGrp="1"/>
          </p:cNvSpPr>
          <p:nvPr>
            <p:ph type="body" idx="1"/>
          </p:nvPr>
        </p:nvSpPr>
        <p:spPr>
          <a:xfrm>
            <a:off x="0" y="3943350"/>
            <a:ext cx="31881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/>
              <a:t>Brynne Norton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/>
              <a:t>Head, Resource Sharing &amp; Reserves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/>
              <a:t>bnorton1@umd.edu</a:t>
            </a:r>
            <a:endParaRPr/>
          </a:p>
        </p:txBody>
      </p:sp>
      <p:sp>
        <p:nvSpPr>
          <p:cNvPr id="313" name="Google Shape;313;p51"/>
          <p:cNvSpPr txBox="1">
            <a:spLocks noGrp="1"/>
          </p:cNvSpPr>
          <p:nvPr>
            <p:ph type="body" idx="1"/>
          </p:nvPr>
        </p:nvSpPr>
        <p:spPr>
          <a:xfrm>
            <a:off x="5955900" y="3943350"/>
            <a:ext cx="31881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/>
              <a:t>Jenny Cotton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/>
              <a:t>Course Reserves Coordinator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884"/>
              <a:buFont typeface="Arial"/>
              <a:buNone/>
            </a:pPr>
            <a:r>
              <a:rPr lang="en"/>
              <a:t>jecotton@umd.edu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your supervisory level?</a:t>
            </a:r>
            <a:endParaRPr/>
          </a:p>
        </p:txBody>
      </p:sp>
      <p:sp>
        <p:nvSpPr>
          <p:cNvPr id="155" name="Google Shape;155;p2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80"/>
              </a:spcBef>
              <a:spcAft>
                <a:spcPts val="0"/>
              </a:spcAft>
              <a:buNone/>
            </a:pPr>
            <a:r>
              <a:rPr lang="en"/>
              <a:t>Please visit:</a:t>
            </a:r>
            <a:endParaRPr/>
          </a:p>
          <a:p>
            <a:pPr marL="0" lvl="0" indent="0" algn="l" rtl="0">
              <a:spcBef>
                <a:spcPts val="680"/>
              </a:spcBef>
              <a:spcAft>
                <a:spcPts val="0"/>
              </a:spcAft>
              <a:buNone/>
            </a:pPr>
            <a:r>
              <a:rPr lang="en"/>
              <a:t>www.menti.com</a:t>
            </a:r>
            <a:endParaRPr/>
          </a:p>
          <a:p>
            <a:pPr marL="0" lvl="0" indent="0" algn="l" rtl="0">
              <a:spcBef>
                <a:spcPts val="6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80"/>
              </a:spcBef>
              <a:spcAft>
                <a:spcPts val="0"/>
              </a:spcAft>
              <a:buNone/>
            </a:pPr>
            <a:r>
              <a:rPr lang="en"/>
              <a:t>And use the code: 6398 3859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Overview - UMD Libraries</a:t>
            </a:r>
            <a:endParaRPr/>
          </a:p>
        </p:txBody>
      </p:sp>
      <p:sp>
        <p:nvSpPr>
          <p:cNvPr id="161" name="Google Shape;161;p28"/>
          <p:cNvSpPr txBox="1">
            <a:spLocks noGrp="1"/>
          </p:cNvSpPr>
          <p:nvPr>
            <p:ph type="body" idx="1"/>
          </p:nvPr>
        </p:nvSpPr>
        <p:spPr>
          <a:xfrm>
            <a:off x="290850" y="1063375"/>
            <a:ext cx="8603100" cy="37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University of Maryland, College Park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40,700+ students in 102 undergrad majors, 115 master's programs and 84 doctoral programs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8 Library branches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Overview - Course Reserves</a:t>
            </a:r>
            <a:endParaRPr/>
          </a:p>
        </p:txBody>
      </p:sp>
      <p:sp>
        <p:nvSpPr>
          <p:cNvPr id="167" name="Google Shape;167;p29"/>
          <p:cNvSpPr txBox="1">
            <a:spLocks noGrp="1"/>
          </p:cNvSpPr>
          <p:nvPr>
            <p:ph type="body" idx="1"/>
          </p:nvPr>
        </p:nvSpPr>
        <p:spPr>
          <a:xfrm>
            <a:off x="290850" y="1063375"/>
            <a:ext cx="8603100" cy="37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Part of Resource Sharing &amp; Reserves unit, 4 FTE staff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12"/>
              <a:buChar char="•"/>
            </a:pPr>
            <a:r>
              <a:rPr lang="en"/>
              <a:t>Serves 300 classes per semester (avg.)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Includes:</a:t>
            </a:r>
            <a:endParaRPr/>
          </a:p>
          <a:p>
            <a:pPr marL="457200" marR="0" lvl="1" indent="-1468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 Hardcopy and textbook reserves</a:t>
            </a:r>
            <a:endParaRPr/>
          </a:p>
          <a:p>
            <a:pPr marL="457200" marR="0" lvl="1" indent="-11226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8"/>
              <a:buChar char="•"/>
            </a:pPr>
            <a:r>
              <a:rPr lang="en"/>
              <a:t> Electronic reserves (text-based)</a:t>
            </a:r>
            <a:endParaRPr/>
          </a:p>
          <a:p>
            <a:pPr marL="457200" marR="0" lvl="1" indent="-11226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8"/>
              <a:buChar char="•"/>
            </a:pPr>
            <a:r>
              <a:rPr lang="en"/>
              <a:t> Streaming media reserves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Resource Sharing &amp; Reserves (RSR)</a:t>
            </a:r>
            <a:endParaRPr/>
          </a:p>
        </p:txBody>
      </p:sp>
      <p:sp>
        <p:nvSpPr>
          <p:cNvPr id="173" name="Google Shape;173;p30"/>
          <p:cNvSpPr txBox="1">
            <a:spLocks noGrp="1"/>
          </p:cNvSpPr>
          <p:nvPr>
            <p:ph type="body" idx="1"/>
          </p:nvPr>
        </p:nvSpPr>
        <p:spPr>
          <a:xfrm>
            <a:off x="290850" y="1063375"/>
            <a:ext cx="8603100" cy="37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Integrated team of Course Reserves and Interlibrary Loan staff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12"/>
              <a:buChar char="•"/>
            </a:pPr>
            <a:r>
              <a:rPr lang="en"/>
              <a:t>Areas of specialization, but general shared knowledge (on call hours)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12"/>
              <a:buChar char="•"/>
            </a:pPr>
            <a:r>
              <a:rPr lang="en"/>
              <a:t>Cross-training and backups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12"/>
              <a:buChar char="•"/>
            </a:pPr>
            <a:r>
              <a:rPr lang="en"/>
              <a:t>Extensive documentation (Confluence)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Saga of Streaming Media Reserves (1)</a:t>
            </a:r>
            <a:endParaRPr/>
          </a:p>
        </p:txBody>
      </p:sp>
      <p:sp>
        <p:nvSpPr>
          <p:cNvPr id="179" name="Google Shape;179;p31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Library Media Services (LMS)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Char char="•"/>
            </a:pPr>
            <a:r>
              <a:rPr lang="en"/>
              <a:t>Housed in Hornbake Library, along with most of the UMD Libraries’ media collection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1768"/>
              <a:buChar char="•"/>
            </a:pPr>
            <a:r>
              <a:rPr lang="en"/>
              <a:t>Handled both hardcopy and streaming media reserves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1768"/>
              <a:buChar char="•"/>
            </a:pPr>
            <a:r>
              <a:rPr lang="en"/>
              <a:t>Had different customer service practices and workflows from the Course Reserves unit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Saga of Streaming Media Reserves (2)</a:t>
            </a:r>
            <a:endParaRPr/>
          </a:p>
        </p:txBody>
      </p:sp>
      <p:sp>
        <p:nvSpPr>
          <p:cNvPr id="185" name="Google Shape;185;p32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Transition to McKeldin Library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Char char="•"/>
            </a:pPr>
            <a:r>
              <a:rPr lang="en"/>
              <a:t>Summer 2019, LMS was removed from Hornbake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1768"/>
              <a:buChar char="•"/>
            </a:pPr>
            <a:r>
              <a:rPr lang="en"/>
              <a:t>Media collection moved into McKeldin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1768"/>
              <a:buChar char="•"/>
            </a:pPr>
            <a:r>
              <a:rPr lang="en"/>
              <a:t>Streaming Media Reserves moved into Course Reserves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</a:pPr>
            <a:r>
              <a:rPr lang="en"/>
              <a:t>Saga of Streaming Media Reserves (3)</a:t>
            </a:r>
            <a:endParaRPr/>
          </a:p>
        </p:txBody>
      </p:sp>
      <p:sp>
        <p:nvSpPr>
          <p:cNvPr id="191" name="Google Shape;191;p3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12"/>
              <a:buFont typeface="Arial"/>
              <a:buChar char="•"/>
            </a:pPr>
            <a:r>
              <a:rPr lang="en"/>
              <a:t>Further changes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768"/>
              <a:buFont typeface="Arial"/>
              <a:buChar char="•"/>
            </a:pPr>
            <a:r>
              <a:rPr lang="en"/>
              <a:t>Late Fall 2019, long-time SMR staff member departed the Libraries, leaving minimal documentation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1768"/>
              <a:buChar char="•"/>
            </a:pPr>
            <a:r>
              <a:rPr lang="en"/>
              <a:t>Integration into Course Reserves</a:t>
            </a:r>
            <a:endParaRPr/>
          </a:p>
          <a:p>
            <a:pPr marL="914400" marR="0" lvl="2" indent="-90677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1428"/>
              <a:buChar char="•"/>
            </a:pPr>
            <a:r>
              <a:rPr lang="en"/>
              <a:t>     Alignment with policies and procedures</a:t>
            </a:r>
            <a:endParaRPr/>
          </a:p>
          <a:p>
            <a:pPr marL="914400" marR="0" lvl="2" indent="-90677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1428"/>
              <a:buChar char="•"/>
            </a:pPr>
            <a:r>
              <a:rPr lang="en"/>
              <a:t>     Integrated requesting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UMD - colors">
      <a:dk1>
        <a:srgbClr val="2A2F30"/>
      </a:dk1>
      <a:lt1>
        <a:srgbClr val="F4F1F1"/>
      </a:lt1>
      <a:dk2>
        <a:srgbClr val="2A2F30"/>
      </a:dk2>
      <a:lt2>
        <a:srgbClr val="FFFFFE"/>
      </a:lt2>
      <a:accent1>
        <a:srgbClr val="C30A29"/>
      </a:accent1>
      <a:accent2>
        <a:srgbClr val="F9C51A"/>
      </a:accent2>
      <a:accent3>
        <a:srgbClr val="E68320"/>
      </a:accent3>
      <a:accent4>
        <a:srgbClr val="4070FF"/>
      </a:accent4>
      <a:accent5>
        <a:srgbClr val="60E653"/>
      </a:accent5>
      <a:accent6>
        <a:srgbClr val="2DE6C6"/>
      </a:accent6>
      <a:hlink>
        <a:srgbClr val="C30A29"/>
      </a:hlink>
      <a:folHlink>
        <a:srgbClr val="6F757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906</Words>
  <Application>Microsoft Office PowerPoint</Application>
  <PresentationFormat>On-screen Show (16:9)</PresentationFormat>
  <Paragraphs>129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Roboto</vt:lpstr>
      <vt:lpstr>Simple Light</vt:lpstr>
      <vt:lpstr>Office Theme</vt:lpstr>
      <vt:lpstr>In Media Res: Transitioning Streaming Media Reserves Without a Succession Plan</vt:lpstr>
      <vt:lpstr>Presentation Outline</vt:lpstr>
      <vt:lpstr>What is your supervisory level?</vt:lpstr>
      <vt:lpstr>Overview - UMD Libraries</vt:lpstr>
      <vt:lpstr>Overview - Course Reserves</vt:lpstr>
      <vt:lpstr>Resource Sharing &amp; Reserves (RSR)</vt:lpstr>
      <vt:lpstr>Saga of Streaming Media Reserves (1)</vt:lpstr>
      <vt:lpstr>Saga of Streaming Media Reserves (2)</vt:lpstr>
      <vt:lpstr>Saga of Streaming Media Reserves (3)</vt:lpstr>
      <vt:lpstr>Saga of Streaming Media Reserves (4)</vt:lpstr>
      <vt:lpstr>Succession Planning Status Poll</vt:lpstr>
      <vt:lpstr>What is succession planning?</vt:lpstr>
      <vt:lpstr>What is technical succession planning?</vt:lpstr>
      <vt:lpstr>Why is this important for libraries?</vt:lpstr>
      <vt:lpstr>Why is this important for libraries?</vt:lpstr>
      <vt:lpstr>Why is this important for libraries?</vt:lpstr>
      <vt:lpstr>Parts of planning</vt:lpstr>
      <vt:lpstr>Parts of planning</vt:lpstr>
      <vt:lpstr>Parts of planning</vt:lpstr>
      <vt:lpstr>Parts of planning</vt:lpstr>
      <vt:lpstr>Job Descriptions</vt:lpstr>
      <vt:lpstr>Job Descriptions</vt:lpstr>
      <vt:lpstr>Lessons Learned/Best Practices</vt:lpstr>
      <vt:lpstr>Resources Consulted</vt:lpstr>
      <vt:lpstr>Which part of succession planning will be the most challenging for you?</vt:lpstr>
      <vt:lpstr>Questions?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Media Res: Transitioning Streaming Media Reserves Without a Succession Plan</dc:title>
  <cp:lastModifiedBy>Brynne Norton</cp:lastModifiedBy>
  <cp:revision>1</cp:revision>
  <dcterms:modified xsi:type="dcterms:W3CDTF">2021-08-16T12:52:33Z</dcterms:modified>
</cp:coreProperties>
</file>