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58" r:id="rId3"/>
    <p:sldId id="260" r:id="rId4"/>
    <p:sldId id="259" r:id="rId5"/>
    <p:sldId id="263" r:id="rId6"/>
    <p:sldId id="262" r:id="rId7"/>
    <p:sldId id="264" r:id="rId8"/>
    <p:sldId id="261" r:id="rId9"/>
  </p:sldIdLst>
  <p:sldSz cx="9144000" cy="6858000" type="screen4x3"/>
  <p:notesSz cx="7026275" cy="9312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7" autoAdjust="0"/>
    <p:restoredTop sz="94660"/>
  </p:normalViewPr>
  <p:slideViewPr>
    <p:cSldViewPr>
      <p:cViewPr varScale="1">
        <p:scale>
          <a:sx n="111" d="100"/>
          <a:sy n="111" d="100"/>
        </p:scale>
        <p:origin x="-1620"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1" Type="http://schemas.openxmlformats.org/officeDocument/2006/relationships/oleObject" Target="file:///\\homes\chengcen\ILS\ILL%20Stats%20&amp;%20Reports\ILL%20and%20Special%20Collections\Special%20Collections%20request%20volume%20-%20COPIE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homes\chengcen\ILS\ILL%20Stats%20&amp;%20Reports\ILL%20and%20Special%20Collections\Special%20Collections%20request%20volume%20-%20LOAN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Lending of Copies from SPC</a:t>
            </a:r>
            <a:r>
              <a:rPr lang="en-US" baseline="0"/>
              <a:t> </a:t>
            </a:r>
            <a:endParaRPr lang="en-US"/>
          </a:p>
        </c:rich>
      </c:tx>
      <c:layout/>
      <c:overlay val="0"/>
    </c:title>
    <c:autoTitleDeleted val="0"/>
    <c:plotArea>
      <c:layout/>
      <c:barChart>
        <c:barDir val="col"/>
        <c:grouping val="clustered"/>
        <c:varyColors val="0"/>
        <c:ser>
          <c:idx val="1"/>
          <c:order val="0"/>
          <c:tx>
            <c:strRef>
              <c:f>'pivot table - COPIES'!$J$3</c:f>
              <c:strCache>
                <c:ptCount val="1"/>
                <c:pt idx="0">
                  <c:v>Total requests</c:v>
                </c:pt>
              </c:strCache>
            </c:strRef>
          </c:tx>
          <c:invertIfNegative val="0"/>
          <c:cat>
            <c:numRef>
              <c:f>'pivot table - COPIES'!$I$4:$I$11</c:f>
              <c:numCache>
                <c:formatCode>General</c:formatCode>
                <c:ptCount val="8"/>
                <c:pt idx="0">
                  <c:v>2008</c:v>
                </c:pt>
                <c:pt idx="1">
                  <c:v>2009</c:v>
                </c:pt>
                <c:pt idx="2">
                  <c:v>2010</c:v>
                </c:pt>
                <c:pt idx="3">
                  <c:v>2011</c:v>
                </c:pt>
                <c:pt idx="4">
                  <c:v>2012</c:v>
                </c:pt>
                <c:pt idx="5">
                  <c:v>2013</c:v>
                </c:pt>
                <c:pt idx="6">
                  <c:v>2014</c:v>
                </c:pt>
                <c:pt idx="7">
                  <c:v>2015</c:v>
                </c:pt>
              </c:numCache>
            </c:numRef>
          </c:cat>
          <c:val>
            <c:numRef>
              <c:f>'pivot table - COPIES'!$J$4:$J$11</c:f>
              <c:numCache>
                <c:formatCode>General</c:formatCode>
                <c:ptCount val="8"/>
                <c:pt idx="0">
                  <c:v>387</c:v>
                </c:pt>
                <c:pt idx="1">
                  <c:v>761</c:v>
                </c:pt>
                <c:pt idx="2">
                  <c:v>757</c:v>
                </c:pt>
                <c:pt idx="3">
                  <c:v>779</c:v>
                </c:pt>
                <c:pt idx="4">
                  <c:v>882</c:v>
                </c:pt>
                <c:pt idx="5">
                  <c:v>895</c:v>
                </c:pt>
                <c:pt idx="6">
                  <c:v>813</c:v>
                </c:pt>
                <c:pt idx="7">
                  <c:v>593</c:v>
                </c:pt>
              </c:numCache>
            </c:numRef>
          </c:val>
        </c:ser>
        <c:ser>
          <c:idx val="2"/>
          <c:order val="1"/>
          <c:tx>
            <c:strRef>
              <c:f>'pivot table - COPIES'!$K$3</c:f>
              <c:strCache>
                <c:ptCount val="1"/>
                <c:pt idx="0">
                  <c:v>Request finished</c:v>
                </c:pt>
              </c:strCache>
            </c:strRef>
          </c:tx>
          <c:invertIfNegative val="0"/>
          <c:cat>
            <c:numRef>
              <c:f>'pivot table - COPIES'!$I$4:$I$11</c:f>
              <c:numCache>
                <c:formatCode>General</c:formatCode>
                <c:ptCount val="8"/>
                <c:pt idx="0">
                  <c:v>2008</c:v>
                </c:pt>
                <c:pt idx="1">
                  <c:v>2009</c:v>
                </c:pt>
                <c:pt idx="2">
                  <c:v>2010</c:v>
                </c:pt>
                <c:pt idx="3">
                  <c:v>2011</c:v>
                </c:pt>
                <c:pt idx="4">
                  <c:v>2012</c:v>
                </c:pt>
                <c:pt idx="5">
                  <c:v>2013</c:v>
                </c:pt>
                <c:pt idx="6">
                  <c:v>2014</c:v>
                </c:pt>
                <c:pt idx="7">
                  <c:v>2015</c:v>
                </c:pt>
              </c:numCache>
            </c:numRef>
          </c:cat>
          <c:val>
            <c:numRef>
              <c:f>'pivot table - COPIES'!$K$4:$K$11</c:f>
              <c:numCache>
                <c:formatCode>General</c:formatCode>
                <c:ptCount val="8"/>
                <c:pt idx="0">
                  <c:v>204</c:v>
                </c:pt>
                <c:pt idx="1">
                  <c:v>381</c:v>
                </c:pt>
                <c:pt idx="2">
                  <c:v>330</c:v>
                </c:pt>
                <c:pt idx="3">
                  <c:v>252</c:v>
                </c:pt>
                <c:pt idx="4">
                  <c:v>318</c:v>
                </c:pt>
                <c:pt idx="5">
                  <c:v>316</c:v>
                </c:pt>
                <c:pt idx="6">
                  <c:v>260</c:v>
                </c:pt>
                <c:pt idx="7">
                  <c:v>178</c:v>
                </c:pt>
              </c:numCache>
            </c:numRef>
          </c:val>
        </c:ser>
        <c:dLbls>
          <c:showLegendKey val="0"/>
          <c:showVal val="0"/>
          <c:showCatName val="0"/>
          <c:showSerName val="0"/>
          <c:showPercent val="0"/>
          <c:showBubbleSize val="0"/>
        </c:dLbls>
        <c:gapWidth val="150"/>
        <c:axId val="111102464"/>
        <c:axId val="95834624"/>
      </c:barChart>
      <c:catAx>
        <c:axId val="111102464"/>
        <c:scaling>
          <c:orientation val="minMax"/>
        </c:scaling>
        <c:delete val="0"/>
        <c:axPos val="b"/>
        <c:numFmt formatCode="General" sourceLinked="1"/>
        <c:majorTickMark val="none"/>
        <c:minorTickMark val="none"/>
        <c:tickLblPos val="nextTo"/>
        <c:crossAx val="95834624"/>
        <c:crosses val="autoZero"/>
        <c:auto val="1"/>
        <c:lblAlgn val="ctr"/>
        <c:lblOffset val="100"/>
        <c:noMultiLvlLbl val="0"/>
      </c:catAx>
      <c:valAx>
        <c:axId val="95834624"/>
        <c:scaling>
          <c:orientation val="minMax"/>
        </c:scaling>
        <c:delete val="0"/>
        <c:axPos val="l"/>
        <c:majorGridlines/>
        <c:title>
          <c:layout/>
          <c:overlay val="0"/>
        </c:title>
        <c:numFmt formatCode="General" sourceLinked="1"/>
        <c:majorTickMark val="none"/>
        <c:minorTickMark val="none"/>
        <c:tickLblPos val="nextTo"/>
        <c:crossAx val="111102464"/>
        <c:crosses val="autoZero"/>
        <c:crossBetween val="between"/>
      </c:valAx>
      <c:dTable>
        <c:showHorzBorder val="1"/>
        <c:showVertBorder val="1"/>
        <c:showOutline val="1"/>
        <c:showKeys val="1"/>
      </c:dTable>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800" b="1" i="0" baseline="0">
                <a:effectLst/>
              </a:rPr>
              <a:t>Lending of Loans from SPC </a:t>
            </a:r>
            <a:endParaRPr lang="en-US">
              <a:effectLst/>
            </a:endParaRPr>
          </a:p>
        </c:rich>
      </c:tx>
      <c:layout/>
      <c:overlay val="0"/>
    </c:title>
    <c:autoTitleDeleted val="0"/>
    <c:plotArea>
      <c:layout/>
      <c:barChart>
        <c:barDir val="col"/>
        <c:grouping val="clustered"/>
        <c:varyColors val="0"/>
        <c:ser>
          <c:idx val="1"/>
          <c:order val="0"/>
          <c:tx>
            <c:strRef>
              <c:f>Sheet1!$B$21</c:f>
              <c:strCache>
                <c:ptCount val="1"/>
                <c:pt idx="0">
                  <c:v>Request Finished</c:v>
                </c:pt>
              </c:strCache>
            </c:strRef>
          </c:tx>
          <c:spPr>
            <a:solidFill>
              <a:srgbClr val="0070C0"/>
            </a:solidFill>
          </c:spPr>
          <c:invertIfNegative val="0"/>
          <c:cat>
            <c:numRef>
              <c:f>Sheet1!$A$22:$A$29</c:f>
              <c:numCache>
                <c:formatCode>General</c:formatCode>
                <c:ptCount val="8"/>
                <c:pt idx="0">
                  <c:v>2008</c:v>
                </c:pt>
                <c:pt idx="1">
                  <c:v>2009</c:v>
                </c:pt>
                <c:pt idx="2">
                  <c:v>2010</c:v>
                </c:pt>
                <c:pt idx="3">
                  <c:v>2011</c:v>
                </c:pt>
                <c:pt idx="4">
                  <c:v>2012</c:v>
                </c:pt>
                <c:pt idx="5">
                  <c:v>2013</c:v>
                </c:pt>
                <c:pt idx="6">
                  <c:v>2014</c:v>
                </c:pt>
                <c:pt idx="7">
                  <c:v>2015</c:v>
                </c:pt>
              </c:numCache>
            </c:numRef>
          </c:cat>
          <c:val>
            <c:numRef>
              <c:f>Sheet1!$B$22:$B$29</c:f>
              <c:numCache>
                <c:formatCode>General</c:formatCode>
                <c:ptCount val="8"/>
                <c:pt idx="0" formatCode="#,##0">
                  <c:v>2</c:v>
                </c:pt>
                <c:pt idx="2" formatCode="#,##0">
                  <c:v>1</c:v>
                </c:pt>
                <c:pt idx="3" formatCode="#,##0">
                  <c:v>1</c:v>
                </c:pt>
                <c:pt idx="4" formatCode="#,##0">
                  <c:v>2</c:v>
                </c:pt>
                <c:pt idx="7" formatCode="#,##0">
                  <c:v>8</c:v>
                </c:pt>
              </c:numCache>
            </c:numRef>
          </c:val>
        </c:ser>
        <c:ser>
          <c:idx val="2"/>
          <c:order val="1"/>
          <c:tx>
            <c:strRef>
              <c:f>Sheet1!$C$21</c:f>
              <c:strCache>
                <c:ptCount val="1"/>
                <c:pt idx="0">
                  <c:v>Grand Total</c:v>
                </c:pt>
              </c:strCache>
            </c:strRef>
          </c:tx>
          <c:spPr>
            <a:solidFill>
              <a:schemeClr val="accent2"/>
            </a:solidFill>
          </c:spPr>
          <c:invertIfNegative val="0"/>
          <c:cat>
            <c:numRef>
              <c:f>Sheet1!$A$22:$A$29</c:f>
              <c:numCache>
                <c:formatCode>General</c:formatCode>
                <c:ptCount val="8"/>
                <c:pt idx="0">
                  <c:v>2008</c:v>
                </c:pt>
                <c:pt idx="1">
                  <c:v>2009</c:v>
                </c:pt>
                <c:pt idx="2">
                  <c:v>2010</c:v>
                </c:pt>
                <c:pt idx="3">
                  <c:v>2011</c:v>
                </c:pt>
                <c:pt idx="4">
                  <c:v>2012</c:v>
                </c:pt>
                <c:pt idx="5">
                  <c:v>2013</c:v>
                </c:pt>
                <c:pt idx="6">
                  <c:v>2014</c:v>
                </c:pt>
                <c:pt idx="7">
                  <c:v>2015</c:v>
                </c:pt>
              </c:numCache>
            </c:numRef>
          </c:cat>
          <c:val>
            <c:numRef>
              <c:f>Sheet1!$C$22:$C$29</c:f>
              <c:numCache>
                <c:formatCode>#,##0</c:formatCode>
                <c:ptCount val="8"/>
                <c:pt idx="0">
                  <c:v>6</c:v>
                </c:pt>
                <c:pt idx="1">
                  <c:v>16</c:v>
                </c:pt>
                <c:pt idx="2">
                  <c:v>231</c:v>
                </c:pt>
                <c:pt idx="3">
                  <c:v>1314</c:v>
                </c:pt>
                <c:pt idx="4">
                  <c:v>2070</c:v>
                </c:pt>
                <c:pt idx="5">
                  <c:v>1777</c:v>
                </c:pt>
                <c:pt idx="6">
                  <c:v>1772</c:v>
                </c:pt>
                <c:pt idx="7">
                  <c:v>1379</c:v>
                </c:pt>
              </c:numCache>
            </c:numRef>
          </c:val>
        </c:ser>
        <c:dLbls>
          <c:showLegendKey val="0"/>
          <c:showVal val="0"/>
          <c:showCatName val="0"/>
          <c:showSerName val="0"/>
          <c:showPercent val="0"/>
          <c:showBubbleSize val="0"/>
        </c:dLbls>
        <c:gapWidth val="150"/>
        <c:axId val="132072448"/>
        <c:axId val="95837504"/>
      </c:barChart>
      <c:catAx>
        <c:axId val="132072448"/>
        <c:scaling>
          <c:orientation val="minMax"/>
        </c:scaling>
        <c:delete val="0"/>
        <c:axPos val="b"/>
        <c:numFmt formatCode="General" sourceLinked="1"/>
        <c:majorTickMark val="none"/>
        <c:minorTickMark val="none"/>
        <c:tickLblPos val="nextTo"/>
        <c:crossAx val="95837504"/>
        <c:crosses val="autoZero"/>
        <c:auto val="1"/>
        <c:lblAlgn val="ctr"/>
        <c:lblOffset val="100"/>
        <c:noMultiLvlLbl val="0"/>
      </c:catAx>
      <c:valAx>
        <c:axId val="95837504"/>
        <c:scaling>
          <c:orientation val="minMax"/>
        </c:scaling>
        <c:delete val="0"/>
        <c:axPos val="l"/>
        <c:majorGridlines/>
        <c:title>
          <c:layout/>
          <c:overlay val="0"/>
        </c:title>
        <c:numFmt formatCode="#,##0" sourceLinked="1"/>
        <c:majorTickMark val="none"/>
        <c:minorTickMark val="none"/>
        <c:tickLblPos val="nextTo"/>
        <c:crossAx val="132072448"/>
        <c:crosses val="autoZero"/>
        <c:crossBetween val="between"/>
      </c:valAx>
      <c:dTable>
        <c:showHorzBorder val="1"/>
        <c:showVertBorder val="1"/>
        <c:showOutline val="1"/>
        <c:showKeys val="1"/>
      </c:dTable>
    </c:plotArea>
    <c:plotVisOnly val="1"/>
    <c:dispBlanksAs val="gap"/>
    <c:showDLblsOverMax val="0"/>
  </c:chart>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10/20/2015</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10/20/2015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10/20/2015</a:t>
            </a:fld>
            <a:endParaRPr lang="en-US"/>
          </a:p>
        </p:txBody>
      </p:sp>
      <p:sp>
        <p:nvSpPr>
          <p:cNvPr id="8" name="Slide Number Placeholder 7"/>
          <p:cNvSpPr>
            <a:spLocks noGrp="1"/>
          </p:cNvSpPr>
          <p:nvPr>
            <p:ph type="sldNum" sz="quarter" idx="11"/>
          </p:nvPr>
        </p:nvSpPr>
        <p:spPr/>
        <p:txBody>
          <a:bodyPr/>
          <a:lstStyle/>
          <a:p>
            <a:fld id="{B6F15528-21DE-4FAA-801E-634DDDAF4B2B}"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10/20/2015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10/20/2015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10/20/2015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10/20/2015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en-US" smtClean="0"/>
              <a:t>Click to edit Master title style</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D8BD707-D9CF-40AE-B4C6-C98DA3205C09}" type="datetimeFigureOut">
              <a:rPr lang="en-US" smtClean="0"/>
              <a:pPr/>
              <a:t>10/20/2015</a:t>
            </a:fld>
            <a:endParaRPr lang="en-US"/>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B6F15528-21DE-4FAA-801E-634DDDAF4B2B}" type="slidenum">
              <a:rPr lang="en-US" smtClean="0"/>
              <a:pPr/>
              <a:t>‹#›</a:t>
            </a:fld>
            <a:endParaRPr lang="en-US"/>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1600" dirty="0" smtClean="0"/>
              <a:t>Joanne </a:t>
            </a:r>
            <a:r>
              <a:rPr lang="en-US" sz="1600" dirty="0"/>
              <a:t>Archer</a:t>
            </a:r>
            <a:br>
              <a:rPr lang="en-US" sz="1600" dirty="0"/>
            </a:br>
            <a:r>
              <a:rPr lang="en-US" sz="1600" dirty="0"/>
              <a:t>Supervisory Librarian for Researcher and Collection Services Special Collections &amp; University Archives </a:t>
            </a:r>
            <a:r>
              <a:rPr lang="en-US" sz="1600" dirty="0" smtClean="0"/>
              <a:t/>
            </a:r>
            <a:br>
              <a:rPr lang="en-US" sz="1600" dirty="0" smtClean="0"/>
            </a:br>
            <a:r>
              <a:rPr lang="en-US" sz="1600" dirty="0" smtClean="0"/>
              <a:t>University </a:t>
            </a:r>
            <a:r>
              <a:rPr lang="en-US" sz="1600" dirty="0"/>
              <a:t>of Maryland College Park</a:t>
            </a:r>
            <a:br>
              <a:rPr lang="en-US" sz="1600" dirty="0"/>
            </a:br>
            <a:r>
              <a:rPr lang="en-US" sz="1600" dirty="0"/>
              <a:t/>
            </a:r>
            <a:br>
              <a:rPr lang="en-US" sz="1600" dirty="0"/>
            </a:br>
            <a:r>
              <a:rPr lang="en-US" sz="1600" dirty="0" smtClean="0"/>
              <a:t>Cen </a:t>
            </a:r>
            <a:r>
              <a:rPr lang="en-US" sz="1600" dirty="0"/>
              <a:t>Cheng</a:t>
            </a:r>
            <a:br>
              <a:rPr lang="en-US" sz="1600" dirty="0"/>
            </a:br>
            <a:r>
              <a:rPr lang="en-US" sz="1600" dirty="0"/>
              <a:t>Assistant Head of </a:t>
            </a:r>
            <a:r>
              <a:rPr lang="en-US" sz="1600" dirty="0" err="1"/>
              <a:t>InterLibrary</a:t>
            </a:r>
            <a:r>
              <a:rPr lang="en-US" sz="1600" dirty="0"/>
              <a:t> Services</a:t>
            </a:r>
            <a:br>
              <a:rPr lang="en-US" sz="1600" dirty="0"/>
            </a:br>
            <a:r>
              <a:rPr lang="en-US" sz="1600" dirty="0"/>
              <a:t>Michigan State University Libraries</a:t>
            </a:r>
            <a:br>
              <a:rPr lang="en-US" sz="1600" dirty="0"/>
            </a:br>
            <a:r>
              <a:rPr lang="en-US" sz="1600" dirty="0" smtClean="0"/>
              <a:t/>
            </a:r>
            <a:br>
              <a:rPr lang="en-US" sz="1600" dirty="0" smtClean="0"/>
            </a:br>
            <a:r>
              <a:rPr lang="en-US" sz="1600" dirty="0"/>
              <a:t>Cherie' L. </a:t>
            </a:r>
            <a:r>
              <a:rPr lang="en-US" sz="1600" dirty="0" err="1"/>
              <a:t>Weible</a:t>
            </a:r>
            <a:r>
              <a:rPr lang="en-US" sz="1600" dirty="0"/>
              <a:t/>
            </a:r>
            <a:br>
              <a:rPr lang="en-US" sz="1600" dirty="0"/>
            </a:br>
            <a:r>
              <a:rPr lang="en-US" sz="1600" dirty="0"/>
              <a:t>Head of Central Access Services</a:t>
            </a:r>
            <a:br>
              <a:rPr lang="en-US" sz="1600" dirty="0"/>
            </a:br>
            <a:r>
              <a:rPr lang="en-US" sz="1600" dirty="0"/>
              <a:t>Associate Professor, University Library</a:t>
            </a:r>
            <a:br>
              <a:rPr lang="en-US" sz="1600" dirty="0"/>
            </a:br>
            <a:r>
              <a:rPr lang="en-US" sz="1600" dirty="0"/>
              <a:t>University of Illinois at Urbana-Champaign</a:t>
            </a:r>
          </a:p>
        </p:txBody>
      </p:sp>
      <p:sp>
        <p:nvSpPr>
          <p:cNvPr id="3" name="Subtitle 2"/>
          <p:cNvSpPr>
            <a:spLocks noGrp="1"/>
          </p:cNvSpPr>
          <p:nvPr>
            <p:ph type="subTitle" idx="1"/>
          </p:nvPr>
        </p:nvSpPr>
        <p:spPr/>
        <p:txBody>
          <a:bodyPr/>
          <a:lstStyle/>
          <a:p>
            <a:pPr algn="r"/>
            <a:r>
              <a:rPr lang="en-US" dirty="0" smtClean="0"/>
              <a:t>ILL and Special Collections </a:t>
            </a:r>
          </a:p>
          <a:p>
            <a:pPr algn="r"/>
            <a:r>
              <a:rPr lang="en-US" i="1" dirty="0" smtClean="0"/>
              <a:t>10.21.2015</a:t>
            </a:r>
            <a:endParaRPr lang="en-US" i="1" dirty="0"/>
          </a:p>
        </p:txBody>
      </p:sp>
    </p:spTree>
    <p:extLst>
      <p:ext uri="{BB962C8B-B14F-4D97-AF65-F5344CB8AC3E}">
        <p14:creationId xmlns:p14="http://schemas.microsoft.com/office/powerpoint/2010/main" val="29748434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Schedule</a:t>
            </a:r>
            <a:endParaRPr lang="en-US" dirty="0"/>
          </a:p>
        </p:txBody>
      </p:sp>
      <p:sp>
        <p:nvSpPr>
          <p:cNvPr id="4" name="TextBox 3"/>
          <p:cNvSpPr txBox="1"/>
          <p:nvPr/>
        </p:nvSpPr>
        <p:spPr>
          <a:xfrm>
            <a:off x="508475" y="1752600"/>
            <a:ext cx="7772400" cy="5016758"/>
          </a:xfrm>
          <a:prstGeom prst="rect">
            <a:avLst/>
          </a:prstGeom>
          <a:noFill/>
        </p:spPr>
        <p:txBody>
          <a:bodyPr wrap="square" rtlCol="0">
            <a:spAutoFit/>
          </a:bodyPr>
          <a:lstStyle/>
          <a:p>
            <a:pPr marL="457200" indent="-457200">
              <a:buFont typeface="Courier New" panose="02070309020205020404" pitchFamily="49" charset="0"/>
              <a:buChar char="o"/>
            </a:pPr>
            <a:r>
              <a:rPr lang="en-US" sz="3200" b="1" dirty="0" smtClean="0"/>
              <a:t>Joanne's </a:t>
            </a:r>
            <a:r>
              <a:rPr lang="en-US" sz="3200" b="1" dirty="0"/>
              <a:t>presentation </a:t>
            </a:r>
            <a:r>
              <a:rPr lang="en-US" sz="3200" b="1" dirty="0" smtClean="0"/>
              <a:t>………..20 min</a:t>
            </a:r>
          </a:p>
          <a:p>
            <a:pPr marL="457200" indent="-457200">
              <a:buFont typeface="Courier New" panose="02070309020205020404" pitchFamily="49" charset="0"/>
              <a:buChar char="o"/>
            </a:pPr>
            <a:endParaRPr lang="en-US" sz="3200" b="1" dirty="0"/>
          </a:p>
          <a:p>
            <a:pPr marL="457200" indent="-457200">
              <a:buFont typeface="Courier New" panose="02070309020205020404" pitchFamily="49" charset="0"/>
              <a:buChar char="o"/>
            </a:pPr>
            <a:r>
              <a:rPr lang="en-US" sz="3200" b="1" dirty="0" smtClean="0"/>
              <a:t>Cherie's </a:t>
            </a:r>
            <a:r>
              <a:rPr lang="en-US" sz="3200" b="1" dirty="0"/>
              <a:t>case study </a:t>
            </a:r>
            <a:r>
              <a:rPr lang="en-US" sz="3200" b="1" dirty="0" smtClean="0"/>
              <a:t>…………..10 min</a:t>
            </a:r>
          </a:p>
          <a:p>
            <a:pPr marL="457200" indent="-457200">
              <a:buFont typeface="Courier New" panose="02070309020205020404" pitchFamily="49" charset="0"/>
              <a:buChar char="o"/>
            </a:pPr>
            <a:endParaRPr lang="en-US" sz="3200" b="1" dirty="0"/>
          </a:p>
          <a:p>
            <a:pPr marL="457200" indent="-457200">
              <a:buFont typeface="Courier New" panose="02070309020205020404" pitchFamily="49" charset="0"/>
              <a:buChar char="o"/>
            </a:pPr>
            <a:r>
              <a:rPr lang="en-US" sz="3200" b="1" dirty="0" smtClean="0"/>
              <a:t>Cen's </a:t>
            </a:r>
            <a:r>
              <a:rPr lang="en-US" sz="3200" b="1" dirty="0"/>
              <a:t>talk </a:t>
            </a:r>
            <a:r>
              <a:rPr lang="en-US" sz="3200" b="1" dirty="0" smtClean="0"/>
              <a:t>………………………...5 min</a:t>
            </a:r>
          </a:p>
          <a:p>
            <a:pPr marL="457200" indent="-457200">
              <a:buFont typeface="Courier New" panose="02070309020205020404" pitchFamily="49" charset="0"/>
              <a:buChar char="o"/>
            </a:pPr>
            <a:endParaRPr lang="en-US" sz="3200" b="1" dirty="0"/>
          </a:p>
          <a:p>
            <a:pPr marL="457200" indent="-457200">
              <a:buFont typeface="Courier New" panose="02070309020205020404" pitchFamily="49" charset="0"/>
              <a:buChar char="o"/>
            </a:pPr>
            <a:r>
              <a:rPr lang="en-US" sz="3200" b="1" dirty="0" smtClean="0"/>
              <a:t>Discussion </a:t>
            </a:r>
            <a:r>
              <a:rPr lang="en-US" sz="3200" b="1" dirty="0"/>
              <a:t>questions </a:t>
            </a:r>
            <a:r>
              <a:rPr lang="en-US" sz="3200" b="1" dirty="0" smtClean="0"/>
              <a:t>………..30 min</a:t>
            </a:r>
          </a:p>
          <a:p>
            <a:pPr marL="457200" indent="-457200">
              <a:buFont typeface="Courier New" panose="02070309020205020404" pitchFamily="49" charset="0"/>
              <a:buChar char="o"/>
            </a:pPr>
            <a:endParaRPr lang="en-US" sz="3200" b="1" dirty="0"/>
          </a:p>
          <a:p>
            <a:pPr marL="457200" indent="-457200">
              <a:buFont typeface="Courier New" panose="02070309020205020404" pitchFamily="49" charset="0"/>
              <a:buChar char="o"/>
            </a:pPr>
            <a:r>
              <a:rPr lang="en-US" sz="3200" b="1" dirty="0" smtClean="0"/>
              <a:t>Final </a:t>
            </a:r>
            <a:r>
              <a:rPr lang="en-US" sz="3200" b="1" dirty="0"/>
              <a:t>Q&amp;A </a:t>
            </a:r>
            <a:r>
              <a:rPr lang="en-US" sz="3200" b="1" dirty="0" smtClean="0"/>
              <a:t>……………………….10 </a:t>
            </a:r>
            <a:r>
              <a:rPr lang="en-US" sz="3200" b="1" dirty="0"/>
              <a:t>min</a:t>
            </a:r>
          </a:p>
          <a:p>
            <a:endParaRPr lang="en-US" sz="3200" b="1" dirty="0"/>
          </a:p>
        </p:txBody>
      </p:sp>
    </p:spTree>
    <p:extLst>
      <p:ext uri="{BB962C8B-B14F-4D97-AF65-F5344CB8AC3E}">
        <p14:creationId xmlns:p14="http://schemas.microsoft.com/office/powerpoint/2010/main" val="36586261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questions</a:t>
            </a:r>
            <a:endParaRPr lang="en-US" dirty="0"/>
          </a:p>
        </p:txBody>
      </p:sp>
      <p:sp>
        <p:nvSpPr>
          <p:cNvPr id="3" name="TextBox 2"/>
          <p:cNvSpPr txBox="1"/>
          <p:nvPr/>
        </p:nvSpPr>
        <p:spPr>
          <a:xfrm>
            <a:off x="533400" y="1905000"/>
            <a:ext cx="8305800" cy="5170646"/>
          </a:xfrm>
          <a:prstGeom prst="rect">
            <a:avLst/>
          </a:prstGeom>
          <a:noFill/>
        </p:spPr>
        <p:txBody>
          <a:bodyPr wrap="square" rtlCol="0">
            <a:spAutoFit/>
          </a:bodyPr>
          <a:lstStyle/>
          <a:p>
            <a:pPr marL="457200" indent="-457200">
              <a:buAutoNum type="arabicPeriod"/>
            </a:pPr>
            <a:r>
              <a:rPr lang="en-US" sz="2400" b="1" dirty="0" smtClean="0"/>
              <a:t>Have </a:t>
            </a:r>
            <a:r>
              <a:rPr lang="en-US" sz="2400" b="1" dirty="0"/>
              <a:t>you started lending materials from Special Collections at your institution? If so, has it been a successful program so far</a:t>
            </a:r>
            <a:r>
              <a:rPr lang="en-US" sz="2400" b="1" dirty="0" smtClean="0"/>
              <a:t>?</a:t>
            </a:r>
          </a:p>
          <a:p>
            <a:pPr marL="457200" indent="-457200">
              <a:buAutoNum type="arabicPeriod"/>
            </a:pPr>
            <a:endParaRPr lang="en-US" sz="2400" b="1" dirty="0"/>
          </a:p>
          <a:p>
            <a:pPr marL="457200" indent="-457200">
              <a:buFont typeface="+mj-lt"/>
              <a:buAutoNum type="arabicPeriod"/>
            </a:pPr>
            <a:r>
              <a:rPr lang="en-US" sz="2400" b="1" dirty="0" smtClean="0"/>
              <a:t>What </a:t>
            </a:r>
            <a:r>
              <a:rPr lang="en-US" sz="2400" b="1" dirty="0"/>
              <a:t>is your biggest challenge working with Special Collections items? </a:t>
            </a:r>
            <a:endParaRPr lang="en-US" sz="2400" b="1" dirty="0" smtClean="0"/>
          </a:p>
          <a:p>
            <a:pPr marL="457200" indent="-457200">
              <a:buAutoNum type="arabicPeriod"/>
            </a:pPr>
            <a:endParaRPr lang="en-US" sz="2400" b="1" dirty="0"/>
          </a:p>
          <a:p>
            <a:pPr marL="457200" indent="-457200">
              <a:buFont typeface="+mj-lt"/>
              <a:buAutoNum type="arabicPeriod"/>
            </a:pPr>
            <a:r>
              <a:rPr lang="en-US" sz="2400" b="1" dirty="0" smtClean="0"/>
              <a:t>Has </a:t>
            </a:r>
            <a:r>
              <a:rPr lang="en-US" sz="2400" b="1" dirty="0"/>
              <a:t>your relationship with Special Collections been productive? Please share some tips to improve the relationship</a:t>
            </a:r>
            <a:r>
              <a:rPr lang="en-US" sz="2400" b="1" dirty="0" smtClean="0"/>
              <a:t>.</a:t>
            </a:r>
          </a:p>
          <a:p>
            <a:pPr marL="457200" indent="-457200">
              <a:buAutoNum type="arabicPeriod"/>
            </a:pPr>
            <a:endParaRPr lang="en-US" sz="2400" b="1" dirty="0"/>
          </a:p>
          <a:p>
            <a:pPr marL="457200" indent="-457200">
              <a:buFont typeface="+mj-lt"/>
              <a:buAutoNum type="arabicPeriod"/>
            </a:pPr>
            <a:r>
              <a:rPr lang="en-US" sz="2400" b="1" dirty="0" smtClean="0"/>
              <a:t>What </a:t>
            </a:r>
            <a:r>
              <a:rPr lang="en-US" sz="2400" b="1" dirty="0"/>
              <a:t>are the trends you see or wish for with regard to ILL and Special Collections?   </a:t>
            </a:r>
          </a:p>
          <a:p>
            <a:endParaRPr lang="en-US" b="1" dirty="0"/>
          </a:p>
        </p:txBody>
      </p:sp>
    </p:spTree>
    <p:extLst>
      <p:ext uri="{BB962C8B-B14F-4D97-AF65-F5344CB8AC3E}">
        <p14:creationId xmlns:p14="http://schemas.microsoft.com/office/powerpoint/2010/main" val="34991851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5791200" cy="1371600"/>
          </a:xfrm>
        </p:spPr>
        <p:txBody>
          <a:bodyPr>
            <a:normAutofit fontScale="90000"/>
          </a:bodyPr>
          <a:lstStyle/>
          <a:p>
            <a:r>
              <a:rPr lang="en-US" dirty="0"/>
              <a:t>Lending of copies from special collections at MSU</a:t>
            </a:r>
          </a:p>
        </p:txBody>
      </p:sp>
      <p:sp>
        <p:nvSpPr>
          <p:cNvPr id="3" name="TextBox 2"/>
          <p:cNvSpPr txBox="1"/>
          <p:nvPr/>
        </p:nvSpPr>
        <p:spPr>
          <a:xfrm>
            <a:off x="533400" y="1600200"/>
            <a:ext cx="6553200" cy="4093428"/>
          </a:xfrm>
          <a:prstGeom prst="rect">
            <a:avLst/>
          </a:prstGeom>
          <a:noFill/>
        </p:spPr>
        <p:txBody>
          <a:bodyPr wrap="square" rtlCol="0">
            <a:spAutoFit/>
          </a:bodyPr>
          <a:lstStyle/>
          <a:p>
            <a:endParaRPr lang="en-US" sz="2000" b="1" dirty="0" smtClean="0"/>
          </a:p>
          <a:p>
            <a:endParaRPr lang="en-US" sz="2000" b="1" dirty="0"/>
          </a:p>
          <a:p>
            <a:r>
              <a:rPr lang="en-US" sz="2000" b="1" dirty="0" smtClean="0"/>
              <a:t>Generally speaking, copy requests for Special Collections materials are processed provided that the materials are in a good condition and that there are no copyright issues. </a:t>
            </a:r>
          </a:p>
          <a:p>
            <a:endParaRPr lang="en-US" sz="2000" b="1" dirty="0"/>
          </a:p>
          <a:p>
            <a:endParaRPr lang="en-US" sz="2000" b="1" dirty="0" smtClean="0"/>
          </a:p>
          <a:p>
            <a:endParaRPr lang="en-US" sz="2000" b="1" dirty="0" smtClean="0"/>
          </a:p>
          <a:p>
            <a:endParaRPr lang="en-US" sz="2000" b="1" dirty="0" smtClean="0"/>
          </a:p>
          <a:p>
            <a:endParaRPr lang="en-US" sz="2000" b="1" dirty="0" smtClean="0"/>
          </a:p>
          <a:p>
            <a:endParaRPr lang="en-US" sz="2000" b="1" dirty="0"/>
          </a:p>
          <a:p>
            <a:endParaRPr lang="en-US" sz="2000" b="1" dirty="0"/>
          </a:p>
        </p:txBody>
      </p:sp>
    </p:spTree>
    <p:extLst>
      <p:ext uri="{BB962C8B-B14F-4D97-AF65-F5344CB8AC3E}">
        <p14:creationId xmlns:p14="http://schemas.microsoft.com/office/powerpoint/2010/main" val="11076875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Lending of copies from special collections at MSU</a:t>
            </a:r>
            <a:endParaRPr lang="en-US" dirty="0"/>
          </a:p>
        </p:txBody>
      </p:sp>
      <p:graphicFrame>
        <p:nvGraphicFramePr>
          <p:cNvPr id="5" name="Chart 4"/>
          <p:cNvGraphicFramePr>
            <a:graphicFrameLocks/>
          </p:cNvGraphicFramePr>
          <p:nvPr>
            <p:extLst>
              <p:ext uri="{D42A27DB-BD31-4B8C-83A1-F6EECF244321}">
                <p14:modId xmlns:p14="http://schemas.microsoft.com/office/powerpoint/2010/main" val="208213050"/>
              </p:ext>
            </p:extLst>
          </p:nvPr>
        </p:nvGraphicFramePr>
        <p:xfrm>
          <a:off x="533400" y="1600200"/>
          <a:ext cx="8077200" cy="4876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626119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Lending of </a:t>
            </a:r>
            <a:r>
              <a:rPr lang="en-US" dirty="0" smtClean="0"/>
              <a:t>loans </a:t>
            </a:r>
            <a:r>
              <a:rPr lang="en-US" dirty="0"/>
              <a:t>from special collections at MSU</a:t>
            </a:r>
          </a:p>
        </p:txBody>
      </p:sp>
      <p:sp>
        <p:nvSpPr>
          <p:cNvPr id="3" name="TextBox 2"/>
          <p:cNvSpPr txBox="1"/>
          <p:nvPr/>
        </p:nvSpPr>
        <p:spPr>
          <a:xfrm>
            <a:off x="533400" y="1600200"/>
            <a:ext cx="6553200" cy="4985980"/>
          </a:xfrm>
          <a:prstGeom prst="rect">
            <a:avLst/>
          </a:prstGeom>
          <a:noFill/>
        </p:spPr>
        <p:txBody>
          <a:bodyPr wrap="square" rtlCol="0">
            <a:spAutoFit/>
          </a:bodyPr>
          <a:lstStyle/>
          <a:p>
            <a:r>
              <a:rPr lang="en-US" sz="2000" b="1" dirty="0" smtClean="0"/>
              <a:t>Effective of March 2015, loan requests for Special Collections materials are being considered for CIC partners only. </a:t>
            </a:r>
          </a:p>
          <a:p>
            <a:endParaRPr lang="en-US" sz="2000" b="1" dirty="0" smtClean="0"/>
          </a:p>
          <a:p>
            <a:endParaRPr lang="en-US" sz="2000" b="1" dirty="0" smtClean="0"/>
          </a:p>
          <a:p>
            <a:r>
              <a:rPr lang="en-US" sz="2000" b="1" dirty="0" smtClean="0"/>
              <a:t>CRITERIA: </a:t>
            </a:r>
            <a:endParaRPr lang="en-US" sz="2000" b="1" dirty="0"/>
          </a:p>
          <a:p>
            <a:pPr marL="285750" indent="-285750">
              <a:buFont typeface="Arial" panose="020B0604020202020204" pitchFamily="34" charset="0"/>
              <a:buChar char="•"/>
            </a:pPr>
            <a:r>
              <a:rPr lang="en-US" sz="2000" b="1" dirty="0"/>
              <a:t>1900 – present</a:t>
            </a:r>
          </a:p>
          <a:p>
            <a:pPr marL="285750" indent="-285750">
              <a:buFont typeface="Arial" panose="020B0604020202020204" pitchFamily="34" charset="0"/>
              <a:buChar char="•"/>
            </a:pPr>
            <a:r>
              <a:rPr lang="en-US" sz="2000" b="1" dirty="0"/>
              <a:t>Non-comic</a:t>
            </a:r>
          </a:p>
          <a:p>
            <a:pPr marL="285750" indent="-285750">
              <a:buFont typeface="Arial" panose="020B0604020202020204" pitchFamily="34" charset="0"/>
              <a:buChar char="•"/>
            </a:pPr>
            <a:r>
              <a:rPr lang="en-US" sz="2000" b="1" dirty="0"/>
              <a:t>“Library Use Only”</a:t>
            </a:r>
          </a:p>
          <a:p>
            <a:pPr marL="285750" indent="-285750">
              <a:buFont typeface="Arial" panose="020B0604020202020204" pitchFamily="34" charset="0"/>
              <a:buChar char="•"/>
            </a:pPr>
            <a:r>
              <a:rPr lang="en-US" sz="2000" b="1" dirty="0"/>
              <a:t>“no photocopying, just digital camera or overhead scanners”</a:t>
            </a:r>
          </a:p>
          <a:p>
            <a:pPr marL="285750" indent="-285750">
              <a:buFont typeface="Arial" panose="020B0604020202020204" pitchFamily="34" charset="0"/>
              <a:buChar char="•"/>
            </a:pPr>
            <a:r>
              <a:rPr lang="en-US" sz="2000" b="1" dirty="0"/>
              <a:t>Loans will </a:t>
            </a:r>
            <a:r>
              <a:rPr lang="en-US" sz="2000" b="1" dirty="0" smtClean="0"/>
              <a:t>be considered </a:t>
            </a:r>
            <a:r>
              <a:rPr lang="en-US" sz="2000" b="1" dirty="0"/>
              <a:t>on a case by case basis</a:t>
            </a:r>
          </a:p>
          <a:p>
            <a:endParaRPr lang="en-US" sz="2000" b="1" dirty="0" smtClean="0"/>
          </a:p>
          <a:p>
            <a:endParaRPr lang="en-US" sz="2000" b="1" dirty="0" smtClean="0"/>
          </a:p>
          <a:p>
            <a:endParaRPr lang="en-US" sz="2000" b="1" dirty="0"/>
          </a:p>
          <a:p>
            <a:endParaRPr lang="en-US" sz="2000" b="1" dirty="0"/>
          </a:p>
        </p:txBody>
      </p:sp>
    </p:spTree>
    <p:extLst>
      <p:ext uri="{BB962C8B-B14F-4D97-AF65-F5344CB8AC3E}">
        <p14:creationId xmlns:p14="http://schemas.microsoft.com/office/powerpoint/2010/main" val="1102531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Lending of </a:t>
            </a:r>
            <a:r>
              <a:rPr lang="en-US" dirty="0" smtClean="0"/>
              <a:t>loans </a:t>
            </a:r>
            <a:r>
              <a:rPr lang="en-US" dirty="0"/>
              <a:t>from special collections at MSU</a:t>
            </a:r>
          </a:p>
        </p:txBody>
      </p:sp>
      <p:sp>
        <p:nvSpPr>
          <p:cNvPr id="3" name="TextBox 2"/>
          <p:cNvSpPr txBox="1"/>
          <p:nvPr/>
        </p:nvSpPr>
        <p:spPr>
          <a:xfrm>
            <a:off x="533400" y="1600200"/>
            <a:ext cx="6553200" cy="1323439"/>
          </a:xfrm>
          <a:prstGeom prst="rect">
            <a:avLst/>
          </a:prstGeom>
          <a:noFill/>
        </p:spPr>
        <p:txBody>
          <a:bodyPr wrap="square" rtlCol="0">
            <a:spAutoFit/>
          </a:bodyPr>
          <a:lstStyle/>
          <a:p>
            <a:endParaRPr lang="en-US" sz="2000" b="1" dirty="0" smtClean="0"/>
          </a:p>
          <a:p>
            <a:endParaRPr lang="en-US" sz="2000" b="1" dirty="0" smtClean="0"/>
          </a:p>
          <a:p>
            <a:endParaRPr lang="en-US" sz="2000" b="1" dirty="0"/>
          </a:p>
          <a:p>
            <a:endParaRPr lang="en-US" sz="2000" b="1" dirty="0"/>
          </a:p>
        </p:txBody>
      </p:sp>
      <p:graphicFrame>
        <p:nvGraphicFramePr>
          <p:cNvPr id="4" name="Chart 3"/>
          <p:cNvGraphicFramePr>
            <a:graphicFrameLocks/>
          </p:cNvGraphicFramePr>
          <p:nvPr>
            <p:extLst>
              <p:ext uri="{D42A27DB-BD31-4B8C-83A1-F6EECF244321}">
                <p14:modId xmlns:p14="http://schemas.microsoft.com/office/powerpoint/2010/main" val="3263845831"/>
              </p:ext>
            </p:extLst>
          </p:nvPr>
        </p:nvGraphicFramePr>
        <p:xfrm>
          <a:off x="609600" y="1524000"/>
          <a:ext cx="7124700" cy="516969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827566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057400"/>
            <a:ext cx="5791200" cy="1371600"/>
          </a:xfrm>
        </p:spPr>
        <p:txBody>
          <a:bodyPr/>
          <a:lstStyle/>
          <a:p>
            <a:pPr algn="ctr"/>
            <a:r>
              <a:rPr lang="en-US" dirty="0" smtClean="0"/>
              <a:t>Q &amp; A</a:t>
            </a:r>
            <a:endParaRPr lang="en-US" dirty="0"/>
          </a:p>
        </p:txBody>
      </p:sp>
    </p:spTree>
    <p:extLst>
      <p:ext uri="{BB962C8B-B14F-4D97-AF65-F5344CB8AC3E}">
        <p14:creationId xmlns:p14="http://schemas.microsoft.com/office/powerpoint/2010/main" val="108677886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400</TotalTime>
  <Words>234</Words>
  <Application>Microsoft Office PowerPoint</Application>
  <PresentationFormat>On-screen Show (4:3)</PresentationFormat>
  <Paragraphs>51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Essential</vt:lpstr>
      <vt:lpstr>Joanne Archer Supervisory Librarian for Researcher and Collection Services Special Collections &amp; University Archives  University of Maryland College Park  Cen Cheng Assistant Head of InterLibrary Services Michigan State University Libraries  Cherie' L. Weible Head of Central Access Services Associate Professor, University Library University of Illinois at Urbana-Champaign</vt:lpstr>
      <vt:lpstr>Schedule</vt:lpstr>
      <vt:lpstr>Discussion questions</vt:lpstr>
      <vt:lpstr>Lending of copies from special collections at MSU</vt:lpstr>
      <vt:lpstr>Lending of copies from special collections at MSU</vt:lpstr>
      <vt:lpstr>Lending of loans from special collections at MSU</vt:lpstr>
      <vt:lpstr>Lending of loans from special collections at MSU</vt:lpstr>
      <vt:lpstr>Q &amp; A</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Joanne Archer Supervisory Librarian for Researcher and Collection Services Special Collections &amp; University Archives  University of Maryland College Park  Cen Cheng Assistant Head of InterLibrary Services Michigan State University Libraries  Cherie' L. Weible Head of Central Access Services Associate Professor, University Library University of Illinois at Urbana-Champaign</dc:title>
  <dc:creator>Cheng, Cen</dc:creator>
  <cp:lastModifiedBy>Cheng, Cen</cp:lastModifiedBy>
  <cp:revision>16</cp:revision>
  <cp:lastPrinted>2015-10-20T21:19:11Z</cp:lastPrinted>
  <dcterms:created xsi:type="dcterms:W3CDTF">2006-08-16T00:00:00Z</dcterms:created>
  <dcterms:modified xsi:type="dcterms:W3CDTF">2015-10-20T21:19:48Z</dcterms:modified>
</cp:coreProperties>
</file>