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01" r:id="rId1"/>
  </p:sldMasterIdLst>
  <p:notesMasterIdLst>
    <p:notesMasterId r:id="rId19"/>
  </p:notesMasterIdLst>
  <p:handoutMasterIdLst>
    <p:handoutMasterId r:id="rId20"/>
  </p:handoutMasterIdLst>
  <p:sldIdLst>
    <p:sldId id="287" r:id="rId2"/>
    <p:sldId id="338" r:id="rId3"/>
    <p:sldId id="342" r:id="rId4"/>
    <p:sldId id="343" r:id="rId5"/>
    <p:sldId id="341" r:id="rId6"/>
    <p:sldId id="327" r:id="rId7"/>
    <p:sldId id="347" r:id="rId8"/>
    <p:sldId id="346" r:id="rId9"/>
    <p:sldId id="349" r:id="rId10"/>
    <p:sldId id="348" r:id="rId11"/>
    <p:sldId id="350" r:id="rId12"/>
    <p:sldId id="352" r:id="rId13"/>
    <p:sldId id="351" r:id="rId14"/>
    <p:sldId id="353" r:id="rId15"/>
    <p:sldId id="354" r:id="rId16"/>
    <p:sldId id="356" r:id="rId17"/>
    <p:sldId id="355" r:id="rId18"/>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AAD"/>
    <a:srgbClr val="FFD520"/>
    <a:srgbClr val="E03A3E"/>
    <a:srgbClr val="59A0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89533" autoAdjust="0"/>
  </p:normalViewPr>
  <p:slideViewPr>
    <p:cSldViewPr snapToGrid="0" snapToObjects="1">
      <p:cViewPr varScale="1">
        <p:scale>
          <a:sx n="102" d="100"/>
          <a:sy n="102" d="100"/>
        </p:scale>
        <p:origin x="119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1"/>
          </a:xfrm>
          <a:prstGeom prst="rect">
            <a:avLst/>
          </a:prstGeom>
        </p:spPr>
        <p:txBody>
          <a:bodyPr vert="horz" lIns="93167" tIns="46585" rIns="93167" bIns="46585"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1"/>
          </a:xfrm>
          <a:prstGeom prst="rect">
            <a:avLst/>
          </a:prstGeom>
        </p:spPr>
        <p:txBody>
          <a:bodyPr vert="horz" lIns="93167" tIns="46585" rIns="93167" bIns="46585" rtlCol="0"/>
          <a:lstStyle>
            <a:lvl1pPr algn="r">
              <a:defRPr sz="1200"/>
            </a:lvl1pPr>
          </a:lstStyle>
          <a:p>
            <a:fld id="{B2A41504-0EA1-4B38-8034-D5320D22F309}" type="datetimeFigureOut">
              <a:rPr lang="en-US" smtClean="0"/>
              <a:t>5/22/2019</a:t>
            </a:fld>
            <a:endParaRPr lang="en-US"/>
          </a:p>
        </p:txBody>
      </p:sp>
      <p:sp>
        <p:nvSpPr>
          <p:cNvPr id="4" name="Footer Placeholder 3"/>
          <p:cNvSpPr>
            <a:spLocks noGrp="1"/>
          </p:cNvSpPr>
          <p:nvPr>
            <p:ph type="ftr" sz="quarter" idx="2"/>
          </p:nvPr>
        </p:nvSpPr>
        <p:spPr>
          <a:xfrm>
            <a:off x="0" y="8829967"/>
            <a:ext cx="3037840" cy="464821"/>
          </a:xfrm>
          <a:prstGeom prst="rect">
            <a:avLst/>
          </a:prstGeom>
        </p:spPr>
        <p:txBody>
          <a:bodyPr vert="horz" lIns="93167" tIns="46585" rIns="93167" bIns="46585"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1"/>
          </a:xfrm>
          <a:prstGeom prst="rect">
            <a:avLst/>
          </a:prstGeom>
        </p:spPr>
        <p:txBody>
          <a:bodyPr vert="horz" lIns="93167" tIns="46585" rIns="93167" bIns="46585" rtlCol="0" anchor="b"/>
          <a:lstStyle>
            <a:lvl1pPr algn="r">
              <a:defRPr sz="1200"/>
            </a:lvl1pPr>
          </a:lstStyle>
          <a:p>
            <a:fld id="{ACAE7188-96F3-4349-B61B-2AB2AE07D56A}" type="slidenum">
              <a:rPr lang="en-US" smtClean="0"/>
              <a:t>‹#›</a:t>
            </a:fld>
            <a:endParaRPr lang="en-US"/>
          </a:p>
        </p:txBody>
      </p:sp>
    </p:spTree>
    <p:extLst>
      <p:ext uri="{BB962C8B-B14F-4D97-AF65-F5344CB8AC3E}">
        <p14:creationId xmlns:p14="http://schemas.microsoft.com/office/powerpoint/2010/main" val="993931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E706C97F-F873-4FCC-B63B-CDD0DB7FE678}" type="datetimeFigureOut">
              <a:rPr lang="en-US" smtClean="0"/>
              <a:t>5/24/2019</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FAE4D362-20A1-4F15-A632-BC9CB4020A4C}" type="slidenum">
              <a:rPr lang="en-US" smtClean="0"/>
              <a:t>‹#›</a:t>
            </a:fld>
            <a:endParaRPr lang="en-US"/>
          </a:p>
        </p:txBody>
      </p:sp>
    </p:spTree>
    <p:extLst>
      <p:ext uri="{BB962C8B-B14F-4D97-AF65-F5344CB8AC3E}">
        <p14:creationId xmlns:p14="http://schemas.microsoft.com/office/powerpoint/2010/main" val="483858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E4D362-20A1-4F15-A632-BC9CB4020A4C}" type="slidenum">
              <a:rPr lang="en-US" smtClean="0"/>
              <a:t>7</a:t>
            </a:fld>
            <a:endParaRPr lang="en-US"/>
          </a:p>
        </p:txBody>
      </p:sp>
    </p:spTree>
    <p:extLst>
      <p:ext uri="{BB962C8B-B14F-4D97-AF65-F5344CB8AC3E}">
        <p14:creationId xmlns:p14="http://schemas.microsoft.com/office/powerpoint/2010/main" val="4248656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E4D362-20A1-4F15-A632-BC9CB4020A4C}" type="slidenum">
              <a:rPr lang="en-US" smtClean="0"/>
              <a:t>10</a:t>
            </a:fld>
            <a:endParaRPr lang="en-US"/>
          </a:p>
        </p:txBody>
      </p:sp>
    </p:spTree>
    <p:extLst>
      <p:ext uri="{BB962C8B-B14F-4D97-AF65-F5344CB8AC3E}">
        <p14:creationId xmlns:p14="http://schemas.microsoft.com/office/powerpoint/2010/main" val="2772828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E4D362-20A1-4F15-A632-BC9CB4020A4C}" type="slidenum">
              <a:rPr lang="en-US" smtClean="0"/>
              <a:t>11</a:t>
            </a:fld>
            <a:endParaRPr lang="en-US"/>
          </a:p>
        </p:txBody>
      </p:sp>
    </p:spTree>
    <p:extLst>
      <p:ext uri="{BB962C8B-B14F-4D97-AF65-F5344CB8AC3E}">
        <p14:creationId xmlns:p14="http://schemas.microsoft.com/office/powerpoint/2010/main" val="2824247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E4D362-20A1-4F15-A632-BC9CB4020A4C}" type="slidenum">
              <a:rPr lang="en-US" smtClean="0"/>
              <a:t>12</a:t>
            </a:fld>
            <a:endParaRPr lang="en-US"/>
          </a:p>
        </p:txBody>
      </p:sp>
    </p:spTree>
    <p:extLst>
      <p:ext uri="{BB962C8B-B14F-4D97-AF65-F5344CB8AC3E}">
        <p14:creationId xmlns:p14="http://schemas.microsoft.com/office/powerpoint/2010/main" val="266090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E4D362-20A1-4F15-A632-BC9CB4020A4C}" type="slidenum">
              <a:rPr lang="en-US" smtClean="0"/>
              <a:t>13</a:t>
            </a:fld>
            <a:endParaRPr lang="en-US"/>
          </a:p>
        </p:txBody>
      </p:sp>
    </p:spTree>
    <p:extLst>
      <p:ext uri="{BB962C8B-B14F-4D97-AF65-F5344CB8AC3E}">
        <p14:creationId xmlns:p14="http://schemas.microsoft.com/office/powerpoint/2010/main" val="1108450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E4D362-20A1-4F15-A632-BC9CB4020A4C}" type="slidenum">
              <a:rPr lang="en-US" smtClean="0"/>
              <a:t>14</a:t>
            </a:fld>
            <a:endParaRPr lang="en-US"/>
          </a:p>
        </p:txBody>
      </p:sp>
    </p:spTree>
    <p:extLst>
      <p:ext uri="{BB962C8B-B14F-4D97-AF65-F5344CB8AC3E}">
        <p14:creationId xmlns:p14="http://schemas.microsoft.com/office/powerpoint/2010/main" val="193221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E4D362-20A1-4F15-A632-BC9CB4020A4C}" type="slidenum">
              <a:rPr lang="en-US" smtClean="0"/>
              <a:t>15</a:t>
            </a:fld>
            <a:endParaRPr lang="en-US"/>
          </a:p>
        </p:txBody>
      </p:sp>
    </p:spTree>
    <p:extLst>
      <p:ext uri="{BB962C8B-B14F-4D97-AF65-F5344CB8AC3E}">
        <p14:creationId xmlns:p14="http://schemas.microsoft.com/office/powerpoint/2010/main" val="2917648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E4D362-20A1-4F15-A632-BC9CB4020A4C}" type="slidenum">
              <a:rPr lang="en-US" smtClean="0"/>
              <a:t>16</a:t>
            </a:fld>
            <a:endParaRPr lang="en-US"/>
          </a:p>
        </p:txBody>
      </p:sp>
    </p:spTree>
    <p:extLst>
      <p:ext uri="{BB962C8B-B14F-4D97-AF65-F5344CB8AC3E}">
        <p14:creationId xmlns:p14="http://schemas.microsoft.com/office/powerpoint/2010/main" val="642804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78847AD-C0D6-43C5-BDF0-B5671010248A}" type="datetimeFigureOut">
              <a:rPr lang="en-US" smtClean="0"/>
              <a:pPr/>
              <a:t>5/22/2019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62788-35C9-4A12-95F5-78824AB264E7}" type="slidenum">
              <a:rPr lang="en-US" smtClean="0"/>
              <a:t>‹#›</a:t>
            </a:fld>
            <a:endParaRPr lang="en-US"/>
          </a:p>
        </p:txBody>
      </p:sp>
    </p:spTree>
    <p:extLst>
      <p:ext uri="{BB962C8B-B14F-4D97-AF65-F5344CB8AC3E}">
        <p14:creationId xmlns:p14="http://schemas.microsoft.com/office/powerpoint/2010/main" val="148478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8847AD-C0D6-43C5-BDF0-B5671010248A}" type="datetimeFigureOut">
              <a:rPr lang="en-US" smtClean="0"/>
              <a:pPr/>
              <a:t>5/22/2019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A1356-8F15-4670-A772-7E5C80699A95}" type="slidenum">
              <a:rPr lang="en-US" smtClean="0"/>
              <a:pPr/>
              <a:t>‹#›</a:t>
            </a:fld>
            <a:endParaRPr lang="en-US"/>
          </a:p>
        </p:txBody>
      </p:sp>
    </p:spTree>
    <p:extLst>
      <p:ext uri="{BB962C8B-B14F-4D97-AF65-F5344CB8AC3E}">
        <p14:creationId xmlns:p14="http://schemas.microsoft.com/office/powerpoint/2010/main" val="979640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8847AD-C0D6-43C5-BDF0-B5671010248A}" type="datetimeFigureOut">
              <a:rPr lang="en-US" smtClean="0"/>
              <a:pPr/>
              <a:t>5/22/2019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A1356-8F15-4670-A772-7E5C80699A95}" type="slidenum">
              <a:rPr lang="en-US" smtClean="0"/>
              <a:pPr/>
              <a:t>‹#›</a:t>
            </a:fld>
            <a:endParaRPr lang="en-US"/>
          </a:p>
        </p:txBody>
      </p:sp>
    </p:spTree>
    <p:extLst>
      <p:ext uri="{BB962C8B-B14F-4D97-AF65-F5344CB8AC3E}">
        <p14:creationId xmlns:p14="http://schemas.microsoft.com/office/powerpoint/2010/main" val="2212649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8847AD-C0D6-43C5-BDF0-B5671010248A}" type="datetimeFigureOut">
              <a:rPr lang="en-US" smtClean="0"/>
              <a:pPr/>
              <a:t>5/22/2019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A1356-8F15-4670-A772-7E5C80699A95}" type="slidenum">
              <a:rPr lang="en-US" smtClean="0"/>
              <a:pPr/>
              <a:t>‹#›</a:t>
            </a:fld>
            <a:endParaRPr lang="en-US"/>
          </a:p>
        </p:txBody>
      </p:sp>
    </p:spTree>
    <p:extLst>
      <p:ext uri="{BB962C8B-B14F-4D97-AF65-F5344CB8AC3E}">
        <p14:creationId xmlns:p14="http://schemas.microsoft.com/office/powerpoint/2010/main" val="2901777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8847AD-C0D6-43C5-BDF0-B5671010248A}" type="datetimeFigureOut">
              <a:rPr lang="en-US" smtClean="0"/>
              <a:pPr/>
              <a:t>5/22/2019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A1356-8F15-4670-A772-7E5C80699A95}" type="slidenum">
              <a:rPr lang="en-US" smtClean="0"/>
              <a:pPr/>
              <a:t>‹#›</a:t>
            </a:fld>
            <a:endParaRPr lang="en-US"/>
          </a:p>
        </p:txBody>
      </p:sp>
    </p:spTree>
    <p:extLst>
      <p:ext uri="{BB962C8B-B14F-4D97-AF65-F5344CB8AC3E}">
        <p14:creationId xmlns:p14="http://schemas.microsoft.com/office/powerpoint/2010/main" val="442703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78847AD-C0D6-43C5-BDF0-B5671010248A}" type="datetimeFigureOut">
              <a:rPr lang="en-US" smtClean="0"/>
              <a:pPr/>
              <a:t>5/22/2019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A1356-8F15-4670-A772-7E5C80699A95}" type="slidenum">
              <a:rPr lang="en-US" smtClean="0"/>
              <a:pPr/>
              <a:t>‹#›</a:t>
            </a:fld>
            <a:endParaRPr lang="en-US"/>
          </a:p>
        </p:txBody>
      </p:sp>
    </p:spTree>
    <p:extLst>
      <p:ext uri="{BB962C8B-B14F-4D97-AF65-F5344CB8AC3E}">
        <p14:creationId xmlns:p14="http://schemas.microsoft.com/office/powerpoint/2010/main" val="2574295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78847AD-C0D6-43C5-BDF0-B5671010248A}" type="datetimeFigureOut">
              <a:rPr lang="en-US" smtClean="0"/>
              <a:pPr/>
              <a:t>5/22/2019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CA1356-8F15-4670-A772-7E5C80699A95}" type="slidenum">
              <a:rPr lang="en-US" smtClean="0"/>
              <a:pPr/>
              <a:t>‹#›</a:t>
            </a:fld>
            <a:endParaRPr lang="en-US"/>
          </a:p>
        </p:txBody>
      </p:sp>
    </p:spTree>
    <p:extLst>
      <p:ext uri="{BB962C8B-B14F-4D97-AF65-F5344CB8AC3E}">
        <p14:creationId xmlns:p14="http://schemas.microsoft.com/office/powerpoint/2010/main" val="2612288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78847AD-C0D6-43C5-BDF0-B5671010248A}" type="datetimeFigureOut">
              <a:rPr lang="en-US" smtClean="0"/>
              <a:pPr/>
              <a:t>5/22/2019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CA1356-8F15-4670-A772-7E5C80699A95}" type="slidenum">
              <a:rPr lang="en-US" smtClean="0"/>
              <a:pPr/>
              <a:t>‹#›</a:t>
            </a:fld>
            <a:endParaRPr lang="en-US"/>
          </a:p>
        </p:txBody>
      </p:sp>
    </p:spTree>
    <p:extLst>
      <p:ext uri="{BB962C8B-B14F-4D97-AF65-F5344CB8AC3E}">
        <p14:creationId xmlns:p14="http://schemas.microsoft.com/office/powerpoint/2010/main" val="30043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8847AD-C0D6-43C5-BDF0-B5671010248A}" type="datetimeFigureOut">
              <a:rPr lang="en-US" smtClean="0"/>
              <a:pPr/>
              <a:t>5/22/2019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CA1356-8F15-4670-A772-7E5C80699A95}" type="slidenum">
              <a:rPr lang="en-US" smtClean="0"/>
              <a:pPr/>
              <a:t>‹#›</a:t>
            </a:fld>
            <a:endParaRPr lang="en-US"/>
          </a:p>
        </p:txBody>
      </p:sp>
    </p:spTree>
    <p:extLst>
      <p:ext uri="{BB962C8B-B14F-4D97-AF65-F5344CB8AC3E}">
        <p14:creationId xmlns:p14="http://schemas.microsoft.com/office/powerpoint/2010/main" val="377556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8847AD-C0D6-43C5-BDF0-B5671010248A}" type="datetimeFigureOut">
              <a:rPr lang="en-US" smtClean="0"/>
              <a:pPr/>
              <a:t>5/22/2019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D62788-35C9-4A12-95F5-78824AB264E7}" type="slidenum">
              <a:rPr lang="en-US" smtClean="0"/>
              <a:t>‹#›</a:t>
            </a:fld>
            <a:endParaRPr lang="en-US"/>
          </a:p>
        </p:txBody>
      </p:sp>
    </p:spTree>
    <p:extLst>
      <p:ext uri="{BB962C8B-B14F-4D97-AF65-F5344CB8AC3E}">
        <p14:creationId xmlns:p14="http://schemas.microsoft.com/office/powerpoint/2010/main" val="124412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8847AD-C0D6-43C5-BDF0-B5671010248A}" type="datetimeFigureOut">
              <a:rPr lang="en-US" smtClean="0"/>
              <a:pPr/>
              <a:t>5/22/2019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A1356-8F15-4670-A772-7E5C80699A95}" type="slidenum">
              <a:rPr lang="en-US" smtClean="0"/>
              <a:pPr/>
              <a:t>‹#›</a:t>
            </a:fld>
            <a:endParaRPr lang="en-US"/>
          </a:p>
        </p:txBody>
      </p:sp>
    </p:spTree>
    <p:extLst>
      <p:ext uri="{BB962C8B-B14F-4D97-AF65-F5344CB8AC3E}">
        <p14:creationId xmlns:p14="http://schemas.microsoft.com/office/powerpoint/2010/main" val="2113691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8847AD-C0D6-43C5-BDF0-B5671010248A}" type="datetimeFigureOut">
              <a:rPr lang="en-US" smtClean="0"/>
              <a:pPr/>
              <a:t>5/22/2019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CA1356-8F15-4670-A772-7E5C80699A95}" type="slidenum">
              <a:rPr lang="en-US" smtClean="0"/>
              <a:pPr/>
              <a:t>‹#›</a:t>
            </a:fld>
            <a:endParaRPr lang="en-US"/>
          </a:p>
        </p:txBody>
      </p:sp>
    </p:spTree>
    <p:extLst>
      <p:ext uri="{BB962C8B-B14F-4D97-AF65-F5344CB8AC3E}">
        <p14:creationId xmlns:p14="http://schemas.microsoft.com/office/powerpoint/2010/main" val="889131617"/>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image" Target="../media/image1.gif"/><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6.jpg"/></Relationships>
</file>

<file path=ppt/slides/_rels/slide1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gif"/><Relationship Id="rId1" Type="http://schemas.openxmlformats.org/officeDocument/2006/relationships/slideLayout" Target="../slideLayouts/slideLayout8.xml"/><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gi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11" name="Content Placeholder 7" descr="LibLogoWide3.5in.gif"/>
          <p:cNvPicPr>
            <a:picLocks noChangeAspect="1"/>
          </p:cNvPicPr>
          <p:nvPr/>
        </p:nvPicPr>
        <p:blipFill>
          <a:blip r:embed="rId2"/>
          <a:srcRect t="-38589" b="-38589"/>
          <a:stretch>
            <a:fillRect/>
          </a:stretch>
        </p:blipFill>
        <p:spPr>
          <a:xfrm>
            <a:off x="279948" y="4770896"/>
            <a:ext cx="3758651" cy="1983865"/>
          </a:xfrm>
          <a:prstGeom prst="rect">
            <a:avLst/>
          </a:prstGeom>
        </p:spPr>
      </p:pic>
      <p:sp>
        <p:nvSpPr>
          <p:cNvPr id="2" name="TextBox 1"/>
          <p:cNvSpPr txBox="1"/>
          <p:nvPr/>
        </p:nvSpPr>
        <p:spPr>
          <a:xfrm>
            <a:off x="609597" y="1124866"/>
            <a:ext cx="7924800" cy="3293209"/>
          </a:xfrm>
          <a:prstGeom prst="rect">
            <a:avLst/>
          </a:prstGeom>
          <a:noFill/>
        </p:spPr>
        <p:txBody>
          <a:bodyPr wrap="square" rtlCol="0">
            <a:spAutoFit/>
          </a:bodyPr>
          <a:lstStyle/>
          <a:p>
            <a:pPr algn="ctr"/>
            <a:r>
              <a:rPr lang="en-US" sz="4800" dirty="0">
                <a:latin typeface="Franklin Gothic Demi" pitchFamily="34" charset="0"/>
              </a:rPr>
              <a:t> </a:t>
            </a:r>
            <a:r>
              <a:rPr lang="en-US" sz="5400" dirty="0"/>
              <a:t>Combining ALEPH and </a:t>
            </a:r>
            <a:r>
              <a:rPr lang="en-US" sz="5400" dirty="0" err="1"/>
              <a:t>GreenGlass</a:t>
            </a:r>
            <a:r>
              <a:rPr lang="en-US" sz="5400" dirty="0"/>
              <a:t> Data</a:t>
            </a:r>
            <a:endParaRPr lang="en-US" sz="5400" dirty="0">
              <a:latin typeface="Franklin Gothic Demi" pitchFamily="34" charset="0"/>
            </a:endParaRPr>
          </a:p>
          <a:p>
            <a:pPr algn="ctr"/>
            <a:endParaRPr lang="en-US" sz="2000" dirty="0">
              <a:latin typeface="Franklin Gothic Demi" pitchFamily="34" charset="0"/>
            </a:endParaRPr>
          </a:p>
          <a:p>
            <a:pPr algn="ctr"/>
            <a:r>
              <a:rPr lang="en-US" sz="2000" dirty="0">
                <a:latin typeface="Franklin Gothic Demi" pitchFamily="34" charset="0"/>
              </a:rPr>
              <a:t>Stephanie Ritchie</a:t>
            </a:r>
          </a:p>
          <a:p>
            <a:pPr algn="ctr"/>
            <a:r>
              <a:rPr lang="en-US" sz="2000" dirty="0">
                <a:latin typeface="Franklin Gothic Demi" pitchFamily="34" charset="0"/>
              </a:rPr>
              <a:t>University of Maryland, College Park</a:t>
            </a:r>
          </a:p>
          <a:p>
            <a:pPr algn="ctr"/>
            <a:r>
              <a:rPr lang="en-US" sz="2000" dirty="0">
                <a:latin typeface="Franklin Gothic Demi" pitchFamily="34" charset="0"/>
              </a:rPr>
              <a:t>STEM Library</a:t>
            </a:r>
          </a:p>
          <a:p>
            <a:pPr algn="ctr"/>
            <a:r>
              <a:rPr lang="en-US" sz="2000" dirty="0">
                <a:latin typeface="Franklin Gothic Demi" pitchFamily="34" charset="0"/>
              </a:rPr>
              <a:t>May 2019</a:t>
            </a:r>
          </a:p>
        </p:txBody>
      </p:sp>
    </p:spTree>
    <p:extLst>
      <p:ext uri="{BB962C8B-B14F-4D97-AF65-F5344CB8AC3E}">
        <p14:creationId xmlns:p14="http://schemas.microsoft.com/office/powerpoint/2010/main" val="34088075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8" name="Content Placeholder 7" descr="LibLogoWide3.5in.gif"/>
          <p:cNvPicPr>
            <a:picLocks noChangeAspect="1"/>
          </p:cNvPicPr>
          <p:nvPr/>
        </p:nvPicPr>
        <p:blipFill>
          <a:blip r:embed="rId3"/>
          <a:srcRect t="-38589" b="-38589"/>
          <a:stretch>
            <a:fillRect/>
          </a:stretch>
        </p:blipFill>
        <p:spPr>
          <a:xfrm>
            <a:off x="279949" y="5667157"/>
            <a:ext cx="2060586" cy="1087604"/>
          </a:xfrm>
          <a:prstGeom prst="rect">
            <a:avLst/>
          </a:prstGeom>
        </p:spPr>
      </p:pic>
      <p:sp>
        <p:nvSpPr>
          <p:cNvPr id="4" name="TextBox 3"/>
          <p:cNvSpPr txBox="1"/>
          <p:nvPr/>
        </p:nvSpPr>
        <p:spPr>
          <a:xfrm>
            <a:off x="457197" y="490228"/>
            <a:ext cx="8229600" cy="646331"/>
          </a:xfrm>
          <a:prstGeom prst="rect">
            <a:avLst/>
          </a:prstGeom>
          <a:noFill/>
        </p:spPr>
        <p:txBody>
          <a:bodyPr wrap="square" rtlCol="0">
            <a:spAutoFit/>
          </a:bodyPr>
          <a:lstStyle/>
          <a:p>
            <a:pPr algn="ctr"/>
            <a:r>
              <a:rPr lang="en-US" sz="3600" b="1" dirty="0">
                <a:solidFill>
                  <a:srgbClr val="C00000"/>
                </a:solidFill>
                <a:latin typeface="+mj-lt"/>
              </a:rPr>
              <a:t>Transform Data</a:t>
            </a:r>
          </a:p>
        </p:txBody>
      </p:sp>
      <p:sp>
        <p:nvSpPr>
          <p:cNvPr id="2" name="TextBox 1">
            <a:extLst>
              <a:ext uri="{FF2B5EF4-FFF2-40B4-BE49-F238E27FC236}">
                <a16:creationId xmlns:a16="http://schemas.microsoft.com/office/drawing/2014/main" id="{D3E3DB83-0D50-471B-B996-A549E990D52B}"/>
              </a:ext>
            </a:extLst>
          </p:cNvPr>
          <p:cNvSpPr txBox="1"/>
          <p:nvPr/>
        </p:nvSpPr>
        <p:spPr>
          <a:xfrm>
            <a:off x="2701348" y="1834559"/>
            <a:ext cx="3616736" cy="3139321"/>
          </a:xfrm>
          <a:prstGeom prst="rect">
            <a:avLst/>
          </a:prstGeom>
          <a:noFill/>
        </p:spPr>
        <p:txBody>
          <a:bodyPr wrap="square" rtlCol="0">
            <a:spAutoFit/>
          </a:bodyPr>
          <a:lstStyle/>
          <a:p>
            <a:pPr algn="ctr"/>
            <a:r>
              <a:rPr lang="en-US" sz="3600" dirty="0"/>
              <a:t>Pivot Tables</a:t>
            </a:r>
          </a:p>
          <a:p>
            <a:pPr algn="ctr"/>
            <a:endParaRPr lang="en-US" sz="2400" dirty="0"/>
          </a:p>
          <a:p>
            <a:pPr marL="342900" indent="-342900">
              <a:buFont typeface="Arial" panose="020B0604020202020204" pitchFamily="34" charset="0"/>
              <a:buChar char="•"/>
            </a:pPr>
            <a:r>
              <a:rPr lang="en-US" sz="2400" dirty="0"/>
              <a:t>Count of items for each Bib ID number</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Then organize by sublibrary collection</a:t>
            </a:r>
            <a:endParaRPr lang="en-US" dirty="0"/>
          </a:p>
          <a:p>
            <a:endParaRPr lang="en-US" dirty="0"/>
          </a:p>
        </p:txBody>
      </p:sp>
      <p:pic>
        <p:nvPicPr>
          <p:cNvPr id="6" name="Picture 5">
            <a:extLst>
              <a:ext uri="{FF2B5EF4-FFF2-40B4-BE49-F238E27FC236}">
                <a16:creationId xmlns:a16="http://schemas.microsoft.com/office/drawing/2014/main" id="{17561838-7B22-4B15-999B-651AF5016CAF}"/>
              </a:ext>
            </a:extLst>
          </p:cNvPr>
          <p:cNvPicPr>
            <a:picLocks noChangeAspect="1"/>
          </p:cNvPicPr>
          <p:nvPr/>
        </p:nvPicPr>
        <p:blipFill>
          <a:blip r:embed="rId4"/>
          <a:stretch>
            <a:fillRect/>
          </a:stretch>
        </p:blipFill>
        <p:spPr>
          <a:xfrm>
            <a:off x="164934" y="132181"/>
            <a:ext cx="2333625" cy="4791075"/>
          </a:xfrm>
          <a:prstGeom prst="rect">
            <a:avLst/>
          </a:prstGeom>
        </p:spPr>
      </p:pic>
      <p:pic>
        <p:nvPicPr>
          <p:cNvPr id="10" name="Picture 9">
            <a:extLst>
              <a:ext uri="{FF2B5EF4-FFF2-40B4-BE49-F238E27FC236}">
                <a16:creationId xmlns:a16="http://schemas.microsoft.com/office/drawing/2014/main" id="{CFAEC051-82BB-4C63-B401-FB8CE1695B7B}"/>
              </a:ext>
            </a:extLst>
          </p:cNvPr>
          <p:cNvPicPr>
            <a:picLocks noChangeAspect="1"/>
          </p:cNvPicPr>
          <p:nvPr/>
        </p:nvPicPr>
        <p:blipFill>
          <a:blip r:embed="rId5"/>
          <a:stretch>
            <a:fillRect/>
          </a:stretch>
        </p:blipFill>
        <p:spPr>
          <a:xfrm>
            <a:off x="164934" y="5182652"/>
            <a:ext cx="6153149" cy="1471158"/>
          </a:xfrm>
          <a:prstGeom prst="rect">
            <a:avLst/>
          </a:prstGeom>
        </p:spPr>
      </p:pic>
      <p:pic>
        <p:nvPicPr>
          <p:cNvPr id="12" name="Picture 11">
            <a:extLst>
              <a:ext uri="{FF2B5EF4-FFF2-40B4-BE49-F238E27FC236}">
                <a16:creationId xmlns:a16="http://schemas.microsoft.com/office/drawing/2014/main" id="{767DEDC8-6E68-4A13-8E34-0B216E347E40}"/>
              </a:ext>
            </a:extLst>
          </p:cNvPr>
          <p:cNvPicPr>
            <a:picLocks noChangeAspect="1"/>
          </p:cNvPicPr>
          <p:nvPr/>
        </p:nvPicPr>
        <p:blipFill>
          <a:blip r:embed="rId6"/>
          <a:stretch>
            <a:fillRect/>
          </a:stretch>
        </p:blipFill>
        <p:spPr>
          <a:xfrm>
            <a:off x="6520872" y="132181"/>
            <a:ext cx="2476500" cy="6553200"/>
          </a:xfrm>
          <a:prstGeom prst="rect">
            <a:avLst/>
          </a:prstGeom>
        </p:spPr>
      </p:pic>
    </p:spTree>
    <p:extLst>
      <p:ext uri="{BB962C8B-B14F-4D97-AF65-F5344CB8AC3E}">
        <p14:creationId xmlns:p14="http://schemas.microsoft.com/office/powerpoint/2010/main" val="1285721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8" name="Content Placeholder 7" descr="LibLogoWide3.5in.gif"/>
          <p:cNvPicPr>
            <a:picLocks noChangeAspect="1"/>
          </p:cNvPicPr>
          <p:nvPr/>
        </p:nvPicPr>
        <p:blipFill>
          <a:blip r:embed="rId3"/>
          <a:srcRect t="-38589" b="-38589"/>
          <a:stretch>
            <a:fillRect/>
          </a:stretch>
        </p:blipFill>
        <p:spPr>
          <a:xfrm>
            <a:off x="279949" y="5667157"/>
            <a:ext cx="2060586" cy="1087604"/>
          </a:xfrm>
          <a:prstGeom prst="rect">
            <a:avLst/>
          </a:prstGeom>
        </p:spPr>
      </p:pic>
      <p:sp>
        <p:nvSpPr>
          <p:cNvPr id="4" name="TextBox 3"/>
          <p:cNvSpPr txBox="1"/>
          <p:nvPr/>
        </p:nvSpPr>
        <p:spPr>
          <a:xfrm>
            <a:off x="457197" y="490228"/>
            <a:ext cx="8229600" cy="646331"/>
          </a:xfrm>
          <a:prstGeom prst="rect">
            <a:avLst/>
          </a:prstGeom>
          <a:noFill/>
        </p:spPr>
        <p:txBody>
          <a:bodyPr wrap="square" rtlCol="0">
            <a:spAutoFit/>
          </a:bodyPr>
          <a:lstStyle/>
          <a:p>
            <a:pPr algn="ctr"/>
            <a:r>
              <a:rPr lang="en-US" sz="3600" b="1" dirty="0">
                <a:solidFill>
                  <a:srgbClr val="C00000"/>
                </a:solidFill>
                <a:latin typeface="+mj-lt"/>
              </a:rPr>
              <a:t>Import Data</a:t>
            </a:r>
          </a:p>
        </p:txBody>
      </p:sp>
      <p:sp>
        <p:nvSpPr>
          <p:cNvPr id="2" name="TextBox 1">
            <a:extLst>
              <a:ext uri="{FF2B5EF4-FFF2-40B4-BE49-F238E27FC236}">
                <a16:creationId xmlns:a16="http://schemas.microsoft.com/office/drawing/2014/main" id="{D3E3DB83-0D50-471B-B996-A549E990D52B}"/>
              </a:ext>
            </a:extLst>
          </p:cNvPr>
          <p:cNvSpPr txBox="1"/>
          <p:nvPr/>
        </p:nvSpPr>
        <p:spPr>
          <a:xfrm>
            <a:off x="457197" y="1045815"/>
            <a:ext cx="8229600" cy="1200329"/>
          </a:xfrm>
          <a:prstGeom prst="rect">
            <a:avLst/>
          </a:prstGeom>
          <a:noFill/>
        </p:spPr>
        <p:txBody>
          <a:bodyPr wrap="square" rtlCol="0">
            <a:spAutoFit/>
          </a:bodyPr>
          <a:lstStyle/>
          <a:p>
            <a:pPr algn="ctr"/>
            <a:r>
              <a:rPr lang="en-US" sz="3600" dirty="0" err="1"/>
              <a:t>GreenGlass</a:t>
            </a:r>
            <a:endParaRPr lang="en-US" sz="3600" dirty="0"/>
          </a:p>
          <a:p>
            <a:r>
              <a:rPr lang="en-US" dirty="0"/>
              <a:t>Build Query by Subject, Location, Formats, Circulation History, Publication/ Acquisition Dates, </a:t>
            </a:r>
            <a:r>
              <a:rPr lang="en-US" dirty="0" err="1"/>
              <a:t>WorldCat</a:t>
            </a:r>
            <a:r>
              <a:rPr lang="en-US" dirty="0"/>
              <a:t> Holdings, Group Attributes (overlap, retention), Hathi </a:t>
            </a:r>
          </a:p>
        </p:txBody>
      </p:sp>
      <p:pic>
        <p:nvPicPr>
          <p:cNvPr id="13" name="Picture 12">
            <a:extLst>
              <a:ext uri="{FF2B5EF4-FFF2-40B4-BE49-F238E27FC236}">
                <a16:creationId xmlns:a16="http://schemas.microsoft.com/office/drawing/2014/main" id="{91833F90-5C75-4FFA-B908-AE855B2D9D69}"/>
              </a:ext>
            </a:extLst>
          </p:cNvPr>
          <p:cNvPicPr>
            <a:picLocks noChangeAspect="1"/>
          </p:cNvPicPr>
          <p:nvPr/>
        </p:nvPicPr>
        <p:blipFill>
          <a:blip r:embed="rId4"/>
          <a:stretch>
            <a:fillRect/>
          </a:stretch>
        </p:blipFill>
        <p:spPr>
          <a:xfrm>
            <a:off x="0" y="2344057"/>
            <a:ext cx="9144000" cy="4513943"/>
          </a:xfrm>
          <a:prstGeom prst="rect">
            <a:avLst/>
          </a:prstGeom>
        </p:spPr>
      </p:pic>
    </p:spTree>
    <p:extLst>
      <p:ext uri="{BB962C8B-B14F-4D97-AF65-F5344CB8AC3E}">
        <p14:creationId xmlns:p14="http://schemas.microsoft.com/office/powerpoint/2010/main" val="2031450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sp>
        <p:nvSpPr>
          <p:cNvPr id="4" name="TextBox 3"/>
          <p:cNvSpPr txBox="1"/>
          <p:nvPr/>
        </p:nvSpPr>
        <p:spPr>
          <a:xfrm>
            <a:off x="457197" y="199742"/>
            <a:ext cx="8229600" cy="646331"/>
          </a:xfrm>
          <a:prstGeom prst="rect">
            <a:avLst/>
          </a:prstGeom>
          <a:noFill/>
        </p:spPr>
        <p:txBody>
          <a:bodyPr wrap="square" rtlCol="0">
            <a:spAutoFit/>
          </a:bodyPr>
          <a:lstStyle/>
          <a:p>
            <a:pPr algn="ctr"/>
            <a:r>
              <a:rPr lang="en-US" sz="3600" b="1" dirty="0">
                <a:solidFill>
                  <a:srgbClr val="C00000"/>
                </a:solidFill>
                <a:latin typeface="+mj-lt"/>
              </a:rPr>
              <a:t>Import Data</a:t>
            </a:r>
          </a:p>
        </p:txBody>
      </p:sp>
      <p:sp>
        <p:nvSpPr>
          <p:cNvPr id="2" name="TextBox 1">
            <a:extLst>
              <a:ext uri="{FF2B5EF4-FFF2-40B4-BE49-F238E27FC236}">
                <a16:creationId xmlns:a16="http://schemas.microsoft.com/office/drawing/2014/main" id="{D3E3DB83-0D50-471B-B996-A549E990D52B}"/>
              </a:ext>
            </a:extLst>
          </p:cNvPr>
          <p:cNvSpPr txBox="1"/>
          <p:nvPr/>
        </p:nvSpPr>
        <p:spPr>
          <a:xfrm>
            <a:off x="457197" y="873756"/>
            <a:ext cx="8229600" cy="1200329"/>
          </a:xfrm>
          <a:prstGeom prst="rect">
            <a:avLst/>
          </a:prstGeom>
          <a:noFill/>
        </p:spPr>
        <p:txBody>
          <a:bodyPr wrap="square" rtlCol="0">
            <a:spAutoFit/>
          </a:bodyPr>
          <a:lstStyle/>
          <a:p>
            <a:pPr algn="ctr"/>
            <a:r>
              <a:rPr lang="en-US" sz="3600" dirty="0" err="1"/>
              <a:t>GreenGlass</a:t>
            </a:r>
            <a:endParaRPr lang="en-US" sz="3600" dirty="0"/>
          </a:p>
          <a:p>
            <a:pPr marL="285750" indent="-285750">
              <a:buFont typeface="Arial" panose="020B0604020202020204" pitchFamily="34" charset="0"/>
              <a:buChar char="•"/>
            </a:pPr>
            <a:r>
              <a:rPr lang="en-US" dirty="0"/>
              <a:t>Export Data to XLSX file – 56 files of data for each item</a:t>
            </a:r>
          </a:p>
          <a:p>
            <a:pPr marL="285750" indent="-285750">
              <a:buFont typeface="Arial" panose="020B0604020202020204" pitchFamily="34" charset="0"/>
              <a:buChar char="•"/>
            </a:pPr>
            <a:r>
              <a:rPr lang="en-US" dirty="0"/>
              <a:t>Might have to wait for download to finish due to large file sizes</a:t>
            </a:r>
          </a:p>
        </p:txBody>
      </p:sp>
      <p:pic>
        <p:nvPicPr>
          <p:cNvPr id="6" name="Picture 5">
            <a:extLst>
              <a:ext uri="{FF2B5EF4-FFF2-40B4-BE49-F238E27FC236}">
                <a16:creationId xmlns:a16="http://schemas.microsoft.com/office/drawing/2014/main" id="{8895BC68-E0F0-4868-927C-B2105DF4888C}"/>
              </a:ext>
            </a:extLst>
          </p:cNvPr>
          <p:cNvPicPr>
            <a:picLocks noChangeAspect="1"/>
          </p:cNvPicPr>
          <p:nvPr/>
        </p:nvPicPr>
        <p:blipFill>
          <a:blip r:embed="rId3"/>
          <a:stretch>
            <a:fillRect/>
          </a:stretch>
        </p:blipFill>
        <p:spPr>
          <a:xfrm>
            <a:off x="0" y="2101768"/>
            <a:ext cx="9144000" cy="1327035"/>
          </a:xfrm>
          <a:prstGeom prst="rect">
            <a:avLst/>
          </a:prstGeom>
        </p:spPr>
      </p:pic>
      <p:pic>
        <p:nvPicPr>
          <p:cNvPr id="10" name="Picture 9">
            <a:extLst>
              <a:ext uri="{FF2B5EF4-FFF2-40B4-BE49-F238E27FC236}">
                <a16:creationId xmlns:a16="http://schemas.microsoft.com/office/drawing/2014/main" id="{91234339-79B0-459F-9BC5-D79551DF3A1B}"/>
              </a:ext>
            </a:extLst>
          </p:cNvPr>
          <p:cNvPicPr>
            <a:picLocks noChangeAspect="1"/>
          </p:cNvPicPr>
          <p:nvPr/>
        </p:nvPicPr>
        <p:blipFill>
          <a:blip r:embed="rId4"/>
          <a:stretch>
            <a:fillRect/>
          </a:stretch>
        </p:blipFill>
        <p:spPr>
          <a:xfrm>
            <a:off x="0" y="3291307"/>
            <a:ext cx="9144000" cy="1344905"/>
          </a:xfrm>
          <a:prstGeom prst="rect">
            <a:avLst/>
          </a:prstGeom>
        </p:spPr>
      </p:pic>
      <p:pic>
        <p:nvPicPr>
          <p:cNvPr id="15" name="Picture 14">
            <a:extLst>
              <a:ext uri="{FF2B5EF4-FFF2-40B4-BE49-F238E27FC236}">
                <a16:creationId xmlns:a16="http://schemas.microsoft.com/office/drawing/2014/main" id="{6DBC6CF3-90BA-4481-8AC0-0D104F89C355}"/>
              </a:ext>
            </a:extLst>
          </p:cNvPr>
          <p:cNvPicPr>
            <a:picLocks noChangeAspect="1"/>
          </p:cNvPicPr>
          <p:nvPr/>
        </p:nvPicPr>
        <p:blipFill>
          <a:blip r:embed="rId5"/>
          <a:stretch>
            <a:fillRect/>
          </a:stretch>
        </p:blipFill>
        <p:spPr>
          <a:xfrm>
            <a:off x="0" y="4570375"/>
            <a:ext cx="9144000" cy="1457739"/>
          </a:xfrm>
          <a:prstGeom prst="rect">
            <a:avLst/>
          </a:prstGeom>
        </p:spPr>
      </p:pic>
      <p:pic>
        <p:nvPicPr>
          <p:cNvPr id="17" name="Picture 16">
            <a:extLst>
              <a:ext uri="{FF2B5EF4-FFF2-40B4-BE49-F238E27FC236}">
                <a16:creationId xmlns:a16="http://schemas.microsoft.com/office/drawing/2014/main" id="{887858FF-43B3-4B4A-B599-846BA796A482}"/>
              </a:ext>
            </a:extLst>
          </p:cNvPr>
          <p:cNvPicPr>
            <a:picLocks noChangeAspect="1"/>
          </p:cNvPicPr>
          <p:nvPr/>
        </p:nvPicPr>
        <p:blipFill>
          <a:blip r:embed="rId6"/>
          <a:stretch>
            <a:fillRect/>
          </a:stretch>
        </p:blipFill>
        <p:spPr>
          <a:xfrm>
            <a:off x="3298784" y="5511131"/>
            <a:ext cx="5845215" cy="1354715"/>
          </a:xfrm>
          <a:prstGeom prst="rect">
            <a:avLst/>
          </a:prstGeom>
        </p:spPr>
      </p:pic>
      <p:pic>
        <p:nvPicPr>
          <p:cNvPr id="8" name="Content Placeholder 7" descr="LibLogoWide3.5in.gif"/>
          <p:cNvPicPr>
            <a:picLocks noChangeAspect="1"/>
          </p:cNvPicPr>
          <p:nvPr/>
        </p:nvPicPr>
        <p:blipFill>
          <a:blip r:embed="rId7"/>
          <a:srcRect t="-38589" b="-38589"/>
          <a:stretch>
            <a:fillRect/>
          </a:stretch>
        </p:blipFill>
        <p:spPr>
          <a:xfrm>
            <a:off x="279949" y="5825751"/>
            <a:ext cx="2060586" cy="1087604"/>
          </a:xfrm>
          <a:prstGeom prst="rect">
            <a:avLst/>
          </a:prstGeom>
        </p:spPr>
      </p:pic>
    </p:spTree>
    <p:extLst>
      <p:ext uri="{BB962C8B-B14F-4D97-AF65-F5344CB8AC3E}">
        <p14:creationId xmlns:p14="http://schemas.microsoft.com/office/powerpoint/2010/main" val="24655630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8" name="Content Placeholder 7" descr="LibLogoWide3.5in.gif"/>
          <p:cNvPicPr>
            <a:picLocks noChangeAspect="1"/>
          </p:cNvPicPr>
          <p:nvPr/>
        </p:nvPicPr>
        <p:blipFill>
          <a:blip r:embed="rId3"/>
          <a:srcRect t="-38589" b="-38589"/>
          <a:stretch>
            <a:fillRect/>
          </a:stretch>
        </p:blipFill>
        <p:spPr>
          <a:xfrm>
            <a:off x="279949" y="5667157"/>
            <a:ext cx="2060586" cy="1087604"/>
          </a:xfrm>
          <a:prstGeom prst="rect">
            <a:avLst/>
          </a:prstGeom>
        </p:spPr>
      </p:pic>
      <p:sp>
        <p:nvSpPr>
          <p:cNvPr id="4" name="TextBox 3"/>
          <p:cNvSpPr txBox="1"/>
          <p:nvPr/>
        </p:nvSpPr>
        <p:spPr>
          <a:xfrm>
            <a:off x="457197" y="490228"/>
            <a:ext cx="8229600" cy="646331"/>
          </a:xfrm>
          <a:prstGeom prst="rect">
            <a:avLst/>
          </a:prstGeom>
          <a:noFill/>
        </p:spPr>
        <p:txBody>
          <a:bodyPr wrap="square" rtlCol="0">
            <a:spAutoFit/>
          </a:bodyPr>
          <a:lstStyle/>
          <a:p>
            <a:pPr algn="ctr"/>
            <a:r>
              <a:rPr lang="en-US" sz="3600" b="1" dirty="0">
                <a:solidFill>
                  <a:srgbClr val="C00000"/>
                </a:solidFill>
                <a:latin typeface="+mj-lt"/>
              </a:rPr>
              <a:t>Import Data</a:t>
            </a:r>
          </a:p>
        </p:txBody>
      </p:sp>
      <p:sp>
        <p:nvSpPr>
          <p:cNvPr id="2" name="TextBox 1">
            <a:extLst>
              <a:ext uri="{FF2B5EF4-FFF2-40B4-BE49-F238E27FC236}">
                <a16:creationId xmlns:a16="http://schemas.microsoft.com/office/drawing/2014/main" id="{D3E3DB83-0D50-471B-B996-A549E990D52B}"/>
              </a:ext>
            </a:extLst>
          </p:cNvPr>
          <p:cNvSpPr txBox="1"/>
          <p:nvPr/>
        </p:nvSpPr>
        <p:spPr>
          <a:xfrm>
            <a:off x="277155" y="1834559"/>
            <a:ext cx="2927686" cy="2031325"/>
          </a:xfrm>
          <a:prstGeom prst="rect">
            <a:avLst/>
          </a:prstGeom>
          <a:noFill/>
        </p:spPr>
        <p:txBody>
          <a:bodyPr wrap="square" rtlCol="0">
            <a:spAutoFit/>
          </a:bodyPr>
          <a:lstStyle/>
          <a:p>
            <a:pPr algn="ctr"/>
            <a:r>
              <a:rPr lang="en-US" sz="3600" dirty="0" err="1"/>
              <a:t>GreenGlass</a:t>
            </a:r>
            <a:endParaRPr lang="en-US" sz="2400" dirty="0"/>
          </a:p>
          <a:p>
            <a:r>
              <a:rPr lang="en-US" dirty="0"/>
              <a:t>Copy item barcode with holdings comparison fields of interest into a new worksheet in same workbook as ALPEH data</a:t>
            </a:r>
          </a:p>
        </p:txBody>
      </p:sp>
      <p:pic>
        <p:nvPicPr>
          <p:cNvPr id="7" name="Picture 6">
            <a:extLst>
              <a:ext uri="{FF2B5EF4-FFF2-40B4-BE49-F238E27FC236}">
                <a16:creationId xmlns:a16="http://schemas.microsoft.com/office/drawing/2014/main" id="{DD2A8340-CCEA-4B47-8AE0-ABAA5D377462}"/>
              </a:ext>
            </a:extLst>
          </p:cNvPr>
          <p:cNvPicPr>
            <a:picLocks noChangeAspect="1"/>
          </p:cNvPicPr>
          <p:nvPr/>
        </p:nvPicPr>
        <p:blipFill>
          <a:blip r:embed="rId4"/>
          <a:stretch>
            <a:fillRect/>
          </a:stretch>
        </p:blipFill>
        <p:spPr>
          <a:xfrm>
            <a:off x="3433439" y="1626787"/>
            <a:ext cx="5229225" cy="4991100"/>
          </a:xfrm>
          <a:prstGeom prst="rect">
            <a:avLst/>
          </a:prstGeom>
          <a:ln w="12700">
            <a:solidFill>
              <a:schemeClr val="tx1"/>
            </a:solidFill>
          </a:ln>
        </p:spPr>
      </p:pic>
      <p:sp>
        <p:nvSpPr>
          <p:cNvPr id="5" name="TextBox 4">
            <a:extLst>
              <a:ext uri="{FF2B5EF4-FFF2-40B4-BE49-F238E27FC236}">
                <a16:creationId xmlns:a16="http://schemas.microsoft.com/office/drawing/2014/main" id="{F0AF36BE-86F7-4998-A48F-21AB7D8498CE}"/>
              </a:ext>
            </a:extLst>
          </p:cNvPr>
          <p:cNvSpPr txBox="1"/>
          <p:nvPr/>
        </p:nvSpPr>
        <p:spPr>
          <a:xfrm>
            <a:off x="277155" y="4200858"/>
            <a:ext cx="3041985" cy="923330"/>
          </a:xfrm>
          <a:prstGeom prst="rect">
            <a:avLst/>
          </a:prstGeom>
          <a:noFill/>
        </p:spPr>
        <p:txBody>
          <a:bodyPr wrap="square" rtlCol="0">
            <a:spAutoFit/>
          </a:bodyPr>
          <a:lstStyle/>
          <a:p>
            <a:r>
              <a:rPr lang="en-US" b="1" dirty="0"/>
              <a:t>Why barcode and not Bib ID?</a:t>
            </a:r>
            <a:endParaRPr lang="en-US" dirty="0"/>
          </a:p>
          <a:p>
            <a:r>
              <a:rPr lang="en-US" dirty="0"/>
              <a:t>So you can match data for </a:t>
            </a:r>
            <a:r>
              <a:rPr lang="en-US" b="1" i="1" dirty="0"/>
              <a:t>each item </a:t>
            </a:r>
            <a:r>
              <a:rPr lang="en-US" dirty="0"/>
              <a:t>in the lookup </a:t>
            </a:r>
          </a:p>
        </p:txBody>
      </p:sp>
    </p:spTree>
    <p:extLst>
      <p:ext uri="{BB962C8B-B14F-4D97-AF65-F5344CB8AC3E}">
        <p14:creationId xmlns:p14="http://schemas.microsoft.com/office/powerpoint/2010/main" val="1000044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8" name="Content Placeholder 7" descr="LibLogoWide3.5in.gif"/>
          <p:cNvPicPr>
            <a:picLocks noChangeAspect="1"/>
          </p:cNvPicPr>
          <p:nvPr/>
        </p:nvPicPr>
        <p:blipFill>
          <a:blip r:embed="rId3"/>
          <a:srcRect t="-38589" b="-38589"/>
          <a:stretch>
            <a:fillRect/>
          </a:stretch>
        </p:blipFill>
        <p:spPr>
          <a:xfrm>
            <a:off x="279949" y="5667157"/>
            <a:ext cx="2060586" cy="1087604"/>
          </a:xfrm>
          <a:prstGeom prst="rect">
            <a:avLst/>
          </a:prstGeom>
        </p:spPr>
      </p:pic>
      <p:sp>
        <p:nvSpPr>
          <p:cNvPr id="4" name="TextBox 3"/>
          <p:cNvSpPr txBox="1"/>
          <p:nvPr/>
        </p:nvSpPr>
        <p:spPr>
          <a:xfrm>
            <a:off x="457197" y="490228"/>
            <a:ext cx="8229600" cy="646331"/>
          </a:xfrm>
          <a:prstGeom prst="rect">
            <a:avLst/>
          </a:prstGeom>
          <a:noFill/>
        </p:spPr>
        <p:txBody>
          <a:bodyPr wrap="square" rtlCol="0">
            <a:spAutoFit/>
          </a:bodyPr>
          <a:lstStyle/>
          <a:p>
            <a:pPr algn="ctr"/>
            <a:r>
              <a:rPr lang="en-US" sz="3600" b="1" dirty="0">
                <a:solidFill>
                  <a:srgbClr val="C00000"/>
                </a:solidFill>
                <a:latin typeface="+mj-lt"/>
              </a:rPr>
              <a:t>Integrate Data</a:t>
            </a:r>
          </a:p>
        </p:txBody>
      </p:sp>
      <p:sp>
        <p:nvSpPr>
          <p:cNvPr id="2" name="TextBox 1">
            <a:extLst>
              <a:ext uri="{FF2B5EF4-FFF2-40B4-BE49-F238E27FC236}">
                <a16:creationId xmlns:a16="http://schemas.microsoft.com/office/drawing/2014/main" id="{D3E3DB83-0D50-471B-B996-A549E990D52B}"/>
              </a:ext>
            </a:extLst>
          </p:cNvPr>
          <p:cNvSpPr txBox="1"/>
          <p:nvPr/>
        </p:nvSpPr>
        <p:spPr>
          <a:xfrm>
            <a:off x="457197" y="1367391"/>
            <a:ext cx="8229600" cy="4062651"/>
          </a:xfrm>
          <a:prstGeom prst="rect">
            <a:avLst/>
          </a:prstGeom>
          <a:noFill/>
        </p:spPr>
        <p:txBody>
          <a:bodyPr wrap="square" rtlCol="0">
            <a:spAutoFit/>
          </a:bodyPr>
          <a:lstStyle/>
          <a:p>
            <a:pPr algn="ctr"/>
            <a:r>
              <a:rPr lang="en-US" sz="3600" dirty="0" err="1"/>
              <a:t>GreenGlass</a:t>
            </a:r>
            <a:endParaRPr lang="en-US" sz="3600" dirty="0"/>
          </a:p>
          <a:p>
            <a:pPr algn="ctr"/>
            <a:endParaRPr lang="en-US" sz="2400" dirty="0"/>
          </a:p>
          <a:p>
            <a:pPr marL="342900" indent="-342900">
              <a:buFont typeface="+mj-lt"/>
              <a:buAutoNum type="arabicPeriod"/>
            </a:pPr>
            <a:r>
              <a:rPr lang="en-US" dirty="0"/>
              <a:t>Rename the worksheet tab “</a:t>
            </a:r>
            <a:r>
              <a:rPr lang="en-US" dirty="0" err="1"/>
              <a:t>greenglass</a:t>
            </a:r>
            <a:r>
              <a:rPr lang="en-US" dirty="0"/>
              <a:t>”</a:t>
            </a:r>
          </a:p>
          <a:p>
            <a:pPr marL="342900" indent="-342900">
              <a:buFont typeface="+mj-lt"/>
              <a:buAutoNum type="arabicPeriod"/>
            </a:pPr>
            <a:r>
              <a:rPr lang="en-US" dirty="0"/>
              <a:t>Return to working worksheet tab</a:t>
            </a:r>
          </a:p>
          <a:p>
            <a:pPr marL="342900" indent="-342900">
              <a:buFont typeface="+mj-lt"/>
              <a:buAutoNum type="arabicPeriod"/>
            </a:pPr>
            <a:r>
              <a:rPr lang="en-US" dirty="0"/>
              <a:t>Create </a:t>
            </a:r>
            <a:r>
              <a:rPr lang="en-US" dirty="0" err="1"/>
              <a:t>greenglass</a:t>
            </a:r>
            <a:r>
              <a:rPr lang="en-US" dirty="0"/>
              <a:t> column at the end of the worksheet columns</a:t>
            </a:r>
          </a:p>
          <a:p>
            <a:pPr marL="342900" indent="-342900">
              <a:buFont typeface="+mj-lt"/>
              <a:buAutoNum type="arabicPeriod"/>
            </a:pPr>
            <a:r>
              <a:rPr lang="en-US" dirty="0"/>
              <a:t>In the first cell of the </a:t>
            </a:r>
            <a:r>
              <a:rPr lang="en-US" dirty="0" err="1"/>
              <a:t>greenglass</a:t>
            </a:r>
            <a:r>
              <a:rPr lang="en-US" dirty="0"/>
              <a:t> column, type “=</a:t>
            </a:r>
            <a:r>
              <a:rPr lang="en-US" dirty="0" err="1"/>
              <a:t>vlook</a:t>
            </a:r>
            <a:r>
              <a:rPr lang="en-US" dirty="0"/>
              <a:t>..” and double clink the formula as it is autosuggested and type your elements:</a:t>
            </a:r>
            <a:br>
              <a:rPr lang="en-US" dirty="0"/>
            </a:br>
            <a:r>
              <a:rPr lang="en-US" b="1" dirty="0">
                <a:solidFill>
                  <a:srgbClr val="C00000"/>
                </a:solidFill>
              </a:rPr>
              <a:t>=VLOOKUP(D2, greenglass!A:C,3,FALSE)</a:t>
            </a:r>
          </a:p>
          <a:p>
            <a:pPr marL="342900" indent="-342900">
              <a:buFont typeface="+mj-lt"/>
              <a:buAutoNum type="arabicPeriod"/>
            </a:pPr>
            <a:r>
              <a:rPr lang="en-US" dirty="0"/>
              <a:t>In the bib column, press </a:t>
            </a:r>
            <a:r>
              <a:rPr lang="en-US" dirty="0" err="1"/>
              <a:t>control+down</a:t>
            </a:r>
            <a:r>
              <a:rPr lang="en-US" dirty="0"/>
              <a:t> to get to the bottom of the column, then key over to the </a:t>
            </a:r>
            <a:r>
              <a:rPr lang="en-US" dirty="0" err="1"/>
              <a:t>greenglass</a:t>
            </a:r>
            <a:r>
              <a:rPr lang="en-US" dirty="0"/>
              <a:t> column. Now press </a:t>
            </a:r>
            <a:r>
              <a:rPr lang="en-US" dirty="0" err="1"/>
              <a:t>control+shift+up</a:t>
            </a:r>
            <a:r>
              <a:rPr lang="en-US" dirty="0"/>
              <a:t> to get to the top of the column, then </a:t>
            </a:r>
            <a:r>
              <a:rPr lang="en-US" dirty="0" err="1"/>
              <a:t>control+D</a:t>
            </a:r>
            <a:r>
              <a:rPr lang="en-US" dirty="0"/>
              <a:t> to fill down. </a:t>
            </a:r>
          </a:p>
          <a:p>
            <a:pPr marL="342900" indent="-342900">
              <a:buFont typeface="+mj-lt"/>
              <a:buAutoNum type="arabicPeriod"/>
            </a:pPr>
            <a:r>
              <a:rPr lang="en-US" dirty="0"/>
              <a:t>Remove all filters. Copy the </a:t>
            </a:r>
            <a:r>
              <a:rPr lang="en-US" dirty="0" err="1"/>
              <a:t>greenglass</a:t>
            </a:r>
            <a:r>
              <a:rPr lang="en-US" dirty="0"/>
              <a:t> column and paste as </a:t>
            </a:r>
            <a:r>
              <a:rPr lang="en-US" i="1" dirty="0"/>
              <a:t>values only </a:t>
            </a:r>
            <a:r>
              <a:rPr lang="en-US" dirty="0"/>
              <a:t>to replace formula.</a:t>
            </a:r>
          </a:p>
        </p:txBody>
      </p:sp>
    </p:spTree>
    <p:extLst>
      <p:ext uri="{BB962C8B-B14F-4D97-AF65-F5344CB8AC3E}">
        <p14:creationId xmlns:p14="http://schemas.microsoft.com/office/powerpoint/2010/main" val="431726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8" name="Content Placeholder 7" descr="LibLogoWide3.5in.gif"/>
          <p:cNvPicPr>
            <a:picLocks noChangeAspect="1"/>
          </p:cNvPicPr>
          <p:nvPr/>
        </p:nvPicPr>
        <p:blipFill>
          <a:blip r:embed="rId3"/>
          <a:srcRect t="-38589" b="-38589"/>
          <a:stretch>
            <a:fillRect/>
          </a:stretch>
        </p:blipFill>
        <p:spPr>
          <a:xfrm>
            <a:off x="6796496" y="5770396"/>
            <a:ext cx="2060586" cy="1087604"/>
          </a:xfrm>
          <a:prstGeom prst="rect">
            <a:avLst/>
          </a:prstGeom>
        </p:spPr>
      </p:pic>
      <p:sp>
        <p:nvSpPr>
          <p:cNvPr id="4" name="TextBox 3"/>
          <p:cNvSpPr txBox="1"/>
          <p:nvPr/>
        </p:nvSpPr>
        <p:spPr>
          <a:xfrm>
            <a:off x="457197" y="490228"/>
            <a:ext cx="8229600" cy="646331"/>
          </a:xfrm>
          <a:prstGeom prst="rect">
            <a:avLst/>
          </a:prstGeom>
          <a:noFill/>
        </p:spPr>
        <p:txBody>
          <a:bodyPr wrap="square" rtlCol="0">
            <a:spAutoFit/>
          </a:bodyPr>
          <a:lstStyle/>
          <a:p>
            <a:pPr algn="ctr"/>
            <a:r>
              <a:rPr lang="en-US" sz="3600" b="1" dirty="0">
                <a:solidFill>
                  <a:srgbClr val="C00000"/>
                </a:solidFill>
              </a:rPr>
              <a:t>Integrate Data</a:t>
            </a:r>
          </a:p>
        </p:txBody>
      </p:sp>
      <p:sp>
        <p:nvSpPr>
          <p:cNvPr id="2" name="TextBox 1">
            <a:extLst>
              <a:ext uri="{FF2B5EF4-FFF2-40B4-BE49-F238E27FC236}">
                <a16:creationId xmlns:a16="http://schemas.microsoft.com/office/drawing/2014/main" id="{D3E3DB83-0D50-471B-B996-A549E990D52B}"/>
              </a:ext>
            </a:extLst>
          </p:cNvPr>
          <p:cNvSpPr txBox="1"/>
          <p:nvPr/>
        </p:nvSpPr>
        <p:spPr>
          <a:xfrm>
            <a:off x="685801" y="1834559"/>
            <a:ext cx="8000995" cy="4062651"/>
          </a:xfrm>
          <a:prstGeom prst="rect">
            <a:avLst/>
          </a:prstGeom>
          <a:noFill/>
        </p:spPr>
        <p:txBody>
          <a:bodyPr wrap="square" rtlCol="0">
            <a:spAutoFit/>
          </a:bodyPr>
          <a:lstStyle/>
          <a:p>
            <a:pPr algn="ctr"/>
            <a:r>
              <a:rPr lang="en-US" sz="2400" b="1" dirty="0"/>
              <a:t>=VLOOKUP(</a:t>
            </a:r>
            <a:r>
              <a:rPr lang="en-US" sz="2400" b="1" dirty="0">
                <a:solidFill>
                  <a:srgbClr val="0070C0"/>
                </a:solidFill>
              </a:rPr>
              <a:t>D2</a:t>
            </a:r>
            <a:r>
              <a:rPr lang="en-US" sz="2400" b="1" dirty="0"/>
              <a:t>, </a:t>
            </a:r>
            <a:r>
              <a:rPr lang="en-US" sz="2400" b="1" dirty="0" err="1">
                <a:solidFill>
                  <a:srgbClr val="92D050"/>
                </a:solidFill>
              </a:rPr>
              <a:t>greenglass!A:C</a:t>
            </a:r>
            <a:r>
              <a:rPr lang="en-US" sz="2400" b="1" dirty="0"/>
              <a:t>, </a:t>
            </a:r>
            <a:r>
              <a:rPr lang="en-US" sz="2400" b="1" dirty="0">
                <a:solidFill>
                  <a:srgbClr val="7030A0"/>
                </a:solidFill>
              </a:rPr>
              <a:t>3</a:t>
            </a:r>
            <a:r>
              <a:rPr lang="en-US" sz="2400" b="1" dirty="0"/>
              <a:t>, </a:t>
            </a:r>
            <a:r>
              <a:rPr lang="en-US" sz="2400" b="1" dirty="0">
                <a:solidFill>
                  <a:srgbClr val="00B050"/>
                </a:solidFill>
              </a:rPr>
              <a:t>FALSE</a:t>
            </a:r>
            <a:r>
              <a:rPr lang="en-US" sz="2400" b="1" dirty="0"/>
              <a:t>)</a:t>
            </a:r>
          </a:p>
          <a:p>
            <a:endParaRPr lang="en-US" b="1" dirty="0">
              <a:solidFill>
                <a:srgbClr val="C00000"/>
              </a:solidFill>
            </a:endParaRPr>
          </a:p>
          <a:p>
            <a:r>
              <a:rPr lang="en-US" dirty="0" err="1">
                <a:solidFill>
                  <a:srgbClr val="0070C0"/>
                </a:solidFill>
              </a:rPr>
              <a:t>Lookup_value</a:t>
            </a:r>
            <a:r>
              <a:rPr lang="en-US" dirty="0">
                <a:solidFill>
                  <a:srgbClr val="0070C0"/>
                </a:solidFill>
              </a:rPr>
              <a:t> = barcode number</a:t>
            </a:r>
          </a:p>
          <a:p>
            <a:r>
              <a:rPr lang="en-US" dirty="0"/>
              <a:t>Select D2 (first barcode cell) in the working tab and the first value of the formula</a:t>
            </a:r>
          </a:p>
          <a:p>
            <a:endParaRPr lang="en-US" dirty="0"/>
          </a:p>
          <a:p>
            <a:r>
              <a:rPr lang="en-US" dirty="0" err="1">
                <a:solidFill>
                  <a:srgbClr val="92D050"/>
                </a:solidFill>
              </a:rPr>
              <a:t>table_array</a:t>
            </a:r>
            <a:r>
              <a:rPr lang="en-US" dirty="0">
                <a:solidFill>
                  <a:srgbClr val="92D050"/>
                </a:solidFill>
              </a:rPr>
              <a:t>= range where the lookup value is located</a:t>
            </a:r>
          </a:p>
          <a:p>
            <a:r>
              <a:rPr lang="en-US" i="1" dirty="0"/>
              <a:t>The lookup value should always be in the first column in the range for VLOOKUP to work correctly. For example, if your lookup value is in cell A2 then your range should start with A. </a:t>
            </a:r>
          </a:p>
          <a:p>
            <a:endParaRPr lang="en-US" dirty="0"/>
          </a:p>
          <a:p>
            <a:r>
              <a:rPr lang="en-US" dirty="0" err="1">
                <a:solidFill>
                  <a:srgbClr val="7030A0"/>
                </a:solidFill>
              </a:rPr>
              <a:t>col_index_number</a:t>
            </a:r>
            <a:r>
              <a:rPr lang="en-US" dirty="0">
                <a:solidFill>
                  <a:srgbClr val="7030A0"/>
                </a:solidFill>
              </a:rPr>
              <a:t> = number of columns counted from left and ending with the direction column</a:t>
            </a:r>
          </a:p>
          <a:p>
            <a:endParaRPr lang="en-US" dirty="0"/>
          </a:p>
          <a:p>
            <a:r>
              <a:rPr lang="en-US" dirty="0" err="1">
                <a:solidFill>
                  <a:srgbClr val="00B050"/>
                </a:solidFill>
              </a:rPr>
              <a:t>range_lookup</a:t>
            </a:r>
            <a:r>
              <a:rPr lang="en-US" dirty="0">
                <a:solidFill>
                  <a:srgbClr val="00B050"/>
                </a:solidFill>
              </a:rPr>
              <a:t> = FALSE (exact match)</a:t>
            </a:r>
          </a:p>
        </p:txBody>
      </p:sp>
    </p:spTree>
    <p:extLst>
      <p:ext uri="{BB962C8B-B14F-4D97-AF65-F5344CB8AC3E}">
        <p14:creationId xmlns:p14="http://schemas.microsoft.com/office/powerpoint/2010/main" val="1258034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8" name="Content Placeholder 7" descr="LibLogoWide3.5in.gif"/>
          <p:cNvPicPr>
            <a:picLocks noChangeAspect="1"/>
          </p:cNvPicPr>
          <p:nvPr/>
        </p:nvPicPr>
        <p:blipFill>
          <a:blip r:embed="rId3"/>
          <a:srcRect t="-38589" b="-38589"/>
          <a:stretch>
            <a:fillRect/>
          </a:stretch>
        </p:blipFill>
        <p:spPr>
          <a:xfrm>
            <a:off x="6796496" y="5770396"/>
            <a:ext cx="2060586" cy="1087604"/>
          </a:xfrm>
          <a:prstGeom prst="rect">
            <a:avLst/>
          </a:prstGeom>
        </p:spPr>
      </p:pic>
      <p:sp>
        <p:nvSpPr>
          <p:cNvPr id="4" name="TextBox 3"/>
          <p:cNvSpPr txBox="1"/>
          <p:nvPr/>
        </p:nvSpPr>
        <p:spPr>
          <a:xfrm>
            <a:off x="457197" y="490228"/>
            <a:ext cx="8229600" cy="646331"/>
          </a:xfrm>
          <a:prstGeom prst="rect">
            <a:avLst/>
          </a:prstGeom>
          <a:noFill/>
        </p:spPr>
        <p:txBody>
          <a:bodyPr wrap="square" rtlCol="0">
            <a:spAutoFit/>
          </a:bodyPr>
          <a:lstStyle/>
          <a:p>
            <a:pPr algn="ctr"/>
            <a:r>
              <a:rPr lang="en-US" sz="3600" b="1" dirty="0">
                <a:solidFill>
                  <a:srgbClr val="C00000"/>
                </a:solidFill>
              </a:rPr>
              <a:t>Integrate Data</a:t>
            </a:r>
          </a:p>
        </p:txBody>
      </p:sp>
      <p:pic>
        <p:nvPicPr>
          <p:cNvPr id="6" name="Picture 5">
            <a:extLst>
              <a:ext uri="{FF2B5EF4-FFF2-40B4-BE49-F238E27FC236}">
                <a16:creationId xmlns:a16="http://schemas.microsoft.com/office/drawing/2014/main" id="{9D8F58E4-7CD9-4E93-BA9F-1FD50DD90E01}"/>
              </a:ext>
            </a:extLst>
          </p:cNvPr>
          <p:cNvPicPr>
            <a:picLocks noChangeAspect="1"/>
          </p:cNvPicPr>
          <p:nvPr/>
        </p:nvPicPr>
        <p:blipFill>
          <a:blip r:embed="rId4"/>
          <a:stretch>
            <a:fillRect/>
          </a:stretch>
        </p:blipFill>
        <p:spPr>
          <a:xfrm>
            <a:off x="457197" y="1274823"/>
            <a:ext cx="8210550" cy="4581525"/>
          </a:xfrm>
          <a:prstGeom prst="rect">
            <a:avLst/>
          </a:prstGeom>
          <a:ln w="12700">
            <a:solidFill>
              <a:schemeClr val="tx1"/>
            </a:solidFill>
          </a:ln>
        </p:spPr>
      </p:pic>
      <p:sp>
        <p:nvSpPr>
          <p:cNvPr id="7" name="TextBox 6">
            <a:extLst>
              <a:ext uri="{FF2B5EF4-FFF2-40B4-BE49-F238E27FC236}">
                <a16:creationId xmlns:a16="http://schemas.microsoft.com/office/drawing/2014/main" id="{8B8EA610-DAEF-4292-B7FC-7F50A0450B40}"/>
              </a:ext>
            </a:extLst>
          </p:cNvPr>
          <p:cNvSpPr txBox="1"/>
          <p:nvPr/>
        </p:nvSpPr>
        <p:spPr>
          <a:xfrm>
            <a:off x="457198" y="5998440"/>
            <a:ext cx="5955178" cy="646331"/>
          </a:xfrm>
          <a:prstGeom prst="rect">
            <a:avLst/>
          </a:prstGeom>
          <a:noFill/>
        </p:spPr>
        <p:txBody>
          <a:bodyPr wrap="square" rtlCol="0">
            <a:spAutoFit/>
          </a:bodyPr>
          <a:lstStyle/>
          <a:p>
            <a:r>
              <a:rPr lang="en-US" dirty="0"/>
              <a:t>Barcodes not matched will appear as #N/A error and </a:t>
            </a:r>
            <a:br>
              <a:rPr lang="en-US" dirty="0"/>
            </a:br>
            <a:r>
              <a:rPr lang="en-US" dirty="0"/>
              <a:t>can occur when items were not in </a:t>
            </a:r>
            <a:r>
              <a:rPr lang="en-US" dirty="0" err="1"/>
              <a:t>GreenGlass</a:t>
            </a:r>
            <a:r>
              <a:rPr lang="en-US" dirty="0"/>
              <a:t> data</a:t>
            </a:r>
          </a:p>
        </p:txBody>
      </p:sp>
    </p:spTree>
    <p:extLst>
      <p:ext uri="{BB962C8B-B14F-4D97-AF65-F5344CB8AC3E}">
        <p14:creationId xmlns:p14="http://schemas.microsoft.com/office/powerpoint/2010/main" val="2989699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l="-6000" r="-6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1785830-21E7-4E0A-A524-B67E8D581FFF}"/>
              </a:ext>
            </a:extLst>
          </p:cNvPr>
          <p:cNvSpPr txBox="1"/>
          <p:nvPr/>
        </p:nvSpPr>
        <p:spPr>
          <a:xfrm>
            <a:off x="2315648" y="1101414"/>
            <a:ext cx="6242411" cy="5262979"/>
          </a:xfrm>
          <a:prstGeom prst="rect">
            <a:avLst/>
          </a:prstGeom>
          <a:noFill/>
        </p:spPr>
        <p:txBody>
          <a:bodyPr wrap="square" rtlCol="0">
            <a:spAutoFit/>
          </a:bodyPr>
          <a:lstStyle/>
          <a:p>
            <a:pPr algn="ctr"/>
            <a:r>
              <a:rPr lang="en-US" sz="4800" b="1" dirty="0"/>
              <a:t>Thank you!</a:t>
            </a:r>
          </a:p>
          <a:p>
            <a:pPr algn="ctr"/>
            <a:endParaRPr lang="en-US" sz="4800" b="1" dirty="0"/>
          </a:p>
          <a:p>
            <a:pPr algn="ctr"/>
            <a:r>
              <a:rPr lang="en-US" sz="4800" b="1" dirty="0"/>
              <a:t>Feel free to contact me!</a:t>
            </a:r>
          </a:p>
          <a:p>
            <a:pPr algn="ctr"/>
            <a:endParaRPr lang="en-US" sz="4800" b="1" dirty="0"/>
          </a:p>
          <a:p>
            <a:pPr algn="ctr"/>
            <a:r>
              <a:rPr lang="en-US" sz="4800" b="1" dirty="0"/>
              <a:t>Stephanie Ritchie</a:t>
            </a:r>
          </a:p>
          <a:p>
            <a:pPr algn="ctr"/>
            <a:r>
              <a:rPr lang="en-US" sz="4000" b="1" dirty="0"/>
              <a:t>sritchie@umd.edu</a:t>
            </a:r>
          </a:p>
        </p:txBody>
      </p:sp>
    </p:spTree>
    <p:extLst>
      <p:ext uri="{BB962C8B-B14F-4D97-AF65-F5344CB8AC3E}">
        <p14:creationId xmlns:p14="http://schemas.microsoft.com/office/powerpoint/2010/main" val="14667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8" name="Content Placeholder 7" descr="LibLogoWide3.5in.gif"/>
          <p:cNvPicPr>
            <a:picLocks noChangeAspect="1"/>
          </p:cNvPicPr>
          <p:nvPr/>
        </p:nvPicPr>
        <p:blipFill>
          <a:blip r:embed="rId2"/>
          <a:srcRect t="-38589" b="-38589"/>
          <a:stretch>
            <a:fillRect/>
          </a:stretch>
        </p:blipFill>
        <p:spPr>
          <a:xfrm>
            <a:off x="279949" y="5667157"/>
            <a:ext cx="2060586" cy="1087604"/>
          </a:xfrm>
          <a:prstGeom prst="rect">
            <a:avLst/>
          </a:prstGeom>
        </p:spPr>
      </p:pic>
      <p:sp>
        <p:nvSpPr>
          <p:cNvPr id="4" name="TextBox 3"/>
          <p:cNvSpPr txBox="1"/>
          <p:nvPr/>
        </p:nvSpPr>
        <p:spPr>
          <a:xfrm>
            <a:off x="457197" y="490228"/>
            <a:ext cx="8229600" cy="646331"/>
          </a:xfrm>
          <a:prstGeom prst="rect">
            <a:avLst/>
          </a:prstGeom>
          <a:noFill/>
        </p:spPr>
        <p:txBody>
          <a:bodyPr wrap="square" rtlCol="0">
            <a:spAutoFit/>
          </a:bodyPr>
          <a:lstStyle/>
          <a:p>
            <a:pPr algn="ctr"/>
            <a:r>
              <a:rPr lang="en-US" sz="3600" b="1" dirty="0">
                <a:solidFill>
                  <a:srgbClr val="C00000"/>
                </a:solidFill>
                <a:latin typeface="+mj-lt"/>
              </a:rPr>
              <a:t>Project Background</a:t>
            </a:r>
          </a:p>
        </p:txBody>
      </p:sp>
      <p:sp>
        <p:nvSpPr>
          <p:cNvPr id="2" name="TextBox 1">
            <a:extLst>
              <a:ext uri="{FF2B5EF4-FFF2-40B4-BE49-F238E27FC236}">
                <a16:creationId xmlns:a16="http://schemas.microsoft.com/office/drawing/2014/main" id="{D3E3DB83-0D50-471B-B996-A549E990D52B}"/>
              </a:ext>
            </a:extLst>
          </p:cNvPr>
          <p:cNvSpPr txBox="1"/>
          <p:nvPr/>
        </p:nvSpPr>
        <p:spPr>
          <a:xfrm>
            <a:off x="457197" y="1834559"/>
            <a:ext cx="8229600" cy="5386090"/>
          </a:xfrm>
          <a:prstGeom prst="rect">
            <a:avLst/>
          </a:prstGeom>
          <a:noFill/>
        </p:spPr>
        <p:txBody>
          <a:bodyPr wrap="square" rtlCol="0">
            <a:spAutoFit/>
          </a:bodyPr>
          <a:lstStyle/>
          <a:p>
            <a:pPr algn="ctr"/>
            <a:r>
              <a:rPr lang="en-US" sz="3600" dirty="0"/>
              <a:t>Started with a Challenge!</a:t>
            </a:r>
            <a:endParaRPr lang="en-US" sz="1100" dirty="0"/>
          </a:p>
          <a:p>
            <a:pPr algn="ctr"/>
            <a:endParaRPr lang="en-US" sz="800" dirty="0"/>
          </a:p>
          <a:p>
            <a:pPr marL="342900" indent="-342900">
              <a:buFont typeface="Arial" panose="020B0604020202020204" pitchFamily="34" charset="0"/>
              <a:buChar char="•"/>
            </a:pPr>
            <a:r>
              <a:rPr lang="en-US" sz="2400" dirty="0"/>
              <a:t>Merge the White Memorial Chemistry Library collection with the Engineering and Physical Sciences Library (EPSL)</a:t>
            </a:r>
          </a:p>
          <a:p>
            <a:pPr marL="800100" lvl="1" indent="-342900">
              <a:buFont typeface="Arial" panose="020B0604020202020204" pitchFamily="34" charset="0"/>
              <a:buChar char="•"/>
            </a:pPr>
            <a:r>
              <a:rPr lang="en-US" sz="2400" dirty="0"/>
              <a:t>Chemistry Collections prior to merge included thousands of books and serials</a:t>
            </a:r>
          </a:p>
          <a:p>
            <a:pPr marL="800100" lvl="1" indent="-342900">
              <a:buFont typeface="Arial" panose="020B0604020202020204" pitchFamily="34" charset="0"/>
              <a:buChar char="•"/>
            </a:pPr>
            <a:r>
              <a:rPr lang="en-US" sz="2400" dirty="0"/>
              <a:t>Most materials in the QD (Chemistry) call number</a:t>
            </a:r>
          </a:p>
          <a:p>
            <a:pPr marL="800100" lvl="1" indent="-342900">
              <a:buFont typeface="Arial" panose="020B0604020202020204" pitchFamily="34" charset="0"/>
              <a:buChar char="•"/>
            </a:pPr>
            <a:r>
              <a:rPr lang="en-US" sz="2400" dirty="0"/>
              <a:t>Many items in Q-Z ranges, </a:t>
            </a:r>
          </a:p>
          <a:p>
            <a:pPr marL="800100" lvl="1" indent="-342900">
              <a:buFont typeface="Arial" panose="020B0604020202020204" pitchFamily="34" charset="0"/>
              <a:buChar char="•"/>
            </a:pPr>
            <a:r>
              <a:rPr lang="en-US" sz="2400" dirty="0"/>
              <a:t>Very few in A-P ranges</a:t>
            </a:r>
          </a:p>
          <a:p>
            <a:pPr marL="342900" indent="-342900">
              <a:buFont typeface="Arial" panose="020B0604020202020204" pitchFamily="34" charset="0"/>
              <a:buChar char="•"/>
            </a:pPr>
            <a:r>
              <a:rPr lang="en-US" sz="2400" dirty="0"/>
              <a:t>Approximately 6 months - 1 year to complete project</a:t>
            </a:r>
          </a:p>
          <a:p>
            <a:endParaRPr lang="en-US" sz="2400" dirty="0"/>
          </a:p>
          <a:p>
            <a:pPr marL="342900" indent="-342900">
              <a:buFont typeface="Arial" panose="020B0604020202020204" pitchFamily="34" charset="0"/>
              <a:buChar char="•"/>
            </a:pPr>
            <a:endParaRPr lang="en-US" sz="2400" dirty="0"/>
          </a:p>
          <a:p>
            <a:pPr lvl="1"/>
            <a:endParaRPr lang="en-US" sz="2400" dirty="0"/>
          </a:p>
          <a:p>
            <a:endParaRPr lang="en-US" dirty="0"/>
          </a:p>
          <a:p>
            <a:endParaRPr lang="en-US" dirty="0"/>
          </a:p>
        </p:txBody>
      </p:sp>
    </p:spTree>
    <p:extLst>
      <p:ext uri="{BB962C8B-B14F-4D97-AF65-F5344CB8AC3E}">
        <p14:creationId xmlns:p14="http://schemas.microsoft.com/office/powerpoint/2010/main" val="1033985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8" name="Content Placeholder 7" descr="LibLogoWide3.5in.gif"/>
          <p:cNvPicPr>
            <a:picLocks noChangeAspect="1"/>
          </p:cNvPicPr>
          <p:nvPr/>
        </p:nvPicPr>
        <p:blipFill>
          <a:blip r:embed="rId2"/>
          <a:srcRect t="-38589" b="-38589"/>
          <a:stretch>
            <a:fillRect/>
          </a:stretch>
        </p:blipFill>
        <p:spPr>
          <a:xfrm>
            <a:off x="279949" y="5667157"/>
            <a:ext cx="2060586" cy="1087604"/>
          </a:xfrm>
          <a:prstGeom prst="rect">
            <a:avLst/>
          </a:prstGeom>
        </p:spPr>
      </p:pic>
      <p:sp>
        <p:nvSpPr>
          <p:cNvPr id="4" name="TextBox 3"/>
          <p:cNvSpPr txBox="1"/>
          <p:nvPr/>
        </p:nvSpPr>
        <p:spPr>
          <a:xfrm>
            <a:off x="457197" y="490228"/>
            <a:ext cx="8229600" cy="646331"/>
          </a:xfrm>
          <a:prstGeom prst="rect">
            <a:avLst/>
          </a:prstGeom>
          <a:noFill/>
        </p:spPr>
        <p:txBody>
          <a:bodyPr wrap="square" rtlCol="0">
            <a:spAutoFit/>
          </a:bodyPr>
          <a:lstStyle/>
          <a:p>
            <a:pPr algn="ctr"/>
            <a:r>
              <a:rPr lang="en-US" sz="3600" b="1" dirty="0">
                <a:solidFill>
                  <a:srgbClr val="C00000"/>
                </a:solidFill>
                <a:latin typeface="+mj-lt"/>
              </a:rPr>
              <a:t>Project Background</a:t>
            </a:r>
          </a:p>
        </p:txBody>
      </p:sp>
      <p:sp>
        <p:nvSpPr>
          <p:cNvPr id="5" name="TextBox 4">
            <a:extLst>
              <a:ext uri="{FF2B5EF4-FFF2-40B4-BE49-F238E27FC236}">
                <a16:creationId xmlns:a16="http://schemas.microsoft.com/office/drawing/2014/main" id="{25F911F7-F71F-434E-844F-64756EE57B48}"/>
              </a:ext>
            </a:extLst>
          </p:cNvPr>
          <p:cNvSpPr txBox="1"/>
          <p:nvPr/>
        </p:nvSpPr>
        <p:spPr>
          <a:xfrm>
            <a:off x="1482212" y="1454064"/>
            <a:ext cx="5773993" cy="2308324"/>
          </a:xfrm>
          <a:prstGeom prst="rect">
            <a:avLst/>
          </a:prstGeom>
          <a:noFill/>
        </p:spPr>
        <p:txBody>
          <a:bodyPr wrap="square" rtlCol="0">
            <a:spAutoFit/>
          </a:bodyPr>
          <a:lstStyle/>
          <a:p>
            <a:r>
              <a:rPr lang="en-US" sz="2400" dirty="0"/>
              <a:t>Q-Z Call Number materials housed in multiple locations across UMCP Libraries:</a:t>
            </a:r>
          </a:p>
          <a:p>
            <a:pPr marL="285750" indent="-285750">
              <a:buFont typeface="Arial" panose="020B0604020202020204" pitchFamily="34" charset="0"/>
              <a:buChar char="•"/>
            </a:pPr>
            <a:r>
              <a:rPr lang="en-US" sz="2400" dirty="0"/>
              <a:t>Chemistry Library</a:t>
            </a:r>
          </a:p>
          <a:p>
            <a:pPr marL="285750" indent="-285750">
              <a:buFont typeface="Arial" panose="020B0604020202020204" pitchFamily="34" charset="0"/>
              <a:buChar char="•"/>
            </a:pPr>
            <a:r>
              <a:rPr lang="en-US" sz="2400" dirty="0"/>
              <a:t>STEM Library</a:t>
            </a:r>
          </a:p>
          <a:p>
            <a:pPr marL="285750" indent="-285750">
              <a:buFont typeface="Arial" panose="020B0604020202020204" pitchFamily="34" charset="0"/>
              <a:buChar char="•"/>
            </a:pPr>
            <a:r>
              <a:rPr lang="en-US" sz="2400" dirty="0" err="1"/>
              <a:t>McKeldin</a:t>
            </a:r>
            <a:r>
              <a:rPr lang="en-US" sz="2400" dirty="0"/>
              <a:t> (main library)</a:t>
            </a:r>
          </a:p>
          <a:p>
            <a:pPr marL="285750" indent="-285750">
              <a:buFont typeface="Arial" panose="020B0604020202020204" pitchFamily="34" charset="0"/>
              <a:buChar char="•"/>
            </a:pPr>
            <a:r>
              <a:rPr lang="en-US" sz="2400" dirty="0"/>
              <a:t>Severn (off-site storage facility)</a:t>
            </a:r>
          </a:p>
        </p:txBody>
      </p:sp>
      <p:sp>
        <p:nvSpPr>
          <p:cNvPr id="6" name="TextBox 5">
            <a:extLst>
              <a:ext uri="{FF2B5EF4-FFF2-40B4-BE49-F238E27FC236}">
                <a16:creationId xmlns:a16="http://schemas.microsoft.com/office/drawing/2014/main" id="{099ED142-74BD-42EA-881D-7CF116F24156}"/>
              </a:ext>
            </a:extLst>
          </p:cNvPr>
          <p:cNvSpPr txBox="1"/>
          <p:nvPr/>
        </p:nvSpPr>
        <p:spPr>
          <a:xfrm>
            <a:off x="1482212" y="4029658"/>
            <a:ext cx="4210320" cy="1569660"/>
          </a:xfrm>
          <a:prstGeom prst="rect">
            <a:avLst/>
          </a:prstGeom>
          <a:noFill/>
        </p:spPr>
        <p:txBody>
          <a:bodyPr wrap="none" rtlCol="0">
            <a:spAutoFit/>
          </a:bodyPr>
          <a:lstStyle/>
          <a:p>
            <a:r>
              <a:rPr lang="en-US" sz="2400" dirty="0"/>
              <a:t>Decision needed for each item:</a:t>
            </a:r>
          </a:p>
          <a:p>
            <a:pPr marL="342900" indent="-342900">
              <a:buFont typeface="+mj-lt"/>
              <a:buAutoNum type="arabicPeriod"/>
            </a:pPr>
            <a:r>
              <a:rPr lang="en-US" sz="2400" dirty="0"/>
              <a:t>Keep in stacks and move</a:t>
            </a:r>
          </a:p>
          <a:p>
            <a:pPr marL="342900" indent="-342900">
              <a:buFont typeface="+mj-lt"/>
              <a:buAutoNum type="arabicPeriod"/>
            </a:pPr>
            <a:r>
              <a:rPr lang="en-US" sz="2400" dirty="0"/>
              <a:t>Transfer to storage</a:t>
            </a:r>
          </a:p>
          <a:p>
            <a:pPr marL="342900" indent="-342900">
              <a:buFont typeface="+mj-lt"/>
              <a:buAutoNum type="arabicPeriod"/>
            </a:pPr>
            <a:r>
              <a:rPr lang="en-US" sz="2400" dirty="0"/>
              <a:t>Withdraw</a:t>
            </a:r>
          </a:p>
        </p:txBody>
      </p:sp>
    </p:spTree>
    <p:extLst>
      <p:ext uri="{BB962C8B-B14F-4D97-AF65-F5344CB8AC3E}">
        <p14:creationId xmlns:p14="http://schemas.microsoft.com/office/powerpoint/2010/main" val="3924175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l="-6000" r="-6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1785830-21E7-4E0A-A524-B67E8D581FFF}"/>
              </a:ext>
            </a:extLst>
          </p:cNvPr>
          <p:cNvSpPr txBox="1"/>
          <p:nvPr/>
        </p:nvSpPr>
        <p:spPr>
          <a:xfrm>
            <a:off x="1253764" y="452485"/>
            <a:ext cx="6242411" cy="2123658"/>
          </a:xfrm>
          <a:prstGeom prst="rect">
            <a:avLst/>
          </a:prstGeom>
          <a:noFill/>
        </p:spPr>
        <p:txBody>
          <a:bodyPr wrap="square" rtlCol="0">
            <a:spAutoFit/>
          </a:bodyPr>
          <a:lstStyle/>
          <a:p>
            <a:r>
              <a:rPr lang="en-US" sz="4400" dirty="0"/>
              <a:t>How make a decision for thousands of items in short amount of time?</a:t>
            </a:r>
          </a:p>
        </p:txBody>
      </p:sp>
      <p:sp>
        <p:nvSpPr>
          <p:cNvPr id="3" name="TextBox 2">
            <a:extLst>
              <a:ext uri="{FF2B5EF4-FFF2-40B4-BE49-F238E27FC236}">
                <a16:creationId xmlns:a16="http://schemas.microsoft.com/office/drawing/2014/main" id="{10ACA5D7-F97A-415B-98DE-90749AC3AA2C}"/>
              </a:ext>
            </a:extLst>
          </p:cNvPr>
          <p:cNvSpPr txBox="1"/>
          <p:nvPr/>
        </p:nvSpPr>
        <p:spPr>
          <a:xfrm>
            <a:off x="3912124" y="4317209"/>
            <a:ext cx="5035779" cy="1938992"/>
          </a:xfrm>
          <a:prstGeom prst="rect">
            <a:avLst/>
          </a:prstGeom>
          <a:noFill/>
        </p:spPr>
        <p:txBody>
          <a:bodyPr wrap="square" rtlCol="0">
            <a:spAutoFit/>
          </a:bodyPr>
          <a:lstStyle/>
          <a:p>
            <a:r>
              <a:rPr lang="en-US" sz="3600" dirty="0">
                <a:solidFill>
                  <a:srgbClr val="C00000"/>
                </a:solidFill>
              </a:rPr>
              <a:t>Use </a:t>
            </a:r>
            <a:r>
              <a:rPr lang="en-US" sz="4800" dirty="0">
                <a:solidFill>
                  <a:srgbClr val="C00000"/>
                </a:solidFill>
              </a:rPr>
              <a:t>data</a:t>
            </a:r>
            <a:r>
              <a:rPr lang="en-US" sz="3600" dirty="0">
                <a:solidFill>
                  <a:srgbClr val="C00000"/>
                </a:solidFill>
              </a:rPr>
              <a:t> to determine which items needed librarian review</a:t>
            </a:r>
          </a:p>
        </p:txBody>
      </p:sp>
    </p:spTree>
    <p:extLst>
      <p:ext uri="{BB962C8B-B14F-4D97-AF65-F5344CB8AC3E}">
        <p14:creationId xmlns:p14="http://schemas.microsoft.com/office/powerpoint/2010/main" val="1389749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8" name="Content Placeholder 7" descr="LibLogoWide3.5in.gif"/>
          <p:cNvPicPr>
            <a:picLocks noChangeAspect="1"/>
          </p:cNvPicPr>
          <p:nvPr/>
        </p:nvPicPr>
        <p:blipFill>
          <a:blip r:embed="rId2"/>
          <a:srcRect t="-38589" b="-38589"/>
          <a:stretch>
            <a:fillRect/>
          </a:stretch>
        </p:blipFill>
        <p:spPr>
          <a:xfrm>
            <a:off x="279949" y="5667157"/>
            <a:ext cx="2060586" cy="1087604"/>
          </a:xfrm>
          <a:prstGeom prst="rect">
            <a:avLst/>
          </a:prstGeom>
        </p:spPr>
      </p:pic>
      <p:sp>
        <p:nvSpPr>
          <p:cNvPr id="4" name="TextBox 3"/>
          <p:cNvSpPr txBox="1"/>
          <p:nvPr/>
        </p:nvSpPr>
        <p:spPr>
          <a:xfrm>
            <a:off x="457197" y="490228"/>
            <a:ext cx="8229600" cy="646331"/>
          </a:xfrm>
          <a:prstGeom prst="rect">
            <a:avLst/>
          </a:prstGeom>
          <a:noFill/>
        </p:spPr>
        <p:txBody>
          <a:bodyPr wrap="square" rtlCol="0">
            <a:spAutoFit/>
          </a:bodyPr>
          <a:lstStyle/>
          <a:p>
            <a:pPr algn="ctr"/>
            <a:r>
              <a:rPr lang="en-US" sz="3600" b="1" dirty="0">
                <a:solidFill>
                  <a:srgbClr val="C00000"/>
                </a:solidFill>
                <a:latin typeface="+mj-lt"/>
              </a:rPr>
              <a:t>What data?</a:t>
            </a:r>
          </a:p>
        </p:txBody>
      </p:sp>
      <p:sp>
        <p:nvSpPr>
          <p:cNvPr id="2" name="TextBox 1">
            <a:extLst>
              <a:ext uri="{FF2B5EF4-FFF2-40B4-BE49-F238E27FC236}">
                <a16:creationId xmlns:a16="http://schemas.microsoft.com/office/drawing/2014/main" id="{554F49BA-91A3-4094-B25E-E72066F5F4F1}"/>
              </a:ext>
            </a:extLst>
          </p:cNvPr>
          <p:cNvSpPr txBox="1"/>
          <p:nvPr/>
        </p:nvSpPr>
        <p:spPr>
          <a:xfrm>
            <a:off x="508548" y="2616100"/>
            <a:ext cx="4048837" cy="3354765"/>
          </a:xfrm>
          <a:prstGeom prst="rect">
            <a:avLst/>
          </a:prstGeom>
          <a:noFill/>
        </p:spPr>
        <p:txBody>
          <a:bodyPr wrap="square" numCol="1" rtlCol="0">
            <a:spAutoFit/>
          </a:bodyPr>
          <a:lstStyle/>
          <a:p>
            <a:r>
              <a:rPr lang="en-US" sz="2800" b="1" dirty="0"/>
              <a:t>Item Identification Information</a:t>
            </a:r>
          </a:p>
          <a:p>
            <a:pPr marL="285750" indent="-285750">
              <a:buFont typeface="Arial" panose="020B0604020202020204" pitchFamily="34" charset="0"/>
              <a:buChar char="•"/>
            </a:pPr>
            <a:r>
              <a:rPr lang="en-US" sz="2400" dirty="0"/>
              <a:t>Bib ID</a:t>
            </a:r>
          </a:p>
          <a:p>
            <a:pPr marL="285750" indent="-285750">
              <a:buFont typeface="Arial" panose="020B0604020202020204" pitchFamily="34" charset="0"/>
              <a:buChar char="•"/>
            </a:pPr>
            <a:r>
              <a:rPr lang="en-US" sz="2400" dirty="0"/>
              <a:t>Title</a:t>
            </a:r>
          </a:p>
          <a:p>
            <a:pPr marL="285750" indent="-285750">
              <a:buFont typeface="Arial" panose="020B0604020202020204" pitchFamily="34" charset="0"/>
              <a:buChar char="•"/>
            </a:pPr>
            <a:r>
              <a:rPr lang="en-US" sz="2400" dirty="0"/>
              <a:t>Pub Year</a:t>
            </a:r>
          </a:p>
          <a:p>
            <a:pPr marL="285750" indent="-285750">
              <a:buFont typeface="Arial" panose="020B0604020202020204" pitchFamily="34" charset="0"/>
              <a:buChar char="•"/>
            </a:pPr>
            <a:r>
              <a:rPr lang="en-US" sz="2400" dirty="0"/>
              <a:t>Barcode</a:t>
            </a:r>
          </a:p>
          <a:p>
            <a:pPr marL="285750" indent="-285750">
              <a:buFont typeface="Arial" panose="020B0604020202020204" pitchFamily="34" charset="0"/>
              <a:buChar char="•"/>
            </a:pPr>
            <a:r>
              <a:rPr lang="en-US" sz="2400" dirty="0"/>
              <a:t>Material Type</a:t>
            </a:r>
          </a:p>
          <a:p>
            <a:pPr marL="285750" indent="-285750">
              <a:buFontTx/>
              <a:buChar char="-"/>
            </a:pPr>
            <a:endParaRPr lang="en-US" dirty="0"/>
          </a:p>
          <a:p>
            <a:r>
              <a:rPr lang="en-US" dirty="0"/>
              <a:t>	</a:t>
            </a:r>
          </a:p>
        </p:txBody>
      </p:sp>
      <p:sp>
        <p:nvSpPr>
          <p:cNvPr id="6" name="TextBox 5">
            <a:extLst>
              <a:ext uri="{FF2B5EF4-FFF2-40B4-BE49-F238E27FC236}">
                <a16:creationId xmlns:a16="http://schemas.microsoft.com/office/drawing/2014/main" id="{DF759B5D-8BFC-4F2D-97C6-A56621E1545F}"/>
              </a:ext>
            </a:extLst>
          </p:cNvPr>
          <p:cNvSpPr txBox="1"/>
          <p:nvPr/>
        </p:nvSpPr>
        <p:spPr>
          <a:xfrm>
            <a:off x="4557385" y="2641416"/>
            <a:ext cx="3961790" cy="4124206"/>
          </a:xfrm>
          <a:prstGeom prst="rect">
            <a:avLst/>
          </a:prstGeom>
          <a:noFill/>
        </p:spPr>
        <p:txBody>
          <a:bodyPr wrap="none" rtlCol="0">
            <a:spAutoFit/>
          </a:bodyPr>
          <a:lstStyle/>
          <a:p>
            <a:r>
              <a:rPr lang="en-US" sz="2800" b="1" dirty="0"/>
              <a:t>Location Information</a:t>
            </a:r>
          </a:p>
          <a:p>
            <a:pPr marL="285750" indent="-285750">
              <a:buFont typeface="Arial" panose="020B0604020202020204" pitchFamily="34" charset="0"/>
              <a:buChar char="•"/>
            </a:pPr>
            <a:r>
              <a:rPr lang="en-US" sz="2400" dirty="0"/>
              <a:t>Sublibrary</a:t>
            </a:r>
          </a:p>
          <a:p>
            <a:pPr marL="285750" indent="-285750">
              <a:buFont typeface="Arial" panose="020B0604020202020204" pitchFamily="34" charset="0"/>
              <a:buChar char="•"/>
            </a:pPr>
            <a:r>
              <a:rPr lang="en-US" sz="2400" dirty="0"/>
              <a:t>Collection</a:t>
            </a:r>
          </a:p>
          <a:p>
            <a:pPr marL="285750" indent="-285750">
              <a:buFont typeface="Arial" panose="020B0604020202020204" pitchFamily="34" charset="0"/>
              <a:buChar char="•"/>
            </a:pPr>
            <a:r>
              <a:rPr lang="en-US" sz="2400" dirty="0"/>
              <a:t>Call Number</a:t>
            </a:r>
          </a:p>
          <a:p>
            <a:pPr marL="285750" indent="-285750">
              <a:buFont typeface="Arial" panose="020B0604020202020204" pitchFamily="34" charset="0"/>
              <a:buChar char="•"/>
            </a:pPr>
            <a:r>
              <a:rPr lang="en-US" sz="2400" dirty="0"/>
              <a:t>Description</a:t>
            </a:r>
          </a:p>
          <a:p>
            <a:pPr marL="742950" lvl="1" indent="-285750">
              <a:buFont typeface="Arial" panose="020B0604020202020204" pitchFamily="34" charset="0"/>
              <a:buChar char="•"/>
            </a:pPr>
            <a:r>
              <a:rPr lang="en-US" sz="2400" dirty="0"/>
              <a:t>Includes volume/series</a:t>
            </a:r>
            <a:br>
              <a:rPr lang="en-US" sz="2400" dirty="0"/>
            </a:br>
            <a:r>
              <a:rPr lang="en-US" sz="2400" dirty="0"/>
              <a:t>numbering</a:t>
            </a:r>
          </a:p>
          <a:p>
            <a:pPr marL="285750" indent="-285750">
              <a:buFont typeface="Arial" panose="020B0604020202020204" pitchFamily="34" charset="0"/>
              <a:buChar char="•"/>
            </a:pPr>
            <a:r>
              <a:rPr lang="en-US" sz="2400" dirty="0"/>
              <a:t>IPS</a:t>
            </a:r>
          </a:p>
          <a:p>
            <a:pPr marL="742950" lvl="1" indent="-285750">
              <a:buFont typeface="Arial" panose="020B0604020202020204" pitchFamily="34" charset="0"/>
              <a:buChar char="•"/>
            </a:pPr>
            <a:r>
              <a:rPr lang="en-US" sz="2400" dirty="0"/>
              <a:t>Can indicate if item is </a:t>
            </a:r>
            <a:br>
              <a:rPr lang="en-US" sz="2400" dirty="0"/>
            </a:br>
            <a:r>
              <a:rPr lang="en-US" sz="2400" dirty="0"/>
              <a:t>Not On Shelf</a:t>
            </a:r>
          </a:p>
          <a:p>
            <a:endParaRPr lang="en-US" dirty="0"/>
          </a:p>
        </p:txBody>
      </p:sp>
      <p:sp>
        <p:nvSpPr>
          <p:cNvPr id="7" name="TextBox 6">
            <a:extLst>
              <a:ext uri="{FF2B5EF4-FFF2-40B4-BE49-F238E27FC236}">
                <a16:creationId xmlns:a16="http://schemas.microsoft.com/office/drawing/2014/main" id="{4A9E02E3-1C20-46F7-A9A5-37985A893B4C}"/>
              </a:ext>
            </a:extLst>
          </p:cNvPr>
          <p:cNvSpPr txBox="1"/>
          <p:nvPr/>
        </p:nvSpPr>
        <p:spPr>
          <a:xfrm>
            <a:off x="279950" y="1457472"/>
            <a:ext cx="8583832" cy="923330"/>
          </a:xfrm>
          <a:prstGeom prst="rect">
            <a:avLst/>
          </a:prstGeom>
          <a:noFill/>
        </p:spPr>
        <p:txBody>
          <a:bodyPr wrap="square" rtlCol="0">
            <a:spAutoFit/>
          </a:bodyPr>
          <a:lstStyle/>
          <a:p>
            <a:r>
              <a:rPr lang="en-US" dirty="0"/>
              <a:t>For books we used ALEPH bibliographic and holdings data as a starting point to estimate materials in collection:</a:t>
            </a:r>
          </a:p>
          <a:p>
            <a:endParaRPr lang="en-US" dirty="0"/>
          </a:p>
        </p:txBody>
      </p:sp>
    </p:spTree>
    <p:extLst>
      <p:ext uri="{BB962C8B-B14F-4D97-AF65-F5344CB8AC3E}">
        <p14:creationId xmlns:p14="http://schemas.microsoft.com/office/powerpoint/2010/main" val="1624574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6" name="Picture 5">
            <a:extLst>
              <a:ext uri="{FF2B5EF4-FFF2-40B4-BE49-F238E27FC236}">
                <a16:creationId xmlns:a16="http://schemas.microsoft.com/office/drawing/2014/main" id="{DF981FE1-7DA9-49A8-A372-87D4D938AF62}"/>
              </a:ext>
            </a:extLst>
          </p:cNvPr>
          <p:cNvPicPr>
            <a:picLocks noChangeAspect="1"/>
          </p:cNvPicPr>
          <p:nvPr/>
        </p:nvPicPr>
        <p:blipFill>
          <a:blip r:embed="rId2"/>
          <a:stretch>
            <a:fillRect/>
          </a:stretch>
        </p:blipFill>
        <p:spPr>
          <a:xfrm>
            <a:off x="352422" y="690131"/>
            <a:ext cx="8439150" cy="4476750"/>
          </a:xfrm>
          <a:prstGeom prst="rect">
            <a:avLst/>
          </a:prstGeom>
        </p:spPr>
      </p:pic>
      <p:sp>
        <p:nvSpPr>
          <p:cNvPr id="7" name="TextBox 6">
            <a:extLst>
              <a:ext uri="{FF2B5EF4-FFF2-40B4-BE49-F238E27FC236}">
                <a16:creationId xmlns:a16="http://schemas.microsoft.com/office/drawing/2014/main" id="{D9CCCCD9-33F0-4FD3-8176-40835D488E73}"/>
              </a:ext>
            </a:extLst>
          </p:cNvPr>
          <p:cNvSpPr txBox="1"/>
          <p:nvPr/>
        </p:nvSpPr>
        <p:spPr>
          <a:xfrm>
            <a:off x="352422" y="5533846"/>
            <a:ext cx="8497326" cy="923330"/>
          </a:xfrm>
          <a:prstGeom prst="rect">
            <a:avLst/>
          </a:prstGeom>
          <a:noFill/>
        </p:spPr>
        <p:txBody>
          <a:bodyPr wrap="none" rtlCol="0">
            <a:spAutoFit/>
          </a:bodyPr>
          <a:lstStyle/>
          <a:p>
            <a:r>
              <a:rPr lang="en-US" b="1" dirty="0" err="1"/>
              <a:t>Sublibcoll</a:t>
            </a:r>
            <a:r>
              <a:rPr lang="en-US" b="1" dirty="0"/>
              <a:t> </a:t>
            </a:r>
            <a:r>
              <a:rPr lang="en-US" dirty="0"/>
              <a:t>= Concatenate sublibrary and collection for shelf locations</a:t>
            </a:r>
          </a:p>
          <a:p>
            <a:endParaRPr lang="en-US" dirty="0"/>
          </a:p>
          <a:p>
            <a:r>
              <a:rPr lang="en-US" b="1" dirty="0" err="1"/>
              <a:t>Callnodesc</a:t>
            </a:r>
            <a:r>
              <a:rPr lang="en-US" b="1" dirty="0"/>
              <a:t> </a:t>
            </a:r>
            <a:r>
              <a:rPr lang="en-US" dirty="0"/>
              <a:t>= Concatenate </a:t>
            </a:r>
            <a:r>
              <a:rPr lang="en-US" dirty="0" err="1"/>
              <a:t>callno</a:t>
            </a:r>
            <a:r>
              <a:rPr lang="en-US" dirty="0"/>
              <a:t> and description for call number with volume number</a:t>
            </a:r>
          </a:p>
        </p:txBody>
      </p:sp>
    </p:spTree>
    <p:extLst>
      <p:ext uri="{BB962C8B-B14F-4D97-AF65-F5344CB8AC3E}">
        <p14:creationId xmlns:p14="http://schemas.microsoft.com/office/powerpoint/2010/main" val="2393679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4" name="Picture 3">
            <a:extLst>
              <a:ext uri="{FF2B5EF4-FFF2-40B4-BE49-F238E27FC236}">
                <a16:creationId xmlns:a16="http://schemas.microsoft.com/office/drawing/2014/main" id="{F498DEEC-2A0C-4ACF-AC6A-8A5D7924DF5B}"/>
              </a:ext>
            </a:extLst>
          </p:cNvPr>
          <p:cNvPicPr>
            <a:picLocks noChangeAspect="1"/>
          </p:cNvPicPr>
          <p:nvPr/>
        </p:nvPicPr>
        <p:blipFill>
          <a:blip r:embed="rId3"/>
          <a:stretch>
            <a:fillRect/>
          </a:stretch>
        </p:blipFill>
        <p:spPr>
          <a:xfrm>
            <a:off x="516194" y="393974"/>
            <a:ext cx="8275383" cy="5601537"/>
          </a:xfrm>
          <a:prstGeom prst="rect">
            <a:avLst/>
          </a:prstGeom>
        </p:spPr>
      </p:pic>
      <p:sp>
        <p:nvSpPr>
          <p:cNvPr id="5" name="TextBox 4">
            <a:extLst>
              <a:ext uri="{FF2B5EF4-FFF2-40B4-BE49-F238E27FC236}">
                <a16:creationId xmlns:a16="http://schemas.microsoft.com/office/drawing/2014/main" id="{78C52407-D526-4037-9F91-1AD069639636}"/>
              </a:ext>
            </a:extLst>
          </p:cNvPr>
          <p:cNvSpPr txBox="1"/>
          <p:nvPr/>
        </p:nvSpPr>
        <p:spPr>
          <a:xfrm>
            <a:off x="484243" y="6229272"/>
            <a:ext cx="8175508" cy="369332"/>
          </a:xfrm>
          <a:prstGeom prst="rect">
            <a:avLst/>
          </a:prstGeom>
          <a:noFill/>
        </p:spPr>
        <p:txBody>
          <a:bodyPr wrap="none" rtlCol="0">
            <a:spAutoFit/>
          </a:bodyPr>
          <a:lstStyle/>
          <a:p>
            <a:r>
              <a:rPr lang="en-US" dirty="0"/>
              <a:t>Example where </a:t>
            </a:r>
            <a:r>
              <a:rPr lang="en-US" dirty="0" err="1"/>
              <a:t>sublibcoll</a:t>
            </a:r>
            <a:r>
              <a:rPr lang="en-US" dirty="0"/>
              <a:t> and </a:t>
            </a:r>
            <a:r>
              <a:rPr lang="en-US" dirty="0" err="1"/>
              <a:t>callnodesc</a:t>
            </a:r>
            <a:r>
              <a:rPr lang="en-US" dirty="0"/>
              <a:t> are important for deduplication decisions</a:t>
            </a:r>
          </a:p>
        </p:txBody>
      </p:sp>
    </p:spTree>
    <p:extLst>
      <p:ext uri="{BB962C8B-B14F-4D97-AF65-F5344CB8AC3E}">
        <p14:creationId xmlns:p14="http://schemas.microsoft.com/office/powerpoint/2010/main" val="553114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8" name="Content Placeholder 7" descr="LibLogoWide3.5in.gif"/>
          <p:cNvPicPr>
            <a:picLocks noChangeAspect="1"/>
          </p:cNvPicPr>
          <p:nvPr/>
        </p:nvPicPr>
        <p:blipFill>
          <a:blip r:embed="rId2"/>
          <a:srcRect t="-38589" b="-38589"/>
          <a:stretch>
            <a:fillRect/>
          </a:stretch>
        </p:blipFill>
        <p:spPr>
          <a:xfrm>
            <a:off x="279949" y="5667157"/>
            <a:ext cx="2060586" cy="1087604"/>
          </a:xfrm>
          <a:prstGeom prst="rect">
            <a:avLst/>
          </a:prstGeom>
        </p:spPr>
      </p:pic>
      <p:sp>
        <p:nvSpPr>
          <p:cNvPr id="4" name="TextBox 3"/>
          <p:cNvSpPr txBox="1"/>
          <p:nvPr/>
        </p:nvSpPr>
        <p:spPr>
          <a:xfrm>
            <a:off x="457197" y="490228"/>
            <a:ext cx="8229600" cy="646331"/>
          </a:xfrm>
          <a:prstGeom prst="rect">
            <a:avLst/>
          </a:prstGeom>
          <a:noFill/>
        </p:spPr>
        <p:txBody>
          <a:bodyPr wrap="square" rtlCol="0">
            <a:spAutoFit/>
          </a:bodyPr>
          <a:lstStyle/>
          <a:p>
            <a:pPr algn="ctr"/>
            <a:r>
              <a:rPr lang="en-US" sz="3600" b="1" dirty="0">
                <a:solidFill>
                  <a:srgbClr val="C00000"/>
                </a:solidFill>
                <a:latin typeface="+mj-lt"/>
              </a:rPr>
              <a:t>What data?</a:t>
            </a:r>
          </a:p>
        </p:txBody>
      </p:sp>
      <p:sp>
        <p:nvSpPr>
          <p:cNvPr id="7" name="TextBox 6">
            <a:extLst>
              <a:ext uri="{FF2B5EF4-FFF2-40B4-BE49-F238E27FC236}">
                <a16:creationId xmlns:a16="http://schemas.microsoft.com/office/drawing/2014/main" id="{4A9E02E3-1C20-46F7-A9A5-37985A893B4C}"/>
              </a:ext>
            </a:extLst>
          </p:cNvPr>
          <p:cNvSpPr txBox="1"/>
          <p:nvPr/>
        </p:nvSpPr>
        <p:spPr>
          <a:xfrm>
            <a:off x="279949" y="1231106"/>
            <a:ext cx="8583832" cy="1077218"/>
          </a:xfrm>
          <a:prstGeom prst="rect">
            <a:avLst/>
          </a:prstGeom>
          <a:noFill/>
        </p:spPr>
        <p:txBody>
          <a:bodyPr wrap="square" rtlCol="0">
            <a:spAutoFit/>
          </a:bodyPr>
          <a:lstStyle/>
          <a:p>
            <a:pPr algn="ctr"/>
            <a:r>
              <a:rPr lang="en-US" sz="2800" b="1" dirty="0"/>
              <a:t>Loan Count</a:t>
            </a:r>
          </a:p>
          <a:p>
            <a:pPr algn="ctr"/>
            <a:r>
              <a:rPr lang="en-US" dirty="0"/>
              <a:t>Use ALEPH Circulation data and Subtotal function to determine use across all copies</a:t>
            </a:r>
          </a:p>
          <a:p>
            <a:endParaRPr lang="en-US" dirty="0"/>
          </a:p>
        </p:txBody>
      </p:sp>
      <p:pic>
        <p:nvPicPr>
          <p:cNvPr id="12" name="Picture 11">
            <a:extLst>
              <a:ext uri="{FF2B5EF4-FFF2-40B4-BE49-F238E27FC236}">
                <a16:creationId xmlns:a16="http://schemas.microsoft.com/office/drawing/2014/main" id="{EF2A56DA-EAF7-4ACB-92E7-CB1A3147491E}"/>
              </a:ext>
            </a:extLst>
          </p:cNvPr>
          <p:cNvPicPr>
            <a:picLocks noChangeAspect="1"/>
          </p:cNvPicPr>
          <p:nvPr/>
        </p:nvPicPr>
        <p:blipFill>
          <a:blip r:embed="rId3"/>
          <a:stretch>
            <a:fillRect/>
          </a:stretch>
        </p:blipFill>
        <p:spPr>
          <a:xfrm>
            <a:off x="1947075" y="2173875"/>
            <a:ext cx="6713915" cy="2180822"/>
          </a:xfrm>
          <a:prstGeom prst="rect">
            <a:avLst/>
          </a:prstGeom>
          <a:ln w="12700">
            <a:solidFill>
              <a:schemeClr val="tx1"/>
            </a:solidFill>
          </a:ln>
        </p:spPr>
      </p:pic>
      <p:pic>
        <p:nvPicPr>
          <p:cNvPr id="10" name="Picture 9">
            <a:extLst>
              <a:ext uri="{FF2B5EF4-FFF2-40B4-BE49-F238E27FC236}">
                <a16:creationId xmlns:a16="http://schemas.microsoft.com/office/drawing/2014/main" id="{1042FC47-896C-486C-84D7-387AEA0A5D03}"/>
              </a:ext>
            </a:extLst>
          </p:cNvPr>
          <p:cNvPicPr>
            <a:picLocks noChangeAspect="1"/>
          </p:cNvPicPr>
          <p:nvPr/>
        </p:nvPicPr>
        <p:blipFill>
          <a:blip r:embed="rId4"/>
          <a:stretch>
            <a:fillRect/>
          </a:stretch>
        </p:blipFill>
        <p:spPr>
          <a:xfrm>
            <a:off x="2780117" y="2855603"/>
            <a:ext cx="4856715" cy="3809806"/>
          </a:xfrm>
          <a:prstGeom prst="rect">
            <a:avLst/>
          </a:prstGeom>
          <a:ln w="12700">
            <a:solidFill>
              <a:schemeClr val="tx1"/>
            </a:solidFill>
          </a:ln>
        </p:spPr>
      </p:pic>
      <p:sp>
        <p:nvSpPr>
          <p:cNvPr id="13" name="Arrow: U-Turn 12">
            <a:extLst>
              <a:ext uri="{FF2B5EF4-FFF2-40B4-BE49-F238E27FC236}">
                <a16:creationId xmlns:a16="http://schemas.microsoft.com/office/drawing/2014/main" id="{8B098155-7093-4383-9F87-50748426FC42}"/>
              </a:ext>
            </a:extLst>
          </p:cNvPr>
          <p:cNvSpPr/>
          <p:nvPr/>
        </p:nvSpPr>
        <p:spPr>
          <a:xfrm rot="16200000" flipH="1">
            <a:off x="439637" y="3876427"/>
            <a:ext cx="1511682" cy="1119248"/>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a:extLst>
              <a:ext uri="{FF2B5EF4-FFF2-40B4-BE49-F238E27FC236}">
                <a16:creationId xmlns:a16="http://schemas.microsoft.com/office/drawing/2014/main" id="{455391F9-CF1C-4949-86EE-D0BB77E1EA5A}"/>
              </a:ext>
            </a:extLst>
          </p:cNvPr>
          <p:cNvSpPr txBox="1"/>
          <p:nvPr/>
        </p:nvSpPr>
        <p:spPr>
          <a:xfrm>
            <a:off x="122398" y="2643675"/>
            <a:ext cx="1818318" cy="369332"/>
          </a:xfrm>
          <a:prstGeom prst="rect">
            <a:avLst/>
          </a:prstGeom>
          <a:noFill/>
        </p:spPr>
        <p:txBody>
          <a:bodyPr wrap="none" rtlCol="0">
            <a:spAutoFit/>
          </a:bodyPr>
          <a:lstStyle/>
          <a:p>
            <a:r>
              <a:rPr lang="en-US" b="1" dirty="0">
                <a:solidFill>
                  <a:srgbClr val="C00000"/>
                </a:solidFill>
              </a:rPr>
              <a:t>Raw ALEPH Data</a:t>
            </a:r>
          </a:p>
        </p:txBody>
      </p:sp>
      <p:sp>
        <p:nvSpPr>
          <p:cNvPr id="15" name="TextBox 14">
            <a:extLst>
              <a:ext uri="{FF2B5EF4-FFF2-40B4-BE49-F238E27FC236}">
                <a16:creationId xmlns:a16="http://schemas.microsoft.com/office/drawing/2014/main" id="{16AC3A10-DB3C-42F5-AB1A-B38C9B643C9E}"/>
              </a:ext>
            </a:extLst>
          </p:cNvPr>
          <p:cNvSpPr txBox="1"/>
          <p:nvPr/>
        </p:nvSpPr>
        <p:spPr>
          <a:xfrm>
            <a:off x="932901" y="5334636"/>
            <a:ext cx="1761572" cy="369332"/>
          </a:xfrm>
          <a:prstGeom prst="rect">
            <a:avLst/>
          </a:prstGeom>
          <a:noFill/>
        </p:spPr>
        <p:txBody>
          <a:bodyPr wrap="none" rtlCol="0">
            <a:spAutoFit/>
          </a:bodyPr>
          <a:lstStyle/>
          <a:p>
            <a:r>
              <a:rPr lang="en-US" b="1" dirty="0">
                <a:solidFill>
                  <a:srgbClr val="C00000"/>
                </a:solidFill>
              </a:rPr>
              <a:t>Subtotaled Data</a:t>
            </a:r>
          </a:p>
        </p:txBody>
      </p:sp>
      <p:sp>
        <p:nvSpPr>
          <p:cNvPr id="16" name="Rectangle: Rounded Corners 15">
            <a:extLst>
              <a:ext uri="{FF2B5EF4-FFF2-40B4-BE49-F238E27FC236}">
                <a16:creationId xmlns:a16="http://schemas.microsoft.com/office/drawing/2014/main" id="{148B3970-01DB-4A52-9292-929333231B3D}"/>
              </a:ext>
            </a:extLst>
          </p:cNvPr>
          <p:cNvSpPr/>
          <p:nvPr/>
        </p:nvSpPr>
        <p:spPr>
          <a:xfrm>
            <a:off x="6875363" y="4919241"/>
            <a:ext cx="416688" cy="532435"/>
          </a:xfrm>
          <a:prstGeom prst="roundRect">
            <a:avLst/>
          </a:prstGeom>
          <a:solidFill>
            <a:schemeClr val="bg1">
              <a:alpha val="0"/>
            </a:schemeClr>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967204FD-A4F1-4327-9A0A-2FAA0DA7FF8D}"/>
              </a:ext>
            </a:extLst>
          </p:cNvPr>
          <p:cNvSpPr/>
          <p:nvPr/>
        </p:nvSpPr>
        <p:spPr>
          <a:xfrm>
            <a:off x="7778187" y="3249671"/>
            <a:ext cx="275077" cy="289759"/>
          </a:xfrm>
          <a:prstGeom prst="roundRect">
            <a:avLst/>
          </a:prstGeom>
          <a:solidFill>
            <a:schemeClr val="bg1">
              <a:alpha val="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7770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2000">
              <a:srgbClr val="FFD520"/>
            </a:gs>
            <a:gs pos="100000">
              <a:schemeClr val="bg1"/>
            </a:gs>
            <a:gs pos="42000">
              <a:schemeClr val="bg1"/>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1482212" y="0"/>
            <a:ext cx="6975987" cy="3539430"/>
          </a:xfrm>
          <a:prstGeom prst="rect">
            <a:avLst/>
          </a:prstGeom>
          <a:noFill/>
        </p:spPr>
        <p:txBody>
          <a:bodyPr wrap="square" rtlCol="0">
            <a:spAutoFit/>
          </a:bodyPr>
          <a:lstStyle/>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a:p>
            <a:pPr algn="ctr"/>
            <a:endParaRPr lang="en-US" sz="3200" dirty="0">
              <a:latin typeface="Myriad Pro Light" pitchFamily="34" charset="0"/>
            </a:endParaRPr>
          </a:p>
        </p:txBody>
      </p:sp>
      <p:sp>
        <p:nvSpPr>
          <p:cNvPr id="9" name="Rectangle 8"/>
          <p:cNvSpPr/>
          <p:nvPr/>
        </p:nvSpPr>
        <p:spPr>
          <a:xfrm>
            <a:off x="1685001" y="259396"/>
            <a:ext cx="5773993" cy="523220"/>
          </a:xfrm>
          <a:prstGeom prst="rect">
            <a:avLst/>
          </a:prstGeom>
        </p:spPr>
        <p:txBody>
          <a:bodyPr wrap="square">
            <a:spAutoFit/>
          </a:bodyPr>
          <a:lstStyle/>
          <a:p>
            <a:pPr algn="ctr"/>
            <a:r>
              <a:rPr lang="en-US" sz="2800" dirty="0">
                <a:latin typeface="Myriad Pro Light" pitchFamily="34" charset="0"/>
              </a:rPr>
              <a:t> </a:t>
            </a:r>
          </a:p>
        </p:txBody>
      </p:sp>
      <p:pic>
        <p:nvPicPr>
          <p:cNvPr id="8" name="Content Placeholder 7" descr="LibLogoWide3.5in.gif"/>
          <p:cNvPicPr>
            <a:picLocks noChangeAspect="1"/>
          </p:cNvPicPr>
          <p:nvPr/>
        </p:nvPicPr>
        <p:blipFill>
          <a:blip r:embed="rId2"/>
          <a:srcRect t="-38589" b="-38589"/>
          <a:stretch>
            <a:fillRect/>
          </a:stretch>
        </p:blipFill>
        <p:spPr>
          <a:xfrm>
            <a:off x="279949" y="5667157"/>
            <a:ext cx="2060586" cy="1087604"/>
          </a:xfrm>
          <a:prstGeom prst="rect">
            <a:avLst/>
          </a:prstGeom>
        </p:spPr>
      </p:pic>
      <p:sp>
        <p:nvSpPr>
          <p:cNvPr id="4" name="TextBox 3"/>
          <p:cNvSpPr txBox="1"/>
          <p:nvPr/>
        </p:nvSpPr>
        <p:spPr>
          <a:xfrm>
            <a:off x="457197" y="490228"/>
            <a:ext cx="8229600" cy="646331"/>
          </a:xfrm>
          <a:prstGeom prst="rect">
            <a:avLst/>
          </a:prstGeom>
          <a:noFill/>
        </p:spPr>
        <p:txBody>
          <a:bodyPr wrap="square" rtlCol="0">
            <a:spAutoFit/>
          </a:bodyPr>
          <a:lstStyle/>
          <a:p>
            <a:pPr algn="ctr"/>
            <a:r>
              <a:rPr lang="en-US" sz="3600" b="1" dirty="0">
                <a:solidFill>
                  <a:srgbClr val="C00000"/>
                </a:solidFill>
                <a:latin typeface="+mj-lt"/>
              </a:rPr>
              <a:t>Transform Data</a:t>
            </a:r>
          </a:p>
        </p:txBody>
      </p:sp>
      <p:sp>
        <p:nvSpPr>
          <p:cNvPr id="2" name="TextBox 1">
            <a:extLst>
              <a:ext uri="{FF2B5EF4-FFF2-40B4-BE49-F238E27FC236}">
                <a16:creationId xmlns:a16="http://schemas.microsoft.com/office/drawing/2014/main" id="{554F49BA-91A3-4094-B25E-E72066F5F4F1}"/>
              </a:ext>
            </a:extLst>
          </p:cNvPr>
          <p:cNvSpPr txBox="1"/>
          <p:nvPr/>
        </p:nvSpPr>
        <p:spPr>
          <a:xfrm>
            <a:off x="4340506" y="2060157"/>
            <a:ext cx="4803494" cy="1077218"/>
          </a:xfrm>
          <a:prstGeom prst="rect">
            <a:avLst/>
          </a:prstGeom>
          <a:noFill/>
        </p:spPr>
        <p:txBody>
          <a:bodyPr wrap="square" numCol="1" rtlCol="0">
            <a:spAutoFit/>
          </a:bodyPr>
          <a:lstStyle/>
          <a:p>
            <a:r>
              <a:rPr lang="en-US" sz="2800" b="1" dirty="0"/>
              <a:t>Number of Items</a:t>
            </a:r>
            <a:endParaRPr lang="en-US" dirty="0"/>
          </a:p>
          <a:p>
            <a:pPr marL="285750" indent="-285750">
              <a:buFont typeface="Arial" panose="020B0604020202020204" pitchFamily="34" charset="0"/>
              <a:buChar char="•"/>
            </a:pPr>
            <a:r>
              <a:rPr lang="en-US" dirty="0"/>
              <a:t>Shared bibliographic ID, different barcode #s</a:t>
            </a:r>
          </a:p>
          <a:p>
            <a:pPr marL="285750" indent="-285750">
              <a:buFont typeface="Arial" panose="020B0604020202020204" pitchFamily="34" charset="0"/>
              <a:buChar char="•"/>
            </a:pPr>
            <a:r>
              <a:rPr lang="en-US" dirty="0"/>
              <a:t>Pivot counts # of unique barcodes in bib set</a:t>
            </a:r>
          </a:p>
        </p:txBody>
      </p:sp>
      <p:sp>
        <p:nvSpPr>
          <p:cNvPr id="6" name="TextBox 5">
            <a:extLst>
              <a:ext uri="{FF2B5EF4-FFF2-40B4-BE49-F238E27FC236}">
                <a16:creationId xmlns:a16="http://schemas.microsoft.com/office/drawing/2014/main" id="{DF759B5D-8BFC-4F2D-97C6-A56621E1545F}"/>
              </a:ext>
            </a:extLst>
          </p:cNvPr>
          <p:cNvSpPr txBox="1"/>
          <p:nvPr/>
        </p:nvSpPr>
        <p:spPr>
          <a:xfrm>
            <a:off x="457197" y="2060157"/>
            <a:ext cx="3603091" cy="3447098"/>
          </a:xfrm>
          <a:prstGeom prst="rect">
            <a:avLst/>
          </a:prstGeom>
          <a:noFill/>
        </p:spPr>
        <p:txBody>
          <a:bodyPr wrap="square" rtlCol="0">
            <a:spAutoFit/>
          </a:bodyPr>
          <a:lstStyle/>
          <a:p>
            <a:r>
              <a:rPr lang="en-US" sz="2800" b="1" dirty="0"/>
              <a:t>Number of Locations</a:t>
            </a:r>
          </a:p>
          <a:p>
            <a:pPr marL="285750" indent="-285750">
              <a:buFont typeface="Arial" panose="020B0604020202020204" pitchFamily="34" charset="0"/>
              <a:buChar char="•"/>
            </a:pPr>
            <a:r>
              <a:rPr lang="en-US" dirty="0"/>
              <a:t>Shared bibliographic ID,</a:t>
            </a:r>
          </a:p>
          <a:p>
            <a:r>
              <a:rPr lang="en-US" dirty="0"/>
              <a:t>different </a:t>
            </a:r>
            <a:r>
              <a:rPr lang="en-US" dirty="0" err="1"/>
              <a:t>bardcode</a:t>
            </a:r>
            <a:r>
              <a:rPr lang="en-US" dirty="0"/>
              <a:t> #s </a:t>
            </a:r>
          </a:p>
          <a:p>
            <a:r>
              <a:rPr lang="en-US" b="1" dirty="0">
                <a:solidFill>
                  <a:srgbClr val="C00000"/>
                </a:solidFill>
              </a:rPr>
              <a:t>BY </a:t>
            </a:r>
            <a:r>
              <a:rPr lang="en-US" dirty="0" err="1"/>
              <a:t>sublibcoll</a:t>
            </a:r>
            <a:endParaRPr lang="en-US" dirty="0"/>
          </a:p>
          <a:p>
            <a:endParaRPr lang="en-US" dirty="0"/>
          </a:p>
          <a:p>
            <a:pPr marL="285750" indent="-285750">
              <a:buFont typeface="Arial" panose="020B0604020202020204" pitchFamily="34" charset="0"/>
              <a:buChar char="•"/>
            </a:pPr>
            <a:r>
              <a:rPr lang="en-US" dirty="0"/>
              <a:t>Pivot tallies </a:t>
            </a:r>
          </a:p>
          <a:p>
            <a:r>
              <a:rPr lang="en-US" dirty="0"/>
              <a:t>each barcode</a:t>
            </a:r>
          </a:p>
          <a:p>
            <a:r>
              <a:rPr lang="en-US" dirty="0"/>
              <a:t>by </a:t>
            </a:r>
            <a:r>
              <a:rPr lang="en-US" dirty="0" err="1"/>
              <a:t>sublibcoll</a:t>
            </a:r>
            <a:r>
              <a:rPr lang="en-US" dirty="0"/>
              <a:t> </a:t>
            </a:r>
          </a:p>
          <a:p>
            <a:r>
              <a:rPr lang="en-US" dirty="0"/>
              <a:t>in bib set</a:t>
            </a:r>
          </a:p>
          <a:p>
            <a:endParaRPr lang="en-US" dirty="0"/>
          </a:p>
          <a:p>
            <a:endParaRPr lang="en-US" sz="2800" b="1" dirty="0"/>
          </a:p>
        </p:txBody>
      </p:sp>
      <p:sp>
        <p:nvSpPr>
          <p:cNvPr id="7" name="TextBox 6">
            <a:extLst>
              <a:ext uri="{FF2B5EF4-FFF2-40B4-BE49-F238E27FC236}">
                <a16:creationId xmlns:a16="http://schemas.microsoft.com/office/drawing/2014/main" id="{4A9E02E3-1C20-46F7-A9A5-37985A893B4C}"/>
              </a:ext>
            </a:extLst>
          </p:cNvPr>
          <p:cNvSpPr txBox="1"/>
          <p:nvPr/>
        </p:nvSpPr>
        <p:spPr>
          <a:xfrm>
            <a:off x="279950" y="1457472"/>
            <a:ext cx="8583832" cy="646331"/>
          </a:xfrm>
          <a:prstGeom prst="rect">
            <a:avLst/>
          </a:prstGeom>
          <a:noFill/>
        </p:spPr>
        <p:txBody>
          <a:bodyPr wrap="square" rtlCol="0">
            <a:spAutoFit/>
          </a:bodyPr>
          <a:lstStyle/>
          <a:p>
            <a:r>
              <a:rPr lang="en-US" dirty="0"/>
              <a:t>Using </a:t>
            </a:r>
            <a:r>
              <a:rPr lang="en-US" b="1" dirty="0">
                <a:solidFill>
                  <a:srgbClr val="C00000"/>
                </a:solidFill>
              </a:rPr>
              <a:t>Pivot Tables</a:t>
            </a:r>
            <a:r>
              <a:rPr lang="en-US" dirty="0"/>
              <a:t>, find count of items and locations for each bibliographic item</a:t>
            </a:r>
          </a:p>
          <a:p>
            <a:endParaRPr lang="en-US" dirty="0"/>
          </a:p>
        </p:txBody>
      </p:sp>
      <p:pic>
        <p:nvPicPr>
          <p:cNvPr id="10" name="Picture 9">
            <a:extLst>
              <a:ext uri="{FF2B5EF4-FFF2-40B4-BE49-F238E27FC236}">
                <a16:creationId xmlns:a16="http://schemas.microsoft.com/office/drawing/2014/main" id="{A58E9B33-096A-4086-BF5D-08AF4AF38D91}"/>
              </a:ext>
            </a:extLst>
          </p:cNvPr>
          <p:cNvPicPr>
            <a:picLocks noChangeAspect="1"/>
          </p:cNvPicPr>
          <p:nvPr/>
        </p:nvPicPr>
        <p:blipFill>
          <a:blip r:embed="rId3"/>
          <a:stretch>
            <a:fillRect/>
          </a:stretch>
        </p:blipFill>
        <p:spPr>
          <a:xfrm>
            <a:off x="2627984" y="3271864"/>
            <a:ext cx="5321292" cy="3482897"/>
          </a:xfrm>
          <a:prstGeom prst="rect">
            <a:avLst/>
          </a:prstGeom>
          <a:ln w="12700">
            <a:solidFill>
              <a:schemeClr val="tx1"/>
            </a:solidFill>
          </a:ln>
        </p:spPr>
      </p:pic>
      <p:sp>
        <p:nvSpPr>
          <p:cNvPr id="11" name="Rectangle: Rounded Corners 10">
            <a:extLst>
              <a:ext uri="{FF2B5EF4-FFF2-40B4-BE49-F238E27FC236}">
                <a16:creationId xmlns:a16="http://schemas.microsoft.com/office/drawing/2014/main" id="{8A266449-2E74-43AD-A447-D77FCF668ECA}"/>
              </a:ext>
            </a:extLst>
          </p:cNvPr>
          <p:cNvSpPr/>
          <p:nvPr/>
        </p:nvSpPr>
        <p:spPr>
          <a:xfrm>
            <a:off x="6296628" y="3137375"/>
            <a:ext cx="1736202" cy="722968"/>
          </a:xfrm>
          <a:prstGeom prst="roundRect">
            <a:avLst/>
          </a:prstGeom>
          <a:solidFill>
            <a:schemeClr val="bg1">
              <a:alpha val="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22590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23042</TotalTime>
  <Words>645</Words>
  <Application>Microsoft Office PowerPoint</Application>
  <PresentationFormat>On-screen Show (4:3)</PresentationFormat>
  <Paragraphs>211</Paragraphs>
  <Slides>17</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Franklin Gothic Book</vt:lpstr>
      <vt:lpstr>Franklin Gothic Demi</vt:lpstr>
      <vt:lpstr>Franklin Gothic Medium</vt:lpstr>
      <vt:lpstr>Myriad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Maryland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Rebecca</dc:creator>
  <cp:lastModifiedBy>Stephanie Mary Ritchie</cp:lastModifiedBy>
  <cp:revision>158</cp:revision>
  <cp:lastPrinted>2011-12-14T14:41:06Z</cp:lastPrinted>
  <dcterms:created xsi:type="dcterms:W3CDTF">2011-09-15T15:25:55Z</dcterms:created>
  <dcterms:modified xsi:type="dcterms:W3CDTF">2019-06-06T15:07:10Z</dcterms:modified>
</cp:coreProperties>
</file>