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47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3" r:id="rId7"/>
    <p:sldId id="266" r:id="rId8"/>
    <p:sldId id="261" r:id="rId9"/>
    <p:sldId id="265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000" autoAdjust="0"/>
    <p:restoredTop sz="60971" autoAdjust="0"/>
  </p:normalViewPr>
  <p:slideViewPr>
    <p:cSldViewPr snapToGrid="0">
      <p:cViewPr varScale="1">
        <p:scale>
          <a:sx n="68" d="100"/>
          <a:sy n="68" d="100"/>
        </p:scale>
        <p:origin x="-216" y="-1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829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F3799A-9E95-4723-8D48-2E3985498A42}" type="datetimeFigureOut">
              <a:rPr lang="en-US" smtClean="0"/>
              <a:t>5/13/2015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314308-AFA5-4615-9350-ABF012BB30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7552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314308-AFA5-4615-9350-ABF012BB301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7290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Half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day long boot camps – generally poorly attended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Specific targeted programs (such as citation management workshops, also poorly attended)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Marketing was the primary means of improving attendance (as opposed to content/partnerships changes)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314308-AFA5-4615-9350-ABF012BB301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3893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·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       New writing center director to work with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·        Writing center moved into the library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·        Lack of staff time on both sides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·        Graduate students demonstrated a need for this kind of content in research consultations with librarians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314308-AFA5-4615-9350-ABF012BB301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2931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Workshop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 a crash course on: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   how to find sources (discovery layer, subject index databases, citation chasing)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   how to get access to </a:t>
            </a:r>
            <a:r>
              <a:rPr lang="en-US" sz="1200" kern="1200" dirty="0" smtClean="0">
                <a:solidFill>
                  <a:srgbClr val="FFFF00"/>
                </a:solidFill>
                <a:effectLst/>
                <a:latin typeface="+mn-lt"/>
                <a:ea typeface="+mn-ea"/>
                <a:cs typeface="+mn-cs"/>
              </a:rPr>
              <a:t>sources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(access services, resource sharing)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   how to store and organize the sources you find (citation management options)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   what it looks like to write well with sources (stasis theory)</a:t>
            </a:r>
          </a:p>
          <a:p>
            <a:endParaRPr lang="en-US" dirty="0" smtClean="0"/>
          </a:p>
          <a:p>
            <a:r>
              <a:rPr lang="en-US" dirty="0" smtClean="0"/>
              <a:t>Mention</a:t>
            </a:r>
            <a:r>
              <a:rPr lang="en-US" baseline="0" dirty="0" smtClean="0"/>
              <a:t> that w</a:t>
            </a:r>
            <a:r>
              <a:rPr lang="en-US" dirty="0" smtClean="0"/>
              <a:t>hen we debuted new content,</a:t>
            </a:r>
            <a:r>
              <a:rPr lang="en-US" baseline="0" dirty="0" smtClean="0"/>
              <a:t> we got 160 registrants in 24 hours with very limited advertising.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314308-AFA5-4615-9350-ABF012BB301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1519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Scholarly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discourse and stasis theory of composition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   How they teach writing overlaps with new directions in ACRL Info Lit Framework (scholarship is a conversation, etc.)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   we’re speaking the same language – why wouldn't we work together?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Explaining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students the dual purpose of literature reviews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   to immerse yourself into the literature for your own benefit (being able to respond to criticisms of your work)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   to demonstrate to your audience that you know what you’re talking about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314308-AFA5-4615-9350-ABF012BB301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2788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Content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matters more than marketing</a:t>
            </a: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If you have tried serious marketing and your workshops are still poorly attended, it may not be your marketing. </a:t>
            </a: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Content adjustments and strategic partnerships can make a huge difference, but also consider: </a:t>
            </a:r>
          </a:p>
          <a:p>
            <a:pPr lvl="2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timing </a:t>
            </a:r>
          </a:p>
          <a:p>
            <a:pPr lvl="2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location (too far from lunch options)</a:t>
            </a:r>
          </a:p>
          <a:p>
            <a:pPr lvl="2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duration </a:t>
            </a:r>
          </a:p>
          <a:p>
            <a:pPr lvl="2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things out of your control (sometimes it’s 9 degrees and snowing and no one in their right mind is going to trek to the library for any workshop)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314308-AFA5-4615-9350-ABF012BB301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478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Listen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your students but talk LIKE your students! </a:t>
            </a: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aren’t your students getting from advisors, instructors, info lit sessions in their classes, etc.? How can you address those needs?</a:t>
            </a: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Based on those needs, identify partners on campus that make sense and build programs that integrate your expertise</a:t>
            </a: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Avoid library jargon – speak the language of your students </a:t>
            </a:r>
          </a:p>
          <a:p>
            <a:pPr lvl="2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They know what a lit review is, they don’t necessarily know what citation management software 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314308-AFA5-4615-9350-ABF012BB301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6906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More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parallels to first year undergraduates then you might think…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   Student familiarity with the types of resources available at an R1 is very uneven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   Student preparedness for this level of scholarship is very uneven depending on previous institution (analogous with K12 training)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   Student support from department, advisor varies greatly (analogous to quality of instruction for ENGL adjuncts, grad instructors)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314308-AFA5-4615-9350-ABF012BB301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8149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314308-AFA5-4615-9350-ABF012BB301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0405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09597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05292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02739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378258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07856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47103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02727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21003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043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308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83766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79437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5/13/2015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5663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1994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5/13/2015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07375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6656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072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5/13/2015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060219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  <p:sldLayoutId id="2147483759" r:id="rId12"/>
    <p:sldLayoutId id="2147483760" r:id="rId13"/>
    <p:sldLayoutId id="2147483761" r:id="rId14"/>
    <p:sldLayoutId id="2147483762" r:id="rId15"/>
    <p:sldLayoutId id="2147483763" r:id="rId16"/>
    <p:sldLayoutId id="2147483764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0/05/Australian_beer_production_1945.jp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champagneallure.com/images/681-258~route-du-champagne-sign-near-epernay-marne-champagne-ardenne-france-posters.jpg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b/b3/Chardonnay_grapes_close_up.jpg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ychampagnedaze.com/wp-content/uploads/2012/11/champagne-grapes.jpg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genkinahito.files.wordpress.com/2011/07/bartender-customer.jpg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encrypted-tbn1.gstatic.com/images?q=tbn:ANd9GcTXYSgjvBWtSx3kc4jDU9I36__Lw-OhxIb6Uh0bvzzRdrd9O3Tx6JCfBg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effectLst/>
              </a:rPr>
              <a:t>Champagne Information Literacy Workshops on a Beer Budget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Alexander C</a:t>
            </a:r>
            <a:r>
              <a:rPr lang="en-US" dirty="0" smtClean="0"/>
              <a:t>arroll</a:t>
            </a:r>
          </a:p>
          <a:p>
            <a:r>
              <a:rPr lang="en-US" dirty="0" smtClean="0"/>
              <a:t>Kelsey Corlett-Rivera</a:t>
            </a:r>
          </a:p>
          <a:p>
            <a:r>
              <a:rPr lang="en-US" dirty="0" smtClean="0"/>
              <a:t>Linda </a:t>
            </a:r>
            <a:r>
              <a:rPr lang="en-US" dirty="0"/>
              <a:t>M</a:t>
            </a:r>
            <a:r>
              <a:rPr lang="en-US" dirty="0" smtClean="0"/>
              <a:t>acri</a:t>
            </a:r>
          </a:p>
        </p:txBody>
      </p:sp>
    </p:spTree>
    <p:extLst>
      <p:ext uri="{BB962C8B-B14F-4D97-AF65-F5344CB8AC3E}">
        <p14:creationId xmlns:p14="http://schemas.microsoft.com/office/powerpoint/2010/main" val="2747143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41005"/>
            <a:ext cx="10364451" cy="1596177"/>
          </a:xfrm>
        </p:spPr>
        <p:txBody>
          <a:bodyPr/>
          <a:lstStyle/>
          <a:p>
            <a:r>
              <a:rPr lang="en-US" dirty="0" smtClean="0"/>
              <a:t>Brief history</a:t>
            </a:r>
            <a:endParaRPr lang="en-US" dirty="0"/>
          </a:p>
        </p:txBody>
      </p:sp>
      <p:pic>
        <p:nvPicPr>
          <p:cNvPr id="4" name="Content Placeholder 3">
            <a:hlinkClick r:id="rId3"/>
          </p:cNvPr>
          <p:cNvPicPr>
            <a:picLocks noGrp="1" noChangeAspect="1"/>
          </p:cNvPicPr>
          <p:nvPr>
            <p:ph sz="quarter" idx="13"/>
          </p:nvPr>
        </p:nvPicPr>
        <p:blipFill>
          <a:blip r:embed="rId4"/>
          <a:stretch>
            <a:fillRect/>
          </a:stretch>
        </p:blipFill>
        <p:spPr>
          <a:xfrm>
            <a:off x="2604736" y="1117600"/>
            <a:ext cx="6982528" cy="4898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2885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3" y="0"/>
            <a:ext cx="10364451" cy="1596177"/>
          </a:xfrm>
        </p:spPr>
        <p:txBody>
          <a:bodyPr/>
          <a:lstStyle/>
          <a:p>
            <a:r>
              <a:rPr lang="en-US" dirty="0" smtClean="0"/>
              <a:t>Change in direction</a:t>
            </a:r>
            <a:endParaRPr lang="en-US" dirty="0"/>
          </a:p>
        </p:txBody>
      </p:sp>
      <p:pic>
        <p:nvPicPr>
          <p:cNvPr id="4" name="Content Placeholder 3">
            <a:hlinkClick r:id="rId3"/>
          </p:cNvPr>
          <p:cNvPicPr>
            <a:picLocks noGrp="1" noChangeAspect="1"/>
          </p:cNvPicPr>
          <p:nvPr>
            <p:ph sz="quarter" idx="13"/>
          </p:nvPr>
        </p:nvPicPr>
        <p:blipFill>
          <a:blip r:embed="rId4"/>
          <a:stretch>
            <a:fillRect/>
          </a:stretch>
        </p:blipFill>
        <p:spPr>
          <a:xfrm>
            <a:off x="2791327" y="1086134"/>
            <a:ext cx="6609347" cy="4957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0226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4963"/>
            <a:ext cx="10364451" cy="1596177"/>
          </a:xfrm>
        </p:spPr>
        <p:txBody>
          <a:bodyPr/>
          <a:lstStyle/>
          <a:p>
            <a:r>
              <a:rPr lang="en-US" dirty="0" smtClean="0"/>
              <a:t>Workshop content</a:t>
            </a:r>
            <a:endParaRPr lang="en-US" dirty="0"/>
          </a:p>
        </p:txBody>
      </p:sp>
      <p:pic>
        <p:nvPicPr>
          <p:cNvPr id="4" name="Content Placeholder 3">
            <a:hlinkClick r:id="rId3"/>
          </p:cNvPr>
          <p:cNvPicPr>
            <a:picLocks noGrp="1" noChangeAspect="1"/>
          </p:cNvPicPr>
          <p:nvPr>
            <p:ph sz="quarter" idx="13"/>
          </p:nvPr>
        </p:nvPicPr>
        <p:blipFill>
          <a:blip r:embed="rId4"/>
          <a:stretch>
            <a:fillRect/>
          </a:stretch>
        </p:blipFill>
        <p:spPr>
          <a:xfrm>
            <a:off x="2783647" y="1079344"/>
            <a:ext cx="6624707" cy="4968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4807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4963"/>
            <a:ext cx="10364451" cy="1596177"/>
          </a:xfrm>
        </p:spPr>
        <p:txBody>
          <a:bodyPr/>
          <a:lstStyle/>
          <a:p>
            <a:r>
              <a:rPr lang="en-US" dirty="0">
                <a:effectLst/>
              </a:rPr>
              <a:t>Why this content?</a:t>
            </a:r>
            <a:endParaRPr lang="en-US" dirty="0"/>
          </a:p>
        </p:txBody>
      </p:sp>
      <p:pic>
        <p:nvPicPr>
          <p:cNvPr id="6" name="Content Placeholder 5">
            <a:hlinkClick r:id="rId3"/>
          </p:cNvPr>
          <p:cNvPicPr>
            <a:picLocks noGrp="1" noChangeAspect="1"/>
          </p:cNvPicPr>
          <p:nvPr>
            <p:ph sz="quarter" idx="13"/>
          </p:nvPr>
        </p:nvPicPr>
        <p:blipFill rotWithShape="1">
          <a:blip r:embed="rId4"/>
          <a:srcRect t="-1" b="13290"/>
          <a:stretch/>
        </p:blipFill>
        <p:spPr>
          <a:xfrm>
            <a:off x="1238711" y="1484416"/>
            <a:ext cx="9714578" cy="4211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932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4963"/>
            <a:ext cx="10364451" cy="1596177"/>
          </a:xfrm>
        </p:spPr>
        <p:txBody>
          <a:bodyPr/>
          <a:lstStyle/>
          <a:p>
            <a:r>
              <a:rPr lang="en-US" dirty="0" smtClean="0"/>
              <a:t>Lessons learned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1620161"/>
            <a:ext cx="4498921" cy="593888"/>
          </a:xfrm>
        </p:spPr>
        <p:txBody>
          <a:bodyPr/>
          <a:lstStyle/>
          <a:p>
            <a:pPr algn="ctr"/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050121" y="1712687"/>
            <a:ext cx="4577583" cy="501362"/>
          </a:xfrm>
        </p:spPr>
        <p:txBody>
          <a:bodyPr/>
          <a:lstStyle/>
          <a:p>
            <a:pPr algn="ctr"/>
            <a:r>
              <a:rPr lang="en-US" dirty="0" smtClean="0"/>
              <a:t>marketing</a:t>
            </a:r>
            <a:endParaRPr lang="en-US" dirty="0"/>
          </a:p>
        </p:txBody>
      </p:sp>
      <p:sp>
        <p:nvSpPr>
          <p:cNvPr id="10" name="Chevron 9"/>
          <p:cNvSpPr/>
          <p:nvPr/>
        </p:nvSpPr>
        <p:spPr>
          <a:xfrm>
            <a:off x="5770745" y="3536872"/>
            <a:ext cx="921325" cy="1357745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030" name="Picture 6" descr="http://farm9.staticflickr.com/8097/8538546530_5896f601a8_c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775" y="2529079"/>
            <a:ext cx="4498921" cy="2986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pmedia.o.canada.com/2014/06/file-this-jan-27-2009-file-photo-shows-bottles-of-budweiser-beer-are-at-the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0120" y="2529079"/>
            <a:ext cx="4577584" cy="2986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7537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78"/>
            <a:ext cx="10364451" cy="1596177"/>
          </a:xfrm>
        </p:spPr>
        <p:txBody>
          <a:bodyPr/>
          <a:lstStyle/>
          <a:p>
            <a:r>
              <a:rPr lang="en-US" dirty="0" smtClean="0"/>
              <a:t>Lessons learned</a:t>
            </a:r>
            <a:endParaRPr lang="en-US" dirty="0"/>
          </a:p>
        </p:txBody>
      </p:sp>
      <p:pic>
        <p:nvPicPr>
          <p:cNvPr id="1026" name="Picture 2" descr="https://genkinahito.files.wordpress.com/2011/07/bartender-customer.jpg">
            <a:hlinkClick r:id="rId3"/>
          </p:cNvPr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4281" y="1751063"/>
            <a:ext cx="7823439" cy="4164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Placeholder 2"/>
          <p:cNvSpPr txBox="1">
            <a:spLocks/>
          </p:cNvSpPr>
          <p:nvPr/>
        </p:nvSpPr>
        <p:spPr>
          <a:xfrm>
            <a:off x="3846540" y="1118940"/>
            <a:ext cx="4498921" cy="59388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000" kern="1200" cap="all" baseline="0">
                <a:solidFill>
                  <a:schemeClr val="tx1"/>
                </a:solidFill>
                <a:effectLst>
                  <a:outerShdw blurRad="47625" dist="12700" dir="2700000" algn="tl" rotWithShape="0">
                    <a:srgbClr val="000000">
                      <a:alpha val="36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800" kern="1200" cap="all" baseline="0">
                <a:solidFill>
                  <a:schemeClr val="tx1"/>
                </a:solidFill>
                <a:effectLst>
                  <a:outerShdw blurRad="47625" dist="12700" dir="2700000" algn="tl" rotWithShape="0">
                    <a:srgbClr val="000000">
                      <a:alpha val="36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 cap="all" baseline="0">
                <a:solidFill>
                  <a:schemeClr val="tx1"/>
                </a:solidFill>
                <a:effectLst>
                  <a:outerShdw blurRad="47625" dist="12700" dir="2700000" algn="tl" rotWithShape="0">
                    <a:srgbClr val="000000">
                      <a:alpha val="36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>
                  <a:outerShdw blurRad="47625" dist="12700" dir="2700000" algn="tl" rotWithShape="0">
                    <a:srgbClr val="000000">
                      <a:alpha val="36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>
                  <a:outerShdw blurRad="47625" dist="12700" dir="2700000" algn="tl" rotWithShape="0">
                    <a:srgbClr val="000000">
                      <a:alpha val="36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>
                  <a:outerShdw blurRad="47625" dist="12700" dir="2700000" algn="tl" rotWithShape="0">
                    <a:srgbClr val="000000">
                      <a:alpha val="36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>
                  <a:outerShdw blurRad="47625" dist="12700" dir="2700000" algn="tl" rotWithShape="0">
                    <a:srgbClr val="000000">
                      <a:alpha val="36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>
                  <a:outerShdw blurRad="47625" dist="12700" dir="2700000" algn="tl" rotWithShape="0">
                    <a:srgbClr val="000000">
                      <a:alpha val="36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>
                  <a:outerShdw blurRad="47625" dist="12700" dir="2700000" algn="tl" rotWithShape="0">
                    <a:srgbClr val="000000">
                      <a:alpha val="36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 smtClean="0"/>
              <a:t>Listen &amp; talk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257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8904"/>
            <a:ext cx="10364451" cy="1596177"/>
          </a:xfrm>
        </p:spPr>
        <p:txBody>
          <a:bodyPr/>
          <a:lstStyle/>
          <a:p>
            <a:r>
              <a:rPr lang="en-US" dirty="0" smtClean="0"/>
              <a:t>Why should you care?</a:t>
            </a:r>
            <a:endParaRPr lang="en-US" dirty="0"/>
          </a:p>
        </p:txBody>
      </p:sp>
      <p:pic>
        <p:nvPicPr>
          <p:cNvPr id="1026" name="Picture 2" descr="http://www.postersplease.com/posterblog/wp-content/uploads/2014/04/PAI-LXIII-35.jpg">
            <a:hlinkClick r:id="rId3"/>
          </p:cNvPr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2544" y="1221122"/>
            <a:ext cx="5726912" cy="4570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9946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-4940"/>
            <a:ext cx="10364451" cy="1596177"/>
          </a:xfrm>
        </p:spPr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3"/>
          <a:stretch>
            <a:fillRect/>
          </a:stretch>
        </p:blipFill>
        <p:spPr>
          <a:xfrm>
            <a:off x="913775" y="1618817"/>
            <a:ext cx="3491345" cy="441375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765964" y="1618817"/>
            <a:ext cx="530629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Alexander Carroll</a:t>
            </a:r>
          </a:p>
          <a:p>
            <a:r>
              <a:rPr lang="en-US" dirty="0"/>
              <a:t>	ajcarrol@umd.edu</a:t>
            </a:r>
            <a:endParaRPr lang="en-US" dirty="0" smtClean="0"/>
          </a:p>
          <a:p>
            <a:pPr lvl="1"/>
            <a:r>
              <a:rPr lang="en-US" dirty="0" smtClean="0"/>
              <a:t>Agriculture </a:t>
            </a:r>
            <a:r>
              <a:rPr lang="en-US" dirty="0"/>
              <a:t>and Natural Resources </a:t>
            </a:r>
            <a:r>
              <a:rPr lang="en-US" dirty="0" smtClean="0"/>
              <a:t>Librarian</a:t>
            </a:r>
          </a:p>
          <a:p>
            <a:endParaRPr lang="en-US" dirty="0"/>
          </a:p>
          <a:p>
            <a:r>
              <a:rPr lang="en-US" dirty="0"/>
              <a:t>Kelsey </a:t>
            </a:r>
            <a:r>
              <a:rPr lang="en-US" dirty="0" smtClean="0"/>
              <a:t>Corlett-Rivera</a:t>
            </a:r>
          </a:p>
          <a:p>
            <a:pPr lvl="1"/>
            <a:r>
              <a:rPr lang="en-US" dirty="0" smtClean="0"/>
              <a:t>kcr1@umd.edu</a:t>
            </a:r>
          </a:p>
          <a:p>
            <a:pPr lvl="1"/>
            <a:r>
              <a:rPr lang="en-US" dirty="0" smtClean="0"/>
              <a:t>Head, Research Commons</a:t>
            </a:r>
          </a:p>
          <a:p>
            <a:endParaRPr lang="en-US" dirty="0"/>
          </a:p>
          <a:p>
            <a:r>
              <a:rPr lang="en-US" dirty="0"/>
              <a:t>Linda </a:t>
            </a:r>
            <a:r>
              <a:rPr lang="en-US" dirty="0" smtClean="0"/>
              <a:t>Macri </a:t>
            </a:r>
          </a:p>
          <a:p>
            <a:r>
              <a:rPr lang="en-US" dirty="0"/>
              <a:t>	lmacri@umd.edu</a:t>
            </a:r>
            <a:endParaRPr lang="en-US" dirty="0" smtClean="0"/>
          </a:p>
          <a:p>
            <a:pPr lvl="1"/>
            <a:r>
              <a:rPr lang="en-US" dirty="0" smtClean="0"/>
              <a:t>Director </a:t>
            </a:r>
            <a:r>
              <a:rPr lang="en-US" dirty="0"/>
              <a:t>of Writing Initiatives, the Graduate </a:t>
            </a:r>
            <a:r>
              <a:rPr lang="en-US" dirty="0" smtClean="0"/>
              <a:t>School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18262" y="2768272"/>
            <a:ext cx="3673344" cy="131618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65964" y="4902340"/>
            <a:ext cx="1634836" cy="1634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262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4B4B4B"/>
      </a:dk2>
      <a:lt2>
        <a:srgbClr val="B5B5B5"/>
      </a:lt2>
      <a:accent1>
        <a:srgbClr val="9AC43E"/>
      </a:accent1>
      <a:accent2>
        <a:srgbClr val="44BA98"/>
      </a:accent2>
      <a:accent3>
        <a:srgbClr val="43A9D9"/>
      </a:accent3>
      <a:accent4>
        <a:srgbClr val="6274D8"/>
      </a:accent4>
      <a:accent5>
        <a:srgbClr val="AB54D7"/>
      </a:accent5>
      <a:accent6>
        <a:srgbClr val="D15B37"/>
      </a:accent6>
      <a:hlink>
        <a:srgbClr val="BFE962"/>
      </a:hlink>
      <a:folHlink>
        <a:srgbClr val="C0D591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roplet" id="{8984A317-299A-4E50-B45D-BFC9EDE2337A}" vid="{892FADA9-420D-4323-A7A4-C1060166525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Droplet</Template>
  <TotalTime>837</TotalTime>
  <Words>210</Words>
  <Application>Microsoft Office PowerPoint</Application>
  <PresentationFormat>Custom</PresentationFormat>
  <Paragraphs>72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Droplet</vt:lpstr>
      <vt:lpstr>Champagne Information Literacy Workshops on a Beer Budget</vt:lpstr>
      <vt:lpstr>Brief history</vt:lpstr>
      <vt:lpstr>Change in direction</vt:lpstr>
      <vt:lpstr>Workshop content</vt:lpstr>
      <vt:lpstr>Why this content?</vt:lpstr>
      <vt:lpstr>Lessons learned</vt:lpstr>
      <vt:lpstr>Lessons learned</vt:lpstr>
      <vt:lpstr>Why should you care?</vt:lpstr>
      <vt:lpstr>Questions?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Champagne Information Literacy Workshops on a Beer Budget</dc:title>
  <dc:creator>Kelsey Corlett-Rivera</dc:creator>
  <cp:lastModifiedBy>Alex Carroll</cp:lastModifiedBy>
  <cp:revision>32</cp:revision>
  <dcterms:created xsi:type="dcterms:W3CDTF">2015-04-30T15:27:41Z</dcterms:created>
  <dcterms:modified xsi:type="dcterms:W3CDTF">2015-05-13T17:41:22Z</dcterms:modified>
</cp:coreProperties>
</file>