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256" r:id="rId2"/>
    <p:sldId id="257" r:id="rId3"/>
    <p:sldId id="451" r:id="rId4"/>
    <p:sldId id="341" r:id="rId5"/>
    <p:sldId id="258" r:id="rId6"/>
    <p:sldId id="264" r:id="rId7"/>
    <p:sldId id="318" r:id="rId8"/>
    <p:sldId id="321" r:id="rId9"/>
    <p:sldId id="319" r:id="rId10"/>
    <p:sldId id="322" r:id="rId11"/>
    <p:sldId id="418" r:id="rId12"/>
    <p:sldId id="499" r:id="rId13"/>
    <p:sldId id="429" r:id="rId14"/>
    <p:sldId id="483" r:id="rId15"/>
    <p:sldId id="428" r:id="rId16"/>
    <p:sldId id="467" r:id="rId17"/>
    <p:sldId id="470" r:id="rId18"/>
    <p:sldId id="419" r:id="rId19"/>
    <p:sldId id="469" r:id="rId20"/>
    <p:sldId id="495" r:id="rId21"/>
    <p:sldId id="471" r:id="rId22"/>
    <p:sldId id="505" r:id="rId23"/>
    <p:sldId id="480" r:id="rId24"/>
    <p:sldId id="509" r:id="rId25"/>
    <p:sldId id="359" r:id="rId26"/>
    <p:sldId id="507" r:id="rId27"/>
    <p:sldId id="506" r:id="rId28"/>
    <p:sldId id="402" r:id="rId29"/>
    <p:sldId id="416" r:id="rId30"/>
    <p:sldId id="491" r:id="rId31"/>
    <p:sldId id="430" r:id="rId32"/>
    <p:sldId id="512" r:id="rId33"/>
    <p:sldId id="301" r:id="rId34"/>
    <p:sldId id="500" r:id="rId35"/>
    <p:sldId id="472" r:id="rId36"/>
    <p:sldId id="473" r:id="rId37"/>
    <p:sldId id="477" r:id="rId38"/>
    <p:sldId id="476" r:id="rId39"/>
    <p:sldId id="475" r:id="rId40"/>
    <p:sldId id="474" r:id="rId41"/>
    <p:sldId id="511" r:id="rId42"/>
    <p:sldId id="462" r:id="rId43"/>
    <p:sldId id="482" r:id="rId44"/>
    <p:sldId id="463" r:id="rId45"/>
    <p:sldId id="431" r:id="rId46"/>
    <p:sldId id="466" r:id="rId47"/>
    <p:sldId id="502" r:id="rId48"/>
    <p:sldId id="438" r:id="rId49"/>
    <p:sldId id="490" r:id="rId50"/>
    <p:sldId id="485" r:id="rId51"/>
    <p:sldId id="360" r:id="rId52"/>
    <p:sldId id="513" r:id="rId53"/>
    <p:sldId id="456" r:id="rId54"/>
    <p:sldId id="494" r:id="rId55"/>
    <p:sldId id="504" r:id="rId56"/>
    <p:sldId id="515" r:id="rId57"/>
    <p:sldId id="486" r:id="rId58"/>
    <p:sldId id="487" r:id="rId59"/>
    <p:sldId id="501" r:id="rId60"/>
    <p:sldId id="461" r:id="rId61"/>
    <p:sldId id="489" r:id="rId62"/>
    <p:sldId id="508" r:id="rId63"/>
    <p:sldId id="460" r:id="rId64"/>
    <p:sldId id="305"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azer1@umd.edu" initials="a" lastIdx="1" clrIdx="0">
    <p:extLst>
      <p:ext uri="{19B8F6BF-5375-455C-9EA6-DF929625EA0E}">
        <p15:presenceInfo xmlns:p15="http://schemas.microsoft.com/office/powerpoint/2012/main" userId="amazer1@umd.ed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67450" autoAdjust="0"/>
  </p:normalViewPr>
  <p:slideViewPr>
    <p:cSldViewPr snapToGrid="0">
      <p:cViewPr varScale="1">
        <p:scale>
          <a:sx n="73" d="100"/>
          <a:sy n="73" d="100"/>
        </p:scale>
        <p:origin x="192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A01A0A-4E44-46E0-B4A2-0C9B307D689E}" type="datetimeFigureOut">
              <a:rPr lang="en-US" smtClean="0"/>
              <a:t>05/10/21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368473-1686-4CD9-9623-CA638EAE2E67}" type="slidenum">
              <a:rPr lang="en-US" smtClean="0"/>
              <a:t>‹#›</a:t>
            </a:fld>
            <a:endParaRPr lang="en-US"/>
          </a:p>
        </p:txBody>
      </p:sp>
    </p:spTree>
    <p:extLst>
      <p:ext uri="{BB962C8B-B14F-4D97-AF65-F5344CB8AC3E}">
        <p14:creationId xmlns:p14="http://schemas.microsoft.com/office/powerpoint/2010/main" val="1279020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this thesis is entitled Free Space: Envisioning the Low Earth Orbit Metropolis.  </a:t>
            </a:r>
          </a:p>
          <a:p>
            <a:endParaRPr lang="en-US" dirty="0"/>
          </a:p>
          <a:p>
            <a:endParaRPr lang="en-US" dirty="0"/>
          </a:p>
          <a:p>
            <a:r>
              <a:rPr lang="en-US" dirty="0"/>
              <a:t>The thesis posits a permanent free space settlement as part of a space-based regional plan in the first steps in sustainable and ethical development beyond Earth.  </a:t>
            </a:r>
          </a:p>
          <a:p>
            <a:endParaRPr lang="en-US" dirty="0"/>
          </a:p>
          <a:p>
            <a:r>
              <a:rPr lang="en-US" dirty="0"/>
              <a:t>A systems-based strategy in Low Earth Orbit envisions an architectural stepping-stone for humans to realize themselves as a multi-planetary species.</a:t>
            </a:r>
          </a:p>
          <a:p>
            <a:endParaRPr lang="en-US" dirty="0"/>
          </a:p>
          <a:p>
            <a:r>
              <a:rPr lang="en-US" dirty="0"/>
              <a:t>Space hosts untapped resources and un-realized potential and with increased interest in space exploration, it is imperative to plan for the consequences of what permanent settlement in outer space could mean for life on Earth.</a:t>
            </a:r>
          </a:p>
          <a:p>
            <a:endParaRPr lang="en-US" dirty="0"/>
          </a:p>
          <a:p>
            <a:r>
              <a:rPr lang="en-US" dirty="0"/>
              <a:t>This thesis sets forth a strategy to ensure outer space and its resources are used fairly, responsibly, and justly, and access is promoted equitably, ethically, and morally to all who hold a stake in a collaborative human agenda.</a:t>
            </a:r>
          </a:p>
        </p:txBody>
      </p:sp>
      <p:sp>
        <p:nvSpPr>
          <p:cNvPr id="4" name="Slide Number Placeholder 3"/>
          <p:cNvSpPr>
            <a:spLocks noGrp="1"/>
          </p:cNvSpPr>
          <p:nvPr>
            <p:ph type="sldNum" sz="quarter" idx="5"/>
          </p:nvPr>
        </p:nvSpPr>
        <p:spPr/>
        <p:txBody>
          <a:bodyPr/>
          <a:lstStyle/>
          <a:p>
            <a:fld id="{CC368473-1686-4CD9-9623-CA638EAE2E67}" type="slidenum">
              <a:rPr lang="en-US" smtClean="0"/>
              <a:t>1</a:t>
            </a:fld>
            <a:endParaRPr lang="en-US"/>
          </a:p>
        </p:txBody>
      </p:sp>
    </p:spTree>
    <p:extLst>
      <p:ext uri="{BB962C8B-B14F-4D97-AF65-F5344CB8AC3E}">
        <p14:creationId xmlns:p14="http://schemas.microsoft.com/office/powerpoint/2010/main" val="1494988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Furthermore, Low Earth Orbit is the only place where humans have built and lived off-earth.  The ISS has been consistently inhabited by humans for over the last 20 years.   The proposed LEO Metropolis positions itself as a literal and figural steppingstone to bridge humans’ journey into deep space. </a:t>
            </a:r>
            <a:endParaRPr lang="en-US" i="1" dirty="0"/>
          </a:p>
        </p:txBody>
      </p:sp>
      <p:sp>
        <p:nvSpPr>
          <p:cNvPr id="4" name="Slide Number Placeholder 3"/>
          <p:cNvSpPr>
            <a:spLocks noGrp="1"/>
          </p:cNvSpPr>
          <p:nvPr>
            <p:ph type="sldNum" sz="quarter" idx="5"/>
          </p:nvPr>
        </p:nvSpPr>
        <p:spPr/>
        <p:txBody>
          <a:bodyPr/>
          <a:lstStyle/>
          <a:p>
            <a:fld id="{CC368473-1686-4CD9-9623-CA638EAE2E67}" type="slidenum">
              <a:rPr lang="en-US" smtClean="0"/>
              <a:t>10</a:t>
            </a:fld>
            <a:endParaRPr lang="en-US"/>
          </a:p>
        </p:txBody>
      </p:sp>
    </p:spTree>
    <p:extLst>
      <p:ext uri="{BB962C8B-B14F-4D97-AF65-F5344CB8AC3E}">
        <p14:creationId xmlns:p14="http://schemas.microsoft.com/office/powerpoint/2010/main" val="1073430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the site of the proposed metropolis in </a:t>
            </a:r>
            <a:r>
              <a:rPr lang="en-US" b="1" dirty="0"/>
              <a:t>Low earth Orbit (free space</a:t>
            </a:r>
            <a:r>
              <a:rPr lang="en-US" dirty="0"/>
              <a:t>) – physically untethered to any celestial body.   The Free Space Metropolis is located at 500-550 Km altitude.  The ISS is located between 400-450Km.  Here we are close to home - much closer than Mars or the Moon and we are protected from harmful solar radiation but high enough to maintain orbital velocity.  The Metropolis will orbit the Earth along an </a:t>
            </a:r>
            <a:r>
              <a:rPr lang="en-US" b="1" i="1" dirty="0"/>
              <a:t>Earth-Nadir</a:t>
            </a:r>
            <a:r>
              <a:rPr lang="en-US" i="1" dirty="0"/>
              <a:t> </a:t>
            </a:r>
            <a:r>
              <a:rPr lang="en-US" dirty="0"/>
              <a:t>trajectory tracing the equator.  </a:t>
            </a:r>
            <a:r>
              <a:rPr lang="en-US" i="1" dirty="0"/>
              <a:t>This orientation positions the Earth beneath your feet - creating a constant connection to our home planet.</a:t>
            </a:r>
          </a:p>
          <a:p>
            <a:endParaRPr lang="en-US" i="1" dirty="0"/>
          </a:p>
        </p:txBody>
      </p:sp>
      <p:sp>
        <p:nvSpPr>
          <p:cNvPr id="4" name="Slide Number Placeholder 3"/>
          <p:cNvSpPr>
            <a:spLocks noGrp="1"/>
          </p:cNvSpPr>
          <p:nvPr>
            <p:ph type="sldNum" sz="quarter" idx="5"/>
          </p:nvPr>
        </p:nvSpPr>
        <p:spPr/>
        <p:txBody>
          <a:bodyPr/>
          <a:lstStyle/>
          <a:p>
            <a:fld id="{CC368473-1686-4CD9-9623-CA638EAE2E67}" type="slidenum">
              <a:rPr lang="en-US" smtClean="0"/>
              <a:t>11</a:t>
            </a:fld>
            <a:endParaRPr lang="en-US"/>
          </a:p>
        </p:txBody>
      </p:sp>
    </p:spTree>
    <p:extLst>
      <p:ext uri="{BB962C8B-B14F-4D97-AF65-F5344CB8AC3E}">
        <p14:creationId xmlns:p14="http://schemas.microsoft.com/office/powerpoint/2010/main" val="907915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200-year Earth Network Master Plan</a:t>
            </a:r>
          </a:p>
          <a:p>
            <a:endParaRPr lang="en-US" dirty="0"/>
          </a:p>
          <a:p>
            <a:r>
              <a:rPr lang="en-US" dirty="0"/>
              <a:t>Space has already been populated with satellites and habitats.</a:t>
            </a:r>
          </a:p>
          <a:p>
            <a:endParaRPr lang="en-US" dirty="0"/>
          </a:p>
          <a:p>
            <a:r>
              <a:rPr lang="en-US" dirty="0"/>
              <a:t>The free space metropolis will exist among the current and future space outposts and satellites – building the Earth Satellite Network.  By the completion of the metropolis, we could expect networks of space faring outposts among networks of other celestial bodies such as our closest neighbors like the Moon and Mars.  These networks allows for the planetary exchange of goods, products, and ideas creating the beginnings of space faring economies.</a:t>
            </a:r>
          </a:p>
        </p:txBody>
      </p:sp>
      <p:sp>
        <p:nvSpPr>
          <p:cNvPr id="4" name="Slide Number Placeholder 3"/>
          <p:cNvSpPr>
            <a:spLocks noGrp="1"/>
          </p:cNvSpPr>
          <p:nvPr>
            <p:ph type="sldNum" sz="quarter" idx="5"/>
          </p:nvPr>
        </p:nvSpPr>
        <p:spPr/>
        <p:txBody>
          <a:bodyPr/>
          <a:lstStyle/>
          <a:p>
            <a:fld id="{CC368473-1686-4CD9-9623-CA638EAE2E67}" type="slidenum">
              <a:rPr lang="en-US" smtClean="0"/>
              <a:t>12</a:t>
            </a:fld>
            <a:endParaRPr lang="en-US"/>
          </a:p>
        </p:txBody>
      </p:sp>
    </p:spTree>
    <p:extLst>
      <p:ext uri="{BB962C8B-B14F-4D97-AF65-F5344CB8AC3E}">
        <p14:creationId xmlns:p14="http://schemas.microsoft.com/office/powerpoint/2010/main" val="1538692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to the metropolis</a:t>
            </a:r>
          </a:p>
        </p:txBody>
      </p:sp>
      <p:sp>
        <p:nvSpPr>
          <p:cNvPr id="4" name="Slide Number Placeholder 3"/>
          <p:cNvSpPr>
            <a:spLocks noGrp="1"/>
          </p:cNvSpPr>
          <p:nvPr>
            <p:ph type="sldNum" sz="quarter" idx="5"/>
          </p:nvPr>
        </p:nvSpPr>
        <p:spPr/>
        <p:txBody>
          <a:bodyPr/>
          <a:lstStyle/>
          <a:p>
            <a:fld id="{CC368473-1686-4CD9-9623-CA638EAE2E67}" type="slidenum">
              <a:rPr lang="en-US" smtClean="0"/>
              <a:t>13</a:t>
            </a:fld>
            <a:endParaRPr lang="en-US"/>
          </a:p>
        </p:txBody>
      </p:sp>
    </p:spTree>
    <p:extLst>
      <p:ext uri="{BB962C8B-B14F-4D97-AF65-F5344CB8AC3E}">
        <p14:creationId xmlns:p14="http://schemas.microsoft.com/office/powerpoint/2010/main" val="4137466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a:t>
            </a:r>
          </a:p>
          <a:p>
            <a:endParaRPr lang="en-US" dirty="0"/>
          </a:p>
          <a:p>
            <a:r>
              <a:rPr lang="en-US" dirty="0"/>
              <a:t>After your 6~8 hour flight, your commercial spacecraft is ready to land in the metropolis spaceport.  </a:t>
            </a:r>
          </a:p>
          <a:p>
            <a:endParaRPr lang="en-US" dirty="0"/>
          </a:p>
          <a:p>
            <a:r>
              <a:rPr lang="en-US" dirty="0"/>
              <a:t>The Spaceport is like an airport for spaceships, where you will be received similarly to arriving at an airport on Earth.  </a:t>
            </a:r>
          </a:p>
        </p:txBody>
      </p:sp>
      <p:sp>
        <p:nvSpPr>
          <p:cNvPr id="4" name="Slide Number Placeholder 3"/>
          <p:cNvSpPr>
            <a:spLocks noGrp="1"/>
          </p:cNvSpPr>
          <p:nvPr>
            <p:ph type="sldNum" sz="quarter" idx="5"/>
          </p:nvPr>
        </p:nvSpPr>
        <p:spPr/>
        <p:txBody>
          <a:bodyPr/>
          <a:lstStyle/>
          <a:p>
            <a:fld id="{CC368473-1686-4CD9-9623-CA638EAE2E67}" type="slidenum">
              <a:rPr lang="en-US" smtClean="0"/>
              <a:t>14</a:t>
            </a:fld>
            <a:endParaRPr lang="en-US"/>
          </a:p>
        </p:txBody>
      </p:sp>
    </p:spTree>
    <p:extLst>
      <p:ext uri="{BB962C8B-B14F-4D97-AF65-F5344CB8AC3E}">
        <p14:creationId xmlns:p14="http://schemas.microsoft.com/office/powerpoint/2010/main" val="3695922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metropolis has 2 spaceports. (in pink). They are located at the front and the rear of the metropolis.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Your flight arrives at the foreword spaceport which is reserved for private, commercial, and leisure travel.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The rear </a:t>
            </a:r>
            <a:r>
              <a:rPr lang="en-US" dirty="0"/>
              <a:t>spaceport will be used for freight and commercial shipping.  These are the gateways on and off the metropolis.</a:t>
            </a:r>
          </a:p>
          <a:p>
            <a:endParaRPr lang="en-US" dirty="0"/>
          </a:p>
          <a:p>
            <a:r>
              <a:rPr lang="en-US" dirty="0"/>
              <a:t>The spaceports are connected along the metro rail and infrastructure spine (in white).  Along the spine are PV for power generation (in blue)  and radiators (in brown) for habitat exhaust </a:t>
            </a:r>
          </a:p>
          <a:p>
            <a:endParaRPr lang="en-US" dirty="0"/>
          </a:p>
          <a:p>
            <a:r>
              <a:rPr lang="en-US" dirty="0"/>
              <a:t>Flanking the main thoroughfare in pairs are the artificial gravity neighborhoods.  We will explore these shortly.  </a:t>
            </a:r>
          </a:p>
        </p:txBody>
      </p:sp>
      <p:sp>
        <p:nvSpPr>
          <p:cNvPr id="4" name="Slide Number Placeholder 3"/>
          <p:cNvSpPr>
            <a:spLocks noGrp="1"/>
          </p:cNvSpPr>
          <p:nvPr>
            <p:ph type="sldNum" sz="quarter" idx="5"/>
          </p:nvPr>
        </p:nvSpPr>
        <p:spPr/>
        <p:txBody>
          <a:bodyPr/>
          <a:lstStyle/>
          <a:p>
            <a:fld id="{CC368473-1686-4CD9-9623-CA638EAE2E67}" type="slidenum">
              <a:rPr lang="en-US" smtClean="0"/>
              <a:t>15</a:t>
            </a:fld>
            <a:endParaRPr lang="en-US"/>
          </a:p>
        </p:txBody>
      </p:sp>
    </p:spTree>
    <p:extLst>
      <p:ext uri="{BB962C8B-B14F-4D97-AF65-F5344CB8AC3E}">
        <p14:creationId xmlns:p14="http://schemas.microsoft.com/office/powerpoint/2010/main" val="1955055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earthly cities, the metropolis has is own metabolism - consuming imports and expelling exported products and goods.  The LEO Metropolis has the infrastructure to support an economy to participate in multiplanetary trade.</a:t>
            </a:r>
          </a:p>
        </p:txBody>
      </p:sp>
      <p:sp>
        <p:nvSpPr>
          <p:cNvPr id="4" name="Slide Number Placeholder 3"/>
          <p:cNvSpPr>
            <a:spLocks noGrp="1"/>
          </p:cNvSpPr>
          <p:nvPr>
            <p:ph type="sldNum" sz="quarter" idx="5"/>
          </p:nvPr>
        </p:nvSpPr>
        <p:spPr/>
        <p:txBody>
          <a:bodyPr/>
          <a:lstStyle/>
          <a:p>
            <a:fld id="{CC368473-1686-4CD9-9623-CA638EAE2E67}" type="slidenum">
              <a:rPr lang="en-US" smtClean="0"/>
              <a:t>16</a:t>
            </a:fld>
            <a:endParaRPr lang="en-US"/>
          </a:p>
        </p:txBody>
      </p:sp>
    </p:spTree>
    <p:extLst>
      <p:ext uri="{BB962C8B-B14F-4D97-AF65-F5344CB8AC3E}">
        <p14:creationId xmlns:p14="http://schemas.microsoft.com/office/powerpoint/2010/main" val="3003020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major street grid of the LEO Metropolis is organized like NYC.  Large primary avenues connecting from front to back and secondary cross streets branching out to the neighborhood modules. </a:t>
            </a:r>
          </a:p>
        </p:txBody>
      </p:sp>
      <p:sp>
        <p:nvSpPr>
          <p:cNvPr id="4" name="Slide Number Placeholder 3"/>
          <p:cNvSpPr>
            <a:spLocks noGrp="1"/>
          </p:cNvSpPr>
          <p:nvPr>
            <p:ph type="sldNum" sz="quarter" idx="5"/>
          </p:nvPr>
        </p:nvSpPr>
        <p:spPr/>
        <p:txBody>
          <a:bodyPr/>
          <a:lstStyle/>
          <a:p>
            <a:fld id="{CC368473-1686-4CD9-9623-CA638EAE2E67}" type="slidenum">
              <a:rPr lang="en-US" smtClean="0"/>
              <a:t>17</a:t>
            </a:fld>
            <a:endParaRPr lang="en-US"/>
          </a:p>
        </p:txBody>
      </p:sp>
    </p:spTree>
    <p:extLst>
      <p:ext uri="{BB962C8B-B14F-4D97-AF65-F5344CB8AC3E}">
        <p14:creationId xmlns:p14="http://schemas.microsoft.com/office/powerpoint/2010/main" val="31580281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metropolis is approximately 1 square mile in size.  The Washing D.C. Mall and a 3x3 grid of NYC city blocks are shown for scale reference.  The Free Space Neighborhoods fits within a TOD radius of one another and are laid out into units more efficiently than Clarence Perry’s neighborhood unit model.</a:t>
            </a:r>
          </a:p>
          <a:p>
            <a:endParaRPr lang="en-US" dirty="0"/>
          </a:p>
          <a:p>
            <a:r>
              <a:rPr lang="en-US" dirty="0"/>
              <a:t>The initial metropolis will accommodate six neighborhoods in order to achieve a sustainable population of about 10,000 people.</a:t>
            </a:r>
          </a:p>
        </p:txBody>
      </p:sp>
      <p:sp>
        <p:nvSpPr>
          <p:cNvPr id="4" name="Slide Number Placeholder 3"/>
          <p:cNvSpPr>
            <a:spLocks noGrp="1"/>
          </p:cNvSpPr>
          <p:nvPr>
            <p:ph type="sldNum" sz="quarter" idx="5"/>
          </p:nvPr>
        </p:nvSpPr>
        <p:spPr/>
        <p:txBody>
          <a:bodyPr/>
          <a:lstStyle/>
          <a:p>
            <a:fld id="{CC368473-1686-4CD9-9623-CA638EAE2E67}" type="slidenum">
              <a:rPr lang="en-US" smtClean="0"/>
              <a:t>18</a:t>
            </a:fld>
            <a:endParaRPr lang="en-US"/>
          </a:p>
        </p:txBody>
      </p:sp>
    </p:spTree>
    <p:extLst>
      <p:ext uri="{BB962C8B-B14F-4D97-AF65-F5344CB8AC3E}">
        <p14:creationId xmlns:p14="http://schemas.microsoft.com/office/powerpoint/2010/main" val="3729638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it is time for the metropolis to expand, Growth can occur in </a:t>
            </a:r>
            <a:r>
              <a:rPr lang="en-US" b="1" dirty="0"/>
              <a:t>all directions </a:t>
            </a:r>
            <a:r>
              <a:rPr lang="en-US" dirty="0"/>
              <a:t>giving it the ultimate </a:t>
            </a:r>
            <a:r>
              <a:rPr lang="en-US" b="1" dirty="0"/>
              <a:t>flexibility as it sprawls</a:t>
            </a:r>
            <a:r>
              <a:rPr lang="en-US" dirty="0"/>
              <a:t>.   It can </a:t>
            </a:r>
            <a:r>
              <a:rPr lang="en-US" b="1" dirty="0"/>
              <a:t>grow incrementally</a:t>
            </a:r>
            <a:r>
              <a:rPr lang="en-US" dirty="0"/>
              <a:t> until it finally encircles the earth and becomes a </a:t>
            </a:r>
            <a:r>
              <a:rPr lang="en-US" b="1" dirty="0"/>
              <a:t>ring city</a:t>
            </a:r>
            <a:r>
              <a:rPr lang="en-US" b="0" dirty="0"/>
              <a:t> in its final phase.</a:t>
            </a:r>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19</a:t>
            </a:fld>
            <a:endParaRPr lang="en-US"/>
          </a:p>
        </p:txBody>
      </p:sp>
    </p:spTree>
    <p:extLst>
      <p:ext uri="{BB962C8B-B14F-4D97-AF65-F5344CB8AC3E}">
        <p14:creationId xmlns:p14="http://schemas.microsoft.com/office/powerpoint/2010/main" val="2542609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is divided into four pieces :</a:t>
            </a:r>
          </a:p>
          <a:p>
            <a:endParaRPr lang="en-US" dirty="0"/>
          </a:p>
          <a:p>
            <a:r>
              <a:rPr lang="en-US" dirty="0"/>
              <a:t>First, I will define what a space settlement is, the foundational principles with which a space settlement could be built upon, and an ideal location for the first space settlement to be built.</a:t>
            </a:r>
          </a:p>
          <a:p>
            <a:endParaRPr lang="en-US" dirty="0"/>
          </a:p>
          <a:p>
            <a:r>
              <a:rPr lang="en-US" dirty="0"/>
              <a:t>Part 2 will discuss the Free Space Metropolis.  The Metropolis was fashioned in order to provide context for the space architecture interventions to take place at an urban scale and allows us to understand how Earthly practices translate into outer space.</a:t>
            </a:r>
          </a:p>
          <a:p>
            <a:endParaRPr lang="en-US" dirty="0"/>
          </a:p>
          <a:p>
            <a:r>
              <a:rPr lang="en-US" dirty="0"/>
              <a:t>Part 3 will cover the construction components used in the space architecture designs.  </a:t>
            </a:r>
          </a:p>
          <a:p>
            <a:endParaRPr lang="en-US" dirty="0"/>
          </a:p>
          <a:p>
            <a:r>
              <a:rPr lang="en-US" dirty="0"/>
              <a:t>And lastly, I will describe the free space neighborhood module, and its amenities for the free space citizens.  I will also highlight the design of human-scaled habitats and show a glimpse into some day-in-the-life events while living permanently in outer space.</a:t>
            </a:r>
          </a:p>
        </p:txBody>
      </p:sp>
      <p:sp>
        <p:nvSpPr>
          <p:cNvPr id="4" name="Slide Number Placeholder 3"/>
          <p:cNvSpPr>
            <a:spLocks noGrp="1"/>
          </p:cNvSpPr>
          <p:nvPr>
            <p:ph type="sldNum" sz="quarter" idx="5"/>
          </p:nvPr>
        </p:nvSpPr>
        <p:spPr/>
        <p:txBody>
          <a:bodyPr/>
          <a:lstStyle/>
          <a:p>
            <a:fld id="{CC368473-1686-4CD9-9623-CA638EAE2E67}" type="slidenum">
              <a:rPr lang="en-US" smtClean="0"/>
              <a:t>2</a:t>
            </a:fld>
            <a:endParaRPr lang="en-US"/>
          </a:p>
        </p:txBody>
      </p:sp>
    </p:spTree>
    <p:extLst>
      <p:ext uri="{BB962C8B-B14F-4D97-AF65-F5344CB8AC3E}">
        <p14:creationId xmlns:p14="http://schemas.microsoft.com/office/powerpoint/2010/main" val="38883625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Lastly, These are the artificial gravity neighborhoods </a:t>
            </a:r>
            <a:r>
              <a:rPr lang="en-US" b="1" dirty="0"/>
              <a:t>that long-term space dwellers will inhabit</a:t>
            </a:r>
            <a:r>
              <a:rPr lang="en-US" dirty="0"/>
              <a:t>.  These neighborhoods rotate to create </a:t>
            </a:r>
            <a:r>
              <a:rPr lang="en-US" b="1" dirty="0"/>
              <a:t>artificial gravity environments </a:t>
            </a:r>
            <a:r>
              <a:rPr lang="en-US" dirty="0"/>
              <a:t>unlike the rest of the metropolis, where one would experience microgravity: (total weightlessness).  </a:t>
            </a:r>
          </a:p>
          <a:p>
            <a:endParaRPr lang="en-US" dirty="0"/>
          </a:p>
          <a:p>
            <a:r>
              <a:rPr lang="en-US" dirty="0"/>
              <a:t>Each neighborhood is 320 meters in diameter by about 300 meters in length and located along the main boulevards that connect to other programs in the metropolis.  It is important the neighborhoods rotate in opposite directions for counterbalance.  </a:t>
            </a:r>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20</a:t>
            </a:fld>
            <a:endParaRPr lang="en-US"/>
          </a:p>
        </p:txBody>
      </p:sp>
    </p:spTree>
    <p:extLst>
      <p:ext uri="{BB962C8B-B14F-4D97-AF65-F5344CB8AC3E}">
        <p14:creationId xmlns:p14="http://schemas.microsoft.com/office/powerpoint/2010/main" val="904524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move along the metro rail from the spaceport, we arrive at the neighborhood modules.  </a:t>
            </a:r>
          </a:p>
          <a:p>
            <a:endParaRPr lang="en-US" dirty="0"/>
          </a:p>
          <a:p>
            <a:r>
              <a:rPr lang="en-US" dirty="0"/>
              <a:t>The metro rail connects to the radial axis of each neighborhood which supports the structural hub for the neighborhood.  </a:t>
            </a:r>
          </a:p>
          <a:p>
            <a:endParaRPr lang="en-US" dirty="0"/>
          </a:p>
          <a:p>
            <a:r>
              <a:rPr lang="en-US" dirty="0"/>
              <a:t>The neighborhoods are comprised of some basic building components…..</a:t>
            </a:r>
          </a:p>
          <a:p>
            <a:endParaRPr lang="en-US" dirty="0"/>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21</a:t>
            </a:fld>
            <a:endParaRPr lang="en-US"/>
          </a:p>
        </p:txBody>
      </p:sp>
    </p:spTree>
    <p:extLst>
      <p:ext uri="{BB962C8B-B14F-4D97-AF65-F5344CB8AC3E}">
        <p14:creationId xmlns:p14="http://schemas.microsoft.com/office/powerpoint/2010/main" val="599978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we build a city in Space?  I will break it down into the fundamental building blocks.</a:t>
            </a:r>
          </a:p>
        </p:txBody>
      </p:sp>
      <p:sp>
        <p:nvSpPr>
          <p:cNvPr id="4" name="Slide Number Placeholder 3"/>
          <p:cNvSpPr>
            <a:spLocks noGrp="1"/>
          </p:cNvSpPr>
          <p:nvPr>
            <p:ph type="sldNum" sz="quarter" idx="5"/>
          </p:nvPr>
        </p:nvSpPr>
        <p:spPr/>
        <p:txBody>
          <a:bodyPr/>
          <a:lstStyle/>
          <a:p>
            <a:fld id="{CC368473-1686-4CD9-9623-CA638EAE2E67}" type="slidenum">
              <a:rPr lang="en-US" smtClean="0"/>
              <a:t>22</a:t>
            </a:fld>
            <a:endParaRPr lang="en-US"/>
          </a:p>
        </p:txBody>
      </p:sp>
    </p:spTree>
    <p:extLst>
      <p:ext uri="{BB962C8B-B14F-4D97-AF65-F5344CB8AC3E}">
        <p14:creationId xmlns:p14="http://schemas.microsoft.com/office/powerpoint/2010/main" val="33344401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combination of two construction methods will be used to construct the LEO Metropolis.  In-Situ (or on-site construction) and Pre-fabricated construction.</a:t>
            </a:r>
          </a:p>
        </p:txBody>
      </p:sp>
      <p:sp>
        <p:nvSpPr>
          <p:cNvPr id="4" name="Slide Number Placeholder 3"/>
          <p:cNvSpPr>
            <a:spLocks noGrp="1"/>
          </p:cNvSpPr>
          <p:nvPr>
            <p:ph type="sldNum" sz="quarter" idx="5"/>
          </p:nvPr>
        </p:nvSpPr>
        <p:spPr/>
        <p:txBody>
          <a:bodyPr/>
          <a:lstStyle/>
          <a:p>
            <a:fld id="{CC368473-1686-4CD9-9623-CA638EAE2E67}" type="slidenum">
              <a:rPr lang="en-US" smtClean="0"/>
              <a:t>23</a:t>
            </a:fld>
            <a:endParaRPr lang="en-US"/>
          </a:p>
        </p:txBody>
      </p:sp>
    </p:spTree>
    <p:extLst>
      <p:ext uri="{BB962C8B-B14F-4D97-AF65-F5344CB8AC3E}">
        <p14:creationId xmlns:p14="http://schemas.microsoft.com/office/powerpoint/2010/main" val="16902135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Primary Structural armatures of the Metropolis can be 3D printed with the help of </a:t>
            </a:r>
            <a:r>
              <a:rPr lang="en-US" dirty="0" err="1"/>
              <a:t>TransAstra’s</a:t>
            </a:r>
            <a:r>
              <a:rPr lang="en-US" dirty="0"/>
              <a:t> 3D printing satellites.  The structural armature will be comprised of metal trusses like that of the ISS.  Raw materials for these structural members may be mined and processed from lunar or asteroid regolith making them locally sourced and offering new definitions for sustainable practice and low-embodied energy construction materials.</a:t>
            </a:r>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24</a:t>
            </a:fld>
            <a:endParaRPr lang="en-US"/>
          </a:p>
        </p:txBody>
      </p:sp>
    </p:spTree>
    <p:extLst>
      <p:ext uri="{BB962C8B-B14F-4D97-AF65-F5344CB8AC3E}">
        <p14:creationId xmlns:p14="http://schemas.microsoft.com/office/powerpoint/2010/main" val="3865807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Imported construction components arrive via industry standard spacecraft.  Currently the largest payloads happens to be SpaceX’s Falcon Heavy and the Starship Super Heavy.  </a:t>
            </a:r>
          </a:p>
          <a:p>
            <a:endParaRPr lang="en-US" dirty="0"/>
          </a:p>
          <a:p>
            <a:r>
              <a:rPr lang="en-US" dirty="0"/>
              <a:t>Construction components and crew are packaged within the rocket payloads and then deployed once the payload reaches the construction site.</a:t>
            </a:r>
          </a:p>
          <a:p>
            <a:endParaRPr lang="en-US" dirty="0"/>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25</a:t>
            </a:fld>
            <a:endParaRPr lang="en-US"/>
          </a:p>
        </p:txBody>
      </p:sp>
    </p:spTree>
    <p:extLst>
      <p:ext uri="{BB962C8B-B14F-4D97-AF65-F5344CB8AC3E}">
        <p14:creationId xmlns:p14="http://schemas.microsoft.com/office/powerpoint/2010/main" val="22654069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Pre-fabricated trusses can be lightweight and can be collapsed to conserve space for transportation.  Their efficient use of material minimizes their weight for transport but would not sacrifice their structural integrity.</a:t>
            </a:r>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26</a:t>
            </a:fld>
            <a:endParaRPr lang="en-US"/>
          </a:p>
        </p:txBody>
      </p:sp>
    </p:spTree>
    <p:extLst>
      <p:ext uri="{BB962C8B-B14F-4D97-AF65-F5344CB8AC3E}">
        <p14:creationId xmlns:p14="http://schemas.microsoft.com/office/powerpoint/2010/main" val="42170302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collapsible truss armature can be combined with the inflatable habitat to provide it additional structural integrity for mounting floors and walls and carrying equipment.  This additional structural design allows modules to gang together to form the neighborhoods.  </a:t>
            </a:r>
          </a:p>
          <a:p>
            <a:endParaRPr lang="en-US" dirty="0"/>
          </a:p>
          <a:p>
            <a:r>
              <a:rPr lang="en-US" dirty="0"/>
              <a:t>The inflatable habitat module is adapted from the Bigelow Olympus 2100.  It is used to efficiently capture large amounts of habitable volume and is </a:t>
            </a:r>
            <a:r>
              <a:rPr lang="en-US" b="1" dirty="0"/>
              <a:t>the fundamental building block </a:t>
            </a:r>
            <a:r>
              <a:rPr lang="en-US" dirty="0"/>
              <a:t>to accommodate habitable programs within the LEO metropolis.  This membrane can be packed up and transported within rocket payloads and then deployed on site for assembly.</a:t>
            </a:r>
          </a:p>
          <a:p>
            <a:endParaRPr lang="en-US" dirty="0"/>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27</a:t>
            </a:fld>
            <a:endParaRPr lang="en-US"/>
          </a:p>
        </p:txBody>
      </p:sp>
    </p:spTree>
    <p:extLst>
      <p:ext uri="{BB962C8B-B14F-4D97-AF65-F5344CB8AC3E}">
        <p14:creationId xmlns:p14="http://schemas.microsoft.com/office/powerpoint/2010/main" val="18062125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t>
            </a:r>
            <a:r>
              <a:rPr lang="en-US" b="1" dirty="0"/>
              <a:t>basic inflatable habitat prototypes were explored. </a:t>
            </a:r>
            <a:r>
              <a:rPr lang="en-US" b="0" dirty="0"/>
              <a:t>The main difference comes from how they are oriented once installed.  The</a:t>
            </a:r>
            <a:r>
              <a:rPr lang="en-US" dirty="0"/>
              <a:t> shape of their floor plates and the number of available levels provide flexible design opportunities to address different programmatic challenges in artificial gravity environments.  This allows the design to accommodate a variety of human demands to addresses human comfort and productivity. </a:t>
            </a:r>
          </a:p>
        </p:txBody>
      </p:sp>
      <p:sp>
        <p:nvSpPr>
          <p:cNvPr id="4" name="Slide Number Placeholder 3"/>
          <p:cNvSpPr>
            <a:spLocks noGrp="1"/>
          </p:cNvSpPr>
          <p:nvPr>
            <p:ph type="sldNum" sz="quarter" idx="5"/>
          </p:nvPr>
        </p:nvSpPr>
        <p:spPr/>
        <p:txBody>
          <a:bodyPr/>
          <a:lstStyle/>
          <a:p>
            <a:fld id="{CC368473-1686-4CD9-9623-CA638EAE2E67}" type="slidenum">
              <a:rPr lang="en-US" smtClean="0"/>
              <a:t>28</a:t>
            </a:fld>
            <a:endParaRPr lang="en-US"/>
          </a:p>
        </p:txBody>
      </p:sp>
    </p:spTree>
    <p:extLst>
      <p:ext uri="{BB962C8B-B14F-4D97-AF65-F5344CB8AC3E}">
        <p14:creationId xmlns:p14="http://schemas.microsoft.com/office/powerpoint/2010/main" val="14602022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Lastly, Safe havens are proposed to join the inflatable habitats together.  These prefabricated connector nodes are emulated from the ISS connector nodes and laboratory modules.  Their interiors come fully outfit with NASA-Standard RACKS and ready for immediate use after installation.  These are used in this design proposal as connectors between the inflatable modules and as emergency air-locks between habitats for egress.  They also aid in managing and connecting life support systems throughout the neighborhood.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29</a:t>
            </a:fld>
            <a:endParaRPr lang="en-US"/>
          </a:p>
        </p:txBody>
      </p:sp>
    </p:spTree>
    <p:extLst>
      <p:ext uri="{BB962C8B-B14F-4D97-AF65-F5344CB8AC3E}">
        <p14:creationId xmlns:p14="http://schemas.microsoft.com/office/powerpoint/2010/main" val="1441949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why investigate architecture in space? </a:t>
            </a:r>
          </a:p>
        </p:txBody>
      </p:sp>
      <p:sp>
        <p:nvSpPr>
          <p:cNvPr id="4" name="Slide Number Placeholder 3"/>
          <p:cNvSpPr>
            <a:spLocks noGrp="1"/>
          </p:cNvSpPr>
          <p:nvPr>
            <p:ph type="sldNum" sz="quarter" idx="5"/>
          </p:nvPr>
        </p:nvSpPr>
        <p:spPr/>
        <p:txBody>
          <a:bodyPr/>
          <a:lstStyle/>
          <a:p>
            <a:fld id="{CC368473-1686-4CD9-9623-CA638EAE2E67}" type="slidenum">
              <a:rPr lang="en-US" smtClean="0"/>
              <a:t>3</a:t>
            </a:fld>
            <a:endParaRPr lang="en-US"/>
          </a:p>
        </p:txBody>
      </p:sp>
    </p:spTree>
    <p:extLst>
      <p:ext uri="{BB962C8B-B14F-4D97-AF65-F5344CB8AC3E}">
        <p14:creationId xmlns:p14="http://schemas.microsoft.com/office/powerpoint/2010/main" val="41374663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what a simple aggregation of these building components might look like along the 1G radius of the rotating neighborhood.  The axially oriented module is the most comfortable for human habitation.  The radially oriented module is the least comfortable because of the round plan but walls and interior design adjustments can be made to begin to address this.  </a:t>
            </a:r>
          </a:p>
          <a:p>
            <a:endParaRPr lang="en-US" dirty="0"/>
          </a:p>
          <a:p>
            <a:r>
              <a:rPr lang="en-US" dirty="0"/>
              <a:t>All floor plates will be contoured to follow the curve of the 1G rotation radius to optimize human comfort as they move about the habitats.   </a:t>
            </a:r>
          </a:p>
          <a:p>
            <a:endParaRPr lang="en-US" dirty="0"/>
          </a:p>
          <a:p>
            <a:r>
              <a:rPr lang="en-US" dirty="0"/>
              <a:t>Every habitat module has access to at least 2 other safe havens in the case of an emergency.  </a:t>
            </a:r>
          </a:p>
        </p:txBody>
      </p:sp>
      <p:sp>
        <p:nvSpPr>
          <p:cNvPr id="4" name="Slide Number Placeholder 3"/>
          <p:cNvSpPr>
            <a:spLocks noGrp="1"/>
          </p:cNvSpPr>
          <p:nvPr>
            <p:ph type="sldNum" sz="quarter" idx="5"/>
          </p:nvPr>
        </p:nvSpPr>
        <p:spPr/>
        <p:txBody>
          <a:bodyPr/>
          <a:lstStyle/>
          <a:p>
            <a:fld id="{CC368473-1686-4CD9-9623-CA638EAE2E67}" type="slidenum">
              <a:rPr lang="en-US" smtClean="0"/>
              <a:t>30</a:t>
            </a:fld>
            <a:endParaRPr lang="en-US"/>
          </a:p>
        </p:txBody>
      </p:sp>
    </p:spTree>
    <p:extLst>
      <p:ext uri="{BB962C8B-B14F-4D97-AF65-F5344CB8AC3E}">
        <p14:creationId xmlns:p14="http://schemas.microsoft.com/office/powerpoint/2010/main" val="42824847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Free Space neighborhood</a:t>
            </a:r>
          </a:p>
        </p:txBody>
      </p:sp>
      <p:sp>
        <p:nvSpPr>
          <p:cNvPr id="4" name="Slide Number Placeholder 3"/>
          <p:cNvSpPr>
            <a:spLocks noGrp="1"/>
          </p:cNvSpPr>
          <p:nvPr>
            <p:ph type="sldNum" sz="quarter" idx="5"/>
          </p:nvPr>
        </p:nvSpPr>
        <p:spPr/>
        <p:txBody>
          <a:bodyPr/>
          <a:lstStyle/>
          <a:p>
            <a:fld id="{CC368473-1686-4CD9-9623-CA638EAE2E67}" type="slidenum">
              <a:rPr lang="en-US" smtClean="0"/>
              <a:t>31</a:t>
            </a:fld>
            <a:endParaRPr lang="en-US"/>
          </a:p>
        </p:txBody>
      </p:sp>
    </p:spTree>
    <p:extLst>
      <p:ext uri="{BB962C8B-B14F-4D97-AF65-F5344CB8AC3E}">
        <p14:creationId xmlns:p14="http://schemas.microsoft.com/office/powerpoint/2010/main" val="41374663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This is a typical artificial gravity neighborhood module.  </a:t>
            </a:r>
          </a:p>
          <a:p>
            <a:endParaRPr lang="en-US" b="0" dirty="0"/>
          </a:p>
        </p:txBody>
      </p:sp>
      <p:sp>
        <p:nvSpPr>
          <p:cNvPr id="4" name="Slide Number Placeholder 3"/>
          <p:cNvSpPr>
            <a:spLocks noGrp="1"/>
          </p:cNvSpPr>
          <p:nvPr>
            <p:ph type="sldNum" sz="quarter" idx="5"/>
          </p:nvPr>
        </p:nvSpPr>
        <p:spPr/>
        <p:txBody>
          <a:bodyPr/>
          <a:lstStyle/>
          <a:p>
            <a:fld id="{CC368473-1686-4CD9-9623-CA638EAE2E67}" type="slidenum">
              <a:rPr lang="en-US" smtClean="0"/>
              <a:t>32</a:t>
            </a:fld>
            <a:endParaRPr lang="en-US"/>
          </a:p>
        </p:txBody>
      </p:sp>
    </p:spTree>
    <p:extLst>
      <p:ext uri="{BB962C8B-B14F-4D97-AF65-F5344CB8AC3E}">
        <p14:creationId xmlns:p14="http://schemas.microsoft.com/office/powerpoint/2010/main" val="2970450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Free space offers an advantage over developing on the Moon or on Mars because there is no gravity.  Therefore, artificial gravity is proposed to maintain high levels of human comfort.</a:t>
            </a:r>
          </a:p>
          <a:p>
            <a:endParaRPr lang="en-US" dirty="0"/>
          </a:p>
          <a:p>
            <a:r>
              <a:rPr lang="en-US" dirty="0"/>
              <a:t>As the neighborhood rotates at 2rpms, enough centrifugal force is created to mimic gravitational environments such as on earth.  </a:t>
            </a:r>
          </a:p>
          <a:p>
            <a:endParaRPr lang="en-US" dirty="0"/>
          </a:p>
          <a:p>
            <a:r>
              <a:rPr lang="en-US" dirty="0"/>
              <a:t>Therefore, different “floor” levels will experience different gravitational environments because of the relative rate at which you change elevation. </a:t>
            </a:r>
          </a:p>
          <a:p>
            <a:endParaRPr lang="en-US" dirty="0"/>
          </a:p>
          <a:p>
            <a:r>
              <a:rPr lang="en-US" dirty="0"/>
              <a:t>Way-finding techniques will respond to floor levels ascending and descending away from the 1G level which is = to Earth gravity.</a:t>
            </a:r>
          </a:p>
        </p:txBody>
      </p:sp>
      <p:sp>
        <p:nvSpPr>
          <p:cNvPr id="4" name="Slide Number Placeholder 3"/>
          <p:cNvSpPr>
            <a:spLocks noGrp="1"/>
          </p:cNvSpPr>
          <p:nvPr>
            <p:ph type="sldNum" sz="quarter" idx="5"/>
          </p:nvPr>
        </p:nvSpPr>
        <p:spPr/>
        <p:txBody>
          <a:bodyPr/>
          <a:lstStyle/>
          <a:p>
            <a:fld id="{CC368473-1686-4CD9-9623-CA638EAE2E67}" type="slidenum">
              <a:rPr lang="en-US" smtClean="0"/>
              <a:t>33</a:t>
            </a:fld>
            <a:endParaRPr lang="en-US"/>
          </a:p>
        </p:txBody>
      </p:sp>
    </p:spTree>
    <p:extLst>
      <p:ext uri="{BB962C8B-B14F-4D97-AF65-F5344CB8AC3E}">
        <p14:creationId xmlns:p14="http://schemas.microsoft.com/office/powerpoint/2010/main" val="16830146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sample of how gravity changes as one ascends or descends in elevation along the habitable modules.  As you ascend from the 1G level, the effects of gravity will decrease making things relatively lighter.  As you descend from the 1G level, the effects of gravity will increase making things relatively heavier.</a:t>
            </a:r>
          </a:p>
        </p:txBody>
      </p:sp>
      <p:sp>
        <p:nvSpPr>
          <p:cNvPr id="4" name="Slide Number Placeholder 3"/>
          <p:cNvSpPr>
            <a:spLocks noGrp="1"/>
          </p:cNvSpPr>
          <p:nvPr>
            <p:ph type="sldNum" sz="quarter" idx="5"/>
          </p:nvPr>
        </p:nvSpPr>
        <p:spPr/>
        <p:txBody>
          <a:bodyPr/>
          <a:lstStyle/>
          <a:p>
            <a:fld id="{CC368473-1686-4CD9-9623-CA638EAE2E67}" type="slidenum">
              <a:rPr lang="en-US" smtClean="0"/>
              <a:t>34</a:t>
            </a:fld>
            <a:endParaRPr lang="en-US"/>
          </a:p>
        </p:txBody>
      </p:sp>
    </p:spTree>
    <p:extLst>
      <p:ext uri="{BB962C8B-B14F-4D97-AF65-F5344CB8AC3E}">
        <p14:creationId xmlns:p14="http://schemas.microsoft.com/office/powerpoint/2010/main" val="18860143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first phase in the construction of the neighborhood.  </a:t>
            </a:r>
          </a:p>
          <a:p>
            <a:endParaRPr lang="en-US" dirty="0"/>
          </a:p>
          <a:p>
            <a:r>
              <a:rPr lang="en-US" dirty="0"/>
              <a:t>Construction occurs symmetrically to ensure the neighborhood remains in balance as it rotates to create artificial gravity.  Wayfinding techniques like color-coding these sectors corresponds with the construction phases.  You will see later how these wayfinding techniques are deployed throughout the neighborhood.</a:t>
            </a:r>
          </a:p>
        </p:txBody>
      </p:sp>
      <p:sp>
        <p:nvSpPr>
          <p:cNvPr id="4" name="Slide Number Placeholder 3"/>
          <p:cNvSpPr>
            <a:spLocks noGrp="1"/>
          </p:cNvSpPr>
          <p:nvPr>
            <p:ph type="sldNum" sz="quarter" idx="5"/>
          </p:nvPr>
        </p:nvSpPr>
        <p:spPr/>
        <p:txBody>
          <a:bodyPr/>
          <a:lstStyle/>
          <a:p>
            <a:fld id="{CC368473-1686-4CD9-9623-CA638EAE2E67}" type="slidenum">
              <a:rPr lang="en-US" smtClean="0"/>
              <a:t>35</a:t>
            </a:fld>
            <a:endParaRPr lang="en-US"/>
          </a:p>
        </p:txBody>
      </p:sp>
    </p:spTree>
    <p:extLst>
      <p:ext uri="{BB962C8B-B14F-4D97-AF65-F5344CB8AC3E}">
        <p14:creationId xmlns:p14="http://schemas.microsoft.com/office/powerpoint/2010/main" val="8038792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Sector could take about 5-10 years to construct.    The more we build in space, the better and faster we will become at it.  </a:t>
            </a:r>
          </a:p>
        </p:txBody>
      </p:sp>
      <p:sp>
        <p:nvSpPr>
          <p:cNvPr id="4" name="Slide Number Placeholder 3"/>
          <p:cNvSpPr>
            <a:spLocks noGrp="1"/>
          </p:cNvSpPr>
          <p:nvPr>
            <p:ph type="sldNum" sz="quarter" idx="5"/>
          </p:nvPr>
        </p:nvSpPr>
        <p:spPr/>
        <p:txBody>
          <a:bodyPr/>
          <a:lstStyle/>
          <a:p>
            <a:fld id="{CC368473-1686-4CD9-9623-CA638EAE2E67}" type="slidenum">
              <a:rPr lang="en-US" smtClean="0"/>
              <a:t>36</a:t>
            </a:fld>
            <a:endParaRPr lang="en-US"/>
          </a:p>
        </p:txBody>
      </p:sp>
    </p:spTree>
    <p:extLst>
      <p:ext uri="{BB962C8B-B14F-4D97-AF65-F5344CB8AC3E}">
        <p14:creationId xmlns:p14="http://schemas.microsoft.com/office/powerpoint/2010/main" val="6650044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After about 15 – 20 years, the torus is complete, and the neighborhood can begin to expand outward to create an optimal aspect ratio.</a:t>
            </a:r>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37</a:t>
            </a:fld>
            <a:endParaRPr lang="en-US"/>
          </a:p>
        </p:txBody>
      </p:sp>
    </p:spTree>
    <p:extLst>
      <p:ext uri="{BB962C8B-B14F-4D97-AF65-F5344CB8AC3E}">
        <p14:creationId xmlns:p14="http://schemas.microsoft.com/office/powerpoint/2010/main" val="39964266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 next phases allow the torus to grow wider.</a:t>
            </a:r>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38</a:t>
            </a:fld>
            <a:endParaRPr lang="en-US"/>
          </a:p>
        </p:txBody>
      </p:sp>
    </p:spTree>
    <p:extLst>
      <p:ext uri="{BB962C8B-B14F-4D97-AF65-F5344CB8AC3E}">
        <p14:creationId xmlns:p14="http://schemas.microsoft.com/office/powerpoint/2010/main" val="17983043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wider</a:t>
            </a:r>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39</a:t>
            </a:fld>
            <a:endParaRPr lang="en-US"/>
          </a:p>
        </p:txBody>
      </p:sp>
    </p:spTree>
    <p:extLst>
      <p:ext uri="{BB962C8B-B14F-4D97-AF65-F5344CB8AC3E}">
        <p14:creationId xmlns:p14="http://schemas.microsoft.com/office/powerpoint/2010/main" val="3210945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Humans have always lived on the edge of a frontier that continues to be pushed further ahead by our explorative genes.  </a:t>
            </a:r>
            <a:r>
              <a:rPr lang="en-US" b="1" dirty="0"/>
              <a:t>Exploration and progress </a:t>
            </a:r>
            <a:r>
              <a:rPr lang="en-US" dirty="0"/>
              <a:t>have been exponentially propelling civilization forward.</a:t>
            </a:r>
          </a:p>
          <a:p>
            <a:endParaRPr lang="en-US" dirty="0"/>
          </a:p>
          <a:p>
            <a:r>
              <a:rPr lang="en-US" dirty="0"/>
              <a:t>These two points raise </a:t>
            </a:r>
            <a:r>
              <a:rPr lang="en-US" b="1" dirty="0"/>
              <a:t>urgency</a:t>
            </a:r>
            <a:r>
              <a:rPr lang="en-US" dirty="0"/>
              <a:t> among the stewards of the built environment to begin thinking about what the impacts of overcoming our current frontier will have on ourselves and our future endeavors.</a:t>
            </a:r>
          </a:p>
          <a:p>
            <a:endParaRPr lang="en-US" dirty="0"/>
          </a:p>
          <a:p>
            <a:r>
              <a:rPr lang="en-US" dirty="0"/>
              <a:t>Is there a space crisis?  Are there too few built environment stewards discussing the future of the built environment in locations other than Earth?  Is it problematic that private wealth is setting the stage for the rest of the world to follow?</a:t>
            </a:r>
          </a:p>
          <a:p>
            <a:endParaRPr lang="en-US" dirty="0"/>
          </a:p>
          <a:p>
            <a:r>
              <a:rPr lang="en-US" dirty="0"/>
              <a:t>This thesis makes a case for why developing a responsible approach for our use of outer space is important for everyone.  This thesis posits a solution along this </a:t>
            </a:r>
            <a:r>
              <a:rPr lang="en-US" b="1" i="0" dirty="0"/>
              <a:t>new space architecture paradigm </a:t>
            </a:r>
            <a:r>
              <a:rPr lang="en-US" dirty="0"/>
              <a:t>to positively impact life on Earth.</a:t>
            </a:r>
          </a:p>
        </p:txBody>
      </p:sp>
      <p:sp>
        <p:nvSpPr>
          <p:cNvPr id="4" name="Slide Number Placeholder 3"/>
          <p:cNvSpPr>
            <a:spLocks noGrp="1"/>
          </p:cNvSpPr>
          <p:nvPr>
            <p:ph type="sldNum" sz="quarter" idx="5"/>
          </p:nvPr>
        </p:nvSpPr>
        <p:spPr/>
        <p:txBody>
          <a:bodyPr/>
          <a:lstStyle/>
          <a:p>
            <a:fld id="{CC368473-1686-4CD9-9623-CA638EAE2E67}" type="slidenum">
              <a:rPr lang="en-US" smtClean="0"/>
              <a:t>4</a:t>
            </a:fld>
            <a:endParaRPr lang="en-US"/>
          </a:p>
        </p:txBody>
      </p:sp>
    </p:spTree>
    <p:extLst>
      <p:ext uri="{BB962C8B-B14F-4D97-AF65-F5344CB8AC3E}">
        <p14:creationId xmlns:p14="http://schemas.microsoft.com/office/powerpoint/2010/main" val="39858384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….until an optimal form is reached over the length of about 100 years.</a:t>
            </a:r>
          </a:p>
        </p:txBody>
      </p:sp>
      <p:sp>
        <p:nvSpPr>
          <p:cNvPr id="4" name="Slide Number Placeholder 3"/>
          <p:cNvSpPr>
            <a:spLocks noGrp="1"/>
          </p:cNvSpPr>
          <p:nvPr>
            <p:ph type="sldNum" sz="quarter" idx="5"/>
          </p:nvPr>
        </p:nvSpPr>
        <p:spPr/>
        <p:txBody>
          <a:bodyPr/>
          <a:lstStyle/>
          <a:p>
            <a:fld id="{CC368473-1686-4CD9-9623-CA638EAE2E67}" type="slidenum">
              <a:rPr lang="en-US" smtClean="0"/>
              <a:t>40</a:t>
            </a:fld>
            <a:endParaRPr lang="en-US"/>
          </a:p>
        </p:txBody>
      </p:sp>
    </p:spTree>
    <p:extLst>
      <p:ext uri="{BB962C8B-B14F-4D97-AF65-F5344CB8AC3E}">
        <p14:creationId xmlns:p14="http://schemas.microsoft.com/office/powerpoint/2010/main" val="34730272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Recall the neighborhoods are paired on axis with one another and two will need to be constructed simultaneously….</a:t>
            </a:r>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41</a:t>
            </a:fld>
            <a:endParaRPr lang="en-US"/>
          </a:p>
        </p:txBody>
      </p:sp>
    </p:spTree>
    <p:extLst>
      <p:ext uri="{BB962C8B-B14F-4D97-AF65-F5344CB8AC3E}">
        <p14:creationId xmlns:p14="http://schemas.microsoft.com/office/powerpoint/2010/main" val="38208216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as we ride the metro rail into the neighborhood station, here is what we see…. from the metro rail station platform we can see the incoming and out-going cabs and the exposed view of the ground level of the neighborhood rotating around us.  </a:t>
            </a:r>
          </a:p>
          <a:p>
            <a:endParaRPr lang="en-US" dirty="0"/>
          </a:p>
          <a:p>
            <a:r>
              <a:rPr lang="en-US" dirty="0"/>
              <a:t>We are still in a microgravity environment until we use the metro rail lift to descend to the ground level of the neighborhood.  </a:t>
            </a:r>
          </a:p>
        </p:txBody>
      </p:sp>
      <p:sp>
        <p:nvSpPr>
          <p:cNvPr id="4" name="Slide Number Placeholder 3"/>
          <p:cNvSpPr>
            <a:spLocks noGrp="1"/>
          </p:cNvSpPr>
          <p:nvPr>
            <p:ph type="sldNum" sz="quarter" idx="5"/>
          </p:nvPr>
        </p:nvSpPr>
        <p:spPr/>
        <p:txBody>
          <a:bodyPr/>
          <a:lstStyle/>
          <a:p>
            <a:fld id="{CC368473-1686-4CD9-9623-CA638EAE2E67}" type="slidenum">
              <a:rPr lang="en-US" smtClean="0"/>
              <a:t>42</a:t>
            </a:fld>
            <a:endParaRPr lang="en-US"/>
          </a:p>
        </p:txBody>
      </p:sp>
    </p:spTree>
    <p:extLst>
      <p:ext uri="{BB962C8B-B14F-4D97-AF65-F5344CB8AC3E}">
        <p14:creationId xmlns:p14="http://schemas.microsoft.com/office/powerpoint/2010/main" val="40678068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lift.  Integrated into the hub and structural spokes of the neighborhood.  Lift cabs will slowly descend to the ground level of the neighborhood.  As we descend, we experience the familiar sensation of weight returns to our bodies slowly pulling our feet to the ground.</a:t>
            </a:r>
          </a:p>
        </p:txBody>
      </p:sp>
      <p:sp>
        <p:nvSpPr>
          <p:cNvPr id="4" name="Slide Number Placeholder 3"/>
          <p:cNvSpPr>
            <a:spLocks noGrp="1"/>
          </p:cNvSpPr>
          <p:nvPr>
            <p:ph type="sldNum" sz="quarter" idx="5"/>
          </p:nvPr>
        </p:nvSpPr>
        <p:spPr/>
        <p:txBody>
          <a:bodyPr/>
          <a:lstStyle/>
          <a:p>
            <a:fld id="{CC368473-1686-4CD9-9623-CA638EAE2E67}" type="slidenum">
              <a:rPr lang="en-US" smtClean="0"/>
              <a:t>43</a:t>
            </a:fld>
            <a:endParaRPr lang="en-US"/>
          </a:p>
        </p:txBody>
      </p:sp>
    </p:spTree>
    <p:extLst>
      <p:ext uri="{BB962C8B-B14F-4D97-AF65-F5344CB8AC3E}">
        <p14:creationId xmlns:p14="http://schemas.microsoft.com/office/powerpoint/2010/main" val="770652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Metro mover lift station could look like this</a:t>
            </a:r>
          </a:p>
          <a:p>
            <a:endParaRPr lang="en-US" dirty="0"/>
          </a:p>
          <a:p>
            <a:r>
              <a:rPr lang="en-US" dirty="0"/>
              <a:t>When we exit the lift to the lift station we find ourselves within the central civic junction in the neighborhood.  6 different paths lead us to different civic and publicly programmed modules and thoroughfares within the neighborhood.</a:t>
            </a:r>
          </a:p>
        </p:txBody>
      </p:sp>
      <p:sp>
        <p:nvSpPr>
          <p:cNvPr id="4" name="Slide Number Placeholder 3"/>
          <p:cNvSpPr>
            <a:spLocks noGrp="1"/>
          </p:cNvSpPr>
          <p:nvPr>
            <p:ph type="sldNum" sz="quarter" idx="5"/>
          </p:nvPr>
        </p:nvSpPr>
        <p:spPr/>
        <p:txBody>
          <a:bodyPr/>
          <a:lstStyle/>
          <a:p>
            <a:fld id="{CC368473-1686-4CD9-9623-CA638EAE2E67}" type="slidenum">
              <a:rPr lang="en-US" smtClean="0"/>
              <a:t>44</a:t>
            </a:fld>
            <a:endParaRPr lang="en-US"/>
          </a:p>
        </p:txBody>
      </p:sp>
    </p:spTree>
    <p:extLst>
      <p:ext uri="{BB962C8B-B14F-4D97-AF65-F5344CB8AC3E}">
        <p14:creationId xmlns:p14="http://schemas.microsoft.com/office/powerpoint/2010/main" val="34858145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In order to design and understand the layout of the neighborhood, conventional plans were derived from the flattening of the neighborhood module.  A figure ground can be explored to show the connections among different modules and then programming, circulation, and zoning challenges can be addressed.  </a:t>
            </a:r>
          </a:p>
        </p:txBody>
      </p:sp>
      <p:sp>
        <p:nvSpPr>
          <p:cNvPr id="4" name="Slide Number Placeholder 3"/>
          <p:cNvSpPr>
            <a:spLocks noGrp="1"/>
          </p:cNvSpPr>
          <p:nvPr>
            <p:ph type="sldNum" sz="quarter" idx="5"/>
          </p:nvPr>
        </p:nvSpPr>
        <p:spPr/>
        <p:txBody>
          <a:bodyPr/>
          <a:lstStyle/>
          <a:p>
            <a:fld id="{CC368473-1686-4CD9-9623-CA638EAE2E67}" type="slidenum">
              <a:rPr lang="en-US" smtClean="0"/>
              <a:t>45</a:t>
            </a:fld>
            <a:endParaRPr lang="en-US"/>
          </a:p>
        </p:txBody>
      </p:sp>
    </p:spTree>
    <p:extLst>
      <p:ext uri="{BB962C8B-B14F-4D97-AF65-F5344CB8AC3E}">
        <p14:creationId xmlns:p14="http://schemas.microsoft.com/office/powerpoint/2010/main" val="41853033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 typical neighborhood plan might look like this:</a:t>
            </a:r>
          </a:p>
          <a:p>
            <a:endParaRPr lang="en-US" b="0" dirty="0"/>
          </a:p>
          <a:p>
            <a:r>
              <a:rPr lang="en-US" b="0" dirty="0"/>
              <a:t>The lift stations are in bright pink and there are two and they act as the center point for each hemisphere within the neighborhood.  The lift stations are surrounded by public and civic programs like the forum, school, and the hospital.  </a:t>
            </a:r>
          </a:p>
          <a:p>
            <a:endParaRPr lang="en-US" b="0" dirty="0"/>
          </a:p>
          <a:p>
            <a:r>
              <a:rPr lang="en-US" b="0" dirty="0"/>
              <a:t>Further out are the neighborhood cooperatives where communal residential housing is closely linked with agriculture and open spaces.</a:t>
            </a:r>
          </a:p>
        </p:txBody>
      </p:sp>
      <p:sp>
        <p:nvSpPr>
          <p:cNvPr id="4" name="Slide Number Placeholder 3"/>
          <p:cNvSpPr>
            <a:spLocks noGrp="1"/>
          </p:cNvSpPr>
          <p:nvPr>
            <p:ph type="sldNum" sz="quarter" idx="5"/>
          </p:nvPr>
        </p:nvSpPr>
        <p:spPr/>
        <p:txBody>
          <a:bodyPr/>
          <a:lstStyle/>
          <a:p>
            <a:fld id="{CC368473-1686-4CD9-9623-CA638EAE2E67}" type="slidenum">
              <a:rPr lang="en-US" smtClean="0"/>
              <a:t>46</a:t>
            </a:fld>
            <a:endParaRPr lang="en-US"/>
          </a:p>
        </p:txBody>
      </p:sp>
    </p:spTree>
    <p:extLst>
      <p:ext uri="{BB962C8B-B14F-4D97-AF65-F5344CB8AC3E}">
        <p14:creationId xmlns:p14="http://schemas.microsoft.com/office/powerpoint/2010/main" val="9201981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And here are those zones shown in the neighborhood plan-section perspective.</a:t>
            </a:r>
          </a:p>
        </p:txBody>
      </p:sp>
      <p:sp>
        <p:nvSpPr>
          <p:cNvPr id="4" name="Slide Number Placeholder 3"/>
          <p:cNvSpPr>
            <a:spLocks noGrp="1"/>
          </p:cNvSpPr>
          <p:nvPr>
            <p:ph type="sldNum" sz="quarter" idx="5"/>
          </p:nvPr>
        </p:nvSpPr>
        <p:spPr/>
        <p:txBody>
          <a:bodyPr/>
          <a:lstStyle/>
          <a:p>
            <a:fld id="{CC368473-1686-4CD9-9623-CA638EAE2E67}" type="slidenum">
              <a:rPr lang="en-US" smtClean="0"/>
              <a:t>47</a:t>
            </a:fld>
            <a:endParaRPr lang="en-US"/>
          </a:p>
        </p:txBody>
      </p:sp>
    </p:spTree>
    <p:extLst>
      <p:ext uri="{BB962C8B-B14F-4D97-AF65-F5344CB8AC3E}">
        <p14:creationId xmlns:p14="http://schemas.microsoft.com/office/powerpoint/2010/main" val="35394319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neighborhoods are designed to be walkable and provide a comfortable social public experience.  Again, the flattened Neighborhood plan fits well within a walkable TOD radius allowing one to walk around the circumference of the neighborhood in less than 10 minutes.  The major public thoroughfares are oriented in the direction of the neighborhood’s rotation.</a:t>
            </a:r>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48</a:t>
            </a:fld>
            <a:endParaRPr lang="en-US"/>
          </a:p>
        </p:txBody>
      </p:sp>
    </p:spTree>
    <p:extLst>
      <p:ext uri="{BB962C8B-B14F-4D97-AF65-F5344CB8AC3E}">
        <p14:creationId xmlns:p14="http://schemas.microsoft.com/office/powerpoint/2010/main" val="194796580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main public thoroughfare is positioned along the 1G level (outlined in orange) and moves through various module types.  </a:t>
            </a:r>
          </a:p>
          <a:p>
            <a:endParaRPr lang="en-US" dirty="0"/>
          </a:p>
          <a:p>
            <a:r>
              <a:rPr lang="en-US" dirty="0"/>
              <a:t>Habitable modules capture vertical space above or below the datum of the 1G level.  These spaces are semi-public and are shared among residential quarters, offices, or co-operative common spaces.  </a:t>
            </a:r>
          </a:p>
        </p:txBody>
      </p:sp>
      <p:sp>
        <p:nvSpPr>
          <p:cNvPr id="4" name="Slide Number Placeholder 3"/>
          <p:cNvSpPr>
            <a:spLocks noGrp="1"/>
          </p:cNvSpPr>
          <p:nvPr>
            <p:ph type="sldNum" sz="quarter" idx="5"/>
          </p:nvPr>
        </p:nvSpPr>
        <p:spPr/>
        <p:txBody>
          <a:bodyPr/>
          <a:lstStyle/>
          <a:p>
            <a:fld id="{CC368473-1686-4CD9-9623-CA638EAE2E67}" type="slidenum">
              <a:rPr lang="en-US" smtClean="0"/>
              <a:t>49</a:t>
            </a:fld>
            <a:endParaRPr lang="en-US"/>
          </a:p>
        </p:txBody>
      </p:sp>
    </p:spTree>
    <p:extLst>
      <p:ext uri="{BB962C8B-B14F-4D97-AF65-F5344CB8AC3E}">
        <p14:creationId xmlns:p14="http://schemas.microsoft.com/office/powerpoint/2010/main" val="2710054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sng" dirty="0"/>
              <a:t>CITATIONS</a:t>
            </a:r>
          </a:p>
          <a:p>
            <a:endParaRPr lang="en-US" dirty="0"/>
          </a:p>
          <a:p>
            <a:r>
              <a:rPr lang="en-US" dirty="0"/>
              <a:t>How does architecture fit into this trajectory of progress?  </a:t>
            </a:r>
          </a:p>
          <a:p>
            <a:r>
              <a:rPr lang="en-US" dirty="0"/>
              <a:t>It begins with our ability to realize habitat.  </a:t>
            </a:r>
          </a:p>
          <a:p>
            <a:endParaRPr lang="en-US" dirty="0"/>
          </a:p>
          <a:p>
            <a:pPr marL="228600" indent="-228600">
              <a:buAutoNum type="arabicPeriod"/>
            </a:pPr>
            <a:r>
              <a:rPr lang="en-US" dirty="0"/>
              <a:t>The primitive hut illustrates the beginning – this is humans’ natural reaction to </a:t>
            </a:r>
            <a:r>
              <a:rPr lang="en-US" b="1" dirty="0"/>
              <a:t>constructing habitat in the effect of gravity</a:t>
            </a:r>
            <a:r>
              <a:rPr lang="en-US" dirty="0"/>
              <a:t>.</a:t>
            </a:r>
          </a:p>
          <a:p>
            <a:pPr marL="228600" indent="-228600">
              <a:buAutoNum type="arabicPeriod"/>
            </a:pPr>
            <a:r>
              <a:rPr lang="en-US" b="0" dirty="0"/>
              <a:t>then, </a:t>
            </a:r>
            <a:r>
              <a:rPr lang="en-US" b="1" dirty="0"/>
              <a:t>Platonic forms </a:t>
            </a:r>
            <a:r>
              <a:rPr lang="en-US" dirty="0"/>
              <a:t>are derived and push architecture innovation to …..</a:t>
            </a:r>
          </a:p>
          <a:p>
            <a:pPr marL="228600" indent="-228600">
              <a:buAutoNum type="arabicPeriod"/>
            </a:pPr>
            <a:r>
              <a:rPr lang="en-US" dirty="0"/>
              <a:t>……to </a:t>
            </a:r>
            <a:r>
              <a:rPr lang="en-US" b="1" dirty="0"/>
              <a:t>express great structures </a:t>
            </a:r>
            <a:r>
              <a:rPr lang="en-US" dirty="0"/>
              <a:t>like the dome and the arch – aiding the progress of civilization. </a:t>
            </a:r>
          </a:p>
          <a:p>
            <a:pPr marL="228600" indent="-228600">
              <a:buAutoNum type="arabicPeriod"/>
            </a:pPr>
            <a:r>
              <a:rPr lang="en-US" dirty="0"/>
              <a:t>Buckminster Fuller explores the application of these Platonic forms in the absence of gravity. He gives us tensegrity and hyper-efficient architecture like the Dymaxion House. </a:t>
            </a:r>
          </a:p>
          <a:p>
            <a:pPr marL="228600" indent="-228600">
              <a:buAutoNum type="arabicPeriod"/>
            </a:pPr>
            <a:r>
              <a:rPr lang="en-US" dirty="0"/>
              <a:t>Then we can realize architecture’s existence in outer space and designing architecture solutions in zero-gravity environments.</a:t>
            </a:r>
          </a:p>
          <a:p>
            <a:pPr marL="228600" indent="-228600">
              <a:buAutoNum type="arabicPeriod"/>
            </a:pPr>
            <a:endParaRPr lang="en-US" dirty="0"/>
          </a:p>
          <a:p>
            <a:pPr marL="0" indent="0">
              <a:buNone/>
            </a:pPr>
            <a:r>
              <a:rPr lang="en-US" dirty="0"/>
              <a:t>This is the grammar of form and tectonics for space architecture throughout this thesis.</a:t>
            </a:r>
          </a:p>
        </p:txBody>
      </p:sp>
      <p:sp>
        <p:nvSpPr>
          <p:cNvPr id="4" name="Slide Number Placeholder 3"/>
          <p:cNvSpPr>
            <a:spLocks noGrp="1"/>
          </p:cNvSpPr>
          <p:nvPr>
            <p:ph type="sldNum" sz="quarter" idx="5"/>
          </p:nvPr>
        </p:nvSpPr>
        <p:spPr/>
        <p:txBody>
          <a:bodyPr/>
          <a:lstStyle/>
          <a:p>
            <a:fld id="{CC368473-1686-4CD9-9623-CA638EAE2E67}" type="slidenum">
              <a:rPr lang="en-US" smtClean="0"/>
              <a:t>5</a:t>
            </a:fld>
            <a:endParaRPr lang="en-US"/>
          </a:p>
        </p:txBody>
      </p:sp>
    </p:spTree>
    <p:extLst>
      <p:ext uri="{BB962C8B-B14F-4D97-AF65-F5344CB8AC3E}">
        <p14:creationId xmlns:p14="http://schemas.microsoft.com/office/powerpoint/2010/main" val="155314308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move from the lift station along the public thoroughfare….</a:t>
            </a:r>
          </a:p>
        </p:txBody>
      </p:sp>
      <p:sp>
        <p:nvSpPr>
          <p:cNvPr id="4" name="Slide Number Placeholder 3"/>
          <p:cNvSpPr>
            <a:spLocks noGrp="1"/>
          </p:cNvSpPr>
          <p:nvPr>
            <p:ph type="sldNum" sz="quarter" idx="5"/>
          </p:nvPr>
        </p:nvSpPr>
        <p:spPr/>
        <p:txBody>
          <a:bodyPr/>
          <a:lstStyle/>
          <a:p>
            <a:fld id="{CC368473-1686-4CD9-9623-CA638EAE2E67}" type="slidenum">
              <a:rPr lang="en-US" smtClean="0"/>
              <a:t>50</a:t>
            </a:fld>
            <a:endParaRPr lang="en-US"/>
          </a:p>
        </p:txBody>
      </p:sp>
    </p:spTree>
    <p:extLst>
      <p:ext uri="{BB962C8B-B14F-4D97-AF65-F5344CB8AC3E}">
        <p14:creationId xmlns:p14="http://schemas.microsoft.com/office/powerpoint/2010/main" val="21442580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We can note offices within the vertical modules lining the main thoroughfares.  The vertical modules are programed like typical vertical apartments, offices, or dormitories on Earth.  Circulation and Infrastructure lines the central core while dwellings and office spaces populate the exterior reserving views for the users.  These modules have the option to be flexible to accommodate different programs such as offices, laboratories, or luxury apartments.  </a:t>
            </a:r>
          </a:p>
        </p:txBody>
      </p:sp>
      <p:sp>
        <p:nvSpPr>
          <p:cNvPr id="4" name="Slide Number Placeholder 3"/>
          <p:cNvSpPr>
            <a:spLocks noGrp="1"/>
          </p:cNvSpPr>
          <p:nvPr>
            <p:ph type="sldNum" sz="quarter" idx="5"/>
          </p:nvPr>
        </p:nvSpPr>
        <p:spPr/>
        <p:txBody>
          <a:bodyPr/>
          <a:lstStyle/>
          <a:p>
            <a:fld id="{CC368473-1686-4CD9-9623-CA638EAE2E67}" type="slidenum">
              <a:rPr lang="en-US" smtClean="0"/>
              <a:t>51</a:t>
            </a:fld>
            <a:endParaRPr lang="en-US"/>
          </a:p>
        </p:txBody>
      </p:sp>
    </p:spTree>
    <p:extLst>
      <p:ext uri="{BB962C8B-B14F-4D97-AF65-F5344CB8AC3E}">
        <p14:creationId xmlns:p14="http://schemas.microsoft.com/office/powerpoint/2010/main" val="163622200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Nearby is the public forum.  </a:t>
            </a:r>
          </a:p>
          <a:p>
            <a:endParaRPr lang="en-US" dirty="0"/>
          </a:p>
          <a:p>
            <a:r>
              <a:rPr lang="en-US" dirty="0"/>
              <a:t>Here delegates and diplomats from the nations of Earth and other planetary sovereignties can meet.  The forum can also be used to organize functions relevant to local matters within the LEO Metropolis.  </a:t>
            </a:r>
          </a:p>
        </p:txBody>
      </p:sp>
      <p:sp>
        <p:nvSpPr>
          <p:cNvPr id="4" name="Slide Number Placeholder 3"/>
          <p:cNvSpPr>
            <a:spLocks noGrp="1"/>
          </p:cNvSpPr>
          <p:nvPr>
            <p:ph type="sldNum" sz="quarter" idx="5"/>
          </p:nvPr>
        </p:nvSpPr>
        <p:spPr/>
        <p:txBody>
          <a:bodyPr/>
          <a:lstStyle/>
          <a:p>
            <a:fld id="{CC368473-1686-4CD9-9623-CA638EAE2E67}" type="slidenum">
              <a:rPr lang="en-US" smtClean="0"/>
              <a:t>52</a:t>
            </a:fld>
            <a:endParaRPr lang="en-US"/>
          </a:p>
        </p:txBody>
      </p:sp>
    </p:spTree>
    <p:extLst>
      <p:ext uri="{BB962C8B-B14F-4D97-AF65-F5344CB8AC3E}">
        <p14:creationId xmlns:p14="http://schemas.microsoft.com/office/powerpoint/2010/main" val="13825599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 out along the thoroughfare we might encounter some astronauts making their way to or from work as we move towards the next large public space.</a:t>
            </a:r>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53</a:t>
            </a:fld>
            <a:endParaRPr lang="en-US"/>
          </a:p>
        </p:txBody>
      </p:sp>
    </p:spTree>
    <p:extLst>
      <p:ext uri="{BB962C8B-B14F-4D97-AF65-F5344CB8AC3E}">
        <p14:creationId xmlns:p14="http://schemas.microsoft.com/office/powerpoint/2010/main" val="146100030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neighborhood is complete with Entertainment, recreation, and leisure activities.  </a:t>
            </a:r>
          </a:p>
          <a:p>
            <a:endParaRPr lang="en-US" dirty="0"/>
          </a:p>
          <a:p>
            <a:r>
              <a:rPr lang="en-US" dirty="0"/>
              <a:t>The exploitation of having control over different gravitational environments can be advantageous to accommodating unique human experiences that are otherwise unavailable or impossible to achieve on Earth.  </a:t>
            </a:r>
          </a:p>
          <a:p>
            <a:endParaRPr lang="en-US" dirty="0"/>
          </a:p>
          <a:p>
            <a:r>
              <a:rPr lang="en-US" dirty="0"/>
              <a:t>By creating different gravitational environments, elderly and rehabilitation patients can live comfortably in environments with less gravity and experience less resistance on their bodies while athletes can work out in higher gravitational environments with added resistance.</a:t>
            </a:r>
          </a:p>
        </p:txBody>
      </p:sp>
      <p:sp>
        <p:nvSpPr>
          <p:cNvPr id="4" name="Slide Number Placeholder 3"/>
          <p:cNvSpPr>
            <a:spLocks noGrp="1"/>
          </p:cNvSpPr>
          <p:nvPr>
            <p:ph type="sldNum" sz="quarter" idx="5"/>
          </p:nvPr>
        </p:nvSpPr>
        <p:spPr/>
        <p:txBody>
          <a:bodyPr/>
          <a:lstStyle/>
          <a:p>
            <a:fld id="{CC368473-1686-4CD9-9623-CA638EAE2E67}" type="slidenum">
              <a:rPr lang="en-US" smtClean="0"/>
              <a:t>54</a:t>
            </a:fld>
            <a:endParaRPr lang="en-US"/>
          </a:p>
        </p:txBody>
      </p:sp>
    </p:spTree>
    <p:extLst>
      <p:ext uri="{BB962C8B-B14F-4D97-AF65-F5344CB8AC3E}">
        <p14:creationId xmlns:p14="http://schemas.microsoft.com/office/powerpoint/2010/main" val="259855127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Continuing back through the neighborhood, I want to show you … </a:t>
            </a:r>
          </a:p>
        </p:txBody>
      </p:sp>
      <p:sp>
        <p:nvSpPr>
          <p:cNvPr id="4" name="Slide Number Placeholder 3"/>
          <p:cNvSpPr>
            <a:spLocks noGrp="1"/>
          </p:cNvSpPr>
          <p:nvPr>
            <p:ph type="sldNum" sz="quarter" idx="5"/>
          </p:nvPr>
        </p:nvSpPr>
        <p:spPr/>
        <p:txBody>
          <a:bodyPr/>
          <a:lstStyle/>
          <a:p>
            <a:fld id="{CC368473-1686-4CD9-9623-CA638EAE2E67}" type="slidenum">
              <a:rPr lang="en-US" smtClean="0"/>
              <a:t>55</a:t>
            </a:fld>
            <a:endParaRPr lang="en-US"/>
          </a:p>
        </p:txBody>
      </p:sp>
    </p:spTree>
    <p:extLst>
      <p:ext uri="{BB962C8B-B14F-4D97-AF65-F5344CB8AC3E}">
        <p14:creationId xmlns:p14="http://schemas.microsoft.com/office/powerpoint/2010/main" val="200384315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typical neighborhood co-operative.  Where daily life is supported by and centered around the lung module.</a:t>
            </a:r>
          </a:p>
        </p:txBody>
      </p:sp>
      <p:sp>
        <p:nvSpPr>
          <p:cNvPr id="4" name="Slide Number Placeholder 3"/>
          <p:cNvSpPr>
            <a:spLocks noGrp="1"/>
          </p:cNvSpPr>
          <p:nvPr>
            <p:ph type="sldNum" sz="quarter" idx="5"/>
          </p:nvPr>
        </p:nvSpPr>
        <p:spPr/>
        <p:txBody>
          <a:bodyPr/>
          <a:lstStyle/>
          <a:p>
            <a:fld id="{CC368473-1686-4CD9-9623-CA638EAE2E67}" type="slidenum">
              <a:rPr lang="en-US" smtClean="0"/>
              <a:t>56</a:t>
            </a:fld>
            <a:endParaRPr lang="en-US"/>
          </a:p>
        </p:txBody>
      </p:sp>
    </p:spTree>
    <p:extLst>
      <p:ext uri="{BB962C8B-B14F-4D97-AF65-F5344CB8AC3E}">
        <p14:creationId xmlns:p14="http://schemas.microsoft.com/office/powerpoint/2010/main" val="41957295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Living in space offers a unique cooperative opportunity among the inhabitants.  </a:t>
            </a:r>
          </a:p>
          <a:p>
            <a:endParaRPr lang="en-US" dirty="0"/>
          </a:p>
          <a:p>
            <a:r>
              <a:rPr lang="en-US" dirty="0"/>
              <a:t>Among you are your fellow co-op living mates.  They range age, household size, and professional expertise.  You will be living with folks trained as astronauts and pilots and engineers with the skills to keep the metropolis in working order.  You will also be living among teachers and farmers and that are required to maintain a functional society.  There will be children playing and running through the open green spaces and retired seniors taking advantage of microgravity therapy for their aged bodies.  </a:t>
            </a:r>
          </a:p>
          <a:p>
            <a:endParaRPr lang="en-US" dirty="0"/>
          </a:p>
          <a:p>
            <a:r>
              <a:rPr lang="en-US" dirty="0"/>
              <a:t>There is a unique eclecticism to the intentional social demographic in order to support the sustainability and longevity of a space community.</a:t>
            </a:r>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57</a:t>
            </a:fld>
            <a:endParaRPr lang="en-US"/>
          </a:p>
        </p:txBody>
      </p:sp>
    </p:spTree>
    <p:extLst>
      <p:ext uri="{BB962C8B-B14F-4D97-AF65-F5344CB8AC3E}">
        <p14:creationId xmlns:p14="http://schemas.microsoft.com/office/powerpoint/2010/main" val="177873971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co-op is designed around the lung module.  The lung is a piece of infrastructure as well as a spatial reprieve for relaxation and leisure.  A large open green-house like space full of vegetation and daylight.  Variations of the LUNG are proposed to maximize biodiversity within the neighborhoods to provide residents with a variety of agricultural options.</a:t>
            </a:r>
          </a:p>
        </p:txBody>
      </p:sp>
      <p:sp>
        <p:nvSpPr>
          <p:cNvPr id="4" name="Slide Number Placeholder 3"/>
          <p:cNvSpPr>
            <a:spLocks noGrp="1"/>
          </p:cNvSpPr>
          <p:nvPr>
            <p:ph type="sldNum" sz="quarter" idx="5"/>
          </p:nvPr>
        </p:nvSpPr>
        <p:spPr/>
        <p:txBody>
          <a:bodyPr/>
          <a:lstStyle/>
          <a:p>
            <a:fld id="{CC368473-1686-4CD9-9623-CA638EAE2E67}" type="slidenum">
              <a:rPr lang="en-US" smtClean="0"/>
              <a:t>58</a:t>
            </a:fld>
            <a:endParaRPr lang="en-US"/>
          </a:p>
        </p:txBody>
      </p:sp>
    </p:spTree>
    <p:extLst>
      <p:ext uri="{BB962C8B-B14F-4D97-AF65-F5344CB8AC3E}">
        <p14:creationId xmlns:p14="http://schemas.microsoft.com/office/powerpoint/2010/main" val="32550955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LUNG is essential to maintaining sustainable life support systems for the residents.  All living things operate within a closed loop system.  There is no waste.  Waste is the fuel used for growing agriculture and vegetation.  Vegetation provides renewable sources of breathable air for human beings living in the metropolis.  The oxygen diaphragm circulates air to the nearest habitat modules.  PV panels at the base harvest sunlight and convert its energy into power which is then provided to all other modules for use.  Black and grey water is also recycled and purified to provide potable drinking water.</a:t>
            </a:r>
          </a:p>
          <a:p>
            <a:endParaRPr lang="en-US" dirty="0"/>
          </a:p>
          <a:p>
            <a:r>
              <a:rPr lang="en-US" dirty="0"/>
              <a:t>The lungs also regulate the humidity and control air flow across the habitat modules.  Radiators at the top process excess humidity into energy and exhaust heat.  </a:t>
            </a:r>
          </a:p>
        </p:txBody>
      </p:sp>
      <p:sp>
        <p:nvSpPr>
          <p:cNvPr id="4" name="Slide Number Placeholder 3"/>
          <p:cNvSpPr>
            <a:spLocks noGrp="1"/>
          </p:cNvSpPr>
          <p:nvPr>
            <p:ph type="sldNum" sz="quarter" idx="5"/>
          </p:nvPr>
        </p:nvSpPr>
        <p:spPr/>
        <p:txBody>
          <a:bodyPr/>
          <a:lstStyle/>
          <a:p>
            <a:fld id="{CC368473-1686-4CD9-9623-CA638EAE2E67}" type="slidenum">
              <a:rPr lang="en-US" smtClean="0"/>
              <a:t>59</a:t>
            </a:fld>
            <a:endParaRPr lang="en-US"/>
          </a:p>
        </p:txBody>
      </p:sp>
    </p:spTree>
    <p:extLst>
      <p:ext uri="{BB962C8B-B14F-4D97-AF65-F5344CB8AC3E}">
        <p14:creationId xmlns:p14="http://schemas.microsoft.com/office/powerpoint/2010/main" val="1155876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space metropolis is a compilation of space habitats which in this case amount to a Space settlement - </a:t>
            </a:r>
          </a:p>
          <a:p>
            <a:endParaRPr lang="en-US" dirty="0"/>
          </a:p>
          <a:p>
            <a:endParaRPr lang="en-US" dirty="0"/>
          </a:p>
          <a:p>
            <a:r>
              <a:rPr lang="en-US" dirty="0"/>
              <a:t>(walk through slide)</a:t>
            </a:r>
          </a:p>
          <a:p>
            <a:endParaRPr lang="en-US" dirty="0"/>
          </a:p>
          <a:p>
            <a:endParaRPr lang="en-US" dirty="0"/>
          </a:p>
          <a:p>
            <a:r>
              <a:rPr lang="en-US" dirty="0"/>
              <a:t>Where one lives and dies.</a:t>
            </a:r>
          </a:p>
        </p:txBody>
      </p:sp>
      <p:sp>
        <p:nvSpPr>
          <p:cNvPr id="4" name="Slide Number Placeholder 3"/>
          <p:cNvSpPr>
            <a:spLocks noGrp="1"/>
          </p:cNvSpPr>
          <p:nvPr>
            <p:ph type="sldNum" sz="quarter" idx="5"/>
          </p:nvPr>
        </p:nvSpPr>
        <p:spPr/>
        <p:txBody>
          <a:bodyPr/>
          <a:lstStyle/>
          <a:p>
            <a:fld id="{CC368473-1686-4CD9-9623-CA638EAE2E67}" type="slidenum">
              <a:rPr lang="en-US" smtClean="0"/>
              <a:t>6</a:t>
            </a:fld>
            <a:endParaRPr lang="en-US"/>
          </a:p>
        </p:txBody>
      </p:sp>
    </p:spTree>
    <p:extLst>
      <p:ext uri="{BB962C8B-B14F-4D97-AF65-F5344CB8AC3E}">
        <p14:creationId xmlns:p14="http://schemas.microsoft.com/office/powerpoint/2010/main" val="165588649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co-op has a communal kitchen with views overlooking the lung.</a:t>
            </a:r>
          </a:p>
          <a:p>
            <a:endParaRPr lang="en-US" dirty="0"/>
          </a:p>
          <a:p>
            <a:r>
              <a:rPr lang="en-US" dirty="0"/>
              <a:t>The Kitchen is where community is shared around the food grown and water produced in the lung spaces.</a:t>
            </a:r>
          </a:p>
        </p:txBody>
      </p:sp>
      <p:sp>
        <p:nvSpPr>
          <p:cNvPr id="4" name="Slide Number Placeholder 3"/>
          <p:cNvSpPr>
            <a:spLocks noGrp="1"/>
          </p:cNvSpPr>
          <p:nvPr>
            <p:ph type="sldNum" sz="quarter" idx="5"/>
          </p:nvPr>
        </p:nvSpPr>
        <p:spPr/>
        <p:txBody>
          <a:bodyPr/>
          <a:lstStyle/>
          <a:p>
            <a:fld id="{CC368473-1686-4CD9-9623-CA638EAE2E67}" type="slidenum">
              <a:rPr lang="en-US" smtClean="0"/>
              <a:t>60</a:t>
            </a:fld>
            <a:endParaRPr lang="en-US"/>
          </a:p>
        </p:txBody>
      </p:sp>
    </p:spTree>
    <p:extLst>
      <p:ext uri="{BB962C8B-B14F-4D97-AF65-F5344CB8AC3E}">
        <p14:creationId xmlns:p14="http://schemas.microsoft.com/office/powerpoint/2010/main" val="3731683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different housing configurations based on the orientation of the modules in order to create housing flexibility as families grow and shrink.  </a:t>
            </a:r>
          </a:p>
          <a:p>
            <a:endParaRPr lang="en-US" dirty="0"/>
          </a:p>
          <a:p>
            <a:r>
              <a:rPr lang="en-US" dirty="0"/>
              <a:t>Both configurations separate the private dwellings from a centralized circulation core not to inhibit the contiguous circulation network around the co-op and the neighborhood.  </a:t>
            </a:r>
          </a:p>
          <a:p>
            <a:endParaRPr lang="en-US" dirty="0"/>
          </a:p>
          <a:p>
            <a:r>
              <a:rPr lang="en-US" dirty="0"/>
              <a:t>The top level of the vertical modules could be reserved for a  semi-private garden spaces or roof-top terraces to be shared among those living in this housing module. </a:t>
            </a:r>
          </a:p>
        </p:txBody>
      </p:sp>
      <p:sp>
        <p:nvSpPr>
          <p:cNvPr id="4" name="Slide Number Placeholder 3"/>
          <p:cNvSpPr>
            <a:spLocks noGrp="1"/>
          </p:cNvSpPr>
          <p:nvPr>
            <p:ph type="sldNum" sz="quarter" idx="5"/>
          </p:nvPr>
        </p:nvSpPr>
        <p:spPr/>
        <p:txBody>
          <a:bodyPr/>
          <a:lstStyle/>
          <a:p>
            <a:fld id="{CC368473-1686-4CD9-9623-CA638EAE2E67}" type="slidenum">
              <a:rPr lang="en-US" smtClean="0"/>
              <a:t>61</a:t>
            </a:fld>
            <a:endParaRPr lang="en-US"/>
          </a:p>
        </p:txBody>
      </p:sp>
    </p:spTree>
    <p:extLst>
      <p:ext uri="{BB962C8B-B14F-4D97-AF65-F5344CB8AC3E}">
        <p14:creationId xmlns:p14="http://schemas.microsoft.com/office/powerpoint/2010/main" val="30699628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condos situated within the horizontal modules and are split levels to accommodate the circulation and infrastructure core.  </a:t>
            </a:r>
          </a:p>
        </p:txBody>
      </p:sp>
      <p:sp>
        <p:nvSpPr>
          <p:cNvPr id="4" name="Slide Number Placeholder 3"/>
          <p:cNvSpPr>
            <a:spLocks noGrp="1"/>
          </p:cNvSpPr>
          <p:nvPr>
            <p:ph type="sldNum" sz="quarter" idx="5"/>
          </p:nvPr>
        </p:nvSpPr>
        <p:spPr/>
        <p:txBody>
          <a:bodyPr/>
          <a:lstStyle/>
          <a:p>
            <a:fld id="{CC368473-1686-4CD9-9623-CA638EAE2E67}" type="slidenum">
              <a:rPr lang="en-US" smtClean="0"/>
              <a:t>62</a:t>
            </a:fld>
            <a:endParaRPr lang="en-US"/>
          </a:p>
        </p:txBody>
      </p:sp>
    </p:spTree>
    <p:extLst>
      <p:ext uri="{BB962C8B-B14F-4D97-AF65-F5344CB8AC3E}">
        <p14:creationId xmlns:p14="http://schemas.microsoft.com/office/powerpoint/2010/main" val="9589637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Private apartments like this one could be also be inserted into the vertical module and introducing walls as mentioned earlier can ease some of the negative effects of discomfort that come from the round plan.  As many as four dormitories can be fit onto one floor plate.  </a:t>
            </a:r>
          </a:p>
          <a:p>
            <a:endParaRPr lang="en-US" dirty="0"/>
          </a:p>
          <a:p>
            <a:r>
              <a:rPr lang="en-US" dirty="0"/>
              <a:t>The interior walls house the utility and plumbing and double as radiation shielding in the event of emergencies.</a:t>
            </a:r>
          </a:p>
          <a:p>
            <a:endParaRPr lang="en-US" dirty="0"/>
          </a:p>
          <a:p>
            <a:r>
              <a:rPr lang="en-US" dirty="0"/>
              <a:t>The apartments are outfit with modern amenity and provide the inhabitants with views of the lung spaces and outer space.</a:t>
            </a:r>
          </a:p>
        </p:txBody>
      </p:sp>
      <p:sp>
        <p:nvSpPr>
          <p:cNvPr id="4" name="Slide Number Placeholder 3"/>
          <p:cNvSpPr>
            <a:spLocks noGrp="1"/>
          </p:cNvSpPr>
          <p:nvPr>
            <p:ph type="sldNum" sz="quarter" idx="5"/>
          </p:nvPr>
        </p:nvSpPr>
        <p:spPr/>
        <p:txBody>
          <a:bodyPr/>
          <a:lstStyle/>
          <a:p>
            <a:fld id="{CC368473-1686-4CD9-9623-CA638EAE2E67}" type="slidenum">
              <a:rPr lang="en-US" smtClean="0"/>
              <a:t>63</a:t>
            </a:fld>
            <a:endParaRPr lang="en-US"/>
          </a:p>
        </p:txBody>
      </p:sp>
    </p:spTree>
    <p:extLst>
      <p:ext uri="{BB962C8B-B14F-4D97-AF65-F5344CB8AC3E}">
        <p14:creationId xmlns:p14="http://schemas.microsoft.com/office/powerpoint/2010/main" val="185261061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Reflect on the thesis question.  </a:t>
            </a:r>
          </a:p>
          <a:p>
            <a:endParaRPr lang="en-US" dirty="0"/>
          </a:p>
          <a:p>
            <a:r>
              <a:rPr lang="en-US" dirty="0"/>
              <a:t>In summation, the free space metropolis </a:t>
            </a:r>
          </a:p>
        </p:txBody>
      </p:sp>
      <p:sp>
        <p:nvSpPr>
          <p:cNvPr id="4" name="Slide Number Placeholder 3"/>
          <p:cNvSpPr>
            <a:spLocks noGrp="1"/>
          </p:cNvSpPr>
          <p:nvPr>
            <p:ph type="sldNum" sz="quarter" idx="5"/>
          </p:nvPr>
        </p:nvSpPr>
        <p:spPr/>
        <p:txBody>
          <a:bodyPr/>
          <a:lstStyle/>
          <a:p>
            <a:fld id="{CC368473-1686-4CD9-9623-CA638EAE2E67}" type="slidenum">
              <a:rPr lang="en-US" smtClean="0"/>
              <a:t>64</a:t>
            </a:fld>
            <a:endParaRPr lang="en-US"/>
          </a:p>
        </p:txBody>
      </p:sp>
    </p:spTree>
    <p:extLst>
      <p:ext uri="{BB962C8B-B14F-4D97-AF65-F5344CB8AC3E}">
        <p14:creationId xmlns:p14="http://schemas.microsoft.com/office/powerpoint/2010/main" val="371653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is space architecture?  </a:t>
            </a:r>
          </a:p>
          <a:p>
            <a:endParaRPr lang="en-US" dirty="0"/>
          </a:p>
          <a:p>
            <a:r>
              <a:rPr lang="en-US" dirty="0"/>
              <a:t>Space architecture supports the human experience while protecting them from the hostile environment of outer space and supporting their safety and well-being </a:t>
            </a:r>
            <a:r>
              <a:rPr lang="en-US" b="1" dirty="0"/>
              <a:t>within the constructed habitat</a:t>
            </a:r>
            <a:r>
              <a:rPr lang="en-US" dirty="0"/>
              <a:t>.  The habitat is always in constant dialogue with human activities and meeting the high demands of human comfort.  </a:t>
            </a:r>
          </a:p>
        </p:txBody>
      </p:sp>
      <p:sp>
        <p:nvSpPr>
          <p:cNvPr id="4" name="Slide Number Placeholder 3"/>
          <p:cNvSpPr>
            <a:spLocks noGrp="1"/>
          </p:cNvSpPr>
          <p:nvPr>
            <p:ph type="sldNum" sz="quarter" idx="5"/>
          </p:nvPr>
        </p:nvSpPr>
        <p:spPr/>
        <p:txBody>
          <a:bodyPr/>
          <a:lstStyle/>
          <a:p>
            <a:fld id="{CC368473-1686-4CD9-9623-CA638EAE2E67}" type="slidenum">
              <a:rPr lang="en-US" smtClean="0"/>
              <a:t>7</a:t>
            </a:fld>
            <a:endParaRPr lang="en-US"/>
          </a:p>
        </p:txBody>
      </p:sp>
    </p:spTree>
    <p:extLst>
      <p:ext uri="{BB962C8B-B14F-4D97-AF65-F5344CB8AC3E}">
        <p14:creationId xmlns:p14="http://schemas.microsoft.com/office/powerpoint/2010/main" val="1831152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a space habitat?</a:t>
            </a:r>
          </a:p>
          <a:p>
            <a:endParaRPr lang="en-US" dirty="0"/>
          </a:p>
          <a:p>
            <a:r>
              <a:rPr lang="en-US" dirty="0"/>
              <a:t>The inward-focused architecture places emphasis on the user’s interactions within a clearly defined and contained system.  Again, the meaningful aspects of function live in constant dialogue between the spatial nature of the architecture, the biology of the users, and modular technology – which is an extension of the space architecture that is used by the inhabitants to maintain productivity.</a:t>
            </a:r>
          </a:p>
          <a:p>
            <a:endParaRPr lang="en-US" dirty="0"/>
          </a:p>
          <a:p>
            <a:endParaRPr lang="en-US" dirty="0"/>
          </a:p>
        </p:txBody>
      </p:sp>
      <p:sp>
        <p:nvSpPr>
          <p:cNvPr id="4" name="Slide Number Placeholder 3"/>
          <p:cNvSpPr>
            <a:spLocks noGrp="1"/>
          </p:cNvSpPr>
          <p:nvPr>
            <p:ph type="sldNum" sz="quarter" idx="5"/>
          </p:nvPr>
        </p:nvSpPr>
        <p:spPr/>
        <p:txBody>
          <a:bodyPr/>
          <a:lstStyle/>
          <a:p>
            <a:fld id="{CC368473-1686-4CD9-9623-CA638EAE2E67}" type="slidenum">
              <a:rPr lang="en-US" smtClean="0"/>
              <a:t>8</a:t>
            </a:fld>
            <a:endParaRPr lang="en-US"/>
          </a:p>
        </p:txBody>
      </p:sp>
    </p:spTree>
    <p:extLst>
      <p:ext uri="{BB962C8B-B14F-4D97-AF65-F5344CB8AC3E}">
        <p14:creationId xmlns:p14="http://schemas.microsoft.com/office/powerpoint/2010/main" val="580176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Goals of the LEO Metropolis explore architecture, planning, and governmental policy as the built environment migrates to outer space.</a:t>
            </a:r>
          </a:p>
          <a:p>
            <a:endParaRPr lang="en-US" dirty="0"/>
          </a:p>
          <a:p>
            <a:r>
              <a:rPr lang="en-US" dirty="0"/>
              <a:t>1. The principle of Exploration aligns with many of the world’s space programs like NASA.</a:t>
            </a:r>
          </a:p>
          <a:p>
            <a:r>
              <a:rPr lang="en-US" dirty="0"/>
              <a:t>2. The cooperation principle demands partnerships at the global scale for space planning, space government, and space policy.</a:t>
            </a:r>
          </a:p>
          <a:p>
            <a:r>
              <a:rPr lang="en-US" dirty="0"/>
              <a:t>3. There will be new resources to be extracted and processed for human use in Space and on Earth.</a:t>
            </a:r>
          </a:p>
          <a:p>
            <a:r>
              <a:rPr lang="en-US" dirty="0"/>
              <a:t>4. The LEO metropolis will provide a place for new research and educational methods and platforms to propel all fields of study because of the diverse collection of individuals that would be required to maintain a sustainable settlement</a:t>
            </a:r>
          </a:p>
          <a:p>
            <a:r>
              <a:rPr lang="en-US" dirty="0"/>
              <a:t>5. And lastly, the LEO Metropolis will harbor innovations for living in and exploring space and push human civilization deeper into our current frontier.</a:t>
            </a:r>
          </a:p>
        </p:txBody>
      </p:sp>
      <p:sp>
        <p:nvSpPr>
          <p:cNvPr id="4" name="Slide Number Placeholder 3"/>
          <p:cNvSpPr>
            <a:spLocks noGrp="1"/>
          </p:cNvSpPr>
          <p:nvPr>
            <p:ph type="sldNum" sz="quarter" idx="5"/>
          </p:nvPr>
        </p:nvSpPr>
        <p:spPr/>
        <p:txBody>
          <a:bodyPr/>
          <a:lstStyle/>
          <a:p>
            <a:fld id="{CC368473-1686-4CD9-9623-CA638EAE2E67}" type="slidenum">
              <a:rPr lang="en-US" smtClean="0"/>
              <a:t>9</a:t>
            </a:fld>
            <a:endParaRPr lang="en-US"/>
          </a:p>
        </p:txBody>
      </p:sp>
    </p:spTree>
    <p:extLst>
      <p:ext uri="{BB962C8B-B14F-4D97-AF65-F5344CB8AC3E}">
        <p14:creationId xmlns:p14="http://schemas.microsoft.com/office/powerpoint/2010/main" val="4031166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14543-DE00-4AFF-9B24-CF5E82A852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F884EC2-0F95-4C61-8111-C5A713AD18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5839320-C49F-4458-9C3E-994D22251E88}"/>
              </a:ext>
            </a:extLst>
          </p:cNvPr>
          <p:cNvSpPr>
            <a:spLocks noGrp="1"/>
          </p:cNvSpPr>
          <p:nvPr>
            <p:ph type="dt" sz="half" idx="10"/>
          </p:nvPr>
        </p:nvSpPr>
        <p:spPr/>
        <p:txBody>
          <a:bodyPr/>
          <a:lstStyle/>
          <a:p>
            <a:fld id="{D610B7B6-46B3-483B-A60F-C18D4192741C}" type="datetime1">
              <a:rPr lang="en-US" smtClean="0"/>
              <a:t>05/10/21</a:t>
            </a:fld>
            <a:endParaRPr lang="en-US"/>
          </a:p>
        </p:txBody>
      </p:sp>
      <p:sp>
        <p:nvSpPr>
          <p:cNvPr id="5" name="Footer Placeholder 4">
            <a:extLst>
              <a:ext uri="{FF2B5EF4-FFF2-40B4-BE49-F238E27FC236}">
                <a16:creationId xmlns:a16="http://schemas.microsoft.com/office/drawing/2014/main" id="{9F880CA5-D0B0-45EA-B6D7-C41ABD4077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61CFC9-1087-42B6-A73A-2566BE7D9E10}"/>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3088902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CFFEB-27E6-44E4-BF6C-E1F7E288F17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EC95F74-E9F3-4136-9CF5-AD03CEFB1D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6B4CF9-5EBB-4916-8EDA-BCBA4E5C01F9}"/>
              </a:ext>
            </a:extLst>
          </p:cNvPr>
          <p:cNvSpPr>
            <a:spLocks noGrp="1"/>
          </p:cNvSpPr>
          <p:nvPr>
            <p:ph type="dt" sz="half" idx="10"/>
          </p:nvPr>
        </p:nvSpPr>
        <p:spPr/>
        <p:txBody>
          <a:bodyPr/>
          <a:lstStyle/>
          <a:p>
            <a:fld id="{519E88E5-B6F4-4BBA-B077-D646F471F143}" type="datetime1">
              <a:rPr lang="en-US" smtClean="0"/>
              <a:t>05/10/21</a:t>
            </a:fld>
            <a:endParaRPr lang="en-US"/>
          </a:p>
        </p:txBody>
      </p:sp>
      <p:sp>
        <p:nvSpPr>
          <p:cNvPr id="5" name="Footer Placeholder 4">
            <a:extLst>
              <a:ext uri="{FF2B5EF4-FFF2-40B4-BE49-F238E27FC236}">
                <a16:creationId xmlns:a16="http://schemas.microsoft.com/office/drawing/2014/main" id="{78DFC265-A2A9-451E-9E0C-891E23B1A0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0957FD-851B-4B7F-89B9-C3BFD7B8CFF8}"/>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660615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A17852-1544-4487-B68D-11926F62EB0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C0A018-C2E7-42E5-80BB-9EAEA63673A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B33E09-7B2B-4DD5-A305-1B58837E4BC1}"/>
              </a:ext>
            </a:extLst>
          </p:cNvPr>
          <p:cNvSpPr>
            <a:spLocks noGrp="1"/>
          </p:cNvSpPr>
          <p:nvPr>
            <p:ph type="dt" sz="half" idx="10"/>
          </p:nvPr>
        </p:nvSpPr>
        <p:spPr/>
        <p:txBody>
          <a:bodyPr/>
          <a:lstStyle/>
          <a:p>
            <a:fld id="{80197E97-4E36-47BC-8B4C-9B844D3AC321}" type="datetime1">
              <a:rPr lang="en-US" smtClean="0"/>
              <a:t>05/10/21</a:t>
            </a:fld>
            <a:endParaRPr lang="en-US"/>
          </a:p>
        </p:txBody>
      </p:sp>
      <p:sp>
        <p:nvSpPr>
          <p:cNvPr id="5" name="Footer Placeholder 4">
            <a:extLst>
              <a:ext uri="{FF2B5EF4-FFF2-40B4-BE49-F238E27FC236}">
                <a16:creationId xmlns:a16="http://schemas.microsoft.com/office/drawing/2014/main" id="{54491C67-38AE-43C6-BCC7-7390947360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F027FC-D139-464F-B115-E35DD86E4501}"/>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4116219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066BE-7AC5-41A4-8103-BD4FFE861C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354D20-19F2-4584-8BD5-E061AA7BAD3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C72D08-428F-4DA3-A386-599C1A1E1A31}"/>
              </a:ext>
            </a:extLst>
          </p:cNvPr>
          <p:cNvSpPr>
            <a:spLocks noGrp="1"/>
          </p:cNvSpPr>
          <p:nvPr>
            <p:ph type="dt" sz="half" idx="10"/>
          </p:nvPr>
        </p:nvSpPr>
        <p:spPr/>
        <p:txBody>
          <a:bodyPr/>
          <a:lstStyle/>
          <a:p>
            <a:fld id="{CB088B59-7AD0-41DB-8871-F41735470EF6}" type="datetime1">
              <a:rPr lang="en-US" smtClean="0"/>
              <a:t>05/10/21</a:t>
            </a:fld>
            <a:endParaRPr lang="en-US"/>
          </a:p>
        </p:txBody>
      </p:sp>
      <p:sp>
        <p:nvSpPr>
          <p:cNvPr id="5" name="Footer Placeholder 4">
            <a:extLst>
              <a:ext uri="{FF2B5EF4-FFF2-40B4-BE49-F238E27FC236}">
                <a16:creationId xmlns:a16="http://schemas.microsoft.com/office/drawing/2014/main" id="{253BA225-1F53-4A8F-B5AA-AFB9F9ABEE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42A7D6-6760-4B17-A055-5FD3A5825485}"/>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356438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5777F-E91C-4319-A138-EEB24BE246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FEC3C07-AE6A-4FCB-9918-7A310FD638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36DC06-C898-4F73-AE2C-2FC65EACAFC0}"/>
              </a:ext>
            </a:extLst>
          </p:cNvPr>
          <p:cNvSpPr>
            <a:spLocks noGrp="1"/>
          </p:cNvSpPr>
          <p:nvPr>
            <p:ph type="dt" sz="half" idx="10"/>
          </p:nvPr>
        </p:nvSpPr>
        <p:spPr/>
        <p:txBody>
          <a:bodyPr/>
          <a:lstStyle/>
          <a:p>
            <a:fld id="{AEDF36BB-44CD-43F5-83F7-E62CECA3D0C8}" type="datetime1">
              <a:rPr lang="en-US" smtClean="0"/>
              <a:t>05/10/21</a:t>
            </a:fld>
            <a:endParaRPr lang="en-US"/>
          </a:p>
        </p:txBody>
      </p:sp>
      <p:sp>
        <p:nvSpPr>
          <p:cNvPr id="5" name="Footer Placeholder 4">
            <a:extLst>
              <a:ext uri="{FF2B5EF4-FFF2-40B4-BE49-F238E27FC236}">
                <a16:creationId xmlns:a16="http://schemas.microsoft.com/office/drawing/2014/main" id="{DABCEAA4-DD4C-42EF-ABA4-A0825402F1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6510DE-9B04-428B-A8D9-8394D9B0FD89}"/>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1386440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66D4D-0385-43AC-8E0C-26A4B698E7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23A595-85B1-4799-8BC9-6BADB360B1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CD854DD-A68C-44F4-B33D-1DD79372DB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67527BE-1FE8-458C-8B0B-415B9CCE4A49}"/>
              </a:ext>
            </a:extLst>
          </p:cNvPr>
          <p:cNvSpPr>
            <a:spLocks noGrp="1"/>
          </p:cNvSpPr>
          <p:nvPr>
            <p:ph type="dt" sz="half" idx="10"/>
          </p:nvPr>
        </p:nvSpPr>
        <p:spPr/>
        <p:txBody>
          <a:bodyPr/>
          <a:lstStyle/>
          <a:p>
            <a:fld id="{42FA1551-6508-489F-961A-F709D02EC501}" type="datetime1">
              <a:rPr lang="en-US" smtClean="0"/>
              <a:t>05/10/21</a:t>
            </a:fld>
            <a:endParaRPr lang="en-US"/>
          </a:p>
        </p:txBody>
      </p:sp>
      <p:sp>
        <p:nvSpPr>
          <p:cNvPr id="6" name="Footer Placeholder 5">
            <a:extLst>
              <a:ext uri="{FF2B5EF4-FFF2-40B4-BE49-F238E27FC236}">
                <a16:creationId xmlns:a16="http://schemas.microsoft.com/office/drawing/2014/main" id="{04C3DFFE-9EF8-4C35-B3D2-1AE3452871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DA871E-9D1A-4F48-9E1D-140EDEF5E89F}"/>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2112959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C4C74-20FE-4590-8D8B-BDA6B35DF85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631476-B00E-42BC-BD68-7AB96F4958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C48DDD-5E86-4B59-8C27-7D3FFF1FB5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0B26035-4C1D-498C-84A0-95E15BBEAF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3ECC972-9174-473B-A347-E4EB5168A2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0F6D9F4-B5C3-4DFB-A5E9-78439C1BD4D6}"/>
              </a:ext>
            </a:extLst>
          </p:cNvPr>
          <p:cNvSpPr>
            <a:spLocks noGrp="1"/>
          </p:cNvSpPr>
          <p:nvPr>
            <p:ph type="dt" sz="half" idx="10"/>
          </p:nvPr>
        </p:nvSpPr>
        <p:spPr/>
        <p:txBody>
          <a:bodyPr/>
          <a:lstStyle/>
          <a:p>
            <a:fld id="{351010ED-FDB1-472D-B2F6-9F70D2D40204}" type="datetime1">
              <a:rPr lang="en-US" smtClean="0"/>
              <a:t>05/10/21</a:t>
            </a:fld>
            <a:endParaRPr lang="en-US"/>
          </a:p>
        </p:txBody>
      </p:sp>
      <p:sp>
        <p:nvSpPr>
          <p:cNvPr id="8" name="Footer Placeholder 7">
            <a:extLst>
              <a:ext uri="{FF2B5EF4-FFF2-40B4-BE49-F238E27FC236}">
                <a16:creationId xmlns:a16="http://schemas.microsoft.com/office/drawing/2014/main" id="{470B80E8-DAF6-467C-B1E9-3157F5D832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E241F3-3E34-43CA-8CCD-801667D30CA7}"/>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333946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75DFC-2DA5-47FF-B0CB-CED9A9E11E7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8984185-EEF3-4E16-9D7A-088F2A83D3D8}"/>
              </a:ext>
            </a:extLst>
          </p:cNvPr>
          <p:cNvSpPr>
            <a:spLocks noGrp="1"/>
          </p:cNvSpPr>
          <p:nvPr>
            <p:ph type="dt" sz="half" idx="10"/>
          </p:nvPr>
        </p:nvSpPr>
        <p:spPr/>
        <p:txBody>
          <a:bodyPr/>
          <a:lstStyle/>
          <a:p>
            <a:fld id="{CB45AA3D-D117-4B6D-B362-B2E6D174AE03}" type="datetime1">
              <a:rPr lang="en-US" smtClean="0"/>
              <a:t>05/10/21</a:t>
            </a:fld>
            <a:endParaRPr lang="en-US"/>
          </a:p>
        </p:txBody>
      </p:sp>
      <p:sp>
        <p:nvSpPr>
          <p:cNvPr id="4" name="Footer Placeholder 3">
            <a:extLst>
              <a:ext uri="{FF2B5EF4-FFF2-40B4-BE49-F238E27FC236}">
                <a16:creationId xmlns:a16="http://schemas.microsoft.com/office/drawing/2014/main" id="{1D784519-CD1D-4CEA-8FA3-D8BB5D7CF7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0D9B7F2-07C0-4433-9688-6AAA7F5DFF62}"/>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302913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57CE13-9EE1-4DBE-810E-5074B623789E}"/>
              </a:ext>
            </a:extLst>
          </p:cNvPr>
          <p:cNvSpPr>
            <a:spLocks noGrp="1"/>
          </p:cNvSpPr>
          <p:nvPr>
            <p:ph type="dt" sz="half" idx="10"/>
          </p:nvPr>
        </p:nvSpPr>
        <p:spPr/>
        <p:txBody>
          <a:bodyPr/>
          <a:lstStyle/>
          <a:p>
            <a:fld id="{B20A4FDE-0896-48B8-81C4-2DFBB89E4CCA}" type="datetime1">
              <a:rPr lang="en-US" smtClean="0"/>
              <a:t>05/10/21</a:t>
            </a:fld>
            <a:endParaRPr lang="en-US"/>
          </a:p>
        </p:txBody>
      </p:sp>
      <p:sp>
        <p:nvSpPr>
          <p:cNvPr id="3" name="Footer Placeholder 2">
            <a:extLst>
              <a:ext uri="{FF2B5EF4-FFF2-40B4-BE49-F238E27FC236}">
                <a16:creationId xmlns:a16="http://schemas.microsoft.com/office/drawing/2014/main" id="{9FCCF501-7277-44D2-AE8F-10269EC745D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0A3C57-F186-44FD-99BE-1AE4DC75EE6E}"/>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2135260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67447-67E3-4727-BD36-A1BB7D609A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0CB394-5EA0-4DF3-9086-A656E21CA6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768D078-C048-44D1-B0F0-AAEE33C05C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7EAD80-DB5C-4447-B308-78029C4F56A7}"/>
              </a:ext>
            </a:extLst>
          </p:cNvPr>
          <p:cNvSpPr>
            <a:spLocks noGrp="1"/>
          </p:cNvSpPr>
          <p:nvPr>
            <p:ph type="dt" sz="half" idx="10"/>
          </p:nvPr>
        </p:nvSpPr>
        <p:spPr/>
        <p:txBody>
          <a:bodyPr/>
          <a:lstStyle/>
          <a:p>
            <a:fld id="{754DA9C4-274B-43D7-BA39-E27E1307A9AB}" type="datetime1">
              <a:rPr lang="en-US" smtClean="0"/>
              <a:t>05/10/21</a:t>
            </a:fld>
            <a:endParaRPr lang="en-US"/>
          </a:p>
        </p:txBody>
      </p:sp>
      <p:sp>
        <p:nvSpPr>
          <p:cNvPr id="6" name="Footer Placeholder 5">
            <a:extLst>
              <a:ext uri="{FF2B5EF4-FFF2-40B4-BE49-F238E27FC236}">
                <a16:creationId xmlns:a16="http://schemas.microsoft.com/office/drawing/2014/main" id="{4ED9247E-E6D5-4100-AD0E-17DB6DC569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FE0CBC-B38F-412C-B5FB-23EC80CC84F8}"/>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236540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2097-7D8C-42BB-B0E9-D369F8C299B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CFB3553-5BA7-4314-BDF8-A1CC76C512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5F33F65-E34D-40BF-90B5-DD95943B08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E7D4C8-20F6-4624-A24E-071933643326}"/>
              </a:ext>
            </a:extLst>
          </p:cNvPr>
          <p:cNvSpPr>
            <a:spLocks noGrp="1"/>
          </p:cNvSpPr>
          <p:nvPr>
            <p:ph type="dt" sz="half" idx="10"/>
          </p:nvPr>
        </p:nvSpPr>
        <p:spPr/>
        <p:txBody>
          <a:bodyPr/>
          <a:lstStyle/>
          <a:p>
            <a:fld id="{429E7566-FB2F-4BE1-83DB-739778122585}" type="datetime1">
              <a:rPr lang="en-US" smtClean="0"/>
              <a:t>05/10/21</a:t>
            </a:fld>
            <a:endParaRPr lang="en-US"/>
          </a:p>
        </p:txBody>
      </p:sp>
      <p:sp>
        <p:nvSpPr>
          <p:cNvPr id="6" name="Footer Placeholder 5">
            <a:extLst>
              <a:ext uri="{FF2B5EF4-FFF2-40B4-BE49-F238E27FC236}">
                <a16:creationId xmlns:a16="http://schemas.microsoft.com/office/drawing/2014/main" id="{9EC324EB-876D-4249-A625-57EC37F61D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59713D-5860-4356-8EE0-463C00A2C9E9}"/>
              </a:ext>
            </a:extLst>
          </p:cNvPr>
          <p:cNvSpPr>
            <a:spLocks noGrp="1"/>
          </p:cNvSpPr>
          <p:nvPr>
            <p:ph type="sldNum" sz="quarter" idx="12"/>
          </p:nvPr>
        </p:nvSpPr>
        <p:spPr/>
        <p:txBody>
          <a:bodyPr/>
          <a:lstStyle/>
          <a:p>
            <a:fld id="{000D6D94-682B-4540-98D3-A0A034B758ED}" type="slidenum">
              <a:rPr lang="en-US" smtClean="0"/>
              <a:t>‹#›</a:t>
            </a:fld>
            <a:endParaRPr lang="en-US"/>
          </a:p>
        </p:txBody>
      </p:sp>
    </p:spTree>
    <p:extLst>
      <p:ext uri="{BB962C8B-B14F-4D97-AF65-F5344CB8AC3E}">
        <p14:creationId xmlns:p14="http://schemas.microsoft.com/office/powerpoint/2010/main" val="2197082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A3096A-DAC6-498B-82F3-8C45822188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E4E219B-91BC-4D0F-9B81-7990B327D7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C72A9D-0A2A-4AAA-B5EA-E4A7B4CE05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ADB84A-51F1-4959-A896-89E54EB24D8A}" type="datetime1">
              <a:rPr lang="en-US" smtClean="0"/>
              <a:t>05/10/21</a:t>
            </a:fld>
            <a:endParaRPr lang="en-US"/>
          </a:p>
        </p:txBody>
      </p:sp>
      <p:sp>
        <p:nvSpPr>
          <p:cNvPr id="5" name="Footer Placeholder 4">
            <a:extLst>
              <a:ext uri="{FF2B5EF4-FFF2-40B4-BE49-F238E27FC236}">
                <a16:creationId xmlns:a16="http://schemas.microsoft.com/office/drawing/2014/main" id="{6F34B867-E904-4EC3-B6BD-2262FF0064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F5801AB-8F3E-45FF-8984-4ADE10BF4BF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0D6D94-682B-4540-98D3-A0A034B758ED}" type="slidenum">
              <a:rPr lang="en-US" smtClean="0"/>
              <a:t>‹#›</a:t>
            </a:fld>
            <a:endParaRPr lang="en-US"/>
          </a:p>
        </p:txBody>
      </p:sp>
    </p:spTree>
    <p:extLst>
      <p:ext uri="{BB962C8B-B14F-4D97-AF65-F5344CB8AC3E}">
        <p14:creationId xmlns:p14="http://schemas.microsoft.com/office/powerpoint/2010/main" val="42595823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12.png"/><Relationship Id="rId4" Type="http://schemas.openxmlformats.org/officeDocument/2006/relationships/image" Target="../media/image2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31.jpg"/></Relationships>
</file>

<file path=ppt/slides/_rels/slide2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34.jpeg"/></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2.jpg"/></Relationships>
</file>

<file path=ppt/slides/_rels/slide28.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7.jpg"/></Relationships>
</file>

<file path=ppt/slides/_rels/slide29.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40.jp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6.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7.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38.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9.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57.jpg"/></Relationships>
</file>

<file path=ppt/slides/_rels/slide45.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6.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61.jpg"/></Relationships>
</file>

<file path=ppt/slides/_rels/slide49.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65.jpg"/><Relationship Id="rId4" Type="http://schemas.openxmlformats.org/officeDocument/2006/relationships/image" Target="../media/image11.png"/></Relationships>
</file>

<file path=ppt/slides/_rels/slide51.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67.jpg"/></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69.jpg"/><Relationship Id="rId4" Type="http://schemas.openxmlformats.org/officeDocument/2006/relationships/image" Target="../media/image68.jpg"/></Relationships>
</file>

<file path=ppt/slides/_rels/slide53.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57.jpg"/></Relationships>
</file>

<file path=ppt/slides/_rels/slide54.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73.jpg"/><Relationship Id="rId4" Type="http://schemas.openxmlformats.org/officeDocument/2006/relationships/image" Target="../media/image72.jpg"/></Relationships>
</file>

<file path=ppt/slides/_rels/slide5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57.jpg"/></Relationships>
</file>

<file path=ppt/slides/_rels/slide56.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image" Target="../media/image80.jpg"/><Relationship Id="rId3" Type="http://schemas.openxmlformats.org/officeDocument/2006/relationships/image" Target="../media/image11.png"/><Relationship Id="rId7" Type="http://schemas.openxmlformats.org/officeDocument/2006/relationships/image" Target="../media/image79.jp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78.jpg"/><Relationship Id="rId5" Type="http://schemas.openxmlformats.org/officeDocument/2006/relationships/image" Target="../media/image77.jpg"/><Relationship Id="rId10" Type="http://schemas.openxmlformats.org/officeDocument/2006/relationships/image" Target="../media/image82.jpg"/><Relationship Id="rId4" Type="http://schemas.openxmlformats.org/officeDocument/2006/relationships/image" Target="../media/image76.jpg"/><Relationship Id="rId9" Type="http://schemas.openxmlformats.org/officeDocument/2006/relationships/image" Target="../media/image81.jpg"/></Relationships>
</file>

<file path=ppt/slides/_rels/slide5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image" Target="../media/image72.jpg"/><Relationship Id="rId4" Type="http://schemas.openxmlformats.org/officeDocument/2006/relationships/image" Target="../media/image83.jpeg"/></Relationships>
</file>

<file path=ppt/slides/_rels/slide59.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0.xml"/><Relationship Id="rId1" Type="http://schemas.openxmlformats.org/officeDocument/2006/relationships/slideLayout" Target="../slideLayouts/slideLayout2.xml"/><Relationship Id="rId5" Type="http://schemas.openxmlformats.org/officeDocument/2006/relationships/image" Target="../media/image86.jpg"/><Relationship Id="rId4" Type="http://schemas.openxmlformats.org/officeDocument/2006/relationships/image" Target="../media/image85.jpeg"/></Relationships>
</file>

<file path=ppt/slides/_rels/slide61.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88.jpg"/></Relationships>
</file>

<file path=ppt/slides/_rels/slide62.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86.jpg"/></Relationships>
</file>

<file path=ppt/slides/_rels/slide63.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91.jpeg"/></Relationships>
</file>

<file path=ppt/slides/_rels/slide6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4.xml"/><Relationship Id="rId1" Type="http://schemas.openxmlformats.org/officeDocument/2006/relationships/slideLayout" Target="../slideLayouts/slideLayout1.xml"/><Relationship Id="rId4" Type="http://schemas.openxmlformats.org/officeDocument/2006/relationships/image" Target="../media/image92.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hoto, sitting, different, glass&#10;&#10;Description automatically generated">
            <a:extLst>
              <a:ext uri="{FF2B5EF4-FFF2-40B4-BE49-F238E27FC236}">
                <a16:creationId xmlns:a16="http://schemas.microsoft.com/office/drawing/2014/main" id="{94FE7D33-8103-42A7-A0B1-01E4F67E27E4}"/>
              </a:ext>
            </a:extLst>
          </p:cNvPr>
          <p:cNvPicPr>
            <a:picLocks noChangeAspect="1"/>
          </p:cNvPicPr>
          <p:nvPr/>
        </p:nvPicPr>
        <p:blipFill>
          <a:blip r:embed="rId3">
            <a:alphaModFix amt="34000"/>
            <a:extLst>
              <a:ext uri="{28A0092B-C50C-407E-A947-70E740481C1C}">
                <a14:useLocalDpi xmlns:a14="http://schemas.microsoft.com/office/drawing/2010/main" val="0"/>
              </a:ext>
            </a:extLst>
          </a:blip>
          <a:stretch>
            <a:fillRect/>
          </a:stretch>
        </p:blipFill>
        <p:spPr>
          <a:xfrm rot="16200000">
            <a:off x="2666999" y="-2667002"/>
            <a:ext cx="6858002" cy="12192000"/>
          </a:xfrm>
          <a:prstGeom prst="rect">
            <a:avLst/>
          </a:prstGeom>
        </p:spPr>
      </p:pic>
      <p:sp>
        <p:nvSpPr>
          <p:cNvPr id="2" name="Title 1">
            <a:extLst>
              <a:ext uri="{FF2B5EF4-FFF2-40B4-BE49-F238E27FC236}">
                <a16:creationId xmlns:a16="http://schemas.microsoft.com/office/drawing/2014/main" id="{3C30798E-4D99-42C1-BF7A-9731ABAE5081}"/>
              </a:ext>
            </a:extLst>
          </p:cNvPr>
          <p:cNvSpPr>
            <a:spLocks noGrp="1"/>
          </p:cNvSpPr>
          <p:nvPr>
            <p:ph type="ctrTitle"/>
          </p:nvPr>
        </p:nvSpPr>
        <p:spPr>
          <a:xfrm>
            <a:off x="183290" y="903456"/>
            <a:ext cx="11825416" cy="2451993"/>
          </a:xfrm>
        </p:spPr>
        <p:txBody>
          <a:bodyPr>
            <a:noAutofit/>
          </a:bodyPr>
          <a:lstStyle/>
          <a:p>
            <a:r>
              <a:rPr lang="en-US" sz="16900" b="1" dirty="0">
                <a:solidFill>
                  <a:schemeClr val="bg1"/>
                </a:solidFill>
                <a:latin typeface="GENISO" panose="02000400000000000000" pitchFamily="2" charset="0"/>
                <a:cs typeface="GENISO" panose="02000400000000000000" pitchFamily="2" charset="0"/>
              </a:rPr>
              <a:t>FREE SPACE:</a:t>
            </a:r>
          </a:p>
        </p:txBody>
      </p:sp>
      <p:sp>
        <p:nvSpPr>
          <p:cNvPr id="5" name="Title 1">
            <a:extLst>
              <a:ext uri="{FF2B5EF4-FFF2-40B4-BE49-F238E27FC236}">
                <a16:creationId xmlns:a16="http://schemas.microsoft.com/office/drawing/2014/main" id="{84C757B9-87B6-49DF-B4E0-CD801C14B3B0}"/>
              </a:ext>
            </a:extLst>
          </p:cNvPr>
          <p:cNvSpPr txBox="1">
            <a:spLocks/>
          </p:cNvSpPr>
          <p:nvPr/>
        </p:nvSpPr>
        <p:spPr>
          <a:xfrm>
            <a:off x="-2" y="5968314"/>
            <a:ext cx="12192001" cy="717621"/>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solidFill>
                  <a:schemeClr val="bg1"/>
                </a:solidFill>
                <a:latin typeface="GENISO" panose="02000400000000000000" pitchFamily="2" charset="0"/>
                <a:cs typeface="GENISO" panose="02000400000000000000" pitchFamily="2" charset="0"/>
              </a:rPr>
              <a:t>Andrew J. Mazer</a:t>
            </a:r>
          </a:p>
          <a:p>
            <a:r>
              <a:rPr lang="en-US" b="1" dirty="0">
                <a:solidFill>
                  <a:schemeClr val="bg1"/>
                </a:solidFill>
                <a:latin typeface="GENISO" panose="02000400000000000000" pitchFamily="2" charset="0"/>
                <a:cs typeface="GENISO" panose="02000400000000000000" pitchFamily="2" charset="0"/>
              </a:rPr>
              <a:t>amazer@spacearchitecture.org</a:t>
            </a:r>
          </a:p>
        </p:txBody>
      </p:sp>
      <p:sp>
        <p:nvSpPr>
          <p:cNvPr id="6" name="Slide Number Placeholder 5">
            <a:extLst>
              <a:ext uri="{FF2B5EF4-FFF2-40B4-BE49-F238E27FC236}">
                <a16:creationId xmlns:a16="http://schemas.microsoft.com/office/drawing/2014/main" id="{B481D5EF-A98F-4E18-B52B-A5DD66BF72EF}"/>
              </a:ext>
            </a:extLst>
          </p:cNvPr>
          <p:cNvSpPr>
            <a:spLocks noGrp="1"/>
          </p:cNvSpPr>
          <p:nvPr>
            <p:ph type="sldNum" sz="quarter" idx="12"/>
          </p:nvPr>
        </p:nvSpPr>
        <p:spPr/>
        <p:txBody>
          <a:bodyPr/>
          <a:lstStyle/>
          <a:p>
            <a:fld id="{000D6D94-682B-4540-98D3-A0A034B758ED}" type="slidenum">
              <a:rPr lang="en-US" smtClean="0"/>
              <a:t>1</a:t>
            </a:fld>
            <a:endParaRPr lang="en-US" dirty="0"/>
          </a:p>
        </p:txBody>
      </p:sp>
      <p:sp>
        <p:nvSpPr>
          <p:cNvPr id="7" name="Title 1">
            <a:extLst>
              <a:ext uri="{FF2B5EF4-FFF2-40B4-BE49-F238E27FC236}">
                <a16:creationId xmlns:a16="http://schemas.microsoft.com/office/drawing/2014/main" id="{6D338F0B-CEAB-4D06-B5A7-65ED7F89DC40}"/>
              </a:ext>
            </a:extLst>
          </p:cNvPr>
          <p:cNvSpPr txBox="1">
            <a:spLocks/>
          </p:cNvSpPr>
          <p:nvPr/>
        </p:nvSpPr>
        <p:spPr>
          <a:xfrm>
            <a:off x="183290" y="3355449"/>
            <a:ext cx="11825416" cy="245199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8000" b="1" dirty="0">
                <a:solidFill>
                  <a:schemeClr val="bg1"/>
                </a:solidFill>
                <a:latin typeface="GENISO" panose="02000400000000000000" pitchFamily="2" charset="0"/>
                <a:cs typeface="GENISO" panose="02000400000000000000" pitchFamily="2" charset="0"/>
              </a:rPr>
              <a:t>ENVISIONING </a:t>
            </a:r>
            <a:r>
              <a:rPr lang="en-US" sz="8000" b="1">
                <a:solidFill>
                  <a:schemeClr val="bg1"/>
                </a:solidFill>
                <a:latin typeface="GENISO" panose="02000400000000000000" pitchFamily="2" charset="0"/>
                <a:cs typeface="GENISO" panose="02000400000000000000" pitchFamily="2" charset="0"/>
              </a:rPr>
              <a:t>THE L.E.O. </a:t>
            </a:r>
            <a:r>
              <a:rPr lang="en-US" sz="8000" b="1" dirty="0">
                <a:solidFill>
                  <a:schemeClr val="bg1"/>
                </a:solidFill>
                <a:latin typeface="GENISO" panose="02000400000000000000" pitchFamily="2" charset="0"/>
                <a:cs typeface="GENISO" panose="02000400000000000000" pitchFamily="2" charset="0"/>
              </a:rPr>
              <a:t>METROPOLIS</a:t>
            </a:r>
          </a:p>
        </p:txBody>
      </p:sp>
    </p:spTree>
    <p:extLst>
      <p:ext uri="{BB962C8B-B14F-4D97-AF65-F5344CB8AC3E}">
        <p14:creationId xmlns:p14="http://schemas.microsoft.com/office/powerpoint/2010/main" val="2651175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Stepping-Stone To Deep Space:</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10</a:t>
            </a:fld>
            <a:endParaRPr lang="en-US"/>
          </a:p>
        </p:txBody>
      </p:sp>
      <p:pic>
        <p:nvPicPr>
          <p:cNvPr id="6" name="Picture 5" descr="A picture containing text, star&#10;&#10;Description automatically generated">
            <a:extLst>
              <a:ext uri="{FF2B5EF4-FFF2-40B4-BE49-F238E27FC236}">
                <a16:creationId xmlns:a16="http://schemas.microsoft.com/office/drawing/2014/main" id="{98EF9934-CDC1-44C7-8984-2AA567A394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2707" y="1954213"/>
            <a:ext cx="9286586" cy="4099203"/>
          </a:xfrm>
          <a:custGeom>
            <a:avLst/>
            <a:gdLst>
              <a:gd name="connsiteX0" fmla="*/ 0 w 9286586"/>
              <a:gd name="connsiteY0" fmla="*/ 0 h 4099203"/>
              <a:gd name="connsiteX1" fmla="*/ 9286586 w 9286586"/>
              <a:gd name="connsiteY1" fmla="*/ 0 h 4099203"/>
              <a:gd name="connsiteX2" fmla="*/ 9286586 w 9286586"/>
              <a:gd name="connsiteY2" fmla="*/ 4099203 h 4099203"/>
              <a:gd name="connsiteX3" fmla="*/ 0 w 9286586"/>
              <a:gd name="connsiteY3" fmla="*/ 4099203 h 4099203"/>
              <a:gd name="connsiteX4" fmla="*/ 0 w 9286586"/>
              <a:gd name="connsiteY4" fmla="*/ 0 h 4099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86586" h="4099203" fill="none" extrusionOk="0">
                <a:moveTo>
                  <a:pt x="0" y="0"/>
                </a:moveTo>
                <a:cubicBezTo>
                  <a:pt x="1755170" y="152900"/>
                  <a:pt x="6496409" y="150326"/>
                  <a:pt x="9286586" y="0"/>
                </a:cubicBezTo>
                <a:cubicBezTo>
                  <a:pt x="9301871" y="1699835"/>
                  <a:pt x="9409107" y="2439760"/>
                  <a:pt x="9286586" y="4099203"/>
                </a:cubicBezTo>
                <a:cubicBezTo>
                  <a:pt x="7842883" y="4126144"/>
                  <a:pt x="2644111" y="4145051"/>
                  <a:pt x="0" y="4099203"/>
                </a:cubicBezTo>
                <a:cubicBezTo>
                  <a:pt x="-49950" y="2165216"/>
                  <a:pt x="70807" y="760827"/>
                  <a:pt x="0" y="0"/>
                </a:cubicBezTo>
                <a:close/>
              </a:path>
              <a:path w="9286586" h="4099203" stroke="0" extrusionOk="0">
                <a:moveTo>
                  <a:pt x="0" y="0"/>
                </a:moveTo>
                <a:cubicBezTo>
                  <a:pt x="2151320" y="148334"/>
                  <a:pt x="7730494" y="-44319"/>
                  <a:pt x="9286586" y="0"/>
                </a:cubicBezTo>
                <a:cubicBezTo>
                  <a:pt x="9395354" y="1766737"/>
                  <a:pt x="9245874" y="2440272"/>
                  <a:pt x="9286586" y="4099203"/>
                </a:cubicBezTo>
                <a:cubicBezTo>
                  <a:pt x="6400499" y="3995549"/>
                  <a:pt x="2419716" y="4136332"/>
                  <a:pt x="0" y="4099203"/>
                </a:cubicBezTo>
                <a:cubicBezTo>
                  <a:pt x="63020" y="3288353"/>
                  <a:pt x="35948" y="1810411"/>
                  <a:pt x="0" y="0"/>
                </a:cubicBezTo>
                <a:close/>
              </a:path>
            </a:pathLst>
          </a:custGeom>
          <a:ln>
            <a:noFill/>
            <a:extLst>
              <a:ext uri="{C807C97D-BFC1-408E-A445-0C87EB9F89A2}">
                <ask:lineSketchStyleProps xmlns:ask="http://schemas.microsoft.com/office/drawing/2018/sketchyshapes" sd="2854021630">
                  <a:prstGeom prst="rect">
                    <a:avLst/>
                  </a:prstGeom>
                  <ask:type>
                    <ask:lineSketchCurved/>
                  </ask:type>
                </ask:lineSketchStyleProps>
              </a:ext>
            </a:extLst>
          </a:ln>
        </p:spPr>
      </p:pic>
      <p:pic>
        <p:nvPicPr>
          <p:cNvPr id="11" name="Picture 10" descr="A picture containing text&#10;&#10;Description automatically generated">
            <a:extLst>
              <a:ext uri="{FF2B5EF4-FFF2-40B4-BE49-F238E27FC236}">
                <a16:creationId xmlns:a16="http://schemas.microsoft.com/office/drawing/2014/main" id="{9C6BA610-CC83-405C-942A-655954D33460}"/>
              </a:ext>
            </a:extLst>
          </p:cNvPr>
          <p:cNvPicPr>
            <a:picLocks noChangeAspect="1"/>
          </p:cNvPicPr>
          <p:nvPr/>
        </p:nvPicPr>
        <p:blipFill rotWithShape="1">
          <a:blip r:embed="rId4">
            <a:extLst>
              <a:ext uri="{28A0092B-C50C-407E-A947-70E740481C1C}">
                <a14:useLocalDpi xmlns:a14="http://schemas.microsoft.com/office/drawing/2010/main" val="0"/>
              </a:ext>
            </a:extLst>
          </a:blip>
          <a:srcRect r="79505"/>
          <a:stretch/>
        </p:blipFill>
        <p:spPr>
          <a:xfrm>
            <a:off x="10579100" y="378830"/>
            <a:ext cx="1242646" cy="1351267"/>
          </a:xfrm>
          <a:prstGeom prst="rect">
            <a:avLst/>
          </a:prstGeom>
        </p:spPr>
      </p:pic>
    </p:spTree>
    <p:extLst>
      <p:ext uri="{BB962C8B-B14F-4D97-AF65-F5344CB8AC3E}">
        <p14:creationId xmlns:p14="http://schemas.microsoft.com/office/powerpoint/2010/main" val="1471345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text, electronics, display, computer&#10;&#10;Description automatically generated">
            <a:extLst>
              <a:ext uri="{FF2B5EF4-FFF2-40B4-BE49-F238E27FC236}">
                <a16:creationId xmlns:a16="http://schemas.microsoft.com/office/drawing/2014/main" id="{6BF92876-4608-475B-8EC9-976A864F15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171546" y="282287"/>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Site Plan:</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Low Earth Orbit</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11</a:t>
            </a:fld>
            <a:endParaRPr lang="en-US"/>
          </a:p>
        </p:txBody>
      </p:sp>
      <p:grpSp>
        <p:nvGrpSpPr>
          <p:cNvPr id="15" name="Group 14">
            <a:extLst>
              <a:ext uri="{FF2B5EF4-FFF2-40B4-BE49-F238E27FC236}">
                <a16:creationId xmlns:a16="http://schemas.microsoft.com/office/drawing/2014/main" id="{18539677-1714-4AC8-AC8D-2EFD525B6F4F}"/>
              </a:ext>
            </a:extLst>
          </p:cNvPr>
          <p:cNvGrpSpPr/>
          <p:nvPr/>
        </p:nvGrpSpPr>
        <p:grpSpPr>
          <a:xfrm>
            <a:off x="510595" y="1750197"/>
            <a:ext cx="1997473" cy="2843608"/>
            <a:chOff x="275464" y="1558073"/>
            <a:chExt cx="1997473" cy="2843608"/>
          </a:xfrm>
        </p:grpSpPr>
        <p:sp>
          <p:nvSpPr>
            <p:cNvPr id="14" name="Rectangle: Rounded Corners 13">
              <a:extLst>
                <a:ext uri="{FF2B5EF4-FFF2-40B4-BE49-F238E27FC236}">
                  <a16:creationId xmlns:a16="http://schemas.microsoft.com/office/drawing/2014/main" id="{E37A5DDC-E27D-40ED-849B-71623B0049C8}"/>
                </a:ext>
              </a:extLst>
            </p:cNvPr>
            <p:cNvSpPr/>
            <p:nvPr/>
          </p:nvSpPr>
          <p:spPr>
            <a:xfrm>
              <a:off x="275464" y="1558073"/>
              <a:ext cx="1997473" cy="2843608"/>
            </a:xfrm>
            <a:prstGeom prst="round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Diagram&#10;&#10;Description automatically generated with medium confidence">
              <a:extLst>
                <a:ext uri="{FF2B5EF4-FFF2-40B4-BE49-F238E27FC236}">
                  <a16:creationId xmlns:a16="http://schemas.microsoft.com/office/drawing/2014/main" id="{BA9006A2-FE19-40CA-9DBD-17901D43CD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409" y="1665288"/>
              <a:ext cx="1587500" cy="1828421"/>
            </a:xfrm>
            <a:prstGeom prst="rect">
              <a:avLst/>
            </a:prstGeom>
          </p:spPr>
        </p:pic>
      </p:grpSp>
      <p:sp>
        <p:nvSpPr>
          <p:cNvPr id="9" name="Content Placeholder 2">
            <a:extLst>
              <a:ext uri="{FF2B5EF4-FFF2-40B4-BE49-F238E27FC236}">
                <a16:creationId xmlns:a16="http://schemas.microsoft.com/office/drawing/2014/main" id="{56E4C9CF-526A-44A3-B313-9AF31B1EB3E2}"/>
              </a:ext>
            </a:extLst>
          </p:cNvPr>
          <p:cNvSpPr>
            <a:spLocks noGrp="1"/>
          </p:cNvSpPr>
          <p:nvPr>
            <p:ph idx="1"/>
          </p:nvPr>
        </p:nvSpPr>
        <p:spPr>
          <a:xfrm>
            <a:off x="452493" y="3889033"/>
            <a:ext cx="2151595" cy="704772"/>
          </a:xfrm>
        </p:spPr>
        <p:txBody>
          <a:bodyPr>
            <a:normAutofit fontScale="92500" lnSpcReduction="20000"/>
          </a:bodyPr>
          <a:lstStyle/>
          <a:p>
            <a:pPr marL="0" indent="0" algn="ctr">
              <a:buNone/>
            </a:pPr>
            <a:r>
              <a:rPr lang="en-US" sz="1800" b="1" dirty="0">
                <a:solidFill>
                  <a:schemeClr val="bg1"/>
                </a:solidFill>
                <a:latin typeface="GENISO" panose="02000400000000000000" pitchFamily="2" charset="0"/>
                <a:cs typeface="GENISO" panose="02000400000000000000" pitchFamily="2" charset="0"/>
              </a:rPr>
              <a:t>Orbital Path Key: Equatorial Earth-Nadir</a:t>
            </a:r>
          </a:p>
        </p:txBody>
      </p:sp>
      <p:pic>
        <p:nvPicPr>
          <p:cNvPr id="11" name="Picture 10" descr="A picture containing text&#10;&#10;Description automatically generated">
            <a:extLst>
              <a:ext uri="{FF2B5EF4-FFF2-40B4-BE49-F238E27FC236}">
                <a16:creationId xmlns:a16="http://schemas.microsoft.com/office/drawing/2014/main" id="{2D1708CC-F9C3-496E-8356-B18406E57C41}"/>
              </a:ext>
            </a:extLst>
          </p:cNvPr>
          <p:cNvPicPr>
            <a:picLocks noChangeAspect="1"/>
          </p:cNvPicPr>
          <p:nvPr/>
        </p:nvPicPr>
        <p:blipFill rotWithShape="1">
          <a:blip r:embed="rId5">
            <a:extLst>
              <a:ext uri="{28A0092B-C50C-407E-A947-70E740481C1C}">
                <a14:useLocalDpi xmlns:a14="http://schemas.microsoft.com/office/drawing/2010/main" val="0"/>
              </a:ext>
            </a:extLst>
          </a:blip>
          <a:srcRect l="60742" r="18763"/>
          <a:stretch/>
        </p:blipFill>
        <p:spPr>
          <a:xfrm>
            <a:off x="10744296" y="339725"/>
            <a:ext cx="1219008" cy="1325563"/>
          </a:xfrm>
          <a:prstGeom prst="rect">
            <a:avLst/>
          </a:prstGeom>
        </p:spPr>
      </p:pic>
    </p:spTree>
    <p:extLst>
      <p:ext uri="{BB962C8B-B14F-4D97-AF65-F5344CB8AC3E}">
        <p14:creationId xmlns:p14="http://schemas.microsoft.com/office/powerpoint/2010/main" val="2275591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D610F1-0B59-4443-98E9-C6B33A12A1CB}"/>
              </a:ext>
            </a:extLst>
          </p:cNvPr>
          <p:cNvSpPr>
            <a:spLocks noGrp="1"/>
          </p:cNvSpPr>
          <p:nvPr>
            <p:ph type="sldNum" sz="quarter" idx="12"/>
          </p:nvPr>
        </p:nvSpPr>
        <p:spPr/>
        <p:txBody>
          <a:bodyPr/>
          <a:lstStyle/>
          <a:p>
            <a:fld id="{000D6D94-682B-4540-98D3-A0A034B758ED}" type="slidenum">
              <a:rPr lang="en-US" smtClean="0"/>
              <a:t>12</a:t>
            </a:fld>
            <a:endParaRPr lang="en-US"/>
          </a:p>
        </p:txBody>
      </p:sp>
      <p:pic>
        <p:nvPicPr>
          <p:cNvPr id="3" name="Picture 2" descr="Diagram&#10;&#10;Description automatically generated with medium confidence">
            <a:extLst>
              <a:ext uri="{FF2B5EF4-FFF2-40B4-BE49-F238E27FC236}">
                <a16:creationId xmlns:a16="http://schemas.microsoft.com/office/drawing/2014/main" id="{87225E54-C0B1-4967-A2F4-E7853BEC37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424077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hoto, sitting, different, glass&#10;&#10;Description automatically generated">
            <a:extLst>
              <a:ext uri="{FF2B5EF4-FFF2-40B4-BE49-F238E27FC236}">
                <a16:creationId xmlns:a16="http://schemas.microsoft.com/office/drawing/2014/main" id="{94FE7D33-8103-42A7-A0B1-01E4F67E27E4}"/>
              </a:ext>
            </a:extLst>
          </p:cNvPr>
          <p:cNvPicPr>
            <a:picLocks noChangeAspect="1"/>
          </p:cNvPicPr>
          <p:nvPr/>
        </p:nvPicPr>
        <p:blipFill>
          <a:blip r:embed="rId3">
            <a:alphaModFix amt="34000"/>
            <a:extLst>
              <a:ext uri="{28A0092B-C50C-407E-A947-70E740481C1C}">
                <a14:useLocalDpi xmlns:a14="http://schemas.microsoft.com/office/drawing/2010/main" val="0"/>
              </a:ext>
            </a:extLst>
          </a:blip>
          <a:stretch>
            <a:fillRect/>
          </a:stretch>
        </p:blipFill>
        <p:spPr>
          <a:xfrm rot="16200000">
            <a:off x="2666999" y="-2667002"/>
            <a:ext cx="6858002" cy="12192000"/>
          </a:xfrm>
          <a:prstGeom prst="rect">
            <a:avLst/>
          </a:prstGeom>
        </p:spPr>
      </p:pic>
      <p:sp>
        <p:nvSpPr>
          <p:cNvPr id="2" name="Title 1">
            <a:extLst>
              <a:ext uri="{FF2B5EF4-FFF2-40B4-BE49-F238E27FC236}">
                <a16:creationId xmlns:a16="http://schemas.microsoft.com/office/drawing/2014/main" id="{3C30798E-4D99-42C1-BF7A-9731ABAE5081}"/>
              </a:ext>
            </a:extLst>
          </p:cNvPr>
          <p:cNvSpPr>
            <a:spLocks noGrp="1"/>
          </p:cNvSpPr>
          <p:nvPr>
            <p:ph type="ctrTitle"/>
          </p:nvPr>
        </p:nvSpPr>
        <p:spPr>
          <a:xfrm>
            <a:off x="183190" y="163282"/>
            <a:ext cx="11825618" cy="6531430"/>
          </a:xfrm>
        </p:spPr>
        <p:txBody>
          <a:bodyPr>
            <a:noAutofit/>
          </a:bodyPr>
          <a:lstStyle/>
          <a:p>
            <a:pPr algn="l"/>
            <a:r>
              <a:rPr lang="en-US" sz="11500" b="1" dirty="0">
                <a:solidFill>
                  <a:schemeClr val="bg1"/>
                </a:solidFill>
                <a:latin typeface="GENISO" panose="02000400000000000000" pitchFamily="2" charset="0"/>
                <a:cs typeface="GENISO" panose="02000400000000000000" pitchFamily="2" charset="0"/>
              </a:rPr>
              <a:t>PART II: </a:t>
            </a:r>
            <a:br>
              <a:rPr lang="en-US" sz="11500" b="1" dirty="0">
                <a:solidFill>
                  <a:schemeClr val="bg1"/>
                </a:solidFill>
                <a:latin typeface="GENISO" panose="02000400000000000000" pitchFamily="2" charset="0"/>
                <a:cs typeface="GENISO" panose="02000400000000000000" pitchFamily="2" charset="0"/>
              </a:rPr>
            </a:br>
            <a:r>
              <a:rPr lang="en-US" sz="11500" b="1" dirty="0">
                <a:solidFill>
                  <a:schemeClr val="bg1"/>
                </a:solidFill>
                <a:latin typeface="GENISO" panose="02000400000000000000" pitchFamily="2" charset="0"/>
                <a:cs typeface="GENISO" panose="02000400000000000000" pitchFamily="2" charset="0"/>
              </a:rPr>
              <a:t>THE FREE SPACE METROPOLIS</a:t>
            </a:r>
          </a:p>
        </p:txBody>
      </p:sp>
      <p:sp>
        <p:nvSpPr>
          <p:cNvPr id="3" name="Slide Number Placeholder 2">
            <a:extLst>
              <a:ext uri="{FF2B5EF4-FFF2-40B4-BE49-F238E27FC236}">
                <a16:creationId xmlns:a16="http://schemas.microsoft.com/office/drawing/2014/main" id="{29F35B7B-4404-41F7-8E30-645BFEB775BD}"/>
              </a:ext>
            </a:extLst>
          </p:cNvPr>
          <p:cNvSpPr>
            <a:spLocks noGrp="1"/>
          </p:cNvSpPr>
          <p:nvPr>
            <p:ph type="sldNum" sz="quarter" idx="12"/>
          </p:nvPr>
        </p:nvSpPr>
        <p:spPr/>
        <p:txBody>
          <a:bodyPr/>
          <a:lstStyle/>
          <a:p>
            <a:fld id="{000D6D94-682B-4540-98D3-A0A034B758ED}" type="slidenum">
              <a:rPr lang="en-US" smtClean="0"/>
              <a:t>13</a:t>
            </a:fld>
            <a:endParaRPr lang="en-US"/>
          </a:p>
        </p:txBody>
      </p:sp>
    </p:spTree>
    <p:extLst>
      <p:ext uri="{BB962C8B-B14F-4D97-AF65-F5344CB8AC3E}">
        <p14:creationId xmlns:p14="http://schemas.microsoft.com/office/powerpoint/2010/main" val="3456301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FB1F6584-D79B-413F-BDA3-3C14AB96E77F}"/>
              </a:ext>
            </a:extLst>
          </p:cNvPr>
          <p:cNvSpPr/>
          <p:nvPr/>
        </p:nvSpPr>
        <p:spPr>
          <a:xfrm>
            <a:off x="669312" y="365125"/>
            <a:ext cx="10853376" cy="6173787"/>
          </a:xfrm>
          <a:prstGeom prst="roundRect">
            <a:avLst/>
          </a:prstGeom>
          <a:blipFill>
            <a:blip r:embed="rId3">
              <a:extLst>
                <a:ext uri="{28A0092B-C50C-407E-A947-70E740481C1C}">
                  <a14:useLocalDpi xmlns:a14="http://schemas.microsoft.com/office/drawing/2010/main" val="0"/>
                </a:ext>
              </a:extLst>
            </a:blip>
            <a:stretch>
              <a:fillRect/>
            </a:stretch>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692331"/>
            <a:ext cx="10515600" cy="998357"/>
          </a:xfrm>
        </p:spPr>
        <p:txBody>
          <a:bodyPr/>
          <a:lstStyle/>
          <a:p>
            <a:r>
              <a:rPr lang="en-US" b="1" dirty="0">
                <a:solidFill>
                  <a:schemeClr val="bg1"/>
                </a:solidFill>
                <a:latin typeface="GENISO" panose="02000400000000000000" pitchFamily="2" charset="0"/>
                <a:cs typeface="GENISO" panose="02000400000000000000" pitchFamily="2" charset="0"/>
              </a:rPr>
              <a:t>Metropolis Arrival:</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14</a:t>
            </a:fld>
            <a:endParaRPr lang="en-US"/>
          </a:p>
        </p:txBody>
      </p:sp>
    </p:spTree>
    <p:extLst>
      <p:ext uri="{BB962C8B-B14F-4D97-AF65-F5344CB8AC3E}">
        <p14:creationId xmlns:p14="http://schemas.microsoft.com/office/powerpoint/2010/main" val="464621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8BF0CBA-B4B0-48F5-8087-F588C879D4F6}"/>
              </a:ext>
            </a:extLst>
          </p:cNvPr>
          <p:cNvGrpSpPr/>
          <p:nvPr/>
        </p:nvGrpSpPr>
        <p:grpSpPr>
          <a:xfrm>
            <a:off x="-88900" y="857"/>
            <a:ext cx="12192000" cy="6857143"/>
            <a:chOff x="3581400" y="1271589"/>
            <a:chExt cx="12192000" cy="6857143"/>
          </a:xfrm>
        </p:grpSpPr>
        <p:pic>
          <p:nvPicPr>
            <p:cNvPr id="10" name="Picture 9" descr="A screenshot of a video game&#10;&#10;Description automatically generated with medium confidence">
              <a:extLst>
                <a:ext uri="{FF2B5EF4-FFF2-40B4-BE49-F238E27FC236}">
                  <a16:creationId xmlns:a16="http://schemas.microsoft.com/office/drawing/2014/main" id="{D29E8E90-76F5-4D77-8B45-E5A1416BF7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1271589"/>
              <a:ext cx="12192000" cy="6857143"/>
            </a:xfrm>
            <a:prstGeom prst="rect">
              <a:avLst/>
            </a:prstGeom>
          </p:spPr>
        </p:pic>
        <p:sp>
          <p:nvSpPr>
            <p:cNvPr id="3" name="Rectangle 2">
              <a:extLst>
                <a:ext uri="{FF2B5EF4-FFF2-40B4-BE49-F238E27FC236}">
                  <a16:creationId xmlns:a16="http://schemas.microsoft.com/office/drawing/2014/main" id="{FF3B96FD-E691-4489-977C-763202F14CD0}"/>
                </a:ext>
              </a:extLst>
            </p:cNvPr>
            <p:cNvSpPr/>
            <p:nvPr/>
          </p:nvSpPr>
          <p:spPr>
            <a:xfrm>
              <a:off x="4127596" y="1456470"/>
              <a:ext cx="3670300" cy="30099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2E1EEC09-83EE-43C7-B038-F99D49A30D15}"/>
              </a:ext>
            </a:extLst>
          </p:cNvPr>
          <p:cNvGrpSpPr/>
          <p:nvPr/>
        </p:nvGrpSpPr>
        <p:grpSpPr>
          <a:xfrm>
            <a:off x="-91441" y="3289"/>
            <a:ext cx="12192001" cy="6857143"/>
            <a:chOff x="-1" y="428"/>
            <a:chExt cx="12192001" cy="6857143"/>
          </a:xfrm>
        </p:grpSpPr>
        <p:pic>
          <p:nvPicPr>
            <p:cNvPr id="7" name="Picture 6" descr="A screenshot of a video game&#10;&#10;Description automatically generated with medium confidence">
              <a:extLst>
                <a:ext uri="{FF2B5EF4-FFF2-40B4-BE49-F238E27FC236}">
                  <a16:creationId xmlns:a16="http://schemas.microsoft.com/office/drawing/2014/main" id="{70735C5F-9791-4590-9956-E48EDDB50403}"/>
                </a:ext>
              </a:extLst>
            </p:cNvPr>
            <p:cNvPicPr>
              <a:picLocks noChangeAspect="1"/>
            </p:cNvPicPr>
            <p:nvPr/>
          </p:nvPicPr>
          <p:blipFill>
            <a:blip r:embed="rId4">
              <a:alphaModFix amt="70000"/>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9" name="Oval 8">
              <a:extLst>
                <a:ext uri="{FF2B5EF4-FFF2-40B4-BE49-F238E27FC236}">
                  <a16:creationId xmlns:a16="http://schemas.microsoft.com/office/drawing/2014/main" id="{8FBEA3D7-DBE8-43B1-B987-E1D0B094AA44}"/>
                </a:ext>
              </a:extLst>
            </p:cNvPr>
            <p:cNvSpPr/>
            <p:nvPr/>
          </p:nvSpPr>
          <p:spPr>
            <a:xfrm>
              <a:off x="-1" y="139700"/>
              <a:ext cx="4794069" cy="32893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15</a:t>
            </a:fld>
            <a:endParaRPr lang="en-US"/>
          </a:p>
        </p:txBody>
      </p:sp>
      <p:pic>
        <p:nvPicPr>
          <p:cNvPr id="5" name="Picture 4" descr="A picture containing text&#10;&#10;Description automatically generated">
            <a:extLst>
              <a:ext uri="{FF2B5EF4-FFF2-40B4-BE49-F238E27FC236}">
                <a16:creationId xmlns:a16="http://schemas.microsoft.com/office/drawing/2014/main" id="{8DFD6511-4676-462E-BC27-B0294FBD2F21}"/>
              </a:ext>
            </a:extLst>
          </p:cNvPr>
          <p:cNvPicPr>
            <a:picLocks noChangeAspect="1"/>
          </p:cNvPicPr>
          <p:nvPr/>
        </p:nvPicPr>
        <p:blipFill rotWithShape="1">
          <a:blip r:embed="rId5">
            <a:extLst>
              <a:ext uri="{28A0092B-C50C-407E-A947-70E740481C1C}">
                <a14:useLocalDpi xmlns:a14="http://schemas.microsoft.com/office/drawing/2010/main" val="0"/>
              </a:ext>
            </a:extLst>
          </a:blip>
          <a:srcRect l="41299" r="38206"/>
          <a:stretch/>
        </p:blipFill>
        <p:spPr>
          <a:xfrm>
            <a:off x="10744296" y="339725"/>
            <a:ext cx="1219008" cy="1325563"/>
          </a:xfrm>
          <a:prstGeom prst="rect">
            <a:avLst/>
          </a:prstGeom>
        </p:spPr>
      </p:pic>
      <p:pic>
        <p:nvPicPr>
          <p:cNvPr id="13" name="Picture 12" descr="A screenshot of a video game&#10;&#10;Description automatically generated with medium confidence">
            <a:extLst>
              <a:ext uri="{FF2B5EF4-FFF2-40B4-BE49-F238E27FC236}">
                <a16:creationId xmlns:a16="http://schemas.microsoft.com/office/drawing/2014/main" id="{CF636530-4201-4CC0-8BC3-5CAA6242F497}"/>
              </a:ext>
            </a:extLst>
          </p:cNvPr>
          <p:cNvPicPr>
            <a:picLocks noChangeAspect="1"/>
          </p:cNvPicPr>
          <p:nvPr/>
        </p:nvPicPr>
        <p:blipFill rotWithShape="1">
          <a:blip r:embed="rId3">
            <a:extLst>
              <a:ext uri="{28A0092B-C50C-407E-A947-70E740481C1C}">
                <a14:useLocalDpi xmlns:a14="http://schemas.microsoft.com/office/drawing/2010/main" val="0"/>
              </a:ext>
            </a:extLst>
          </a:blip>
          <a:srcRect l="9167" t="3096" r="66354" b="52223"/>
          <a:stretch/>
        </p:blipFill>
        <p:spPr>
          <a:xfrm>
            <a:off x="838200" y="1873250"/>
            <a:ext cx="2576258" cy="2644775"/>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Metropolis </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Master Plan:</a:t>
            </a:r>
          </a:p>
        </p:txBody>
      </p:sp>
      <p:sp>
        <p:nvSpPr>
          <p:cNvPr id="16" name="Rectangle: Rounded Corners 15">
            <a:extLst>
              <a:ext uri="{FF2B5EF4-FFF2-40B4-BE49-F238E27FC236}">
                <a16:creationId xmlns:a16="http://schemas.microsoft.com/office/drawing/2014/main" id="{D8BD7079-5B70-4B56-80AE-2BA3AA1546F2}"/>
              </a:ext>
            </a:extLst>
          </p:cNvPr>
          <p:cNvSpPr/>
          <p:nvPr/>
        </p:nvSpPr>
        <p:spPr>
          <a:xfrm>
            <a:off x="635000" y="1716088"/>
            <a:ext cx="2895600" cy="2906712"/>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A6F22196-2855-4546-942F-7506DC2D8F7B}"/>
              </a:ext>
            </a:extLst>
          </p:cNvPr>
          <p:cNvSpPr txBox="1">
            <a:spLocks/>
          </p:cNvSpPr>
          <p:nvPr/>
        </p:nvSpPr>
        <p:spPr>
          <a:xfrm>
            <a:off x="396240" y="6356350"/>
            <a:ext cx="10515600" cy="5122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Metropolis Model Adapted From:</a:t>
            </a:r>
          </a:p>
          <a:p>
            <a:r>
              <a:rPr lang="en-US" sz="1000" b="1" i="1" dirty="0">
                <a:solidFill>
                  <a:schemeClr val="bg1"/>
                </a:solidFill>
                <a:latin typeface="GENISO" panose="02000400000000000000" pitchFamily="2" charset="0"/>
                <a:cs typeface="GENISO" panose="02000400000000000000" pitchFamily="2" charset="0"/>
              </a:rPr>
              <a:t>Howe, Sherwood.  Out of This World: The New Field of Space Architecture.  Ch 13, Orbital Cities. (2009). </a:t>
            </a:r>
          </a:p>
        </p:txBody>
      </p:sp>
    </p:spTree>
    <p:extLst>
      <p:ext uri="{BB962C8B-B14F-4D97-AF65-F5344CB8AC3E}">
        <p14:creationId xmlns:p14="http://schemas.microsoft.com/office/powerpoint/2010/main" val="2178232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10;&#10;Description automatically generated">
            <a:extLst>
              <a:ext uri="{FF2B5EF4-FFF2-40B4-BE49-F238E27FC236}">
                <a16:creationId xmlns:a16="http://schemas.microsoft.com/office/drawing/2014/main" id="{3D720B22-8279-4244-B5FD-0C93D39823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Metropolis</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Metabolism:</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16</a:t>
            </a:fld>
            <a:endParaRPr lang="en-US"/>
          </a:p>
        </p:txBody>
      </p:sp>
      <p:pic>
        <p:nvPicPr>
          <p:cNvPr id="9" name="Picture 8" descr="A picture containing text&#10;&#10;Description automatically generated">
            <a:extLst>
              <a:ext uri="{FF2B5EF4-FFF2-40B4-BE49-F238E27FC236}">
                <a16:creationId xmlns:a16="http://schemas.microsoft.com/office/drawing/2014/main" id="{BF6D5CE4-5A85-46FC-BD4C-D6F4FA06FACC}"/>
              </a:ext>
            </a:extLst>
          </p:cNvPr>
          <p:cNvPicPr>
            <a:picLocks noChangeAspect="1"/>
          </p:cNvPicPr>
          <p:nvPr/>
        </p:nvPicPr>
        <p:blipFill rotWithShape="1">
          <a:blip r:embed="rId4">
            <a:extLst>
              <a:ext uri="{28A0092B-C50C-407E-A947-70E740481C1C}">
                <a14:useLocalDpi xmlns:a14="http://schemas.microsoft.com/office/drawing/2010/main" val="0"/>
              </a:ext>
            </a:extLst>
          </a:blip>
          <a:srcRect l="41299" r="38206"/>
          <a:stretch/>
        </p:blipFill>
        <p:spPr>
          <a:xfrm>
            <a:off x="10744296" y="339725"/>
            <a:ext cx="1219008" cy="1325563"/>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5F81F44C-0378-4772-BDA0-659F9C5F8C5C}"/>
              </a:ext>
            </a:extLst>
          </p:cNvPr>
          <p:cNvPicPr>
            <a:picLocks noChangeAspect="1"/>
          </p:cNvPicPr>
          <p:nvPr/>
        </p:nvPicPr>
        <p:blipFill rotWithShape="1">
          <a:blip r:embed="rId4">
            <a:extLst>
              <a:ext uri="{28A0092B-C50C-407E-A947-70E740481C1C}">
                <a14:useLocalDpi xmlns:a14="http://schemas.microsoft.com/office/drawing/2010/main" val="0"/>
              </a:ext>
            </a:extLst>
          </a:blip>
          <a:srcRect l="20160" r="59345"/>
          <a:stretch/>
        </p:blipFill>
        <p:spPr>
          <a:xfrm>
            <a:off x="10744296" y="1866721"/>
            <a:ext cx="1219008" cy="1325563"/>
          </a:xfrm>
          <a:prstGeom prst="rect">
            <a:avLst/>
          </a:prstGeom>
        </p:spPr>
      </p:pic>
      <p:sp>
        <p:nvSpPr>
          <p:cNvPr id="7" name="Title 1">
            <a:extLst>
              <a:ext uri="{FF2B5EF4-FFF2-40B4-BE49-F238E27FC236}">
                <a16:creationId xmlns:a16="http://schemas.microsoft.com/office/drawing/2014/main" id="{29B56116-E22C-4AAC-A7F3-D1BEFAEBA944}"/>
              </a:ext>
            </a:extLst>
          </p:cNvPr>
          <p:cNvSpPr txBox="1">
            <a:spLocks/>
          </p:cNvSpPr>
          <p:nvPr/>
        </p:nvSpPr>
        <p:spPr>
          <a:xfrm>
            <a:off x="396240" y="6356350"/>
            <a:ext cx="10515600" cy="5122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Metropolis Model Adapted From:</a:t>
            </a:r>
          </a:p>
          <a:p>
            <a:r>
              <a:rPr lang="en-US" sz="1000" b="1" i="1" dirty="0">
                <a:solidFill>
                  <a:schemeClr val="bg1"/>
                </a:solidFill>
                <a:latin typeface="GENISO" panose="02000400000000000000" pitchFamily="2" charset="0"/>
                <a:cs typeface="GENISO" panose="02000400000000000000" pitchFamily="2" charset="0"/>
              </a:rPr>
              <a:t>Howe, Sherwood.  Out of This World: The New Field of Space Architecture.  Ch 13, Orbital Cities. (2009). </a:t>
            </a:r>
          </a:p>
        </p:txBody>
      </p:sp>
    </p:spTree>
    <p:extLst>
      <p:ext uri="{BB962C8B-B14F-4D97-AF65-F5344CB8AC3E}">
        <p14:creationId xmlns:p14="http://schemas.microsoft.com/office/powerpoint/2010/main" val="3732820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fireworks, outdoor object&#10;&#10;Description automatically generated">
            <a:extLst>
              <a:ext uri="{FF2B5EF4-FFF2-40B4-BE49-F238E27FC236}">
                <a16:creationId xmlns:a16="http://schemas.microsoft.com/office/drawing/2014/main" id="{47B35B5B-A599-4AEF-92A8-6037661C32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Metropolis</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Circulation:</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17</a:t>
            </a:fld>
            <a:endParaRPr lang="en-US"/>
          </a:p>
        </p:txBody>
      </p:sp>
      <p:sp>
        <p:nvSpPr>
          <p:cNvPr id="5" name="Title 1">
            <a:extLst>
              <a:ext uri="{FF2B5EF4-FFF2-40B4-BE49-F238E27FC236}">
                <a16:creationId xmlns:a16="http://schemas.microsoft.com/office/drawing/2014/main" id="{3E59B5AD-B544-4325-84CC-27E88F62D8AC}"/>
              </a:ext>
            </a:extLst>
          </p:cNvPr>
          <p:cNvSpPr txBox="1">
            <a:spLocks/>
          </p:cNvSpPr>
          <p:nvPr/>
        </p:nvSpPr>
        <p:spPr>
          <a:xfrm>
            <a:off x="396240" y="6356350"/>
            <a:ext cx="10515600" cy="5122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Metropolis Model Adapted From:</a:t>
            </a:r>
          </a:p>
          <a:p>
            <a:r>
              <a:rPr lang="en-US" sz="1000" b="1" i="1" dirty="0">
                <a:solidFill>
                  <a:schemeClr val="bg1"/>
                </a:solidFill>
                <a:latin typeface="GENISO" panose="02000400000000000000" pitchFamily="2" charset="0"/>
                <a:cs typeface="GENISO" panose="02000400000000000000" pitchFamily="2" charset="0"/>
              </a:rPr>
              <a:t>Howe, Sherwood.  Out of This World: The New Field of Space Architecture.  Ch 13, Orbital Cities. (2009). </a:t>
            </a:r>
          </a:p>
        </p:txBody>
      </p:sp>
    </p:spTree>
    <p:extLst>
      <p:ext uri="{BB962C8B-B14F-4D97-AF65-F5344CB8AC3E}">
        <p14:creationId xmlns:p14="http://schemas.microsoft.com/office/powerpoint/2010/main" val="1213431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10;&#10;Description automatically generated">
            <a:extLst>
              <a:ext uri="{FF2B5EF4-FFF2-40B4-BE49-F238E27FC236}">
                <a16:creationId xmlns:a16="http://schemas.microsoft.com/office/drawing/2014/main" id="{26DF8EB1-2408-4718-9293-2094D583B0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5163" y="1338242"/>
            <a:ext cx="9041673" cy="5085305"/>
          </a:xfrm>
          <a:prstGeom prst="rect">
            <a:avLst/>
          </a:prstGeom>
          <a:ln w="19050">
            <a:solidFill>
              <a:schemeClr val="bg1"/>
            </a:solidFill>
          </a:ln>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Metropolis Scale Comparisons:</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18</a:t>
            </a:fld>
            <a:endParaRPr lang="en-US"/>
          </a:p>
        </p:txBody>
      </p:sp>
    </p:spTree>
    <p:extLst>
      <p:ext uri="{BB962C8B-B14F-4D97-AF65-F5344CB8AC3E}">
        <p14:creationId xmlns:p14="http://schemas.microsoft.com/office/powerpoint/2010/main" val="443474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atellite in space&#10;&#10;Description automatically generated with low confidence">
            <a:extLst>
              <a:ext uri="{FF2B5EF4-FFF2-40B4-BE49-F238E27FC236}">
                <a16:creationId xmlns:a16="http://schemas.microsoft.com/office/drawing/2014/main" id="{B779F80A-D30E-4C00-87ED-965E6D4FC2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grpSp>
        <p:nvGrpSpPr>
          <p:cNvPr id="16" name="Group 15">
            <a:extLst>
              <a:ext uri="{FF2B5EF4-FFF2-40B4-BE49-F238E27FC236}">
                <a16:creationId xmlns:a16="http://schemas.microsoft.com/office/drawing/2014/main" id="{15EE94EC-61D4-4A60-A702-AC058133A666}"/>
              </a:ext>
            </a:extLst>
          </p:cNvPr>
          <p:cNvGrpSpPr/>
          <p:nvPr/>
        </p:nvGrpSpPr>
        <p:grpSpPr>
          <a:xfrm>
            <a:off x="3540692" y="632522"/>
            <a:ext cx="6067827" cy="5723827"/>
            <a:chOff x="1767129" y="4432166"/>
            <a:chExt cx="2463831" cy="2324151"/>
          </a:xfrm>
        </p:grpSpPr>
        <p:cxnSp>
          <p:nvCxnSpPr>
            <p:cNvPr id="18" name="Straight Arrow Connector 17">
              <a:extLst>
                <a:ext uri="{FF2B5EF4-FFF2-40B4-BE49-F238E27FC236}">
                  <a16:creationId xmlns:a16="http://schemas.microsoft.com/office/drawing/2014/main" id="{57647957-1DC3-410A-878B-AE4F4A7468CF}"/>
                </a:ext>
              </a:extLst>
            </p:cNvPr>
            <p:cNvCxnSpPr>
              <a:cxnSpLocks/>
            </p:cNvCxnSpPr>
            <p:nvPr/>
          </p:nvCxnSpPr>
          <p:spPr>
            <a:xfrm>
              <a:off x="3344163" y="5731727"/>
              <a:ext cx="558765" cy="158732"/>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56353DC0-E2EF-4456-81F5-8953329ADA6C}"/>
                </a:ext>
              </a:extLst>
            </p:cNvPr>
            <p:cNvCxnSpPr>
              <a:cxnSpLocks/>
            </p:cNvCxnSpPr>
            <p:nvPr/>
          </p:nvCxnSpPr>
          <p:spPr>
            <a:xfrm>
              <a:off x="1842930" y="5304317"/>
              <a:ext cx="477499" cy="133815"/>
            </a:xfrm>
            <a:prstGeom prst="straightConnector1">
              <a:avLst/>
            </a:prstGeom>
            <a:ln w="571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4EE0728-E85E-4FA7-BEB7-BE07748AA79F}"/>
                </a:ext>
              </a:extLst>
            </p:cNvPr>
            <p:cNvCxnSpPr>
              <a:cxnSpLocks/>
            </p:cNvCxnSpPr>
            <p:nvPr/>
          </p:nvCxnSpPr>
          <p:spPr>
            <a:xfrm flipV="1">
              <a:off x="2941425" y="4432166"/>
              <a:ext cx="0" cy="732417"/>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27C7EF1-1604-4B77-9A5B-90F82D4CD95B}"/>
                </a:ext>
              </a:extLst>
            </p:cNvPr>
            <p:cNvCxnSpPr>
              <a:cxnSpLocks/>
            </p:cNvCxnSpPr>
            <p:nvPr/>
          </p:nvCxnSpPr>
          <p:spPr>
            <a:xfrm flipV="1">
              <a:off x="2935705" y="6338436"/>
              <a:ext cx="0" cy="417881"/>
            </a:xfrm>
            <a:prstGeom prst="straightConnector1">
              <a:avLst/>
            </a:prstGeom>
            <a:ln w="571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A7BD512-0863-4EB8-A3B2-CE92EFBFC8F7}"/>
                </a:ext>
              </a:extLst>
            </p:cNvPr>
            <p:cNvCxnSpPr>
              <a:cxnSpLocks/>
            </p:cNvCxnSpPr>
            <p:nvPr/>
          </p:nvCxnSpPr>
          <p:spPr>
            <a:xfrm flipV="1">
              <a:off x="1767129" y="6204912"/>
              <a:ext cx="477499" cy="417880"/>
            </a:xfrm>
            <a:prstGeom prst="straightConnector1">
              <a:avLst/>
            </a:prstGeom>
            <a:ln w="571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C0AAD30-C208-43ED-86FB-99218CC4B1AB}"/>
                </a:ext>
              </a:extLst>
            </p:cNvPr>
            <p:cNvCxnSpPr>
              <a:cxnSpLocks/>
            </p:cNvCxnSpPr>
            <p:nvPr/>
          </p:nvCxnSpPr>
          <p:spPr>
            <a:xfrm flipH="1">
              <a:off x="3997870" y="4468345"/>
              <a:ext cx="233090" cy="216073"/>
            </a:xfrm>
            <a:prstGeom prst="straightConnector1">
              <a:avLst/>
            </a:prstGeom>
            <a:ln w="571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Metropolis</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Growth:</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19</a:t>
            </a:fld>
            <a:endParaRPr lang="en-US"/>
          </a:p>
        </p:txBody>
      </p:sp>
      <p:sp>
        <p:nvSpPr>
          <p:cNvPr id="38" name="Content Placeholder 2">
            <a:extLst>
              <a:ext uri="{FF2B5EF4-FFF2-40B4-BE49-F238E27FC236}">
                <a16:creationId xmlns:a16="http://schemas.microsoft.com/office/drawing/2014/main" id="{4BDC0285-8E98-40F3-998B-5CEBD5D27E3B}"/>
              </a:ext>
            </a:extLst>
          </p:cNvPr>
          <p:cNvSpPr>
            <a:spLocks noGrp="1"/>
          </p:cNvSpPr>
          <p:nvPr>
            <p:ph idx="1"/>
          </p:nvPr>
        </p:nvSpPr>
        <p:spPr>
          <a:xfrm>
            <a:off x="9822531" y="5606130"/>
            <a:ext cx="2093493" cy="563828"/>
          </a:xfrm>
        </p:spPr>
        <p:txBody>
          <a:bodyPr>
            <a:normAutofit/>
          </a:bodyPr>
          <a:lstStyle/>
          <a:p>
            <a:pPr marL="0" indent="0" algn="ctr">
              <a:buNone/>
            </a:pPr>
            <a:r>
              <a:rPr lang="en-US" sz="2000" b="1" dirty="0">
                <a:solidFill>
                  <a:schemeClr val="bg1"/>
                </a:solidFill>
                <a:latin typeface="GENISO" panose="02000400000000000000" pitchFamily="2" charset="0"/>
                <a:cs typeface="GENISO" panose="02000400000000000000" pitchFamily="2" charset="0"/>
              </a:rPr>
              <a:t>RING CITY</a:t>
            </a:r>
          </a:p>
        </p:txBody>
      </p:sp>
      <p:grpSp>
        <p:nvGrpSpPr>
          <p:cNvPr id="10" name="Group 9">
            <a:extLst>
              <a:ext uri="{FF2B5EF4-FFF2-40B4-BE49-F238E27FC236}">
                <a16:creationId xmlns:a16="http://schemas.microsoft.com/office/drawing/2014/main" id="{7479E94E-06AE-4E72-91D3-E9578FB3E7CF}"/>
              </a:ext>
            </a:extLst>
          </p:cNvPr>
          <p:cNvGrpSpPr/>
          <p:nvPr/>
        </p:nvGrpSpPr>
        <p:grpSpPr>
          <a:xfrm>
            <a:off x="9798077" y="3642013"/>
            <a:ext cx="2117947" cy="1870927"/>
            <a:chOff x="9602132" y="3429000"/>
            <a:chExt cx="2117947" cy="1870927"/>
          </a:xfrm>
        </p:grpSpPr>
        <p:grpSp>
          <p:nvGrpSpPr>
            <p:cNvPr id="39" name="Group 38">
              <a:extLst>
                <a:ext uri="{FF2B5EF4-FFF2-40B4-BE49-F238E27FC236}">
                  <a16:creationId xmlns:a16="http://schemas.microsoft.com/office/drawing/2014/main" id="{89E37545-67C7-4FD0-A5DE-0D58C61B5D16}"/>
                </a:ext>
              </a:extLst>
            </p:cNvPr>
            <p:cNvGrpSpPr/>
            <p:nvPr/>
          </p:nvGrpSpPr>
          <p:grpSpPr>
            <a:xfrm>
              <a:off x="9602132" y="3623061"/>
              <a:ext cx="1988551" cy="1676865"/>
              <a:chOff x="8668848" y="3221854"/>
              <a:chExt cx="3434922" cy="2896531"/>
            </a:xfrm>
          </p:grpSpPr>
          <p:pic>
            <p:nvPicPr>
              <p:cNvPr id="40" name="Picture 39">
                <a:extLst>
                  <a:ext uri="{FF2B5EF4-FFF2-40B4-BE49-F238E27FC236}">
                    <a16:creationId xmlns:a16="http://schemas.microsoft.com/office/drawing/2014/main" id="{5DD69ED3-F3CB-45A3-B7B6-6C78653F15A9}"/>
                  </a:ext>
                </a:extLst>
              </p:cNvPr>
              <p:cNvPicPr>
                <a:picLocks noChangeAspect="1"/>
              </p:cNvPicPr>
              <p:nvPr/>
            </p:nvPicPr>
            <p:blipFill rotWithShape="1">
              <a:blip r:embed="rId4">
                <a:extLst>
                  <a:ext uri="{28A0092B-C50C-407E-A947-70E740481C1C}">
                    <a14:useLocalDpi xmlns:a14="http://schemas.microsoft.com/office/drawing/2010/main" val="0"/>
                  </a:ext>
                </a:extLst>
              </a:blip>
              <a:srcRect l="57138" t="50411" r="16118" b="22352"/>
              <a:stretch/>
            </p:blipFill>
            <p:spPr>
              <a:xfrm>
                <a:off x="8843210" y="3711694"/>
                <a:ext cx="3260560" cy="1718691"/>
              </a:xfrm>
              <a:prstGeom prst="rect">
                <a:avLst/>
              </a:prstGeom>
            </p:spPr>
          </p:pic>
          <p:grpSp>
            <p:nvGrpSpPr>
              <p:cNvPr id="41" name="Group 40">
                <a:extLst>
                  <a:ext uri="{FF2B5EF4-FFF2-40B4-BE49-F238E27FC236}">
                    <a16:creationId xmlns:a16="http://schemas.microsoft.com/office/drawing/2014/main" id="{457F60D1-B369-4F84-A639-7D7B0B8ADC07}"/>
                  </a:ext>
                </a:extLst>
              </p:cNvPr>
              <p:cNvGrpSpPr/>
              <p:nvPr/>
            </p:nvGrpSpPr>
            <p:grpSpPr>
              <a:xfrm>
                <a:off x="8668848" y="3221854"/>
                <a:ext cx="3392904" cy="2896531"/>
                <a:chOff x="8668848" y="3221854"/>
                <a:chExt cx="3392904" cy="2896531"/>
              </a:xfrm>
            </p:grpSpPr>
            <p:pic>
              <p:nvPicPr>
                <p:cNvPr id="42" name="Picture 41" descr="A picture containing text, star&#10;&#10;Description automatically generated">
                  <a:extLst>
                    <a:ext uri="{FF2B5EF4-FFF2-40B4-BE49-F238E27FC236}">
                      <a16:creationId xmlns:a16="http://schemas.microsoft.com/office/drawing/2014/main" id="{1065A0B9-28F7-47C5-987A-26D128F68FC6}"/>
                    </a:ext>
                  </a:extLst>
                </p:cNvPr>
                <p:cNvPicPr>
                  <a:picLocks noChangeAspect="1"/>
                </p:cNvPicPr>
                <p:nvPr/>
              </p:nvPicPr>
              <p:blipFill rotWithShape="1">
                <a:blip r:embed="rId5">
                  <a:extLst>
                    <a:ext uri="{28A0092B-C50C-407E-A947-70E740481C1C}">
                      <a14:useLocalDpi xmlns:a14="http://schemas.microsoft.com/office/drawing/2010/main" val="0"/>
                    </a:ext>
                  </a:extLst>
                </a:blip>
                <a:srcRect l="4050" t="11895" r="72857" b="32917"/>
                <a:stretch/>
              </p:blipFill>
              <p:spPr>
                <a:xfrm>
                  <a:off x="9565105" y="3221854"/>
                  <a:ext cx="2093496" cy="2208532"/>
                </a:xfrm>
                <a:prstGeom prst="rect">
                  <a:avLst/>
                </a:prstGeom>
              </p:spPr>
            </p:pic>
            <p:pic>
              <p:nvPicPr>
                <p:cNvPr id="43" name="Picture 42">
                  <a:extLst>
                    <a:ext uri="{FF2B5EF4-FFF2-40B4-BE49-F238E27FC236}">
                      <a16:creationId xmlns:a16="http://schemas.microsoft.com/office/drawing/2014/main" id="{11FEAB0D-671A-49DC-B55A-2DA7128E9E6C}"/>
                    </a:ext>
                  </a:extLst>
                </p:cNvPr>
                <p:cNvPicPr>
                  <a:picLocks noChangeAspect="1"/>
                </p:cNvPicPr>
                <p:nvPr/>
              </p:nvPicPr>
              <p:blipFill rotWithShape="1">
                <a:blip r:embed="rId6">
                  <a:extLst>
                    <a:ext uri="{28A0092B-C50C-407E-A947-70E740481C1C}">
                      <a14:useLocalDpi xmlns:a14="http://schemas.microsoft.com/office/drawing/2010/main" val="0"/>
                    </a:ext>
                  </a:extLst>
                </a:blip>
                <a:srcRect l="57797" t="46949" r="14374" b="18050"/>
                <a:stretch/>
              </p:blipFill>
              <p:spPr>
                <a:xfrm rot="10800000">
                  <a:off x="8668848" y="3909852"/>
                  <a:ext cx="3392904" cy="2208533"/>
                </a:xfrm>
                <a:prstGeom prst="rect">
                  <a:avLst/>
                </a:prstGeom>
              </p:spPr>
            </p:pic>
          </p:grpSp>
        </p:grpSp>
        <p:sp>
          <p:nvSpPr>
            <p:cNvPr id="4" name="Rectangle: Rounded Corners 3">
              <a:extLst>
                <a:ext uri="{FF2B5EF4-FFF2-40B4-BE49-F238E27FC236}">
                  <a16:creationId xmlns:a16="http://schemas.microsoft.com/office/drawing/2014/main" id="{02C6C138-A09D-4263-AA85-3A28F4BB683E}"/>
                </a:ext>
              </a:extLst>
            </p:cNvPr>
            <p:cNvSpPr/>
            <p:nvPr/>
          </p:nvSpPr>
          <p:spPr>
            <a:xfrm>
              <a:off x="9626586" y="3429000"/>
              <a:ext cx="2093493" cy="1870927"/>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8">
            <a:extLst>
              <a:ext uri="{FF2B5EF4-FFF2-40B4-BE49-F238E27FC236}">
                <a16:creationId xmlns:a16="http://schemas.microsoft.com/office/drawing/2014/main" id="{3E425EFA-AEE9-4469-938E-550CD4B54C89}"/>
              </a:ext>
            </a:extLst>
          </p:cNvPr>
          <p:cNvGrpSpPr/>
          <p:nvPr/>
        </p:nvGrpSpPr>
        <p:grpSpPr>
          <a:xfrm>
            <a:off x="9773900" y="987690"/>
            <a:ext cx="2093493" cy="1870927"/>
            <a:chOff x="9577955" y="1094008"/>
            <a:chExt cx="2093493" cy="1870927"/>
          </a:xfrm>
        </p:grpSpPr>
        <p:pic>
          <p:nvPicPr>
            <p:cNvPr id="7" name="Picture 6">
              <a:extLst>
                <a:ext uri="{FF2B5EF4-FFF2-40B4-BE49-F238E27FC236}">
                  <a16:creationId xmlns:a16="http://schemas.microsoft.com/office/drawing/2014/main" id="{9F494A40-6523-4047-9080-B0DC4A133524}"/>
                </a:ext>
              </a:extLst>
            </p:cNvPr>
            <p:cNvPicPr>
              <a:picLocks noChangeAspect="1"/>
            </p:cNvPicPr>
            <p:nvPr/>
          </p:nvPicPr>
          <p:blipFill rotWithShape="1">
            <a:blip r:embed="rId7">
              <a:extLst>
                <a:ext uri="{28A0092B-C50C-407E-A947-70E740481C1C}">
                  <a14:useLocalDpi xmlns:a14="http://schemas.microsoft.com/office/drawing/2010/main" val="0"/>
                </a:ext>
              </a:extLst>
            </a:blip>
            <a:srcRect l="67821" t="32490" r="3871" b="23241"/>
            <a:stretch/>
          </p:blipFill>
          <p:spPr>
            <a:xfrm>
              <a:off x="9609180" y="1218061"/>
              <a:ext cx="2032304" cy="1644856"/>
            </a:xfrm>
            <a:prstGeom prst="rect">
              <a:avLst/>
            </a:prstGeom>
          </p:spPr>
        </p:pic>
        <p:sp>
          <p:nvSpPr>
            <p:cNvPr id="24" name="Rectangle: Rounded Corners 23">
              <a:extLst>
                <a:ext uri="{FF2B5EF4-FFF2-40B4-BE49-F238E27FC236}">
                  <a16:creationId xmlns:a16="http://schemas.microsoft.com/office/drawing/2014/main" id="{34745B2C-1954-4FF1-BBCB-389DF420453C}"/>
                </a:ext>
              </a:extLst>
            </p:cNvPr>
            <p:cNvSpPr/>
            <p:nvPr/>
          </p:nvSpPr>
          <p:spPr>
            <a:xfrm>
              <a:off x="9577955" y="1094008"/>
              <a:ext cx="2093493" cy="1870927"/>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Content Placeholder 2">
            <a:extLst>
              <a:ext uri="{FF2B5EF4-FFF2-40B4-BE49-F238E27FC236}">
                <a16:creationId xmlns:a16="http://schemas.microsoft.com/office/drawing/2014/main" id="{E8FD9133-AFA7-4815-A4DF-441D7D56B9ED}"/>
              </a:ext>
            </a:extLst>
          </p:cNvPr>
          <p:cNvSpPr txBox="1">
            <a:spLocks/>
          </p:cNvSpPr>
          <p:nvPr/>
        </p:nvSpPr>
        <p:spPr>
          <a:xfrm>
            <a:off x="9773900" y="2988979"/>
            <a:ext cx="2093493" cy="56382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solidFill>
                  <a:schemeClr val="bg1"/>
                </a:solidFill>
                <a:latin typeface="GENISO" panose="02000400000000000000" pitchFamily="2" charset="0"/>
                <a:cs typeface="GENISO" panose="02000400000000000000" pitchFamily="2" charset="0"/>
              </a:rPr>
              <a:t>INCREMENTAL GROWTH</a:t>
            </a:r>
          </a:p>
        </p:txBody>
      </p:sp>
      <p:sp>
        <p:nvSpPr>
          <p:cNvPr id="25" name="Title 1">
            <a:extLst>
              <a:ext uri="{FF2B5EF4-FFF2-40B4-BE49-F238E27FC236}">
                <a16:creationId xmlns:a16="http://schemas.microsoft.com/office/drawing/2014/main" id="{2F69B8A9-37F9-44CB-9556-D0E27003CFF3}"/>
              </a:ext>
            </a:extLst>
          </p:cNvPr>
          <p:cNvSpPr txBox="1">
            <a:spLocks/>
          </p:cNvSpPr>
          <p:nvPr/>
        </p:nvSpPr>
        <p:spPr>
          <a:xfrm>
            <a:off x="396240" y="6356350"/>
            <a:ext cx="10515600" cy="5122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Metropolis Model Adapted From:</a:t>
            </a:r>
          </a:p>
          <a:p>
            <a:r>
              <a:rPr lang="en-US" sz="1000" b="1" i="1" dirty="0">
                <a:solidFill>
                  <a:schemeClr val="bg1"/>
                </a:solidFill>
                <a:latin typeface="GENISO" panose="02000400000000000000" pitchFamily="2" charset="0"/>
                <a:cs typeface="GENISO" panose="02000400000000000000" pitchFamily="2" charset="0"/>
              </a:rPr>
              <a:t>Howe, Sherwood.  Out of This World: The New Field of Space Architecture.  Ch 13, Orbital Cities. (2009). </a:t>
            </a:r>
          </a:p>
        </p:txBody>
      </p:sp>
    </p:spTree>
    <p:extLst>
      <p:ext uri="{BB962C8B-B14F-4D97-AF65-F5344CB8AC3E}">
        <p14:creationId xmlns:p14="http://schemas.microsoft.com/office/powerpoint/2010/main" val="1244857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993E9-E118-4062-9805-9FAC4859C029}"/>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Presentation Agenda:</a:t>
            </a:r>
          </a:p>
        </p:txBody>
      </p:sp>
      <p:sp>
        <p:nvSpPr>
          <p:cNvPr id="3" name="Content Placeholder 2">
            <a:extLst>
              <a:ext uri="{FF2B5EF4-FFF2-40B4-BE49-F238E27FC236}">
                <a16:creationId xmlns:a16="http://schemas.microsoft.com/office/drawing/2014/main" id="{E3BCE51C-524D-49EB-BFE4-CA94876032F1}"/>
              </a:ext>
            </a:extLst>
          </p:cNvPr>
          <p:cNvSpPr>
            <a:spLocks noGrp="1"/>
          </p:cNvSpPr>
          <p:nvPr>
            <p:ph idx="1"/>
          </p:nvPr>
        </p:nvSpPr>
        <p:spPr>
          <a:xfrm>
            <a:off x="838200" y="1825625"/>
            <a:ext cx="9877746" cy="4351338"/>
          </a:xfrm>
        </p:spPr>
        <p:txBody>
          <a:bodyPr>
            <a:normAutofit/>
          </a:bodyPr>
          <a:lstStyle/>
          <a:p>
            <a:pPr marL="0" indent="0">
              <a:buNone/>
            </a:pPr>
            <a:r>
              <a:rPr lang="en-US" b="1" dirty="0">
                <a:solidFill>
                  <a:schemeClr val="bg1"/>
                </a:solidFill>
                <a:latin typeface="GENISO" panose="02000400000000000000" pitchFamily="2" charset="0"/>
                <a:cs typeface="GENISO" panose="02000400000000000000" pitchFamily="2" charset="0"/>
              </a:rPr>
              <a:t>PART I:  Inevitable Progress &amp; the Architecture Continuum</a:t>
            </a:r>
          </a:p>
          <a:p>
            <a:pPr marL="0" indent="0">
              <a:buNone/>
            </a:pPr>
            <a:r>
              <a:rPr lang="en-US" b="1" dirty="0">
                <a:solidFill>
                  <a:schemeClr val="bg1"/>
                </a:solidFill>
                <a:latin typeface="GENISO" panose="02000400000000000000" pitchFamily="2" charset="0"/>
                <a:cs typeface="GENISO" panose="02000400000000000000" pitchFamily="2" charset="0"/>
              </a:rPr>
              <a:t>PART II:  The Free Space Metropolis</a:t>
            </a:r>
          </a:p>
          <a:p>
            <a:pPr marL="0" indent="0">
              <a:buNone/>
            </a:pPr>
            <a:r>
              <a:rPr lang="en-US" b="1" dirty="0">
                <a:solidFill>
                  <a:schemeClr val="bg1"/>
                </a:solidFill>
                <a:latin typeface="GENISO" panose="02000400000000000000" pitchFamily="2" charset="0"/>
                <a:cs typeface="GENISO" panose="02000400000000000000" pitchFamily="2" charset="0"/>
              </a:rPr>
              <a:t>PART III: Construction Components</a:t>
            </a:r>
          </a:p>
          <a:p>
            <a:pPr marL="0" indent="0">
              <a:buNone/>
            </a:pPr>
            <a:r>
              <a:rPr lang="en-US" b="1" dirty="0">
                <a:solidFill>
                  <a:schemeClr val="bg1"/>
                </a:solidFill>
                <a:latin typeface="GENISO" panose="02000400000000000000" pitchFamily="2" charset="0"/>
                <a:cs typeface="GENISO" panose="02000400000000000000" pitchFamily="2" charset="0"/>
              </a:rPr>
              <a:t>PART IV: The Free Space Neighborhood</a:t>
            </a:r>
          </a:p>
        </p:txBody>
      </p:sp>
      <p:sp>
        <p:nvSpPr>
          <p:cNvPr id="4" name="Slide Number Placeholder 3">
            <a:extLst>
              <a:ext uri="{FF2B5EF4-FFF2-40B4-BE49-F238E27FC236}">
                <a16:creationId xmlns:a16="http://schemas.microsoft.com/office/drawing/2014/main" id="{45192F66-AA05-4E46-B488-CAAE0DB1A605}"/>
              </a:ext>
            </a:extLst>
          </p:cNvPr>
          <p:cNvSpPr>
            <a:spLocks noGrp="1"/>
          </p:cNvSpPr>
          <p:nvPr>
            <p:ph type="sldNum" sz="quarter" idx="12"/>
          </p:nvPr>
        </p:nvSpPr>
        <p:spPr/>
        <p:txBody>
          <a:bodyPr/>
          <a:lstStyle/>
          <a:p>
            <a:fld id="{000D6D94-682B-4540-98D3-A0A034B758ED}" type="slidenum">
              <a:rPr lang="en-US" smtClean="0"/>
              <a:t>2</a:t>
            </a:fld>
            <a:endParaRPr lang="en-US"/>
          </a:p>
        </p:txBody>
      </p:sp>
    </p:spTree>
    <p:extLst>
      <p:ext uri="{BB962C8B-B14F-4D97-AF65-F5344CB8AC3E}">
        <p14:creationId xmlns:p14="http://schemas.microsoft.com/office/powerpoint/2010/main" val="29943064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atellite in space&#10;&#10;Description automatically generated with medium confidence">
            <a:extLst>
              <a:ext uri="{FF2B5EF4-FFF2-40B4-BE49-F238E27FC236}">
                <a16:creationId xmlns:a16="http://schemas.microsoft.com/office/drawing/2014/main" id="{C96604EA-28EE-4683-B431-01651E6436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Artificial Gravity</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Habitats:</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20</a:t>
            </a:fld>
            <a:endParaRPr lang="en-US"/>
          </a:p>
        </p:txBody>
      </p:sp>
      <p:pic>
        <p:nvPicPr>
          <p:cNvPr id="16" name="Picture 15" descr="A picture containing text&#10;&#10;Description automatically generated">
            <a:extLst>
              <a:ext uri="{FF2B5EF4-FFF2-40B4-BE49-F238E27FC236}">
                <a16:creationId xmlns:a16="http://schemas.microsoft.com/office/drawing/2014/main" id="{7FE27EDE-EE85-4DFD-9E15-37F4B4935514}"/>
              </a:ext>
            </a:extLst>
          </p:cNvPr>
          <p:cNvPicPr>
            <a:picLocks noChangeAspect="1"/>
          </p:cNvPicPr>
          <p:nvPr/>
        </p:nvPicPr>
        <p:blipFill rotWithShape="1">
          <a:blip r:embed="rId4">
            <a:extLst>
              <a:ext uri="{28A0092B-C50C-407E-A947-70E740481C1C}">
                <a14:useLocalDpi xmlns:a14="http://schemas.microsoft.com/office/drawing/2010/main" val="0"/>
              </a:ext>
            </a:extLst>
          </a:blip>
          <a:srcRect l="41299" r="38206"/>
          <a:stretch/>
        </p:blipFill>
        <p:spPr>
          <a:xfrm>
            <a:off x="10744296" y="339725"/>
            <a:ext cx="1219008" cy="1325563"/>
          </a:xfrm>
          <a:prstGeom prst="rect">
            <a:avLst/>
          </a:prstGeom>
        </p:spPr>
      </p:pic>
      <p:sp>
        <p:nvSpPr>
          <p:cNvPr id="6" name="Title 1">
            <a:extLst>
              <a:ext uri="{FF2B5EF4-FFF2-40B4-BE49-F238E27FC236}">
                <a16:creationId xmlns:a16="http://schemas.microsoft.com/office/drawing/2014/main" id="{B20858D7-BB0A-4BB6-BBAF-6ACEBC70AAB9}"/>
              </a:ext>
            </a:extLst>
          </p:cNvPr>
          <p:cNvSpPr txBox="1">
            <a:spLocks/>
          </p:cNvSpPr>
          <p:nvPr/>
        </p:nvSpPr>
        <p:spPr>
          <a:xfrm>
            <a:off x="396240" y="6356350"/>
            <a:ext cx="10515600" cy="5122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Metropolis Model Adapted From:</a:t>
            </a:r>
          </a:p>
          <a:p>
            <a:r>
              <a:rPr lang="en-US" sz="1000" b="1" i="1" dirty="0">
                <a:solidFill>
                  <a:schemeClr val="bg1"/>
                </a:solidFill>
                <a:latin typeface="GENISO" panose="02000400000000000000" pitchFamily="2" charset="0"/>
                <a:cs typeface="GENISO" panose="02000400000000000000" pitchFamily="2" charset="0"/>
              </a:rPr>
              <a:t>Howe, Sherwood.  Out of This World: The New Field of Space Architecture.  Ch 13, Orbital Cities. (2009). </a:t>
            </a:r>
          </a:p>
        </p:txBody>
      </p:sp>
    </p:spTree>
    <p:extLst>
      <p:ext uri="{BB962C8B-B14F-4D97-AF65-F5344CB8AC3E}">
        <p14:creationId xmlns:p14="http://schemas.microsoft.com/office/powerpoint/2010/main" val="1615424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D702B27-C996-41C4-8441-7061C6DAA4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Neighborhood Axle:</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21</a:t>
            </a:fld>
            <a:endParaRPr lang="en-US"/>
          </a:p>
        </p:txBody>
      </p:sp>
      <p:sp>
        <p:nvSpPr>
          <p:cNvPr id="9" name="Title 1">
            <a:extLst>
              <a:ext uri="{FF2B5EF4-FFF2-40B4-BE49-F238E27FC236}">
                <a16:creationId xmlns:a16="http://schemas.microsoft.com/office/drawing/2014/main" id="{0440BF9C-675F-49C5-930B-3AE8A1705717}"/>
              </a:ext>
            </a:extLst>
          </p:cNvPr>
          <p:cNvSpPr txBox="1">
            <a:spLocks/>
          </p:cNvSpPr>
          <p:nvPr/>
        </p:nvSpPr>
        <p:spPr>
          <a:xfrm>
            <a:off x="8069495" y="1443369"/>
            <a:ext cx="4122505" cy="2358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400" b="1" dirty="0">
              <a:solidFill>
                <a:schemeClr val="bg1"/>
              </a:solidFill>
              <a:latin typeface="GENISO" panose="02000400000000000000" pitchFamily="2" charset="0"/>
              <a:cs typeface="GENISO" panose="02000400000000000000" pitchFamily="2" charset="0"/>
            </a:endParaRPr>
          </a:p>
        </p:txBody>
      </p:sp>
    </p:spTree>
    <p:extLst>
      <p:ext uri="{BB962C8B-B14F-4D97-AF65-F5344CB8AC3E}">
        <p14:creationId xmlns:p14="http://schemas.microsoft.com/office/powerpoint/2010/main" val="2031529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hoto, sitting, different, glass&#10;&#10;Description automatically generated">
            <a:extLst>
              <a:ext uri="{FF2B5EF4-FFF2-40B4-BE49-F238E27FC236}">
                <a16:creationId xmlns:a16="http://schemas.microsoft.com/office/drawing/2014/main" id="{94FE7D33-8103-42A7-A0B1-01E4F67E27E4}"/>
              </a:ext>
            </a:extLst>
          </p:cNvPr>
          <p:cNvPicPr>
            <a:picLocks noChangeAspect="1"/>
          </p:cNvPicPr>
          <p:nvPr/>
        </p:nvPicPr>
        <p:blipFill>
          <a:blip r:embed="rId3">
            <a:alphaModFix amt="34000"/>
            <a:extLst>
              <a:ext uri="{28A0092B-C50C-407E-A947-70E740481C1C}">
                <a14:useLocalDpi xmlns:a14="http://schemas.microsoft.com/office/drawing/2010/main" val="0"/>
              </a:ext>
            </a:extLst>
          </a:blip>
          <a:stretch>
            <a:fillRect/>
          </a:stretch>
        </p:blipFill>
        <p:spPr>
          <a:xfrm rot="16200000">
            <a:off x="2666999" y="-2667002"/>
            <a:ext cx="6858002" cy="12192000"/>
          </a:xfrm>
          <a:prstGeom prst="rect">
            <a:avLst/>
          </a:prstGeom>
        </p:spPr>
      </p:pic>
      <p:sp>
        <p:nvSpPr>
          <p:cNvPr id="2" name="Title 1">
            <a:extLst>
              <a:ext uri="{FF2B5EF4-FFF2-40B4-BE49-F238E27FC236}">
                <a16:creationId xmlns:a16="http://schemas.microsoft.com/office/drawing/2014/main" id="{3C30798E-4D99-42C1-BF7A-9731ABAE5081}"/>
              </a:ext>
            </a:extLst>
          </p:cNvPr>
          <p:cNvSpPr>
            <a:spLocks noGrp="1"/>
          </p:cNvSpPr>
          <p:nvPr>
            <p:ph type="ctrTitle"/>
          </p:nvPr>
        </p:nvSpPr>
        <p:spPr>
          <a:xfrm>
            <a:off x="183190" y="163282"/>
            <a:ext cx="11825618" cy="6531430"/>
          </a:xfrm>
        </p:spPr>
        <p:txBody>
          <a:bodyPr>
            <a:noAutofit/>
          </a:bodyPr>
          <a:lstStyle/>
          <a:p>
            <a:pPr algn="l"/>
            <a:br>
              <a:rPr lang="en-US" sz="12500" b="1" dirty="0">
                <a:solidFill>
                  <a:schemeClr val="bg1"/>
                </a:solidFill>
                <a:latin typeface="GENISO" panose="02000400000000000000" pitchFamily="2" charset="0"/>
                <a:cs typeface="GENISO" panose="02000400000000000000" pitchFamily="2" charset="0"/>
              </a:rPr>
            </a:br>
            <a:r>
              <a:rPr lang="en-US" sz="12500" b="1" dirty="0">
                <a:solidFill>
                  <a:schemeClr val="bg1"/>
                </a:solidFill>
                <a:latin typeface="GENISO" panose="02000400000000000000" pitchFamily="2" charset="0"/>
                <a:cs typeface="GENISO" panose="02000400000000000000" pitchFamily="2" charset="0"/>
              </a:rPr>
              <a:t>PART III:</a:t>
            </a:r>
            <a:br>
              <a:rPr lang="en-US" sz="12500" b="1" dirty="0">
                <a:solidFill>
                  <a:schemeClr val="bg1"/>
                </a:solidFill>
                <a:latin typeface="GENISO" panose="02000400000000000000" pitchFamily="2" charset="0"/>
                <a:cs typeface="GENISO" panose="02000400000000000000" pitchFamily="2" charset="0"/>
              </a:rPr>
            </a:br>
            <a:r>
              <a:rPr lang="en-US" sz="12500" b="1" dirty="0">
                <a:solidFill>
                  <a:schemeClr val="bg1"/>
                </a:solidFill>
                <a:latin typeface="GENISO" panose="02000400000000000000" pitchFamily="2" charset="0"/>
                <a:cs typeface="GENISO" panose="02000400000000000000" pitchFamily="2" charset="0"/>
              </a:rPr>
              <a:t>CONSTRUCTION COMPONENTS</a:t>
            </a:r>
          </a:p>
        </p:txBody>
      </p:sp>
      <p:sp>
        <p:nvSpPr>
          <p:cNvPr id="3" name="Slide Number Placeholder 2">
            <a:extLst>
              <a:ext uri="{FF2B5EF4-FFF2-40B4-BE49-F238E27FC236}">
                <a16:creationId xmlns:a16="http://schemas.microsoft.com/office/drawing/2014/main" id="{29F35B7B-4404-41F7-8E30-645BFEB775BD}"/>
              </a:ext>
            </a:extLst>
          </p:cNvPr>
          <p:cNvSpPr>
            <a:spLocks noGrp="1"/>
          </p:cNvSpPr>
          <p:nvPr>
            <p:ph type="sldNum" sz="quarter" idx="12"/>
          </p:nvPr>
        </p:nvSpPr>
        <p:spPr/>
        <p:txBody>
          <a:bodyPr/>
          <a:lstStyle/>
          <a:p>
            <a:fld id="{000D6D94-682B-4540-98D3-A0A034B758ED}" type="slidenum">
              <a:rPr lang="en-US" smtClean="0"/>
              <a:t>22</a:t>
            </a:fld>
            <a:endParaRPr lang="en-US"/>
          </a:p>
        </p:txBody>
      </p:sp>
    </p:spTree>
    <p:extLst>
      <p:ext uri="{BB962C8B-B14F-4D97-AF65-F5344CB8AC3E}">
        <p14:creationId xmlns:p14="http://schemas.microsoft.com/office/powerpoint/2010/main" val="1488367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Construction Typologies:</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23</a:t>
            </a:fld>
            <a:endParaRPr lang="en-US"/>
          </a:p>
        </p:txBody>
      </p:sp>
      <p:pic>
        <p:nvPicPr>
          <p:cNvPr id="10" name="Picture 9">
            <a:extLst>
              <a:ext uri="{FF2B5EF4-FFF2-40B4-BE49-F238E27FC236}">
                <a16:creationId xmlns:a16="http://schemas.microsoft.com/office/drawing/2014/main" id="{26C8F099-4738-48E4-B4F3-E995B5EE4FE4}"/>
              </a:ext>
            </a:extLst>
          </p:cNvPr>
          <p:cNvPicPr>
            <a:picLocks noChangeAspect="1"/>
          </p:cNvPicPr>
          <p:nvPr/>
        </p:nvPicPr>
        <p:blipFill rotWithShape="1">
          <a:blip r:embed="rId3">
            <a:extLst>
              <a:ext uri="{28A0092B-C50C-407E-A947-70E740481C1C}">
                <a14:useLocalDpi xmlns:a14="http://schemas.microsoft.com/office/drawing/2010/main" val="0"/>
              </a:ext>
            </a:extLst>
          </a:blip>
          <a:srcRect l="1793" b="7067"/>
          <a:stretch/>
        </p:blipFill>
        <p:spPr>
          <a:xfrm>
            <a:off x="630671" y="2263186"/>
            <a:ext cx="5107607" cy="2892663"/>
          </a:xfrm>
          <a:prstGeom prst="rect">
            <a:avLst/>
          </a:prstGeom>
        </p:spPr>
      </p:pic>
      <p:sp>
        <p:nvSpPr>
          <p:cNvPr id="16" name="Content Placeholder 2">
            <a:extLst>
              <a:ext uri="{FF2B5EF4-FFF2-40B4-BE49-F238E27FC236}">
                <a16:creationId xmlns:a16="http://schemas.microsoft.com/office/drawing/2014/main" id="{62CFBF7B-636F-4719-B19B-56C30C361EF1}"/>
              </a:ext>
            </a:extLst>
          </p:cNvPr>
          <p:cNvSpPr txBox="1">
            <a:spLocks/>
          </p:cNvSpPr>
          <p:nvPr/>
        </p:nvSpPr>
        <p:spPr>
          <a:xfrm>
            <a:off x="1618630" y="5601040"/>
            <a:ext cx="2804840" cy="5969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IN-SITU FABRICATION</a:t>
            </a:r>
          </a:p>
        </p:txBody>
      </p:sp>
      <p:pic>
        <p:nvPicPr>
          <p:cNvPr id="8" name="Picture 7" descr="A picture containing text&#10;&#10;Description automatically generated">
            <a:extLst>
              <a:ext uri="{FF2B5EF4-FFF2-40B4-BE49-F238E27FC236}">
                <a16:creationId xmlns:a16="http://schemas.microsoft.com/office/drawing/2014/main" id="{8AA297E9-67DF-4AFC-B9B2-BA1A8EFD3735}"/>
              </a:ext>
            </a:extLst>
          </p:cNvPr>
          <p:cNvPicPr>
            <a:picLocks noChangeAspect="1"/>
          </p:cNvPicPr>
          <p:nvPr/>
        </p:nvPicPr>
        <p:blipFill rotWithShape="1">
          <a:blip r:embed="rId4">
            <a:extLst>
              <a:ext uri="{28A0092B-C50C-407E-A947-70E740481C1C}">
                <a14:useLocalDpi xmlns:a14="http://schemas.microsoft.com/office/drawing/2010/main" val="0"/>
              </a:ext>
            </a:extLst>
          </a:blip>
          <a:srcRect l="41299" r="38206"/>
          <a:stretch/>
        </p:blipFill>
        <p:spPr>
          <a:xfrm>
            <a:off x="10744296" y="339725"/>
            <a:ext cx="1219008" cy="1325563"/>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51F172AD-7BA8-4FCF-BA76-53A4DB273667}"/>
              </a:ext>
            </a:extLst>
          </p:cNvPr>
          <p:cNvPicPr>
            <a:picLocks noChangeAspect="1"/>
          </p:cNvPicPr>
          <p:nvPr/>
        </p:nvPicPr>
        <p:blipFill rotWithShape="1">
          <a:blip r:embed="rId4">
            <a:extLst>
              <a:ext uri="{28A0092B-C50C-407E-A947-70E740481C1C}">
                <a14:useLocalDpi xmlns:a14="http://schemas.microsoft.com/office/drawing/2010/main" val="0"/>
              </a:ext>
            </a:extLst>
          </a:blip>
          <a:srcRect l="80017" t="-2331" r="-512" b="2331"/>
          <a:stretch/>
        </p:blipFill>
        <p:spPr>
          <a:xfrm>
            <a:off x="10744296" y="1804566"/>
            <a:ext cx="1219008" cy="1325563"/>
          </a:xfrm>
          <a:prstGeom prst="rect">
            <a:avLst/>
          </a:prstGeom>
        </p:spPr>
      </p:pic>
      <p:sp>
        <p:nvSpPr>
          <p:cNvPr id="11" name="Content Placeholder 2">
            <a:extLst>
              <a:ext uri="{FF2B5EF4-FFF2-40B4-BE49-F238E27FC236}">
                <a16:creationId xmlns:a16="http://schemas.microsoft.com/office/drawing/2014/main" id="{D7E306BC-3ACC-49EB-8C03-E74718BDF9E4}"/>
              </a:ext>
            </a:extLst>
          </p:cNvPr>
          <p:cNvSpPr txBox="1">
            <a:spLocks/>
          </p:cNvSpPr>
          <p:nvPr/>
        </p:nvSpPr>
        <p:spPr>
          <a:xfrm>
            <a:off x="996009" y="6271317"/>
            <a:ext cx="4376930" cy="2675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i="1" dirty="0">
                <a:solidFill>
                  <a:schemeClr val="bg1"/>
                </a:solidFill>
                <a:latin typeface="GENISO" panose="02000400000000000000" pitchFamily="2" charset="0"/>
                <a:cs typeface="GENISO" panose="02000400000000000000" pitchFamily="2" charset="0"/>
              </a:rPr>
              <a:t>3D Printing Robot Satellite by </a:t>
            </a:r>
            <a:r>
              <a:rPr lang="en-US" sz="1200" b="1" i="1" dirty="0" err="1">
                <a:solidFill>
                  <a:schemeClr val="bg1"/>
                </a:solidFill>
                <a:latin typeface="GENISO" panose="02000400000000000000" pitchFamily="2" charset="0"/>
                <a:cs typeface="GENISO" panose="02000400000000000000" pitchFamily="2" charset="0"/>
              </a:rPr>
              <a:t>TransAstra</a:t>
            </a:r>
            <a:r>
              <a:rPr lang="en-US" sz="1200" b="1" i="1" dirty="0">
                <a:solidFill>
                  <a:schemeClr val="bg1"/>
                </a:solidFill>
                <a:latin typeface="GENISO" panose="02000400000000000000" pitchFamily="2" charset="0"/>
                <a:cs typeface="GENISO" panose="02000400000000000000" pitchFamily="2" charset="0"/>
              </a:rPr>
              <a:t> Corp.</a:t>
            </a:r>
          </a:p>
        </p:txBody>
      </p:sp>
      <p:pic>
        <p:nvPicPr>
          <p:cNvPr id="12" name="Picture 11" descr="Diagram&#10;&#10;Description automatically generated">
            <a:extLst>
              <a:ext uri="{FF2B5EF4-FFF2-40B4-BE49-F238E27FC236}">
                <a16:creationId xmlns:a16="http://schemas.microsoft.com/office/drawing/2014/main" id="{EBB78906-BF1C-4CA0-9F18-0070D9AA16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85885" y="2089886"/>
            <a:ext cx="2249429" cy="3477775"/>
          </a:xfrm>
          <a:prstGeom prst="rect">
            <a:avLst/>
          </a:prstGeom>
        </p:spPr>
      </p:pic>
      <p:pic>
        <p:nvPicPr>
          <p:cNvPr id="15" name="Picture 14" descr="A picture containing diagram&#10;&#10;Description automatically generated">
            <a:extLst>
              <a:ext uri="{FF2B5EF4-FFF2-40B4-BE49-F238E27FC236}">
                <a16:creationId xmlns:a16="http://schemas.microsoft.com/office/drawing/2014/main" id="{0A39C115-4231-4D97-AE5D-5F2BA87185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09601" y="258034"/>
            <a:ext cx="1557531" cy="5309627"/>
          </a:xfrm>
          <a:prstGeom prst="rect">
            <a:avLst/>
          </a:prstGeom>
        </p:spPr>
      </p:pic>
      <p:sp>
        <p:nvSpPr>
          <p:cNvPr id="17" name="Content Placeholder 2">
            <a:extLst>
              <a:ext uri="{FF2B5EF4-FFF2-40B4-BE49-F238E27FC236}">
                <a16:creationId xmlns:a16="http://schemas.microsoft.com/office/drawing/2014/main" id="{40797047-446E-487A-947A-717BE11606FD}"/>
              </a:ext>
            </a:extLst>
          </p:cNvPr>
          <p:cNvSpPr txBox="1">
            <a:spLocks/>
          </p:cNvSpPr>
          <p:nvPr/>
        </p:nvSpPr>
        <p:spPr>
          <a:xfrm>
            <a:off x="7575551" y="5663542"/>
            <a:ext cx="2804840" cy="5969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PRE-FABRICATED CONSTRUCTION</a:t>
            </a:r>
          </a:p>
        </p:txBody>
      </p:sp>
    </p:spTree>
    <p:extLst>
      <p:ext uri="{BB962C8B-B14F-4D97-AF65-F5344CB8AC3E}">
        <p14:creationId xmlns:p14="http://schemas.microsoft.com/office/powerpoint/2010/main" val="1106152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In-Situ Construction:</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24</a:t>
            </a:fld>
            <a:endParaRPr lang="en-US"/>
          </a:p>
        </p:txBody>
      </p:sp>
      <p:pic>
        <p:nvPicPr>
          <p:cNvPr id="10" name="Picture 9">
            <a:extLst>
              <a:ext uri="{FF2B5EF4-FFF2-40B4-BE49-F238E27FC236}">
                <a16:creationId xmlns:a16="http://schemas.microsoft.com/office/drawing/2014/main" id="{26C8F099-4738-48E4-B4F3-E995B5EE4FE4}"/>
              </a:ext>
            </a:extLst>
          </p:cNvPr>
          <p:cNvPicPr>
            <a:picLocks noChangeAspect="1"/>
          </p:cNvPicPr>
          <p:nvPr/>
        </p:nvPicPr>
        <p:blipFill rotWithShape="1">
          <a:blip r:embed="rId3">
            <a:extLst>
              <a:ext uri="{28A0092B-C50C-407E-A947-70E740481C1C}">
                <a14:useLocalDpi xmlns:a14="http://schemas.microsoft.com/office/drawing/2010/main" val="0"/>
              </a:ext>
            </a:extLst>
          </a:blip>
          <a:srcRect l="1793" b="7067"/>
          <a:stretch/>
        </p:blipFill>
        <p:spPr>
          <a:xfrm>
            <a:off x="630671" y="2263186"/>
            <a:ext cx="5107607" cy="2892663"/>
          </a:xfrm>
          <a:prstGeom prst="rect">
            <a:avLst/>
          </a:prstGeom>
        </p:spPr>
      </p:pic>
      <p:pic>
        <p:nvPicPr>
          <p:cNvPr id="13" name="Picture 12" descr="Diagram&#10;&#10;Description automatically generated">
            <a:extLst>
              <a:ext uri="{FF2B5EF4-FFF2-40B4-BE49-F238E27FC236}">
                <a16:creationId xmlns:a16="http://schemas.microsoft.com/office/drawing/2014/main" id="{34B20659-1317-4A45-81A1-0A3BE08E9EC6}"/>
              </a:ext>
            </a:extLst>
          </p:cNvPr>
          <p:cNvPicPr>
            <a:picLocks noChangeAspect="1"/>
          </p:cNvPicPr>
          <p:nvPr/>
        </p:nvPicPr>
        <p:blipFill rotWithShape="1">
          <a:blip r:embed="rId4">
            <a:extLst>
              <a:ext uri="{28A0092B-C50C-407E-A947-70E740481C1C}">
                <a14:useLocalDpi xmlns:a14="http://schemas.microsoft.com/office/drawing/2010/main" val="0"/>
              </a:ext>
            </a:extLst>
          </a:blip>
          <a:srcRect l="4047" r="4769"/>
          <a:stretch/>
        </p:blipFill>
        <p:spPr>
          <a:xfrm>
            <a:off x="6990419" y="2467348"/>
            <a:ext cx="4363381" cy="2476603"/>
          </a:xfrm>
          <a:prstGeom prst="rect">
            <a:avLst/>
          </a:prstGeom>
        </p:spPr>
      </p:pic>
      <p:sp>
        <p:nvSpPr>
          <p:cNvPr id="14" name="Content Placeholder 2">
            <a:extLst>
              <a:ext uri="{FF2B5EF4-FFF2-40B4-BE49-F238E27FC236}">
                <a16:creationId xmlns:a16="http://schemas.microsoft.com/office/drawing/2014/main" id="{F4F87720-0446-4FB7-B59C-E620EA8EA9BF}"/>
              </a:ext>
            </a:extLst>
          </p:cNvPr>
          <p:cNvSpPr txBox="1">
            <a:spLocks/>
          </p:cNvSpPr>
          <p:nvPr/>
        </p:nvSpPr>
        <p:spPr>
          <a:xfrm>
            <a:off x="7768530" y="5536908"/>
            <a:ext cx="2804840" cy="5969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HEXAGONAL TRUSS SEGMENT</a:t>
            </a:r>
          </a:p>
        </p:txBody>
      </p:sp>
      <p:sp>
        <p:nvSpPr>
          <p:cNvPr id="16" name="Content Placeholder 2">
            <a:extLst>
              <a:ext uri="{FF2B5EF4-FFF2-40B4-BE49-F238E27FC236}">
                <a16:creationId xmlns:a16="http://schemas.microsoft.com/office/drawing/2014/main" id="{62CFBF7B-636F-4719-B19B-56C30C361EF1}"/>
              </a:ext>
            </a:extLst>
          </p:cNvPr>
          <p:cNvSpPr txBox="1">
            <a:spLocks/>
          </p:cNvSpPr>
          <p:nvPr/>
        </p:nvSpPr>
        <p:spPr>
          <a:xfrm>
            <a:off x="1618630" y="5601040"/>
            <a:ext cx="2804840" cy="5969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IN-SITU TRUSS FABRICATION</a:t>
            </a:r>
          </a:p>
        </p:txBody>
      </p:sp>
      <p:pic>
        <p:nvPicPr>
          <p:cNvPr id="8" name="Picture 7" descr="A picture containing text&#10;&#10;Description automatically generated">
            <a:extLst>
              <a:ext uri="{FF2B5EF4-FFF2-40B4-BE49-F238E27FC236}">
                <a16:creationId xmlns:a16="http://schemas.microsoft.com/office/drawing/2014/main" id="{8AA297E9-67DF-4AFC-B9B2-BA1A8EFD3735}"/>
              </a:ext>
            </a:extLst>
          </p:cNvPr>
          <p:cNvPicPr>
            <a:picLocks noChangeAspect="1"/>
          </p:cNvPicPr>
          <p:nvPr/>
        </p:nvPicPr>
        <p:blipFill rotWithShape="1">
          <a:blip r:embed="rId5">
            <a:extLst>
              <a:ext uri="{28A0092B-C50C-407E-A947-70E740481C1C}">
                <a14:useLocalDpi xmlns:a14="http://schemas.microsoft.com/office/drawing/2010/main" val="0"/>
              </a:ext>
            </a:extLst>
          </a:blip>
          <a:srcRect l="41299" r="38206"/>
          <a:stretch/>
        </p:blipFill>
        <p:spPr>
          <a:xfrm>
            <a:off x="10744296" y="339725"/>
            <a:ext cx="1219008" cy="1325563"/>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51F172AD-7BA8-4FCF-BA76-53A4DB273667}"/>
              </a:ext>
            </a:extLst>
          </p:cNvPr>
          <p:cNvPicPr>
            <a:picLocks noChangeAspect="1"/>
          </p:cNvPicPr>
          <p:nvPr/>
        </p:nvPicPr>
        <p:blipFill rotWithShape="1">
          <a:blip r:embed="rId5">
            <a:extLst>
              <a:ext uri="{28A0092B-C50C-407E-A947-70E740481C1C}">
                <a14:useLocalDpi xmlns:a14="http://schemas.microsoft.com/office/drawing/2010/main" val="0"/>
              </a:ext>
            </a:extLst>
          </a:blip>
          <a:srcRect l="80017" t="-2331" r="-512" b="2331"/>
          <a:stretch/>
        </p:blipFill>
        <p:spPr>
          <a:xfrm>
            <a:off x="10744296" y="1804566"/>
            <a:ext cx="1219008" cy="1325563"/>
          </a:xfrm>
          <a:prstGeom prst="rect">
            <a:avLst/>
          </a:prstGeom>
        </p:spPr>
      </p:pic>
      <p:sp>
        <p:nvSpPr>
          <p:cNvPr id="11" name="Content Placeholder 2">
            <a:extLst>
              <a:ext uri="{FF2B5EF4-FFF2-40B4-BE49-F238E27FC236}">
                <a16:creationId xmlns:a16="http://schemas.microsoft.com/office/drawing/2014/main" id="{D7E306BC-3ACC-49EB-8C03-E74718BDF9E4}"/>
              </a:ext>
            </a:extLst>
          </p:cNvPr>
          <p:cNvSpPr txBox="1">
            <a:spLocks/>
          </p:cNvSpPr>
          <p:nvPr/>
        </p:nvSpPr>
        <p:spPr>
          <a:xfrm>
            <a:off x="996009" y="6271317"/>
            <a:ext cx="4376930" cy="2675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i="1" dirty="0">
                <a:solidFill>
                  <a:schemeClr val="bg1"/>
                </a:solidFill>
                <a:latin typeface="GENISO" panose="02000400000000000000" pitchFamily="2" charset="0"/>
                <a:cs typeface="GENISO" panose="02000400000000000000" pitchFamily="2" charset="0"/>
              </a:rPr>
              <a:t>3D Printing Robot Satellite by </a:t>
            </a:r>
            <a:r>
              <a:rPr lang="en-US" sz="1200" b="1" i="1" dirty="0" err="1">
                <a:solidFill>
                  <a:schemeClr val="bg1"/>
                </a:solidFill>
                <a:latin typeface="GENISO" panose="02000400000000000000" pitchFamily="2" charset="0"/>
                <a:cs typeface="GENISO" panose="02000400000000000000" pitchFamily="2" charset="0"/>
              </a:rPr>
              <a:t>TransAstra</a:t>
            </a:r>
            <a:r>
              <a:rPr lang="en-US" sz="1200" b="1" i="1" dirty="0">
                <a:solidFill>
                  <a:schemeClr val="bg1"/>
                </a:solidFill>
                <a:latin typeface="GENISO" panose="02000400000000000000" pitchFamily="2" charset="0"/>
                <a:cs typeface="GENISO" panose="02000400000000000000" pitchFamily="2" charset="0"/>
              </a:rPr>
              <a:t> Corp.</a:t>
            </a:r>
          </a:p>
        </p:txBody>
      </p:sp>
    </p:spTree>
    <p:extLst>
      <p:ext uri="{BB962C8B-B14F-4D97-AF65-F5344CB8AC3E}">
        <p14:creationId xmlns:p14="http://schemas.microsoft.com/office/powerpoint/2010/main" val="15899011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basketball hoop with a black background&#10;&#10;Description automatically generated with low confidence">
            <a:extLst>
              <a:ext uri="{FF2B5EF4-FFF2-40B4-BE49-F238E27FC236}">
                <a16:creationId xmlns:a16="http://schemas.microsoft.com/office/drawing/2014/main" id="{01F9D8C2-6D58-46B7-AF86-251508E7DBD4}"/>
              </a:ext>
            </a:extLst>
          </p:cNvPr>
          <p:cNvPicPr>
            <a:picLocks noChangeAspect="1"/>
          </p:cNvPicPr>
          <p:nvPr/>
        </p:nvPicPr>
        <p:blipFill rotWithShape="1">
          <a:blip r:embed="rId3">
            <a:extLst>
              <a:ext uri="{28A0092B-C50C-407E-A947-70E740481C1C}">
                <a14:useLocalDpi xmlns:a14="http://schemas.microsoft.com/office/drawing/2010/main" val="0"/>
              </a:ext>
            </a:extLst>
          </a:blip>
          <a:srcRect l="19243" r="19650"/>
          <a:stretch/>
        </p:blipFill>
        <p:spPr>
          <a:xfrm>
            <a:off x="838200" y="2262053"/>
            <a:ext cx="3159575" cy="2676040"/>
          </a:xfrm>
          <a:prstGeom prst="rect">
            <a:avLst/>
          </a:prstGeom>
        </p:spPr>
      </p:pic>
      <p:pic>
        <p:nvPicPr>
          <p:cNvPr id="5" name="Picture 4" descr="Diagram&#10;&#10;Description automatically generated">
            <a:extLst>
              <a:ext uri="{FF2B5EF4-FFF2-40B4-BE49-F238E27FC236}">
                <a16:creationId xmlns:a16="http://schemas.microsoft.com/office/drawing/2014/main" id="{E6592A38-3447-4C45-869A-DA952B7ECB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8499" y="2089886"/>
            <a:ext cx="2249429" cy="3477775"/>
          </a:xfrm>
          <a:prstGeom prst="rect">
            <a:avLst/>
          </a:prstGeom>
        </p:spPr>
      </p:pic>
      <p:pic>
        <p:nvPicPr>
          <p:cNvPr id="7" name="Picture 6" descr="A picture containing diagram&#10;&#10;Description automatically generated">
            <a:extLst>
              <a:ext uri="{FF2B5EF4-FFF2-40B4-BE49-F238E27FC236}">
                <a16:creationId xmlns:a16="http://schemas.microsoft.com/office/drawing/2014/main" id="{F375EA95-D58C-42CB-8DF6-E6C82DC63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62215" y="258034"/>
            <a:ext cx="1557531" cy="5309627"/>
          </a:xfrm>
          <a:prstGeom prst="rect">
            <a:avLst/>
          </a:prstGeom>
        </p:spPr>
      </p:pic>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Pre-Fabricated Construction:</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25</a:t>
            </a:fld>
            <a:endParaRPr lang="en-US"/>
          </a:p>
        </p:txBody>
      </p:sp>
      <p:sp>
        <p:nvSpPr>
          <p:cNvPr id="15" name="Content Placeholder 2">
            <a:extLst>
              <a:ext uri="{FF2B5EF4-FFF2-40B4-BE49-F238E27FC236}">
                <a16:creationId xmlns:a16="http://schemas.microsoft.com/office/drawing/2014/main" id="{0A464F55-8911-495E-8C04-EAABA859FDFF}"/>
              </a:ext>
            </a:extLst>
          </p:cNvPr>
          <p:cNvSpPr txBox="1">
            <a:spLocks/>
          </p:cNvSpPr>
          <p:nvPr/>
        </p:nvSpPr>
        <p:spPr>
          <a:xfrm>
            <a:off x="917758" y="5663542"/>
            <a:ext cx="2804840" cy="5969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BIGELOW 2100 INFLATABLE HABITAT</a:t>
            </a:r>
          </a:p>
        </p:txBody>
      </p:sp>
      <p:sp>
        <p:nvSpPr>
          <p:cNvPr id="17" name="Content Placeholder 2">
            <a:extLst>
              <a:ext uri="{FF2B5EF4-FFF2-40B4-BE49-F238E27FC236}">
                <a16:creationId xmlns:a16="http://schemas.microsoft.com/office/drawing/2014/main" id="{20170940-4BE8-44CA-8279-6AAF472C390C}"/>
              </a:ext>
            </a:extLst>
          </p:cNvPr>
          <p:cNvSpPr txBox="1">
            <a:spLocks/>
          </p:cNvSpPr>
          <p:nvPr/>
        </p:nvSpPr>
        <p:spPr>
          <a:xfrm>
            <a:off x="4787017" y="5663542"/>
            <a:ext cx="2804840" cy="5969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NASA STANDARD CONNECTOR NODE</a:t>
            </a:r>
          </a:p>
        </p:txBody>
      </p:sp>
      <p:sp>
        <p:nvSpPr>
          <p:cNvPr id="18" name="Content Placeholder 2">
            <a:extLst>
              <a:ext uri="{FF2B5EF4-FFF2-40B4-BE49-F238E27FC236}">
                <a16:creationId xmlns:a16="http://schemas.microsoft.com/office/drawing/2014/main" id="{BA760FFE-1ACE-430D-872A-D7AA11BCBAD6}"/>
              </a:ext>
            </a:extLst>
          </p:cNvPr>
          <p:cNvSpPr txBox="1">
            <a:spLocks/>
          </p:cNvSpPr>
          <p:nvPr/>
        </p:nvSpPr>
        <p:spPr>
          <a:xfrm>
            <a:off x="8728165" y="5663542"/>
            <a:ext cx="2804840" cy="5969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EARTH-SPACE TRANSPORTATION</a:t>
            </a:r>
          </a:p>
        </p:txBody>
      </p:sp>
      <p:pic>
        <p:nvPicPr>
          <p:cNvPr id="8" name="Picture 7" descr="A picture containing engineering drawing&#10;&#10;Description automatically generated">
            <a:extLst>
              <a:ext uri="{FF2B5EF4-FFF2-40B4-BE49-F238E27FC236}">
                <a16:creationId xmlns:a16="http://schemas.microsoft.com/office/drawing/2014/main" id="{BC012FCA-A994-48A3-BBA7-78D9ECB0CC7A}"/>
              </a:ext>
            </a:extLst>
          </p:cNvPr>
          <p:cNvPicPr>
            <a:picLocks noChangeAspect="1"/>
          </p:cNvPicPr>
          <p:nvPr/>
        </p:nvPicPr>
        <p:blipFill rotWithShape="1">
          <a:blip r:embed="rId6">
            <a:extLst>
              <a:ext uri="{28A0092B-C50C-407E-A947-70E740481C1C}">
                <a14:useLocalDpi xmlns:a14="http://schemas.microsoft.com/office/drawing/2010/main" val="0"/>
              </a:ext>
            </a:extLst>
          </a:blip>
          <a:srcRect r="33866"/>
          <a:stretch/>
        </p:blipFill>
        <p:spPr>
          <a:xfrm>
            <a:off x="5175435" y="3036127"/>
            <a:ext cx="1841130" cy="1585292"/>
          </a:xfrm>
          <a:prstGeom prst="rect">
            <a:avLst/>
          </a:prstGeom>
        </p:spPr>
      </p:pic>
      <p:sp>
        <p:nvSpPr>
          <p:cNvPr id="12" name="Content Placeholder 2">
            <a:extLst>
              <a:ext uri="{FF2B5EF4-FFF2-40B4-BE49-F238E27FC236}">
                <a16:creationId xmlns:a16="http://schemas.microsoft.com/office/drawing/2014/main" id="{8B8BD78F-0F51-4120-A0F3-E8C2217F30FF}"/>
              </a:ext>
            </a:extLst>
          </p:cNvPr>
          <p:cNvSpPr txBox="1">
            <a:spLocks/>
          </p:cNvSpPr>
          <p:nvPr/>
        </p:nvSpPr>
        <p:spPr>
          <a:xfrm>
            <a:off x="229522" y="6271317"/>
            <a:ext cx="4376930" cy="2675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i="1" dirty="0">
                <a:solidFill>
                  <a:schemeClr val="bg1"/>
                </a:solidFill>
                <a:latin typeface="GENISO" panose="02000400000000000000" pitchFamily="2" charset="0"/>
                <a:cs typeface="GENISO" panose="02000400000000000000" pitchFamily="2" charset="0"/>
              </a:rPr>
              <a:t>Inflatable Habitat Design adapted from Bigelow Aerospace.</a:t>
            </a:r>
          </a:p>
        </p:txBody>
      </p:sp>
    </p:spTree>
    <p:extLst>
      <p:ext uri="{BB962C8B-B14F-4D97-AF65-F5344CB8AC3E}">
        <p14:creationId xmlns:p14="http://schemas.microsoft.com/office/powerpoint/2010/main" val="18249349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Pre-Fabricated Truss:</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26</a:t>
            </a:fld>
            <a:endParaRPr lang="en-US"/>
          </a:p>
        </p:txBody>
      </p:sp>
      <p:sp>
        <p:nvSpPr>
          <p:cNvPr id="14" name="Content Placeholder 2">
            <a:extLst>
              <a:ext uri="{FF2B5EF4-FFF2-40B4-BE49-F238E27FC236}">
                <a16:creationId xmlns:a16="http://schemas.microsoft.com/office/drawing/2014/main" id="{F4F87720-0446-4FB7-B59C-E620EA8EA9BF}"/>
              </a:ext>
            </a:extLst>
          </p:cNvPr>
          <p:cNvSpPr txBox="1">
            <a:spLocks/>
          </p:cNvSpPr>
          <p:nvPr/>
        </p:nvSpPr>
        <p:spPr>
          <a:xfrm>
            <a:off x="7208180" y="5510782"/>
            <a:ext cx="2804840" cy="5969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solidFill>
                  <a:schemeClr val="bg1"/>
                </a:solidFill>
                <a:latin typeface="GENISO" panose="02000400000000000000" pitchFamily="2" charset="0"/>
                <a:cs typeface="GENISO" panose="02000400000000000000" pitchFamily="2" charset="0"/>
              </a:rPr>
              <a:t>HEXAGONAL TRUSS SEGMENT</a:t>
            </a:r>
          </a:p>
        </p:txBody>
      </p:sp>
      <p:pic>
        <p:nvPicPr>
          <p:cNvPr id="8" name="Picture 7" descr="A picture containing text&#10;&#10;Description automatically generated">
            <a:extLst>
              <a:ext uri="{FF2B5EF4-FFF2-40B4-BE49-F238E27FC236}">
                <a16:creationId xmlns:a16="http://schemas.microsoft.com/office/drawing/2014/main" id="{8AA297E9-67DF-4AFC-B9B2-BA1A8EFD3735}"/>
              </a:ext>
            </a:extLst>
          </p:cNvPr>
          <p:cNvPicPr>
            <a:picLocks noChangeAspect="1"/>
          </p:cNvPicPr>
          <p:nvPr/>
        </p:nvPicPr>
        <p:blipFill rotWithShape="1">
          <a:blip r:embed="rId3">
            <a:extLst>
              <a:ext uri="{28A0092B-C50C-407E-A947-70E740481C1C}">
                <a14:useLocalDpi xmlns:a14="http://schemas.microsoft.com/office/drawing/2010/main" val="0"/>
              </a:ext>
            </a:extLst>
          </a:blip>
          <a:srcRect l="41299" r="38206"/>
          <a:stretch/>
        </p:blipFill>
        <p:spPr>
          <a:xfrm>
            <a:off x="10744296" y="339725"/>
            <a:ext cx="1219008" cy="1325563"/>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51F172AD-7BA8-4FCF-BA76-53A4DB273667}"/>
              </a:ext>
            </a:extLst>
          </p:cNvPr>
          <p:cNvPicPr>
            <a:picLocks noChangeAspect="1"/>
          </p:cNvPicPr>
          <p:nvPr/>
        </p:nvPicPr>
        <p:blipFill rotWithShape="1">
          <a:blip r:embed="rId3">
            <a:extLst>
              <a:ext uri="{28A0092B-C50C-407E-A947-70E740481C1C}">
                <a14:useLocalDpi xmlns:a14="http://schemas.microsoft.com/office/drawing/2010/main" val="0"/>
              </a:ext>
            </a:extLst>
          </a:blip>
          <a:srcRect l="80017" t="-2331" r="-512" b="2331"/>
          <a:stretch/>
        </p:blipFill>
        <p:spPr>
          <a:xfrm>
            <a:off x="10744296" y="1804566"/>
            <a:ext cx="1219008" cy="1325563"/>
          </a:xfrm>
          <a:prstGeom prst="rect">
            <a:avLst/>
          </a:prstGeom>
        </p:spPr>
      </p:pic>
      <p:pic>
        <p:nvPicPr>
          <p:cNvPr id="12" name="Picture 11" descr="A picture containing text, night sky&#10;&#10;Description automatically generated">
            <a:extLst>
              <a:ext uri="{FF2B5EF4-FFF2-40B4-BE49-F238E27FC236}">
                <a16:creationId xmlns:a16="http://schemas.microsoft.com/office/drawing/2014/main" id="{A633E49F-EA6F-4F7A-BF7F-44F2A9D57118}"/>
              </a:ext>
            </a:extLst>
          </p:cNvPr>
          <p:cNvPicPr>
            <a:picLocks noChangeAspect="1"/>
          </p:cNvPicPr>
          <p:nvPr/>
        </p:nvPicPr>
        <p:blipFill rotWithShape="1">
          <a:blip r:embed="rId4">
            <a:extLst>
              <a:ext uri="{28A0092B-C50C-407E-A947-70E740481C1C}">
                <a14:useLocalDpi xmlns:a14="http://schemas.microsoft.com/office/drawing/2010/main" val="0"/>
              </a:ext>
            </a:extLst>
          </a:blip>
          <a:srcRect l="29454" t="17011" r="29516" b="39464"/>
          <a:stretch/>
        </p:blipFill>
        <p:spPr>
          <a:xfrm>
            <a:off x="623161" y="2416255"/>
            <a:ext cx="5927792" cy="3536671"/>
          </a:xfrm>
          <a:prstGeom prst="rect">
            <a:avLst/>
          </a:prstGeom>
        </p:spPr>
      </p:pic>
      <p:pic>
        <p:nvPicPr>
          <p:cNvPr id="13" name="Picture 12" descr="Diagram&#10;&#10;Description automatically generated">
            <a:extLst>
              <a:ext uri="{FF2B5EF4-FFF2-40B4-BE49-F238E27FC236}">
                <a16:creationId xmlns:a16="http://schemas.microsoft.com/office/drawing/2014/main" id="{34B20659-1317-4A45-81A1-0A3BE08E9EC6}"/>
              </a:ext>
            </a:extLst>
          </p:cNvPr>
          <p:cNvPicPr>
            <a:picLocks noChangeAspect="1"/>
          </p:cNvPicPr>
          <p:nvPr/>
        </p:nvPicPr>
        <p:blipFill rotWithShape="1">
          <a:blip r:embed="rId5">
            <a:extLst>
              <a:ext uri="{28A0092B-C50C-407E-A947-70E740481C1C}">
                <a14:useLocalDpi xmlns:a14="http://schemas.microsoft.com/office/drawing/2010/main" val="0"/>
              </a:ext>
            </a:extLst>
          </a:blip>
          <a:srcRect l="4047" r="4769"/>
          <a:stretch/>
        </p:blipFill>
        <p:spPr>
          <a:xfrm>
            <a:off x="6096000" y="2362433"/>
            <a:ext cx="4363381" cy="2476603"/>
          </a:xfrm>
          <a:prstGeom prst="rect">
            <a:avLst/>
          </a:prstGeom>
        </p:spPr>
      </p:pic>
    </p:spTree>
    <p:extLst>
      <p:ext uri="{BB962C8B-B14F-4D97-AF65-F5344CB8AC3E}">
        <p14:creationId xmlns:p14="http://schemas.microsoft.com/office/powerpoint/2010/main" val="27732925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Pre-Fabricated Inflatable Habitat:</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27</a:t>
            </a:fld>
            <a:endParaRPr lang="en-US"/>
          </a:p>
        </p:txBody>
      </p:sp>
      <p:sp>
        <p:nvSpPr>
          <p:cNvPr id="17" name="Content Placeholder 2">
            <a:extLst>
              <a:ext uri="{FF2B5EF4-FFF2-40B4-BE49-F238E27FC236}">
                <a16:creationId xmlns:a16="http://schemas.microsoft.com/office/drawing/2014/main" id="{20170940-4BE8-44CA-8279-6AAF472C390C}"/>
              </a:ext>
            </a:extLst>
          </p:cNvPr>
          <p:cNvSpPr txBox="1">
            <a:spLocks/>
          </p:cNvSpPr>
          <p:nvPr/>
        </p:nvSpPr>
        <p:spPr>
          <a:xfrm>
            <a:off x="8954505" y="5335573"/>
            <a:ext cx="2804840" cy="3651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INFLATABLE HABITAT</a:t>
            </a:r>
          </a:p>
        </p:txBody>
      </p:sp>
      <p:pic>
        <p:nvPicPr>
          <p:cNvPr id="10" name="Picture 9" descr="A picture containing text, night sky&#10;&#10;Description automatically generated">
            <a:extLst>
              <a:ext uri="{FF2B5EF4-FFF2-40B4-BE49-F238E27FC236}">
                <a16:creationId xmlns:a16="http://schemas.microsoft.com/office/drawing/2014/main" id="{20634965-BDF8-48C7-A11A-A2622584FE09}"/>
              </a:ext>
            </a:extLst>
          </p:cNvPr>
          <p:cNvPicPr>
            <a:picLocks noChangeAspect="1"/>
          </p:cNvPicPr>
          <p:nvPr/>
        </p:nvPicPr>
        <p:blipFill rotWithShape="1">
          <a:blip r:embed="rId3">
            <a:extLst>
              <a:ext uri="{28A0092B-C50C-407E-A947-70E740481C1C}">
                <a14:useLocalDpi xmlns:a14="http://schemas.microsoft.com/office/drawing/2010/main" val="0"/>
              </a:ext>
            </a:extLst>
          </a:blip>
          <a:srcRect l="29767" t="63155" r="29203" b="8713"/>
          <a:stretch/>
        </p:blipFill>
        <p:spPr>
          <a:xfrm>
            <a:off x="276345" y="2004391"/>
            <a:ext cx="8169156" cy="3150207"/>
          </a:xfrm>
          <a:prstGeom prst="rect">
            <a:avLst/>
          </a:prstGeom>
        </p:spPr>
      </p:pic>
      <p:pic>
        <p:nvPicPr>
          <p:cNvPr id="20" name="Picture 19" descr="A basketball hoop with a black background&#10;&#10;Description automatically generated with low confidence">
            <a:extLst>
              <a:ext uri="{FF2B5EF4-FFF2-40B4-BE49-F238E27FC236}">
                <a16:creationId xmlns:a16="http://schemas.microsoft.com/office/drawing/2014/main" id="{0BE6D354-2EAA-41F7-BC03-68327B547BD5}"/>
              </a:ext>
            </a:extLst>
          </p:cNvPr>
          <p:cNvPicPr>
            <a:picLocks noChangeAspect="1"/>
          </p:cNvPicPr>
          <p:nvPr/>
        </p:nvPicPr>
        <p:blipFill rotWithShape="1">
          <a:blip r:embed="rId4">
            <a:extLst>
              <a:ext uri="{28A0092B-C50C-407E-A947-70E740481C1C}">
                <a14:useLocalDpi xmlns:a14="http://schemas.microsoft.com/office/drawing/2010/main" val="0"/>
              </a:ext>
            </a:extLst>
          </a:blip>
          <a:srcRect l="19243" r="19650"/>
          <a:stretch/>
        </p:blipFill>
        <p:spPr>
          <a:xfrm rot="15283803">
            <a:off x="8825736" y="2132141"/>
            <a:ext cx="3062377" cy="2593717"/>
          </a:xfrm>
          <a:prstGeom prst="rect">
            <a:avLst/>
          </a:prstGeom>
        </p:spPr>
      </p:pic>
    </p:spTree>
    <p:extLst>
      <p:ext uri="{BB962C8B-B14F-4D97-AF65-F5344CB8AC3E}">
        <p14:creationId xmlns:p14="http://schemas.microsoft.com/office/powerpoint/2010/main" val="25348763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2F871-1D81-49E3-820B-07F24B56A133}"/>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Inflatable Habitat Orientation:</a:t>
            </a:r>
            <a:endParaRPr lang="en-US" b="1" dirty="0">
              <a:latin typeface="GENISO" panose="02000400000000000000" pitchFamily="2" charset="0"/>
              <a:cs typeface="GENISO" panose="02000400000000000000" pitchFamily="2" charset="0"/>
            </a:endParaRPr>
          </a:p>
        </p:txBody>
      </p:sp>
      <p:sp>
        <p:nvSpPr>
          <p:cNvPr id="3" name="Slide Number Placeholder 2">
            <a:extLst>
              <a:ext uri="{FF2B5EF4-FFF2-40B4-BE49-F238E27FC236}">
                <a16:creationId xmlns:a16="http://schemas.microsoft.com/office/drawing/2014/main" id="{A296DBB6-0BEF-4FBD-853F-D7D3F4ACE765}"/>
              </a:ext>
            </a:extLst>
          </p:cNvPr>
          <p:cNvSpPr>
            <a:spLocks noGrp="1"/>
          </p:cNvSpPr>
          <p:nvPr>
            <p:ph type="sldNum" sz="quarter" idx="12"/>
          </p:nvPr>
        </p:nvSpPr>
        <p:spPr/>
        <p:txBody>
          <a:bodyPr/>
          <a:lstStyle/>
          <a:p>
            <a:fld id="{000D6D94-682B-4540-98D3-A0A034B758ED}" type="slidenum">
              <a:rPr lang="en-US" smtClean="0"/>
              <a:t>28</a:t>
            </a:fld>
            <a:endParaRPr lang="en-US"/>
          </a:p>
        </p:txBody>
      </p:sp>
      <p:pic>
        <p:nvPicPr>
          <p:cNvPr id="5" name="Picture 4" descr="Text&#10;&#10;Description automatically generated">
            <a:extLst>
              <a:ext uri="{FF2B5EF4-FFF2-40B4-BE49-F238E27FC236}">
                <a16:creationId xmlns:a16="http://schemas.microsoft.com/office/drawing/2014/main" id="{CFD9F2D5-3C2B-4302-A12E-9190F0AC0052}"/>
              </a:ext>
            </a:extLst>
          </p:cNvPr>
          <p:cNvPicPr>
            <a:picLocks noChangeAspect="1"/>
          </p:cNvPicPr>
          <p:nvPr/>
        </p:nvPicPr>
        <p:blipFill rotWithShape="1">
          <a:blip r:embed="rId3">
            <a:extLst>
              <a:ext uri="{28A0092B-C50C-407E-A947-70E740481C1C}">
                <a14:useLocalDpi xmlns:a14="http://schemas.microsoft.com/office/drawing/2010/main" val="0"/>
              </a:ext>
            </a:extLst>
          </a:blip>
          <a:srcRect l="16096" r="17415" b="12072"/>
          <a:stretch/>
        </p:blipFill>
        <p:spPr>
          <a:xfrm>
            <a:off x="6370753" y="1690687"/>
            <a:ext cx="5536719" cy="3631891"/>
          </a:xfrm>
          <a:prstGeom prst="rect">
            <a:avLst/>
          </a:prstGeom>
        </p:spPr>
      </p:pic>
      <p:pic>
        <p:nvPicPr>
          <p:cNvPr id="8" name="Picture 7" descr="Text&#10;&#10;Description automatically generated with medium confidence">
            <a:extLst>
              <a:ext uri="{FF2B5EF4-FFF2-40B4-BE49-F238E27FC236}">
                <a16:creationId xmlns:a16="http://schemas.microsoft.com/office/drawing/2014/main" id="{E27AA340-70E0-4863-8C39-4A49CD6E0726}"/>
              </a:ext>
            </a:extLst>
          </p:cNvPr>
          <p:cNvPicPr>
            <a:picLocks noChangeAspect="1"/>
          </p:cNvPicPr>
          <p:nvPr/>
        </p:nvPicPr>
        <p:blipFill rotWithShape="1">
          <a:blip r:embed="rId4">
            <a:extLst>
              <a:ext uri="{28A0092B-C50C-407E-A947-70E740481C1C}">
                <a14:useLocalDpi xmlns:a14="http://schemas.microsoft.com/office/drawing/2010/main" val="0"/>
              </a:ext>
            </a:extLst>
          </a:blip>
          <a:srcRect l="15927" r="17584" b="12071"/>
          <a:stretch/>
        </p:blipFill>
        <p:spPr>
          <a:xfrm>
            <a:off x="280362" y="1690687"/>
            <a:ext cx="5536719" cy="3631891"/>
          </a:xfrm>
          <a:prstGeom prst="rect">
            <a:avLst/>
          </a:prstGeom>
        </p:spPr>
      </p:pic>
      <p:sp>
        <p:nvSpPr>
          <p:cNvPr id="9" name="Content Placeholder 2">
            <a:extLst>
              <a:ext uri="{FF2B5EF4-FFF2-40B4-BE49-F238E27FC236}">
                <a16:creationId xmlns:a16="http://schemas.microsoft.com/office/drawing/2014/main" id="{06C5D49A-654D-4818-8170-A3A7C7826527}"/>
              </a:ext>
            </a:extLst>
          </p:cNvPr>
          <p:cNvSpPr txBox="1">
            <a:spLocks/>
          </p:cNvSpPr>
          <p:nvPr/>
        </p:nvSpPr>
        <p:spPr>
          <a:xfrm>
            <a:off x="1065280" y="5643272"/>
            <a:ext cx="3966882" cy="721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HORIZONTAL MODULE</a:t>
            </a:r>
            <a:endParaRPr lang="en-US" sz="1800" b="1" dirty="0">
              <a:solidFill>
                <a:schemeClr val="bg1"/>
              </a:solidFill>
              <a:latin typeface="GENISO" panose="02000400000000000000" pitchFamily="2" charset="0"/>
              <a:cs typeface="GENISO" panose="02000400000000000000" pitchFamily="2" charset="0"/>
            </a:endParaRPr>
          </a:p>
        </p:txBody>
      </p:sp>
      <p:sp>
        <p:nvSpPr>
          <p:cNvPr id="10" name="Content Placeholder 2">
            <a:extLst>
              <a:ext uri="{FF2B5EF4-FFF2-40B4-BE49-F238E27FC236}">
                <a16:creationId xmlns:a16="http://schemas.microsoft.com/office/drawing/2014/main" id="{A23E59CA-B8D5-46F7-AAB5-0B41B2917E33}"/>
              </a:ext>
            </a:extLst>
          </p:cNvPr>
          <p:cNvSpPr txBox="1">
            <a:spLocks/>
          </p:cNvSpPr>
          <p:nvPr/>
        </p:nvSpPr>
        <p:spPr>
          <a:xfrm>
            <a:off x="7159840" y="5643272"/>
            <a:ext cx="3429000" cy="6119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VERTICAL MODULE</a:t>
            </a:r>
          </a:p>
        </p:txBody>
      </p:sp>
    </p:spTree>
    <p:extLst>
      <p:ext uri="{BB962C8B-B14F-4D97-AF65-F5344CB8AC3E}">
        <p14:creationId xmlns:p14="http://schemas.microsoft.com/office/powerpoint/2010/main" val="1291260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model of a house&#10;&#10;Description automatically generated with medium confidence">
            <a:extLst>
              <a:ext uri="{FF2B5EF4-FFF2-40B4-BE49-F238E27FC236}">
                <a16:creationId xmlns:a16="http://schemas.microsoft.com/office/drawing/2014/main" id="{049B00AF-4FED-494D-BD38-FCC2084969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8848" y="1189038"/>
            <a:ext cx="9074304" cy="5167312"/>
          </a:xfrm>
          <a:prstGeom prst="rect">
            <a:avLst/>
          </a:prstGeom>
        </p:spPr>
      </p:pic>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Pre-Fabricated Habitat:</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29</a:t>
            </a:fld>
            <a:endParaRPr lang="en-US"/>
          </a:p>
        </p:txBody>
      </p:sp>
      <p:sp>
        <p:nvSpPr>
          <p:cNvPr id="8" name="Content Placeholder 2">
            <a:extLst>
              <a:ext uri="{FF2B5EF4-FFF2-40B4-BE49-F238E27FC236}">
                <a16:creationId xmlns:a16="http://schemas.microsoft.com/office/drawing/2014/main" id="{F2995A49-C8BA-4F03-9D44-9EA5BEA2AF4E}"/>
              </a:ext>
            </a:extLst>
          </p:cNvPr>
          <p:cNvSpPr txBox="1">
            <a:spLocks/>
          </p:cNvSpPr>
          <p:nvPr/>
        </p:nvSpPr>
        <p:spPr>
          <a:xfrm>
            <a:off x="2129118" y="5635113"/>
            <a:ext cx="3966882" cy="721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SAFE HAVEN</a:t>
            </a:r>
            <a:endParaRPr lang="en-US" sz="1800" b="1" dirty="0">
              <a:solidFill>
                <a:schemeClr val="bg1"/>
              </a:solidFill>
              <a:latin typeface="GENISO" panose="02000400000000000000" pitchFamily="2" charset="0"/>
              <a:cs typeface="GENISO" panose="02000400000000000000" pitchFamily="2" charset="0"/>
            </a:endParaRPr>
          </a:p>
        </p:txBody>
      </p:sp>
      <p:sp>
        <p:nvSpPr>
          <p:cNvPr id="9" name="Content Placeholder 2">
            <a:extLst>
              <a:ext uri="{FF2B5EF4-FFF2-40B4-BE49-F238E27FC236}">
                <a16:creationId xmlns:a16="http://schemas.microsoft.com/office/drawing/2014/main" id="{E49832B7-0417-47B2-A9A8-1A9F6D01423A}"/>
              </a:ext>
            </a:extLst>
          </p:cNvPr>
          <p:cNvSpPr txBox="1">
            <a:spLocks/>
          </p:cNvSpPr>
          <p:nvPr/>
        </p:nvSpPr>
        <p:spPr>
          <a:xfrm>
            <a:off x="7234363" y="5668962"/>
            <a:ext cx="3358377" cy="72123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NASA STANDARD RACK MODULE</a:t>
            </a:r>
            <a:endParaRPr lang="en-US" sz="1800" b="1" dirty="0">
              <a:solidFill>
                <a:schemeClr val="bg1"/>
              </a:solidFill>
              <a:latin typeface="GENISO" panose="02000400000000000000" pitchFamily="2" charset="0"/>
              <a:cs typeface="GENISO" panose="02000400000000000000" pitchFamily="2" charset="0"/>
            </a:endParaRPr>
          </a:p>
        </p:txBody>
      </p:sp>
    </p:spTree>
    <p:extLst>
      <p:ext uri="{BB962C8B-B14F-4D97-AF65-F5344CB8AC3E}">
        <p14:creationId xmlns:p14="http://schemas.microsoft.com/office/powerpoint/2010/main" val="3710974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hoto, sitting, different, glass&#10;&#10;Description automatically generated">
            <a:extLst>
              <a:ext uri="{FF2B5EF4-FFF2-40B4-BE49-F238E27FC236}">
                <a16:creationId xmlns:a16="http://schemas.microsoft.com/office/drawing/2014/main" id="{94FE7D33-8103-42A7-A0B1-01E4F67E27E4}"/>
              </a:ext>
            </a:extLst>
          </p:cNvPr>
          <p:cNvPicPr>
            <a:picLocks noChangeAspect="1"/>
          </p:cNvPicPr>
          <p:nvPr/>
        </p:nvPicPr>
        <p:blipFill>
          <a:blip r:embed="rId3">
            <a:alphaModFix amt="34000"/>
            <a:extLst>
              <a:ext uri="{28A0092B-C50C-407E-A947-70E740481C1C}">
                <a14:useLocalDpi xmlns:a14="http://schemas.microsoft.com/office/drawing/2010/main" val="0"/>
              </a:ext>
            </a:extLst>
          </a:blip>
          <a:stretch>
            <a:fillRect/>
          </a:stretch>
        </p:blipFill>
        <p:spPr>
          <a:xfrm rot="16200000">
            <a:off x="2666999" y="-2667002"/>
            <a:ext cx="6858002" cy="12192000"/>
          </a:xfrm>
          <a:prstGeom prst="rect">
            <a:avLst/>
          </a:prstGeom>
        </p:spPr>
      </p:pic>
      <p:sp>
        <p:nvSpPr>
          <p:cNvPr id="2" name="Title 1">
            <a:extLst>
              <a:ext uri="{FF2B5EF4-FFF2-40B4-BE49-F238E27FC236}">
                <a16:creationId xmlns:a16="http://schemas.microsoft.com/office/drawing/2014/main" id="{3C30798E-4D99-42C1-BF7A-9731ABAE5081}"/>
              </a:ext>
            </a:extLst>
          </p:cNvPr>
          <p:cNvSpPr>
            <a:spLocks noGrp="1"/>
          </p:cNvSpPr>
          <p:nvPr>
            <p:ph type="ctrTitle"/>
          </p:nvPr>
        </p:nvSpPr>
        <p:spPr>
          <a:xfrm>
            <a:off x="182880" y="139959"/>
            <a:ext cx="11825618" cy="6531430"/>
          </a:xfrm>
        </p:spPr>
        <p:txBody>
          <a:bodyPr>
            <a:noAutofit/>
          </a:bodyPr>
          <a:lstStyle/>
          <a:p>
            <a:pPr algn="l"/>
            <a:r>
              <a:rPr lang="en-US" sz="8800" b="1" dirty="0">
                <a:solidFill>
                  <a:schemeClr val="bg1"/>
                </a:solidFill>
                <a:latin typeface="GENISO" panose="02000400000000000000" pitchFamily="2" charset="0"/>
                <a:cs typeface="GENISO" panose="02000400000000000000" pitchFamily="2" charset="0"/>
              </a:rPr>
              <a:t>PART I:</a:t>
            </a:r>
            <a:br>
              <a:rPr lang="en-US" sz="8800" b="1" dirty="0">
                <a:solidFill>
                  <a:schemeClr val="bg1"/>
                </a:solidFill>
                <a:latin typeface="GENISO" panose="02000400000000000000" pitchFamily="2" charset="0"/>
                <a:cs typeface="GENISO" panose="02000400000000000000" pitchFamily="2" charset="0"/>
              </a:rPr>
            </a:br>
            <a:r>
              <a:rPr lang="en-US" sz="8800" b="1" dirty="0">
                <a:solidFill>
                  <a:schemeClr val="bg1"/>
                </a:solidFill>
                <a:latin typeface="GENISO" panose="02000400000000000000" pitchFamily="2" charset="0"/>
                <a:cs typeface="GENISO" panose="02000400000000000000" pitchFamily="2" charset="0"/>
              </a:rPr>
              <a:t>INEVITABLE PROGRESS &amp; THE ARCHITECTURE CONTINUUM</a:t>
            </a:r>
          </a:p>
        </p:txBody>
      </p:sp>
      <p:sp>
        <p:nvSpPr>
          <p:cNvPr id="3" name="Slide Number Placeholder 2">
            <a:extLst>
              <a:ext uri="{FF2B5EF4-FFF2-40B4-BE49-F238E27FC236}">
                <a16:creationId xmlns:a16="http://schemas.microsoft.com/office/drawing/2014/main" id="{29F35B7B-4404-41F7-8E30-645BFEB775BD}"/>
              </a:ext>
            </a:extLst>
          </p:cNvPr>
          <p:cNvSpPr>
            <a:spLocks noGrp="1"/>
          </p:cNvSpPr>
          <p:nvPr>
            <p:ph type="sldNum" sz="quarter" idx="12"/>
          </p:nvPr>
        </p:nvSpPr>
        <p:spPr/>
        <p:txBody>
          <a:bodyPr/>
          <a:lstStyle/>
          <a:p>
            <a:fld id="{000D6D94-682B-4540-98D3-A0A034B758ED}" type="slidenum">
              <a:rPr lang="en-US" smtClean="0"/>
              <a:t>3</a:t>
            </a:fld>
            <a:endParaRPr lang="en-US"/>
          </a:p>
        </p:txBody>
      </p:sp>
    </p:spTree>
    <p:extLst>
      <p:ext uri="{BB962C8B-B14F-4D97-AF65-F5344CB8AC3E}">
        <p14:creationId xmlns:p14="http://schemas.microsoft.com/office/powerpoint/2010/main" val="2493664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10;&#10;Description automatically generated">
            <a:extLst>
              <a:ext uri="{FF2B5EF4-FFF2-40B4-BE49-F238E27FC236}">
                <a16:creationId xmlns:a16="http://schemas.microsoft.com/office/drawing/2014/main" id="{9991C718-CC01-4B28-B023-DC0B63D483F2}"/>
              </a:ext>
            </a:extLst>
          </p:cNvPr>
          <p:cNvPicPr>
            <a:picLocks noChangeAspect="1"/>
          </p:cNvPicPr>
          <p:nvPr/>
        </p:nvPicPr>
        <p:blipFill rotWithShape="1">
          <a:blip r:embed="rId3">
            <a:extLst>
              <a:ext uri="{28A0092B-C50C-407E-A947-70E740481C1C}">
                <a14:useLocalDpi xmlns:a14="http://schemas.microsoft.com/office/drawing/2010/main" val="0"/>
              </a:ext>
            </a:extLst>
          </a:blip>
          <a:srcRect l="5288" t="14497" r="7083" b="4084"/>
          <a:stretch/>
        </p:blipFill>
        <p:spPr>
          <a:xfrm>
            <a:off x="339196" y="1186381"/>
            <a:ext cx="9230713" cy="5550102"/>
          </a:xfrm>
          <a:prstGeom prst="rect">
            <a:avLst/>
          </a:prstGeom>
        </p:spPr>
      </p:pic>
      <p:sp>
        <p:nvSpPr>
          <p:cNvPr id="3" name="Slide Number Placeholder 2">
            <a:extLst>
              <a:ext uri="{FF2B5EF4-FFF2-40B4-BE49-F238E27FC236}">
                <a16:creationId xmlns:a16="http://schemas.microsoft.com/office/drawing/2014/main" id="{29F35B7B-4404-41F7-8E30-645BFEB775BD}"/>
              </a:ext>
            </a:extLst>
          </p:cNvPr>
          <p:cNvSpPr>
            <a:spLocks noGrp="1"/>
          </p:cNvSpPr>
          <p:nvPr>
            <p:ph type="sldNum" sz="quarter" idx="12"/>
          </p:nvPr>
        </p:nvSpPr>
        <p:spPr/>
        <p:txBody>
          <a:bodyPr/>
          <a:lstStyle/>
          <a:p>
            <a:fld id="{000D6D94-682B-4540-98D3-A0A034B758ED}" type="slidenum">
              <a:rPr lang="en-US" smtClean="0"/>
              <a:t>30</a:t>
            </a:fld>
            <a:endParaRPr lang="en-US"/>
          </a:p>
        </p:txBody>
      </p:sp>
      <p:sp>
        <p:nvSpPr>
          <p:cNvPr id="9" name="Title 1">
            <a:extLst>
              <a:ext uri="{FF2B5EF4-FFF2-40B4-BE49-F238E27FC236}">
                <a16:creationId xmlns:a16="http://schemas.microsoft.com/office/drawing/2014/main" id="{28A3A1B8-47F7-43ED-AF27-2DE3DFB802CB}"/>
              </a:ext>
            </a:extLst>
          </p:cNvPr>
          <p:cNvSpPr txBox="1">
            <a:spLocks/>
          </p:cNvSpPr>
          <p:nvPr/>
        </p:nvSpPr>
        <p:spPr>
          <a:xfrm>
            <a:off x="838200" y="365125"/>
            <a:ext cx="10515600" cy="841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400" b="1" dirty="0">
                <a:solidFill>
                  <a:schemeClr val="bg1"/>
                </a:solidFill>
                <a:latin typeface="GENISO" panose="02000400000000000000" pitchFamily="2" charset="0"/>
                <a:cs typeface="GENISO" panose="02000400000000000000" pitchFamily="2" charset="0"/>
              </a:rPr>
              <a:t>Aggregated Modules:</a:t>
            </a:r>
          </a:p>
        </p:txBody>
      </p:sp>
      <p:grpSp>
        <p:nvGrpSpPr>
          <p:cNvPr id="6" name="Group 5">
            <a:extLst>
              <a:ext uri="{FF2B5EF4-FFF2-40B4-BE49-F238E27FC236}">
                <a16:creationId xmlns:a16="http://schemas.microsoft.com/office/drawing/2014/main" id="{208F8EE0-A8E6-4B14-AD41-C370F631091B}"/>
              </a:ext>
            </a:extLst>
          </p:cNvPr>
          <p:cNvGrpSpPr/>
          <p:nvPr/>
        </p:nvGrpSpPr>
        <p:grpSpPr>
          <a:xfrm>
            <a:off x="8791200" y="584606"/>
            <a:ext cx="2553862" cy="2825622"/>
            <a:chOff x="1088865" y="1883518"/>
            <a:chExt cx="3075717" cy="3377843"/>
          </a:xfrm>
        </p:grpSpPr>
        <p:grpSp>
          <p:nvGrpSpPr>
            <p:cNvPr id="8" name="Group 7">
              <a:extLst>
                <a:ext uri="{FF2B5EF4-FFF2-40B4-BE49-F238E27FC236}">
                  <a16:creationId xmlns:a16="http://schemas.microsoft.com/office/drawing/2014/main" id="{DC838ED1-AFEF-45B5-A469-08BC0F075D88}"/>
                </a:ext>
              </a:extLst>
            </p:cNvPr>
            <p:cNvGrpSpPr/>
            <p:nvPr/>
          </p:nvGrpSpPr>
          <p:grpSpPr>
            <a:xfrm>
              <a:off x="1088865" y="1883518"/>
              <a:ext cx="3075717" cy="3377843"/>
              <a:chOff x="3160289" y="1418978"/>
              <a:chExt cx="3075717" cy="3377843"/>
            </a:xfrm>
          </p:grpSpPr>
          <p:pic>
            <p:nvPicPr>
              <p:cNvPr id="11" name="Picture 10" descr="Diagram&#10;&#10;Description automatically generated">
                <a:extLst>
                  <a:ext uri="{FF2B5EF4-FFF2-40B4-BE49-F238E27FC236}">
                    <a16:creationId xmlns:a16="http://schemas.microsoft.com/office/drawing/2014/main" id="{126734DF-493A-44CE-8128-5E05529DA430}"/>
                  </a:ext>
                </a:extLst>
              </p:cNvPr>
              <p:cNvPicPr>
                <a:picLocks noChangeAspect="1"/>
              </p:cNvPicPr>
              <p:nvPr/>
            </p:nvPicPr>
            <p:blipFill rotWithShape="1">
              <a:blip r:embed="rId4">
                <a:extLst>
                  <a:ext uri="{28A0092B-C50C-407E-A947-70E740481C1C}">
                    <a14:useLocalDpi xmlns:a14="http://schemas.microsoft.com/office/drawing/2010/main" val="0"/>
                  </a:ext>
                </a:extLst>
              </a:blip>
              <a:srcRect l="36750" r="42907" b="31586"/>
              <a:stretch/>
            </p:blipFill>
            <p:spPr>
              <a:xfrm>
                <a:off x="3664857" y="1418978"/>
                <a:ext cx="1940733" cy="3377843"/>
              </a:xfrm>
              <a:prstGeom prst="rect">
                <a:avLst/>
              </a:prstGeom>
            </p:spPr>
          </p:pic>
          <p:cxnSp>
            <p:nvCxnSpPr>
              <p:cNvPr id="12" name="Straight Connector 11">
                <a:extLst>
                  <a:ext uri="{FF2B5EF4-FFF2-40B4-BE49-F238E27FC236}">
                    <a16:creationId xmlns:a16="http://schemas.microsoft.com/office/drawing/2014/main" id="{EA9481B1-8D0C-42DF-9F21-59D6F87EE374}"/>
                  </a:ext>
                </a:extLst>
              </p:cNvPr>
              <p:cNvCxnSpPr>
                <a:cxnSpLocks/>
              </p:cNvCxnSpPr>
              <p:nvPr/>
            </p:nvCxnSpPr>
            <p:spPr>
              <a:xfrm>
                <a:off x="4295274" y="3152275"/>
                <a:ext cx="1940732" cy="618582"/>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5FA04C6-9B18-4A34-8829-925C234D0C55}"/>
                  </a:ext>
                </a:extLst>
              </p:cNvPr>
              <p:cNvCxnSpPr>
                <a:cxnSpLocks/>
              </p:cNvCxnSpPr>
              <p:nvPr/>
            </p:nvCxnSpPr>
            <p:spPr>
              <a:xfrm>
                <a:off x="3160289" y="2780635"/>
                <a:ext cx="701846" cy="227261"/>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10" name="Freeform: Shape 9">
              <a:extLst>
                <a:ext uri="{FF2B5EF4-FFF2-40B4-BE49-F238E27FC236}">
                  <a16:creationId xmlns:a16="http://schemas.microsoft.com/office/drawing/2014/main" id="{36507651-F376-4EF0-9183-C87D0022CC5F}"/>
                </a:ext>
              </a:extLst>
            </p:cNvPr>
            <p:cNvSpPr/>
            <p:nvPr/>
          </p:nvSpPr>
          <p:spPr>
            <a:xfrm>
              <a:off x="1736387" y="2042343"/>
              <a:ext cx="1780674" cy="869782"/>
            </a:xfrm>
            <a:custGeom>
              <a:avLst/>
              <a:gdLst>
                <a:gd name="connsiteX0" fmla="*/ 1780674 w 1780674"/>
                <a:gd name="connsiteY0" fmla="*/ 544930 h 869782"/>
                <a:gd name="connsiteX1" fmla="*/ 1564105 w 1780674"/>
                <a:gd name="connsiteY1" fmla="*/ 171951 h 869782"/>
                <a:gd name="connsiteX2" fmla="*/ 1227221 w 1780674"/>
                <a:gd name="connsiteY2" fmla="*/ 3509 h 869782"/>
                <a:gd name="connsiteX3" fmla="*/ 757990 w 1780674"/>
                <a:gd name="connsiteY3" fmla="*/ 87730 h 869782"/>
                <a:gd name="connsiteX4" fmla="*/ 324853 w 1780674"/>
                <a:gd name="connsiteY4" fmla="*/ 424614 h 869782"/>
                <a:gd name="connsiteX5" fmla="*/ 0 w 1780674"/>
                <a:gd name="connsiteY5" fmla="*/ 869782 h 869782"/>
                <a:gd name="connsiteX6" fmla="*/ 0 w 1780674"/>
                <a:gd name="connsiteY6" fmla="*/ 869782 h 869782"/>
                <a:gd name="connsiteX7" fmla="*/ 0 w 1780674"/>
                <a:gd name="connsiteY7" fmla="*/ 869782 h 869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80674" h="869782">
                  <a:moveTo>
                    <a:pt x="1780674" y="544930"/>
                  </a:moveTo>
                  <a:cubicBezTo>
                    <a:pt x="1718510" y="403559"/>
                    <a:pt x="1656347" y="262188"/>
                    <a:pt x="1564105" y="171951"/>
                  </a:cubicBezTo>
                  <a:cubicBezTo>
                    <a:pt x="1471863" y="81714"/>
                    <a:pt x="1361573" y="17546"/>
                    <a:pt x="1227221" y="3509"/>
                  </a:cubicBezTo>
                  <a:cubicBezTo>
                    <a:pt x="1092869" y="-10528"/>
                    <a:pt x="908385" y="17546"/>
                    <a:pt x="757990" y="87730"/>
                  </a:cubicBezTo>
                  <a:cubicBezTo>
                    <a:pt x="607595" y="157914"/>
                    <a:pt x="451185" y="294272"/>
                    <a:pt x="324853" y="424614"/>
                  </a:cubicBezTo>
                  <a:cubicBezTo>
                    <a:pt x="198521" y="554956"/>
                    <a:pt x="0" y="869782"/>
                    <a:pt x="0" y="869782"/>
                  </a:cubicBezTo>
                  <a:lnTo>
                    <a:pt x="0" y="869782"/>
                  </a:lnTo>
                  <a:lnTo>
                    <a:pt x="0" y="869782"/>
                  </a:ln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Content Placeholder 2">
            <a:extLst>
              <a:ext uri="{FF2B5EF4-FFF2-40B4-BE49-F238E27FC236}">
                <a16:creationId xmlns:a16="http://schemas.microsoft.com/office/drawing/2014/main" id="{C9B0BEDB-93DA-421B-BD87-79569567AF02}"/>
              </a:ext>
            </a:extLst>
          </p:cNvPr>
          <p:cNvSpPr txBox="1">
            <a:spLocks/>
          </p:cNvSpPr>
          <p:nvPr/>
        </p:nvSpPr>
        <p:spPr>
          <a:xfrm>
            <a:off x="8885996" y="2300278"/>
            <a:ext cx="1164298" cy="4265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AXIAL</a:t>
            </a:r>
          </a:p>
        </p:txBody>
      </p:sp>
      <p:sp>
        <p:nvSpPr>
          <p:cNvPr id="17" name="Content Placeholder 2">
            <a:extLst>
              <a:ext uri="{FF2B5EF4-FFF2-40B4-BE49-F238E27FC236}">
                <a16:creationId xmlns:a16="http://schemas.microsoft.com/office/drawing/2014/main" id="{C429F428-7ECF-4E57-A85C-C65BBF22327B}"/>
              </a:ext>
            </a:extLst>
          </p:cNvPr>
          <p:cNvSpPr txBox="1">
            <a:spLocks/>
          </p:cNvSpPr>
          <p:nvPr/>
        </p:nvSpPr>
        <p:spPr>
          <a:xfrm>
            <a:off x="9727654" y="1468843"/>
            <a:ext cx="1903450" cy="3498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TANGIENTIAL</a:t>
            </a:r>
          </a:p>
        </p:txBody>
      </p:sp>
      <p:sp>
        <p:nvSpPr>
          <p:cNvPr id="18" name="Content Placeholder 2">
            <a:extLst>
              <a:ext uri="{FF2B5EF4-FFF2-40B4-BE49-F238E27FC236}">
                <a16:creationId xmlns:a16="http://schemas.microsoft.com/office/drawing/2014/main" id="{F7E93227-BA92-45E1-B1F9-58A15412C66C}"/>
              </a:ext>
            </a:extLst>
          </p:cNvPr>
          <p:cNvSpPr txBox="1">
            <a:spLocks/>
          </p:cNvSpPr>
          <p:nvPr/>
        </p:nvSpPr>
        <p:spPr>
          <a:xfrm>
            <a:off x="10213970" y="2955244"/>
            <a:ext cx="1132590" cy="3498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RADIAL</a:t>
            </a:r>
          </a:p>
        </p:txBody>
      </p:sp>
      <p:sp>
        <p:nvSpPr>
          <p:cNvPr id="20" name="Oval 19">
            <a:extLst>
              <a:ext uri="{FF2B5EF4-FFF2-40B4-BE49-F238E27FC236}">
                <a16:creationId xmlns:a16="http://schemas.microsoft.com/office/drawing/2014/main" id="{007456E6-31D2-4E35-8DF9-AFE55FDC3B9C}"/>
              </a:ext>
            </a:extLst>
          </p:cNvPr>
          <p:cNvSpPr/>
          <p:nvPr/>
        </p:nvSpPr>
        <p:spPr>
          <a:xfrm>
            <a:off x="8847540" y="1723655"/>
            <a:ext cx="1258850" cy="109420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
            <a:extLst>
              <a:ext uri="{FF2B5EF4-FFF2-40B4-BE49-F238E27FC236}">
                <a16:creationId xmlns:a16="http://schemas.microsoft.com/office/drawing/2014/main" id="{2CD1567C-C06F-482D-8CF3-63EA58F724F4}"/>
              </a:ext>
            </a:extLst>
          </p:cNvPr>
          <p:cNvSpPr txBox="1">
            <a:spLocks/>
          </p:cNvSpPr>
          <p:nvPr/>
        </p:nvSpPr>
        <p:spPr>
          <a:xfrm>
            <a:off x="8721440" y="436537"/>
            <a:ext cx="2709792" cy="3186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dirty="0">
                <a:solidFill>
                  <a:schemeClr val="bg1"/>
                </a:solidFill>
                <a:latin typeface="GENISO" panose="02000400000000000000" pitchFamily="2" charset="0"/>
                <a:cs typeface="GENISO" panose="02000400000000000000" pitchFamily="2" charset="0"/>
              </a:rPr>
              <a:t>NEIGHBORHOOD ROTATION</a:t>
            </a:r>
          </a:p>
        </p:txBody>
      </p:sp>
      <p:sp>
        <p:nvSpPr>
          <p:cNvPr id="23" name="Rectangle: Rounded Corners 22">
            <a:extLst>
              <a:ext uri="{FF2B5EF4-FFF2-40B4-BE49-F238E27FC236}">
                <a16:creationId xmlns:a16="http://schemas.microsoft.com/office/drawing/2014/main" id="{D83073D3-A153-49D8-8321-160BC1E6F51E}"/>
              </a:ext>
            </a:extLst>
          </p:cNvPr>
          <p:cNvSpPr/>
          <p:nvPr/>
        </p:nvSpPr>
        <p:spPr>
          <a:xfrm>
            <a:off x="8713235" y="344090"/>
            <a:ext cx="2789906" cy="3066137"/>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2">
            <a:extLst>
              <a:ext uri="{FF2B5EF4-FFF2-40B4-BE49-F238E27FC236}">
                <a16:creationId xmlns:a16="http://schemas.microsoft.com/office/drawing/2014/main" id="{4116AB1D-CCD6-4BDD-9C8D-0C8FD25BC270}"/>
              </a:ext>
            </a:extLst>
          </p:cNvPr>
          <p:cNvSpPr txBox="1">
            <a:spLocks/>
          </p:cNvSpPr>
          <p:nvPr/>
        </p:nvSpPr>
        <p:spPr>
          <a:xfrm>
            <a:off x="8455590" y="3429000"/>
            <a:ext cx="3377964" cy="3498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solidFill>
                  <a:schemeClr val="bg1"/>
                </a:solidFill>
                <a:latin typeface="GENISO" panose="02000400000000000000" pitchFamily="2" charset="0"/>
                <a:cs typeface="GENISO" panose="02000400000000000000" pitchFamily="2" charset="0"/>
              </a:rPr>
              <a:t>HABITAT ORIENTATION</a:t>
            </a:r>
          </a:p>
        </p:txBody>
      </p:sp>
      <p:sp>
        <p:nvSpPr>
          <p:cNvPr id="25" name="Title 1">
            <a:extLst>
              <a:ext uri="{FF2B5EF4-FFF2-40B4-BE49-F238E27FC236}">
                <a16:creationId xmlns:a16="http://schemas.microsoft.com/office/drawing/2014/main" id="{4A34EBB2-D1AE-4C49-BA24-A689201FBFD1}"/>
              </a:ext>
            </a:extLst>
          </p:cNvPr>
          <p:cNvSpPr txBox="1">
            <a:spLocks/>
          </p:cNvSpPr>
          <p:nvPr/>
        </p:nvSpPr>
        <p:spPr>
          <a:xfrm>
            <a:off x="396240" y="6356350"/>
            <a:ext cx="10515600" cy="5122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Orientation Concepts Derived From:</a:t>
            </a:r>
          </a:p>
          <a:p>
            <a:r>
              <a:rPr lang="en-US" sz="1000" b="1" i="1" dirty="0">
                <a:solidFill>
                  <a:schemeClr val="bg1"/>
                </a:solidFill>
                <a:latin typeface="GENISO" panose="02000400000000000000" pitchFamily="2" charset="0"/>
                <a:cs typeface="GENISO" panose="02000400000000000000" pitchFamily="2" charset="0"/>
              </a:rPr>
              <a:t>Howe, Sherwood.  Out of This World: The New Field of Space Architecture.  Ch 13, Orbital Cities. (2009). </a:t>
            </a:r>
          </a:p>
        </p:txBody>
      </p:sp>
    </p:spTree>
    <p:extLst>
      <p:ext uri="{BB962C8B-B14F-4D97-AF65-F5344CB8AC3E}">
        <p14:creationId xmlns:p14="http://schemas.microsoft.com/office/powerpoint/2010/main" val="17933108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hoto, sitting, different, glass&#10;&#10;Description automatically generated">
            <a:extLst>
              <a:ext uri="{FF2B5EF4-FFF2-40B4-BE49-F238E27FC236}">
                <a16:creationId xmlns:a16="http://schemas.microsoft.com/office/drawing/2014/main" id="{94FE7D33-8103-42A7-A0B1-01E4F67E27E4}"/>
              </a:ext>
            </a:extLst>
          </p:cNvPr>
          <p:cNvPicPr>
            <a:picLocks noChangeAspect="1"/>
          </p:cNvPicPr>
          <p:nvPr/>
        </p:nvPicPr>
        <p:blipFill>
          <a:blip r:embed="rId3">
            <a:alphaModFix amt="34000"/>
            <a:extLst>
              <a:ext uri="{28A0092B-C50C-407E-A947-70E740481C1C}">
                <a14:useLocalDpi xmlns:a14="http://schemas.microsoft.com/office/drawing/2010/main" val="0"/>
              </a:ext>
            </a:extLst>
          </a:blip>
          <a:stretch>
            <a:fillRect/>
          </a:stretch>
        </p:blipFill>
        <p:spPr>
          <a:xfrm rot="16200000">
            <a:off x="2666999" y="-2667002"/>
            <a:ext cx="6858002" cy="12192000"/>
          </a:xfrm>
          <a:prstGeom prst="rect">
            <a:avLst/>
          </a:prstGeom>
        </p:spPr>
      </p:pic>
      <p:sp>
        <p:nvSpPr>
          <p:cNvPr id="2" name="Title 1">
            <a:extLst>
              <a:ext uri="{FF2B5EF4-FFF2-40B4-BE49-F238E27FC236}">
                <a16:creationId xmlns:a16="http://schemas.microsoft.com/office/drawing/2014/main" id="{3C30798E-4D99-42C1-BF7A-9731ABAE5081}"/>
              </a:ext>
            </a:extLst>
          </p:cNvPr>
          <p:cNvSpPr>
            <a:spLocks noGrp="1"/>
          </p:cNvSpPr>
          <p:nvPr>
            <p:ph type="ctrTitle"/>
          </p:nvPr>
        </p:nvSpPr>
        <p:spPr>
          <a:xfrm>
            <a:off x="183190" y="163282"/>
            <a:ext cx="11825618" cy="6531430"/>
          </a:xfrm>
        </p:spPr>
        <p:txBody>
          <a:bodyPr>
            <a:noAutofit/>
          </a:bodyPr>
          <a:lstStyle/>
          <a:p>
            <a:pPr algn="l"/>
            <a:br>
              <a:rPr lang="en-US" sz="12500" b="1" dirty="0">
                <a:solidFill>
                  <a:schemeClr val="bg1"/>
                </a:solidFill>
                <a:latin typeface="GENISO" panose="02000400000000000000" pitchFamily="2" charset="0"/>
                <a:cs typeface="GENISO" panose="02000400000000000000" pitchFamily="2" charset="0"/>
              </a:rPr>
            </a:br>
            <a:r>
              <a:rPr lang="en-US" sz="12500" b="1" dirty="0">
                <a:solidFill>
                  <a:schemeClr val="bg1"/>
                </a:solidFill>
                <a:latin typeface="GENISO" panose="02000400000000000000" pitchFamily="2" charset="0"/>
                <a:cs typeface="GENISO" panose="02000400000000000000" pitchFamily="2" charset="0"/>
              </a:rPr>
              <a:t>IV:</a:t>
            </a:r>
            <a:br>
              <a:rPr lang="en-US" sz="12500" b="1" dirty="0">
                <a:solidFill>
                  <a:schemeClr val="bg1"/>
                </a:solidFill>
                <a:latin typeface="GENISO" panose="02000400000000000000" pitchFamily="2" charset="0"/>
                <a:cs typeface="GENISO" panose="02000400000000000000" pitchFamily="2" charset="0"/>
              </a:rPr>
            </a:br>
            <a:r>
              <a:rPr lang="en-US" sz="12500" b="1" dirty="0">
                <a:solidFill>
                  <a:schemeClr val="bg1"/>
                </a:solidFill>
                <a:latin typeface="GENISO" panose="02000400000000000000" pitchFamily="2" charset="0"/>
                <a:cs typeface="GENISO" panose="02000400000000000000" pitchFamily="2" charset="0"/>
              </a:rPr>
              <a:t>THE FREE SPACE NEIGHBORHOOD</a:t>
            </a:r>
          </a:p>
        </p:txBody>
      </p:sp>
      <p:sp>
        <p:nvSpPr>
          <p:cNvPr id="3" name="Slide Number Placeholder 2">
            <a:extLst>
              <a:ext uri="{FF2B5EF4-FFF2-40B4-BE49-F238E27FC236}">
                <a16:creationId xmlns:a16="http://schemas.microsoft.com/office/drawing/2014/main" id="{29F35B7B-4404-41F7-8E30-645BFEB775BD}"/>
              </a:ext>
            </a:extLst>
          </p:cNvPr>
          <p:cNvSpPr>
            <a:spLocks noGrp="1"/>
          </p:cNvSpPr>
          <p:nvPr>
            <p:ph type="sldNum" sz="quarter" idx="12"/>
          </p:nvPr>
        </p:nvSpPr>
        <p:spPr/>
        <p:txBody>
          <a:bodyPr/>
          <a:lstStyle/>
          <a:p>
            <a:fld id="{000D6D94-682B-4540-98D3-A0A034B758ED}" type="slidenum">
              <a:rPr lang="en-US" smtClean="0"/>
              <a:t>31</a:t>
            </a:fld>
            <a:endParaRPr lang="en-US"/>
          </a:p>
        </p:txBody>
      </p:sp>
    </p:spTree>
    <p:extLst>
      <p:ext uri="{BB962C8B-B14F-4D97-AF65-F5344CB8AC3E}">
        <p14:creationId xmlns:p14="http://schemas.microsoft.com/office/powerpoint/2010/main" val="39428088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61D50868-5A55-44EA-88EB-6B30EBBD1812}"/>
              </a:ext>
            </a:extLst>
          </p:cNvPr>
          <p:cNvPicPr>
            <a:picLocks noChangeAspect="1"/>
          </p:cNvPicPr>
          <p:nvPr/>
        </p:nvPicPr>
        <p:blipFill rotWithShape="1">
          <a:blip r:embed="rId3">
            <a:extLst>
              <a:ext uri="{28A0092B-C50C-407E-A947-70E740481C1C}">
                <a14:useLocalDpi xmlns:a14="http://schemas.microsoft.com/office/drawing/2010/main" val="0"/>
              </a:ext>
            </a:extLst>
          </a:blip>
          <a:srcRect l="35357" t="989" r="38393" b="45735"/>
          <a:stretch/>
        </p:blipFill>
        <p:spPr>
          <a:xfrm>
            <a:off x="4700392" y="879161"/>
            <a:ext cx="4900748" cy="5659751"/>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Artificial Gravity</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Neighborhood:</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32</a:t>
            </a:fld>
            <a:endParaRPr lang="en-US"/>
          </a:p>
        </p:txBody>
      </p:sp>
      <p:sp>
        <p:nvSpPr>
          <p:cNvPr id="18" name="Arc 17">
            <a:extLst>
              <a:ext uri="{FF2B5EF4-FFF2-40B4-BE49-F238E27FC236}">
                <a16:creationId xmlns:a16="http://schemas.microsoft.com/office/drawing/2014/main" id="{B75E51DA-BCFB-42C2-A6AF-B959FF86F9C1}"/>
              </a:ext>
            </a:extLst>
          </p:cNvPr>
          <p:cNvSpPr/>
          <p:nvPr/>
        </p:nvSpPr>
        <p:spPr>
          <a:xfrm rot="1162555">
            <a:off x="6794253" y="1090547"/>
            <a:ext cx="2906385" cy="3113403"/>
          </a:xfrm>
          <a:prstGeom prst="arc">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descr="A picture containing text&#10;&#10;Description automatically generated">
            <a:extLst>
              <a:ext uri="{FF2B5EF4-FFF2-40B4-BE49-F238E27FC236}">
                <a16:creationId xmlns:a16="http://schemas.microsoft.com/office/drawing/2014/main" id="{3DAAAE70-FAD7-4460-882E-89D6C91A1C8A}"/>
              </a:ext>
            </a:extLst>
          </p:cNvPr>
          <p:cNvPicPr>
            <a:picLocks noChangeAspect="1"/>
          </p:cNvPicPr>
          <p:nvPr/>
        </p:nvPicPr>
        <p:blipFill rotWithShape="1">
          <a:blip r:embed="rId4">
            <a:extLst>
              <a:ext uri="{28A0092B-C50C-407E-A947-70E740481C1C}">
                <a14:useLocalDpi xmlns:a14="http://schemas.microsoft.com/office/drawing/2010/main" val="0"/>
              </a:ext>
            </a:extLst>
          </a:blip>
          <a:srcRect l="60742" r="18763"/>
          <a:stretch/>
        </p:blipFill>
        <p:spPr>
          <a:xfrm>
            <a:off x="10744296" y="339725"/>
            <a:ext cx="1219008" cy="1325563"/>
          </a:xfrm>
          <a:prstGeom prst="rect">
            <a:avLst/>
          </a:prstGeom>
        </p:spPr>
      </p:pic>
    </p:spTree>
    <p:extLst>
      <p:ext uri="{BB962C8B-B14F-4D97-AF65-F5344CB8AC3E}">
        <p14:creationId xmlns:p14="http://schemas.microsoft.com/office/powerpoint/2010/main" val="42207981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shape&#10;&#10;Description automatically generated">
            <a:extLst>
              <a:ext uri="{FF2B5EF4-FFF2-40B4-BE49-F238E27FC236}">
                <a16:creationId xmlns:a16="http://schemas.microsoft.com/office/drawing/2014/main" id="{ABCD9ACF-99D9-4E27-A9E1-40A8F151CFA3}"/>
              </a:ext>
            </a:extLst>
          </p:cNvPr>
          <p:cNvPicPr>
            <a:picLocks noChangeAspect="1"/>
          </p:cNvPicPr>
          <p:nvPr/>
        </p:nvPicPr>
        <p:blipFill rotWithShape="1">
          <a:blip r:embed="rId3">
            <a:extLst>
              <a:ext uri="{28A0092B-C50C-407E-A947-70E740481C1C}">
                <a14:useLocalDpi xmlns:a14="http://schemas.microsoft.com/office/drawing/2010/main" val="0"/>
              </a:ext>
            </a:extLst>
          </a:blip>
          <a:srcRect t="28715" r="43894" b="27177"/>
          <a:stretch/>
        </p:blipFill>
        <p:spPr>
          <a:xfrm>
            <a:off x="865842" y="1345036"/>
            <a:ext cx="10460316" cy="4625128"/>
          </a:xfrm>
          <a:prstGeom prst="rect">
            <a:avLst/>
          </a:prstGeom>
        </p:spPr>
      </p:pic>
      <p:sp>
        <p:nvSpPr>
          <p:cNvPr id="10" name="Title 1">
            <a:extLst>
              <a:ext uri="{FF2B5EF4-FFF2-40B4-BE49-F238E27FC236}">
                <a16:creationId xmlns:a16="http://schemas.microsoft.com/office/drawing/2014/main" id="{4FE0C9B9-A924-4AC6-B065-A859F31D4C49}"/>
              </a:ext>
            </a:extLst>
          </p:cNvPr>
          <p:cNvSpPr>
            <a:spLocks noGrp="1"/>
          </p:cNvSpPr>
          <p:nvPr>
            <p:ph type="title"/>
          </p:nvPr>
        </p:nvSpPr>
        <p:spPr>
          <a:xfrm>
            <a:off x="865841" y="510447"/>
            <a:ext cx="11058834" cy="1060385"/>
          </a:xfrm>
        </p:spPr>
        <p:txBody>
          <a:bodyPr>
            <a:normAutofit/>
          </a:bodyPr>
          <a:lstStyle/>
          <a:p>
            <a:r>
              <a:rPr lang="en-US" b="1" dirty="0">
                <a:solidFill>
                  <a:schemeClr val="bg1"/>
                </a:solidFill>
                <a:latin typeface="GENISO" panose="02000400000000000000" pitchFamily="2" charset="0"/>
                <a:cs typeface="GENISO" panose="02000400000000000000" pitchFamily="2" charset="0"/>
              </a:rPr>
              <a:t>Artificial Gravity:</a:t>
            </a:r>
          </a:p>
        </p:txBody>
      </p:sp>
      <p:sp>
        <p:nvSpPr>
          <p:cNvPr id="2" name="Slide Number Placeholder 1">
            <a:extLst>
              <a:ext uri="{FF2B5EF4-FFF2-40B4-BE49-F238E27FC236}">
                <a16:creationId xmlns:a16="http://schemas.microsoft.com/office/drawing/2014/main" id="{F81BB77F-B2B3-44C1-9682-B717B3297DFD}"/>
              </a:ext>
            </a:extLst>
          </p:cNvPr>
          <p:cNvSpPr>
            <a:spLocks noGrp="1"/>
          </p:cNvSpPr>
          <p:nvPr>
            <p:ph type="sldNum" sz="quarter" idx="12"/>
          </p:nvPr>
        </p:nvSpPr>
        <p:spPr/>
        <p:txBody>
          <a:bodyPr/>
          <a:lstStyle/>
          <a:p>
            <a:fld id="{000D6D94-682B-4540-98D3-A0A034B758ED}" type="slidenum">
              <a:rPr lang="en-US" smtClean="0"/>
              <a:t>33</a:t>
            </a:fld>
            <a:endParaRPr lang="en-US"/>
          </a:p>
        </p:txBody>
      </p:sp>
      <p:pic>
        <p:nvPicPr>
          <p:cNvPr id="13" name="Picture 12" descr="A picture containing text&#10;&#10;Description automatically generated">
            <a:extLst>
              <a:ext uri="{FF2B5EF4-FFF2-40B4-BE49-F238E27FC236}">
                <a16:creationId xmlns:a16="http://schemas.microsoft.com/office/drawing/2014/main" id="{11E073B5-A5CF-47F4-9D50-DD4E4FE9F79B}"/>
              </a:ext>
            </a:extLst>
          </p:cNvPr>
          <p:cNvPicPr>
            <a:picLocks noChangeAspect="1"/>
          </p:cNvPicPr>
          <p:nvPr/>
        </p:nvPicPr>
        <p:blipFill rotWithShape="1">
          <a:blip r:embed="rId4">
            <a:extLst>
              <a:ext uri="{28A0092B-C50C-407E-A947-70E740481C1C}">
                <a14:useLocalDpi xmlns:a14="http://schemas.microsoft.com/office/drawing/2010/main" val="0"/>
              </a:ext>
            </a:extLst>
          </a:blip>
          <a:srcRect l="41299" r="38206"/>
          <a:stretch/>
        </p:blipFill>
        <p:spPr>
          <a:xfrm>
            <a:off x="10744296" y="339725"/>
            <a:ext cx="1219008" cy="1325563"/>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A2A16B6E-3E16-4A49-85D9-7934AE9DB984}"/>
              </a:ext>
            </a:extLst>
          </p:cNvPr>
          <p:cNvPicPr>
            <a:picLocks noChangeAspect="1"/>
          </p:cNvPicPr>
          <p:nvPr/>
        </p:nvPicPr>
        <p:blipFill rotWithShape="1">
          <a:blip r:embed="rId4">
            <a:extLst>
              <a:ext uri="{28A0092B-C50C-407E-A947-70E740481C1C}">
                <a14:useLocalDpi xmlns:a14="http://schemas.microsoft.com/office/drawing/2010/main" val="0"/>
              </a:ext>
            </a:extLst>
          </a:blip>
          <a:srcRect l="60656" r="18849"/>
          <a:stretch/>
        </p:blipFill>
        <p:spPr>
          <a:xfrm>
            <a:off x="10744296" y="1837085"/>
            <a:ext cx="1219008" cy="1325563"/>
          </a:xfrm>
          <a:prstGeom prst="rect">
            <a:avLst/>
          </a:prstGeom>
        </p:spPr>
      </p:pic>
      <p:sp>
        <p:nvSpPr>
          <p:cNvPr id="7" name="Content Placeholder 2">
            <a:extLst>
              <a:ext uri="{FF2B5EF4-FFF2-40B4-BE49-F238E27FC236}">
                <a16:creationId xmlns:a16="http://schemas.microsoft.com/office/drawing/2014/main" id="{DF2DC76F-CA84-45A5-9A4C-DDAB50E2363C}"/>
              </a:ext>
            </a:extLst>
          </p:cNvPr>
          <p:cNvSpPr txBox="1">
            <a:spLocks/>
          </p:cNvSpPr>
          <p:nvPr/>
        </p:nvSpPr>
        <p:spPr>
          <a:xfrm>
            <a:off x="1235098" y="5817675"/>
            <a:ext cx="3966882" cy="721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3200" b="1" dirty="0">
                <a:solidFill>
                  <a:schemeClr val="bg1"/>
                </a:solidFill>
                <a:latin typeface="GENISO" panose="02000400000000000000" pitchFamily="2" charset="0"/>
                <a:cs typeface="GENISO" panose="02000400000000000000" pitchFamily="2" charset="0"/>
              </a:rPr>
              <a:t>EARTH GRAVITY</a:t>
            </a:r>
          </a:p>
        </p:txBody>
      </p:sp>
      <p:sp>
        <p:nvSpPr>
          <p:cNvPr id="8" name="Content Placeholder 2">
            <a:extLst>
              <a:ext uri="{FF2B5EF4-FFF2-40B4-BE49-F238E27FC236}">
                <a16:creationId xmlns:a16="http://schemas.microsoft.com/office/drawing/2014/main" id="{CB8C3888-C173-4EDD-8C8E-B0E354014178}"/>
              </a:ext>
            </a:extLst>
          </p:cNvPr>
          <p:cNvSpPr txBox="1">
            <a:spLocks/>
          </p:cNvSpPr>
          <p:nvPr/>
        </p:nvSpPr>
        <p:spPr>
          <a:xfrm>
            <a:off x="6777414" y="5817675"/>
            <a:ext cx="3966882" cy="721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3200" b="1" dirty="0">
                <a:solidFill>
                  <a:schemeClr val="bg1"/>
                </a:solidFill>
                <a:latin typeface="GENISO" panose="02000400000000000000" pitchFamily="2" charset="0"/>
                <a:cs typeface="GENISO" panose="02000400000000000000" pitchFamily="2" charset="0"/>
              </a:rPr>
              <a:t>ARTIFICIAL GRAVITY</a:t>
            </a:r>
          </a:p>
        </p:txBody>
      </p:sp>
    </p:spTree>
    <p:extLst>
      <p:ext uri="{BB962C8B-B14F-4D97-AF65-F5344CB8AC3E}">
        <p14:creationId xmlns:p14="http://schemas.microsoft.com/office/powerpoint/2010/main" val="19941062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C646BB3A-6A66-4B60-9E2A-C91FEE63A16D}"/>
              </a:ext>
            </a:extLst>
          </p:cNvPr>
          <p:cNvPicPr>
            <a:picLocks noChangeAspect="1"/>
          </p:cNvPicPr>
          <p:nvPr/>
        </p:nvPicPr>
        <p:blipFill rotWithShape="1">
          <a:blip r:embed="rId3">
            <a:extLst>
              <a:ext uri="{28A0092B-C50C-407E-A947-70E740481C1C}">
                <a14:useLocalDpi xmlns:a14="http://schemas.microsoft.com/office/drawing/2010/main" val="0"/>
              </a:ext>
            </a:extLst>
          </a:blip>
          <a:srcRect l="62143" t="26769" r="412" b="26092"/>
          <a:stretch/>
        </p:blipFill>
        <p:spPr>
          <a:xfrm>
            <a:off x="2142451" y="940589"/>
            <a:ext cx="7907097" cy="5598323"/>
          </a:xfrm>
          <a:prstGeom prst="rect">
            <a:avLst/>
          </a:prstGeom>
        </p:spPr>
      </p:pic>
      <p:sp>
        <p:nvSpPr>
          <p:cNvPr id="10" name="Title 1">
            <a:extLst>
              <a:ext uri="{FF2B5EF4-FFF2-40B4-BE49-F238E27FC236}">
                <a16:creationId xmlns:a16="http://schemas.microsoft.com/office/drawing/2014/main" id="{4FE0C9B9-A924-4AC6-B065-A859F31D4C49}"/>
              </a:ext>
            </a:extLst>
          </p:cNvPr>
          <p:cNvSpPr>
            <a:spLocks noGrp="1"/>
          </p:cNvSpPr>
          <p:nvPr>
            <p:ph type="title"/>
          </p:nvPr>
        </p:nvSpPr>
        <p:spPr>
          <a:xfrm>
            <a:off x="865841" y="510447"/>
            <a:ext cx="11058834" cy="1060385"/>
          </a:xfrm>
        </p:spPr>
        <p:txBody>
          <a:bodyPr>
            <a:normAutofit/>
          </a:bodyPr>
          <a:lstStyle/>
          <a:p>
            <a:r>
              <a:rPr lang="en-US" b="1" dirty="0">
                <a:solidFill>
                  <a:schemeClr val="bg1"/>
                </a:solidFill>
                <a:latin typeface="GENISO" panose="02000400000000000000" pitchFamily="2" charset="0"/>
                <a:cs typeface="GENISO" panose="02000400000000000000" pitchFamily="2" charset="0"/>
              </a:rPr>
              <a:t>Artificial Gravity:</a:t>
            </a:r>
          </a:p>
        </p:txBody>
      </p:sp>
      <p:sp>
        <p:nvSpPr>
          <p:cNvPr id="2" name="Slide Number Placeholder 1">
            <a:extLst>
              <a:ext uri="{FF2B5EF4-FFF2-40B4-BE49-F238E27FC236}">
                <a16:creationId xmlns:a16="http://schemas.microsoft.com/office/drawing/2014/main" id="{F81BB77F-B2B3-44C1-9682-B717B3297DFD}"/>
              </a:ext>
            </a:extLst>
          </p:cNvPr>
          <p:cNvSpPr>
            <a:spLocks noGrp="1"/>
          </p:cNvSpPr>
          <p:nvPr>
            <p:ph type="sldNum" sz="quarter" idx="12"/>
          </p:nvPr>
        </p:nvSpPr>
        <p:spPr/>
        <p:txBody>
          <a:bodyPr/>
          <a:lstStyle/>
          <a:p>
            <a:fld id="{000D6D94-682B-4540-98D3-A0A034B758ED}" type="slidenum">
              <a:rPr lang="en-US" smtClean="0"/>
              <a:t>34</a:t>
            </a:fld>
            <a:endParaRPr lang="en-US"/>
          </a:p>
        </p:txBody>
      </p:sp>
      <p:pic>
        <p:nvPicPr>
          <p:cNvPr id="13" name="Picture 12" descr="A picture containing text&#10;&#10;Description automatically generated">
            <a:extLst>
              <a:ext uri="{FF2B5EF4-FFF2-40B4-BE49-F238E27FC236}">
                <a16:creationId xmlns:a16="http://schemas.microsoft.com/office/drawing/2014/main" id="{11E073B5-A5CF-47F4-9D50-DD4E4FE9F79B}"/>
              </a:ext>
            </a:extLst>
          </p:cNvPr>
          <p:cNvPicPr>
            <a:picLocks noChangeAspect="1"/>
          </p:cNvPicPr>
          <p:nvPr/>
        </p:nvPicPr>
        <p:blipFill rotWithShape="1">
          <a:blip r:embed="rId4">
            <a:extLst>
              <a:ext uri="{28A0092B-C50C-407E-A947-70E740481C1C}">
                <a14:useLocalDpi xmlns:a14="http://schemas.microsoft.com/office/drawing/2010/main" val="0"/>
              </a:ext>
            </a:extLst>
          </a:blip>
          <a:srcRect l="41299" r="38206"/>
          <a:stretch/>
        </p:blipFill>
        <p:spPr>
          <a:xfrm>
            <a:off x="10744296" y="339725"/>
            <a:ext cx="1219008" cy="1325563"/>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A2A16B6E-3E16-4A49-85D9-7934AE9DB984}"/>
              </a:ext>
            </a:extLst>
          </p:cNvPr>
          <p:cNvPicPr>
            <a:picLocks noChangeAspect="1"/>
          </p:cNvPicPr>
          <p:nvPr/>
        </p:nvPicPr>
        <p:blipFill rotWithShape="1">
          <a:blip r:embed="rId4">
            <a:extLst>
              <a:ext uri="{28A0092B-C50C-407E-A947-70E740481C1C}">
                <a14:useLocalDpi xmlns:a14="http://schemas.microsoft.com/office/drawing/2010/main" val="0"/>
              </a:ext>
            </a:extLst>
          </a:blip>
          <a:srcRect l="60656" r="18849"/>
          <a:stretch/>
        </p:blipFill>
        <p:spPr>
          <a:xfrm>
            <a:off x="10744296" y="1837085"/>
            <a:ext cx="1219008" cy="1325563"/>
          </a:xfrm>
          <a:prstGeom prst="rect">
            <a:avLst/>
          </a:prstGeom>
        </p:spPr>
      </p:pic>
    </p:spTree>
    <p:extLst>
      <p:ext uri="{BB962C8B-B14F-4D97-AF65-F5344CB8AC3E}">
        <p14:creationId xmlns:p14="http://schemas.microsoft.com/office/powerpoint/2010/main" val="12896360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08435E4-3564-4058-ABFB-7425955DCA82}"/>
              </a:ext>
            </a:extLst>
          </p:cNvPr>
          <p:cNvGrpSpPr/>
          <p:nvPr/>
        </p:nvGrpSpPr>
        <p:grpSpPr>
          <a:xfrm>
            <a:off x="533003" y="260197"/>
            <a:ext cx="11550140" cy="7317615"/>
            <a:chOff x="453412" y="565753"/>
            <a:chExt cx="9883398" cy="6261647"/>
          </a:xfrm>
        </p:grpSpPr>
        <p:pic>
          <p:nvPicPr>
            <p:cNvPr id="17" name="Picture 16" descr="A picture containing accessory&#10;&#10;Description automatically generated">
              <a:extLst>
                <a:ext uri="{FF2B5EF4-FFF2-40B4-BE49-F238E27FC236}">
                  <a16:creationId xmlns:a16="http://schemas.microsoft.com/office/drawing/2014/main" id="{4C90C40B-1B8F-453B-9335-D541DD3A7B2D}"/>
                </a:ext>
              </a:extLst>
            </p:cNvPr>
            <p:cNvPicPr>
              <a:picLocks noChangeAspect="1"/>
            </p:cNvPicPr>
            <p:nvPr/>
          </p:nvPicPr>
          <p:blipFill rotWithShape="1">
            <a:blip r:embed="rId3">
              <a:extLst>
                <a:ext uri="{28A0092B-C50C-407E-A947-70E740481C1C}">
                  <a14:useLocalDpi xmlns:a14="http://schemas.microsoft.com/office/drawing/2010/main" val="0"/>
                </a:ext>
              </a:extLst>
            </a:blip>
            <a:srcRect r="18935" b="10275"/>
            <a:stretch/>
          </p:blipFill>
          <p:spPr>
            <a:xfrm>
              <a:off x="453412" y="565753"/>
              <a:ext cx="9883398" cy="5645708"/>
            </a:xfrm>
            <a:prstGeom prst="rect">
              <a:avLst/>
            </a:prstGeom>
          </p:spPr>
        </p:pic>
        <p:sp>
          <p:nvSpPr>
            <p:cNvPr id="3" name="Rectangle 2">
              <a:extLst>
                <a:ext uri="{FF2B5EF4-FFF2-40B4-BE49-F238E27FC236}">
                  <a16:creationId xmlns:a16="http://schemas.microsoft.com/office/drawing/2014/main" id="{2EDA123E-75D6-4C4C-9857-7030CC4C99D4}"/>
                </a:ext>
              </a:extLst>
            </p:cNvPr>
            <p:cNvSpPr/>
            <p:nvPr/>
          </p:nvSpPr>
          <p:spPr>
            <a:xfrm rot="1006845">
              <a:off x="3569892" y="5501837"/>
              <a:ext cx="5225143" cy="132556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35</a:t>
            </a:fld>
            <a:endParaRPr lang="en-US"/>
          </a:p>
        </p:txBody>
      </p:sp>
      <p:sp>
        <p:nvSpPr>
          <p:cNvPr id="9" name="Title 1">
            <a:extLst>
              <a:ext uri="{FF2B5EF4-FFF2-40B4-BE49-F238E27FC236}">
                <a16:creationId xmlns:a16="http://schemas.microsoft.com/office/drawing/2014/main" id="{0440BF9C-675F-49C5-930B-3AE8A1705717}"/>
              </a:ext>
            </a:extLst>
          </p:cNvPr>
          <p:cNvSpPr txBox="1">
            <a:spLocks/>
          </p:cNvSpPr>
          <p:nvPr/>
        </p:nvSpPr>
        <p:spPr>
          <a:xfrm>
            <a:off x="8069495" y="1443369"/>
            <a:ext cx="4122505" cy="2358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400" b="1" dirty="0">
              <a:solidFill>
                <a:schemeClr val="bg1"/>
              </a:solidFill>
              <a:latin typeface="GENISO" panose="02000400000000000000" pitchFamily="2" charset="0"/>
              <a:cs typeface="GENISO" panose="02000400000000000000" pitchFamily="2" charset="0"/>
            </a:endParaRPr>
          </a:p>
        </p:txBody>
      </p:sp>
      <p:sp>
        <p:nvSpPr>
          <p:cNvPr id="22" name="Title 1">
            <a:extLst>
              <a:ext uri="{FF2B5EF4-FFF2-40B4-BE49-F238E27FC236}">
                <a16:creationId xmlns:a16="http://schemas.microsoft.com/office/drawing/2014/main" id="{C86FA3AD-D30A-46BC-9551-FC986D5B4D2A}"/>
              </a:ext>
            </a:extLst>
          </p:cNvPr>
          <p:cNvSpPr>
            <a:spLocks noGrp="1"/>
          </p:cNvSpPr>
          <p:nvPr>
            <p:ph type="title"/>
          </p:nvPr>
        </p:nvSpPr>
        <p:spPr>
          <a:xfrm>
            <a:off x="838200" y="365125"/>
            <a:ext cx="10515600" cy="1325563"/>
          </a:xfrm>
        </p:spPr>
        <p:txBody>
          <a:bodyPr>
            <a:normAutofit fontScale="90000"/>
          </a:bodyPr>
          <a:lstStyle/>
          <a:p>
            <a:r>
              <a:rPr lang="en-US" b="1" dirty="0">
                <a:solidFill>
                  <a:schemeClr val="bg1"/>
                </a:solidFill>
                <a:latin typeface="GENISO" panose="02000400000000000000" pitchFamily="2" charset="0"/>
                <a:cs typeface="GENISO" panose="02000400000000000000" pitchFamily="2" charset="0"/>
              </a:rPr>
              <a:t>Neighborhood</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Growth:</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PHASE A-A</a:t>
            </a:r>
          </a:p>
        </p:txBody>
      </p:sp>
      <p:sp>
        <p:nvSpPr>
          <p:cNvPr id="23" name="Arc 22">
            <a:extLst>
              <a:ext uri="{FF2B5EF4-FFF2-40B4-BE49-F238E27FC236}">
                <a16:creationId xmlns:a16="http://schemas.microsoft.com/office/drawing/2014/main" id="{0945879C-702D-40D6-AA1C-D02E9B1E93CF}"/>
              </a:ext>
            </a:extLst>
          </p:cNvPr>
          <p:cNvSpPr/>
          <p:nvPr/>
        </p:nvSpPr>
        <p:spPr>
          <a:xfrm rot="1182334">
            <a:off x="4979241" y="155944"/>
            <a:ext cx="6304267" cy="6090461"/>
          </a:xfrm>
          <a:prstGeom prst="arc">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6" name="Group 5">
            <a:extLst>
              <a:ext uri="{FF2B5EF4-FFF2-40B4-BE49-F238E27FC236}">
                <a16:creationId xmlns:a16="http://schemas.microsoft.com/office/drawing/2014/main" id="{096A940A-5F9E-4176-9E5F-26E6DFA9063C}"/>
              </a:ext>
            </a:extLst>
          </p:cNvPr>
          <p:cNvGrpSpPr/>
          <p:nvPr/>
        </p:nvGrpSpPr>
        <p:grpSpPr>
          <a:xfrm>
            <a:off x="453412" y="4027115"/>
            <a:ext cx="2759087" cy="2465760"/>
            <a:chOff x="453412" y="4027115"/>
            <a:chExt cx="2759087" cy="2465760"/>
          </a:xfrm>
        </p:grpSpPr>
        <p:pic>
          <p:nvPicPr>
            <p:cNvPr id="14" name="Picture 13" descr="Icon&#10;&#10;Description automatically generated">
              <a:extLst>
                <a:ext uri="{FF2B5EF4-FFF2-40B4-BE49-F238E27FC236}">
                  <a16:creationId xmlns:a16="http://schemas.microsoft.com/office/drawing/2014/main" id="{78FD9EA5-B26E-47E3-95E0-DDAF074C3C43}"/>
                </a:ext>
              </a:extLst>
            </p:cNvPr>
            <p:cNvPicPr>
              <a:picLocks noChangeAspect="1"/>
            </p:cNvPicPr>
            <p:nvPr/>
          </p:nvPicPr>
          <p:blipFill rotWithShape="1">
            <a:blip r:embed="rId4">
              <a:extLst>
                <a:ext uri="{28A0092B-C50C-407E-A947-70E740481C1C}">
                  <a14:useLocalDpi xmlns:a14="http://schemas.microsoft.com/office/drawing/2010/main" val="0"/>
                </a:ext>
              </a:extLst>
            </a:blip>
            <a:srcRect l="23678" r="17607"/>
            <a:stretch/>
          </p:blipFill>
          <p:spPr>
            <a:xfrm>
              <a:off x="533003" y="4027115"/>
              <a:ext cx="2574106" cy="2465760"/>
            </a:xfrm>
            <a:prstGeom prst="rect">
              <a:avLst/>
            </a:prstGeom>
          </p:spPr>
        </p:pic>
        <p:sp>
          <p:nvSpPr>
            <p:cNvPr id="13" name="Rectangle: Rounded Corners 12">
              <a:extLst>
                <a:ext uri="{FF2B5EF4-FFF2-40B4-BE49-F238E27FC236}">
                  <a16:creationId xmlns:a16="http://schemas.microsoft.com/office/drawing/2014/main" id="{232C2EB0-B058-4BC1-91B4-5289AFFDF8E2}"/>
                </a:ext>
              </a:extLst>
            </p:cNvPr>
            <p:cNvSpPr/>
            <p:nvPr/>
          </p:nvSpPr>
          <p:spPr>
            <a:xfrm>
              <a:off x="453412" y="4027115"/>
              <a:ext cx="2759087" cy="24657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9595625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guitar&#10;&#10;Description automatically generated">
            <a:extLst>
              <a:ext uri="{FF2B5EF4-FFF2-40B4-BE49-F238E27FC236}">
                <a16:creationId xmlns:a16="http://schemas.microsoft.com/office/drawing/2014/main" id="{4994BF53-4615-4D5C-BC74-8EE9979FBA06}"/>
              </a:ext>
            </a:extLst>
          </p:cNvPr>
          <p:cNvPicPr>
            <a:picLocks noChangeAspect="1"/>
          </p:cNvPicPr>
          <p:nvPr/>
        </p:nvPicPr>
        <p:blipFill rotWithShape="1">
          <a:blip r:embed="rId3">
            <a:extLst>
              <a:ext uri="{28A0092B-C50C-407E-A947-70E740481C1C}">
                <a14:useLocalDpi xmlns:a14="http://schemas.microsoft.com/office/drawing/2010/main" val="0"/>
              </a:ext>
            </a:extLst>
          </a:blip>
          <a:srcRect l="2500" r="16030"/>
          <a:stretch/>
        </p:blipFill>
        <p:spPr>
          <a:xfrm>
            <a:off x="2259245" y="282874"/>
            <a:ext cx="9932755" cy="6292249"/>
          </a:xfrm>
          <a:prstGeom prst="rect">
            <a:avLst/>
          </a:prstGeom>
        </p:spPr>
      </p:pic>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36</a:t>
            </a:fld>
            <a:endParaRPr lang="en-US"/>
          </a:p>
        </p:txBody>
      </p:sp>
      <p:sp>
        <p:nvSpPr>
          <p:cNvPr id="9" name="Title 1">
            <a:extLst>
              <a:ext uri="{FF2B5EF4-FFF2-40B4-BE49-F238E27FC236}">
                <a16:creationId xmlns:a16="http://schemas.microsoft.com/office/drawing/2014/main" id="{0440BF9C-675F-49C5-930B-3AE8A1705717}"/>
              </a:ext>
            </a:extLst>
          </p:cNvPr>
          <p:cNvSpPr txBox="1">
            <a:spLocks/>
          </p:cNvSpPr>
          <p:nvPr/>
        </p:nvSpPr>
        <p:spPr>
          <a:xfrm>
            <a:off x="8069495" y="1443369"/>
            <a:ext cx="4122505" cy="2358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400" b="1" dirty="0">
              <a:solidFill>
                <a:schemeClr val="bg1"/>
              </a:solidFill>
              <a:latin typeface="GENISO" panose="02000400000000000000" pitchFamily="2" charset="0"/>
              <a:cs typeface="GENISO" panose="02000400000000000000" pitchFamily="2" charset="0"/>
            </a:endParaRPr>
          </a:p>
        </p:txBody>
      </p:sp>
      <p:sp>
        <p:nvSpPr>
          <p:cNvPr id="12" name="Title 1">
            <a:extLst>
              <a:ext uri="{FF2B5EF4-FFF2-40B4-BE49-F238E27FC236}">
                <a16:creationId xmlns:a16="http://schemas.microsoft.com/office/drawing/2014/main" id="{31CBC23C-998C-44C0-B8B0-210BC3C09316}"/>
              </a:ext>
            </a:extLst>
          </p:cNvPr>
          <p:cNvSpPr>
            <a:spLocks noGrp="1"/>
          </p:cNvSpPr>
          <p:nvPr>
            <p:ph type="title"/>
          </p:nvPr>
        </p:nvSpPr>
        <p:spPr>
          <a:xfrm>
            <a:off x="838200" y="365125"/>
            <a:ext cx="10515600" cy="1325563"/>
          </a:xfrm>
        </p:spPr>
        <p:txBody>
          <a:bodyPr>
            <a:normAutofit fontScale="90000"/>
          </a:bodyPr>
          <a:lstStyle/>
          <a:p>
            <a:r>
              <a:rPr lang="en-US" b="1" dirty="0">
                <a:solidFill>
                  <a:schemeClr val="bg1"/>
                </a:solidFill>
                <a:latin typeface="GENISO" panose="02000400000000000000" pitchFamily="2" charset="0"/>
                <a:cs typeface="GENISO" panose="02000400000000000000" pitchFamily="2" charset="0"/>
              </a:rPr>
              <a:t>Neighborhood</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Growth:</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PHASE B-B</a:t>
            </a:r>
          </a:p>
        </p:txBody>
      </p:sp>
      <p:grpSp>
        <p:nvGrpSpPr>
          <p:cNvPr id="6" name="Group 5">
            <a:extLst>
              <a:ext uri="{FF2B5EF4-FFF2-40B4-BE49-F238E27FC236}">
                <a16:creationId xmlns:a16="http://schemas.microsoft.com/office/drawing/2014/main" id="{E749DA5E-46DB-4984-AEF2-636ECAF988C2}"/>
              </a:ext>
            </a:extLst>
          </p:cNvPr>
          <p:cNvGrpSpPr/>
          <p:nvPr/>
        </p:nvGrpSpPr>
        <p:grpSpPr>
          <a:xfrm>
            <a:off x="453412" y="4027115"/>
            <a:ext cx="2759087" cy="2465760"/>
            <a:chOff x="453412" y="4027115"/>
            <a:chExt cx="2759087" cy="2465760"/>
          </a:xfrm>
        </p:grpSpPr>
        <p:pic>
          <p:nvPicPr>
            <p:cNvPr id="5" name="Picture 4" descr="Icon&#10;&#10;Description automatically generated">
              <a:extLst>
                <a:ext uri="{FF2B5EF4-FFF2-40B4-BE49-F238E27FC236}">
                  <a16:creationId xmlns:a16="http://schemas.microsoft.com/office/drawing/2014/main" id="{62C7E713-D70B-49BB-907E-7CE495FF6073}"/>
                </a:ext>
              </a:extLst>
            </p:cNvPr>
            <p:cNvPicPr>
              <a:picLocks noChangeAspect="1"/>
            </p:cNvPicPr>
            <p:nvPr/>
          </p:nvPicPr>
          <p:blipFill rotWithShape="1">
            <a:blip r:embed="rId4">
              <a:extLst>
                <a:ext uri="{28A0092B-C50C-407E-A947-70E740481C1C}">
                  <a14:useLocalDpi xmlns:a14="http://schemas.microsoft.com/office/drawing/2010/main" val="0"/>
                </a:ext>
              </a:extLst>
            </a:blip>
            <a:srcRect l="24481" r="18289"/>
            <a:stretch/>
          </p:blipFill>
          <p:spPr>
            <a:xfrm>
              <a:off x="581131" y="4027115"/>
              <a:ext cx="2503647" cy="2465760"/>
            </a:xfrm>
            <a:prstGeom prst="rect">
              <a:avLst/>
            </a:prstGeom>
          </p:spPr>
        </p:pic>
        <p:sp>
          <p:nvSpPr>
            <p:cNvPr id="10" name="Rectangle: Rounded Corners 9">
              <a:extLst>
                <a:ext uri="{FF2B5EF4-FFF2-40B4-BE49-F238E27FC236}">
                  <a16:creationId xmlns:a16="http://schemas.microsoft.com/office/drawing/2014/main" id="{B143A5DC-B832-4D52-B7E0-A8F179CFD6BF}"/>
                </a:ext>
              </a:extLst>
            </p:cNvPr>
            <p:cNvSpPr/>
            <p:nvPr/>
          </p:nvSpPr>
          <p:spPr>
            <a:xfrm>
              <a:off x="453412" y="4027115"/>
              <a:ext cx="2759087" cy="24657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Arc 10">
            <a:extLst>
              <a:ext uri="{FF2B5EF4-FFF2-40B4-BE49-F238E27FC236}">
                <a16:creationId xmlns:a16="http://schemas.microsoft.com/office/drawing/2014/main" id="{C65DAC2F-F1AC-46AE-8271-756F441ABC2B}"/>
              </a:ext>
            </a:extLst>
          </p:cNvPr>
          <p:cNvSpPr/>
          <p:nvPr/>
        </p:nvSpPr>
        <p:spPr>
          <a:xfrm rot="1182334">
            <a:off x="4979241" y="155944"/>
            <a:ext cx="6304267" cy="6090461"/>
          </a:xfrm>
          <a:prstGeom prst="arc">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4831913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guitar, sliced&#10;&#10;Description automatically generated">
            <a:extLst>
              <a:ext uri="{FF2B5EF4-FFF2-40B4-BE49-F238E27FC236}">
                <a16:creationId xmlns:a16="http://schemas.microsoft.com/office/drawing/2014/main" id="{36FEC950-ADAF-4D45-8582-23D2CB139C3F}"/>
              </a:ext>
            </a:extLst>
          </p:cNvPr>
          <p:cNvPicPr>
            <a:picLocks noChangeAspect="1"/>
          </p:cNvPicPr>
          <p:nvPr/>
        </p:nvPicPr>
        <p:blipFill rotWithShape="1">
          <a:blip r:embed="rId3">
            <a:extLst>
              <a:ext uri="{28A0092B-C50C-407E-A947-70E740481C1C}">
                <a14:useLocalDpi xmlns:a14="http://schemas.microsoft.com/office/drawing/2010/main" val="0"/>
              </a:ext>
            </a:extLst>
          </a:blip>
          <a:srcRect l="2709" r="17259"/>
          <a:stretch/>
        </p:blipFill>
        <p:spPr>
          <a:xfrm>
            <a:off x="2079877" y="168574"/>
            <a:ext cx="10112123" cy="6520849"/>
          </a:xfrm>
          <a:prstGeom prst="rect">
            <a:avLst/>
          </a:prstGeom>
        </p:spPr>
      </p:pic>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37</a:t>
            </a:fld>
            <a:endParaRPr lang="en-US"/>
          </a:p>
        </p:txBody>
      </p:sp>
      <p:sp>
        <p:nvSpPr>
          <p:cNvPr id="9" name="Title 1">
            <a:extLst>
              <a:ext uri="{FF2B5EF4-FFF2-40B4-BE49-F238E27FC236}">
                <a16:creationId xmlns:a16="http://schemas.microsoft.com/office/drawing/2014/main" id="{0440BF9C-675F-49C5-930B-3AE8A1705717}"/>
              </a:ext>
            </a:extLst>
          </p:cNvPr>
          <p:cNvSpPr txBox="1">
            <a:spLocks/>
          </p:cNvSpPr>
          <p:nvPr/>
        </p:nvSpPr>
        <p:spPr>
          <a:xfrm>
            <a:off x="8069495" y="1443369"/>
            <a:ext cx="4122505" cy="2358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400" b="1" dirty="0">
              <a:solidFill>
                <a:schemeClr val="bg1"/>
              </a:solidFill>
              <a:latin typeface="GENISO" panose="02000400000000000000" pitchFamily="2" charset="0"/>
              <a:cs typeface="GENISO" panose="02000400000000000000" pitchFamily="2" charset="0"/>
            </a:endParaRPr>
          </a:p>
        </p:txBody>
      </p:sp>
      <p:sp>
        <p:nvSpPr>
          <p:cNvPr id="12" name="Title 1">
            <a:extLst>
              <a:ext uri="{FF2B5EF4-FFF2-40B4-BE49-F238E27FC236}">
                <a16:creationId xmlns:a16="http://schemas.microsoft.com/office/drawing/2014/main" id="{5EB6F30B-9887-4F61-930E-741A2440E07B}"/>
              </a:ext>
            </a:extLst>
          </p:cNvPr>
          <p:cNvSpPr>
            <a:spLocks noGrp="1"/>
          </p:cNvSpPr>
          <p:nvPr>
            <p:ph type="title"/>
          </p:nvPr>
        </p:nvSpPr>
        <p:spPr>
          <a:xfrm>
            <a:off x="838200" y="365125"/>
            <a:ext cx="10515600" cy="1325563"/>
          </a:xfrm>
        </p:spPr>
        <p:txBody>
          <a:bodyPr>
            <a:normAutofit fontScale="90000"/>
          </a:bodyPr>
          <a:lstStyle/>
          <a:p>
            <a:r>
              <a:rPr lang="en-US" b="1" dirty="0">
                <a:solidFill>
                  <a:schemeClr val="bg1"/>
                </a:solidFill>
                <a:latin typeface="GENISO" panose="02000400000000000000" pitchFamily="2" charset="0"/>
                <a:cs typeface="GENISO" panose="02000400000000000000" pitchFamily="2" charset="0"/>
              </a:rPr>
              <a:t>Neighborhood</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Growth:</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PHASE C-C</a:t>
            </a:r>
          </a:p>
        </p:txBody>
      </p:sp>
      <p:grpSp>
        <p:nvGrpSpPr>
          <p:cNvPr id="11" name="Group 10">
            <a:extLst>
              <a:ext uri="{FF2B5EF4-FFF2-40B4-BE49-F238E27FC236}">
                <a16:creationId xmlns:a16="http://schemas.microsoft.com/office/drawing/2014/main" id="{51E9D1BE-38F6-47EC-8EE7-565FFDCD5736}"/>
              </a:ext>
            </a:extLst>
          </p:cNvPr>
          <p:cNvGrpSpPr/>
          <p:nvPr/>
        </p:nvGrpSpPr>
        <p:grpSpPr>
          <a:xfrm>
            <a:off x="453412" y="4027115"/>
            <a:ext cx="2759087" cy="2465760"/>
            <a:chOff x="453412" y="4027115"/>
            <a:chExt cx="2759087" cy="2465760"/>
          </a:xfrm>
        </p:grpSpPr>
        <p:pic>
          <p:nvPicPr>
            <p:cNvPr id="10" name="Picture 9" descr="Icon&#10;&#10;Description automatically generated">
              <a:extLst>
                <a:ext uri="{FF2B5EF4-FFF2-40B4-BE49-F238E27FC236}">
                  <a16:creationId xmlns:a16="http://schemas.microsoft.com/office/drawing/2014/main" id="{28F63FF8-063B-4BAD-8189-B459165B70CE}"/>
                </a:ext>
              </a:extLst>
            </p:cNvPr>
            <p:cNvPicPr>
              <a:picLocks noChangeAspect="1"/>
            </p:cNvPicPr>
            <p:nvPr/>
          </p:nvPicPr>
          <p:blipFill rotWithShape="1">
            <a:blip r:embed="rId4">
              <a:extLst>
                <a:ext uri="{28A0092B-C50C-407E-A947-70E740481C1C}">
                  <a14:useLocalDpi xmlns:a14="http://schemas.microsoft.com/office/drawing/2010/main" val="0"/>
                </a:ext>
              </a:extLst>
            </a:blip>
            <a:srcRect l="24107" r="18679"/>
            <a:stretch/>
          </p:blipFill>
          <p:spPr>
            <a:xfrm>
              <a:off x="578783" y="4027115"/>
              <a:ext cx="2508344" cy="2465760"/>
            </a:xfrm>
            <a:prstGeom prst="rect">
              <a:avLst/>
            </a:prstGeom>
          </p:spPr>
        </p:pic>
        <p:sp>
          <p:nvSpPr>
            <p:cNvPr id="8" name="Rectangle: Rounded Corners 7">
              <a:extLst>
                <a:ext uri="{FF2B5EF4-FFF2-40B4-BE49-F238E27FC236}">
                  <a16:creationId xmlns:a16="http://schemas.microsoft.com/office/drawing/2014/main" id="{0386482D-8F0A-4657-85E6-A02B5378F8CD}"/>
                </a:ext>
              </a:extLst>
            </p:cNvPr>
            <p:cNvSpPr/>
            <p:nvPr/>
          </p:nvSpPr>
          <p:spPr>
            <a:xfrm>
              <a:off x="453412" y="4027115"/>
              <a:ext cx="2759087" cy="24657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Arc 12">
            <a:extLst>
              <a:ext uri="{FF2B5EF4-FFF2-40B4-BE49-F238E27FC236}">
                <a16:creationId xmlns:a16="http://schemas.microsoft.com/office/drawing/2014/main" id="{08B15232-253C-4AB3-AA53-AAF59ABA0B2E}"/>
              </a:ext>
            </a:extLst>
          </p:cNvPr>
          <p:cNvSpPr/>
          <p:nvPr/>
        </p:nvSpPr>
        <p:spPr>
          <a:xfrm rot="1182334">
            <a:off x="4979241" y="155944"/>
            <a:ext cx="6304267" cy="6090461"/>
          </a:xfrm>
          <a:prstGeom prst="arc">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0364154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accessory&#10;&#10;Description automatically generated">
            <a:extLst>
              <a:ext uri="{FF2B5EF4-FFF2-40B4-BE49-F238E27FC236}">
                <a16:creationId xmlns:a16="http://schemas.microsoft.com/office/drawing/2014/main" id="{DED845FB-A44D-4A6E-B67E-680954D4CFF0}"/>
              </a:ext>
            </a:extLst>
          </p:cNvPr>
          <p:cNvPicPr>
            <a:picLocks noChangeAspect="1"/>
          </p:cNvPicPr>
          <p:nvPr/>
        </p:nvPicPr>
        <p:blipFill rotWithShape="1">
          <a:blip r:embed="rId3">
            <a:extLst>
              <a:ext uri="{28A0092B-C50C-407E-A947-70E740481C1C}">
                <a14:useLocalDpi xmlns:a14="http://schemas.microsoft.com/office/drawing/2010/main" val="0"/>
              </a:ext>
            </a:extLst>
          </a:blip>
          <a:srcRect r="16186"/>
          <a:stretch/>
        </p:blipFill>
        <p:spPr>
          <a:xfrm>
            <a:off x="1973495" y="282875"/>
            <a:ext cx="10218505" cy="6292249"/>
          </a:xfrm>
          <a:prstGeom prst="rect">
            <a:avLst/>
          </a:prstGeom>
        </p:spPr>
      </p:pic>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38</a:t>
            </a:fld>
            <a:endParaRPr lang="en-US"/>
          </a:p>
        </p:txBody>
      </p:sp>
      <p:sp>
        <p:nvSpPr>
          <p:cNvPr id="9" name="Title 1">
            <a:extLst>
              <a:ext uri="{FF2B5EF4-FFF2-40B4-BE49-F238E27FC236}">
                <a16:creationId xmlns:a16="http://schemas.microsoft.com/office/drawing/2014/main" id="{0440BF9C-675F-49C5-930B-3AE8A1705717}"/>
              </a:ext>
            </a:extLst>
          </p:cNvPr>
          <p:cNvSpPr txBox="1">
            <a:spLocks/>
          </p:cNvSpPr>
          <p:nvPr/>
        </p:nvSpPr>
        <p:spPr>
          <a:xfrm>
            <a:off x="8069495" y="1443369"/>
            <a:ext cx="4122505" cy="2358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400" b="1" dirty="0">
              <a:solidFill>
                <a:schemeClr val="bg1"/>
              </a:solidFill>
              <a:latin typeface="GENISO" panose="02000400000000000000" pitchFamily="2" charset="0"/>
              <a:cs typeface="GENISO" panose="02000400000000000000" pitchFamily="2" charset="0"/>
            </a:endParaRPr>
          </a:p>
        </p:txBody>
      </p:sp>
      <p:sp>
        <p:nvSpPr>
          <p:cNvPr id="12" name="Title 1">
            <a:extLst>
              <a:ext uri="{FF2B5EF4-FFF2-40B4-BE49-F238E27FC236}">
                <a16:creationId xmlns:a16="http://schemas.microsoft.com/office/drawing/2014/main" id="{50239893-69FE-4B07-B246-94467CF1E11A}"/>
              </a:ext>
            </a:extLst>
          </p:cNvPr>
          <p:cNvSpPr>
            <a:spLocks noGrp="1"/>
          </p:cNvSpPr>
          <p:nvPr>
            <p:ph type="title"/>
          </p:nvPr>
        </p:nvSpPr>
        <p:spPr>
          <a:xfrm>
            <a:off x="838200" y="365125"/>
            <a:ext cx="10515600" cy="1325563"/>
          </a:xfrm>
        </p:spPr>
        <p:txBody>
          <a:bodyPr>
            <a:normAutofit fontScale="90000"/>
          </a:bodyPr>
          <a:lstStyle/>
          <a:p>
            <a:r>
              <a:rPr lang="en-US" b="1" dirty="0">
                <a:solidFill>
                  <a:schemeClr val="bg1"/>
                </a:solidFill>
                <a:latin typeface="GENISO" panose="02000400000000000000" pitchFamily="2" charset="0"/>
                <a:cs typeface="GENISO" panose="02000400000000000000" pitchFamily="2" charset="0"/>
              </a:rPr>
              <a:t>Neighborhood</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Growth:</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PHASES P/S-2</a:t>
            </a:r>
          </a:p>
        </p:txBody>
      </p:sp>
      <p:grpSp>
        <p:nvGrpSpPr>
          <p:cNvPr id="6" name="Group 5">
            <a:extLst>
              <a:ext uri="{FF2B5EF4-FFF2-40B4-BE49-F238E27FC236}">
                <a16:creationId xmlns:a16="http://schemas.microsoft.com/office/drawing/2014/main" id="{46AE2131-0437-40E9-9425-8E5E3D1D4337}"/>
              </a:ext>
            </a:extLst>
          </p:cNvPr>
          <p:cNvGrpSpPr/>
          <p:nvPr/>
        </p:nvGrpSpPr>
        <p:grpSpPr>
          <a:xfrm>
            <a:off x="453412" y="4027115"/>
            <a:ext cx="2759087" cy="2465760"/>
            <a:chOff x="453412" y="4027115"/>
            <a:chExt cx="2759087" cy="2465760"/>
          </a:xfrm>
        </p:grpSpPr>
        <p:pic>
          <p:nvPicPr>
            <p:cNvPr id="5" name="Picture 4" descr="Chart&#10;&#10;Description automatically generated">
              <a:extLst>
                <a:ext uri="{FF2B5EF4-FFF2-40B4-BE49-F238E27FC236}">
                  <a16:creationId xmlns:a16="http://schemas.microsoft.com/office/drawing/2014/main" id="{DDD9C376-2CCC-4D78-8C01-166699857084}"/>
                </a:ext>
              </a:extLst>
            </p:cNvPr>
            <p:cNvPicPr>
              <a:picLocks noChangeAspect="1"/>
            </p:cNvPicPr>
            <p:nvPr/>
          </p:nvPicPr>
          <p:blipFill rotWithShape="1">
            <a:blip r:embed="rId4">
              <a:extLst>
                <a:ext uri="{28A0092B-C50C-407E-A947-70E740481C1C}">
                  <a14:useLocalDpi xmlns:a14="http://schemas.microsoft.com/office/drawing/2010/main" val="0"/>
                </a:ext>
              </a:extLst>
            </a:blip>
            <a:srcRect l="19072" r="17996"/>
            <a:stretch/>
          </p:blipFill>
          <p:spPr>
            <a:xfrm>
              <a:off x="453412" y="4027115"/>
              <a:ext cx="2759087" cy="2465760"/>
            </a:xfrm>
            <a:prstGeom prst="rect">
              <a:avLst/>
            </a:prstGeom>
          </p:spPr>
        </p:pic>
        <p:sp>
          <p:nvSpPr>
            <p:cNvPr id="10" name="Rectangle: Rounded Corners 9">
              <a:extLst>
                <a:ext uri="{FF2B5EF4-FFF2-40B4-BE49-F238E27FC236}">
                  <a16:creationId xmlns:a16="http://schemas.microsoft.com/office/drawing/2014/main" id="{7B4DB1CF-5647-424B-9495-74908D984D9A}"/>
                </a:ext>
              </a:extLst>
            </p:cNvPr>
            <p:cNvSpPr/>
            <p:nvPr/>
          </p:nvSpPr>
          <p:spPr>
            <a:xfrm>
              <a:off x="453412" y="4027115"/>
              <a:ext cx="2759087" cy="24657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Arc 10">
            <a:extLst>
              <a:ext uri="{FF2B5EF4-FFF2-40B4-BE49-F238E27FC236}">
                <a16:creationId xmlns:a16="http://schemas.microsoft.com/office/drawing/2014/main" id="{F8B1E857-DD9A-4CB3-B06E-85A10E9910E7}"/>
              </a:ext>
            </a:extLst>
          </p:cNvPr>
          <p:cNvSpPr/>
          <p:nvPr/>
        </p:nvSpPr>
        <p:spPr>
          <a:xfrm rot="1182334">
            <a:off x="4979241" y="155944"/>
            <a:ext cx="6304267" cy="6090461"/>
          </a:xfrm>
          <a:prstGeom prst="arc">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4826880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C86C72-0117-4296-B544-0EB0FA19CB02}"/>
              </a:ext>
            </a:extLst>
          </p:cNvPr>
          <p:cNvPicPr>
            <a:picLocks noChangeAspect="1"/>
          </p:cNvPicPr>
          <p:nvPr/>
        </p:nvPicPr>
        <p:blipFill rotWithShape="1">
          <a:blip r:embed="rId3">
            <a:extLst>
              <a:ext uri="{28A0092B-C50C-407E-A947-70E740481C1C}">
                <a14:useLocalDpi xmlns:a14="http://schemas.microsoft.com/office/drawing/2010/main" val="0"/>
              </a:ext>
            </a:extLst>
          </a:blip>
          <a:srcRect r="15034"/>
          <a:stretch/>
        </p:blipFill>
        <p:spPr>
          <a:xfrm>
            <a:off x="1832955" y="246663"/>
            <a:ext cx="10359045" cy="6292249"/>
          </a:xfrm>
          <a:prstGeom prst="rect">
            <a:avLst/>
          </a:prstGeom>
        </p:spPr>
      </p:pic>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39</a:t>
            </a:fld>
            <a:endParaRPr lang="en-US"/>
          </a:p>
        </p:txBody>
      </p:sp>
      <p:sp>
        <p:nvSpPr>
          <p:cNvPr id="9" name="Title 1">
            <a:extLst>
              <a:ext uri="{FF2B5EF4-FFF2-40B4-BE49-F238E27FC236}">
                <a16:creationId xmlns:a16="http://schemas.microsoft.com/office/drawing/2014/main" id="{0440BF9C-675F-49C5-930B-3AE8A1705717}"/>
              </a:ext>
            </a:extLst>
          </p:cNvPr>
          <p:cNvSpPr txBox="1">
            <a:spLocks/>
          </p:cNvSpPr>
          <p:nvPr/>
        </p:nvSpPr>
        <p:spPr>
          <a:xfrm>
            <a:off x="8069495" y="1443369"/>
            <a:ext cx="4122505" cy="2358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400" b="1" dirty="0">
              <a:solidFill>
                <a:schemeClr val="bg1"/>
              </a:solidFill>
              <a:latin typeface="GENISO" panose="02000400000000000000" pitchFamily="2" charset="0"/>
              <a:cs typeface="GENISO" panose="02000400000000000000" pitchFamily="2" charset="0"/>
            </a:endParaRPr>
          </a:p>
        </p:txBody>
      </p:sp>
      <p:sp>
        <p:nvSpPr>
          <p:cNvPr id="12" name="Title 1">
            <a:extLst>
              <a:ext uri="{FF2B5EF4-FFF2-40B4-BE49-F238E27FC236}">
                <a16:creationId xmlns:a16="http://schemas.microsoft.com/office/drawing/2014/main" id="{F5C9D4D7-9005-4E5B-B065-2AA3D9336B08}"/>
              </a:ext>
            </a:extLst>
          </p:cNvPr>
          <p:cNvSpPr>
            <a:spLocks noGrp="1"/>
          </p:cNvSpPr>
          <p:nvPr>
            <p:ph type="title"/>
          </p:nvPr>
        </p:nvSpPr>
        <p:spPr>
          <a:xfrm>
            <a:off x="838200" y="365125"/>
            <a:ext cx="10515600" cy="1325563"/>
          </a:xfrm>
        </p:spPr>
        <p:txBody>
          <a:bodyPr>
            <a:normAutofit fontScale="90000"/>
          </a:bodyPr>
          <a:lstStyle/>
          <a:p>
            <a:r>
              <a:rPr lang="en-US" b="1" dirty="0">
                <a:solidFill>
                  <a:schemeClr val="bg1"/>
                </a:solidFill>
                <a:latin typeface="GENISO" panose="02000400000000000000" pitchFamily="2" charset="0"/>
                <a:cs typeface="GENISO" panose="02000400000000000000" pitchFamily="2" charset="0"/>
              </a:rPr>
              <a:t>Neighborhood</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Growth:</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PHASES P/S-3</a:t>
            </a:r>
          </a:p>
        </p:txBody>
      </p:sp>
      <p:grpSp>
        <p:nvGrpSpPr>
          <p:cNvPr id="8" name="Group 7">
            <a:extLst>
              <a:ext uri="{FF2B5EF4-FFF2-40B4-BE49-F238E27FC236}">
                <a16:creationId xmlns:a16="http://schemas.microsoft.com/office/drawing/2014/main" id="{5AFEE85D-3576-4EF2-BB40-665BBEF86E21}"/>
              </a:ext>
            </a:extLst>
          </p:cNvPr>
          <p:cNvGrpSpPr/>
          <p:nvPr/>
        </p:nvGrpSpPr>
        <p:grpSpPr>
          <a:xfrm>
            <a:off x="453412" y="4027115"/>
            <a:ext cx="2759087" cy="2465760"/>
            <a:chOff x="453412" y="4027115"/>
            <a:chExt cx="2759087" cy="2465760"/>
          </a:xfrm>
        </p:grpSpPr>
        <p:pic>
          <p:nvPicPr>
            <p:cNvPr id="10" name="Picture 9" descr="Chart&#10;&#10;Description automatically generated">
              <a:extLst>
                <a:ext uri="{FF2B5EF4-FFF2-40B4-BE49-F238E27FC236}">
                  <a16:creationId xmlns:a16="http://schemas.microsoft.com/office/drawing/2014/main" id="{2A408A29-6B0E-452D-93B2-62663E6D8FAF}"/>
                </a:ext>
              </a:extLst>
            </p:cNvPr>
            <p:cNvPicPr>
              <a:picLocks noChangeAspect="1"/>
            </p:cNvPicPr>
            <p:nvPr/>
          </p:nvPicPr>
          <p:blipFill rotWithShape="1">
            <a:blip r:embed="rId4">
              <a:extLst>
                <a:ext uri="{28A0092B-C50C-407E-A947-70E740481C1C}">
                  <a14:useLocalDpi xmlns:a14="http://schemas.microsoft.com/office/drawing/2010/main" val="0"/>
                </a:ext>
              </a:extLst>
            </a:blip>
            <a:srcRect l="19072" r="17996"/>
            <a:stretch/>
          </p:blipFill>
          <p:spPr>
            <a:xfrm>
              <a:off x="453412" y="4027115"/>
              <a:ext cx="2759087" cy="2465760"/>
            </a:xfrm>
            <a:prstGeom prst="rect">
              <a:avLst/>
            </a:prstGeom>
          </p:spPr>
        </p:pic>
        <p:sp>
          <p:nvSpPr>
            <p:cNvPr id="11" name="Rectangle: Rounded Corners 10">
              <a:extLst>
                <a:ext uri="{FF2B5EF4-FFF2-40B4-BE49-F238E27FC236}">
                  <a16:creationId xmlns:a16="http://schemas.microsoft.com/office/drawing/2014/main" id="{8BFBFDDD-F05C-405A-830B-ED41BF926893}"/>
                </a:ext>
              </a:extLst>
            </p:cNvPr>
            <p:cNvSpPr/>
            <p:nvPr/>
          </p:nvSpPr>
          <p:spPr>
            <a:xfrm>
              <a:off x="453412" y="4027115"/>
              <a:ext cx="2759087" cy="24657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Arc 12">
            <a:extLst>
              <a:ext uri="{FF2B5EF4-FFF2-40B4-BE49-F238E27FC236}">
                <a16:creationId xmlns:a16="http://schemas.microsoft.com/office/drawing/2014/main" id="{7F3D938B-E246-4A3B-B4C5-98B0E7B85E72}"/>
              </a:ext>
            </a:extLst>
          </p:cNvPr>
          <p:cNvSpPr/>
          <p:nvPr/>
        </p:nvSpPr>
        <p:spPr>
          <a:xfrm rot="1182334">
            <a:off x="4979241" y="155944"/>
            <a:ext cx="6304267" cy="6090461"/>
          </a:xfrm>
          <a:prstGeom prst="arc">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361742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line chart&#10;&#10;Description automatically generated">
            <a:extLst>
              <a:ext uri="{FF2B5EF4-FFF2-40B4-BE49-F238E27FC236}">
                <a16:creationId xmlns:a16="http://schemas.microsoft.com/office/drawing/2014/main" id="{D20B1A1D-1EF9-48AE-9262-C98C99BE2E23}"/>
              </a:ext>
            </a:extLst>
          </p:cNvPr>
          <p:cNvPicPr>
            <a:picLocks noChangeAspect="1"/>
          </p:cNvPicPr>
          <p:nvPr/>
        </p:nvPicPr>
        <p:blipFill rotWithShape="1">
          <a:blip r:embed="rId3">
            <a:extLst>
              <a:ext uri="{28A0092B-C50C-407E-A947-70E740481C1C}">
                <a14:useLocalDpi xmlns:a14="http://schemas.microsoft.com/office/drawing/2010/main" val="0"/>
              </a:ext>
            </a:extLst>
          </a:blip>
          <a:srcRect b="17127"/>
          <a:stretch/>
        </p:blipFill>
        <p:spPr>
          <a:xfrm>
            <a:off x="7083224" y="1857162"/>
            <a:ext cx="4376928" cy="3602057"/>
          </a:xfrm>
          <a:prstGeom prst="rect">
            <a:avLst/>
          </a:prstGeom>
        </p:spPr>
      </p:pic>
      <p:pic>
        <p:nvPicPr>
          <p:cNvPr id="6" name="Picture 5">
            <a:extLst>
              <a:ext uri="{FF2B5EF4-FFF2-40B4-BE49-F238E27FC236}">
                <a16:creationId xmlns:a16="http://schemas.microsoft.com/office/drawing/2014/main" id="{D8AAA77A-D41F-4082-8FF4-DC0A7F8E7B01}"/>
              </a:ext>
            </a:extLst>
          </p:cNvPr>
          <p:cNvPicPr/>
          <p:nvPr/>
        </p:nvPicPr>
        <p:blipFill rotWithShape="1">
          <a:blip r:embed="rId4">
            <a:extLst>
              <a:ext uri="{28A0092B-C50C-407E-A947-70E740481C1C}">
                <a14:useLocalDpi xmlns:a14="http://schemas.microsoft.com/office/drawing/2010/main" val="0"/>
              </a:ext>
            </a:extLst>
          </a:blip>
          <a:srcRect l="4537" t="2924" r="4433" b="2829"/>
          <a:stretch/>
        </p:blipFill>
        <p:spPr bwMode="auto">
          <a:xfrm rot="5400000">
            <a:off x="1980335" y="608677"/>
            <a:ext cx="3602056" cy="6099029"/>
          </a:xfrm>
          <a:prstGeom prst="rect">
            <a:avLst/>
          </a:prstGeom>
          <a:noFill/>
          <a:ln>
            <a:noFill/>
          </a:ln>
          <a:extLst>
            <a:ext uri="{53640926-AAD7-44D8-BBD7-CCE9431645EC}">
              <a14:shadowObscured xmlns:a14="http://schemas.microsoft.com/office/drawing/2010/main"/>
            </a:ext>
          </a:extLst>
        </p:spPr>
      </p:pic>
      <p:sp>
        <p:nvSpPr>
          <p:cNvPr id="7" name="Title 1">
            <a:extLst>
              <a:ext uri="{FF2B5EF4-FFF2-40B4-BE49-F238E27FC236}">
                <a16:creationId xmlns:a16="http://schemas.microsoft.com/office/drawing/2014/main" id="{746178FB-02BA-456F-BF77-E5C282AEB1BC}"/>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Inevitability of Exploration &amp; Progress:</a:t>
            </a:r>
          </a:p>
        </p:txBody>
      </p:sp>
      <p:sp>
        <p:nvSpPr>
          <p:cNvPr id="8" name="Content Placeholder 2">
            <a:extLst>
              <a:ext uri="{FF2B5EF4-FFF2-40B4-BE49-F238E27FC236}">
                <a16:creationId xmlns:a16="http://schemas.microsoft.com/office/drawing/2014/main" id="{A7BEE9B8-F457-474E-82A6-2AF350213694}"/>
              </a:ext>
            </a:extLst>
          </p:cNvPr>
          <p:cNvSpPr>
            <a:spLocks noGrp="1"/>
          </p:cNvSpPr>
          <p:nvPr>
            <p:ph idx="1"/>
          </p:nvPr>
        </p:nvSpPr>
        <p:spPr>
          <a:xfrm>
            <a:off x="731848" y="6273501"/>
            <a:ext cx="6099030" cy="219373"/>
          </a:xfrm>
        </p:spPr>
        <p:txBody>
          <a:bodyPr>
            <a:normAutofit fontScale="85000" lnSpcReduction="20000"/>
          </a:bodyPr>
          <a:lstStyle/>
          <a:p>
            <a:pPr marL="0" indent="0" algn="ctr">
              <a:buNone/>
            </a:pPr>
            <a:r>
              <a:rPr lang="en-US" sz="1200" b="1" dirty="0" err="1">
                <a:solidFill>
                  <a:schemeClr val="bg1"/>
                </a:solidFill>
                <a:latin typeface="GENISO" panose="02000400000000000000" pitchFamily="2" charset="0"/>
                <a:cs typeface="GENISO" panose="02000400000000000000" pitchFamily="2" charset="0"/>
              </a:rPr>
              <a:t>Impey</a:t>
            </a:r>
            <a:r>
              <a:rPr lang="en-US" sz="1200" b="1" dirty="0">
                <a:solidFill>
                  <a:schemeClr val="bg1"/>
                </a:solidFill>
                <a:latin typeface="GENISO" panose="02000400000000000000" pitchFamily="2" charset="0"/>
                <a:cs typeface="GENISO" panose="02000400000000000000" pitchFamily="2" charset="0"/>
              </a:rPr>
              <a:t>, Chris. Beyond.  2015.</a:t>
            </a:r>
          </a:p>
        </p:txBody>
      </p:sp>
      <p:sp>
        <p:nvSpPr>
          <p:cNvPr id="9" name="Content Placeholder 2">
            <a:extLst>
              <a:ext uri="{FF2B5EF4-FFF2-40B4-BE49-F238E27FC236}">
                <a16:creationId xmlns:a16="http://schemas.microsoft.com/office/drawing/2014/main" id="{BE0D1E28-1FFB-43D1-AEBC-43C504E8F0CB}"/>
              </a:ext>
            </a:extLst>
          </p:cNvPr>
          <p:cNvSpPr txBox="1">
            <a:spLocks/>
          </p:cNvSpPr>
          <p:nvPr/>
        </p:nvSpPr>
        <p:spPr>
          <a:xfrm>
            <a:off x="7030715" y="5593678"/>
            <a:ext cx="4481945" cy="801461"/>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EXPONENTIAL TREND OF PROGRESS</a:t>
            </a:r>
          </a:p>
        </p:txBody>
      </p:sp>
      <p:sp>
        <p:nvSpPr>
          <p:cNvPr id="2" name="Slide Number Placeholder 1">
            <a:extLst>
              <a:ext uri="{FF2B5EF4-FFF2-40B4-BE49-F238E27FC236}">
                <a16:creationId xmlns:a16="http://schemas.microsoft.com/office/drawing/2014/main" id="{B03A7086-F4C0-4799-AB5B-DA3B63E1F3D9}"/>
              </a:ext>
            </a:extLst>
          </p:cNvPr>
          <p:cNvSpPr>
            <a:spLocks noGrp="1"/>
          </p:cNvSpPr>
          <p:nvPr>
            <p:ph type="sldNum" sz="quarter" idx="12"/>
          </p:nvPr>
        </p:nvSpPr>
        <p:spPr/>
        <p:txBody>
          <a:bodyPr/>
          <a:lstStyle/>
          <a:p>
            <a:fld id="{000D6D94-682B-4540-98D3-A0A034B758ED}" type="slidenum">
              <a:rPr lang="en-US" smtClean="0"/>
              <a:t>4</a:t>
            </a:fld>
            <a:endParaRPr lang="en-US"/>
          </a:p>
        </p:txBody>
      </p:sp>
      <p:sp>
        <p:nvSpPr>
          <p:cNvPr id="10" name="Content Placeholder 2">
            <a:extLst>
              <a:ext uri="{FF2B5EF4-FFF2-40B4-BE49-F238E27FC236}">
                <a16:creationId xmlns:a16="http://schemas.microsoft.com/office/drawing/2014/main" id="{2F31E273-D839-49E3-9ACA-B21703171AE2}"/>
              </a:ext>
            </a:extLst>
          </p:cNvPr>
          <p:cNvSpPr txBox="1">
            <a:spLocks/>
          </p:cNvSpPr>
          <p:nvPr/>
        </p:nvSpPr>
        <p:spPr>
          <a:xfrm>
            <a:off x="679340" y="5598766"/>
            <a:ext cx="6099030" cy="5351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HISTORY OF GLOBAL EXPLORATION</a:t>
            </a:r>
          </a:p>
        </p:txBody>
      </p:sp>
      <p:sp>
        <p:nvSpPr>
          <p:cNvPr id="12" name="Content Placeholder 2">
            <a:extLst>
              <a:ext uri="{FF2B5EF4-FFF2-40B4-BE49-F238E27FC236}">
                <a16:creationId xmlns:a16="http://schemas.microsoft.com/office/drawing/2014/main" id="{2CB0D9F0-FDF0-46DB-9EAE-8446F18CA113}"/>
              </a:ext>
            </a:extLst>
          </p:cNvPr>
          <p:cNvSpPr txBox="1">
            <a:spLocks/>
          </p:cNvSpPr>
          <p:nvPr/>
        </p:nvSpPr>
        <p:spPr>
          <a:xfrm>
            <a:off x="7083223" y="6221890"/>
            <a:ext cx="4376930" cy="2675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dirty="0" err="1">
                <a:solidFill>
                  <a:schemeClr val="bg1"/>
                </a:solidFill>
                <a:latin typeface="GENISO" panose="02000400000000000000" pitchFamily="2" charset="0"/>
                <a:cs typeface="GENISO" panose="02000400000000000000" pitchFamily="2" charset="0"/>
              </a:rPr>
              <a:t>Impey</a:t>
            </a:r>
            <a:r>
              <a:rPr lang="en-US" sz="1200" b="1" dirty="0">
                <a:solidFill>
                  <a:schemeClr val="bg1"/>
                </a:solidFill>
                <a:latin typeface="GENISO" panose="02000400000000000000" pitchFamily="2" charset="0"/>
                <a:cs typeface="GENISO" panose="02000400000000000000" pitchFamily="2" charset="0"/>
              </a:rPr>
              <a:t>, Chris. Beyond.  2015. </a:t>
            </a:r>
          </a:p>
        </p:txBody>
      </p:sp>
    </p:spTree>
    <p:extLst>
      <p:ext uri="{BB962C8B-B14F-4D97-AF65-F5344CB8AC3E}">
        <p14:creationId xmlns:p14="http://schemas.microsoft.com/office/powerpoint/2010/main" val="32139568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6D43E4-09E1-4910-AE86-783D7B77130B}"/>
              </a:ext>
            </a:extLst>
          </p:cNvPr>
          <p:cNvPicPr>
            <a:picLocks noChangeAspect="1"/>
          </p:cNvPicPr>
          <p:nvPr/>
        </p:nvPicPr>
        <p:blipFill rotWithShape="1">
          <a:blip r:embed="rId3">
            <a:extLst>
              <a:ext uri="{28A0092B-C50C-407E-A947-70E740481C1C}">
                <a14:useLocalDpi xmlns:a14="http://schemas.microsoft.com/office/drawing/2010/main" val="0"/>
              </a:ext>
            </a:extLst>
          </a:blip>
          <a:srcRect r="16186"/>
          <a:stretch/>
        </p:blipFill>
        <p:spPr>
          <a:xfrm>
            <a:off x="1973495" y="246663"/>
            <a:ext cx="10218505" cy="6292249"/>
          </a:xfrm>
          <a:prstGeom prst="rect">
            <a:avLst/>
          </a:prstGeom>
        </p:spPr>
      </p:pic>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40</a:t>
            </a:fld>
            <a:endParaRPr lang="en-US"/>
          </a:p>
        </p:txBody>
      </p:sp>
      <p:sp>
        <p:nvSpPr>
          <p:cNvPr id="9" name="Title 1">
            <a:extLst>
              <a:ext uri="{FF2B5EF4-FFF2-40B4-BE49-F238E27FC236}">
                <a16:creationId xmlns:a16="http://schemas.microsoft.com/office/drawing/2014/main" id="{0440BF9C-675F-49C5-930B-3AE8A1705717}"/>
              </a:ext>
            </a:extLst>
          </p:cNvPr>
          <p:cNvSpPr txBox="1">
            <a:spLocks/>
          </p:cNvSpPr>
          <p:nvPr/>
        </p:nvSpPr>
        <p:spPr>
          <a:xfrm>
            <a:off x="8069495" y="1443369"/>
            <a:ext cx="4122505" cy="2358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400" b="1" dirty="0">
              <a:solidFill>
                <a:schemeClr val="bg1"/>
              </a:solidFill>
              <a:latin typeface="GENISO" panose="02000400000000000000" pitchFamily="2" charset="0"/>
              <a:cs typeface="GENISO" panose="02000400000000000000" pitchFamily="2" charset="0"/>
            </a:endParaRPr>
          </a:p>
        </p:txBody>
      </p:sp>
      <p:sp>
        <p:nvSpPr>
          <p:cNvPr id="12" name="Title 1">
            <a:extLst>
              <a:ext uri="{FF2B5EF4-FFF2-40B4-BE49-F238E27FC236}">
                <a16:creationId xmlns:a16="http://schemas.microsoft.com/office/drawing/2014/main" id="{2AF058E6-89D1-4385-9401-EB5E3F45F277}"/>
              </a:ext>
            </a:extLst>
          </p:cNvPr>
          <p:cNvSpPr>
            <a:spLocks noGrp="1"/>
          </p:cNvSpPr>
          <p:nvPr>
            <p:ph type="title"/>
          </p:nvPr>
        </p:nvSpPr>
        <p:spPr>
          <a:xfrm>
            <a:off x="838200" y="365125"/>
            <a:ext cx="10515600" cy="1325563"/>
          </a:xfrm>
        </p:spPr>
        <p:txBody>
          <a:bodyPr>
            <a:normAutofit fontScale="90000"/>
          </a:bodyPr>
          <a:lstStyle/>
          <a:p>
            <a:r>
              <a:rPr lang="en-US" b="1" dirty="0">
                <a:solidFill>
                  <a:schemeClr val="bg1"/>
                </a:solidFill>
                <a:latin typeface="GENISO" panose="02000400000000000000" pitchFamily="2" charset="0"/>
                <a:cs typeface="GENISO" panose="02000400000000000000" pitchFamily="2" charset="0"/>
              </a:rPr>
              <a:t>Neighborhood</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Growth:</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PHASE P/S-4</a:t>
            </a:r>
          </a:p>
        </p:txBody>
      </p:sp>
      <p:grpSp>
        <p:nvGrpSpPr>
          <p:cNvPr id="8" name="Group 7">
            <a:extLst>
              <a:ext uri="{FF2B5EF4-FFF2-40B4-BE49-F238E27FC236}">
                <a16:creationId xmlns:a16="http://schemas.microsoft.com/office/drawing/2014/main" id="{B1B4D684-D44E-4E95-ACB0-96CEAC98B30E}"/>
              </a:ext>
            </a:extLst>
          </p:cNvPr>
          <p:cNvGrpSpPr/>
          <p:nvPr/>
        </p:nvGrpSpPr>
        <p:grpSpPr>
          <a:xfrm>
            <a:off x="453412" y="4027115"/>
            <a:ext cx="2759087" cy="2465760"/>
            <a:chOff x="453412" y="4027115"/>
            <a:chExt cx="2759087" cy="2465760"/>
          </a:xfrm>
        </p:grpSpPr>
        <p:pic>
          <p:nvPicPr>
            <p:cNvPr id="10" name="Picture 9" descr="Chart&#10;&#10;Description automatically generated">
              <a:extLst>
                <a:ext uri="{FF2B5EF4-FFF2-40B4-BE49-F238E27FC236}">
                  <a16:creationId xmlns:a16="http://schemas.microsoft.com/office/drawing/2014/main" id="{E421831A-4F56-445C-A8CE-3EB6FCA694E9}"/>
                </a:ext>
              </a:extLst>
            </p:cNvPr>
            <p:cNvPicPr>
              <a:picLocks noChangeAspect="1"/>
            </p:cNvPicPr>
            <p:nvPr/>
          </p:nvPicPr>
          <p:blipFill rotWithShape="1">
            <a:blip r:embed="rId4">
              <a:extLst>
                <a:ext uri="{28A0092B-C50C-407E-A947-70E740481C1C}">
                  <a14:useLocalDpi xmlns:a14="http://schemas.microsoft.com/office/drawing/2010/main" val="0"/>
                </a:ext>
              </a:extLst>
            </a:blip>
            <a:srcRect l="19072" r="17996"/>
            <a:stretch/>
          </p:blipFill>
          <p:spPr>
            <a:xfrm>
              <a:off x="453412" y="4027115"/>
              <a:ext cx="2759087" cy="2465760"/>
            </a:xfrm>
            <a:prstGeom prst="rect">
              <a:avLst/>
            </a:prstGeom>
          </p:spPr>
        </p:pic>
        <p:sp>
          <p:nvSpPr>
            <p:cNvPr id="11" name="Rectangle: Rounded Corners 10">
              <a:extLst>
                <a:ext uri="{FF2B5EF4-FFF2-40B4-BE49-F238E27FC236}">
                  <a16:creationId xmlns:a16="http://schemas.microsoft.com/office/drawing/2014/main" id="{3641970E-ADA0-4CB2-8341-10491CEAE802}"/>
                </a:ext>
              </a:extLst>
            </p:cNvPr>
            <p:cNvSpPr/>
            <p:nvPr/>
          </p:nvSpPr>
          <p:spPr>
            <a:xfrm>
              <a:off x="453412" y="4027115"/>
              <a:ext cx="2759087" cy="246576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Arc 12">
            <a:extLst>
              <a:ext uri="{FF2B5EF4-FFF2-40B4-BE49-F238E27FC236}">
                <a16:creationId xmlns:a16="http://schemas.microsoft.com/office/drawing/2014/main" id="{6C7C034F-996D-48AC-AD59-30D4C2409239}"/>
              </a:ext>
            </a:extLst>
          </p:cNvPr>
          <p:cNvSpPr/>
          <p:nvPr/>
        </p:nvSpPr>
        <p:spPr>
          <a:xfrm rot="1182334">
            <a:off x="4979241" y="155944"/>
            <a:ext cx="6304267" cy="6090461"/>
          </a:xfrm>
          <a:prstGeom prst="arc">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4611623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D702B27-C996-41C4-8441-7061C6DAA4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Neighborhood Axle:</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41</a:t>
            </a:fld>
            <a:endParaRPr lang="en-US"/>
          </a:p>
        </p:txBody>
      </p:sp>
      <p:sp>
        <p:nvSpPr>
          <p:cNvPr id="9" name="Title 1">
            <a:extLst>
              <a:ext uri="{FF2B5EF4-FFF2-40B4-BE49-F238E27FC236}">
                <a16:creationId xmlns:a16="http://schemas.microsoft.com/office/drawing/2014/main" id="{0440BF9C-675F-49C5-930B-3AE8A1705717}"/>
              </a:ext>
            </a:extLst>
          </p:cNvPr>
          <p:cNvSpPr txBox="1">
            <a:spLocks/>
          </p:cNvSpPr>
          <p:nvPr/>
        </p:nvSpPr>
        <p:spPr>
          <a:xfrm>
            <a:off x="8069495" y="1443369"/>
            <a:ext cx="4122505" cy="2358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400" b="1" dirty="0">
              <a:solidFill>
                <a:schemeClr val="bg1"/>
              </a:solidFill>
              <a:latin typeface="GENISO" panose="02000400000000000000" pitchFamily="2" charset="0"/>
              <a:cs typeface="GENISO" panose="02000400000000000000" pitchFamily="2" charset="0"/>
            </a:endParaRPr>
          </a:p>
        </p:txBody>
      </p:sp>
    </p:spTree>
    <p:extLst>
      <p:ext uri="{BB962C8B-B14F-4D97-AF65-F5344CB8AC3E}">
        <p14:creationId xmlns:p14="http://schemas.microsoft.com/office/powerpoint/2010/main" val="4838588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Metro Rail Station:</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42</a:t>
            </a:fld>
            <a:endParaRPr lang="en-US"/>
          </a:p>
        </p:txBody>
      </p:sp>
      <p:sp>
        <p:nvSpPr>
          <p:cNvPr id="8" name="Rectangle: Rounded Corners 7">
            <a:extLst>
              <a:ext uri="{FF2B5EF4-FFF2-40B4-BE49-F238E27FC236}">
                <a16:creationId xmlns:a16="http://schemas.microsoft.com/office/drawing/2014/main" id="{4F60780A-A3BB-4E99-8DC8-E88FA3293CB0}"/>
              </a:ext>
            </a:extLst>
          </p:cNvPr>
          <p:cNvSpPr/>
          <p:nvPr/>
        </p:nvSpPr>
        <p:spPr>
          <a:xfrm>
            <a:off x="1576194" y="1345318"/>
            <a:ext cx="9039612" cy="5147557"/>
          </a:xfrm>
          <a:prstGeom prst="roundRect">
            <a:avLst/>
          </a:prstGeom>
          <a:blipFill>
            <a:blip r:embed="rId3">
              <a:extLst>
                <a:ext uri="{28A0092B-C50C-407E-A947-70E740481C1C}">
                  <a14:useLocalDpi xmlns:a14="http://schemas.microsoft.com/office/drawing/2010/main" val="0"/>
                </a:ext>
              </a:extLst>
            </a:blip>
            <a:stretch>
              <a:fillRect/>
            </a:stretch>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4848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2619982-2B01-4119-AC85-AB582683916B}"/>
              </a:ext>
            </a:extLst>
          </p:cNvPr>
          <p:cNvPicPr>
            <a:picLocks noChangeAspect="1"/>
          </p:cNvPicPr>
          <p:nvPr/>
        </p:nvPicPr>
        <p:blipFill rotWithShape="1">
          <a:blip r:embed="rId3">
            <a:extLst>
              <a:ext uri="{28A0092B-C50C-407E-A947-70E740481C1C}">
                <a14:useLocalDpi xmlns:a14="http://schemas.microsoft.com/office/drawing/2010/main" val="0"/>
              </a:ext>
            </a:extLst>
          </a:blip>
          <a:srcRect l="26037" r="13963"/>
          <a:stretch/>
        </p:blipFill>
        <p:spPr>
          <a:xfrm>
            <a:off x="4706981" y="-1"/>
            <a:ext cx="7316116" cy="6858001"/>
          </a:xfrm>
          <a:prstGeom prst="rect">
            <a:avLst/>
          </a:prstGeom>
        </p:spPr>
      </p:pic>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43</a:t>
            </a:fld>
            <a:endParaRPr lang="en-US"/>
          </a:p>
        </p:txBody>
      </p:sp>
      <p:sp>
        <p:nvSpPr>
          <p:cNvPr id="4" name="Title 1">
            <a:extLst>
              <a:ext uri="{FF2B5EF4-FFF2-40B4-BE49-F238E27FC236}">
                <a16:creationId xmlns:a16="http://schemas.microsoft.com/office/drawing/2014/main" id="{67FD6C69-741A-4ED4-9EC5-E067CC665E24}"/>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Metro Rail</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Station &amp; Lift:</a:t>
            </a:r>
          </a:p>
        </p:txBody>
      </p:sp>
      <p:sp>
        <p:nvSpPr>
          <p:cNvPr id="7" name="Content Placeholder 2">
            <a:extLst>
              <a:ext uri="{FF2B5EF4-FFF2-40B4-BE49-F238E27FC236}">
                <a16:creationId xmlns:a16="http://schemas.microsoft.com/office/drawing/2014/main" id="{0B9D7CBC-2EE1-4106-8B2C-107685B31FE1}"/>
              </a:ext>
            </a:extLst>
          </p:cNvPr>
          <p:cNvSpPr txBox="1">
            <a:spLocks/>
          </p:cNvSpPr>
          <p:nvPr/>
        </p:nvSpPr>
        <p:spPr>
          <a:xfrm>
            <a:off x="10402075" y="2315630"/>
            <a:ext cx="1903450" cy="7635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TO/FROM</a:t>
            </a:r>
          </a:p>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METROPOLIS</a:t>
            </a:r>
          </a:p>
        </p:txBody>
      </p:sp>
      <p:sp>
        <p:nvSpPr>
          <p:cNvPr id="9" name="Content Placeholder 2">
            <a:extLst>
              <a:ext uri="{FF2B5EF4-FFF2-40B4-BE49-F238E27FC236}">
                <a16:creationId xmlns:a16="http://schemas.microsoft.com/office/drawing/2014/main" id="{7CC38A34-0E7B-45B8-A3E0-52A5028F8847}"/>
              </a:ext>
            </a:extLst>
          </p:cNvPr>
          <p:cNvSpPr txBox="1">
            <a:spLocks/>
          </p:cNvSpPr>
          <p:nvPr/>
        </p:nvSpPr>
        <p:spPr>
          <a:xfrm>
            <a:off x="6053378" y="6371609"/>
            <a:ext cx="3221247" cy="3498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METRO LIFT STATION</a:t>
            </a:r>
          </a:p>
        </p:txBody>
      </p:sp>
      <p:sp>
        <p:nvSpPr>
          <p:cNvPr id="10" name="Content Placeholder 2">
            <a:extLst>
              <a:ext uri="{FF2B5EF4-FFF2-40B4-BE49-F238E27FC236}">
                <a16:creationId xmlns:a16="http://schemas.microsoft.com/office/drawing/2014/main" id="{F2A639BF-4B4B-43F9-BB3B-DF8CC690007E}"/>
              </a:ext>
            </a:extLst>
          </p:cNvPr>
          <p:cNvSpPr txBox="1">
            <a:spLocks/>
          </p:cNvSpPr>
          <p:nvPr/>
        </p:nvSpPr>
        <p:spPr>
          <a:xfrm>
            <a:off x="1895036" y="3079134"/>
            <a:ext cx="3221247" cy="3498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solidFill>
                  <a:schemeClr val="bg1"/>
                </a:solidFill>
                <a:latin typeface="GENISO" panose="02000400000000000000" pitchFamily="2" charset="0"/>
                <a:cs typeface="GENISO" panose="02000400000000000000" pitchFamily="2" charset="0"/>
              </a:rPr>
              <a:t>METRO RAIL PLATFORM</a:t>
            </a:r>
          </a:p>
        </p:txBody>
      </p:sp>
    </p:spTree>
    <p:extLst>
      <p:ext uri="{BB962C8B-B14F-4D97-AF65-F5344CB8AC3E}">
        <p14:creationId xmlns:p14="http://schemas.microsoft.com/office/powerpoint/2010/main" val="9161109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Metro Rail Lift:</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44</a:t>
            </a:fld>
            <a:endParaRPr lang="en-US"/>
          </a:p>
        </p:txBody>
      </p:sp>
      <p:pic>
        <p:nvPicPr>
          <p:cNvPr id="5" name="Picture 4" descr="A picture containing text&#10;&#10;Description automatically generated">
            <a:extLst>
              <a:ext uri="{FF2B5EF4-FFF2-40B4-BE49-F238E27FC236}">
                <a16:creationId xmlns:a16="http://schemas.microsoft.com/office/drawing/2014/main" id="{3C8FEBF0-8D45-4DF0-B1A8-75177FBDAD1C}"/>
              </a:ext>
            </a:extLst>
          </p:cNvPr>
          <p:cNvPicPr>
            <a:picLocks noChangeAspect="1"/>
          </p:cNvPicPr>
          <p:nvPr/>
        </p:nvPicPr>
        <p:blipFill rotWithShape="1">
          <a:blip r:embed="rId3">
            <a:extLst>
              <a:ext uri="{28A0092B-C50C-407E-A947-70E740481C1C}">
                <a14:useLocalDpi xmlns:a14="http://schemas.microsoft.com/office/drawing/2010/main" val="0"/>
              </a:ext>
            </a:extLst>
          </a:blip>
          <a:srcRect t="8081" b="15428"/>
          <a:stretch/>
        </p:blipFill>
        <p:spPr>
          <a:xfrm>
            <a:off x="1107141" y="1293223"/>
            <a:ext cx="8875059" cy="5245689"/>
          </a:xfrm>
          <a:prstGeom prst="rect">
            <a:avLst/>
          </a:prstGeom>
          <a:ln w="19050">
            <a:solidFill>
              <a:schemeClr val="bg1"/>
            </a:solidFill>
          </a:ln>
        </p:spPr>
      </p:pic>
      <p:pic>
        <p:nvPicPr>
          <p:cNvPr id="9" name="Picture 8">
            <a:extLst>
              <a:ext uri="{FF2B5EF4-FFF2-40B4-BE49-F238E27FC236}">
                <a16:creationId xmlns:a16="http://schemas.microsoft.com/office/drawing/2014/main" id="{78299327-E499-4522-A2F1-E676858CD435}"/>
              </a:ext>
            </a:extLst>
          </p:cNvPr>
          <p:cNvPicPr>
            <a:picLocks noChangeAspect="1"/>
          </p:cNvPicPr>
          <p:nvPr/>
        </p:nvPicPr>
        <p:blipFill rotWithShape="1">
          <a:blip r:embed="rId4">
            <a:extLst>
              <a:ext uri="{28A0092B-C50C-407E-A947-70E740481C1C}">
                <a14:useLocalDpi xmlns:a14="http://schemas.microsoft.com/office/drawing/2010/main" val="0"/>
              </a:ext>
            </a:extLst>
          </a:blip>
          <a:srcRect l="30418" r="30454"/>
          <a:stretch/>
        </p:blipFill>
        <p:spPr>
          <a:xfrm>
            <a:off x="10160316" y="3487784"/>
            <a:ext cx="1742123" cy="2533558"/>
          </a:xfrm>
          <a:prstGeom prst="rect">
            <a:avLst/>
          </a:prstGeom>
        </p:spPr>
      </p:pic>
    </p:spTree>
    <p:extLst>
      <p:ext uri="{BB962C8B-B14F-4D97-AF65-F5344CB8AC3E}">
        <p14:creationId xmlns:p14="http://schemas.microsoft.com/office/powerpoint/2010/main" val="27834387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61D50868-5A55-44EA-88EB-6B30EBBD1812}"/>
              </a:ext>
            </a:extLst>
          </p:cNvPr>
          <p:cNvPicPr>
            <a:picLocks noChangeAspect="1"/>
          </p:cNvPicPr>
          <p:nvPr/>
        </p:nvPicPr>
        <p:blipFill rotWithShape="1">
          <a:blip r:embed="rId3">
            <a:extLst>
              <a:ext uri="{28A0092B-C50C-407E-A947-70E740481C1C}">
                <a14:useLocalDpi xmlns:a14="http://schemas.microsoft.com/office/drawing/2010/main" val="0"/>
              </a:ext>
            </a:extLst>
          </a:blip>
          <a:srcRect t="989" b="16164"/>
          <a:stretch/>
        </p:blipFill>
        <p:spPr>
          <a:xfrm>
            <a:off x="0" y="745309"/>
            <a:ext cx="12192000" cy="5747566"/>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Flattened Plan:</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45</a:t>
            </a:fld>
            <a:endParaRPr lang="en-US"/>
          </a:p>
        </p:txBody>
      </p:sp>
      <p:sp>
        <p:nvSpPr>
          <p:cNvPr id="18" name="Arc 17">
            <a:extLst>
              <a:ext uri="{FF2B5EF4-FFF2-40B4-BE49-F238E27FC236}">
                <a16:creationId xmlns:a16="http://schemas.microsoft.com/office/drawing/2014/main" id="{B75E51DA-BCFB-42C2-A6AF-B959FF86F9C1}"/>
              </a:ext>
            </a:extLst>
          </p:cNvPr>
          <p:cNvSpPr/>
          <p:nvPr/>
        </p:nvSpPr>
        <p:spPr>
          <a:xfrm rot="1162555">
            <a:off x="5779250" y="903638"/>
            <a:ext cx="2051515" cy="2385267"/>
          </a:xfrm>
          <a:prstGeom prst="arc">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descr="A picture containing text&#10;&#10;Description automatically generated">
            <a:extLst>
              <a:ext uri="{FF2B5EF4-FFF2-40B4-BE49-F238E27FC236}">
                <a16:creationId xmlns:a16="http://schemas.microsoft.com/office/drawing/2014/main" id="{3DAAAE70-FAD7-4460-882E-89D6C91A1C8A}"/>
              </a:ext>
            </a:extLst>
          </p:cNvPr>
          <p:cNvPicPr>
            <a:picLocks noChangeAspect="1"/>
          </p:cNvPicPr>
          <p:nvPr/>
        </p:nvPicPr>
        <p:blipFill rotWithShape="1">
          <a:blip r:embed="rId4">
            <a:extLst>
              <a:ext uri="{28A0092B-C50C-407E-A947-70E740481C1C}">
                <a14:useLocalDpi xmlns:a14="http://schemas.microsoft.com/office/drawing/2010/main" val="0"/>
              </a:ext>
            </a:extLst>
          </a:blip>
          <a:srcRect l="60742" r="18763"/>
          <a:stretch/>
        </p:blipFill>
        <p:spPr>
          <a:xfrm>
            <a:off x="10744296" y="339725"/>
            <a:ext cx="1219008" cy="1325563"/>
          </a:xfrm>
          <a:prstGeom prst="rect">
            <a:avLst/>
          </a:prstGeom>
        </p:spPr>
      </p:pic>
    </p:spTree>
    <p:extLst>
      <p:ext uri="{BB962C8B-B14F-4D97-AF65-F5344CB8AC3E}">
        <p14:creationId xmlns:p14="http://schemas.microsoft.com/office/powerpoint/2010/main" val="37651184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C2F0E04F-17D7-4512-858C-9843E6C9645B}"/>
              </a:ext>
            </a:extLst>
          </p:cNvPr>
          <p:cNvPicPr>
            <a:picLocks noChangeAspect="1"/>
          </p:cNvPicPr>
          <p:nvPr/>
        </p:nvPicPr>
        <p:blipFill rotWithShape="1">
          <a:blip r:embed="rId3">
            <a:extLst>
              <a:ext uri="{28A0092B-C50C-407E-A947-70E740481C1C}">
                <a14:useLocalDpi xmlns:a14="http://schemas.microsoft.com/office/drawing/2010/main" val="0"/>
              </a:ext>
            </a:extLst>
          </a:blip>
          <a:srcRect l="63703" t="62042" b="-1090"/>
          <a:stretch/>
        </p:blipFill>
        <p:spPr>
          <a:xfrm>
            <a:off x="7746274" y="136525"/>
            <a:ext cx="4371384" cy="2677886"/>
          </a:xfrm>
          <a:prstGeom prst="rect">
            <a:avLst/>
          </a:prstGeom>
        </p:spPr>
      </p:pic>
      <p:pic>
        <p:nvPicPr>
          <p:cNvPr id="4" name="Picture 3" descr="Graphical user interface&#10;&#10;Description automatically generated with medium confidence">
            <a:extLst>
              <a:ext uri="{FF2B5EF4-FFF2-40B4-BE49-F238E27FC236}">
                <a16:creationId xmlns:a16="http://schemas.microsoft.com/office/drawing/2014/main" id="{6343DE54-0221-4F40-82C4-BA7AC388DBA3}"/>
              </a:ext>
            </a:extLst>
          </p:cNvPr>
          <p:cNvPicPr>
            <a:picLocks noChangeAspect="1"/>
          </p:cNvPicPr>
          <p:nvPr/>
        </p:nvPicPr>
        <p:blipFill rotWithShape="1">
          <a:blip r:embed="rId3">
            <a:extLst>
              <a:ext uri="{28A0092B-C50C-407E-A947-70E740481C1C}">
                <a14:useLocalDpi xmlns:a14="http://schemas.microsoft.com/office/drawing/2010/main" val="0"/>
              </a:ext>
            </a:extLst>
          </a:blip>
          <a:srcRect b="37904"/>
          <a:stretch/>
        </p:blipFill>
        <p:spPr>
          <a:xfrm>
            <a:off x="74341" y="2404201"/>
            <a:ext cx="12043317" cy="4258491"/>
          </a:xfrm>
          <a:prstGeom prst="rect">
            <a:avLst/>
          </a:prstGeom>
        </p:spPr>
      </p:pic>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46</a:t>
            </a:fld>
            <a:endParaRPr lang="en-US"/>
          </a:p>
        </p:txBody>
      </p:sp>
      <p:sp>
        <p:nvSpPr>
          <p:cNvPr id="5" name="Title 1">
            <a:extLst>
              <a:ext uri="{FF2B5EF4-FFF2-40B4-BE49-F238E27FC236}">
                <a16:creationId xmlns:a16="http://schemas.microsoft.com/office/drawing/2014/main" id="{D524AD72-1327-41A8-9865-933859C01077}"/>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Neighborhood</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Places &amp; Programming: </a:t>
            </a:r>
          </a:p>
        </p:txBody>
      </p:sp>
    </p:spTree>
    <p:extLst>
      <p:ext uri="{BB962C8B-B14F-4D97-AF65-F5344CB8AC3E}">
        <p14:creationId xmlns:p14="http://schemas.microsoft.com/office/powerpoint/2010/main" val="35595856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ap&#10;&#10;Description automatically generated">
            <a:extLst>
              <a:ext uri="{FF2B5EF4-FFF2-40B4-BE49-F238E27FC236}">
                <a16:creationId xmlns:a16="http://schemas.microsoft.com/office/drawing/2014/main" id="{4233BECA-49C2-4341-B54E-992CA15274DA}"/>
              </a:ext>
            </a:extLst>
          </p:cNvPr>
          <p:cNvPicPr>
            <a:picLocks noChangeAspect="1"/>
          </p:cNvPicPr>
          <p:nvPr/>
        </p:nvPicPr>
        <p:blipFill rotWithShape="1">
          <a:blip r:embed="rId3">
            <a:extLst>
              <a:ext uri="{28A0092B-C50C-407E-A947-70E740481C1C}">
                <a14:useLocalDpi xmlns:a14="http://schemas.microsoft.com/office/drawing/2010/main" val="0"/>
              </a:ext>
            </a:extLst>
          </a:blip>
          <a:srcRect l="24750" r="11822"/>
          <a:stretch/>
        </p:blipFill>
        <p:spPr>
          <a:xfrm>
            <a:off x="4297680" y="428"/>
            <a:ext cx="7733211" cy="6857143"/>
          </a:xfrm>
          <a:prstGeom prst="rect">
            <a:avLst/>
          </a:prstGeom>
        </p:spPr>
      </p:pic>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47</a:t>
            </a:fld>
            <a:endParaRPr lang="en-US"/>
          </a:p>
        </p:txBody>
      </p:sp>
      <p:sp>
        <p:nvSpPr>
          <p:cNvPr id="5" name="Title 1">
            <a:extLst>
              <a:ext uri="{FF2B5EF4-FFF2-40B4-BE49-F238E27FC236}">
                <a16:creationId xmlns:a16="http://schemas.microsoft.com/office/drawing/2014/main" id="{D524AD72-1327-41A8-9865-933859C01077}"/>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Neighborhood</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Zones: </a:t>
            </a:r>
          </a:p>
        </p:txBody>
      </p:sp>
    </p:spTree>
    <p:extLst>
      <p:ext uri="{BB962C8B-B14F-4D97-AF65-F5344CB8AC3E}">
        <p14:creationId xmlns:p14="http://schemas.microsoft.com/office/powerpoint/2010/main" val="32781333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text&#10;&#10;Description automatically generated">
            <a:extLst>
              <a:ext uri="{FF2B5EF4-FFF2-40B4-BE49-F238E27FC236}">
                <a16:creationId xmlns:a16="http://schemas.microsoft.com/office/drawing/2014/main" id="{D49B4F50-6B08-4EA0-87D5-BA815C2AAB92}"/>
              </a:ext>
            </a:extLst>
          </p:cNvPr>
          <p:cNvPicPr>
            <a:picLocks noChangeAspect="1"/>
          </p:cNvPicPr>
          <p:nvPr/>
        </p:nvPicPr>
        <p:blipFill rotWithShape="1">
          <a:blip r:embed="rId3">
            <a:extLst>
              <a:ext uri="{28A0092B-C50C-407E-A947-70E740481C1C}">
                <a14:useLocalDpi xmlns:a14="http://schemas.microsoft.com/office/drawing/2010/main" val="0"/>
              </a:ext>
            </a:extLst>
          </a:blip>
          <a:srcRect l="25714" r="14821"/>
          <a:stretch/>
        </p:blipFill>
        <p:spPr>
          <a:xfrm>
            <a:off x="4942115" y="857"/>
            <a:ext cx="7249885" cy="6857143"/>
          </a:xfrm>
          <a:prstGeom prst="rect">
            <a:avLst/>
          </a:prstGeom>
        </p:spPr>
      </p:pic>
      <p:pic>
        <p:nvPicPr>
          <p:cNvPr id="4" name="Picture 3" descr="A picture containing text&#10;&#10;Description automatically generated">
            <a:extLst>
              <a:ext uri="{FF2B5EF4-FFF2-40B4-BE49-F238E27FC236}">
                <a16:creationId xmlns:a16="http://schemas.microsoft.com/office/drawing/2014/main" id="{000D8B89-41ED-4558-96BB-0B99C704750C}"/>
              </a:ext>
            </a:extLst>
          </p:cNvPr>
          <p:cNvPicPr>
            <a:picLocks noChangeAspect="1"/>
          </p:cNvPicPr>
          <p:nvPr/>
        </p:nvPicPr>
        <p:blipFill rotWithShape="1">
          <a:blip r:embed="rId4">
            <a:extLst>
              <a:ext uri="{28A0092B-C50C-407E-A947-70E740481C1C}">
                <a14:useLocalDpi xmlns:a14="http://schemas.microsoft.com/office/drawing/2010/main" val="0"/>
              </a:ext>
            </a:extLst>
          </a:blip>
          <a:srcRect l="48229" r="8646"/>
          <a:stretch/>
        </p:blipFill>
        <p:spPr>
          <a:xfrm>
            <a:off x="603066" y="1625931"/>
            <a:ext cx="4261924" cy="4912981"/>
          </a:xfrm>
          <a:prstGeom prst="rect">
            <a:avLst/>
          </a:prstGeom>
        </p:spPr>
      </p:pic>
      <p:sp>
        <p:nvSpPr>
          <p:cNvPr id="8" name="Title 1">
            <a:extLst>
              <a:ext uri="{FF2B5EF4-FFF2-40B4-BE49-F238E27FC236}">
                <a16:creationId xmlns:a16="http://schemas.microsoft.com/office/drawing/2014/main" id="{EC3670B0-1494-4662-9157-D62448523CF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Neighborhood</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Scale: </a:t>
            </a:r>
          </a:p>
        </p:txBody>
      </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48</a:t>
            </a:fld>
            <a:endParaRPr lang="en-US"/>
          </a:p>
        </p:txBody>
      </p:sp>
      <p:sp>
        <p:nvSpPr>
          <p:cNvPr id="9" name="Title 1">
            <a:extLst>
              <a:ext uri="{FF2B5EF4-FFF2-40B4-BE49-F238E27FC236}">
                <a16:creationId xmlns:a16="http://schemas.microsoft.com/office/drawing/2014/main" id="{0440BF9C-675F-49C5-930B-3AE8A1705717}"/>
              </a:ext>
            </a:extLst>
          </p:cNvPr>
          <p:cNvSpPr txBox="1">
            <a:spLocks/>
          </p:cNvSpPr>
          <p:nvPr/>
        </p:nvSpPr>
        <p:spPr>
          <a:xfrm>
            <a:off x="8069495" y="1443369"/>
            <a:ext cx="4122505" cy="2358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400" b="1" dirty="0">
              <a:solidFill>
                <a:schemeClr val="bg1"/>
              </a:solidFill>
              <a:latin typeface="GENISO" panose="02000400000000000000" pitchFamily="2" charset="0"/>
              <a:cs typeface="GENISO" panose="02000400000000000000" pitchFamily="2" charset="0"/>
            </a:endParaRPr>
          </a:p>
        </p:txBody>
      </p:sp>
      <p:pic>
        <p:nvPicPr>
          <p:cNvPr id="10" name="Picture 9" descr="A picture containing text&#10;&#10;Description automatically generated">
            <a:extLst>
              <a:ext uri="{FF2B5EF4-FFF2-40B4-BE49-F238E27FC236}">
                <a16:creationId xmlns:a16="http://schemas.microsoft.com/office/drawing/2014/main" id="{9B622DE5-7D93-47CC-9CD8-CF72A05FA7CE}"/>
              </a:ext>
            </a:extLst>
          </p:cNvPr>
          <p:cNvPicPr>
            <a:picLocks noChangeAspect="1"/>
          </p:cNvPicPr>
          <p:nvPr/>
        </p:nvPicPr>
        <p:blipFill rotWithShape="1">
          <a:blip r:embed="rId5">
            <a:extLst>
              <a:ext uri="{28A0092B-C50C-407E-A947-70E740481C1C}">
                <a14:useLocalDpi xmlns:a14="http://schemas.microsoft.com/office/drawing/2010/main" val="0"/>
              </a:ext>
            </a:extLst>
          </a:blip>
          <a:srcRect l="60742" r="18763"/>
          <a:stretch/>
        </p:blipFill>
        <p:spPr>
          <a:xfrm>
            <a:off x="10744296" y="339725"/>
            <a:ext cx="1219008" cy="1325563"/>
          </a:xfrm>
          <a:prstGeom prst="rect">
            <a:avLst/>
          </a:prstGeom>
        </p:spPr>
      </p:pic>
    </p:spTree>
    <p:extLst>
      <p:ext uri="{BB962C8B-B14F-4D97-AF65-F5344CB8AC3E}">
        <p14:creationId xmlns:p14="http://schemas.microsoft.com/office/powerpoint/2010/main" val="22580465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metal, chain, gear&#10;&#10;Description automatically generated">
            <a:extLst>
              <a:ext uri="{FF2B5EF4-FFF2-40B4-BE49-F238E27FC236}">
                <a16:creationId xmlns:a16="http://schemas.microsoft.com/office/drawing/2014/main" id="{D6323B3A-F233-4D5E-92E3-C9119991A62E}"/>
              </a:ext>
            </a:extLst>
          </p:cNvPr>
          <p:cNvPicPr>
            <a:picLocks noChangeAspect="1"/>
          </p:cNvPicPr>
          <p:nvPr/>
        </p:nvPicPr>
        <p:blipFill rotWithShape="1">
          <a:blip r:embed="rId3">
            <a:extLst>
              <a:ext uri="{28A0092B-C50C-407E-A947-70E740481C1C}">
                <a14:useLocalDpi xmlns:a14="http://schemas.microsoft.com/office/drawing/2010/main" val="0"/>
              </a:ext>
            </a:extLst>
          </a:blip>
          <a:srcRect l="39026" t="83032" r="30505" b="1132"/>
          <a:stretch/>
        </p:blipFill>
        <p:spPr>
          <a:xfrm>
            <a:off x="190500" y="2759418"/>
            <a:ext cx="11818774" cy="3454718"/>
          </a:xfrm>
          <a:prstGeom prst="rect">
            <a:avLst/>
          </a:prstGeom>
          <a:ln w="19050">
            <a:solidFill>
              <a:schemeClr val="bg1"/>
            </a:solidFill>
          </a:ln>
        </p:spPr>
      </p:pic>
      <p:grpSp>
        <p:nvGrpSpPr>
          <p:cNvPr id="12" name="Group 11">
            <a:extLst>
              <a:ext uri="{FF2B5EF4-FFF2-40B4-BE49-F238E27FC236}">
                <a16:creationId xmlns:a16="http://schemas.microsoft.com/office/drawing/2014/main" id="{3BF483D8-76AA-428D-A650-19461EB9E1C1}"/>
              </a:ext>
            </a:extLst>
          </p:cNvPr>
          <p:cNvGrpSpPr/>
          <p:nvPr/>
        </p:nvGrpSpPr>
        <p:grpSpPr>
          <a:xfrm>
            <a:off x="9139404" y="136525"/>
            <a:ext cx="2869870" cy="2873374"/>
            <a:chOff x="8846841" y="136524"/>
            <a:chExt cx="3043854" cy="3047571"/>
          </a:xfrm>
          <a:solidFill>
            <a:schemeClr val="tx1"/>
          </a:solidFill>
        </p:grpSpPr>
        <p:sp>
          <p:nvSpPr>
            <p:cNvPr id="11" name="Rectangle: Rounded Corners 10">
              <a:extLst>
                <a:ext uri="{FF2B5EF4-FFF2-40B4-BE49-F238E27FC236}">
                  <a16:creationId xmlns:a16="http://schemas.microsoft.com/office/drawing/2014/main" id="{936C46DD-727A-40C6-B18F-26E3DE032FB4}"/>
                </a:ext>
              </a:extLst>
            </p:cNvPr>
            <p:cNvSpPr/>
            <p:nvPr/>
          </p:nvSpPr>
          <p:spPr>
            <a:xfrm>
              <a:off x="8846841" y="136524"/>
              <a:ext cx="3043854" cy="3047571"/>
            </a:xfrm>
            <a:prstGeom prst="round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picture containing metal, chain, gear&#10;&#10;Description automatically generated">
              <a:extLst>
                <a:ext uri="{FF2B5EF4-FFF2-40B4-BE49-F238E27FC236}">
                  <a16:creationId xmlns:a16="http://schemas.microsoft.com/office/drawing/2014/main" id="{57554188-68D5-4DFB-BB60-D47FB6C06E74}"/>
                </a:ext>
              </a:extLst>
            </p:cNvPr>
            <p:cNvPicPr>
              <a:picLocks noChangeAspect="1"/>
            </p:cNvPicPr>
            <p:nvPr/>
          </p:nvPicPr>
          <p:blipFill rotWithShape="1">
            <a:blip r:embed="rId4">
              <a:extLst>
                <a:ext uri="{28A0092B-C50C-407E-A947-70E740481C1C}">
                  <a14:useLocalDpi xmlns:a14="http://schemas.microsoft.com/office/drawing/2010/main" val="0"/>
                </a:ext>
              </a:extLst>
            </a:blip>
            <a:srcRect l="26042" r="17784"/>
            <a:stretch/>
          </p:blipFill>
          <p:spPr>
            <a:xfrm>
              <a:off x="9045683" y="338620"/>
              <a:ext cx="2655267" cy="2658510"/>
            </a:xfrm>
            <a:prstGeom prst="rect">
              <a:avLst/>
            </a:prstGeom>
            <a:grpFill/>
          </p:spPr>
        </p:pic>
      </p:grpSp>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49</a:t>
            </a:fld>
            <a:endParaRPr lang="en-US"/>
          </a:p>
        </p:txBody>
      </p:sp>
      <p:sp>
        <p:nvSpPr>
          <p:cNvPr id="9" name="Title 1">
            <a:extLst>
              <a:ext uri="{FF2B5EF4-FFF2-40B4-BE49-F238E27FC236}">
                <a16:creationId xmlns:a16="http://schemas.microsoft.com/office/drawing/2014/main" id="{EA1C5E04-2499-479E-BAC5-6756197E8E09}"/>
              </a:ext>
            </a:extLst>
          </p:cNvPr>
          <p:cNvSpPr>
            <a:spLocks noGrp="1"/>
          </p:cNvSpPr>
          <p:nvPr>
            <p:ph type="title"/>
          </p:nvPr>
        </p:nvSpPr>
        <p:spPr>
          <a:xfrm>
            <a:off x="838199" y="365125"/>
            <a:ext cx="11171075" cy="1325563"/>
          </a:xfrm>
        </p:spPr>
        <p:txBody>
          <a:bodyPr/>
          <a:lstStyle/>
          <a:p>
            <a:r>
              <a:rPr lang="en-US" b="1" dirty="0">
                <a:solidFill>
                  <a:schemeClr val="bg1"/>
                </a:solidFill>
                <a:latin typeface="GENISO" panose="02000400000000000000" pitchFamily="2" charset="0"/>
                <a:cs typeface="GENISO" panose="02000400000000000000" pitchFamily="2" charset="0"/>
              </a:rPr>
              <a:t>Street Sections:</a:t>
            </a:r>
          </a:p>
        </p:txBody>
      </p:sp>
      <p:sp>
        <p:nvSpPr>
          <p:cNvPr id="3" name="Oval 2">
            <a:extLst>
              <a:ext uri="{FF2B5EF4-FFF2-40B4-BE49-F238E27FC236}">
                <a16:creationId xmlns:a16="http://schemas.microsoft.com/office/drawing/2014/main" id="{15FB3C0C-5186-463B-A366-C749ED5F55BF}"/>
              </a:ext>
            </a:extLst>
          </p:cNvPr>
          <p:cNvSpPr/>
          <p:nvPr/>
        </p:nvSpPr>
        <p:spPr>
          <a:xfrm>
            <a:off x="9633813" y="2335021"/>
            <a:ext cx="1881051" cy="59327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A4ACC24B-1030-4CB8-BED2-3BF6097A6B56}"/>
              </a:ext>
            </a:extLst>
          </p:cNvPr>
          <p:cNvSpPr txBox="1">
            <a:spLocks/>
          </p:cNvSpPr>
          <p:nvPr/>
        </p:nvSpPr>
        <p:spPr>
          <a:xfrm>
            <a:off x="4485376" y="6313336"/>
            <a:ext cx="3613595" cy="3498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solidFill>
                  <a:schemeClr val="bg1"/>
                </a:solidFill>
                <a:latin typeface="GENISO" panose="02000400000000000000" pitchFamily="2" charset="0"/>
                <a:cs typeface="GENISO" panose="02000400000000000000" pitchFamily="2" charset="0"/>
              </a:rPr>
              <a:t>THOROUGHFARE SECTION</a:t>
            </a:r>
          </a:p>
        </p:txBody>
      </p:sp>
      <p:sp>
        <p:nvSpPr>
          <p:cNvPr id="14" name="Content Placeholder 2">
            <a:extLst>
              <a:ext uri="{FF2B5EF4-FFF2-40B4-BE49-F238E27FC236}">
                <a16:creationId xmlns:a16="http://schemas.microsoft.com/office/drawing/2014/main" id="{1A9847FD-7483-40A2-8244-9962529EC2DA}"/>
              </a:ext>
            </a:extLst>
          </p:cNvPr>
          <p:cNvSpPr txBox="1">
            <a:spLocks/>
          </p:cNvSpPr>
          <p:nvPr/>
        </p:nvSpPr>
        <p:spPr>
          <a:xfrm>
            <a:off x="5525808" y="1755885"/>
            <a:ext cx="3613595" cy="87577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2400" b="1" dirty="0">
                <a:solidFill>
                  <a:schemeClr val="bg1"/>
                </a:solidFill>
                <a:latin typeface="GENISO" panose="02000400000000000000" pitchFamily="2" charset="0"/>
                <a:cs typeface="GENISO" panose="02000400000000000000" pitchFamily="2" charset="0"/>
              </a:rPr>
              <a:t>NEIGHBORHOOD </a:t>
            </a:r>
          </a:p>
          <a:p>
            <a:pPr marL="0" indent="0" algn="r">
              <a:buFont typeface="Arial" panose="020B0604020202020204" pitchFamily="34" charset="0"/>
              <a:buNone/>
            </a:pPr>
            <a:r>
              <a:rPr lang="en-US" sz="2400" b="1" dirty="0">
                <a:solidFill>
                  <a:schemeClr val="bg1"/>
                </a:solidFill>
                <a:latin typeface="GENISO" panose="02000400000000000000" pitchFamily="2" charset="0"/>
                <a:cs typeface="GENISO" panose="02000400000000000000" pitchFamily="2" charset="0"/>
              </a:rPr>
              <a:t>SECTION KEY</a:t>
            </a:r>
          </a:p>
        </p:txBody>
      </p:sp>
    </p:spTree>
    <p:extLst>
      <p:ext uri="{BB962C8B-B14F-4D97-AF65-F5344CB8AC3E}">
        <p14:creationId xmlns:p14="http://schemas.microsoft.com/office/powerpoint/2010/main" val="501762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CD63F1A-324A-4572-AFA0-3689555AE747}"/>
              </a:ext>
            </a:extLst>
          </p:cNvPr>
          <p:cNvPicPr>
            <a:picLocks noChangeAspect="1"/>
          </p:cNvPicPr>
          <p:nvPr/>
        </p:nvPicPr>
        <p:blipFill rotWithShape="1">
          <a:blip r:embed="rId3">
            <a:extLst>
              <a:ext uri="{28A0092B-C50C-407E-A947-70E740481C1C}">
                <a14:useLocalDpi xmlns:a14="http://schemas.microsoft.com/office/drawing/2010/main" val="0"/>
              </a:ext>
            </a:extLst>
          </a:blip>
          <a:srcRect b="8952"/>
          <a:stretch/>
        </p:blipFill>
        <p:spPr>
          <a:xfrm>
            <a:off x="6970066" y="196645"/>
            <a:ext cx="4643246" cy="5860149"/>
          </a:xfrm>
          <a:prstGeom prst="rect">
            <a:avLst/>
          </a:prstGeom>
        </p:spPr>
      </p:pic>
      <p:pic>
        <p:nvPicPr>
          <p:cNvPr id="4" name="Picture 3">
            <a:extLst>
              <a:ext uri="{FF2B5EF4-FFF2-40B4-BE49-F238E27FC236}">
                <a16:creationId xmlns:a16="http://schemas.microsoft.com/office/drawing/2014/main" id="{903A192B-6E13-4E04-829C-E6BCB4E0DE0E}"/>
              </a:ext>
            </a:extLst>
          </p:cNvPr>
          <p:cNvPicPr>
            <a:picLocks noChangeAspect="1"/>
          </p:cNvPicPr>
          <p:nvPr/>
        </p:nvPicPr>
        <p:blipFill>
          <a:blip r:embed="rId4"/>
          <a:stretch>
            <a:fillRect/>
          </a:stretch>
        </p:blipFill>
        <p:spPr>
          <a:xfrm>
            <a:off x="859757" y="1285615"/>
            <a:ext cx="1605636" cy="2676060"/>
          </a:xfrm>
          <a:prstGeom prst="rect">
            <a:avLst/>
          </a:prstGeom>
        </p:spPr>
      </p:pic>
      <p:pic>
        <p:nvPicPr>
          <p:cNvPr id="7" name="Picture 6" descr="Shape, polygon&#10;&#10;Description automatically generated">
            <a:extLst>
              <a:ext uri="{FF2B5EF4-FFF2-40B4-BE49-F238E27FC236}">
                <a16:creationId xmlns:a16="http://schemas.microsoft.com/office/drawing/2014/main" id="{09EAD0C2-25DD-4214-ABD3-9A19D534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9757" y="4600230"/>
            <a:ext cx="1605637" cy="1330274"/>
          </a:xfrm>
          <a:prstGeom prst="rect">
            <a:avLst/>
          </a:prstGeom>
        </p:spPr>
      </p:pic>
      <p:pic>
        <p:nvPicPr>
          <p:cNvPr id="1026" name="Picture 2">
            <a:extLst>
              <a:ext uri="{FF2B5EF4-FFF2-40B4-BE49-F238E27FC236}">
                <a16:creationId xmlns:a16="http://schemas.microsoft.com/office/drawing/2014/main" id="{9E5DCB2A-30B5-4669-86FE-7528F92DDF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7585" y="1285615"/>
            <a:ext cx="1787137" cy="26760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D2603AB-E7EC-4A86-923C-994DBBD0FA86}"/>
              </a:ext>
            </a:extLst>
          </p:cNvPr>
          <p:cNvPicPr>
            <a:picLocks noChangeAspect="1"/>
          </p:cNvPicPr>
          <p:nvPr/>
        </p:nvPicPr>
        <p:blipFill rotWithShape="1">
          <a:blip r:embed="rId7">
            <a:extLst>
              <a:ext uri="{28A0092B-C50C-407E-A947-70E740481C1C}">
                <a14:useLocalDpi xmlns:a14="http://schemas.microsoft.com/office/drawing/2010/main" val="0"/>
              </a:ext>
            </a:extLst>
          </a:blip>
          <a:srcRect l="28192" t="5223" r="38109" b="4515"/>
          <a:stretch/>
        </p:blipFill>
        <p:spPr>
          <a:xfrm>
            <a:off x="4007585" y="4416892"/>
            <a:ext cx="1787137" cy="1696951"/>
          </a:xfrm>
          <a:prstGeom prst="rect">
            <a:avLst/>
          </a:prstGeom>
        </p:spPr>
      </p:pic>
      <p:sp>
        <p:nvSpPr>
          <p:cNvPr id="8" name="Title 7">
            <a:extLst>
              <a:ext uri="{FF2B5EF4-FFF2-40B4-BE49-F238E27FC236}">
                <a16:creationId xmlns:a16="http://schemas.microsoft.com/office/drawing/2014/main" id="{D8C1FBE2-2569-4160-A82F-F15278A9E501}"/>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Habitat Continuum:</a:t>
            </a:r>
          </a:p>
        </p:txBody>
      </p:sp>
      <p:sp>
        <p:nvSpPr>
          <p:cNvPr id="2" name="Slide Number Placeholder 1">
            <a:extLst>
              <a:ext uri="{FF2B5EF4-FFF2-40B4-BE49-F238E27FC236}">
                <a16:creationId xmlns:a16="http://schemas.microsoft.com/office/drawing/2014/main" id="{1B096EDC-D4AC-406B-B771-1D6F55E1F695}"/>
              </a:ext>
            </a:extLst>
          </p:cNvPr>
          <p:cNvSpPr>
            <a:spLocks noGrp="1"/>
          </p:cNvSpPr>
          <p:nvPr>
            <p:ph type="sldNum" sz="quarter" idx="12"/>
          </p:nvPr>
        </p:nvSpPr>
        <p:spPr/>
        <p:txBody>
          <a:bodyPr/>
          <a:lstStyle/>
          <a:p>
            <a:fld id="{000D6D94-682B-4540-98D3-A0A034B758ED}" type="slidenum">
              <a:rPr lang="en-US" smtClean="0"/>
              <a:t>5</a:t>
            </a:fld>
            <a:endParaRPr lang="en-US"/>
          </a:p>
        </p:txBody>
      </p:sp>
      <p:sp>
        <p:nvSpPr>
          <p:cNvPr id="10" name="Title 1">
            <a:extLst>
              <a:ext uri="{FF2B5EF4-FFF2-40B4-BE49-F238E27FC236}">
                <a16:creationId xmlns:a16="http://schemas.microsoft.com/office/drawing/2014/main" id="{D40BE569-C15A-4C71-BC01-5DB529D0F8C9}"/>
              </a:ext>
            </a:extLst>
          </p:cNvPr>
          <p:cNvSpPr txBox="1">
            <a:spLocks/>
          </p:cNvSpPr>
          <p:nvPr/>
        </p:nvSpPr>
        <p:spPr>
          <a:xfrm>
            <a:off x="6970066" y="5922634"/>
            <a:ext cx="4643246" cy="7387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200" b="1" dirty="0">
                <a:solidFill>
                  <a:schemeClr val="bg1"/>
                </a:solidFill>
                <a:latin typeface="GENISO" panose="02000400000000000000" pitchFamily="2" charset="0"/>
                <a:cs typeface="GENISO" panose="02000400000000000000" pitchFamily="2" charset="0"/>
              </a:rPr>
              <a:t>Patent drawing for the Space Station Architectural-Tetrahedral Configuration.</a:t>
            </a:r>
          </a:p>
          <a:p>
            <a:pPr algn="ctr"/>
            <a:r>
              <a:rPr lang="en-US" sz="1000" b="1" i="1" dirty="0">
                <a:solidFill>
                  <a:schemeClr val="bg1"/>
                </a:solidFill>
                <a:latin typeface="GENISO" panose="02000400000000000000" pitchFamily="2" charset="0"/>
                <a:cs typeface="GENISO" panose="02000400000000000000" pitchFamily="2" charset="0"/>
              </a:rPr>
              <a:t>Cohen, Marc.  The Continuum of Space Architecture: From Earth to Orbit. 2012.</a:t>
            </a:r>
          </a:p>
        </p:txBody>
      </p:sp>
      <p:sp>
        <p:nvSpPr>
          <p:cNvPr id="14" name="Title 1">
            <a:extLst>
              <a:ext uri="{FF2B5EF4-FFF2-40B4-BE49-F238E27FC236}">
                <a16:creationId xmlns:a16="http://schemas.microsoft.com/office/drawing/2014/main" id="{7972EFE5-9288-4ECF-93EE-9DA1D26D0AF8}"/>
              </a:ext>
            </a:extLst>
          </p:cNvPr>
          <p:cNvSpPr txBox="1">
            <a:spLocks/>
          </p:cNvSpPr>
          <p:nvPr/>
        </p:nvSpPr>
        <p:spPr>
          <a:xfrm>
            <a:off x="306724" y="4017805"/>
            <a:ext cx="2645482" cy="3347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000" b="1" dirty="0">
                <a:solidFill>
                  <a:schemeClr val="bg1"/>
                </a:solidFill>
                <a:latin typeface="GENISO" panose="02000400000000000000" pitchFamily="2" charset="0"/>
                <a:cs typeface="GENISO" panose="02000400000000000000" pitchFamily="2" charset="0"/>
              </a:rPr>
              <a:t>Primitive Hut.  </a:t>
            </a:r>
          </a:p>
        </p:txBody>
      </p:sp>
      <p:sp>
        <p:nvSpPr>
          <p:cNvPr id="11" name="Title 1">
            <a:extLst>
              <a:ext uri="{FF2B5EF4-FFF2-40B4-BE49-F238E27FC236}">
                <a16:creationId xmlns:a16="http://schemas.microsoft.com/office/drawing/2014/main" id="{B49EA3D3-263A-4AE0-B43A-0176C79C528D}"/>
              </a:ext>
            </a:extLst>
          </p:cNvPr>
          <p:cNvSpPr txBox="1">
            <a:spLocks/>
          </p:cNvSpPr>
          <p:nvPr/>
        </p:nvSpPr>
        <p:spPr>
          <a:xfrm>
            <a:off x="3626309" y="4020111"/>
            <a:ext cx="2645482" cy="3347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000" b="1" dirty="0">
                <a:solidFill>
                  <a:schemeClr val="bg1"/>
                </a:solidFill>
                <a:latin typeface="GENISO" panose="02000400000000000000" pitchFamily="2" charset="0"/>
                <a:cs typeface="GENISO" panose="02000400000000000000" pitchFamily="2" charset="0"/>
              </a:rPr>
              <a:t>Florence Duomo.  </a:t>
            </a:r>
          </a:p>
        </p:txBody>
      </p:sp>
      <p:sp>
        <p:nvSpPr>
          <p:cNvPr id="12" name="Title 1">
            <a:extLst>
              <a:ext uri="{FF2B5EF4-FFF2-40B4-BE49-F238E27FC236}">
                <a16:creationId xmlns:a16="http://schemas.microsoft.com/office/drawing/2014/main" id="{957AE6DB-AE81-4792-945F-8251DA420083}"/>
              </a:ext>
            </a:extLst>
          </p:cNvPr>
          <p:cNvSpPr txBox="1">
            <a:spLocks/>
          </p:cNvSpPr>
          <p:nvPr/>
        </p:nvSpPr>
        <p:spPr>
          <a:xfrm>
            <a:off x="3626309" y="6171792"/>
            <a:ext cx="2645482" cy="3347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000" b="1" dirty="0">
                <a:solidFill>
                  <a:schemeClr val="bg1"/>
                </a:solidFill>
                <a:latin typeface="GENISO" panose="02000400000000000000" pitchFamily="2" charset="0"/>
                <a:cs typeface="GENISO" panose="02000400000000000000" pitchFamily="2" charset="0"/>
              </a:rPr>
              <a:t>Dymaxion House, Buckminster Fuller.</a:t>
            </a:r>
          </a:p>
        </p:txBody>
      </p:sp>
      <p:sp>
        <p:nvSpPr>
          <p:cNvPr id="13" name="Title 1">
            <a:extLst>
              <a:ext uri="{FF2B5EF4-FFF2-40B4-BE49-F238E27FC236}">
                <a16:creationId xmlns:a16="http://schemas.microsoft.com/office/drawing/2014/main" id="{70AE2DAA-3267-4B04-8093-58B47C57FAB9}"/>
              </a:ext>
            </a:extLst>
          </p:cNvPr>
          <p:cNvSpPr txBox="1">
            <a:spLocks/>
          </p:cNvSpPr>
          <p:nvPr/>
        </p:nvSpPr>
        <p:spPr>
          <a:xfrm>
            <a:off x="339834" y="6204131"/>
            <a:ext cx="2645482" cy="3347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000" b="1" dirty="0">
                <a:solidFill>
                  <a:schemeClr val="bg1"/>
                </a:solidFill>
                <a:latin typeface="GENISO" panose="02000400000000000000" pitchFamily="2" charset="0"/>
                <a:cs typeface="GENISO" panose="02000400000000000000" pitchFamily="2" charset="0"/>
              </a:rPr>
              <a:t>Platonic Volumes.  </a:t>
            </a:r>
          </a:p>
        </p:txBody>
      </p:sp>
      <p:sp>
        <p:nvSpPr>
          <p:cNvPr id="15" name="Title 1">
            <a:extLst>
              <a:ext uri="{FF2B5EF4-FFF2-40B4-BE49-F238E27FC236}">
                <a16:creationId xmlns:a16="http://schemas.microsoft.com/office/drawing/2014/main" id="{2C5621FF-5194-4DF0-9431-DD6553F07BEF}"/>
              </a:ext>
            </a:extLst>
          </p:cNvPr>
          <p:cNvSpPr txBox="1">
            <a:spLocks/>
          </p:cNvSpPr>
          <p:nvPr/>
        </p:nvSpPr>
        <p:spPr>
          <a:xfrm>
            <a:off x="859757" y="6506573"/>
            <a:ext cx="8846904" cy="297633"/>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Adapted from: </a:t>
            </a:r>
          </a:p>
          <a:p>
            <a:r>
              <a:rPr lang="en-US" sz="1000" b="1" i="1" dirty="0">
                <a:solidFill>
                  <a:schemeClr val="bg1"/>
                </a:solidFill>
                <a:latin typeface="GENISO" panose="02000400000000000000" pitchFamily="2" charset="0"/>
                <a:cs typeface="GENISO" panose="02000400000000000000" pitchFamily="2" charset="0"/>
              </a:rPr>
              <a:t>Cohen, Marc.  The Continuum of Space Architecture: From Earth to Orbit. 2012.</a:t>
            </a:r>
          </a:p>
        </p:txBody>
      </p:sp>
    </p:spTree>
    <p:extLst>
      <p:ext uri="{BB962C8B-B14F-4D97-AF65-F5344CB8AC3E}">
        <p14:creationId xmlns:p14="http://schemas.microsoft.com/office/powerpoint/2010/main" val="4134225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ree, outdoor, street, outdoor object&#10;&#10;Description automatically generated">
            <a:extLst>
              <a:ext uri="{FF2B5EF4-FFF2-40B4-BE49-F238E27FC236}">
                <a16:creationId xmlns:a16="http://schemas.microsoft.com/office/drawing/2014/main" id="{ECA11DA1-88B4-498C-A2C9-95F8618672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472" y="1350382"/>
            <a:ext cx="9037320" cy="5142493"/>
          </a:xfrm>
          <a:prstGeom prst="rect">
            <a:avLst/>
          </a:prstGeom>
          <a:ln w="19050">
            <a:solidFill>
              <a:schemeClr val="bg1"/>
            </a:solidFill>
          </a:ln>
        </p:spPr>
      </p:pic>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50</a:t>
            </a:fld>
            <a:endParaRPr lang="en-US"/>
          </a:p>
        </p:txBody>
      </p:sp>
      <p:sp>
        <p:nvSpPr>
          <p:cNvPr id="7" name="Title 1">
            <a:extLst>
              <a:ext uri="{FF2B5EF4-FFF2-40B4-BE49-F238E27FC236}">
                <a16:creationId xmlns:a16="http://schemas.microsoft.com/office/drawing/2014/main" id="{603C9ADF-1A8B-431E-87C1-2B45837371B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Public Thoroughfare: </a:t>
            </a:r>
          </a:p>
        </p:txBody>
      </p:sp>
      <p:pic>
        <p:nvPicPr>
          <p:cNvPr id="8" name="Picture 7" descr="A picture containing text&#10;&#10;Description automatically generated">
            <a:extLst>
              <a:ext uri="{FF2B5EF4-FFF2-40B4-BE49-F238E27FC236}">
                <a16:creationId xmlns:a16="http://schemas.microsoft.com/office/drawing/2014/main" id="{E77DEB0A-0497-4822-BE94-91FFFA98A206}"/>
              </a:ext>
            </a:extLst>
          </p:cNvPr>
          <p:cNvPicPr>
            <a:picLocks noChangeAspect="1"/>
          </p:cNvPicPr>
          <p:nvPr/>
        </p:nvPicPr>
        <p:blipFill rotWithShape="1">
          <a:blip r:embed="rId4">
            <a:extLst>
              <a:ext uri="{28A0092B-C50C-407E-A947-70E740481C1C}">
                <a14:useLocalDpi xmlns:a14="http://schemas.microsoft.com/office/drawing/2010/main" val="0"/>
              </a:ext>
            </a:extLst>
          </a:blip>
          <a:srcRect l="21301" r="58204"/>
          <a:stretch/>
        </p:blipFill>
        <p:spPr>
          <a:xfrm>
            <a:off x="10744296" y="339725"/>
            <a:ext cx="1219008" cy="1325563"/>
          </a:xfrm>
          <a:prstGeom prst="rect">
            <a:avLst/>
          </a:prstGeom>
        </p:spPr>
      </p:pic>
      <p:pic>
        <p:nvPicPr>
          <p:cNvPr id="6" name="Picture 5" descr="A picture containing text&#10;&#10;Description automatically generated">
            <a:extLst>
              <a:ext uri="{FF2B5EF4-FFF2-40B4-BE49-F238E27FC236}">
                <a16:creationId xmlns:a16="http://schemas.microsoft.com/office/drawing/2014/main" id="{627F1074-40E8-4C6B-BEDD-80B9F7CB4FBB}"/>
              </a:ext>
            </a:extLst>
          </p:cNvPr>
          <p:cNvPicPr>
            <a:picLocks noChangeAspect="1"/>
          </p:cNvPicPr>
          <p:nvPr/>
        </p:nvPicPr>
        <p:blipFill rotWithShape="1">
          <a:blip r:embed="rId4">
            <a:extLst>
              <a:ext uri="{28A0092B-C50C-407E-A947-70E740481C1C}">
                <a14:useLocalDpi xmlns:a14="http://schemas.microsoft.com/office/drawing/2010/main" val="0"/>
              </a:ext>
            </a:extLst>
          </a:blip>
          <a:srcRect l="80387" r="-882"/>
          <a:stretch/>
        </p:blipFill>
        <p:spPr>
          <a:xfrm>
            <a:off x="10744296" y="1842623"/>
            <a:ext cx="1219008" cy="1325563"/>
          </a:xfrm>
          <a:prstGeom prst="rect">
            <a:avLst/>
          </a:prstGeom>
        </p:spPr>
      </p:pic>
      <p:pic>
        <p:nvPicPr>
          <p:cNvPr id="10" name="Picture 9">
            <a:extLst>
              <a:ext uri="{FF2B5EF4-FFF2-40B4-BE49-F238E27FC236}">
                <a16:creationId xmlns:a16="http://schemas.microsoft.com/office/drawing/2014/main" id="{491232A9-EB4D-47BA-845B-BBE431948178}"/>
              </a:ext>
            </a:extLst>
          </p:cNvPr>
          <p:cNvPicPr>
            <a:picLocks noChangeAspect="1"/>
          </p:cNvPicPr>
          <p:nvPr/>
        </p:nvPicPr>
        <p:blipFill rotWithShape="1">
          <a:blip r:embed="rId5">
            <a:extLst>
              <a:ext uri="{28A0092B-C50C-407E-A947-70E740481C1C}">
                <a14:useLocalDpi xmlns:a14="http://schemas.microsoft.com/office/drawing/2010/main" val="0"/>
              </a:ext>
            </a:extLst>
          </a:blip>
          <a:srcRect l="16489" t="1991" r="16489"/>
          <a:stretch/>
        </p:blipFill>
        <p:spPr>
          <a:xfrm>
            <a:off x="10578517" y="5204049"/>
            <a:ext cx="1384787" cy="1152301"/>
          </a:xfrm>
          <a:prstGeom prst="rect">
            <a:avLst/>
          </a:prstGeom>
        </p:spPr>
      </p:pic>
    </p:spTree>
    <p:extLst>
      <p:ext uri="{BB962C8B-B14F-4D97-AF65-F5344CB8AC3E}">
        <p14:creationId xmlns:p14="http://schemas.microsoft.com/office/powerpoint/2010/main" val="13937824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5192F66-AA05-4E46-B488-CAAE0DB1A605}"/>
              </a:ext>
            </a:extLst>
          </p:cNvPr>
          <p:cNvSpPr>
            <a:spLocks noGrp="1"/>
          </p:cNvSpPr>
          <p:nvPr>
            <p:ph type="sldNum" sz="quarter" idx="12"/>
          </p:nvPr>
        </p:nvSpPr>
        <p:spPr/>
        <p:txBody>
          <a:bodyPr/>
          <a:lstStyle/>
          <a:p>
            <a:fld id="{000D6D94-682B-4540-98D3-A0A034B758ED}" type="slidenum">
              <a:rPr lang="en-US" smtClean="0"/>
              <a:t>51</a:t>
            </a:fld>
            <a:endParaRPr lang="en-US"/>
          </a:p>
        </p:txBody>
      </p:sp>
      <p:pic>
        <p:nvPicPr>
          <p:cNvPr id="14" name="Picture 13" descr="A picture containing text&#10;&#10;Description automatically generated">
            <a:extLst>
              <a:ext uri="{FF2B5EF4-FFF2-40B4-BE49-F238E27FC236}">
                <a16:creationId xmlns:a16="http://schemas.microsoft.com/office/drawing/2014/main" id="{06A66FD0-823C-4EA6-82F1-D43571AA8EC8}"/>
              </a:ext>
            </a:extLst>
          </p:cNvPr>
          <p:cNvPicPr>
            <a:picLocks noChangeAspect="1"/>
          </p:cNvPicPr>
          <p:nvPr/>
        </p:nvPicPr>
        <p:blipFill rotWithShape="1">
          <a:blip r:embed="rId3">
            <a:extLst>
              <a:ext uri="{28A0092B-C50C-407E-A947-70E740481C1C}">
                <a14:useLocalDpi xmlns:a14="http://schemas.microsoft.com/office/drawing/2010/main" val="0"/>
              </a:ext>
            </a:extLst>
          </a:blip>
          <a:srcRect l="26134" r="37679"/>
          <a:stretch/>
        </p:blipFill>
        <p:spPr>
          <a:xfrm>
            <a:off x="8610600" y="1498038"/>
            <a:ext cx="3314700" cy="4543569"/>
          </a:xfrm>
          <a:prstGeom prst="rect">
            <a:avLst/>
          </a:prstGeom>
        </p:spPr>
      </p:pic>
      <p:sp>
        <p:nvSpPr>
          <p:cNvPr id="11" name="Title 1">
            <a:extLst>
              <a:ext uri="{FF2B5EF4-FFF2-40B4-BE49-F238E27FC236}">
                <a16:creationId xmlns:a16="http://schemas.microsoft.com/office/drawing/2014/main" id="{3A331BC7-1DBC-4EF9-9C65-B33280951DC6}"/>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Office Module:</a:t>
            </a:r>
          </a:p>
        </p:txBody>
      </p:sp>
      <p:pic>
        <p:nvPicPr>
          <p:cNvPr id="5" name="Picture 4" descr="A picture containing text, wall, indoor&#10;&#10;Description automatically generated">
            <a:extLst>
              <a:ext uri="{FF2B5EF4-FFF2-40B4-BE49-F238E27FC236}">
                <a16:creationId xmlns:a16="http://schemas.microsoft.com/office/drawing/2014/main" id="{F565F738-F159-4290-B4CF-1110A633EB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700" y="1498038"/>
            <a:ext cx="8211186" cy="4802187"/>
          </a:xfrm>
          <a:prstGeom prst="rect">
            <a:avLst/>
          </a:prstGeom>
          <a:ln w="28575">
            <a:solidFill>
              <a:schemeClr val="bg1"/>
            </a:solidFill>
          </a:ln>
        </p:spPr>
      </p:pic>
    </p:spTree>
    <p:extLst>
      <p:ext uri="{BB962C8B-B14F-4D97-AF65-F5344CB8AC3E}">
        <p14:creationId xmlns:p14="http://schemas.microsoft.com/office/powerpoint/2010/main" val="18875111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52</a:t>
            </a:fld>
            <a:endParaRPr lang="en-US"/>
          </a:p>
        </p:txBody>
      </p:sp>
      <p:sp>
        <p:nvSpPr>
          <p:cNvPr id="7" name="Title 1">
            <a:extLst>
              <a:ext uri="{FF2B5EF4-FFF2-40B4-BE49-F238E27FC236}">
                <a16:creationId xmlns:a16="http://schemas.microsoft.com/office/drawing/2014/main" id="{603C9ADF-1A8B-431E-87C1-2B45837371B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Forum: </a:t>
            </a:r>
          </a:p>
        </p:txBody>
      </p:sp>
      <p:pic>
        <p:nvPicPr>
          <p:cNvPr id="8" name="Picture 7" descr="A picture containing text&#10;&#10;Description automatically generated">
            <a:extLst>
              <a:ext uri="{FF2B5EF4-FFF2-40B4-BE49-F238E27FC236}">
                <a16:creationId xmlns:a16="http://schemas.microsoft.com/office/drawing/2014/main" id="{E77DEB0A-0497-4822-BE94-91FFFA98A206}"/>
              </a:ext>
            </a:extLst>
          </p:cNvPr>
          <p:cNvPicPr>
            <a:picLocks noChangeAspect="1"/>
          </p:cNvPicPr>
          <p:nvPr/>
        </p:nvPicPr>
        <p:blipFill rotWithShape="1">
          <a:blip r:embed="rId3">
            <a:extLst>
              <a:ext uri="{28A0092B-C50C-407E-A947-70E740481C1C}">
                <a14:useLocalDpi xmlns:a14="http://schemas.microsoft.com/office/drawing/2010/main" val="0"/>
              </a:ext>
            </a:extLst>
          </a:blip>
          <a:srcRect l="21301" r="58204"/>
          <a:stretch/>
        </p:blipFill>
        <p:spPr>
          <a:xfrm>
            <a:off x="10744296" y="339725"/>
            <a:ext cx="1219008" cy="1325563"/>
          </a:xfrm>
          <a:prstGeom prst="rect">
            <a:avLst/>
          </a:prstGeom>
        </p:spPr>
      </p:pic>
      <p:pic>
        <p:nvPicPr>
          <p:cNvPr id="6" name="Picture 5" descr="A picture containing text&#10;&#10;Description automatically generated">
            <a:extLst>
              <a:ext uri="{FF2B5EF4-FFF2-40B4-BE49-F238E27FC236}">
                <a16:creationId xmlns:a16="http://schemas.microsoft.com/office/drawing/2014/main" id="{627F1074-40E8-4C6B-BEDD-80B9F7CB4FBB}"/>
              </a:ext>
            </a:extLst>
          </p:cNvPr>
          <p:cNvPicPr>
            <a:picLocks noChangeAspect="1"/>
          </p:cNvPicPr>
          <p:nvPr/>
        </p:nvPicPr>
        <p:blipFill rotWithShape="1">
          <a:blip r:embed="rId3">
            <a:extLst>
              <a:ext uri="{28A0092B-C50C-407E-A947-70E740481C1C}">
                <a14:useLocalDpi xmlns:a14="http://schemas.microsoft.com/office/drawing/2010/main" val="0"/>
              </a:ext>
            </a:extLst>
          </a:blip>
          <a:srcRect l="80387" r="-882"/>
          <a:stretch/>
        </p:blipFill>
        <p:spPr>
          <a:xfrm>
            <a:off x="10744296" y="1842623"/>
            <a:ext cx="1219008" cy="1325563"/>
          </a:xfrm>
          <a:prstGeom prst="rect">
            <a:avLst/>
          </a:prstGeom>
        </p:spPr>
      </p:pic>
      <p:pic>
        <p:nvPicPr>
          <p:cNvPr id="10" name="Picture 9" descr="A picture containing indoor&#10;&#10;Description automatically generated">
            <a:extLst>
              <a:ext uri="{FF2B5EF4-FFF2-40B4-BE49-F238E27FC236}">
                <a16:creationId xmlns:a16="http://schemas.microsoft.com/office/drawing/2014/main" id="{43BD3ED0-0788-4791-834E-34F5EED64681}"/>
              </a:ext>
            </a:extLst>
          </p:cNvPr>
          <p:cNvPicPr>
            <a:picLocks noChangeAspect="1"/>
          </p:cNvPicPr>
          <p:nvPr/>
        </p:nvPicPr>
        <p:blipFill rotWithShape="1">
          <a:blip r:embed="rId4">
            <a:extLst>
              <a:ext uri="{28A0092B-C50C-407E-A947-70E740481C1C}">
                <a14:useLocalDpi xmlns:a14="http://schemas.microsoft.com/office/drawing/2010/main" val="0"/>
              </a:ext>
            </a:extLst>
          </a:blip>
          <a:srcRect l="20113" r="19895"/>
          <a:stretch/>
        </p:blipFill>
        <p:spPr>
          <a:xfrm>
            <a:off x="235520" y="4075611"/>
            <a:ext cx="2649482" cy="2195513"/>
          </a:xfrm>
          <a:prstGeom prst="rect">
            <a:avLst/>
          </a:prstGeom>
        </p:spPr>
      </p:pic>
      <p:pic>
        <p:nvPicPr>
          <p:cNvPr id="3" name="Picture 2" descr="A picture containing text, indoor&#10;&#10;Description automatically generated">
            <a:extLst>
              <a:ext uri="{FF2B5EF4-FFF2-40B4-BE49-F238E27FC236}">
                <a16:creationId xmlns:a16="http://schemas.microsoft.com/office/drawing/2014/main" id="{342E89B2-C06E-472B-911D-11A8E11C51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2620" y="703081"/>
            <a:ext cx="7424057" cy="5568043"/>
          </a:xfrm>
          <a:prstGeom prst="rect">
            <a:avLst/>
          </a:prstGeom>
          <a:ln w="19050">
            <a:solidFill>
              <a:schemeClr val="bg1"/>
            </a:solidFill>
          </a:ln>
        </p:spPr>
      </p:pic>
    </p:spTree>
    <p:extLst>
      <p:ext uri="{BB962C8B-B14F-4D97-AF65-F5344CB8AC3E}">
        <p14:creationId xmlns:p14="http://schemas.microsoft.com/office/powerpoint/2010/main" val="666447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53</a:t>
            </a:fld>
            <a:endParaRPr lang="en-US"/>
          </a:p>
        </p:txBody>
      </p:sp>
      <p:sp>
        <p:nvSpPr>
          <p:cNvPr id="8" name="Title 1">
            <a:extLst>
              <a:ext uri="{FF2B5EF4-FFF2-40B4-BE49-F238E27FC236}">
                <a16:creationId xmlns:a16="http://schemas.microsoft.com/office/drawing/2014/main" id="{0E3BB0AD-021B-4145-B9BD-77F67AF53177}"/>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Thoroughfare Junction: </a:t>
            </a:r>
          </a:p>
        </p:txBody>
      </p:sp>
      <p:pic>
        <p:nvPicPr>
          <p:cNvPr id="5" name="Picture 4" descr="A picture containing outdoor&#10;&#10;Description automatically generated">
            <a:extLst>
              <a:ext uri="{FF2B5EF4-FFF2-40B4-BE49-F238E27FC236}">
                <a16:creationId xmlns:a16="http://schemas.microsoft.com/office/drawing/2014/main" id="{E3A706D7-CF99-494F-A8C9-891184F033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7888" y="1366855"/>
            <a:ext cx="9008369" cy="5126019"/>
          </a:xfrm>
          <a:prstGeom prst="rect">
            <a:avLst/>
          </a:prstGeom>
        </p:spPr>
      </p:pic>
      <p:pic>
        <p:nvPicPr>
          <p:cNvPr id="7" name="Picture 6">
            <a:extLst>
              <a:ext uri="{FF2B5EF4-FFF2-40B4-BE49-F238E27FC236}">
                <a16:creationId xmlns:a16="http://schemas.microsoft.com/office/drawing/2014/main" id="{304962FE-2053-4DE0-A32F-2D826CA8F916}"/>
              </a:ext>
            </a:extLst>
          </p:cNvPr>
          <p:cNvPicPr>
            <a:picLocks noChangeAspect="1"/>
          </p:cNvPicPr>
          <p:nvPr/>
        </p:nvPicPr>
        <p:blipFill rotWithShape="1">
          <a:blip r:embed="rId4">
            <a:extLst>
              <a:ext uri="{28A0092B-C50C-407E-A947-70E740481C1C}">
                <a14:useLocalDpi xmlns:a14="http://schemas.microsoft.com/office/drawing/2010/main" val="0"/>
              </a:ext>
            </a:extLst>
          </a:blip>
          <a:srcRect l="30418" r="30454"/>
          <a:stretch/>
        </p:blipFill>
        <p:spPr>
          <a:xfrm>
            <a:off x="10160316" y="3487784"/>
            <a:ext cx="1742123" cy="2533558"/>
          </a:xfrm>
          <a:prstGeom prst="rect">
            <a:avLst/>
          </a:prstGeom>
        </p:spPr>
      </p:pic>
    </p:spTree>
    <p:extLst>
      <p:ext uri="{BB962C8B-B14F-4D97-AF65-F5344CB8AC3E}">
        <p14:creationId xmlns:p14="http://schemas.microsoft.com/office/powerpoint/2010/main" val="33277191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54</a:t>
            </a:fld>
            <a:endParaRPr lang="en-US"/>
          </a:p>
        </p:txBody>
      </p:sp>
      <p:sp>
        <p:nvSpPr>
          <p:cNvPr id="7" name="Title 1">
            <a:extLst>
              <a:ext uri="{FF2B5EF4-FFF2-40B4-BE49-F238E27FC236}">
                <a16:creationId xmlns:a16="http://schemas.microsoft.com/office/drawing/2014/main" id="{603C9ADF-1A8B-431E-87C1-2B45837371BF}"/>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Sport Stadium: </a:t>
            </a:r>
          </a:p>
        </p:txBody>
      </p:sp>
      <p:pic>
        <p:nvPicPr>
          <p:cNvPr id="3" name="Picture 2">
            <a:extLst>
              <a:ext uri="{FF2B5EF4-FFF2-40B4-BE49-F238E27FC236}">
                <a16:creationId xmlns:a16="http://schemas.microsoft.com/office/drawing/2014/main" id="{22C33330-CEEC-445C-A61B-3E994CF994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145" y="1441884"/>
            <a:ext cx="9885710" cy="4914466"/>
          </a:xfrm>
          <a:prstGeom prst="rect">
            <a:avLst/>
          </a:prstGeom>
          <a:ln w="19050">
            <a:solidFill>
              <a:schemeClr val="bg1"/>
            </a:solidFill>
          </a:ln>
        </p:spPr>
      </p:pic>
      <p:grpSp>
        <p:nvGrpSpPr>
          <p:cNvPr id="8" name="Group 7">
            <a:extLst>
              <a:ext uri="{FF2B5EF4-FFF2-40B4-BE49-F238E27FC236}">
                <a16:creationId xmlns:a16="http://schemas.microsoft.com/office/drawing/2014/main" id="{E15C349F-D94D-4421-B0ED-F5160C87954B}"/>
              </a:ext>
            </a:extLst>
          </p:cNvPr>
          <p:cNvGrpSpPr/>
          <p:nvPr/>
        </p:nvGrpSpPr>
        <p:grpSpPr>
          <a:xfrm>
            <a:off x="339634" y="4153987"/>
            <a:ext cx="3357155" cy="1993647"/>
            <a:chOff x="182879" y="3866605"/>
            <a:chExt cx="3357155" cy="1993647"/>
          </a:xfrm>
        </p:grpSpPr>
        <p:grpSp>
          <p:nvGrpSpPr>
            <p:cNvPr id="11" name="Group 10">
              <a:extLst>
                <a:ext uri="{FF2B5EF4-FFF2-40B4-BE49-F238E27FC236}">
                  <a16:creationId xmlns:a16="http://schemas.microsoft.com/office/drawing/2014/main" id="{B9E7A1C6-3F04-46A7-99F3-BC2D8E3732BC}"/>
                </a:ext>
              </a:extLst>
            </p:cNvPr>
            <p:cNvGrpSpPr/>
            <p:nvPr/>
          </p:nvGrpSpPr>
          <p:grpSpPr>
            <a:xfrm>
              <a:off x="182879" y="3866605"/>
              <a:ext cx="3357155" cy="1993647"/>
              <a:chOff x="304800" y="4727927"/>
              <a:chExt cx="3009900" cy="1764947"/>
            </a:xfrm>
          </p:grpSpPr>
          <p:sp>
            <p:nvSpPr>
              <p:cNvPr id="12" name="Rectangle: Rounded Corners 11">
                <a:extLst>
                  <a:ext uri="{FF2B5EF4-FFF2-40B4-BE49-F238E27FC236}">
                    <a16:creationId xmlns:a16="http://schemas.microsoft.com/office/drawing/2014/main" id="{126D8436-D757-4B17-BEAE-EA531C228E06}"/>
                  </a:ext>
                </a:extLst>
              </p:cNvPr>
              <p:cNvSpPr/>
              <p:nvPr/>
            </p:nvSpPr>
            <p:spPr>
              <a:xfrm>
                <a:off x="304800" y="4727927"/>
                <a:ext cx="3009900" cy="1764947"/>
              </a:xfrm>
              <a:prstGeom prst="round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Diagram&#10;&#10;Description automatically generated">
                <a:extLst>
                  <a:ext uri="{FF2B5EF4-FFF2-40B4-BE49-F238E27FC236}">
                    <a16:creationId xmlns:a16="http://schemas.microsoft.com/office/drawing/2014/main" id="{CCEC3042-2677-453A-A5A8-3DBFF91291B0}"/>
                  </a:ext>
                </a:extLst>
              </p:cNvPr>
              <p:cNvPicPr>
                <a:picLocks noChangeAspect="1"/>
              </p:cNvPicPr>
              <p:nvPr/>
            </p:nvPicPr>
            <p:blipFill rotWithShape="1">
              <a:blip r:embed="rId4">
                <a:extLst>
                  <a:ext uri="{28A0092B-C50C-407E-A947-70E740481C1C}">
                    <a14:useLocalDpi xmlns:a14="http://schemas.microsoft.com/office/drawing/2010/main" val="0"/>
                  </a:ext>
                </a:extLst>
              </a:blip>
              <a:srcRect l="2888"/>
              <a:stretch/>
            </p:blipFill>
            <p:spPr>
              <a:xfrm>
                <a:off x="428353" y="4800376"/>
                <a:ext cx="2762794" cy="1620048"/>
              </a:xfrm>
              <a:prstGeom prst="rect">
                <a:avLst/>
              </a:prstGeom>
            </p:spPr>
          </p:pic>
        </p:grpSp>
        <p:pic>
          <p:nvPicPr>
            <p:cNvPr id="6" name="Picture 5" descr="Diagram&#10;&#10;Description automatically generated">
              <a:extLst>
                <a:ext uri="{FF2B5EF4-FFF2-40B4-BE49-F238E27FC236}">
                  <a16:creationId xmlns:a16="http://schemas.microsoft.com/office/drawing/2014/main" id="{DB091239-42D1-4761-B8C6-C2537A5716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913" y="3959170"/>
              <a:ext cx="3099117" cy="1763486"/>
            </a:xfrm>
            <a:prstGeom prst="rect">
              <a:avLst/>
            </a:prstGeom>
          </p:spPr>
        </p:pic>
      </p:grpSp>
    </p:spTree>
    <p:extLst>
      <p:ext uri="{BB962C8B-B14F-4D97-AF65-F5344CB8AC3E}">
        <p14:creationId xmlns:p14="http://schemas.microsoft.com/office/powerpoint/2010/main" val="23184026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55</a:t>
            </a:fld>
            <a:endParaRPr lang="en-US"/>
          </a:p>
        </p:txBody>
      </p:sp>
      <p:sp>
        <p:nvSpPr>
          <p:cNvPr id="8" name="Title 1">
            <a:extLst>
              <a:ext uri="{FF2B5EF4-FFF2-40B4-BE49-F238E27FC236}">
                <a16:creationId xmlns:a16="http://schemas.microsoft.com/office/drawing/2014/main" id="{0E3BB0AD-021B-4145-B9BD-77F67AF53177}"/>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Wayfinding: </a:t>
            </a:r>
          </a:p>
        </p:txBody>
      </p:sp>
      <p:sp>
        <p:nvSpPr>
          <p:cNvPr id="7" name="Rectangle: Rounded Corners 6">
            <a:extLst>
              <a:ext uri="{FF2B5EF4-FFF2-40B4-BE49-F238E27FC236}">
                <a16:creationId xmlns:a16="http://schemas.microsoft.com/office/drawing/2014/main" id="{51D1BE48-0E4D-4800-AA67-33945A0FA3C8}"/>
              </a:ext>
            </a:extLst>
          </p:cNvPr>
          <p:cNvSpPr/>
          <p:nvPr/>
        </p:nvSpPr>
        <p:spPr>
          <a:xfrm>
            <a:off x="838200" y="1358537"/>
            <a:ext cx="9292045" cy="4997813"/>
          </a:xfrm>
          <a:prstGeom prst="roundRect">
            <a:avLst/>
          </a:prstGeom>
          <a:blipFill>
            <a:blip r:embed="rId3">
              <a:extLst>
                <a:ext uri="{28A0092B-C50C-407E-A947-70E740481C1C}">
                  <a14:useLocalDpi xmlns:a14="http://schemas.microsoft.com/office/drawing/2010/main" val="0"/>
                </a:ext>
              </a:extLst>
            </a:blip>
            <a:stretch>
              <a:fillRect/>
            </a:stretch>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20A2CF6-D339-4A7E-B3CD-FDA7CC5FF58E}"/>
              </a:ext>
            </a:extLst>
          </p:cNvPr>
          <p:cNvPicPr>
            <a:picLocks noChangeAspect="1"/>
          </p:cNvPicPr>
          <p:nvPr/>
        </p:nvPicPr>
        <p:blipFill rotWithShape="1">
          <a:blip r:embed="rId4">
            <a:extLst>
              <a:ext uri="{28A0092B-C50C-407E-A947-70E740481C1C}">
                <a14:useLocalDpi xmlns:a14="http://schemas.microsoft.com/office/drawing/2010/main" val="0"/>
              </a:ext>
            </a:extLst>
          </a:blip>
          <a:srcRect l="30310" t="2666" r="30996" b="1991"/>
          <a:stretch/>
        </p:blipFill>
        <p:spPr>
          <a:xfrm>
            <a:off x="10264119" y="3579223"/>
            <a:ext cx="1728693" cy="2423795"/>
          </a:xfrm>
          <a:prstGeom prst="rect">
            <a:avLst/>
          </a:prstGeom>
        </p:spPr>
      </p:pic>
    </p:spTree>
    <p:extLst>
      <p:ext uri="{BB962C8B-B14F-4D97-AF65-F5344CB8AC3E}">
        <p14:creationId xmlns:p14="http://schemas.microsoft.com/office/powerpoint/2010/main" val="32385535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56</a:t>
            </a:fld>
            <a:endParaRPr lang="en-US"/>
          </a:p>
        </p:txBody>
      </p:sp>
      <p:sp>
        <p:nvSpPr>
          <p:cNvPr id="8" name="Title 1">
            <a:extLst>
              <a:ext uri="{FF2B5EF4-FFF2-40B4-BE49-F238E27FC236}">
                <a16:creationId xmlns:a16="http://schemas.microsoft.com/office/drawing/2014/main" id="{0E3BB0AD-021B-4145-B9BD-77F67AF53177}"/>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Co-Operative: </a:t>
            </a:r>
          </a:p>
        </p:txBody>
      </p:sp>
      <p:pic>
        <p:nvPicPr>
          <p:cNvPr id="5" name="Picture 4">
            <a:extLst>
              <a:ext uri="{FF2B5EF4-FFF2-40B4-BE49-F238E27FC236}">
                <a16:creationId xmlns:a16="http://schemas.microsoft.com/office/drawing/2014/main" id="{9A7DAE16-C12B-4FD1-89E2-623D903646EC}"/>
              </a:ext>
            </a:extLst>
          </p:cNvPr>
          <p:cNvPicPr>
            <a:picLocks noChangeAspect="1"/>
          </p:cNvPicPr>
          <p:nvPr/>
        </p:nvPicPr>
        <p:blipFill rotWithShape="1">
          <a:blip r:embed="rId3">
            <a:extLst>
              <a:ext uri="{28A0092B-C50C-407E-A947-70E740481C1C}">
                <a14:useLocalDpi xmlns:a14="http://schemas.microsoft.com/office/drawing/2010/main" val="0"/>
              </a:ext>
            </a:extLst>
          </a:blip>
          <a:srcRect t="50000"/>
          <a:stretch/>
        </p:blipFill>
        <p:spPr>
          <a:xfrm>
            <a:off x="173182" y="2018211"/>
            <a:ext cx="5922818" cy="3429000"/>
          </a:xfrm>
          <a:prstGeom prst="rect">
            <a:avLst/>
          </a:prstGeom>
        </p:spPr>
      </p:pic>
      <p:pic>
        <p:nvPicPr>
          <p:cNvPr id="7" name="Picture 6">
            <a:extLst>
              <a:ext uri="{FF2B5EF4-FFF2-40B4-BE49-F238E27FC236}">
                <a16:creationId xmlns:a16="http://schemas.microsoft.com/office/drawing/2014/main" id="{C9C47E71-7DD2-4EE3-8602-0C0D4768A3A4}"/>
              </a:ext>
            </a:extLst>
          </p:cNvPr>
          <p:cNvPicPr>
            <a:picLocks noChangeAspect="1"/>
          </p:cNvPicPr>
          <p:nvPr/>
        </p:nvPicPr>
        <p:blipFill rotWithShape="1">
          <a:blip r:embed="rId3">
            <a:extLst>
              <a:ext uri="{28A0092B-C50C-407E-A947-70E740481C1C}">
                <a14:useLocalDpi xmlns:a14="http://schemas.microsoft.com/office/drawing/2010/main" val="0"/>
              </a:ext>
            </a:extLst>
          </a:blip>
          <a:srcRect b="50000"/>
          <a:stretch/>
        </p:blipFill>
        <p:spPr>
          <a:xfrm>
            <a:off x="6096000" y="2204516"/>
            <a:ext cx="5922818" cy="3429000"/>
          </a:xfrm>
          <a:prstGeom prst="rect">
            <a:avLst/>
          </a:prstGeom>
        </p:spPr>
      </p:pic>
      <p:sp>
        <p:nvSpPr>
          <p:cNvPr id="9" name="Content Placeholder 2">
            <a:extLst>
              <a:ext uri="{FF2B5EF4-FFF2-40B4-BE49-F238E27FC236}">
                <a16:creationId xmlns:a16="http://schemas.microsoft.com/office/drawing/2014/main" id="{3A600E05-71ED-4772-BD9E-D11B8304B57F}"/>
              </a:ext>
            </a:extLst>
          </p:cNvPr>
          <p:cNvSpPr txBox="1">
            <a:spLocks/>
          </p:cNvSpPr>
          <p:nvPr/>
        </p:nvSpPr>
        <p:spPr>
          <a:xfrm>
            <a:off x="1065280" y="5643272"/>
            <a:ext cx="3966882" cy="72123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TYP NEIGHBORHOOD CO-OPERATIVE</a:t>
            </a:r>
            <a:endParaRPr lang="en-US" sz="1800" b="1" dirty="0">
              <a:solidFill>
                <a:schemeClr val="bg1"/>
              </a:solidFill>
              <a:latin typeface="GENISO" panose="02000400000000000000" pitchFamily="2" charset="0"/>
              <a:cs typeface="GENISO" panose="02000400000000000000" pitchFamily="2" charset="0"/>
            </a:endParaRPr>
          </a:p>
        </p:txBody>
      </p:sp>
      <p:sp>
        <p:nvSpPr>
          <p:cNvPr id="10" name="Content Placeholder 2">
            <a:extLst>
              <a:ext uri="{FF2B5EF4-FFF2-40B4-BE49-F238E27FC236}">
                <a16:creationId xmlns:a16="http://schemas.microsoft.com/office/drawing/2014/main" id="{BF9C7E29-51F8-4DEA-9324-5ADA04A3F411}"/>
              </a:ext>
            </a:extLst>
          </p:cNvPr>
          <p:cNvSpPr txBox="1">
            <a:spLocks/>
          </p:cNvSpPr>
          <p:nvPr/>
        </p:nvSpPr>
        <p:spPr>
          <a:xfrm>
            <a:off x="7159840" y="5759210"/>
            <a:ext cx="3966882" cy="721237"/>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CONTIGUOUS CIRCULATION </a:t>
            </a:r>
            <a:endParaRPr lang="en-US" sz="1800" b="1" dirty="0">
              <a:solidFill>
                <a:schemeClr val="bg1"/>
              </a:solidFill>
              <a:latin typeface="GENISO" panose="02000400000000000000" pitchFamily="2" charset="0"/>
              <a:cs typeface="GENISO" panose="02000400000000000000" pitchFamily="2" charset="0"/>
            </a:endParaRPr>
          </a:p>
        </p:txBody>
      </p:sp>
      <p:sp>
        <p:nvSpPr>
          <p:cNvPr id="11" name="Content Placeholder 2">
            <a:extLst>
              <a:ext uri="{FF2B5EF4-FFF2-40B4-BE49-F238E27FC236}">
                <a16:creationId xmlns:a16="http://schemas.microsoft.com/office/drawing/2014/main" id="{8123A73D-1918-4B87-BAA2-399D2E0F079C}"/>
              </a:ext>
            </a:extLst>
          </p:cNvPr>
          <p:cNvSpPr txBox="1">
            <a:spLocks/>
          </p:cNvSpPr>
          <p:nvPr/>
        </p:nvSpPr>
        <p:spPr>
          <a:xfrm>
            <a:off x="6973545" y="3732711"/>
            <a:ext cx="3966882" cy="721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b="1" dirty="0">
                <a:solidFill>
                  <a:schemeClr val="bg1"/>
                </a:solidFill>
                <a:latin typeface="GENISO" panose="02000400000000000000" pitchFamily="2" charset="0"/>
                <a:cs typeface="GENISO" panose="02000400000000000000" pitchFamily="2" charset="0"/>
              </a:rPr>
              <a:t>LUNG</a:t>
            </a:r>
            <a:endParaRPr lang="en-US" sz="1200" b="1" dirty="0">
              <a:solidFill>
                <a:schemeClr val="bg1"/>
              </a:solidFill>
              <a:latin typeface="GENISO" panose="02000400000000000000" pitchFamily="2" charset="0"/>
              <a:cs typeface="GENISO" panose="02000400000000000000" pitchFamily="2" charset="0"/>
            </a:endParaRPr>
          </a:p>
        </p:txBody>
      </p:sp>
    </p:spTree>
    <p:extLst>
      <p:ext uri="{BB962C8B-B14F-4D97-AF65-F5344CB8AC3E}">
        <p14:creationId xmlns:p14="http://schemas.microsoft.com/office/powerpoint/2010/main" val="10097998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57</a:t>
            </a:fld>
            <a:endParaRPr lang="en-US"/>
          </a:p>
        </p:txBody>
      </p:sp>
      <p:sp>
        <p:nvSpPr>
          <p:cNvPr id="8" name="Title 1">
            <a:extLst>
              <a:ext uri="{FF2B5EF4-FFF2-40B4-BE49-F238E27FC236}">
                <a16:creationId xmlns:a16="http://schemas.microsoft.com/office/drawing/2014/main" id="{2A8C6A53-61CE-4EB4-A860-D31242018200}"/>
              </a:ext>
            </a:extLst>
          </p:cNvPr>
          <p:cNvSpPr>
            <a:spLocks noGrp="1"/>
          </p:cNvSpPr>
          <p:nvPr>
            <p:ph type="title"/>
          </p:nvPr>
        </p:nvSpPr>
        <p:spPr>
          <a:xfrm>
            <a:off x="838200" y="365125"/>
            <a:ext cx="5967536" cy="1325563"/>
          </a:xfrm>
        </p:spPr>
        <p:txBody>
          <a:bodyPr/>
          <a:lstStyle/>
          <a:p>
            <a:r>
              <a:rPr lang="en-US" b="1" dirty="0">
                <a:solidFill>
                  <a:schemeClr val="bg1"/>
                </a:solidFill>
                <a:latin typeface="GENISO" panose="02000400000000000000" pitchFamily="2" charset="0"/>
                <a:cs typeface="GENISO" panose="02000400000000000000" pitchFamily="2" charset="0"/>
              </a:rPr>
              <a:t>Cooperative Community:</a:t>
            </a:r>
          </a:p>
        </p:txBody>
      </p:sp>
      <p:pic>
        <p:nvPicPr>
          <p:cNvPr id="11" name="Picture 10" descr="A picture containing text&#10;&#10;Description automatically generated">
            <a:extLst>
              <a:ext uri="{FF2B5EF4-FFF2-40B4-BE49-F238E27FC236}">
                <a16:creationId xmlns:a16="http://schemas.microsoft.com/office/drawing/2014/main" id="{33D54E5E-F647-413C-9EEB-D4B6896EBC75}"/>
              </a:ext>
            </a:extLst>
          </p:cNvPr>
          <p:cNvPicPr>
            <a:picLocks noChangeAspect="1"/>
          </p:cNvPicPr>
          <p:nvPr/>
        </p:nvPicPr>
        <p:blipFill rotWithShape="1">
          <a:blip r:embed="rId3">
            <a:extLst>
              <a:ext uri="{28A0092B-C50C-407E-A947-70E740481C1C}">
                <a14:useLocalDpi xmlns:a14="http://schemas.microsoft.com/office/drawing/2010/main" val="0"/>
              </a:ext>
            </a:extLst>
          </a:blip>
          <a:srcRect l="21301" r="58204"/>
          <a:stretch/>
        </p:blipFill>
        <p:spPr>
          <a:xfrm>
            <a:off x="10744296" y="339725"/>
            <a:ext cx="1219008" cy="1325563"/>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4A83438B-2BBF-4CAF-A8EC-36EC1BF64BCB}"/>
              </a:ext>
            </a:extLst>
          </p:cNvPr>
          <p:cNvPicPr>
            <a:picLocks noChangeAspect="1"/>
          </p:cNvPicPr>
          <p:nvPr/>
        </p:nvPicPr>
        <p:blipFill rotWithShape="1">
          <a:blip r:embed="rId3">
            <a:extLst>
              <a:ext uri="{28A0092B-C50C-407E-A947-70E740481C1C}">
                <a14:useLocalDpi xmlns:a14="http://schemas.microsoft.com/office/drawing/2010/main" val="0"/>
              </a:ext>
            </a:extLst>
          </a:blip>
          <a:srcRect l="81870" r="-2365"/>
          <a:stretch/>
        </p:blipFill>
        <p:spPr>
          <a:xfrm>
            <a:off x="10758364" y="1827010"/>
            <a:ext cx="1219008" cy="1325563"/>
          </a:xfrm>
          <a:prstGeom prst="rect">
            <a:avLst/>
          </a:prstGeom>
        </p:spPr>
      </p:pic>
      <p:grpSp>
        <p:nvGrpSpPr>
          <p:cNvPr id="23" name="Group 22">
            <a:extLst>
              <a:ext uri="{FF2B5EF4-FFF2-40B4-BE49-F238E27FC236}">
                <a16:creationId xmlns:a16="http://schemas.microsoft.com/office/drawing/2014/main" id="{9BD143E5-B64A-4D18-82F5-303C2621E4BD}"/>
              </a:ext>
            </a:extLst>
          </p:cNvPr>
          <p:cNvGrpSpPr/>
          <p:nvPr/>
        </p:nvGrpSpPr>
        <p:grpSpPr>
          <a:xfrm>
            <a:off x="3684086" y="1448705"/>
            <a:ext cx="4823828" cy="4907645"/>
            <a:chOff x="4294772" y="1384461"/>
            <a:chExt cx="4823828" cy="4907645"/>
          </a:xfrm>
        </p:grpSpPr>
        <p:pic>
          <p:nvPicPr>
            <p:cNvPr id="22" name="Picture 21" descr="Icon&#10;&#10;Description automatically generated">
              <a:extLst>
                <a:ext uri="{FF2B5EF4-FFF2-40B4-BE49-F238E27FC236}">
                  <a16:creationId xmlns:a16="http://schemas.microsoft.com/office/drawing/2014/main" id="{4196FF92-6880-49B7-BD53-3ABB95E71A02}"/>
                </a:ext>
              </a:extLst>
            </p:cNvPr>
            <p:cNvPicPr>
              <a:picLocks noChangeAspect="1"/>
            </p:cNvPicPr>
            <p:nvPr/>
          </p:nvPicPr>
          <p:blipFill rotWithShape="1">
            <a:blip r:embed="rId4">
              <a:extLst>
                <a:ext uri="{28A0092B-C50C-407E-A947-70E740481C1C}">
                  <a14:useLocalDpi xmlns:a14="http://schemas.microsoft.com/office/drawing/2010/main" val="0"/>
                </a:ext>
              </a:extLst>
            </a:blip>
            <a:srcRect l="34319" t="23672" r="23682" b="22444"/>
            <a:stretch/>
          </p:blipFill>
          <p:spPr>
            <a:xfrm>
              <a:off x="6098011" y="1384461"/>
              <a:ext cx="1422400" cy="1409701"/>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E1B76882-6A4C-443D-BA27-45CD648B6008}"/>
                </a:ext>
              </a:extLst>
            </p:cNvPr>
            <p:cNvPicPr>
              <a:picLocks noChangeAspect="1"/>
            </p:cNvPicPr>
            <p:nvPr/>
          </p:nvPicPr>
          <p:blipFill rotWithShape="1">
            <a:blip r:embed="rId5">
              <a:extLst>
                <a:ext uri="{28A0092B-C50C-407E-A947-70E740481C1C}">
                  <a14:useLocalDpi xmlns:a14="http://schemas.microsoft.com/office/drawing/2010/main" val="0"/>
                </a:ext>
              </a:extLst>
            </a:blip>
            <a:srcRect l="30687" t="29013" r="30687" b="21564"/>
            <a:stretch/>
          </p:blipFill>
          <p:spPr>
            <a:xfrm>
              <a:off x="4554036" y="2139353"/>
              <a:ext cx="1308100" cy="1293019"/>
            </a:xfrm>
            <a:prstGeom prst="rect">
              <a:avLst/>
            </a:prstGeom>
          </p:spPr>
        </p:pic>
        <p:pic>
          <p:nvPicPr>
            <p:cNvPr id="10" name="Picture 9" descr="Icon&#10;&#10;Description automatically generated with low confidence">
              <a:extLst>
                <a:ext uri="{FF2B5EF4-FFF2-40B4-BE49-F238E27FC236}">
                  <a16:creationId xmlns:a16="http://schemas.microsoft.com/office/drawing/2014/main" id="{51116416-D68A-45AE-91C5-D60C47E5F545}"/>
                </a:ext>
              </a:extLst>
            </p:cNvPr>
            <p:cNvPicPr>
              <a:picLocks noChangeAspect="1"/>
            </p:cNvPicPr>
            <p:nvPr/>
          </p:nvPicPr>
          <p:blipFill rotWithShape="1">
            <a:blip r:embed="rId6">
              <a:extLst>
                <a:ext uri="{28A0092B-C50C-407E-A947-70E740481C1C}">
                  <a14:useLocalDpi xmlns:a14="http://schemas.microsoft.com/office/drawing/2010/main" val="0"/>
                </a:ext>
              </a:extLst>
            </a:blip>
            <a:srcRect l="32194" t="25193" r="29931" b="24139"/>
            <a:stretch/>
          </p:blipFill>
          <p:spPr>
            <a:xfrm>
              <a:off x="7835900" y="3645989"/>
              <a:ext cx="1282700" cy="1325563"/>
            </a:xfrm>
            <a:prstGeom prst="rect">
              <a:avLst/>
            </a:prstGeom>
          </p:spPr>
        </p:pic>
        <p:pic>
          <p:nvPicPr>
            <p:cNvPr id="14" name="Picture 13" descr="Logo&#10;&#10;Description automatically generated">
              <a:extLst>
                <a:ext uri="{FF2B5EF4-FFF2-40B4-BE49-F238E27FC236}">
                  <a16:creationId xmlns:a16="http://schemas.microsoft.com/office/drawing/2014/main" id="{E74DF41D-314E-446B-8118-CFA712ED4047}"/>
                </a:ext>
              </a:extLst>
            </p:cNvPr>
            <p:cNvPicPr>
              <a:picLocks noChangeAspect="1"/>
            </p:cNvPicPr>
            <p:nvPr/>
          </p:nvPicPr>
          <p:blipFill rotWithShape="1">
            <a:blip r:embed="rId7">
              <a:extLst>
                <a:ext uri="{28A0092B-C50C-407E-A947-70E740481C1C}">
                  <a14:useLocalDpi xmlns:a14="http://schemas.microsoft.com/office/drawing/2010/main" val="0"/>
                </a:ext>
              </a:extLst>
            </a:blip>
            <a:srcRect l="36569" t="27071" r="24806" b="23900"/>
            <a:stretch/>
          </p:blipFill>
          <p:spPr>
            <a:xfrm>
              <a:off x="4294772" y="3660229"/>
              <a:ext cx="1308100" cy="1282701"/>
            </a:xfrm>
            <a:prstGeom prst="rect">
              <a:avLst/>
            </a:prstGeom>
          </p:spPr>
        </p:pic>
        <p:pic>
          <p:nvPicPr>
            <p:cNvPr id="16" name="Picture 15" descr="Logo&#10;&#10;Description automatically generated">
              <a:extLst>
                <a:ext uri="{FF2B5EF4-FFF2-40B4-BE49-F238E27FC236}">
                  <a16:creationId xmlns:a16="http://schemas.microsoft.com/office/drawing/2014/main" id="{4070E233-5534-40EB-BCC0-4B9EA9D58165}"/>
                </a:ext>
              </a:extLst>
            </p:cNvPr>
            <p:cNvPicPr>
              <a:picLocks noChangeAspect="1"/>
            </p:cNvPicPr>
            <p:nvPr/>
          </p:nvPicPr>
          <p:blipFill rotWithShape="1">
            <a:blip r:embed="rId8">
              <a:extLst>
                <a:ext uri="{28A0092B-C50C-407E-A947-70E740481C1C}">
                  <a14:useLocalDpi xmlns:a14="http://schemas.microsoft.com/office/drawing/2010/main" val="0"/>
                </a:ext>
              </a:extLst>
            </a:blip>
            <a:srcRect l="31161" t="22489" r="30965" b="23627"/>
            <a:stretch/>
          </p:blipFill>
          <p:spPr>
            <a:xfrm>
              <a:off x="5335086" y="4857004"/>
              <a:ext cx="1282700" cy="1409702"/>
            </a:xfrm>
            <a:prstGeom prst="rect">
              <a:avLst/>
            </a:prstGeom>
          </p:spPr>
        </p:pic>
        <p:pic>
          <p:nvPicPr>
            <p:cNvPr id="18" name="Picture 17" descr="Logo&#10;&#10;Description automatically generated">
              <a:extLst>
                <a:ext uri="{FF2B5EF4-FFF2-40B4-BE49-F238E27FC236}">
                  <a16:creationId xmlns:a16="http://schemas.microsoft.com/office/drawing/2014/main" id="{FB997936-BD4B-4ECF-8C3D-3C51605471E5}"/>
                </a:ext>
              </a:extLst>
            </p:cNvPr>
            <p:cNvPicPr>
              <a:picLocks noChangeAspect="1"/>
            </p:cNvPicPr>
            <p:nvPr/>
          </p:nvPicPr>
          <p:blipFill rotWithShape="1">
            <a:blip r:embed="rId9">
              <a:extLst>
                <a:ext uri="{28A0092B-C50C-407E-A947-70E740481C1C}">
                  <a14:useLocalDpi xmlns:a14="http://schemas.microsoft.com/office/drawing/2010/main" val="0"/>
                </a:ext>
              </a:extLst>
            </a:blip>
            <a:srcRect l="29819" t="25121" r="32307" b="24765"/>
            <a:stretch/>
          </p:blipFill>
          <p:spPr>
            <a:xfrm>
              <a:off x="6995690" y="4981030"/>
              <a:ext cx="1282700" cy="1311076"/>
            </a:xfrm>
            <a:prstGeom prst="rect">
              <a:avLst/>
            </a:prstGeom>
          </p:spPr>
        </p:pic>
        <p:pic>
          <p:nvPicPr>
            <p:cNvPr id="20" name="Picture 19" descr="Icon&#10;&#10;Description automatically generated">
              <a:extLst>
                <a:ext uri="{FF2B5EF4-FFF2-40B4-BE49-F238E27FC236}">
                  <a16:creationId xmlns:a16="http://schemas.microsoft.com/office/drawing/2014/main" id="{226D8581-739E-4F59-9217-4A2DBADE0189}"/>
                </a:ext>
              </a:extLst>
            </p:cNvPr>
            <p:cNvPicPr>
              <a:picLocks noChangeAspect="1"/>
            </p:cNvPicPr>
            <p:nvPr/>
          </p:nvPicPr>
          <p:blipFill rotWithShape="1">
            <a:blip r:embed="rId10">
              <a:extLst>
                <a:ext uri="{28A0092B-C50C-407E-A947-70E740481C1C}">
                  <a14:useLocalDpi xmlns:a14="http://schemas.microsoft.com/office/drawing/2010/main" val="0"/>
                </a:ext>
              </a:extLst>
            </a:blip>
            <a:srcRect l="35750" t="27161" r="26375" b="22725"/>
            <a:stretch/>
          </p:blipFill>
          <p:spPr>
            <a:xfrm>
              <a:off x="7677347" y="2117924"/>
              <a:ext cx="1282700" cy="1311076"/>
            </a:xfrm>
            <a:prstGeom prst="rect">
              <a:avLst/>
            </a:prstGeom>
          </p:spPr>
        </p:pic>
      </p:grpSp>
    </p:spTree>
    <p:extLst>
      <p:ext uri="{BB962C8B-B14F-4D97-AF65-F5344CB8AC3E}">
        <p14:creationId xmlns:p14="http://schemas.microsoft.com/office/powerpoint/2010/main" val="328055427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58</a:t>
            </a:fld>
            <a:endParaRPr lang="en-US"/>
          </a:p>
        </p:txBody>
      </p:sp>
      <p:sp>
        <p:nvSpPr>
          <p:cNvPr id="7" name="Title 1">
            <a:extLst>
              <a:ext uri="{FF2B5EF4-FFF2-40B4-BE49-F238E27FC236}">
                <a16:creationId xmlns:a16="http://schemas.microsoft.com/office/drawing/2014/main" id="{7478E250-0044-4C15-8B00-56CD309F7613}"/>
              </a:ext>
            </a:extLst>
          </p:cNvPr>
          <p:cNvSpPr>
            <a:spLocks noGrp="1"/>
          </p:cNvSpPr>
          <p:nvPr>
            <p:ph type="title"/>
          </p:nvPr>
        </p:nvSpPr>
        <p:spPr>
          <a:xfrm>
            <a:off x="838200" y="365125"/>
            <a:ext cx="10515600" cy="1325563"/>
          </a:xfrm>
        </p:spPr>
        <p:txBody>
          <a:bodyPr/>
          <a:lstStyle/>
          <a:p>
            <a:r>
              <a:rPr lang="en-US" b="1" dirty="0">
                <a:solidFill>
                  <a:schemeClr val="bg1"/>
                </a:solidFill>
                <a:latin typeface="GENISO" panose="02000400000000000000" pitchFamily="2" charset="0"/>
                <a:cs typeface="GENISO" panose="02000400000000000000" pitchFamily="2" charset="0"/>
              </a:rPr>
              <a:t>Cooperative Community:</a:t>
            </a:r>
          </a:p>
        </p:txBody>
      </p:sp>
      <p:pic>
        <p:nvPicPr>
          <p:cNvPr id="8" name="Picture 7" descr="A picture containing text&#10;&#10;Description automatically generated">
            <a:extLst>
              <a:ext uri="{FF2B5EF4-FFF2-40B4-BE49-F238E27FC236}">
                <a16:creationId xmlns:a16="http://schemas.microsoft.com/office/drawing/2014/main" id="{853E7B02-E384-402A-BD68-E874EAE428F0}"/>
              </a:ext>
            </a:extLst>
          </p:cNvPr>
          <p:cNvPicPr>
            <a:picLocks noChangeAspect="1"/>
          </p:cNvPicPr>
          <p:nvPr/>
        </p:nvPicPr>
        <p:blipFill rotWithShape="1">
          <a:blip r:embed="rId3">
            <a:extLst>
              <a:ext uri="{28A0092B-C50C-407E-A947-70E740481C1C}">
                <a14:useLocalDpi xmlns:a14="http://schemas.microsoft.com/office/drawing/2010/main" val="0"/>
              </a:ext>
            </a:extLst>
          </a:blip>
          <a:srcRect l="21301" r="58204"/>
          <a:stretch/>
        </p:blipFill>
        <p:spPr>
          <a:xfrm>
            <a:off x="10744296" y="339725"/>
            <a:ext cx="1219008" cy="1325563"/>
          </a:xfrm>
          <a:prstGeom prst="rect">
            <a:avLst/>
          </a:prstGeom>
        </p:spPr>
      </p:pic>
      <p:pic>
        <p:nvPicPr>
          <p:cNvPr id="5" name="Picture 4" descr="A picture containing text, day&#10;&#10;Description automatically generated">
            <a:extLst>
              <a:ext uri="{FF2B5EF4-FFF2-40B4-BE49-F238E27FC236}">
                <a16:creationId xmlns:a16="http://schemas.microsoft.com/office/drawing/2014/main" id="{96F2F8EF-35A7-43B3-A3FD-7D619F805D06}"/>
              </a:ext>
            </a:extLst>
          </p:cNvPr>
          <p:cNvPicPr>
            <a:picLocks noChangeAspect="1"/>
          </p:cNvPicPr>
          <p:nvPr/>
        </p:nvPicPr>
        <p:blipFill rotWithShape="1">
          <a:blip r:embed="rId4">
            <a:extLst>
              <a:ext uri="{28A0092B-C50C-407E-A947-70E740481C1C}">
                <a14:useLocalDpi xmlns:a14="http://schemas.microsoft.com/office/drawing/2010/main" val="0"/>
              </a:ext>
            </a:extLst>
          </a:blip>
          <a:srcRect l="1876" r="2521"/>
          <a:stretch/>
        </p:blipFill>
        <p:spPr>
          <a:xfrm>
            <a:off x="1733550" y="1413576"/>
            <a:ext cx="8872926" cy="5219887"/>
          </a:xfrm>
          <a:prstGeom prst="rect">
            <a:avLst/>
          </a:prstGeom>
          <a:ln w="19050">
            <a:solidFill>
              <a:schemeClr val="bg1"/>
            </a:solidFill>
          </a:ln>
        </p:spPr>
      </p:pic>
      <p:grpSp>
        <p:nvGrpSpPr>
          <p:cNvPr id="9" name="Group 8">
            <a:extLst>
              <a:ext uri="{FF2B5EF4-FFF2-40B4-BE49-F238E27FC236}">
                <a16:creationId xmlns:a16="http://schemas.microsoft.com/office/drawing/2014/main" id="{B990ED83-CE02-4FC5-967A-BCF6B432BE78}"/>
              </a:ext>
            </a:extLst>
          </p:cNvPr>
          <p:cNvGrpSpPr/>
          <p:nvPr/>
        </p:nvGrpSpPr>
        <p:grpSpPr>
          <a:xfrm>
            <a:off x="228600" y="4773965"/>
            <a:ext cx="3009900" cy="1764947"/>
            <a:chOff x="304800" y="4727927"/>
            <a:chExt cx="3009900" cy="1764947"/>
          </a:xfrm>
        </p:grpSpPr>
        <p:sp>
          <p:nvSpPr>
            <p:cNvPr id="11" name="Rectangle: Rounded Corners 10">
              <a:extLst>
                <a:ext uri="{FF2B5EF4-FFF2-40B4-BE49-F238E27FC236}">
                  <a16:creationId xmlns:a16="http://schemas.microsoft.com/office/drawing/2014/main" id="{BE34705D-00CC-43DC-A1B9-3AA66B981FEB}"/>
                </a:ext>
              </a:extLst>
            </p:cNvPr>
            <p:cNvSpPr/>
            <p:nvPr/>
          </p:nvSpPr>
          <p:spPr>
            <a:xfrm>
              <a:off x="304800" y="4727927"/>
              <a:ext cx="3009900" cy="1764947"/>
            </a:xfrm>
            <a:prstGeom prst="round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Diagram&#10;&#10;Description automatically generated">
              <a:extLst>
                <a:ext uri="{FF2B5EF4-FFF2-40B4-BE49-F238E27FC236}">
                  <a16:creationId xmlns:a16="http://schemas.microsoft.com/office/drawing/2014/main" id="{7272160F-8F54-4AE7-A3D4-2A6A03E2CCFB}"/>
                </a:ext>
              </a:extLst>
            </p:cNvPr>
            <p:cNvPicPr>
              <a:picLocks noChangeAspect="1"/>
            </p:cNvPicPr>
            <p:nvPr/>
          </p:nvPicPr>
          <p:blipFill rotWithShape="1">
            <a:blip r:embed="rId5">
              <a:extLst>
                <a:ext uri="{28A0092B-C50C-407E-A947-70E740481C1C}">
                  <a14:useLocalDpi xmlns:a14="http://schemas.microsoft.com/office/drawing/2010/main" val="0"/>
                </a:ext>
              </a:extLst>
            </a:blip>
            <a:srcRect l="2888"/>
            <a:stretch/>
          </p:blipFill>
          <p:spPr>
            <a:xfrm>
              <a:off x="428353" y="4800376"/>
              <a:ext cx="2762794" cy="1620048"/>
            </a:xfrm>
            <a:prstGeom prst="rect">
              <a:avLst/>
            </a:prstGeom>
          </p:spPr>
        </p:pic>
      </p:grpSp>
    </p:spTree>
    <p:extLst>
      <p:ext uri="{BB962C8B-B14F-4D97-AF65-F5344CB8AC3E}">
        <p14:creationId xmlns:p14="http://schemas.microsoft.com/office/powerpoint/2010/main" val="35147861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A014F8E-946F-4371-BEBB-2EF25582F11C}"/>
              </a:ext>
            </a:extLst>
          </p:cNvPr>
          <p:cNvPicPr>
            <a:picLocks noChangeAspect="1"/>
          </p:cNvPicPr>
          <p:nvPr/>
        </p:nvPicPr>
        <p:blipFill rotWithShape="1">
          <a:blip r:embed="rId3">
            <a:extLst>
              <a:ext uri="{28A0092B-C50C-407E-A947-70E740481C1C}">
                <a14:useLocalDpi xmlns:a14="http://schemas.microsoft.com/office/drawing/2010/main" val="0"/>
              </a:ext>
            </a:extLst>
          </a:blip>
          <a:srcRect l="26979" t="27960" r="30521" b="24441"/>
          <a:stretch/>
        </p:blipFill>
        <p:spPr>
          <a:xfrm>
            <a:off x="1311657" y="0"/>
            <a:ext cx="10880343" cy="6853549"/>
          </a:xfrm>
          <a:prstGeom prst="rect">
            <a:avLst/>
          </a:prstGeom>
        </p:spPr>
      </p:pic>
      <p:sp>
        <p:nvSpPr>
          <p:cNvPr id="2" name="Slide Number Placeholder 1">
            <a:extLst>
              <a:ext uri="{FF2B5EF4-FFF2-40B4-BE49-F238E27FC236}">
                <a16:creationId xmlns:a16="http://schemas.microsoft.com/office/drawing/2014/main" id="{0E544030-F633-4AC8-8FEB-6C07744892A5}"/>
              </a:ext>
            </a:extLst>
          </p:cNvPr>
          <p:cNvSpPr>
            <a:spLocks noGrp="1"/>
          </p:cNvSpPr>
          <p:nvPr>
            <p:ph type="sldNum" sz="quarter" idx="12"/>
          </p:nvPr>
        </p:nvSpPr>
        <p:spPr/>
        <p:txBody>
          <a:bodyPr/>
          <a:lstStyle/>
          <a:p>
            <a:fld id="{000D6D94-682B-4540-98D3-A0A034B758ED}" type="slidenum">
              <a:rPr lang="en-US" smtClean="0"/>
              <a:t>59</a:t>
            </a:fld>
            <a:endParaRPr lang="en-US"/>
          </a:p>
        </p:txBody>
      </p:sp>
      <p:sp>
        <p:nvSpPr>
          <p:cNvPr id="9" name="Title 1">
            <a:extLst>
              <a:ext uri="{FF2B5EF4-FFF2-40B4-BE49-F238E27FC236}">
                <a16:creationId xmlns:a16="http://schemas.microsoft.com/office/drawing/2014/main" id="{EA1C5E04-2499-479E-BAC5-6756197E8E09}"/>
              </a:ext>
            </a:extLst>
          </p:cNvPr>
          <p:cNvSpPr>
            <a:spLocks noGrp="1"/>
          </p:cNvSpPr>
          <p:nvPr>
            <p:ph type="title"/>
          </p:nvPr>
        </p:nvSpPr>
        <p:spPr>
          <a:xfrm>
            <a:off x="838199" y="365125"/>
            <a:ext cx="11171075" cy="1325563"/>
          </a:xfrm>
        </p:spPr>
        <p:txBody>
          <a:bodyPr/>
          <a:lstStyle/>
          <a:p>
            <a:r>
              <a:rPr lang="en-US" b="1" dirty="0">
                <a:solidFill>
                  <a:schemeClr val="bg1"/>
                </a:solidFill>
                <a:latin typeface="GENISO" panose="02000400000000000000" pitchFamily="2" charset="0"/>
                <a:cs typeface="GENISO" panose="02000400000000000000" pitchFamily="2" charset="0"/>
              </a:rPr>
              <a:t>LUNG</a:t>
            </a:r>
            <a:br>
              <a:rPr lang="en-US" b="1" dirty="0">
                <a:solidFill>
                  <a:schemeClr val="bg1"/>
                </a:solidFill>
                <a:latin typeface="GENISO" panose="02000400000000000000" pitchFamily="2" charset="0"/>
                <a:cs typeface="GENISO" panose="02000400000000000000" pitchFamily="2" charset="0"/>
              </a:rPr>
            </a:br>
            <a:r>
              <a:rPr lang="en-US" b="1" dirty="0">
                <a:solidFill>
                  <a:schemeClr val="bg1"/>
                </a:solidFill>
                <a:latin typeface="GENISO" panose="02000400000000000000" pitchFamily="2" charset="0"/>
                <a:cs typeface="GENISO" panose="02000400000000000000" pitchFamily="2" charset="0"/>
              </a:rPr>
              <a:t>Section:</a:t>
            </a:r>
          </a:p>
        </p:txBody>
      </p:sp>
    </p:spTree>
    <p:extLst>
      <p:ext uri="{BB962C8B-B14F-4D97-AF65-F5344CB8AC3E}">
        <p14:creationId xmlns:p14="http://schemas.microsoft.com/office/powerpoint/2010/main" val="1841736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F0A5D-278D-4C0A-8286-5EE3D32FFCEC}"/>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What is a Space Settlement?</a:t>
            </a:r>
          </a:p>
        </p:txBody>
      </p:sp>
      <p:sp>
        <p:nvSpPr>
          <p:cNvPr id="4" name="TextBox 3">
            <a:extLst>
              <a:ext uri="{FF2B5EF4-FFF2-40B4-BE49-F238E27FC236}">
                <a16:creationId xmlns:a16="http://schemas.microsoft.com/office/drawing/2014/main" id="{094E664B-8C64-48B6-9D68-11E25B62DF80}"/>
              </a:ext>
            </a:extLst>
          </p:cNvPr>
          <p:cNvSpPr txBox="1"/>
          <p:nvPr/>
        </p:nvSpPr>
        <p:spPr>
          <a:xfrm>
            <a:off x="878377" y="2630135"/>
            <a:ext cx="4721629" cy="2862322"/>
          </a:xfrm>
          <a:prstGeom prst="rect">
            <a:avLst/>
          </a:prstGeom>
          <a:noFill/>
        </p:spPr>
        <p:txBody>
          <a:bodyPr wrap="square" rtlCol="0">
            <a:spAutoFit/>
          </a:bodyPr>
          <a:lstStyle/>
          <a:p>
            <a:pPr algn="r"/>
            <a:r>
              <a:rPr lang="en-US" sz="3600" b="1" dirty="0">
                <a:solidFill>
                  <a:schemeClr val="bg1"/>
                </a:solidFill>
                <a:latin typeface="GENISO" panose="02000400000000000000" pitchFamily="2" charset="0"/>
                <a:cs typeface="GENISO" panose="02000400000000000000" pitchFamily="2" charset="0"/>
              </a:rPr>
              <a:t>SPACE STATION</a:t>
            </a:r>
          </a:p>
          <a:p>
            <a:pPr algn="r"/>
            <a:endParaRPr lang="en-US" sz="3600" b="1" dirty="0">
              <a:solidFill>
                <a:schemeClr val="bg1"/>
              </a:solidFill>
              <a:latin typeface="GENISO" panose="02000400000000000000" pitchFamily="2" charset="0"/>
              <a:cs typeface="GENISO" panose="02000400000000000000" pitchFamily="2" charset="0"/>
            </a:endParaRPr>
          </a:p>
          <a:p>
            <a:pPr algn="r"/>
            <a:r>
              <a:rPr lang="en-US" sz="3600" b="1" dirty="0">
                <a:solidFill>
                  <a:schemeClr val="bg1"/>
                </a:solidFill>
                <a:latin typeface="GENISO" panose="02000400000000000000" pitchFamily="2" charset="0"/>
                <a:cs typeface="GENISO" panose="02000400000000000000" pitchFamily="2" charset="0"/>
              </a:rPr>
              <a:t>SPACE HOTEL</a:t>
            </a:r>
          </a:p>
          <a:p>
            <a:pPr algn="r"/>
            <a:endParaRPr lang="en-US" sz="3600" b="1" dirty="0">
              <a:solidFill>
                <a:schemeClr val="bg1"/>
              </a:solidFill>
              <a:latin typeface="GENISO" panose="02000400000000000000" pitchFamily="2" charset="0"/>
              <a:cs typeface="GENISO" panose="02000400000000000000" pitchFamily="2" charset="0"/>
            </a:endParaRPr>
          </a:p>
          <a:p>
            <a:pPr algn="r"/>
            <a:r>
              <a:rPr lang="en-US" sz="3600" b="1" dirty="0">
                <a:solidFill>
                  <a:schemeClr val="bg1"/>
                </a:solidFill>
                <a:latin typeface="GENISO" panose="02000400000000000000" pitchFamily="2" charset="0"/>
                <a:cs typeface="GENISO" panose="02000400000000000000" pitchFamily="2" charset="0"/>
              </a:rPr>
              <a:t>SPACE SETTLEMENT</a:t>
            </a:r>
          </a:p>
        </p:txBody>
      </p:sp>
      <p:sp>
        <p:nvSpPr>
          <p:cNvPr id="6" name="TextBox 5">
            <a:extLst>
              <a:ext uri="{FF2B5EF4-FFF2-40B4-BE49-F238E27FC236}">
                <a16:creationId xmlns:a16="http://schemas.microsoft.com/office/drawing/2014/main" id="{AA975682-AA79-4FF0-99CB-896F5F69F65A}"/>
              </a:ext>
            </a:extLst>
          </p:cNvPr>
          <p:cNvSpPr txBox="1"/>
          <p:nvPr/>
        </p:nvSpPr>
        <p:spPr>
          <a:xfrm>
            <a:off x="6591994" y="2630135"/>
            <a:ext cx="5049400" cy="2862322"/>
          </a:xfrm>
          <a:prstGeom prst="rect">
            <a:avLst/>
          </a:prstGeom>
          <a:noFill/>
        </p:spPr>
        <p:txBody>
          <a:bodyPr wrap="square" rtlCol="0">
            <a:spAutoFit/>
          </a:bodyPr>
          <a:lstStyle/>
          <a:p>
            <a:r>
              <a:rPr lang="en-US" sz="3600" b="1" dirty="0">
                <a:solidFill>
                  <a:schemeClr val="bg1"/>
                </a:solidFill>
                <a:latin typeface="GENISO" panose="02000400000000000000" pitchFamily="2" charset="0"/>
                <a:cs typeface="GENISO" panose="02000400000000000000" pitchFamily="2" charset="0"/>
              </a:rPr>
              <a:t>WORK HABITAT</a:t>
            </a:r>
          </a:p>
          <a:p>
            <a:endParaRPr lang="en-US" sz="3600" b="1" dirty="0">
              <a:solidFill>
                <a:schemeClr val="bg1"/>
              </a:solidFill>
              <a:latin typeface="GENISO" panose="02000400000000000000" pitchFamily="2" charset="0"/>
              <a:cs typeface="GENISO" panose="02000400000000000000" pitchFamily="2" charset="0"/>
            </a:endParaRPr>
          </a:p>
          <a:p>
            <a:r>
              <a:rPr lang="en-US" sz="3600" b="1" dirty="0">
                <a:solidFill>
                  <a:schemeClr val="bg1"/>
                </a:solidFill>
                <a:latin typeface="GENISO" panose="02000400000000000000" pitchFamily="2" charset="0"/>
                <a:cs typeface="GENISO" panose="02000400000000000000" pitchFamily="2" charset="0"/>
              </a:rPr>
              <a:t>WORK + PLAY HABITAT</a:t>
            </a:r>
          </a:p>
          <a:p>
            <a:endParaRPr lang="en-US" sz="3600" b="1" dirty="0">
              <a:solidFill>
                <a:schemeClr val="bg1"/>
              </a:solidFill>
              <a:latin typeface="GENISO" panose="02000400000000000000" pitchFamily="2" charset="0"/>
              <a:cs typeface="GENISO" panose="02000400000000000000" pitchFamily="2" charset="0"/>
            </a:endParaRPr>
          </a:p>
          <a:p>
            <a:r>
              <a:rPr lang="en-US" sz="3600" b="1" dirty="0">
                <a:solidFill>
                  <a:schemeClr val="bg1"/>
                </a:solidFill>
                <a:latin typeface="GENISO" panose="02000400000000000000" pitchFamily="2" charset="0"/>
                <a:cs typeface="GENISO" panose="02000400000000000000" pitchFamily="2" charset="0"/>
              </a:rPr>
              <a:t>LIFE-CYCLE HABITAT</a:t>
            </a:r>
          </a:p>
        </p:txBody>
      </p:sp>
      <p:sp>
        <p:nvSpPr>
          <p:cNvPr id="8" name="TextBox 7">
            <a:extLst>
              <a:ext uri="{FF2B5EF4-FFF2-40B4-BE49-F238E27FC236}">
                <a16:creationId xmlns:a16="http://schemas.microsoft.com/office/drawing/2014/main" id="{50A66A96-5C79-458A-BC90-93A3C4A8E53C}"/>
              </a:ext>
            </a:extLst>
          </p:cNvPr>
          <p:cNvSpPr txBox="1"/>
          <p:nvPr/>
        </p:nvSpPr>
        <p:spPr>
          <a:xfrm>
            <a:off x="5600006" y="2630136"/>
            <a:ext cx="991988" cy="2862322"/>
          </a:xfrm>
          <a:prstGeom prst="rect">
            <a:avLst/>
          </a:prstGeom>
          <a:noFill/>
        </p:spPr>
        <p:txBody>
          <a:bodyPr wrap="square" rtlCol="0">
            <a:spAutoFit/>
          </a:bodyPr>
          <a:lstStyle/>
          <a:p>
            <a:pPr algn="ctr"/>
            <a:r>
              <a:rPr lang="en-US" sz="3600" b="1" dirty="0">
                <a:solidFill>
                  <a:schemeClr val="bg1"/>
                </a:solidFill>
                <a:latin typeface="GENISO" panose="02000400000000000000" pitchFamily="2" charset="0"/>
                <a:cs typeface="GENISO" panose="02000400000000000000" pitchFamily="2" charset="0"/>
              </a:rPr>
              <a:t>=</a:t>
            </a:r>
          </a:p>
          <a:p>
            <a:pPr algn="ctr"/>
            <a:endParaRPr lang="en-US" sz="3600" b="1" dirty="0">
              <a:solidFill>
                <a:schemeClr val="bg1"/>
              </a:solidFill>
              <a:latin typeface="GENISO" panose="02000400000000000000" pitchFamily="2" charset="0"/>
              <a:cs typeface="GENISO" panose="02000400000000000000" pitchFamily="2" charset="0"/>
            </a:endParaRPr>
          </a:p>
          <a:p>
            <a:pPr algn="ctr"/>
            <a:r>
              <a:rPr lang="en-US" sz="3600" b="1" dirty="0">
                <a:solidFill>
                  <a:schemeClr val="bg1"/>
                </a:solidFill>
                <a:latin typeface="GENISO" panose="02000400000000000000" pitchFamily="2" charset="0"/>
                <a:cs typeface="GENISO" panose="02000400000000000000" pitchFamily="2" charset="0"/>
              </a:rPr>
              <a:t>=</a:t>
            </a:r>
          </a:p>
          <a:p>
            <a:pPr algn="ctr"/>
            <a:endParaRPr lang="en-US" sz="3600" b="1" dirty="0">
              <a:solidFill>
                <a:schemeClr val="bg1"/>
              </a:solidFill>
              <a:latin typeface="GENISO" panose="02000400000000000000" pitchFamily="2" charset="0"/>
              <a:cs typeface="GENISO" panose="02000400000000000000" pitchFamily="2" charset="0"/>
            </a:endParaRPr>
          </a:p>
          <a:p>
            <a:pPr algn="ctr"/>
            <a:r>
              <a:rPr lang="en-US" sz="3600" b="1" dirty="0">
                <a:solidFill>
                  <a:schemeClr val="bg1"/>
                </a:solidFill>
                <a:latin typeface="GENISO" panose="02000400000000000000" pitchFamily="2" charset="0"/>
                <a:cs typeface="GENISO" panose="02000400000000000000" pitchFamily="2" charset="0"/>
              </a:rPr>
              <a:t>=</a:t>
            </a:r>
          </a:p>
        </p:txBody>
      </p:sp>
      <p:sp>
        <p:nvSpPr>
          <p:cNvPr id="3" name="Slide Number Placeholder 2">
            <a:extLst>
              <a:ext uri="{FF2B5EF4-FFF2-40B4-BE49-F238E27FC236}">
                <a16:creationId xmlns:a16="http://schemas.microsoft.com/office/drawing/2014/main" id="{873AC5FB-91DC-4558-8839-B9563E6BABEF}"/>
              </a:ext>
            </a:extLst>
          </p:cNvPr>
          <p:cNvSpPr>
            <a:spLocks noGrp="1"/>
          </p:cNvSpPr>
          <p:nvPr>
            <p:ph type="sldNum" sz="quarter" idx="12"/>
          </p:nvPr>
        </p:nvSpPr>
        <p:spPr/>
        <p:txBody>
          <a:bodyPr/>
          <a:lstStyle/>
          <a:p>
            <a:fld id="{000D6D94-682B-4540-98D3-A0A034B758ED}" type="slidenum">
              <a:rPr lang="en-US" smtClean="0"/>
              <a:t>6</a:t>
            </a:fld>
            <a:endParaRPr lang="en-US"/>
          </a:p>
        </p:txBody>
      </p:sp>
      <p:sp>
        <p:nvSpPr>
          <p:cNvPr id="7" name="Title 1">
            <a:extLst>
              <a:ext uri="{FF2B5EF4-FFF2-40B4-BE49-F238E27FC236}">
                <a16:creationId xmlns:a16="http://schemas.microsoft.com/office/drawing/2014/main" id="{1CB91CB7-9798-4DE9-AA88-267866AE06F1}"/>
              </a:ext>
            </a:extLst>
          </p:cNvPr>
          <p:cNvSpPr txBox="1">
            <a:spLocks/>
          </p:cNvSpPr>
          <p:nvPr/>
        </p:nvSpPr>
        <p:spPr>
          <a:xfrm>
            <a:off x="396240" y="6356350"/>
            <a:ext cx="10515600" cy="5122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Adapted From:</a:t>
            </a:r>
          </a:p>
          <a:p>
            <a:r>
              <a:rPr lang="en-US" sz="1000" b="1" i="1" dirty="0">
                <a:solidFill>
                  <a:schemeClr val="bg1"/>
                </a:solidFill>
                <a:latin typeface="GENISO" panose="02000400000000000000" pitchFamily="2" charset="0"/>
                <a:cs typeface="GENISO" panose="02000400000000000000" pitchFamily="2" charset="0"/>
              </a:rPr>
              <a:t>Globus, Al.  Interview (2020).</a:t>
            </a:r>
          </a:p>
        </p:txBody>
      </p:sp>
    </p:spTree>
    <p:extLst>
      <p:ext uri="{BB962C8B-B14F-4D97-AF65-F5344CB8AC3E}">
        <p14:creationId xmlns:p14="http://schemas.microsoft.com/office/powerpoint/2010/main" val="213045934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Co-Op Kitchen:</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60</a:t>
            </a:fld>
            <a:endParaRPr lang="en-US"/>
          </a:p>
        </p:txBody>
      </p:sp>
      <p:pic>
        <p:nvPicPr>
          <p:cNvPr id="6" name="Picture 5" descr="A picture containing text&#10;&#10;Description automatically generated">
            <a:extLst>
              <a:ext uri="{FF2B5EF4-FFF2-40B4-BE49-F238E27FC236}">
                <a16:creationId xmlns:a16="http://schemas.microsoft.com/office/drawing/2014/main" id="{CD5BF364-B78D-442B-9BF9-52A54C22E24B}"/>
              </a:ext>
            </a:extLst>
          </p:cNvPr>
          <p:cNvPicPr>
            <a:picLocks noChangeAspect="1"/>
          </p:cNvPicPr>
          <p:nvPr/>
        </p:nvPicPr>
        <p:blipFill rotWithShape="1">
          <a:blip r:embed="rId3">
            <a:extLst>
              <a:ext uri="{28A0092B-C50C-407E-A947-70E740481C1C}">
                <a14:useLocalDpi xmlns:a14="http://schemas.microsoft.com/office/drawing/2010/main" val="0"/>
              </a:ext>
            </a:extLst>
          </a:blip>
          <a:srcRect l="21301" r="58204"/>
          <a:stretch/>
        </p:blipFill>
        <p:spPr>
          <a:xfrm>
            <a:off x="10888269" y="347128"/>
            <a:ext cx="1027763" cy="1117601"/>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D0228231-9BBA-4D8F-AAE3-3DEBF88A7971}"/>
              </a:ext>
            </a:extLst>
          </p:cNvPr>
          <p:cNvPicPr>
            <a:picLocks noChangeAspect="1"/>
          </p:cNvPicPr>
          <p:nvPr/>
        </p:nvPicPr>
        <p:blipFill rotWithShape="1">
          <a:blip r:embed="rId3">
            <a:extLst>
              <a:ext uri="{28A0092B-C50C-407E-A947-70E740481C1C}">
                <a14:useLocalDpi xmlns:a14="http://schemas.microsoft.com/office/drawing/2010/main" val="0"/>
              </a:ext>
            </a:extLst>
          </a:blip>
          <a:srcRect l="41642" r="39791"/>
          <a:stretch/>
        </p:blipFill>
        <p:spPr>
          <a:xfrm>
            <a:off x="10888269" y="1690688"/>
            <a:ext cx="931062" cy="1117601"/>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DE5D5F80-B20A-4FF1-A276-3809DEA5A647}"/>
              </a:ext>
            </a:extLst>
          </p:cNvPr>
          <p:cNvPicPr>
            <a:picLocks noChangeAspect="1"/>
          </p:cNvPicPr>
          <p:nvPr/>
        </p:nvPicPr>
        <p:blipFill rotWithShape="1">
          <a:blip r:embed="rId3">
            <a:extLst>
              <a:ext uri="{28A0092B-C50C-407E-A947-70E740481C1C}">
                <a14:useLocalDpi xmlns:a14="http://schemas.microsoft.com/office/drawing/2010/main" val="0"/>
              </a:ext>
            </a:extLst>
          </a:blip>
          <a:srcRect l="82389" r="-956"/>
          <a:stretch/>
        </p:blipFill>
        <p:spPr>
          <a:xfrm>
            <a:off x="10936203" y="3034248"/>
            <a:ext cx="931062" cy="1117601"/>
          </a:xfrm>
          <a:prstGeom prst="rect">
            <a:avLst/>
          </a:prstGeom>
        </p:spPr>
      </p:pic>
      <p:pic>
        <p:nvPicPr>
          <p:cNvPr id="5" name="Picture 4" descr="Graphical user interface, website&#10;&#10;Description automatically generated">
            <a:extLst>
              <a:ext uri="{FF2B5EF4-FFF2-40B4-BE49-F238E27FC236}">
                <a16:creationId xmlns:a16="http://schemas.microsoft.com/office/drawing/2014/main" id="{4A43F75A-D554-4C0D-B883-322BFBF76496}"/>
              </a:ext>
            </a:extLst>
          </p:cNvPr>
          <p:cNvPicPr>
            <a:picLocks noChangeAspect="1"/>
          </p:cNvPicPr>
          <p:nvPr/>
        </p:nvPicPr>
        <p:blipFill rotWithShape="1">
          <a:blip r:embed="rId4">
            <a:extLst>
              <a:ext uri="{28A0092B-C50C-407E-A947-70E740481C1C}">
                <a14:useLocalDpi xmlns:a14="http://schemas.microsoft.com/office/drawing/2010/main" val="0"/>
              </a:ext>
            </a:extLst>
          </a:blip>
          <a:srcRect t="7778" b="28704"/>
          <a:stretch/>
        </p:blipFill>
        <p:spPr>
          <a:xfrm>
            <a:off x="838200" y="1708685"/>
            <a:ext cx="9260310" cy="4545191"/>
          </a:xfrm>
          <a:prstGeom prst="rect">
            <a:avLst/>
          </a:prstGeom>
          <a:ln w="19050">
            <a:solidFill>
              <a:schemeClr val="bg1"/>
            </a:solidFill>
          </a:ln>
        </p:spPr>
      </p:pic>
      <p:pic>
        <p:nvPicPr>
          <p:cNvPr id="8" name="Picture 7" descr="A picture containing remote, black, dark, image&#10;&#10;Description automatically generated">
            <a:extLst>
              <a:ext uri="{FF2B5EF4-FFF2-40B4-BE49-F238E27FC236}">
                <a16:creationId xmlns:a16="http://schemas.microsoft.com/office/drawing/2014/main" id="{535B28A4-78D0-425B-BED5-BEBE9F9D9505}"/>
              </a:ext>
            </a:extLst>
          </p:cNvPr>
          <p:cNvPicPr>
            <a:picLocks noChangeAspect="1"/>
          </p:cNvPicPr>
          <p:nvPr/>
        </p:nvPicPr>
        <p:blipFill rotWithShape="1">
          <a:blip r:embed="rId5">
            <a:extLst>
              <a:ext uri="{28A0092B-C50C-407E-A947-70E740481C1C}">
                <a14:useLocalDpi xmlns:a14="http://schemas.microsoft.com/office/drawing/2010/main" val="0"/>
              </a:ext>
            </a:extLst>
          </a:blip>
          <a:srcRect l="27914" t="19896" r="26330" b="14857"/>
          <a:stretch/>
        </p:blipFill>
        <p:spPr>
          <a:xfrm>
            <a:off x="10237261" y="4675105"/>
            <a:ext cx="1779537" cy="1437677"/>
          </a:xfrm>
          <a:prstGeom prst="rect">
            <a:avLst/>
          </a:prstGeom>
        </p:spPr>
      </p:pic>
    </p:spTree>
    <p:extLst>
      <p:ext uri="{BB962C8B-B14F-4D97-AF65-F5344CB8AC3E}">
        <p14:creationId xmlns:p14="http://schemas.microsoft.com/office/powerpoint/2010/main" val="2904830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Graphical user interface, application&#10;&#10;Description automatically generated">
            <a:extLst>
              <a:ext uri="{FF2B5EF4-FFF2-40B4-BE49-F238E27FC236}">
                <a16:creationId xmlns:a16="http://schemas.microsoft.com/office/drawing/2014/main" id="{6C4890E2-7AB2-45CB-A3CE-E9BB4418D4C8}"/>
              </a:ext>
            </a:extLst>
          </p:cNvPr>
          <p:cNvPicPr>
            <a:picLocks noChangeAspect="1"/>
          </p:cNvPicPr>
          <p:nvPr/>
        </p:nvPicPr>
        <p:blipFill rotWithShape="1">
          <a:blip r:embed="rId3">
            <a:extLst>
              <a:ext uri="{28A0092B-C50C-407E-A947-70E740481C1C}">
                <a14:useLocalDpi xmlns:a14="http://schemas.microsoft.com/office/drawing/2010/main" val="0"/>
              </a:ext>
            </a:extLst>
          </a:blip>
          <a:srcRect l="19719" r="19719"/>
          <a:stretch/>
        </p:blipFill>
        <p:spPr>
          <a:xfrm>
            <a:off x="6049587" y="1331446"/>
            <a:ext cx="5122026" cy="4195107"/>
          </a:xfrm>
          <a:prstGeom prst="rect">
            <a:avLst/>
          </a:prstGeom>
        </p:spPr>
      </p:pic>
      <p:sp>
        <p:nvSpPr>
          <p:cNvPr id="6" name="Title 1">
            <a:extLst>
              <a:ext uri="{FF2B5EF4-FFF2-40B4-BE49-F238E27FC236}">
                <a16:creationId xmlns:a16="http://schemas.microsoft.com/office/drawing/2014/main" id="{23237E8D-3343-46C0-A5E9-6CCC0248B84D}"/>
              </a:ext>
            </a:extLst>
          </p:cNvPr>
          <p:cNvSpPr>
            <a:spLocks noGrp="1"/>
          </p:cNvSpPr>
          <p:nvPr>
            <p:ph type="title"/>
          </p:nvPr>
        </p:nvSpPr>
        <p:spPr>
          <a:xfrm>
            <a:off x="916303" y="365125"/>
            <a:ext cx="10437497" cy="1325563"/>
          </a:xfrm>
        </p:spPr>
        <p:txBody>
          <a:bodyPr>
            <a:normAutofit/>
          </a:bodyPr>
          <a:lstStyle/>
          <a:p>
            <a:r>
              <a:rPr lang="en-US" sz="4000" b="1" dirty="0">
                <a:solidFill>
                  <a:schemeClr val="bg1"/>
                </a:solidFill>
                <a:latin typeface="GENISO" panose="02000400000000000000" pitchFamily="2" charset="0"/>
                <a:cs typeface="GENISO" panose="02000400000000000000" pitchFamily="2" charset="0"/>
              </a:rPr>
              <a:t>Dwelling Typologies:</a:t>
            </a:r>
          </a:p>
        </p:txBody>
      </p:sp>
      <p:sp>
        <p:nvSpPr>
          <p:cNvPr id="2" name="Slide Number Placeholder 1">
            <a:extLst>
              <a:ext uri="{FF2B5EF4-FFF2-40B4-BE49-F238E27FC236}">
                <a16:creationId xmlns:a16="http://schemas.microsoft.com/office/drawing/2014/main" id="{54457207-0F34-4210-95DE-96A26434FE9A}"/>
              </a:ext>
            </a:extLst>
          </p:cNvPr>
          <p:cNvSpPr>
            <a:spLocks noGrp="1"/>
          </p:cNvSpPr>
          <p:nvPr>
            <p:ph type="sldNum" sz="quarter" idx="12"/>
          </p:nvPr>
        </p:nvSpPr>
        <p:spPr/>
        <p:txBody>
          <a:bodyPr/>
          <a:lstStyle/>
          <a:p>
            <a:fld id="{000D6D94-682B-4540-98D3-A0A034B758ED}" type="slidenum">
              <a:rPr lang="en-US" smtClean="0"/>
              <a:t>61</a:t>
            </a:fld>
            <a:endParaRPr lang="en-US"/>
          </a:p>
        </p:txBody>
      </p:sp>
      <p:pic>
        <p:nvPicPr>
          <p:cNvPr id="7" name="Picture 6" descr="A group of ice cream cones&#10;&#10;Description automatically generated with medium confidence">
            <a:extLst>
              <a:ext uri="{FF2B5EF4-FFF2-40B4-BE49-F238E27FC236}">
                <a16:creationId xmlns:a16="http://schemas.microsoft.com/office/drawing/2014/main" id="{2D5DFDFA-5608-48E2-83D2-C07F82C02024}"/>
              </a:ext>
            </a:extLst>
          </p:cNvPr>
          <p:cNvPicPr>
            <a:picLocks noChangeAspect="1"/>
          </p:cNvPicPr>
          <p:nvPr/>
        </p:nvPicPr>
        <p:blipFill rotWithShape="1">
          <a:blip r:embed="rId4">
            <a:extLst>
              <a:ext uri="{28A0092B-C50C-407E-A947-70E740481C1C}">
                <a14:useLocalDpi xmlns:a14="http://schemas.microsoft.com/office/drawing/2010/main" val="0"/>
              </a:ext>
            </a:extLst>
          </a:blip>
          <a:srcRect l="25834" t="10607" r="33021" b="7084"/>
          <a:stretch/>
        </p:blipFill>
        <p:spPr>
          <a:xfrm>
            <a:off x="916304" y="1352895"/>
            <a:ext cx="4264834" cy="4241208"/>
          </a:xfrm>
          <a:prstGeom prst="rect">
            <a:avLst/>
          </a:prstGeom>
        </p:spPr>
      </p:pic>
      <p:sp>
        <p:nvSpPr>
          <p:cNvPr id="8" name="Content Placeholder 2">
            <a:extLst>
              <a:ext uri="{FF2B5EF4-FFF2-40B4-BE49-F238E27FC236}">
                <a16:creationId xmlns:a16="http://schemas.microsoft.com/office/drawing/2014/main" id="{49DBB981-3B96-4843-86FC-C59974810121}"/>
              </a:ext>
            </a:extLst>
          </p:cNvPr>
          <p:cNvSpPr txBox="1">
            <a:spLocks/>
          </p:cNvSpPr>
          <p:nvPr/>
        </p:nvSpPr>
        <p:spPr>
          <a:xfrm>
            <a:off x="1065280" y="5643272"/>
            <a:ext cx="3966882" cy="84960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HORIZONTAL MODULE: </a:t>
            </a:r>
          </a:p>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CONDOS</a:t>
            </a:r>
          </a:p>
        </p:txBody>
      </p:sp>
      <p:sp>
        <p:nvSpPr>
          <p:cNvPr id="10" name="Content Placeholder 2">
            <a:extLst>
              <a:ext uri="{FF2B5EF4-FFF2-40B4-BE49-F238E27FC236}">
                <a16:creationId xmlns:a16="http://schemas.microsoft.com/office/drawing/2014/main" id="{2ED65217-C72A-48E0-A240-3226ADDAD524}"/>
              </a:ext>
            </a:extLst>
          </p:cNvPr>
          <p:cNvSpPr txBox="1">
            <a:spLocks/>
          </p:cNvSpPr>
          <p:nvPr/>
        </p:nvSpPr>
        <p:spPr>
          <a:xfrm>
            <a:off x="6627159" y="5663301"/>
            <a:ext cx="3966882" cy="84960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VERTICAL MODULE: </a:t>
            </a:r>
          </a:p>
          <a:p>
            <a:pPr marL="0" indent="0" algn="ctr">
              <a:buFont typeface="Arial" panose="020B0604020202020204" pitchFamily="34" charset="0"/>
              <a:buNone/>
            </a:pPr>
            <a:r>
              <a:rPr lang="en-US" b="1" dirty="0">
                <a:solidFill>
                  <a:schemeClr val="bg1"/>
                </a:solidFill>
                <a:latin typeface="GENISO" panose="02000400000000000000" pitchFamily="2" charset="0"/>
                <a:cs typeface="GENISO" panose="02000400000000000000" pitchFamily="2" charset="0"/>
              </a:rPr>
              <a:t>APARTMENTS</a:t>
            </a:r>
          </a:p>
        </p:txBody>
      </p:sp>
    </p:spTree>
    <p:extLst>
      <p:ext uri="{BB962C8B-B14F-4D97-AF65-F5344CB8AC3E}">
        <p14:creationId xmlns:p14="http://schemas.microsoft.com/office/powerpoint/2010/main" val="236672215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Condo Interior:</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62</a:t>
            </a:fld>
            <a:endParaRPr lang="en-US"/>
          </a:p>
        </p:txBody>
      </p:sp>
      <p:pic>
        <p:nvPicPr>
          <p:cNvPr id="5" name="Picture 4" descr="A picture containing text, indoor&#10;&#10;Description automatically generated">
            <a:extLst>
              <a:ext uri="{FF2B5EF4-FFF2-40B4-BE49-F238E27FC236}">
                <a16:creationId xmlns:a16="http://schemas.microsoft.com/office/drawing/2014/main" id="{EE238873-015B-48D5-A961-AA01CB3BF3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4970" y="1364457"/>
            <a:ext cx="8917230" cy="5128418"/>
          </a:xfrm>
          <a:prstGeom prst="rect">
            <a:avLst/>
          </a:prstGeom>
          <a:ln w="19050">
            <a:solidFill>
              <a:schemeClr val="bg1"/>
            </a:solidFill>
          </a:ln>
        </p:spPr>
      </p:pic>
      <p:pic>
        <p:nvPicPr>
          <p:cNvPr id="8" name="Picture 7" descr="A picture containing remote, black, dark, image&#10;&#10;Description automatically generated">
            <a:extLst>
              <a:ext uri="{FF2B5EF4-FFF2-40B4-BE49-F238E27FC236}">
                <a16:creationId xmlns:a16="http://schemas.microsoft.com/office/drawing/2014/main" id="{C1632F26-C11A-439A-ABEC-C9BD9007D2FB}"/>
              </a:ext>
            </a:extLst>
          </p:cNvPr>
          <p:cNvPicPr>
            <a:picLocks noChangeAspect="1"/>
          </p:cNvPicPr>
          <p:nvPr/>
        </p:nvPicPr>
        <p:blipFill rotWithShape="1">
          <a:blip r:embed="rId4">
            <a:extLst>
              <a:ext uri="{28A0092B-C50C-407E-A947-70E740481C1C}">
                <a14:useLocalDpi xmlns:a14="http://schemas.microsoft.com/office/drawing/2010/main" val="0"/>
              </a:ext>
            </a:extLst>
          </a:blip>
          <a:srcRect l="27914" t="19896" r="26330" b="14857"/>
          <a:stretch/>
        </p:blipFill>
        <p:spPr>
          <a:xfrm>
            <a:off x="10237261" y="4675105"/>
            <a:ext cx="1779537" cy="1437677"/>
          </a:xfrm>
          <a:prstGeom prst="rect">
            <a:avLst/>
          </a:prstGeom>
        </p:spPr>
      </p:pic>
    </p:spTree>
    <p:extLst>
      <p:ext uri="{BB962C8B-B14F-4D97-AF65-F5344CB8AC3E}">
        <p14:creationId xmlns:p14="http://schemas.microsoft.com/office/powerpoint/2010/main" val="19524482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Dormitory Interior:</a:t>
            </a:r>
          </a:p>
        </p:txBody>
      </p:sp>
      <p:sp>
        <p:nvSpPr>
          <p:cNvPr id="4" name="Slide Number Placeholder 3">
            <a:extLst>
              <a:ext uri="{FF2B5EF4-FFF2-40B4-BE49-F238E27FC236}">
                <a16:creationId xmlns:a16="http://schemas.microsoft.com/office/drawing/2014/main" id="{FE184E3C-8512-43D4-B819-9338FD0BFA1A}"/>
              </a:ext>
            </a:extLst>
          </p:cNvPr>
          <p:cNvSpPr>
            <a:spLocks noGrp="1"/>
          </p:cNvSpPr>
          <p:nvPr>
            <p:ph type="sldNum" sz="quarter" idx="12"/>
          </p:nvPr>
        </p:nvSpPr>
        <p:spPr/>
        <p:txBody>
          <a:bodyPr/>
          <a:lstStyle/>
          <a:p>
            <a:fld id="{000D6D94-682B-4540-98D3-A0A034B758ED}" type="slidenum">
              <a:rPr lang="en-US" smtClean="0"/>
              <a:t>63</a:t>
            </a:fld>
            <a:endParaRPr lang="en-US"/>
          </a:p>
        </p:txBody>
      </p:sp>
      <p:pic>
        <p:nvPicPr>
          <p:cNvPr id="9" name="Picture 8" descr="A picture containing text, device, watch, gauge&#10;&#10;Description automatically generated">
            <a:extLst>
              <a:ext uri="{FF2B5EF4-FFF2-40B4-BE49-F238E27FC236}">
                <a16:creationId xmlns:a16="http://schemas.microsoft.com/office/drawing/2014/main" id="{839AD73F-3779-4FD7-8BB7-D9329054D3C0}"/>
              </a:ext>
            </a:extLst>
          </p:cNvPr>
          <p:cNvPicPr>
            <a:picLocks noChangeAspect="1"/>
          </p:cNvPicPr>
          <p:nvPr/>
        </p:nvPicPr>
        <p:blipFill rotWithShape="1">
          <a:blip r:embed="rId3">
            <a:extLst>
              <a:ext uri="{28A0092B-C50C-407E-A947-70E740481C1C}">
                <a14:useLocalDpi xmlns:a14="http://schemas.microsoft.com/office/drawing/2010/main" val="0"/>
              </a:ext>
            </a:extLst>
          </a:blip>
          <a:srcRect l="31854" r="32416" b="21381"/>
          <a:stretch/>
        </p:blipFill>
        <p:spPr>
          <a:xfrm>
            <a:off x="7735139" y="1571348"/>
            <a:ext cx="4002099" cy="4557514"/>
          </a:xfrm>
          <a:prstGeom prst="rect">
            <a:avLst/>
          </a:prstGeom>
        </p:spPr>
      </p:pic>
      <p:pic>
        <p:nvPicPr>
          <p:cNvPr id="5" name="Picture 4" descr="A person standing in a room&#10;&#10;Description automatically generated with low confidence">
            <a:extLst>
              <a:ext uri="{FF2B5EF4-FFF2-40B4-BE49-F238E27FC236}">
                <a16:creationId xmlns:a16="http://schemas.microsoft.com/office/drawing/2014/main" id="{792CF5E6-393A-4B0A-B86C-783192861988}"/>
              </a:ext>
            </a:extLst>
          </p:cNvPr>
          <p:cNvPicPr>
            <a:picLocks noChangeAspect="1"/>
          </p:cNvPicPr>
          <p:nvPr/>
        </p:nvPicPr>
        <p:blipFill rotWithShape="1">
          <a:blip r:embed="rId4">
            <a:extLst>
              <a:ext uri="{28A0092B-C50C-407E-A947-70E740481C1C}">
                <a14:useLocalDpi xmlns:a14="http://schemas.microsoft.com/office/drawing/2010/main" val="0"/>
              </a:ext>
            </a:extLst>
          </a:blip>
          <a:srcRect r="1633" b="25555"/>
          <a:stretch/>
        </p:blipFill>
        <p:spPr>
          <a:xfrm>
            <a:off x="288442" y="1690688"/>
            <a:ext cx="7793255" cy="4557514"/>
          </a:xfrm>
          <a:prstGeom prst="rect">
            <a:avLst/>
          </a:prstGeom>
          <a:ln>
            <a:solidFill>
              <a:schemeClr val="bg1"/>
            </a:solidFill>
          </a:ln>
        </p:spPr>
      </p:pic>
    </p:spTree>
    <p:extLst>
      <p:ext uri="{BB962C8B-B14F-4D97-AF65-F5344CB8AC3E}">
        <p14:creationId xmlns:p14="http://schemas.microsoft.com/office/powerpoint/2010/main" val="10419313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0084F0-5203-4DA4-89C2-AA8AA3A26511}"/>
              </a:ext>
            </a:extLst>
          </p:cNvPr>
          <p:cNvSpPr>
            <a:spLocks noGrp="1"/>
          </p:cNvSpPr>
          <p:nvPr>
            <p:ph type="sldNum" sz="quarter" idx="12"/>
          </p:nvPr>
        </p:nvSpPr>
        <p:spPr/>
        <p:txBody>
          <a:bodyPr/>
          <a:lstStyle/>
          <a:p>
            <a:fld id="{000D6D94-682B-4540-98D3-A0A034B758ED}" type="slidenum">
              <a:rPr lang="en-US" smtClean="0"/>
              <a:t>64</a:t>
            </a:fld>
            <a:endParaRPr lang="en-US"/>
          </a:p>
        </p:txBody>
      </p:sp>
      <p:pic>
        <p:nvPicPr>
          <p:cNvPr id="7" name="Picture 6" descr="A picture containing text&#10;&#10;Description automatically generated">
            <a:extLst>
              <a:ext uri="{FF2B5EF4-FFF2-40B4-BE49-F238E27FC236}">
                <a16:creationId xmlns:a16="http://schemas.microsoft.com/office/drawing/2014/main" id="{DB4178E8-3BD6-41DD-87DF-438D17E75519}"/>
              </a:ext>
            </a:extLst>
          </p:cNvPr>
          <p:cNvPicPr>
            <a:picLocks noChangeAspect="1"/>
          </p:cNvPicPr>
          <p:nvPr/>
        </p:nvPicPr>
        <p:blipFill rotWithShape="1">
          <a:blip r:embed="rId3">
            <a:extLst>
              <a:ext uri="{28A0092B-C50C-407E-A947-70E740481C1C}">
                <a14:useLocalDpi xmlns:a14="http://schemas.microsoft.com/office/drawing/2010/main" val="0"/>
              </a:ext>
            </a:extLst>
          </a:blip>
          <a:srcRect r="79505"/>
          <a:stretch/>
        </p:blipFill>
        <p:spPr>
          <a:xfrm>
            <a:off x="10968124" y="202416"/>
            <a:ext cx="1052582" cy="1144589"/>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43C508B4-D0A4-4555-BEA0-6D7B836A43B8}"/>
              </a:ext>
            </a:extLst>
          </p:cNvPr>
          <p:cNvPicPr>
            <a:picLocks noChangeAspect="1"/>
          </p:cNvPicPr>
          <p:nvPr/>
        </p:nvPicPr>
        <p:blipFill rotWithShape="1">
          <a:blip r:embed="rId3">
            <a:extLst>
              <a:ext uri="{28A0092B-C50C-407E-A947-70E740481C1C}">
                <a14:useLocalDpi xmlns:a14="http://schemas.microsoft.com/office/drawing/2010/main" val="0"/>
              </a:ext>
            </a:extLst>
          </a:blip>
          <a:srcRect l="21301" r="58204"/>
          <a:stretch/>
        </p:blipFill>
        <p:spPr>
          <a:xfrm>
            <a:off x="10968124" y="1460381"/>
            <a:ext cx="1052582" cy="1144589"/>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87334A0B-2D06-459E-A2B7-00135B18E11B}"/>
              </a:ext>
            </a:extLst>
          </p:cNvPr>
          <p:cNvPicPr>
            <a:picLocks noChangeAspect="1"/>
          </p:cNvPicPr>
          <p:nvPr/>
        </p:nvPicPr>
        <p:blipFill rotWithShape="1">
          <a:blip r:embed="rId3">
            <a:extLst>
              <a:ext uri="{28A0092B-C50C-407E-A947-70E740481C1C}">
                <a14:useLocalDpi xmlns:a14="http://schemas.microsoft.com/office/drawing/2010/main" val="0"/>
              </a:ext>
            </a:extLst>
          </a:blip>
          <a:srcRect l="40155" r="39350"/>
          <a:stretch/>
        </p:blipFill>
        <p:spPr>
          <a:xfrm>
            <a:off x="10863428" y="2735527"/>
            <a:ext cx="1052582" cy="1144589"/>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7E11E175-6053-4D7B-A382-C7B83B485D2D}"/>
              </a:ext>
            </a:extLst>
          </p:cNvPr>
          <p:cNvPicPr>
            <a:picLocks noChangeAspect="1"/>
          </p:cNvPicPr>
          <p:nvPr/>
        </p:nvPicPr>
        <p:blipFill rotWithShape="1">
          <a:blip r:embed="rId3">
            <a:extLst>
              <a:ext uri="{28A0092B-C50C-407E-A947-70E740481C1C}">
                <a14:useLocalDpi xmlns:a14="http://schemas.microsoft.com/office/drawing/2010/main" val="0"/>
              </a:ext>
            </a:extLst>
          </a:blip>
          <a:srcRect l="60910" r="18595"/>
          <a:stretch/>
        </p:blipFill>
        <p:spPr>
          <a:xfrm>
            <a:off x="10891924" y="3924279"/>
            <a:ext cx="1052582" cy="1144589"/>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7595CA2B-5DFA-4CB8-840B-3D40E7401EE7}"/>
              </a:ext>
            </a:extLst>
          </p:cNvPr>
          <p:cNvPicPr>
            <a:picLocks noChangeAspect="1"/>
          </p:cNvPicPr>
          <p:nvPr/>
        </p:nvPicPr>
        <p:blipFill rotWithShape="1">
          <a:blip r:embed="rId3">
            <a:extLst>
              <a:ext uri="{28A0092B-C50C-407E-A947-70E740481C1C}">
                <a14:useLocalDpi xmlns:a14="http://schemas.microsoft.com/office/drawing/2010/main" val="0"/>
              </a:ext>
            </a:extLst>
          </a:blip>
          <a:srcRect l="80887" r="-1382"/>
          <a:stretch/>
        </p:blipFill>
        <p:spPr>
          <a:xfrm>
            <a:off x="10917324" y="5243238"/>
            <a:ext cx="1052582" cy="1144589"/>
          </a:xfrm>
          <a:prstGeom prst="rect">
            <a:avLst/>
          </a:prstGeom>
        </p:spPr>
      </p:pic>
      <p:sp>
        <p:nvSpPr>
          <p:cNvPr id="15" name="Rectangle: Rounded Corners 14">
            <a:extLst>
              <a:ext uri="{FF2B5EF4-FFF2-40B4-BE49-F238E27FC236}">
                <a16:creationId xmlns:a16="http://schemas.microsoft.com/office/drawing/2014/main" id="{8241C461-2836-4503-8334-2611B6F03882}"/>
              </a:ext>
            </a:extLst>
          </p:cNvPr>
          <p:cNvSpPr/>
          <p:nvPr/>
        </p:nvSpPr>
        <p:spPr>
          <a:xfrm>
            <a:off x="275990" y="390132"/>
            <a:ext cx="10357006" cy="6077735"/>
          </a:xfrm>
          <a:prstGeom prst="roundRect">
            <a:avLst/>
          </a:prstGeom>
          <a:blipFill>
            <a:blip r:embed="rId4">
              <a:extLst>
                <a:ext uri="{28A0092B-C50C-407E-A947-70E740481C1C}">
                  <a14:useLocalDpi xmlns:a14="http://schemas.microsoft.com/office/drawing/2010/main" val="0"/>
                </a:ext>
              </a:extLst>
            </a:blip>
            <a:stretch>
              <a:fillRect/>
            </a:stretch>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1986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Space Architecture:</a:t>
            </a:r>
          </a:p>
        </p:txBody>
      </p:sp>
      <p:pic>
        <p:nvPicPr>
          <p:cNvPr id="8" name="Picture 7" descr="Diagram&#10;&#10;Description automatically generated">
            <a:extLst>
              <a:ext uri="{FF2B5EF4-FFF2-40B4-BE49-F238E27FC236}">
                <a16:creationId xmlns:a16="http://schemas.microsoft.com/office/drawing/2014/main" id="{D3F480D1-8DA6-4B20-A67F-D574ADE674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477" y="1354765"/>
            <a:ext cx="11585045" cy="5138110"/>
          </a:xfrm>
          <a:prstGeom prst="rect">
            <a:avLst/>
          </a:prstGeom>
        </p:spPr>
      </p:pic>
      <p:sp>
        <p:nvSpPr>
          <p:cNvPr id="3" name="Slide Number Placeholder 2">
            <a:extLst>
              <a:ext uri="{FF2B5EF4-FFF2-40B4-BE49-F238E27FC236}">
                <a16:creationId xmlns:a16="http://schemas.microsoft.com/office/drawing/2014/main" id="{5EAF6407-AF76-4D28-A232-8DD083E2A7C0}"/>
              </a:ext>
            </a:extLst>
          </p:cNvPr>
          <p:cNvSpPr>
            <a:spLocks noGrp="1"/>
          </p:cNvSpPr>
          <p:nvPr>
            <p:ph type="sldNum" sz="quarter" idx="12"/>
          </p:nvPr>
        </p:nvSpPr>
        <p:spPr/>
        <p:txBody>
          <a:bodyPr/>
          <a:lstStyle/>
          <a:p>
            <a:fld id="{000D6D94-682B-4540-98D3-A0A034B758ED}" type="slidenum">
              <a:rPr lang="en-US" smtClean="0"/>
              <a:t>7</a:t>
            </a:fld>
            <a:endParaRPr lang="en-US" dirty="0"/>
          </a:p>
        </p:txBody>
      </p:sp>
      <p:sp>
        <p:nvSpPr>
          <p:cNvPr id="5" name="Title 1">
            <a:extLst>
              <a:ext uri="{FF2B5EF4-FFF2-40B4-BE49-F238E27FC236}">
                <a16:creationId xmlns:a16="http://schemas.microsoft.com/office/drawing/2014/main" id="{0D72A368-F00B-403D-B31C-858A2F4A46FD}"/>
              </a:ext>
            </a:extLst>
          </p:cNvPr>
          <p:cNvSpPr txBox="1">
            <a:spLocks/>
          </p:cNvSpPr>
          <p:nvPr/>
        </p:nvSpPr>
        <p:spPr>
          <a:xfrm>
            <a:off x="396240" y="6356350"/>
            <a:ext cx="10515600" cy="5122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Adapted From:</a:t>
            </a:r>
          </a:p>
          <a:p>
            <a:r>
              <a:rPr lang="en-US" sz="1000" b="1" i="1" dirty="0" err="1">
                <a:solidFill>
                  <a:schemeClr val="bg1"/>
                </a:solidFill>
                <a:latin typeface="GENISO" panose="02000400000000000000" pitchFamily="2" charset="0"/>
                <a:cs typeface="GENISO" panose="02000400000000000000" pitchFamily="2" charset="0"/>
              </a:rPr>
              <a:t>Hauplik-Meusburger</a:t>
            </a:r>
            <a:r>
              <a:rPr lang="en-US" sz="1000" b="1" i="1" dirty="0">
                <a:solidFill>
                  <a:schemeClr val="bg1"/>
                </a:solidFill>
                <a:latin typeface="GENISO" panose="02000400000000000000" pitchFamily="2" charset="0"/>
                <a:cs typeface="GENISO" panose="02000400000000000000" pitchFamily="2" charset="0"/>
              </a:rPr>
              <a:t>, Sandra.  Architecture for Astronauts: An Activity-based Approach.  (2011).</a:t>
            </a:r>
          </a:p>
        </p:txBody>
      </p:sp>
    </p:spTree>
    <p:extLst>
      <p:ext uri="{BB962C8B-B14F-4D97-AF65-F5344CB8AC3E}">
        <p14:creationId xmlns:p14="http://schemas.microsoft.com/office/powerpoint/2010/main" val="3206020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lstStyle/>
          <a:p>
            <a:r>
              <a:rPr lang="en-US" b="1" dirty="0">
                <a:solidFill>
                  <a:schemeClr val="bg1"/>
                </a:solidFill>
                <a:latin typeface="GENISO" panose="02000400000000000000" pitchFamily="2" charset="0"/>
                <a:cs typeface="GENISO" panose="02000400000000000000" pitchFamily="2" charset="0"/>
              </a:rPr>
              <a:t>Space Habitat:</a:t>
            </a:r>
          </a:p>
        </p:txBody>
      </p:sp>
      <p:pic>
        <p:nvPicPr>
          <p:cNvPr id="7" name="Picture 6" descr="Diagram&#10;&#10;Description automatically generated">
            <a:extLst>
              <a:ext uri="{FF2B5EF4-FFF2-40B4-BE49-F238E27FC236}">
                <a16:creationId xmlns:a16="http://schemas.microsoft.com/office/drawing/2014/main" id="{162B5188-9BB5-4242-A602-A24F50C1F9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040" y="1314932"/>
            <a:ext cx="6217920" cy="4842663"/>
          </a:xfrm>
          <a:prstGeom prst="rect">
            <a:avLst/>
          </a:prstGeom>
        </p:spPr>
      </p:pic>
      <p:sp>
        <p:nvSpPr>
          <p:cNvPr id="3" name="Slide Number Placeholder 2">
            <a:extLst>
              <a:ext uri="{FF2B5EF4-FFF2-40B4-BE49-F238E27FC236}">
                <a16:creationId xmlns:a16="http://schemas.microsoft.com/office/drawing/2014/main" id="{96F02841-80E9-4BBD-9751-BC894D58D260}"/>
              </a:ext>
            </a:extLst>
          </p:cNvPr>
          <p:cNvSpPr>
            <a:spLocks noGrp="1"/>
          </p:cNvSpPr>
          <p:nvPr>
            <p:ph type="sldNum" sz="quarter" idx="12"/>
          </p:nvPr>
        </p:nvSpPr>
        <p:spPr/>
        <p:txBody>
          <a:bodyPr/>
          <a:lstStyle/>
          <a:p>
            <a:fld id="{000D6D94-682B-4540-98D3-A0A034B758ED}" type="slidenum">
              <a:rPr lang="en-US" smtClean="0"/>
              <a:t>8</a:t>
            </a:fld>
            <a:endParaRPr lang="en-US"/>
          </a:p>
        </p:txBody>
      </p:sp>
      <p:sp>
        <p:nvSpPr>
          <p:cNvPr id="5" name="Title 1">
            <a:extLst>
              <a:ext uri="{FF2B5EF4-FFF2-40B4-BE49-F238E27FC236}">
                <a16:creationId xmlns:a16="http://schemas.microsoft.com/office/drawing/2014/main" id="{96444F28-F529-4011-93A9-F9F68FEB2A43}"/>
              </a:ext>
            </a:extLst>
          </p:cNvPr>
          <p:cNvSpPr txBox="1">
            <a:spLocks/>
          </p:cNvSpPr>
          <p:nvPr/>
        </p:nvSpPr>
        <p:spPr>
          <a:xfrm>
            <a:off x="396240" y="6236734"/>
            <a:ext cx="10515600" cy="5122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b="1" dirty="0">
                <a:solidFill>
                  <a:schemeClr val="bg1"/>
                </a:solidFill>
                <a:latin typeface="GENISO" panose="02000400000000000000" pitchFamily="2" charset="0"/>
                <a:cs typeface="GENISO" panose="02000400000000000000" pitchFamily="2" charset="0"/>
              </a:rPr>
              <a:t>Adapted from: </a:t>
            </a:r>
          </a:p>
          <a:p>
            <a:r>
              <a:rPr lang="en-US" sz="1000" b="1" i="1" dirty="0">
                <a:solidFill>
                  <a:schemeClr val="bg1"/>
                </a:solidFill>
                <a:latin typeface="GENISO" panose="02000400000000000000" pitchFamily="2" charset="0"/>
                <a:cs typeface="GENISO" panose="02000400000000000000" pitchFamily="2" charset="0"/>
              </a:rPr>
              <a:t>Cohen, Marc. Designing Space Habitats for Human Productivity.  (1990).</a:t>
            </a:r>
          </a:p>
          <a:p>
            <a:r>
              <a:rPr lang="en-US" sz="1000" b="1" i="1" dirty="0" err="1">
                <a:solidFill>
                  <a:schemeClr val="bg1"/>
                </a:solidFill>
                <a:latin typeface="GENISO" panose="02000400000000000000" pitchFamily="2" charset="0"/>
                <a:cs typeface="GENISO" panose="02000400000000000000" pitchFamily="2" charset="0"/>
              </a:rPr>
              <a:t>Scharmen</a:t>
            </a:r>
            <a:r>
              <a:rPr lang="en-US" sz="1000" b="1" i="1" dirty="0">
                <a:solidFill>
                  <a:schemeClr val="bg1"/>
                </a:solidFill>
                <a:latin typeface="GENISO" panose="02000400000000000000" pitchFamily="2" charset="0"/>
                <a:cs typeface="GENISO" panose="02000400000000000000" pitchFamily="2" charset="0"/>
              </a:rPr>
              <a:t>, Fred.  Space Settlements. (2019).</a:t>
            </a:r>
          </a:p>
        </p:txBody>
      </p:sp>
    </p:spTree>
    <p:extLst>
      <p:ext uri="{BB962C8B-B14F-4D97-AF65-F5344CB8AC3E}">
        <p14:creationId xmlns:p14="http://schemas.microsoft.com/office/powerpoint/2010/main" val="1216632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F8F5-4BFC-4514-85BE-D5597EA1C2E2}"/>
              </a:ext>
            </a:extLst>
          </p:cNvPr>
          <p:cNvSpPr>
            <a:spLocks noGrp="1"/>
          </p:cNvSpPr>
          <p:nvPr>
            <p:ph type="title"/>
          </p:nvPr>
        </p:nvSpPr>
        <p:spPr/>
        <p:txBody>
          <a:bodyPr>
            <a:normAutofit/>
          </a:bodyPr>
          <a:lstStyle/>
          <a:p>
            <a:r>
              <a:rPr lang="en-US" sz="4000" b="1" dirty="0">
                <a:solidFill>
                  <a:schemeClr val="bg1"/>
                </a:solidFill>
                <a:latin typeface="GENISO" panose="02000400000000000000" pitchFamily="2" charset="0"/>
                <a:cs typeface="GENISO" panose="02000400000000000000" pitchFamily="2" charset="0"/>
              </a:rPr>
              <a:t>Foundational Principles of Space Settlement:</a:t>
            </a:r>
          </a:p>
        </p:txBody>
      </p:sp>
      <p:sp>
        <p:nvSpPr>
          <p:cNvPr id="3" name="Slide Number Placeholder 2">
            <a:extLst>
              <a:ext uri="{FF2B5EF4-FFF2-40B4-BE49-F238E27FC236}">
                <a16:creationId xmlns:a16="http://schemas.microsoft.com/office/drawing/2014/main" id="{71917D05-4C47-45BD-89CE-172F8A19ECBE}"/>
              </a:ext>
            </a:extLst>
          </p:cNvPr>
          <p:cNvSpPr>
            <a:spLocks noGrp="1"/>
          </p:cNvSpPr>
          <p:nvPr>
            <p:ph type="sldNum" sz="quarter" idx="12"/>
          </p:nvPr>
        </p:nvSpPr>
        <p:spPr/>
        <p:txBody>
          <a:bodyPr/>
          <a:lstStyle/>
          <a:p>
            <a:fld id="{000D6D94-682B-4540-98D3-A0A034B758ED}" type="slidenum">
              <a:rPr lang="en-US" smtClean="0"/>
              <a:t>9</a:t>
            </a:fld>
            <a:endParaRPr lang="en-US"/>
          </a:p>
        </p:txBody>
      </p:sp>
      <p:pic>
        <p:nvPicPr>
          <p:cNvPr id="5" name="Picture 4" descr="A picture containing text&#10;&#10;Description automatically generated">
            <a:extLst>
              <a:ext uri="{FF2B5EF4-FFF2-40B4-BE49-F238E27FC236}">
                <a16:creationId xmlns:a16="http://schemas.microsoft.com/office/drawing/2014/main" id="{FC99E23F-CDC2-4B66-950E-51AB7122CCCD}"/>
              </a:ext>
            </a:extLst>
          </p:cNvPr>
          <p:cNvPicPr>
            <a:picLocks noChangeAspect="1"/>
          </p:cNvPicPr>
          <p:nvPr/>
        </p:nvPicPr>
        <p:blipFill rotWithShape="1">
          <a:blip r:embed="rId3">
            <a:extLst>
              <a:ext uri="{28A0092B-C50C-407E-A947-70E740481C1C}">
                <a14:useLocalDpi xmlns:a14="http://schemas.microsoft.com/office/drawing/2010/main" val="0"/>
              </a:ext>
            </a:extLst>
          </a:blip>
          <a:srcRect l="-2036" r="-2248"/>
          <a:stretch/>
        </p:blipFill>
        <p:spPr>
          <a:xfrm>
            <a:off x="944061" y="2541666"/>
            <a:ext cx="10303877" cy="2202022"/>
          </a:xfrm>
          <a:prstGeom prst="rect">
            <a:avLst/>
          </a:prstGeom>
        </p:spPr>
      </p:pic>
    </p:spTree>
    <p:extLst>
      <p:ext uri="{BB962C8B-B14F-4D97-AF65-F5344CB8AC3E}">
        <p14:creationId xmlns:p14="http://schemas.microsoft.com/office/powerpoint/2010/main" val="3316632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21663</TotalTime>
  <Words>4605</Words>
  <Application>Microsoft Office PowerPoint</Application>
  <PresentationFormat>Widescreen</PresentationFormat>
  <Paragraphs>476</Paragraphs>
  <Slides>64</Slides>
  <Notes>64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64</vt:i4>
      </vt:variant>
    </vt:vector>
  </HeadingPairs>
  <TitlesOfParts>
    <vt:vector size="69" baseType="lpstr">
      <vt:lpstr>Arial</vt:lpstr>
      <vt:lpstr>Calibri</vt:lpstr>
      <vt:lpstr>Calibri Light</vt:lpstr>
      <vt:lpstr>GENISO</vt:lpstr>
      <vt:lpstr>Office Theme</vt:lpstr>
      <vt:lpstr>FREE SPACE:</vt:lpstr>
      <vt:lpstr>Presentation Agenda:</vt:lpstr>
      <vt:lpstr>PART I: INEVITABLE PROGRESS &amp; THE ARCHITECTURE CONTINUUM</vt:lpstr>
      <vt:lpstr>Inevitability of Exploration &amp; Progress:</vt:lpstr>
      <vt:lpstr>Habitat Continuum:</vt:lpstr>
      <vt:lpstr>What is a Space Settlement?</vt:lpstr>
      <vt:lpstr>Space Architecture:</vt:lpstr>
      <vt:lpstr>Space Habitat:</vt:lpstr>
      <vt:lpstr>Foundational Principles of Space Settlement:</vt:lpstr>
      <vt:lpstr>Stepping-Stone To Deep Space:</vt:lpstr>
      <vt:lpstr>Site Plan: Low Earth Orbit</vt:lpstr>
      <vt:lpstr>PowerPoint Presentation</vt:lpstr>
      <vt:lpstr>PART II:  THE FREE SPACE METROPOLIS</vt:lpstr>
      <vt:lpstr>Metropolis Arrival:</vt:lpstr>
      <vt:lpstr>Metropolis  Master Plan:</vt:lpstr>
      <vt:lpstr>Metropolis Metabolism:</vt:lpstr>
      <vt:lpstr>Metropolis Circulation:</vt:lpstr>
      <vt:lpstr>Metropolis Scale Comparisons:</vt:lpstr>
      <vt:lpstr>Metropolis Growth:</vt:lpstr>
      <vt:lpstr>Artificial Gravity Habitats:</vt:lpstr>
      <vt:lpstr>Neighborhood Axle:</vt:lpstr>
      <vt:lpstr> PART III: CONSTRUCTION COMPONENTS</vt:lpstr>
      <vt:lpstr>Construction Typologies:</vt:lpstr>
      <vt:lpstr>In-Situ Construction:</vt:lpstr>
      <vt:lpstr>Pre-Fabricated Construction:</vt:lpstr>
      <vt:lpstr>Pre-Fabricated Truss:</vt:lpstr>
      <vt:lpstr>Pre-Fabricated Inflatable Habitat:</vt:lpstr>
      <vt:lpstr>Inflatable Habitat Orientation:</vt:lpstr>
      <vt:lpstr>Pre-Fabricated Habitat:</vt:lpstr>
      <vt:lpstr>PowerPoint Presentation</vt:lpstr>
      <vt:lpstr> IV: THE FREE SPACE NEIGHBORHOOD</vt:lpstr>
      <vt:lpstr>Artificial Gravity Neighborhood:</vt:lpstr>
      <vt:lpstr>Artificial Gravity:</vt:lpstr>
      <vt:lpstr>Artificial Gravity:</vt:lpstr>
      <vt:lpstr>Neighborhood Growth: PHASE A-A</vt:lpstr>
      <vt:lpstr>Neighborhood Growth: PHASE B-B</vt:lpstr>
      <vt:lpstr>Neighborhood Growth: PHASE C-C</vt:lpstr>
      <vt:lpstr>Neighborhood Growth: PHASES P/S-2</vt:lpstr>
      <vt:lpstr>Neighborhood Growth: PHASES P/S-3</vt:lpstr>
      <vt:lpstr>Neighborhood Growth: PHASE P/S-4</vt:lpstr>
      <vt:lpstr>Neighborhood Axle:</vt:lpstr>
      <vt:lpstr>Metro Rail Station:</vt:lpstr>
      <vt:lpstr>Metro Rail Station &amp; Lift:</vt:lpstr>
      <vt:lpstr>Metro Rail Lift:</vt:lpstr>
      <vt:lpstr>Flattened Plan:</vt:lpstr>
      <vt:lpstr>Neighborhood Places &amp; Programming: </vt:lpstr>
      <vt:lpstr>Neighborhood Zones: </vt:lpstr>
      <vt:lpstr>Neighborhood Scale: </vt:lpstr>
      <vt:lpstr>Street Sections:</vt:lpstr>
      <vt:lpstr>Public Thoroughfare: </vt:lpstr>
      <vt:lpstr>Office Module:</vt:lpstr>
      <vt:lpstr>Forum: </vt:lpstr>
      <vt:lpstr>Thoroughfare Junction: </vt:lpstr>
      <vt:lpstr>Sport Stadium: </vt:lpstr>
      <vt:lpstr>Wayfinding: </vt:lpstr>
      <vt:lpstr>Co-Operative: </vt:lpstr>
      <vt:lpstr>Cooperative Community:</vt:lpstr>
      <vt:lpstr>Cooperative Community:</vt:lpstr>
      <vt:lpstr>LUNG Section:</vt:lpstr>
      <vt:lpstr>Co-Op Kitchen:</vt:lpstr>
      <vt:lpstr>Dwelling Typologies:</vt:lpstr>
      <vt:lpstr>Condo Interior:</vt:lpstr>
      <vt:lpstr>Dormitory Interior: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Joseph Mazer</dc:creator>
  <cp:lastModifiedBy>amazer1@umd.edu</cp:lastModifiedBy>
  <cp:revision>876</cp:revision>
  <dcterms:created xsi:type="dcterms:W3CDTF">2020-10-27T17:21:26Z</dcterms:created>
  <dcterms:modified xsi:type="dcterms:W3CDTF">2021-05-10T12:59:06Z</dcterms:modified>
</cp:coreProperties>
</file>