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mentimeter.com/s/b5ff6950df91cba780797b19f1f29fc7/c03d551a4182" TargetMode="Externa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mentimeter.com/s/b5ff6950df91cba780797b19f1f29fc7/c03d551a4182" TargetMode="Externa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bc95be8977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bc95be8977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bc95be8977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bc95be8977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bca4f7929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bca4f7929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bbe4cbeae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bbe4cbeae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bbe4cbeae5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bbe4cbeae5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bbe4cbeae5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bbe4cbeae5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bbe4cbeae5_0_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bbe4cbeae5_0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bbe4cbeae5_0_3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bbe4cbeae5_0_3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bbe4cbeae5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bbe4cbeae5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bbe4cbeae5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bbe4cbeae5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bc825f3d78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bc825f3d78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bbe4cbeae5_0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bbe4cbeae5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bca4f7929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bca4f7929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bc825f3d7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bc825f3d7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bca4f79291_2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bca4f79291_2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https://www.mentimeter.com/s/b5ff6950df91cba780797b19f1f29fc7/c03d551a4182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bc825f3d78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bc825f3d78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bc825f3d78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bc825f3d78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bc825f3d7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bc825f3d7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bc825f3d78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bc825f3d78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bc825f3d78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bc825f3d78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bc825f3d78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bc825f3d78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bc8eb625e4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bc8eb625e4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bc825f3d78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bc825f3d78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bc825f3d78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bc825f3d78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bc825f3d78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bc825f3d78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bc825f3d78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bc825f3d78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https://www.mentimeter.com/s/b5ff6950df91cba780797b19f1f29fc7/c03d551a4182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bc825f3d78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bc825f3d78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bc8eb625e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bc8eb625e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bc825f3d78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bc825f3d78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bc8eb625e4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bc8eb625e4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bc8eb625e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bc8eb625e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bc8eb625e4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bc8eb625e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bc8eb625e4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bc8eb625e4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Relationship Id="rId4" Type="http://schemas.openxmlformats.org/officeDocument/2006/relationships/image" Target="../media/image3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Relationship Id="rId4" Type="http://schemas.openxmlformats.org/officeDocument/2006/relationships/image" Target="../media/image3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5.png"/><Relationship Id="rId4" Type="http://schemas.openxmlformats.org/officeDocument/2006/relationships/image" Target="../media/image3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png"/><Relationship Id="rId4" Type="http://schemas.openxmlformats.org/officeDocument/2006/relationships/hyperlink" Target="mailto:jsly@umd.edu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tltc.umd.edu/launch" TargetMode="External"/><Relationship Id="rId4" Type="http://schemas.openxmlformats.org/officeDocument/2006/relationships/image" Target="../media/image2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png"/><Relationship Id="rId4" Type="http://schemas.openxmlformats.org/officeDocument/2006/relationships/hyperlink" Target="https://www.menti.com/o3249628vf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0.png"/><Relationship Id="rId4" Type="http://schemas.openxmlformats.org/officeDocument/2006/relationships/image" Target="../media/image3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9.png"/><Relationship Id="rId4" Type="http://schemas.openxmlformats.org/officeDocument/2006/relationships/image" Target="../media/image20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0.png"/><Relationship Id="rId4" Type="http://schemas.openxmlformats.org/officeDocument/2006/relationships/image" Target="../media/image23.jpg"/><Relationship Id="rId5" Type="http://schemas.openxmlformats.org/officeDocument/2006/relationships/image" Target="../media/image28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0.png"/><Relationship Id="rId4" Type="http://schemas.openxmlformats.org/officeDocument/2006/relationships/image" Target="../media/image24.jpg"/><Relationship Id="rId5" Type="http://schemas.openxmlformats.org/officeDocument/2006/relationships/image" Target="../media/image27.png"/><Relationship Id="rId6" Type="http://schemas.openxmlformats.org/officeDocument/2006/relationships/image" Target="../media/image3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3.png"/><Relationship Id="rId4" Type="http://schemas.openxmlformats.org/officeDocument/2006/relationships/hyperlink" Target="https://go.umd.edu/fearlessteaching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2.png"/><Relationship Id="rId4" Type="http://schemas.openxmlformats.org/officeDocument/2006/relationships/hyperlink" Target="https://www.menti.com/o3249628vf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drive.google.com/file/d/1zGX39DLlVx5x_lfDQa_GuHthWnOiwHe0/view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5.jpg"/><Relationship Id="rId6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BTAA Liaison Institute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 &amp; Instruction 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58950" y="1910725"/>
            <a:ext cx="7226100" cy="1139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/>
              <a:t>BTAA </a:t>
            </a:r>
            <a:r>
              <a:rPr lang="en" sz="3800"/>
              <a:t>Liaison</a:t>
            </a:r>
            <a:r>
              <a:rPr lang="en" sz="3800"/>
              <a:t> Institute</a:t>
            </a:r>
            <a:endParaRPr sz="3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Reference &amp; Instruction</a:t>
            </a: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2"/>
          <p:cNvSpPr txBox="1"/>
          <p:nvPr>
            <p:ph type="title"/>
          </p:nvPr>
        </p:nvSpPr>
        <p:spPr>
          <a:xfrm>
            <a:off x="311700" y="211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GIS Virtual Lab</a:t>
            </a:r>
            <a:r>
              <a:rPr lang="en"/>
              <a:t> @ UMD Libraries </a:t>
            </a:r>
            <a:endParaRPr/>
          </a:p>
        </p:txBody>
      </p:sp>
      <p:sp>
        <p:nvSpPr>
          <p:cNvPr id="137" name="Google Shape;137;p22"/>
          <p:cNvSpPr txBox="1"/>
          <p:nvPr/>
        </p:nvSpPr>
        <p:spPr>
          <a:xfrm>
            <a:off x="0" y="2206175"/>
            <a:ext cx="1932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Lab use duration</a:t>
            </a:r>
            <a:endParaRPr b="1" sz="1600"/>
          </a:p>
        </p:txBody>
      </p:sp>
      <p:pic>
        <p:nvPicPr>
          <p:cNvPr id="138" name="Google Shape;13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69275" y="785800"/>
            <a:ext cx="3657600" cy="357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10163" y="1693050"/>
            <a:ext cx="3933825" cy="145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3"/>
          <p:cNvSpPr txBox="1"/>
          <p:nvPr>
            <p:ph type="title"/>
          </p:nvPr>
        </p:nvSpPr>
        <p:spPr>
          <a:xfrm>
            <a:off x="311700" y="211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GIS Virtual Lab</a:t>
            </a:r>
            <a:r>
              <a:rPr lang="en"/>
              <a:t> @ UMD Libraries </a:t>
            </a:r>
            <a:endParaRPr/>
          </a:p>
        </p:txBody>
      </p:sp>
      <p:pic>
        <p:nvPicPr>
          <p:cNvPr id="146" name="Google Shape;14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3475" y="1001125"/>
            <a:ext cx="6737050" cy="34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3"/>
          <p:cNvSpPr txBox="1"/>
          <p:nvPr/>
        </p:nvSpPr>
        <p:spPr>
          <a:xfrm>
            <a:off x="2924250" y="783925"/>
            <a:ext cx="3295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How is the lab being </a:t>
            </a:r>
            <a:r>
              <a:rPr b="1" lang="en" sz="1600"/>
              <a:t>used</a:t>
            </a:r>
            <a:r>
              <a:rPr b="1" lang="en" sz="1600"/>
              <a:t> for?</a:t>
            </a:r>
            <a:r>
              <a:rPr b="1" lang="en" sz="1600"/>
              <a:t> </a:t>
            </a:r>
            <a:endParaRPr b="1" sz="1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38" y="0"/>
            <a:ext cx="9098925" cy="447082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4"/>
          <p:cNvSpPr txBox="1"/>
          <p:nvPr>
            <p:ph type="title"/>
          </p:nvPr>
        </p:nvSpPr>
        <p:spPr>
          <a:xfrm>
            <a:off x="311700" y="211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GIS Virtual Lab</a:t>
            </a:r>
            <a:r>
              <a:rPr lang="en"/>
              <a:t> @ UMD Libraries </a:t>
            </a:r>
            <a:endParaRPr/>
          </a:p>
        </p:txBody>
      </p:sp>
      <p:sp>
        <p:nvSpPr>
          <p:cNvPr id="155" name="Google Shape;155;p24"/>
          <p:cNvSpPr txBox="1"/>
          <p:nvPr/>
        </p:nvSpPr>
        <p:spPr>
          <a:xfrm>
            <a:off x="661750" y="1100200"/>
            <a:ext cx="2974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Lesson  so far …..</a:t>
            </a:r>
            <a:endParaRPr b="1" sz="1800"/>
          </a:p>
        </p:txBody>
      </p:sp>
      <p:sp>
        <p:nvSpPr>
          <p:cNvPr id="156" name="Google Shape;156;p24"/>
          <p:cNvSpPr txBox="1"/>
          <p:nvPr/>
        </p:nvSpPr>
        <p:spPr>
          <a:xfrm>
            <a:off x="473975" y="1531300"/>
            <a:ext cx="7483200" cy="20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en" sz="1700"/>
              <a:t>Very useful service 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en" sz="1700"/>
              <a:t>Supporting research, teaching and learning needs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en" sz="1700"/>
              <a:t>Serving beyond GIS users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en" sz="1700"/>
              <a:t>Demand is growing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en" sz="1700"/>
              <a:t>Need more outreach 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en" sz="1700"/>
              <a:t>Though the virtual lab is very helpful but can’t wait to provide in-person service soon!</a:t>
            </a:r>
            <a:endParaRPr sz="1700"/>
          </a:p>
        </p:txBody>
      </p:sp>
      <p:sp>
        <p:nvSpPr>
          <p:cNvPr id="157" name="Google Shape;157;p24"/>
          <p:cNvSpPr txBox="1"/>
          <p:nvPr/>
        </p:nvSpPr>
        <p:spPr>
          <a:xfrm>
            <a:off x="3489425" y="3744325"/>
            <a:ext cx="1320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Thank you! </a:t>
            </a:r>
            <a:endParaRPr b="1"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2020 Changes to Chat</a:t>
            </a:r>
            <a:endParaRPr/>
          </a:p>
        </p:txBody>
      </p:sp>
      <p:sp>
        <p:nvSpPr>
          <p:cNvPr id="164" name="Google Shape;164;p25"/>
          <p:cNvSpPr txBox="1"/>
          <p:nvPr>
            <p:ph idx="1" type="body"/>
          </p:nvPr>
        </p:nvSpPr>
        <p:spPr>
          <a:xfrm>
            <a:off x="311700" y="1086200"/>
            <a:ext cx="8520600" cy="39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3844" lvl="0" marL="45720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287"/>
              <a:buChar char="★"/>
            </a:pPr>
            <a:r>
              <a:rPr lang="en" sz="2287"/>
              <a:t>Increased hours - added 9am - March 23</a:t>
            </a:r>
            <a:endParaRPr sz="2287"/>
          </a:p>
          <a:p>
            <a:pPr indent="-373844" lvl="0" marL="457200" rtl="0" algn="l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287"/>
              <a:buChar char="★"/>
            </a:pPr>
            <a:r>
              <a:rPr lang="en" sz="2287"/>
              <a:t>Added staff and student assistants to the chat schedule = added training sessions - March 23 (training ongoing)</a:t>
            </a:r>
            <a:endParaRPr sz="2287"/>
          </a:p>
          <a:p>
            <a:pPr indent="-373844" lvl="0" marL="457200" rtl="0" algn="l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287"/>
              <a:buChar char="★"/>
            </a:pPr>
            <a:r>
              <a:rPr lang="en" sz="2287"/>
              <a:t>More canned messages to reflect constantly changing services - March 23 (revised </a:t>
            </a:r>
            <a:r>
              <a:rPr lang="en" sz="2287"/>
              <a:t>immediately</a:t>
            </a:r>
            <a:r>
              <a:rPr lang="en" sz="2287"/>
              <a:t> when needed)</a:t>
            </a:r>
            <a:endParaRPr sz="2287"/>
          </a:p>
          <a:p>
            <a:pPr indent="-373844" lvl="0" marL="457200" rtl="0" algn="l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287"/>
              <a:buChar char="★"/>
            </a:pPr>
            <a:r>
              <a:rPr lang="en" sz="2287"/>
              <a:t>Added Screenshare - March 30</a:t>
            </a:r>
            <a:endParaRPr sz="2287"/>
          </a:p>
          <a:p>
            <a:pPr indent="-373844" lvl="0" marL="457200" rtl="0" algn="l">
              <a:lnSpc>
                <a:spcPct val="85000"/>
              </a:lnSpc>
              <a:spcBef>
                <a:spcPts val="1000"/>
              </a:spcBef>
              <a:spcAft>
                <a:spcPts val="1000"/>
              </a:spcAft>
              <a:buSzPts val="2287"/>
              <a:buChar char="★"/>
            </a:pPr>
            <a:r>
              <a:rPr lang="en" sz="2287"/>
              <a:t>Added Chat widget - April 20</a:t>
            </a:r>
            <a:endParaRPr sz="1887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Screenshare Introduced Monday, March 30</a:t>
            </a:r>
            <a:endParaRPr/>
          </a:p>
        </p:txBody>
      </p:sp>
      <p:sp>
        <p:nvSpPr>
          <p:cNvPr id="170" name="Google Shape;170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1" name="Google Shape;17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998125"/>
            <a:ext cx="8520601" cy="357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55950" y="135075"/>
            <a:ext cx="6703724" cy="4216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                 Before the Widget                      </a:t>
            </a:r>
            <a:endParaRPr/>
          </a:p>
        </p:txBody>
      </p:sp>
      <p:pic>
        <p:nvPicPr>
          <p:cNvPr id="184" name="Google Shape;18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3637" y="1152475"/>
            <a:ext cx="8696726" cy="2865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                   After the Widget</a:t>
            </a:r>
            <a:endParaRPr/>
          </a:p>
        </p:txBody>
      </p:sp>
      <p:pic>
        <p:nvPicPr>
          <p:cNvPr id="191" name="Google Shape;19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150" y="1017725"/>
            <a:ext cx="8863350" cy="324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Chat widget added Monday April 20, 2020</a:t>
            </a:r>
            <a:endParaRPr/>
          </a:p>
        </p:txBody>
      </p:sp>
      <p:sp>
        <p:nvSpPr>
          <p:cNvPr id="197" name="Google Shape;197;p3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3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9" name="Google Shape;19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050000"/>
            <a:ext cx="4571999" cy="387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017725"/>
            <a:ext cx="4572000" cy="3871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rgbClr val="F1C232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                       Chat Totals</a:t>
            </a:r>
            <a:endParaRPr/>
          </a:p>
        </p:txBody>
      </p:sp>
      <p:sp>
        <p:nvSpPr>
          <p:cNvPr id="207" name="Google Shape;207;p31"/>
          <p:cNvSpPr txBox="1"/>
          <p:nvPr>
            <p:ph idx="1" type="body"/>
          </p:nvPr>
        </p:nvSpPr>
        <p:spPr>
          <a:xfrm>
            <a:off x="134725" y="1429000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/>
              <a:t>                2019</a:t>
            </a:r>
            <a:endParaRPr b="1" sz="2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/>
          </a:p>
        </p:txBody>
      </p:sp>
      <p:sp>
        <p:nvSpPr>
          <p:cNvPr id="208" name="Google Shape;208;p31"/>
          <p:cNvSpPr txBox="1"/>
          <p:nvPr>
            <p:ph idx="2" type="body"/>
          </p:nvPr>
        </p:nvSpPr>
        <p:spPr>
          <a:xfrm>
            <a:off x="54408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500"/>
              <a:t>                  2020</a:t>
            </a:r>
            <a:endParaRPr b="1" sz="2500"/>
          </a:p>
        </p:txBody>
      </p:sp>
      <p:sp>
        <p:nvSpPr>
          <p:cNvPr id="209" name="Google Shape;209;p31"/>
          <p:cNvSpPr/>
          <p:nvPr/>
        </p:nvSpPr>
        <p:spPr>
          <a:xfrm>
            <a:off x="1056250" y="1791050"/>
            <a:ext cx="2479896" cy="2357424"/>
          </a:xfrm>
          <a:prstGeom prst="irregularSeal1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   1010</a:t>
            </a:r>
            <a:endParaRPr sz="2200"/>
          </a:p>
        </p:txBody>
      </p:sp>
      <p:sp>
        <p:nvSpPr>
          <p:cNvPr id="210" name="Google Shape;210;p31"/>
          <p:cNvSpPr/>
          <p:nvPr/>
        </p:nvSpPr>
        <p:spPr>
          <a:xfrm>
            <a:off x="4468752" y="1246325"/>
            <a:ext cx="3690414" cy="3130758"/>
          </a:xfrm>
          <a:prstGeom prst="irregularSeal1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        5972</a:t>
            </a:r>
            <a:endParaRPr sz="2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Focus: </a:t>
            </a:r>
            <a:r>
              <a:rPr lang="en"/>
              <a:t>What has changed during COVID-19, </a:t>
            </a:r>
            <a:r>
              <a:rPr b="1" lang="en"/>
              <a:t>and</a:t>
            </a:r>
            <a:r>
              <a:rPr lang="en"/>
              <a:t> what will change when we are able to resume in-person services (hopefully in the fall!)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Agenda: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GIS Virtual Lab (Milan Budhathoki)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Reference (Judy Markowitz)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Virtual Reference &amp; Screen-sharing (Jordan Sly)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Fearless Teaching Institute (Rachel Gammons)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 discussion 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2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In-Person Reference Moved to Zoom / Google Meet</a:t>
            </a:r>
            <a:endParaRPr b="1"/>
          </a:p>
        </p:txBody>
      </p:sp>
      <p:sp>
        <p:nvSpPr>
          <p:cNvPr id="217" name="Google Shape;217;p3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2019</a:t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32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2020 = 560</a:t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2"/>
          <p:cNvSpPr/>
          <p:nvPr/>
        </p:nvSpPr>
        <p:spPr>
          <a:xfrm>
            <a:off x="1132800" y="1438950"/>
            <a:ext cx="2326806" cy="2388042"/>
          </a:xfrm>
          <a:prstGeom prst="irregularSeal1">
            <a:avLst/>
          </a:prstGeom>
          <a:solidFill>
            <a:schemeClr val="lt2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sz="2400"/>
              <a:t>810</a:t>
            </a:r>
            <a:endParaRPr sz="2400"/>
          </a:p>
        </p:txBody>
      </p:sp>
      <p:sp>
        <p:nvSpPr>
          <p:cNvPr id="220" name="Google Shape;220;p32"/>
          <p:cNvSpPr/>
          <p:nvPr/>
        </p:nvSpPr>
        <p:spPr>
          <a:xfrm>
            <a:off x="4572001" y="1791050"/>
            <a:ext cx="2240082" cy="2296188"/>
          </a:xfrm>
          <a:prstGeom prst="irregularSeal1">
            <a:avLst/>
          </a:prstGeom>
          <a:solidFill>
            <a:schemeClr val="lt2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Before Shutdown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214</a:t>
            </a:r>
            <a:endParaRPr/>
          </a:p>
        </p:txBody>
      </p:sp>
      <p:sp>
        <p:nvSpPr>
          <p:cNvPr id="221" name="Google Shape;221;p32"/>
          <p:cNvSpPr/>
          <p:nvPr/>
        </p:nvSpPr>
        <p:spPr>
          <a:xfrm>
            <a:off x="6944875" y="1607374"/>
            <a:ext cx="1979694" cy="2388042"/>
          </a:xfrm>
          <a:prstGeom prst="irregularSeal1">
            <a:avLst/>
          </a:prstGeom>
          <a:solidFill>
            <a:schemeClr val="lt2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After Shutdown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346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3"/>
          <p:cNvSpPr txBox="1"/>
          <p:nvPr>
            <p:ph type="ctrTitle"/>
          </p:nvPr>
        </p:nvSpPr>
        <p:spPr>
          <a:xfrm>
            <a:off x="311708" y="5159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Value of Screensharing</a:t>
            </a:r>
            <a:endParaRPr/>
          </a:p>
        </p:txBody>
      </p:sp>
      <p:sp>
        <p:nvSpPr>
          <p:cNvPr id="228" name="Google Shape;228;p33"/>
          <p:cNvSpPr txBox="1"/>
          <p:nvPr>
            <p:ph idx="1" type="subTitle"/>
          </p:nvPr>
        </p:nvSpPr>
        <p:spPr>
          <a:xfrm>
            <a:off x="311700" y="26055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Brief Testimonial About the Pandemic Stop-Gap that may be a Workable Solution for Chat-Reference’s Shortcomings </a:t>
            </a:r>
            <a:endParaRPr/>
          </a:p>
        </p:txBody>
      </p:sp>
      <p:sp>
        <p:nvSpPr>
          <p:cNvPr id="229" name="Google Shape;229;p33"/>
          <p:cNvSpPr txBox="1"/>
          <p:nvPr/>
        </p:nvSpPr>
        <p:spPr>
          <a:xfrm>
            <a:off x="900600" y="3398125"/>
            <a:ext cx="7342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Jordan S. Sly, </a:t>
            </a:r>
            <a:r>
              <a:rPr lang="en" u="sng">
                <a:solidFill>
                  <a:schemeClr val="hlink"/>
                </a:solidFill>
                <a:hlinkClick r:id="rId4"/>
              </a:rPr>
              <a:t>jsly@umd.edu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University of Maryland Libraries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 &amp; Instruction Librarian for Anthropology, Psychology, Philosophy, French, Italian, German, and Digital Humanities </a:t>
            </a:r>
            <a:endParaRPr/>
          </a:p>
        </p:txBody>
      </p:sp>
      <p:grpSp>
        <p:nvGrpSpPr>
          <p:cNvPr id="230" name="Google Shape;230;p33"/>
          <p:cNvGrpSpPr/>
          <p:nvPr/>
        </p:nvGrpSpPr>
        <p:grpSpPr>
          <a:xfrm>
            <a:off x="3687200" y="422325"/>
            <a:ext cx="1499700" cy="1046700"/>
            <a:chOff x="3687200" y="209925"/>
            <a:chExt cx="1499700" cy="1046700"/>
          </a:xfrm>
        </p:grpSpPr>
        <p:sp>
          <p:nvSpPr>
            <p:cNvPr id="231" name="Google Shape;231;p33"/>
            <p:cNvSpPr/>
            <p:nvPr/>
          </p:nvSpPr>
          <p:spPr>
            <a:xfrm>
              <a:off x="3687200" y="209925"/>
              <a:ext cx="1499700" cy="10467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33"/>
            <p:cNvSpPr/>
            <p:nvPr/>
          </p:nvSpPr>
          <p:spPr>
            <a:xfrm>
              <a:off x="4047100" y="329900"/>
              <a:ext cx="792600" cy="792600"/>
            </a:xfrm>
            <a:prstGeom prst="ellipse">
              <a:avLst/>
            </a:prstGeom>
            <a:solidFill>
              <a:srgbClr val="66666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33"/>
            <p:cNvSpPr/>
            <p:nvPr/>
          </p:nvSpPr>
          <p:spPr>
            <a:xfrm>
              <a:off x="4293400" y="568700"/>
              <a:ext cx="300000" cy="315000"/>
            </a:xfrm>
            <a:prstGeom prst="ellipse">
              <a:avLst/>
            </a:prstGeom>
            <a:solidFill>
              <a:srgbClr val="43434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Fearless Teaching Institute</a:t>
            </a:r>
            <a:endParaRPr/>
          </a:p>
        </p:txBody>
      </p:sp>
      <p:sp>
        <p:nvSpPr>
          <p:cNvPr id="239" name="Google Shape;239;p34"/>
          <p:cNvSpPr txBox="1"/>
          <p:nvPr>
            <p:ph idx="1" type="body"/>
          </p:nvPr>
        </p:nvSpPr>
        <p:spPr>
          <a:xfrm>
            <a:off x="311700" y="1381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The Fearless Teaching Institute (FTI) was launched in fall 2018 to provide targeted and well-designed instructional programming for UMD Libraries' faculty and staff. Originally designed as a certificate program - in line with the UMD Teaching and Learning Transformation </a:t>
            </a: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Center</a:t>
            </a: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b="1" lang="en">
                <a:solidFill>
                  <a:srgbClr val="006699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Faculty Launch Program</a:t>
            </a: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 - the FTI has expanded beyond its origins to become an agile arm of our teaching program</a:t>
            </a:r>
            <a:r>
              <a:rPr lang="en">
                <a:solidFill>
                  <a:srgbClr val="333333"/>
                </a:solidFill>
              </a:rPr>
              <a:t>. Today, </a:t>
            </a:r>
            <a:r>
              <a:rPr b="1" lang="en">
                <a:solidFill>
                  <a:srgbClr val="333333"/>
                </a:solidFill>
              </a:rPr>
              <a:t>the FTI seeks to deepen and strengthen library instruction at all levels from staff training to advanced information literacy instruction through a range of events, programs, and special series</a:t>
            </a:r>
            <a:r>
              <a:rPr lang="en">
                <a:solidFill>
                  <a:srgbClr val="333333"/>
                </a:solidFill>
              </a:rPr>
              <a:t>.</a:t>
            </a:r>
            <a:r>
              <a:rPr lang="en">
                <a:solidFill>
                  <a:srgbClr val="333333"/>
                </a:solidFill>
                <a:highlight>
                  <a:schemeClr val="accent4"/>
                </a:highlight>
              </a:rPr>
              <a:t> </a:t>
            </a:r>
            <a:endParaRPr sz="2700"/>
          </a:p>
        </p:txBody>
      </p:sp>
      <p:pic>
        <p:nvPicPr>
          <p:cNvPr id="240" name="Google Shape;240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525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5"/>
          <p:cNvSpPr txBox="1"/>
          <p:nvPr/>
        </p:nvSpPr>
        <p:spPr>
          <a:xfrm>
            <a:off x="387150" y="1958400"/>
            <a:ext cx="8274000" cy="1482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/>
              <a:t>Tell us about your experience!</a:t>
            </a:r>
            <a:endParaRPr sz="3800"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8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https://www.menti.com/o3249628vf</a:t>
            </a:r>
            <a:endParaRPr sz="24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20">
                <a:highlight>
                  <a:srgbClr val="FFFF00"/>
                </a:highlight>
              </a:rPr>
              <a:t>BACKUP SLIDE (IN CASE MENTI-METER DOESN’T WORK) </a:t>
            </a:r>
            <a:endParaRPr sz="2320">
              <a:highlight>
                <a:srgbClr val="FFFF00"/>
              </a:highlight>
            </a:endParaRPr>
          </a:p>
        </p:txBody>
      </p:sp>
      <p:sp>
        <p:nvSpPr>
          <p:cNvPr id="252" name="Google Shape;252;p36"/>
          <p:cNvSpPr txBox="1"/>
          <p:nvPr>
            <p:ph type="title"/>
          </p:nvPr>
        </p:nvSpPr>
        <p:spPr>
          <a:xfrm>
            <a:off x="311700" y="1165200"/>
            <a:ext cx="8147700" cy="75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changes has your library made during COVID-19?</a:t>
            </a:r>
            <a:endParaRPr/>
          </a:p>
        </p:txBody>
      </p:sp>
      <p:sp>
        <p:nvSpPr>
          <p:cNvPr id="253" name="Google Shape;253;p36"/>
          <p:cNvSpPr txBox="1"/>
          <p:nvPr>
            <p:ph idx="1" type="body"/>
          </p:nvPr>
        </p:nvSpPr>
        <p:spPr>
          <a:xfrm>
            <a:off x="311700" y="2075400"/>
            <a:ext cx="81477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Added chat widget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Synchronous online instruction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Asynchronous online instruction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Increased professional development for staff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Added additional operators to chat (student workers, staff, etc)</a:t>
            </a:r>
            <a:endParaRPr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20">
                <a:highlight>
                  <a:srgbClr val="FFFF00"/>
                </a:highlight>
              </a:rPr>
              <a:t>BACKUP SLIDE (IN CASE MENTI-METER DOESN’T WORK) </a:t>
            </a:r>
            <a:endParaRPr sz="2320">
              <a:highlight>
                <a:srgbClr val="FFFF00"/>
              </a:highlight>
            </a:endParaRPr>
          </a:p>
        </p:txBody>
      </p:sp>
      <p:sp>
        <p:nvSpPr>
          <p:cNvPr id="259" name="Google Shape;259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one thing that changed with </a:t>
            </a:r>
            <a:r>
              <a:rPr b="1" lang="en"/>
              <a:t>reference</a:t>
            </a:r>
            <a:r>
              <a:rPr lang="en"/>
              <a:t> that you plan to KEEP when you return in-person?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Fearless Teaching Institute</a:t>
            </a:r>
            <a:endParaRPr/>
          </a:p>
        </p:txBody>
      </p:sp>
      <p:pic>
        <p:nvPicPr>
          <p:cNvPr id="265" name="Google Shape;2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314450"/>
            <a:ext cx="5690219" cy="3676651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38"/>
          <p:cNvSpPr txBox="1"/>
          <p:nvPr/>
        </p:nvSpPr>
        <p:spPr>
          <a:xfrm>
            <a:off x="5905925" y="1399675"/>
            <a:ext cx="31752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33333"/>
                </a:solidFill>
                <a:highlight>
                  <a:srgbClr val="FFFFFF"/>
                </a:highlight>
              </a:rPr>
              <a:t>Workshops</a:t>
            </a:r>
            <a:r>
              <a:rPr lang="en" sz="1200">
                <a:solidFill>
                  <a:srgbClr val="333333"/>
                </a:solidFill>
                <a:highlight>
                  <a:srgbClr val="FFFFFF"/>
                </a:highlight>
              </a:rPr>
              <a:t> - </a:t>
            </a:r>
            <a:r>
              <a:rPr lang="en" sz="1200">
                <a:solidFill>
                  <a:srgbClr val="333333"/>
                </a:solidFill>
                <a:highlight>
                  <a:srgbClr val="FFFFFF"/>
                </a:highlight>
              </a:rPr>
              <a:t>guided learning opportunities that are organized and led by a library staff member and focus on a specific concept, idea, or set of skills.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33333"/>
                </a:solidFill>
                <a:highlight>
                  <a:srgbClr val="FFFFFF"/>
                </a:highlight>
              </a:rPr>
              <a:t>Test It Out Tuesdays</a:t>
            </a:r>
            <a:r>
              <a:rPr lang="en" sz="1200">
                <a:solidFill>
                  <a:srgbClr val="333333"/>
                </a:solidFill>
                <a:highlight>
                  <a:srgbClr val="FFFFFF"/>
                </a:highlight>
              </a:rPr>
              <a:t> - informal gatherings </a:t>
            </a:r>
            <a:r>
              <a:rPr lang="en" sz="1200">
                <a:solidFill>
                  <a:srgbClr val="333333"/>
                </a:solidFill>
                <a:highlight>
                  <a:srgbClr val="FFFFFF"/>
                </a:highlight>
              </a:rPr>
              <a:t>explore new topics, test out new technology, or troubleshoot challenges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33333"/>
                </a:solidFill>
                <a:highlight>
                  <a:srgbClr val="FFFFFF"/>
                </a:highlight>
              </a:rPr>
              <a:t>Journal Clubs</a:t>
            </a:r>
            <a:r>
              <a:rPr lang="en" sz="1200">
                <a:solidFill>
                  <a:srgbClr val="333333"/>
                </a:solidFill>
                <a:highlight>
                  <a:srgbClr val="FFFFFF"/>
                </a:highlight>
              </a:rPr>
              <a:t> - collaborative learning community to engage trends and issues in the profession.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b="1" lang="en" sz="1200">
                <a:solidFill>
                  <a:srgbClr val="333333"/>
                </a:solidFill>
                <a:highlight>
                  <a:srgbClr val="FFFFFF"/>
                </a:highlight>
              </a:rPr>
              <a:t>Peer Teaching Observations </a:t>
            </a:r>
            <a:r>
              <a:rPr lang="en" sz="1200">
                <a:solidFill>
                  <a:srgbClr val="333333"/>
                </a:solidFill>
                <a:highlight>
                  <a:srgbClr val="FFFFFF"/>
                </a:highlight>
              </a:rPr>
              <a:t>- Every three years, we organize a large-scale peer-teaching observation program by pairing up interested library instructors and providing guidance and support for mutual observations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Fearless Teaching Institute</a:t>
            </a:r>
            <a:endParaRPr/>
          </a:p>
        </p:txBody>
      </p:sp>
      <p:sp>
        <p:nvSpPr>
          <p:cNvPr id="273" name="Google Shape;273;p39"/>
          <p:cNvSpPr txBox="1"/>
          <p:nvPr>
            <p:ph idx="1" type="body"/>
          </p:nvPr>
        </p:nvSpPr>
        <p:spPr>
          <a:xfrm>
            <a:off x="311700" y="1381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Here at the Fearless Teaching Institute, we know that reference is a form of teaching! To kick off our 2021, we are hosting a semester-long series on reference services, including workshops and guest speakers. Open to all library staff and student workers, </a:t>
            </a:r>
            <a:r>
              <a:rPr b="1" lang="en">
                <a:solidFill>
                  <a:srgbClr val="333333"/>
                </a:solidFill>
                <a:highlight>
                  <a:srgbClr val="FFFFFF"/>
                </a:highlight>
              </a:rPr>
              <a:t>our reference series will include tips, techniques, and resources that will be useful for anyone who interfaces regularly in public services</a:t>
            </a: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. Join us in December / January for Foundations Reference Series workshops (focusing on core concepts such as the Reference Interview) then come back all spring semester as we dive deeper into subject-area resources in our Test-It-Out Tuesday sessions led by subject librarians!</a:t>
            </a:r>
            <a:endParaRPr sz="2700"/>
          </a:p>
        </p:txBody>
      </p:sp>
      <p:pic>
        <p:nvPicPr>
          <p:cNvPr id="274" name="Google Shape;27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40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1876" y="1172550"/>
            <a:ext cx="6420249" cy="39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Fearless Teaching Institute</a:t>
            </a:r>
            <a:endParaRPr/>
          </a:p>
        </p:txBody>
      </p:sp>
      <p:pic>
        <p:nvPicPr>
          <p:cNvPr id="281" name="Google Shape;281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Fearless Teaching Institute</a:t>
            </a:r>
            <a:endParaRPr/>
          </a:p>
        </p:txBody>
      </p:sp>
      <p:sp>
        <p:nvSpPr>
          <p:cNvPr id="287" name="Google Shape;287;p41"/>
          <p:cNvSpPr txBox="1"/>
          <p:nvPr>
            <p:ph idx="1" type="body"/>
          </p:nvPr>
        </p:nvSpPr>
        <p:spPr>
          <a:xfrm>
            <a:off x="311700" y="1381075"/>
            <a:ext cx="85206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Changes we made: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333333"/>
              </a:buClr>
              <a:buSzPts val="1800"/>
              <a:buChar char="●"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Consistent branding + consolidation of resources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Char char="●"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Updated program guide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Char char="●"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Online offerings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Char char="●"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Mix of formal, informal, group, and individual learning opportunities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Char char="●"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Proactive, rather than reactive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Char char="●"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COVID-19 Dashboard 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What will we keep when we return in the fall?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333333"/>
              </a:buClr>
              <a:buSzPts val="1800"/>
              <a:buChar char="●"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All of it!!!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288" name="Google Shape;28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38" y="0"/>
            <a:ext cx="9098925" cy="447082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>
            <p:ph type="title"/>
          </p:nvPr>
        </p:nvSpPr>
        <p:spPr>
          <a:xfrm>
            <a:off x="1482738" y="399600"/>
            <a:ext cx="6178500" cy="8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/>
              <a:t>GIS </a:t>
            </a:r>
            <a:r>
              <a:rPr b="1" lang="en" sz="3300"/>
              <a:t> Virtual Lab @ UMD Libraries </a:t>
            </a:r>
            <a:endParaRPr b="1" sz="3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5"/>
          <p:cNvSpPr txBox="1"/>
          <p:nvPr>
            <p:ph type="title"/>
          </p:nvPr>
        </p:nvSpPr>
        <p:spPr>
          <a:xfrm>
            <a:off x="2631750" y="1805175"/>
            <a:ext cx="3880500" cy="8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Milan Budhathoki, GISP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GIS </a:t>
            </a:r>
            <a:r>
              <a:rPr lang="en"/>
              <a:t>Librarian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22550" y="3511200"/>
            <a:ext cx="9099000" cy="8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GIS and Spatial Data Center  </a:t>
            </a:r>
            <a:r>
              <a:rPr lang="en"/>
              <a:t> https://www.lib.umd.edu/gis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Fearless Teaching Institute</a:t>
            </a:r>
            <a:endParaRPr/>
          </a:p>
        </p:txBody>
      </p:sp>
      <p:pic>
        <p:nvPicPr>
          <p:cNvPr id="294" name="Google Shape;29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42"/>
          <p:cNvPicPr preferRelativeResize="0"/>
          <p:nvPr/>
        </p:nvPicPr>
        <p:blipFill rotWithShape="1">
          <a:blip r:embed="rId4">
            <a:alphaModFix/>
          </a:blip>
          <a:srcRect b="9016" l="0" r="0" t="0"/>
          <a:stretch/>
        </p:blipFill>
        <p:spPr>
          <a:xfrm>
            <a:off x="281450" y="1295400"/>
            <a:ext cx="6139554" cy="3723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28200" y="1295400"/>
            <a:ext cx="3505200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Fearless Teaching Institute</a:t>
            </a:r>
            <a:endParaRPr/>
          </a:p>
        </p:txBody>
      </p:sp>
      <p:pic>
        <p:nvPicPr>
          <p:cNvPr id="302" name="Google Shape;30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225" y="1295400"/>
            <a:ext cx="5772150" cy="384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83950" y="1395275"/>
            <a:ext cx="2867475" cy="125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91375" y="2546575"/>
            <a:ext cx="3252625" cy="12569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912" y="228600"/>
            <a:ext cx="8254176" cy="3611199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4"/>
          <p:cNvSpPr txBox="1"/>
          <p:nvPr/>
        </p:nvSpPr>
        <p:spPr>
          <a:xfrm>
            <a:off x="444900" y="4000400"/>
            <a:ext cx="5308500" cy="8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/>
              <a:t>Visit our program guide: </a:t>
            </a:r>
            <a:r>
              <a:rPr lang="en" sz="2500" u="sng">
                <a:solidFill>
                  <a:srgbClr val="0000FF"/>
                </a:solidFill>
                <a:highlight>
                  <a:srgbClr val="FFFFFF"/>
                </a:highlight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https://go.umd.edu/fearlessteaching</a:t>
            </a:r>
            <a:endParaRPr sz="21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525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45"/>
          <p:cNvSpPr txBox="1"/>
          <p:nvPr/>
        </p:nvSpPr>
        <p:spPr>
          <a:xfrm>
            <a:off x="387150" y="1958400"/>
            <a:ext cx="8274000" cy="1482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/>
              <a:t>Tell us about your experience!</a:t>
            </a:r>
            <a:endParaRPr sz="3800"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8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https://www.menti.com/o3249628vf</a:t>
            </a:r>
            <a:endParaRPr sz="24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20">
                <a:highlight>
                  <a:srgbClr val="FFFF00"/>
                </a:highlight>
              </a:rPr>
              <a:t>BACKUP SLIDE (IN CASE MENTI-METER DOESN’T WORK) </a:t>
            </a:r>
            <a:endParaRPr sz="2320">
              <a:highlight>
                <a:srgbClr val="FFFF00"/>
              </a:highlight>
            </a:endParaRPr>
          </a:p>
        </p:txBody>
      </p:sp>
      <p:sp>
        <p:nvSpPr>
          <p:cNvPr id="323" name="Google Shape;323;p4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one thing that changed with </a:t>
            </a:r>
            <a:r>
              <a:rPr b="1" lang="en"/>
              <a:t>instruction</a:t>
            </a:r>
            <a:r>
              <a:rPr lang="en"/>
              <a:t> that you plan to KEEP when you return in-person?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0" y="0"/>
            <a:ext cx="9038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GIS</a:t>
            </a:r>
            <a:r>
              <a:rPr lang="en"/>
              <a:t>: </a:t>
            </a:r>
            <a:r>
              <a:rPr b="1" lang="en"/>
              <a:t>G</a:t>
            </a:r>
            <a:r>
              <a:rPr lang="en"/>
              <a:t>eographic </a:t>
            </a:r>
            <a:r>
              <a:rPr b="1" lang="en"/>
              <a:t>I</a:t>
            </a:r>
            <a:r>
              <a:rPr lang="en"/>
              <a:t>nformation </a:t>
            </a:r>
            <a:r>
              <a:rPr b="1" lang="en"/>
              <a:t>S</a:t>
            </a:r>
            <a:r>
              <a:rPr lang="en"/>
              <a:t>ystem/</a:t>
            </a:r>
            <a:r>
              <a:rPr b="1" lang="en"/>
              <a:t>S</a:t>
            </a:r>
            <a:r>
              <a:rPr lang="en"/>
              <a:t>cience</a:t>
            </a:r>
            <a:endParaRPr/>
          </a:p>
        </p:txBody>
      </p:sp>
      <p:sp>
        <p:nvSpPr>
          <p:cNvPr id="79" name="Google Shape;79;p16"/>
          <p:cNvSpPr txBox="1"/>
          <p:nvPr/>
        </p:nvSpPr>
        <p:spPr>
          <a:xfrm>
            <a:off x="3682500" y="725100"/>
            <a:ext cx="36237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Location based data science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Rooted in the science of geography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 computerized mapping and analysis software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6" title="Media2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0750" y="2217100"/>
            <a:ext cx="4397750" cy="216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" y="2924925"/>
            <a:ext cx="4397749" cy="194712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5006825" y="4386400"/>
            <a:ext cx="3623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Trajectory of Oil Spill(Gulf of Mexico, 2010)</a:t>
            </a:r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165800" y="4634200"/>
            <a:ext cx="406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Barbary Macaques daily home –range (Gibraltar)</a:t>
            </a:r>
            <a:endParaRPr/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1025" y="572700"/>
            <a:ext cx="2113600" cy="239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211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GIS Virtual Lab</a:t>
            </a:r>
            <a:r>
              <a:rPr lang="en"/>
              <a:t> @ UMD Libraries 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0" y="1475250"/>
            <a:ext cx="4561500" cy="220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First l</a:t>
            </a:r>
            <a:r>
              <a:rPr lang="en"/>
              <a:t>aunched on October, 2020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Live 24/7 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Loaded with more than a dozen of GIS, RS and Statistical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Check out/dedicated machine to run large job </a:t>
            </a:r>
            <a:endParaRPr/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2975" y="1195525"/>
            <a:ext cx="4334825" cy="27692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7"/>
          <p:cNvSpPr/>
          <p:nvPr/>
        </p:nvSpPr>
        <p:spPr>
          <a:xfrm>
            <a:off x="228600" y="788425"/>
            <a:ext cx="8680800" cy="402600"/>
          </a:xfrm>
          <a:prstGeom prst="chevron">
            <a:avLst>
              <a:gd fmla="val 50000" name="adj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/>
              <a:t>Continue to provide computing resoucers to UMD users during the pandemic </a:t>
            </a:r>
            <a:endParaRPr b="1" sz="17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8"/>
          <p:cNvPicPr preferRelativeResize="0"/>
          <p:nvPr/>
        </p:nvPicPr>
        <p:blipFill rotWithShape="1">
          <a:blip r:embed="rId3">
            <a:alphaModFix/>
          </a:blip>
          <a:srcRect b="0" l="11480" r="0" t="0"/>
          <a:stretch/>
        </p:blipFill>
        <p:spPr>
          <a:xfrm>
            <a:off x="680075" y="809350"/>
            <a:ext cx="7542626" cy="41770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>
            <p:ph type="title"/>
          </p:nvPr>
        </p:nvSpPr>
        <p:spPr>
          <a:xfrm>
            <a:off x="311700" y="211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GIS Virtual Lab</a:t>
            </a:r>
            <a:r>
              <a:rPr lang="en"/>
              <a:t> @ UMD Libraries </a:t>
            </a:r>
            <a:endParaRPr/>
          </a:p>
        </p:txBody>
      </p:sp>
      <p:sp>
        <p:nvSpPr>
          <p:cNvPr id="100" name="Google Shape;100;p18"/>
          <p:cNvSpPr txBox="1"/>
          <p:nvPr/>
        </p:nvSpPr>
        <p:spPr>
          <a:xfrm>
            <a:off x="144300" y="897650"/>
            <a:ext cx="2829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Who are using the lab?</a:t>
            </a:r>
            <a:endParaRPr b="1" sz="1600"/>
          </a:p>
        </p:txBody>
      </p:sp>
      <p:sp>
        <p:nvSpPr>
          <p:cNvPr id="101" name="Google Shape;101;p18"/>
          <p:cNvSpPr/>
          <p:nvPr/>
        </p:nvSpPr>
        <p:spPr>
          <a:xfrm>
            <a:off x="680075" y="1328750"/>
            <a:ext cx="1071600" cy="3386100"/>
          </a:xfrm>
          <a:prstGeom prst="leftBrace">
            <a:avLst>
              <a:gd fmla="val 50000" name="adj1"/>
              <a:gd fmla="val 52554" name="adj2"/>
            </a:avLst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/>
          <p:nvPr/>
        </p:nvSpPr>
        <p:spPr>
          <a:xfrm>
            <a:off x="7535700" y="1328725"/>
            <a:ext cx="835800" cy="33003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8"/>
          <p:cNvSpPr txBox="1"/>
          <p:nvPr/>
        </p:nvSpPr>
        <p:spPr>
          <a:xfrm rot="-3667930">
            <a:off x="-200102" y="2976363"/>
            <a:ext cx="1439133" cy="41557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UMD Position</a:t>
            </a:r>
            <a:endParaRPr b="1" sz="1500"/>
          </a:p>
        </p:txBody>
      </p:sp>
      <p:sp>
        <p:nvSpPr>
          <p:cNvPr id="104" name="Google Shape;104;p18"/>
          <p:cNvSpPr txBox="1"/>
          <p:nvPr/>
        </p:nvSpPr>
        <p:spPr>
          <a:xfrm rot="-3967935">
            <a:off x="7755500" y="2823952"/>
            <a:ext cx="1676359" cy="4155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School/Colleges</a:t>
            </a:r>
            <a:endParaRPr b="1" sz="15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9"/>
          <p:cNvSpPr txBox="1"/>
          <p:nvPr>
            <p:ph type="title"/>
          </p:nvPr>
        </p:nvSpPr>
        <p:spPr>
          <a:xfrm>
            <a:off x="311700" y="211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GIS Virtual Lab</a:t>
            </a:r>
            <a:r>
              <a:rPr lang="en"/>
              <a:t> @ UMD Libraries </a:t>
            </a:r>
            <a:endParaRPr/>
          </a:p>
        </p:txBody>
      </p:sp>
      <p:pic>
        <p:nvPicPr>
          <p:cNvPr id="111" name="Google Shape;111;p19"/>
          <p:cNvPicPr preferRelativeResize="0"/>
          <p:nvPr/>
        </p:nvPicPr>
        <p:blipFill rotWithShape="1">
          <a:blip r:embed="rId4">
            <a:alphaModFix/>
          </a:blip>
          <a:srcRect b="0" l="-7050" r="7050" t="13926"/>
          <a:stretch/>
        </p:blipFill>
        <p:spPr>
          <a:xfrm>
            <a:off x="2354425" y="951475"/>
            <a:ext cx="6083775" cy="32405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2" name="Google Shape;112;p19"/>
          <p:cNvCxnSpPr/>
          <p:nvPr/>
        </p:nvCxnSpPr>
        <p:spPr>
          <a:xfrm flipH="1">
            <a:off x="7336700" y="999300"/>
            <a:ext cx="32700" cy="237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113" name="Google Shape;113;p19"/>
          <p:cNvSpPr txBox="1"/>
          <p:nvPr/>
        </p:nvSpPr>
        <p:spPr>
          <a:xfrm>
            <a:off x="311700" y="872925"/>
            <a:ext cx="2829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Computing hours </a:t>
            </a:r>
            <a:endParaRPr b="1"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/>
          <p:nvPr>
            <p:ph type="title"/>
          </p:nvPr>
        </p:nvSpPr>
        <p:spPr>
          <a:xfrm>
            <a:off x="311700" y="211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GIS Virtual Lab</a:t>
            </a:r>
            <a:r>
              <a:rPr lang="en"/>
              <a:t> @ UMD Libraries </a:t>
            </a:r>
            <a:endParaRPr/>
          </a:p>
        </p:txBody>
      </p:sp>
      <p:pic>
        <p:nvPicPr>
          <p:cNvPr id="120" name="Google Shape;12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766112"/>
            <a:ext cx="5846772" cy="361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0"/>
          <p:cNvSpPr txBox="1"/>
          <p:nvPr/>
        </p:nvSpPr>
        <p:spPr>
          <a:xfrm>
            <a:off x="6158475" y="2140650"/>
            <a:ext cx="2086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Software Request</a:t>
            </a:r>
            <a:endParaRPr b="1"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1"/>
          <p:cNvPicPr preferRelativeResize="0"/>
          <p:nvPr/>
        </p:nvPicPr>
        <p:blipFill rotWithShape="1">
          <a:blip r:embed="rId4">
            <a:alphaModFix/>
          </a:blip>
          <a:srcRect b="6299" l="10246" r="12883" t="9588"/>
          <a:stretch/>
        </p:blipFill>
        <p:spPr>
          <a:xfrm>
            <a:off x="2909050" y="621500"/>
            <a:ext cx="3836075" cy="3600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1"/>
          <p:cNvSpPr txBox="1"/>
          <p:nvPr>
            <p:ph type="title"/>
          </p:nvPr>
        </p:nvSpPr>
        <p:spPr>
          <a:xfrm>
            <a:off x="311700" y="211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GIS Virtual Lab</a:t>
            </a:r>
            <a:r>
              <a:rPr lang="en"/>
              <a:t> @ UMD Libraries </a:t>
            </a:r>
            <a:endParaRPr/>
          </a:p>
        </p:txBody>
      </p:sp>
      <p:pic>
        <p:nvPicPr>
          <p:cNvPr id="129" name="Google Shape;129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45125" y="1388300"/>
            <a:ext cx="2087175" cy="178592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1"/>
          <p:cNvSpPr txBox="1"/>
          <p:nvPr/>
        </p:nvSpPr>
        <p:spPr>
          <a:xfrm>
            <a:off x="204550" y="2083175"/>
            <a:ext cx="2932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Familiarity</a:t>
            </a:r>
            <a:r>
              <a:rPr b="1" lang="en" sz="1600"/>
              <a:t> with  GIS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/</a:t>
            </a:r>
            <a:r>
              <a:rPr b="1" lang="en" sz="1600"/>
              <a:t>Statistical</a:t>
            </a:r>
            <a:r>
              <a:rPr b="1" lang="en" sz="1600"/>
              <a:t> </a:t>
            </a:r>
            <a:r>
              <a:rPr b="1" lang="en" sz="1600"/>
              <a:t>software</a:t>
            </a:r>
            <a:endParaRPr b="1"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