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dp" ContentType="image/vnd.ms-photo"/>
  <Default Extension="avi" ContentType="video/avi"/>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notesSlides/notesSlide87.xml" ContentType="application/vnd.openxmlformats-officedocument.presentationml.notesSlide+xml"/>
  <Override PartName="/ppt/notesSlides/notesSlide8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90"/>
  </p:notesMasterIdLst>
  <p:sldIdLst>
    <p:sldId id="256" r:id="rId2"/>
    <p:sldId id="336" r:id="rId3"/>
    <p:sldId id="337" r:id="rId4"/>
    <p:sldId id="338" r:id="rId5"/>
    <p:sldId id="339" r:id="rId6"/>
    <p:sldId id="340" r:id="rId7"/>
    <p:sldId id="341" r:id="rId8"/>
    <p:sldId id="342" r:id="rId9"/>
    <p:sldId id="343" r:id="rId10"/>
    <p:sldId id="344" r:id="rId11"/>
    <p:sldId id="345" r:id="rId12"/>
    <p:sldId id="346" r:id="rId13"/>
    <p:sldId id="347" r:id="rId14"/>
    <p:sldId id="348" r:id="rId15"/>
    <p:sldId id="267" r:id="rId16"/>
    <p:sldId id="268" r:id="rId17"/>
    <p:sldId id="271" r:id="rId18"/>
    <p:sldId id="269" r:id="rId19"/>
    <p:sldId id="270" r:id="rId20"/>
    <p:sldId id="273" r:id="rId21"/>
    <p:sldId id="282" r:id="rId22"/>
    <p:sldId id="274" r:id="rId23"/>
    <p:sldId id="275" r:id="rId24"/>
    <p:sldId id="355" r:id="rId25"/>
    <p:sldId id="277" r:id="rId26"/>
    <p:sldId id="276" r:id="rId27"/>
    <p:sldId id="278" r:id="rId28"/>
    <p:sldId id="279" r:id="rId29"/>
    <p:sldId id="356" r:id="rId30"/>
    <p:sldId id="281" r:id="rId31"/>
    <p:sldId id="283" r:id="rId32"/>
    <p:sldId id="330" r:id="rId33"/>
    <p:sldId id="286" r:id="rId34"/>
    <p:sldId id="357" r:id="rId35"/>
    <p:sldId id="287" r:id="rId36"/>
    <p:sldId id="288" r:id="rId37"/>
    <p:sldId id="289" r:id="rId38"/>
    <p:sldId id="291" r:id="rId39"/>
    <p:sldId id="329" r:id="rId40"/>
    <p:sldId id="292" r:id="rId41"/>
    <p:sldId id="331" r:id="rId42"/>
    <p:sldId id="290" r:id="rId43"/>
    <p:sldId id="293" r:id="rId44"/>
    <p:sldId id="349" r:id="rId45"/>
    <p:sldId id="350" r:id="rId46"/>
    <p:sldId id="351" r:id="rId47"/>
    <p:sldId id="294" r:id="rId48"/>
    <p:sldId id="296" r:id="rId49"/>
    <p:sldId id="335" r:id="rId50"/>
    <p:sldId id="297" r:id="rId51"/>
    <p:sldId id="334" r:id="rId52"/>
    <p:sldId id="298" r:id="rId53"/>
    <p:sldId id="333" r:id="rId54"/>
    <p:sldId id="299" r:id="rId55"/>
    <p:sldId id="300" r:id="rId56"/>
    <p:sldId id="302" r:id="rId57"/>
    <p:sldId id="303" r:id="rId58"/>
    <p:sldId id="304" r:id="rId59"/>
    <p:sldId id="310" r:id="rId60"/>
    <p:sldId id="306" r:id="rId61"/>
    <p:sldId id="320" r:id="rId62"/>
    <p:sldId id="321" r:id="rId63"/>
    <p:sldId id="322" r:id="rId64"/>
    <p:sldId id="323" r:id="rId65"/>
    <p:sldId id="324" r:id="rId66"/>
    <p:sldId id="308" r:id="rId67"/>
    <p:sldId id="311" r:id="rId68"/>
    <p:sldId id="352" r:id="rId69"/>
    <p:sldId id="309" r:id="rId70"/>
    <p:sldId id="372" r:id="rId71"/>
    <p:sldId id="354" r:id="rId72"/>
    <p:sldId id="313" r:id="rId73"/>
    <p:sldId id="314" r:id="rId74"/>
    <p:sldId id="312" r:id="rId75"/>
    <p:sldId id="358" r:id="rId76"/>
    <p:sldId id="359" r:id="rId77"/>
    <p:sldId id="360" r:id="rId78"/>
    <p:sldId id="361" r:id="rId79"/>
    <p:sldId id="362" r:id="rId80"/>
    <p:sldId id="363" r:id="rId81"/>
    <p:sldId id="364" r:id="rId82"/>
    <p:sldId id="365" r:id="rId83"/>
    <p:sldId id="366" r:id="rId84"/>
    <p:sldId id="367" r:id="rId85"/>
    <p:sldId id="368" r:id="rId86"/>
    <p:sldId id="369" r:id="rId87"/>
    <p:sldId id="370" r:id="rId88"/>
    <p:sldId id="371" r:id="rId8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C282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5068" autoAdjust="0"/>
  </p:normalViewPr>
  <p:slideViewPr>
    <p:cSldViewPr>
      <p:cViewPr>
        <p:scale>
          <a:sx n="100" d="100"/>
          <a:sy n="100" d="100"/>
        </p:scale>
        <p:origin x="-1104" y="36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slide" Target="slides/slide83.xml"/><Relationship Id="rId89" Type="http://schemas.openxmlformats.org/officeDocument/2006/relationships/slide" Target="slides/slide88.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notesMaster" Target="notesMasters/notesMaster1.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1D70ECC-FD83-4915-A848-167E426CC15F}" type="datetimeFigureOut">
              <a:rPr lang="en-US" smtClean="0"/>
              <a:t>12/5/2012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45BBB5C-67D9-4850-A6A6-41828ED49AB6}" type="slidenum">
              <a:rPr lang="en-US" smtClean="0"/>
              <a:t>‹#›</a:t>
            </a:fld>
            <a:endParaRPr lang="en-US"/>
          </a:p>
        </p:txBody>
      </p:sp>
    </p:spTree>
    <p:extLst>
      <p:ext uri="{BB962C8B-B14F-4D97-AF65-F5344CB8AC3E}">
        <p14:creationId xmlns:p14="http://schemas.microsoft.com/office/powerpoint/2010/main" val="172759817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Thank you very</a:t>
            </a:r>
            <a:r>
              <a:rPr lang="en-US" baseline="0" dirty="0" smtClean="0"/>
              <a:t> much</a:t>
            </a:r>
            <a:r>
              <a:rPr lang="en-US" dirty="0" smtClean="0"/>
              <a:t>.</a:t>
            </a:r>
            <a:r>
              <a:rPr lang="en-US" baseline="0" dirty="0" smtClean="0"/>
              <a:t>  As mentioned, my name is Mark Glucksman-Glaser and I am a graduate student working for Dr. Jones.  Before I get started I would like to thank the committee members Dr. Jones, Dr. </a:t>
            </a:r>
            <a:r>
              <a:rPr lang="en-US" baseline="0" dirty="0" err="1" smtClean="0"/>
              <a:t>Leishman</a:t>
            </a:r>
            <a:r>
              <a:rPr lang="en-US" baseline="0" dirty="0" smtClean="0"/>
              <a:t> and Dr. </a:t>
            </a:r>
            <a:r>
              <a:rPr lang="en-US" baseline="0" dirty="0" err="1" smtClean="0"/>
              <a:t>Baeder</a:t>
            </a:r>
            <a:r>
              <a:rPr lang="en-US" baseline="0" dirty="0" smtClean="0"/>
              <a:t> for being here today.  I would also like to thank the AFOSR for funding my research here at the university.  The research I will be presenting today is on the Effects of Model Scaling on Sediment Transport in Brownout.</a:t>
            </a:r>
            <a:endParaRPr lang="en-US" dirty="0"/>
          </a:p>
        </p:txBody>
      </p:sp>
      <p:sp>
        <p:nvSpPr>
          <p:cNvPr id="4" name="Slide Number Placeholder 3"/>
          <p:cNvSpPr>
            <a:spLocks noGrp="1"/>
          </p:cNvSpPr>
          <p:nvPr>
            <p:ph type="sldNum" sz="quarter" idx="10"/>
          </p:nvPr>
        </p:nvSpPr>
        <p:spPr/>
        <p:txBody>
          <a:bodyPr/>
          <a:lstStyle/>
          <a:p>
            <a:fld id="{E45BBB5C-67D9-4850-A6A6-41828ED49AB6}" type="slidenum">
              <a:rPr lang="en-US" smtClean="0"/>
              <a:t>1</a:t>
            </a:fld>
            <a:endParaRPr lang="en-US"/>
          </a:p>
        </p:txBody>
      </p:sp>
    </p:spTree>
    <p:extLst>
      <p:ext uri="{BB962C8B-B14F-4D97-AF65-F5344CB8AC3E}">
        <p14:creationId xmlns:p14="http://schemas.microsoft.com/office/powerpoint/2010/main" val="427091249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first similarity parameter</a:t>
            </a:r>
            <a:r>
              <a:rPr lang="en-US" baseline="0" dirty="0" smtClean="0"/>
              <a:t> is the Particle diameter to rotor radius ratio.  This parameter gives an idea of how large the sediment is as compared to the rotorcraft size.</a:t>
            </a:r>
            <a:endParaRPr lang="en-US" dirty="0" smtClean="0"/>
          </a:p>
          <a:p>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endParaRPr lang="en-US" dirty="0"/>
          </a:p>
        </p:txBody>
      </p:sp>
      <p:sp>
        <p:nvSpPr>
          <p:cNvPr id="4" name="Slide Number Placeholder 3"/>
          <p:cNvSpPr>
            <a:spLocks noGrp="1"/>
          </p:cNvSpPr>
          <p:nvPr>
            <p:ph type="sldNum" sz="quarter" idx="10"/>
          </p:nvPr>
        </p:nvSpPr>
        <p:spPr/>
        <p:txBody>
          <a:bodyPr/>
          <a:lstStyle/>
          <a:p>
            <a:fld id="{E45BBB5C-67D9-4850-A6A6-41828ED49AB6}" type="slidenum">
              <a:rPr lang="en-US" smtClean="0"/>
              <a:t>10</a:t>
            </a:fld>
            <a:endParaRPr lang="en-US"/>
          </a:p>
        </p:txBody>
      </p:sp>
    </p:spTree>
    <p:extLst>
      <p:ext uri="{BB962C8B-B14F-4D97-AF65-F5344CB8AC3E}">
        <p14:creationId xmlns:p14="http://schemas.microsoft.com/office/powerpoint/2010/main" val="220350422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The second parameter selected for study was the </a:t>
            </a:r>
            <a:r>
              <a:rPr lang="en-US" baseline="0" dirty="0" err="1" smtClean="0"/>
              <a:t>Densimetric</a:t>
            </a:r>
            <a:r>
              <a:rPr lang="en-US" baseline="0" dirty="0" smtClean="0"/>
              <a:t> </a:t>
            </a:r>
            <a:r>
              <a:rPr lang="en-US" baseline="0" dirty="0" err="1" smtClean="0"/>
              <a:t>froude</a:t>
            </a:r>
            <a:r>
              <a:rPr lang="en-US" baseline="0" dirty="0" smtClean="0"/>
              <a:t> number.  You may notice that we’ve substituted </a:t>
            </a:r>
            <a:r>
              <a:rPr lang="en-US" baseline="0" dirty="0" err="1" smtClean="0"/>
              <a:t>densimetric</a:t>
            </a:r>
            <a:r>
              <a:rPr lang="en-US" baseline="0" dirty="0" smtClean="0"/>
              <a:t> </a:t>
            </a:r>
            <a:r>
              <a:rPr lang="en-US" baseline="0" dirty="0" err="1" smtClean="0"/>
              <a:t>froude</a:t>
            </a:r>
            <a:r>
              <a:rPr lang="en-US" baseline="0" dirty="0" smtClean="0"/>
              <a:t> number for the Froude number. This number was particle specific.  The </a:t>
            </a:r>
            <a:r>
              <a:rPr lang="en-US" baseline="0" dirty="0" err="1" smtClean="0"/>
              <a:t>froude</a:t>
            </a:r>
            <a:r>
              <a:rPr lang="en-US" baseline="0" dirty="0" smtClean="0"/>
              <a:t> number is used to determine the resistance of an object moving through water.  I would like to take a moment to point out the term in the numerator of the parameter, as it is highly important in this and all rotorcraft research.  </a:t>
            </a:r>
            <a:r>
              <a:rPr lang="en-US" baseline="0" dirty="0" err="1" smtClean="0"/>
              <a:t>Uchar</a:t>
            </a:r>
            <a:r>
              <a:rPr lang="en-US" baseline="0" dirty="0" smtClean="0"/>
              <a:t>, the characteristic velocity is a term that describes the fluid flow through the use of a single velocity.  The for </a:t>
            </a:r>
            <a:r>
              <a:rPr lang="en-US" baseline="0" dirty="0" err="1" smtClean="0"/>
              <a:t>aeolian</a:t>
            </a:r>
            <a:r>
              <a:rPr lang="en-US" baseline="0" dirty="0" smtClean="0"/>
              <a:t> sediment transport, the characteristic velocity was calculated from the average wind speed in the flow, and since the flow is steady, this method is fairly well accepted.  When examining rotor flows, however, defining a single characteristic velocity becomes difficult.  The topic of characteristic velocity will be examined in depth later.</a:t>
            </a:r>
            <a:endParaRPr lang="en-US" dirty="0" smtClean="0"/>
          </a:p>
          <a:p>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endParaRPr lang="en-US" dirty="0"/>
          </a:p>
        </p:txBody>
      </p:sp>
      <p:sp>
        <p:nvSpPr>
          <p:cNvPr id="4" name="Slide Number Placeholder 3"/>
          <p:cNvSpPr>
            <a:spLocks noGrp="1"/>
          </p:cNvSpPr>
          <p:nvPr>
            <p:ph type="sldNum" sz="quarter" idx="10"/>
          </p:nvPr>
        </p:nvSpPr>
        <p:spPr/>
        <p:txBody>
          <a:bodyPr/>
          <a:lstStyle/>
          <a:p>
            <a:fld id="{E45BBB5C-67D9-4850-A6A6-41828ED49AB6}" type="slidenum">
              <a:rPr lang="en-US" smtClean="0"/>
              <a:t>11</a:t>
            </a:fld>
            <a:endParaRPr lang="en-US"/>
          </a:p>
        </p:txBody>
      </p:sp>
    </p:spTree>
    <p:extLst>
      <p:ext uri="{BB962C8B-B14F-4D97-AF65-F5344CB8AC3E}">
        <p14:creationId xmlns:p14="http://schemas.microsoft.com/office/powerpoint/2010/main" val="220350422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third</a:t>
            </a:r>
            <a:r>
              <a:rPr lang="en-US" baseline="0" dirty="0" smtClean="0"/>
              <a:t> similarity parameter is the characteristic flow speed to particle terminal speed ratio.  This parameter relates the characteristic velocity to the terminal velocity of the particle falling through the fluid.  The terminal velocity is the speed at which a particle arrives at a balance between the force of gravity and the drag force exerted by the fluid through which it is moving.</a:t>
            </a:r>
            <a:endParaRPr lang="en-US" dirty="0" smtClean="0"/>
          </a:p>
          <a:p>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endParaRPr lang="en-US" dirty="0"/>
          </a:p>
        </p:txBody>
      </p:sp>
      <p:sp>
        <p:nvSpPr>
          <p:cNvPr id="4" name="Slide Number Placeholder 3"/>
          <p:cNvSpPr>
            <a:spLocks noGrp="1"/>
          </p:cNvSpPr>
          <p:nvPr>
            <p:ph type="sldNum" sz="quarter" idx="10"/>
          </p:nvPr>
        </p:nvSpPr>
        <p:spPr/>
        <p:txBody>
          <a:bodyPr/>
          <a:lstStyle/>
          <a:p>
            <a:fld id="{E45BBB5C-67D9-4850-A6A6-41828ED49AB6}" type="slidenum">
              <a:rPr lang="en-US" smtClean="0"/>
              <a:t>12</a:t>
            </a:fld>
            <a:endParaRPr lang="en-US"/>
          </a:p>
        </p:txBody>
      </p:sp>
    </p:spTree>
    <p:extLst>
      <p:ext uri="{BB962C8B-B14F-4D97-AF65-F5344CB8AC3E}">
        <p14:creationId xmlns:p14="http://schemas.microsoft.com/office/powerpoint/2010/main" val="220350422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Threshold</a:t>
            </a:r>
            <a:r>
              <a:rPr lang="en-US" baseline="0" dirty="0" smtClean="0"/>
              <a:t> friction velocity ratio examines the relationship between the characteristic velocity and the threshold friction velocity.  The Threshold velocity of the sediment is the minimum fluid velocity (not sediment velocity) necessary to initiate motion.  Several forces act to keep a sediment particle stationary on a sediment bed, and the threshold velocity accounts for all frictional forces.</a:t>
            </a:r>
            <a:endParaRPr lang="en-US" dirty="0" smtClean="0"/>
          </a:p>
          <a:p>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endParaRPr lang="en-US" dirty="0"/>
          </a:p>
        </p:txBody>
      </p:sp>
      <p:sp>
        <p:nvSpPr>
          <p:cNvPr id="4" name="Slide Number Placeholder 3"/>
          <p:cNvSpPr>
            <a:spLocks noGrp="1"/>
          </p:cNvSpPr>
          <p:nvPr>
            <p:ph type="sldNum" sz="quarter" idx="10"/>
          </p:nvPr>
        </p:nvSpPr>
        <p:spPr/>
        <p:txBody>
          <a:bodyPr/>
          <a:lstStyle/>
          <a:p>
            <a:fld id="{E45BBB5C-67D9-4850-A6A6-41828ED49AB6}" type="slidenum">
              <a:rPr lang="en-US" smtClean="0"/>
              <a:t>13</a:t>
            </a:fld>
            <a:endParaRPr lang="en-US"/>
          </a:p>
        </p:txBody>
      </p:sp>
    </p:spTree>
    <p:extLst>
      <p:ext uri="{BB962C8B-B14F-4D97-AF65-F5344CB8AC3E}">
        <p14:creationId xmlns:p14="http://schemas.microsoft.com/office/powerpoint/2010/main" val="220350422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final similarity parameter</a:t>
            </a:r>
            <a:r>
              <a:rPr lang="en-US" baseline="0" dirty="0" smtClean="0"/>
              <a:t> is the density ratio.  This parameter compares the density of the sediment particulate to the density of the fluid it is submerged in.  It is therefore essentially a measure of the specific gravity between the two materials.</a:t>
            </a:r>
          </a:p>
          <a:p>
            <a:endParaRPr lang="en-US" baseline="0" dirty="0" smtClean="0"/>
          </a:p>
          <a:p>
            <a:r>
              <a:rPr lang="en-US" dirty="0" smtClean="0"/>
              <a:t>As previously mentioned,</a:t>
            </a:r>
            <a:r>
              <a:rPr lang="en-US" baseline="0" dirty="0" smtClean="0"/>
              <a:t> these similarity parameters were developed for steady flows and large scales of length and time.  It is unclear how well these parameters describe the brownout environment.</a:t>
            </a:r>
            <a:endParaRPr lang="en-US" dirty="0" smtClean="0"/>
          </a:p>
          <a:p>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endParaRPr lang="en-US" dirty="0"/>
          </a:p>
        </p:txBody>
      </p:sp>
      <p:sp>
        <p:nvSpPr>
          <p:cNvPr id="4" name="Slide Number Placeholder 3"/>
          <p:cNvSpPr>
            <a:spLocks noGrp="1"/>
          </p:cNvSpPr>
          <p:nvPr>
            <p:ph type="sldNum" sz="quarter" idx="10"/>
          </p:nvPr>
        </p:nvSpPr>
        <p:spPr/>
        <p:txBody>
          <a:bodyPr/>
          <a:lstStyle/>
          <a:p>
            <a:fld id="{E45BBB5C-67D9-4850-A6A6-41828ED49AB6}" type="slidenum">
              <a:rPr lang="en-US" smtClean="0"/>
              <a:t>14</a:t>
            </a:fld>
            <a:endParaRPr lang="en-US"/>
          </a:p>
        </p:txBody>
      </p:sp>
    </p:spTree>
    <p:extLst>
      <p:ext uri="{BB962C8B-B14F-4D97-AF65-F5344CB8AC3E}">
        <p14:creationId xmlns:p14="http://schemas.microsoft.com/office/powerpoint/2010/main" val="220350422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For my</a:t>
            </a:r>
            <a:r>
              <a:rPr lang="en-US" baseline="0" dirty="0" smtClean="0"/>
              <a:t> research then, I asked several questions.  Which of the classical aerodynamic and or sediment </a:t>
            </a:r>
            <a:r>
              <a:rPr lang="en-US" baseline="0" dirty="0" err="1" smtClean="0"/>
              <a:t>xport</a:t>
            </a:r>
            <a:r>
              <a:rPr lang="en-US" baseline="0" dirty="0" smtClean="0"/>
              <a:t> </a:t>
            </a:r>
            <a:r>
              <a:rPr lang="en-US" baseline="0" dirty="0" err="1" smtClean="0"/>
              <a:t>sim</a:t>
            </a:r>
            <a:r>
              <a:rPr lang="en-US" baseline="0" dirty="0" smtClean="0"/>
              <a:t> </a:t>
            </a:r>
            <a:r>
              <a:rPr lang="en-US" baseline="0" dirty="0" err="1" smtClean="0"/>
              <a:t>params</a:t>
            </a:r>
            <a:r>
              <a:rPr lang="en-US" baseline="0" dirty="0" smtClean="0"/>
              <a:t> best capture the flow physics of brownout, and how should they be measured?</a:t>
            </a:r>
          </a:p>
          <a:p>
            <a:endParaRPr lang="en-US" baseline="0" dirty="0" smtClean="0"/>
          </a:p>
          <a:p>
            <a:r>
              <a:rPr lang="en-US" baseline="0" dirty="0" smtClean="0"/>
              <a:t>How well do the classical parameters predict brownout, and can they be used as a means of scaling?</a:t>
            </a:r>
          </a:p>
          <a:p>
            <a:endParaRPr lang="en-US" baseline="0" dirty="0" smtClean="0"/>
          </a:p>
          <a:p>
            <a:r>
              <a:rPr lang="en-US" baseline="0" dirty="0" smtClean="0"/>
              <a:t>Finally, are there any new similarity parameters that might </a:t>
            </a:r>
            <a:r>
              <a:rPr lang="en-US" baseline="0" dirty="0" err="1" smtClean="0"/>
              <a:t>bettwer</a:t>
            </a:r>
            <a:r>
              <a:rPr lang="en-US" baseline="0" dirty="0" smtClean="0"/>
              <a:t> </a:t>
            </a:r>
            <a:r>
              <a:rPr lang="en-US" baseline="0" dirty="0" err="1" smtClean="0"/>
              <a:t>descibe</a:t>
            </a:r>
            <a:r>
              <a:rPr lang="en-US" baseline="0" dirty="0" smtClean="0"/>
              <a:t> the brownout problem?</a:t>
            </a:r>
            <a:endParaRPr lang="en-US" dirty="0"/>
          </a:p>
        </p:txBody>
      </p:sp>
      <p:sp>
        <p:nvSpPr>
          <p:cNvPr id="4" name="Slide Number Placeholder 3"/>
          <p:cNvSpPr>
            <a:spLocks noGrp="1"/>
          </p:cNvSpPr>
          <p:nvPr>
            <p:ph type="sldNum" sz="quarter" idx="10"/>
          </p:nvPr>
        </p:nvSpPr>
        <p:spPr/>
        <p:txBody>
          <a:bodyPr/>
          <a:lstStyle/>
          <a:p>
            <a:fld id="{E45BBB5C-67D9-4850-A6A6-41828ED49AB6}" type="slidenum">
              <a:rPr lang="en-US" smtClean="0"/>
              <a:t>15</a:t>
            </a:fld>
            <a:endParaRPr lang="en-US"/>
          </a:p>
        </p:txBody>
      </p:sp>
    </p:spTree>
    <p:extLst>
      <p:ext uri="{BB962C8B-B14F-4D97-AF65-F5344CB8AC3E}">
        <p14:creationId xmlns:p14="http://schemas.microsoft.com/office/powerpoint/2010/main" val="12525557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a:t>
            </a:r>
            <a:r>
              <a:rPr lang="en-US" baseline="0" dirty="0" smtClean="0"/>
              <a:t> order to explore my proposed questions, several experiments were done.</a:t>
            </a:r>
            <a:endParaRPr lang="en-US" dirty="0"/>
          </a:p>
        </p:txBody>
      </p:sp>
      <p:sp>
        <p:nvSpPr>
          <p:cNvPr id="4" name="Slide Number Placeholder 3"/>
          <p:cNvSpPr>
            <a:spLocks noGrp="1"/>
          </p:cNvSpPr>
          <p:nvPr>
            <p:ph type="sldNum" sz="quarter" idx="10"/>
          </p:nvPr>
        </p:nvSpPr>
        <p:spPr/>
        <p:txBody>
          <a:bodyPr/>
          <a:lstStyle/>
          <a:p>
            <a:fld id="{E45BBB5C-67D9-4850-A6A6-41828ED49AB6}" type="slidenum">
              <a:rPr lang="en-US" smtClean="0"/>
              <a:t>16</a:t>
            </a:fld>
            <a:endParaRPr lang="en-US"/>
          </a:p>
        </p:txBody>
      </p:sp>
    </p:spTree>
    <p:extLst>
      <p:ext uri="{BB962C8B-B14F-4D97-AF65-F5344CB8AC3E}">
        <p14:creationId xmlns:p14="http://schemas.microsoft.com/office/powerpoint/2010/main" val="212603121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 performed</a:t>
            </a:r>
            <a:r>
              <a:rPr lang="en-US" baseline="0" dirty="0" smtClean="0"/>
              <a:t> my experiments inside a 900 gallon water tank.  The figure on the right shows a schematic of my experimental chamber.  All experiments performed were done at the bottom of the tank, above the marked fiberglass ground plane.  My experiments were performed in water as opposed to air as water allowed for large variations in similarity parameters, such as density ratio and terminal velocity ratio, while keeping other parameters such as particle size to rotor radius ratio the same as compared to previously done research.</a:t>
            </a:r>
            <a:endParaRPr lang="en-US" dirty="0" smtClean="0"/>
          </a:p>
          <a:p>
            <a:endParaRPr lang="en-US" dirty="0"/>
          </a:p>
        </p:txBody>
      </p:sp>
      <p:sp>
        <p:nvSpPr>
          <p:cNvPr id="4" name="Slide Number Placeholder 3"/>
          <p:cNvSpPr>
            <a:spLocks noGrp="1"/>
          </p:cNvSpPr>
          <p:nvPr>
            <p:ph type="sldNum" sz="quarter" idx="10"/>
          </p:nvPr>
        </p:nvSpPr>
        <p:spPr/>
        <p:txBody>
          <a:bodyPr/>
          <a:lstStyle/>
          <a:p>
            <a:fld id="{E45BBB5C-67D9-4850-A6A6-41828ED49AB6}" type="slidenum">
              <a:rPr lang="en-US" smtClean="0"/>
              <a:t>17</a:t>
            </a:fld>
            <a:endParaRPr lang="en-US"/>
          </a:p>
        </p:txBody>
      </p:sp>
    </p:spTree>
    <p:extLst>
      <p:ext uri="{BB962C8B-B14F-4D97-AF65-F5344CB8AC3E}">
        <p14:creationId xmlns:p14="http://schemas.microsoft.com/office/powerpoint/2010/main" val="130859223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Two</a:t>
            </a:r>
            <a:r>
              <a:rPr lang="en-US" baseline="0" dirty="0" smtClean="0"/>
              <a:t> rotors were used for this research, a one bladed rotor and a two bladed rotor.  The two bladed rotor was only used for initial flow visualization research.  A mechanical drawing of the two bladed rotor is shown here &lt;POINT&gt; while the one bladed rotor as shown in the bottom right image was used for all other experiments.</a:t>
            </a:r>
            <a:endParaRPr lang="en-US" dirty="0"/>
          </a:p>
        </p:txBody>
      </p:sp>
      <p:sp>
        <p:nvSpPr>
          <p:cNvPr id="4" name="Slide Number Placeholder 3"/>
          <p:cNvSpPr>
            <a:spLocks noGrp="1"/>
          </p:cNvSpPr>
          <p:nvPr>
            <p:ph type="sldNum" sz="quarter" idx="10"/>
          </p:nvPr>
        </p:nvSpPr>
        <p:spPr/>
        <p:txBody>
          <a:bodyPr/>
          <a:lstStyle/>
          <a:p>
            <a:fld id="{E45BBB5C-67D9-4850-A6A6-41828ED49AB6}" type="slidenum">
              <a:rPr lang="en-US" smtClean="0"/>
              <a:t>18</a:t>
            </a:fld>
            <a:endParaRPr lang="en-US"/>
          </a:p>
        </p:txBody>
      </p:sp>
    </p:spTree>
    <p:extLst>
      <p:ext uri="{BB962C8B-B14F-4D97-AF65-F5344CB8AC3E}">
        <p14:creationId xmlns:p14="http://schemas.microsoft.com/office/powerpoint/2010/main" val="76316928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Shown</a:t>
            </a:r>
            <a:r>
              <a:rPr lang="en-US" baseline="0" dirty="0" smtClean="0"/>
              <a:t> here is a schematic of the experimental setup used to conduct PIV and flow visualization measurements.  The ground plane rested on the bottom of the water tank, while the laser and PIV camera sat outside the tank.  The rotor was adjusted to operate in hover above a ground plane.  For flow visualization, a needle that injected dye into the rotor wash was built through the ground plane, but was later removed for PIV testing.  A laser light sheet was aligned coincident with the rotor shaft to illuminate a region of interest. A PIV Camera was aligned orthogonal to the laser light sheet and focused to the region of interest. For the two-phase tests, a sediment bed of known particles was laid out over the ground plane.</a:t>
            </a:r>
          </a:p>
          <a:p>
            <a:endParaRPr lang="en-US" dirty="0"/>
          </a:p>
        </p:txBody>
      </p:sp>
      <p:sp>
        <p:nvSpPr>
          <p:cNvPr id="4" name="Slide Number Placeholder 3"/>
          <p:cNvSpPr>
            <a:spLocks noGrp="1"/>
          </p:cNvSpPr>
          <p:nvPr>
            <p:ph type="sldNum" sz="quarter" idx="10"/>
          </p:nvPr>
        </p:nvSpPr>
        <p:spPr/>
        <p:txBody>
          <a:bodyPr/>
          <a:lstStyle/>
          <a:p>
            <a:fld id="{E45BBB5C-67D9-4850-A6A6-41828ED49AB6}" type="slidenum">
              <a:rPr lang="en-US" smtClean="0"/>
              <a:t>19</a:t>
            </a:fld>
            <a:endParaRPr lang="en-US"/>
          </a:p>
        </p:txBody>
      </p:sp>
    </p:spTree>
    <p:extLst>
      <p:ext uri="{BB962C8B-B14F-4D97-AF65-F5344CB8AC3E}">
        <p14:creationId xmlns:p14="http://schemas.microsoft.com/office/powerpoint/2010/main" val="81634785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 will begin with the</a:t>
            </a:r>
            <a:r>
              <a:rPr lang="en-US" baseline="0" dirty="0" smtClean="0"/>
              <a:t> background and motivation of my research, and talk about the brownout problem and how we study it, scaling results found in laboratory environments to full scale results.  I will then explain the </a:t>
            </a:r>
            <a:r>
              <a:rPr lang="en-US" baseline="0" dirty="0" err="1" smtClean="0"/>
              <a:t>methodogies</a:t>
            </a:r>
            <a:r>
              <a:rPr lang="en-US" baseline="0" dirty="0" smtClean="0"/>
              <a:t> for my research, followed by the results obtained and some analysis.  I will finish up with some conclusions and suggestions for future work.</a:t>
            </a:r>
            <a:endParaRPr lang="en-US" dirty="0"/>
          </a:p>
        </p:txBody>
      </p:sp>
      <p:sp>
        <p:nvSpPr>
          <p:cNvPr id="4" name="Slide Number Placeholder 3"/>
          <p:cNvSpPr>
            <a:spLocks noGrp="1"/>
          </p:cNvSpPr>
          <p:nvPr>
            <p:ph type="sldNum" sz="quarter" idx="10"/>
          </p:nvPr>
        </p:nvSpPr>
        <p:spPr/>
        <p:txBody>
          <a:bodyPr/>
          <a:lstStyle/>
          <a:p>
            <a:fld id="{E45BBB5C-67D9-4850-A6A6-41828ED49AB6}" type="slidenum">
              <a:rPr lang="en-US" smtClean="0"/>
              <a:t>2</a:t>
            </a:fld>
            <a:endParaRPr lang="en-US"/>
          </a:p>
        </p:txBody>
      </p:sp>
    </p:spTree>
    <p:extLst>
      <p:ext uri="{BB962C8B-B14F-4D97-AF65-F5344CB8AC3E}">
        <p14:creationId xmlns:p14="http://schemas.microsoft.com/office/powerpoint/2010/main" val="335644721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 I’ll just give a brief</a:t>
            </a:r>
            <a:r>
              <a:rPr lang="en-US" baseline="0" dirty="0" smtClean="0"/>
              <a:t> overview of the process behind PIV for those who may not know. </a:t>
            </a:r>
            <a:r>
              <a:rPr lang="en-US" dirty="0" smtClean="0"/>
              <a:t>Regardless of what type of </a:t>
            </a:r>
            <a:r>
              <a:rPr lang="en-US" baseline="0" dirty="0" smtClean="0"/>
              <a:t>flow diagnostic measurements were taken for this research,</a:t>
            </a:r>
            <a:r>
              <a:rPr lang="en-US" dirty="0" smtClean="0"/>
              <a:t> the method of PIV is basically the same.</a:t>
            </a:r>
          </a:p>
          <a:p>
            <a:endParaRPr lang="en-US" dirty="0" smtClean="0"/>
          </a:p>
          <a:p>
            <a:r>
              <a:rPr lang="en-US" dirty="0" smtClean="0"/>
              <a:t>The flow is first seeded with nylon</a:t>
            </a:r>
            <a:r>
              <a:rPr lang="en-US" baseline="0" dirty="0" smtClean="0"/>
              <a:t> </a:t>
            </a:r>
            <a:r>
              <a:rPr lang="en-US" dirty="0" smtClean="0"/>
              <a:t>tracer particles that will faithfully follow the flow.</a:t>
            </a:r>
          </a:p>
          <a:p>
            <a:endParaRPr lang="en-US" dirty="0" smtClean="0"/>
          </a:p>
          <a:p>
            <a:r>
              <a:rPr lang="en-US" baseline="0" dirty="0" smtClean="0"/>
              <a:t>Then data in the form of image pairs are captured and are denoted Frame A and Frame B. These frames are separated by are separated by a small </a:t>
            </a:r>
            <a:r>
              <a:rPr lang="en-US" dirty="0" smtClean="0"/>
              <a:t>Delta t that is usually on the order of a few hundred microseconds. Each frame is sub-divided into many small interrogation windows </a:t>
            </a:r>
          </a:p>
          <a:p>
            <a:endParaRPr lang="en-US" dirty="0" smtClean="0"/>
          </a:p>
          <a:p>
            <a:r>
              <a:rPr lang="en-US" dirty="0" smtClean="0"/>
              <a:t>Together, the images contain the distance or particle displacements traveled over the time delta t. The displacements in the interrogation</a:t>
            </a:r>
            <a:r>
              <a:rPr lang="en-US" baseline="0" dirty="0" smtClean="0"/>
              <a:t> window are then quantified by a cross correlation algorithm which recognizes the unique intensity pattern of the seed particles in both frames.</a:t>
            </a:r>
          </a:p>
          <a:p>
            <a:endParaRPr lang="en-US" baseline="0" dirty="0" smtClean="0"/>
          </a:p>
          <a:p>
            <a:r>
              <a:rPr lang="en-US" baseline="0" dirty="0" smtClean="0"/>
              <a:t>The velocity is then computed from the displacements of the particles between frames and a velocity field for the flow is calculated.</a:t>
            </a:r>
            <a:endParaRPr lang="en-US" dirty="0" smtClean="0"/>
          </a:p>
          <a:p>
            <a:endParaRPr lang="en-US" dirty="0"/>
          </a:p>
        </p:txBody>
      </p:sp>
      <p:sp>
        <p:nvSpPr>
          <p:cNvPr id="4" name="Slide Number Placeholder 3"/>
          <p:cNvSpPr>
            <a:spLocks noGrp="1"/>
          </p:cNvSpPr>
          <p:nvPr>
            <p:ph type="sldNum" sz="quarter" idx="10"/>
          </p:nvPr>
        </p:nvSpPr>
        <p:spPr/>
        <p:txBody>
          <a:bodyPr/>
          <a:lstStyle/>
          <a:p>
            <a:fld id="{E45BBB5C-67D9-4850-A6A6-41828ED49AB6}" type="slidenum">
              <a:rPr lang="en-US" smtClean="0"/>
              <a:t>20</a:t>
            </a:fld>
            <a:endParaRPr lang="en-US"/>
          </a:p>
        </p:txBody>
      </p:sp>
    </p:spTree>
    <p:extLst>
      <p:ext uri="{BB962C8B-B14F-4D97-AF65-F5344CB8AC3E}">
        <p14:creationId xmlns:p14="http://schemas.microsoft.com/office/powerpoint/2010/main" val="98153555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Two</a:t>
            </a:r>
            <a:r>
              <a:rPr lang="en-US" baseline="0" dirty="0" smtClean="0"/>
              <a:t> regions of interest were studied. </a:t>
            </a:r>
            <a:r>
              <a:rPr lang="en-US" sz="1200" i="0" dirty="0" smtClean="0">
                <a:solidFill>
                  <a:srgbClr val="FFFF00"/>
                </a:solidFill>
              </a:rPr>
              <a:t>ROI 1 which is</a:t>
            </a:r>
            <a:r>
              <a:rPr lang="en-US" sz="1200" i="0" baseline="0" dirty="0" smtClean="0">
                <a:solidFill>
                  <a:srgbClr val="FFFF00"/>
                </a:solidFill>
              </a:rPr>
              <a:t> given by the green box, </a:t>
            </a:r>
            <a:r>
              <a:rPr lang="en-US" sz="1200" i="0" dirty="0" smtClean="0">
                <a:solidFill>
                  <a:srgbClr val="FFFF00"/>
                </a:solidFill>
              </a:rPr>
              <a:t> imaged the whole flow field to get a global understanding of the problem; while ROI 2, given by the blue box, focused on a near wall region where the most sediment uplift was observed.  This smaller</a:t>
            </a:r>
            <a:r>
              <a:rPr lang="en-US" sz="1200" i="0" baseline="0" dirty="0" smtClean="0">
                <a:solidFill>
                  <a:srgbClr val="FFFF00"/>
                </a:solidFill>
              </a:rPr>
              <a:t> region of interest allowed for the</a:t>
            </a:r>
            <a:r>
              <a:rPr lang="en-US" sz="1200" i="0" dirty="0" smtClean="0">
                <a:solidFill>
                  <a:srgbClr val="FFFF00"/>
                </a:solidFill>
              </a:rPr>
              <a:t> study of the dual-phase flow in more detail.</a:t>
            </a:r>
          </a:p>
          <a:p>
            <a:endParaRPr lang="en-US" dirty="0"/>
          </a:p>
        </p:txBody>
      </p:sp>
      <p:sp>
        <p:nvSpPr>
          <p:cNvPr id="4" name="Slide Number Placeholder 3"/>
          <p:cNvSpPr>
            <a:spLocks noGrp="1"/>
          </p:cNvSpPr>
          <p:nvPr>
            <p:ph type="sldNum" sz="quarter" idx="10"/>
          </p:nvPr>
        </p:nvSpPr>
        <p:spPr/>
        <p:txBody>
          <a:bodyPr/>
          <a:lstStyle/>
          <a:p>
            <a:fld id="{E45BBB5C-67D9-4850-A6A6-41828ED49AB6}" type="slidenum">
              <a:rPr lang="en-US" smtClean="0"/>
              <a:t>21</a:t>
            </a:fld>
            <a:endParaRPr lang="en-US"/>
          </a:p>
        </p:txBody>
      </p:sp>
    </p:spTree>
    <p:extLst>
      <p:ext uri="{BB962C8B-B14F-4D97-AF65-F5344CB8AC3E}">
        <p14:creationId xmlns:p14="http://schemas.microsoft.com/office/powerpoint/2010/main" val="267469615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For dual-phase</a:t>
            </a:r>
            <a:r>
              <a:rPr lang="en-US" baseline="0" dirty="0" smtClean="0"/>
              <a:t> flow visualization, two different sediment surrogates were used.  A glass microsphere was used due to its well characterized nature and its previous use in other brownout experiments.  In addition to the glass particulate, steel microspheres were used.  (</a:t>
            </a:r>
            <a:r>
              <a:rPr lang="en-US" baseline="0" dirty="0" err="1" smtClean="0"/>
              <a:t>emphasise</a:t>
            </a:r>
            <a:r>
              <a:rPr lang="en-US" baseline="0" dirty="0" smtClean="0"/>
              <a:t> this) These steel particles were much denser than the glass microspheres, causing them to have a much higher terminal velocity in water than the glass, while still having a relatively similar threshold friction velocity.  </a:t>
            </a:r>
          </a:p>
          <a:p>
            <a:endParaRPr lang="en-US" baseline="0" dirty="0" smtClean="0"/>
          </a:p>
          <a:p>
            <a:r>
              <a:rPr lang="en-US" baseline="0" dirty="0" smtClean="0"/>
              <a:t>Two sediment used, one settles </a:t>
            </a:r>
            <a:r>
              <a:rPr lang="en-US" baseline="0" dirty="0" err="1" smtClean="0"/>
              <a:t>fasgter</a:t>
            </a:r>
            <a:r>
              <a:rPr lang="en-US" baseline="0" dirty="0" smtClean="0"/>
              <a:t> but has same </a:t>
            </a:r>
            <a:r>
              <a:rPr lang="en-US" baseline="0" dirty="0" err="1" smtClean="0"/>
              <a:t>threhshold</a:t>
            </a:r>
            <a:endParaRPr lang="en-US" dirty="0"/>
          </a:p>
        </p:txBody>
      </p:sp>
      <p:sp>
        <p:nvSpPr>
          <p:cNvPr id="4" name="Slide Number Placeholder 3"/>
          <p:cNvSpPr>
            <a:spLocks noGrp="1"/>
          </p:cNvSpPr>
          <p:nvPr>
            <p:ph type="sldNum" sz="quarter" idx="10"/>
          </p:nvPr>
        </p:nvSpPr>
        <p:spPr/>
        <p:txBody>
          <a:bodyPr/>
          <a:lstStyle/>
          <a:p>
            <a:fld id="{E45BBB5C-67D9-4850-A6A6-41828ED49AB6}" type="slidenum">
              <a:rPr lang="en-US" smtClean="0"/>
              <a:t>22</a:t>
            </a:fld>
            <a:endParaRPr lang="en-US"/>
          </a:p>
        </p:txBody>
      </p:sp>
    </p:spTree>
    <p:extLst>
      <p:ext uri="{BB962C8B-B14F-4D97-AF65-F5344CB8AC3E}">
        <p14:creationId xmlns:p14="http://schemas.microsoft.com/office/powerpoint/2010/main" val="68103940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 will now move on</a:t>
            </a:r>
            <a:r>
              <a:rPr lang="en-US" baseline="0" dirty="0" smtClean="0"/>
              <a:t> to the results of my experiments</a:t>
            </a:r>
            <a:endParaRPr lang="en-US" dirty="0"/>
          </a:p>
        </p:txBody>
      </p:sp>
      <p:sp>
        <p:nvSpPr>
          <p:cNvPr id="4" name="Slide Number Placeholder 3"/>
          <p:cNvSpPr>
            <a:spLocks noGrp="1"/>
          </p:cNvSpPr>
          <p:nvPr>
            <p:ph type="sldNum" sz="quarter" idx="10"/>
          </p:nvPr>
        </p:nvSpPr>
        <p:spPr/>
        <p:txBody>
          <a:bodyPr/>
          <a:lstStyle/>
          <a:p>
            <a:fld id="{E45BBB5C-67D9-4850-A6A6-41828ED49AB6}" type="slidenum">
              <a:rPr lang="en-US" smtClean="0"/>
              <a:t>23</a:t>
            </a:fld>
            <a:endParaRPr lang="en-US"/>
          </a:p>
        </p:txBody>
      </p:sp>
    </p:spTree>
    <p:extLst>
      <p:ext uri="{BB962C8B-B14F-4D97-AF65-F5344CB8AC3E}">
        <p14:creationId xmlns:p14="http://schemas.microsoft.com/office/powerpoint/2010/main" val="282542236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Here is an outline of the results.  I will</a:t>
            </a:r>
            <a:r>
              <a:rPr lang="en-US" baseline="0" dirty="0" smtClean="0"/>
              <a:t> start with dye flow visualization, then move onto quantitative flow field analysis</a:t>
            </a:r>
            <a:endParaRPr lang="en-US" dirty="0"/>
          </a:p>
        </p:txBody>
      </p:sp>
      <p:sp>
        <p:nvSpPr>
          <p:cNvPr id="4" name="Slide Number Placeholder 3"/>
          <p:cNvSpPr>
            <a:spLocks noGrp="1"/>
          </p:cNvSpPr>
          <p:nvPr>
            <p:ph type="sldNum" sz="quarter" idx="10"/>
          </p:nvPr>
        </p:nvSpPr>
        <p:spPr/>
        <p:txBody>
          <a:bodyPr/>
          <a:lstStyle/>
          <a:p>
            <a:fld id="{E45BBB5C-67D9-4850-A6A6-41828ED49AB6}" type="slidenum">
              <a:rPr lang="en-US" smtClean="0"/>
              <a:t>24</a:t>
            </a:fld>
            <a:endParaRPr lang="en-US"/>
          </a:p>
        </p:txBody>
      </p:sp>
    </p:spTree>
    <p:extLst>
      <p:ext uri="{BB962C8B-B14F-4D97-AF65-F5344CB8AC3E}">
        <p14:creationId xmlns:p14="http://schemas.microsoft.com/office/powerpoint/2010/main" val="375727060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Dye flow visualization was performed</a:t>
            </a:r>
            <a:r>
              <a:rPr lang="en-US" baseline="0" dirty="0" smtClean="0"/>
              <a:t> to gain understanding on the complex fluid dynamics present in a rotor hovering in ground effect.</a:t>
            </a:r>
            <a:endParaRPr lang="en-US" dirty="0"/>
          </a:p>
        </p:txBody>
      </p:sp>
      <p:sp>
        <p:nvSpPr>
          <p:cNvPr id="4" name="Slide Number Placeholder 3"/>
          <p:cNvSpPr>
            <a:spLocks noGrp="1"/>
          </p:cNvSpPr>
          <p:nvPr>
            <p:ph type="sldNum" sz="quarter" idx="10"/>
          </p:nvPr>
        </p:nvSpPr>
        <p:spPr/>
        <p:txBody>
          <a:bodyPr/>
          <a:lstStyle/>
          <a:p>
            <a:fld id="{E45BBB5C-67D9-4850-A6A6-41828ED49AB6}" type="slidenum">
              <a:rPr lang="en-US" smtClean="0"/>
              <a:t>25</a:t>
            </a:fld>
            <a:endParaRPr lang="en-US"/>
          </a:p>
        </p:txBody>
      </p:sp>
    </p:spTree>
    <p:extLst>
      <p:ext uri="{BB962C8B-B14F-4D97-AF65-F5344CB8AC3E}">
        <p14:creationId xmlns:p14="http://schemas.microsoft.com/office/powerpoint/2010/main" val="147505600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this video</a:t>
            </a:r>
            <a:r>
              <a:rPr lang="en-US" baseline="0" dirty="0" smtClean="0"/>
              <a:t>, a two-bladed rotor is operating at a tip </a:t>
            </a:r>
            <a:r>
              <a:rPr lang="en-US" baseline="0" dirty="0" err="1" smtClean="0"/>
              <a:t>reynolds</a:t>
            </a:r>
            <a:r>
              <a:rPr lang="en-US" baseline="0" dirty="0" smtClean="0"/>
              <a:t> number of 10k.  We can see the complex flow caused by the tip vortices shed by the rotor.  The tip vortices ingest the dye that is injected just below the tip path plane of the rotor and carry it down and out with the downwash of the rotor.  As these vortices </a:t>
            </a:r>
            <a:r>
              <a:rPr lang="en-US" baseline="0" dirty="0" err="1" smtClean="0"/>
              <a:t>convect</a:t>
            </a:r>
            <a:r>
              <a:rPr lang="en-US" baseline="0" dirty="0" smtClean="0"/>
              <a:t> down and out along the ground plane, they </a:t>
            </a:r>
            <a:r>
              <a:rPr lang="en-US" baseline="0" dirty="0" err="1" smtClean="0"/>
              <a:t>strech</a:t>
            </a:r>
            <a:r>
              <a:rPr lang="en-US" baseline="0" dirty="0" smtClean="0"/>
              <a:t>, intensifying them, which allows them to exist for longer than they would in out of ground effect operation. It can be seen that along the ground plane, especially in the region just outside the dye needle that the flow along the ground is heavily vortex driven.</a:t>
            </a:r>
            <a:endParaRPr lang="en-US" dirty="0"/>
          </a:p>
        </p:txBody>
      </p:sp>
      <p:sp>
        <p:nvSpPr>
          <p:cNvPr id="4" name="Slide Number Placeholder 3"/>
          <p:cNvSpPr>
            <a:spLocks noGrp="1"/>
          </p:cNvSpPr>
          <p:nvPr>
            <p:ph type="sldNum" sz="quarter" idx="10"/>
          </p:nvPr>
        </p:nvSpPr>
        <p:spPr/>
        <p:txBody>
          <a:bodyPr/>
          <a:lstStyle/>
          <a:p>
            <a:fld id="{E45BBB5C-67D9-4850-A6A6-41828ED49AB6}" type="slidenum">
              <a:rPr lang="en-US" smtClean="0"/>
              <a:t>26</a:t>
            </a:fld>
            <a:endParaRPr lang="en-US"/>
          </a:p>
        </p:txBody>
      </p:sp>
    </p:spTree>
    <p:extLst>
      <p:ext uri="{BB962C8B-B14F-4D97-AF65-F5344CB8AC3E}">
        <p14:creationId xmlns:p14="http://schemas.microsoft.com/office/powerpoint/2010/main" val="99004033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Here is an</a:t>
            </a:r>
            <a:r>
              <a:rPr lang="en-US" baseline="0" dirty="0" smtClean="0"/>
              <a:t> image of the same rotor at a slightly higher </a:t>
            </a:r>
            <a:r>
              <a:rPr lang="en-US" baseline="0" dirty="0" err="1" smtClean="0"/>
              <a:t>ReTip</a:t>
            </a:r>
            <a:r>
              <a:rPr lang="en-US" baseline="0" dirty="0" smtClean="0"/>
              <a:t>.  Visible here are the shed vortices </a:t>
            </a:r>
            <a:r>
              <a:rPr lang="en-US" baseline="0" dirty="0" err="1" smtClean="0"/>
              <a:t>convecting</a:t>
            </a:r>
            <a:r>
              <a:rPr lang="en-US" baseline="0" dirty="0" smtClean="0"/>
              <a:t> with the downwash out along the ground plane.  Each vortex represents the passage of the rotor near the dye injection location.  With this flow visualization, we gain quite a bit of information about what flow features are present in rotor flows.</a:t>
            </a:r>
            <a:endParaRPr lang="en-US" dirty="0"/>
          </a:p>
        </p:txBody>
      </p:sp>
      <p:sp>
        <p:nvSpPr>
          <p:cNvPr id="4" name="Slide Number Placeholder 3"/>
          <p:cNvSpPr>
            <a:spLocks noGrp="1"/>
          </p:cNvSpPr>
          <p:nvPr>
            <p:ph type="sldNum" sz="quarter" idx="10"/>
          </p:nvPr>
        </p:nvSpPr>
        <p:spPr/>
        <p:txBody>
          <a:bodyPr/>
          <a:lstStyle/>
          <a:p>
            <a:fld id="{E45BBB5C-67D9-4850-A6A6-41828ED49AB6}" type="slidenum">
              <a:rPr lang="en-US" smtClean="0"/>
              <a:t>27</a:t>
            </a:fld>
            <a:endParaRPr lang="en-US"/>
          </a:p>
        </p:txBody>
      </p:sp>
    </p:spTree>
    <p:extLst>
      <p:ext uri="{BB962C8B-B14F-4D97-AF65-F5344CB8AC3E}">
        <p14:creationId xmlns:p14="http://schemas.microsoft.com/office/powerpoint/2010/main" val="282161006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Particle image </a:t>
            </a:r>
            <a:r>
              <a:rPr lang="en-US" dirty="0" err="1" smtClean="0"/>
              <a:t>velocimetry</a:t>
            </a:r>
            <a:r>
              <a:rPr lang="en-US" dirty="0" smtClean="0"/>
              <a:t> allows for quantitative</a:t>
            </a:r>
            <a:r>
              <a:rPr lang="en-US" baseline="0" dirty="0" smtClean="0"/>
              <a:t> understanding of the flow.  By using the PIV techniques mentioned previously, velocity fields were measured in the regions of interest.  The following video explains the </a:t>
            </a:r>
            <a:r>
              <a:rPr lang="en-US" baseline="0" dirty="0" smtClean="0"/>
              <a:t>general time-averaging </a:t>
            </a:r>
            <a:r>
              <a:rPr lang="en-US" baseline="0" dirty="0" smtClean="0"/>
              <a:t>process used in my research. </a:t>
            </a:r>
            <a:r>
              <a:rPr lang="en-US" baseline="0" dirty="0" smtClean="0"/>
              <a:t>Because </a:t>
            </a:r>
            <a:r>
              <a:rPr lang="en-US" baseline="0" dirty="0" smtClean="0"/>
              <a:t>the repetition rate of the PIV system exceeded the rotational rate of the rotor, images were taken at many different blade azimuthal locations.  Although the laser system captured images at up to 15Hz, images are displayed at a much lower rate for </a:t>
            </a:r>
            <a:r>
              <a:rPr lang="en-US" baseline="0" dirty="0" smtClean="0"/>
              <a:t>clarity</a:t>
            </a:r>
            <a:endParaRPr lang="en-US" dirty="0"/>
          </a:p>
        </p:txBody>
      </p:sp>
      <p:sp>
        <p:nvSpPr>
          <p:cNvPr id="4" name="Slide Number Placeholder 3"/>
          <p:cNvSpPr>
            <a:spLocks noGrp="1"/>
          </p:cNvSpPr>
          <p:nvPr>
            <p:ph type="sldNum" sz="quarter" idx="10"/>
          </p:nvPr>
        </p:nvSpPr>
        <p:spPr/>
        <p:txBody>
          <a:bodyPr/>
          <a:lstStyle/>
          <a:p>
            <a:fld id="{E45BBB5C-67D9-4850-A6A6-41828ED49AB6}" type="slidenum">
              <a:rPr lang="en-US" smtClean="0"/>
              <a:t>28</a:t>
            </a:fld>
            <a:endParaRPr lang="en-US"/>
          </a:p>
        </p:txBody>
      </p:sp>
    </p:spTree>
    <p:extLst>
      <p:ext uri="{BB962C8B-B14F-4D97-AF65-F5344CB8AC3E}">
        <p14:creationId xmlns:p14="http://schemas.microsoft.com/office/powerpoint/2010/main" val="260127469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Once the rotor </a:t>
            </a:r>
            <a:r>
              <a:rPr lang="en-US" dirty="0" err="1" smtClean="0"/>
              <a:t>achives</a:t>
            </a:r>
            <a:r>
              <a:rPr lang="en-US" dirty="0" smtClean="0"/>
              <a:t> steady state operation, the PIV system is allowed</a:t>
            </a:r>
            <a:r>
              <a:rPr lang="en-US" baseline="0" dirty="0" smtClean="0"/>
              <a:t> to capture image pairs at its maximum repetition rate as the rotor turned. 500 image pairs were collected for each test case to provide a smooth and significant time-averaged profile.  Once the 500 images were collected, all of the velocity profiles were averaged together to finally arrive at the time averaged flow field.</a:t>
            </a:r>
            <a:endParaRPr lang="en-US" dirty="0"/>
          </a:p>
        </p:txBody>
      </p:sp>
      <p:sp>
        <p:nvSpPr>
          <p:cNvPr id="4" name="Slide Number Placeholder 3"/>
          <p:cNvSpPr>
            <a:spLocks noGrp="1"/>
          </p:cNvSpPr>
          <p:nvPr>
            <p:ph type="sldNum" sz="quarter" idx="10"/>
          </p:nvPr>
        </p:nvSpPr>
        <p:spPr/>
        <p:txBody>
          <a:bodyPr/>
          <a:lstStyle/>
          <a:p>
            <a:fld id="{E45BBB5C-67D9-4850-A6A6-41828ED49AB6}" type="slidenum">
              <a:rPr lang="en-US" smtClean="0"/>
              <a:t>29</a:t>
            </a:fld>
            <a:endParaRPr lang="en-US"/>
          </a:p>
        </p:txBody>
      </p:sp>
    </p:spTree>
    <p:extLst>
      <p:ext uri="{BB962C8B-B14F-4D97-AF65-F5344CB8AC3E}">
        <p14:creationId xmlns:p14="http://schemas.microsoft.com/office/powerpoint/2010/main" val="18993644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latin typeface="Times New Roman" pitchFamily="18" charset="0"/>
                <a:ea typeface="ＭＳ Ｐゴシック" pitchFamily="34" charset="-128"/>
              </a:rPr>
              <a:t>The phenomena of brownout</a:t>
            </a:r>
            <a:r>
              <a:rPr lang="en-US" baseline="0" dirty="0" smtClean="0">
                <a:latin typeface="Times New Roman" pitchFamily="18" charset="0"/>
                <a:ea typeface="ＭＳ Ｐゴシック" pitchFamily="34" charset="-128"/>
              </a:rPr>
              <a:t> is characterized by the rapid onset of a blinding dust cloud when rotorcraft try to takeoff or land over loose sediment. The dust cloud created can greatly reduce the pilots ability to distinguish visual cues on the ground. Also, the radially expanding dust cloud can give the pilot the perception of motion, called a </a:t>
            </a:r>
            <a:r>
              <a:rPr lang="en-US" baseline="0" dirty="0" err="1" smtClean="0">
                <a:latin typeface="Times New Roman" pitchFamily="18" charset="0"/>
                <a:ea typeface="ＭＳ Ｐゴシック" pitchFamily="34" charset="-128"/>
              </a:rPr>
              <a:t>vection</a:t>
            </a:r>
            <a:r>
              <a:rPr lang="en-US" baseline="0" dirty="0" smtClean="0">
                <a:latin typeface="Times New Roman" pitchFamily="18" charset="0"/>
                <a:ea typeface="ＭＳ Ｐゴシック" pitchFamily="34" charset="-128"/>
              </a:rPr>
              <a:t> illusion, which can result in vertigo. In addition to reducing visibility, the dust particles tend to abrade the rotor blades, increase engine wear and create a harsh working environment for ground personnel. </a:t>
            </a:r>
            <a:endParaRPr lang="en-US" dirty="0" smtClean="0">
              <a:latin typeface="Times New Roman" pitchFamily="18" charset="0"/>
              <a:ea typeface="ＭＳ Ｐゴシック" pitchFamily="34" charset="-128"/>
            </a:endParaRPr>
          </a:p>
          <a:p>
            <a:endParaRPr lang="en-US" dirty="0"/>
          </a:p>
        </p:txBody>
      </p:sp>
      <p:sp>
        <p:nvSpPr>
          <p:cNvPr id="4" name="Slide Number Placeholder 3"/>
          <p:cNvSpPr>
            <a:spLocks noGrp="1"/>
          </p:cNvSpPr>
          <p:nvPr>
            <p:ph type="sldNum" sz="quarter" idx="10"/>
          </p:nvPr>
        </p:nvSpPr>
        <p:spPr/>
        <p:txBody>
          <a:bodyPr/>
          <a:lstStyle/>
          <a:p>
            <a:fld id="{E45BBB5C-67D9-4850-A6A6-41828ED49AB6}" type="slidenum">
              <a:rPr lang="en-US" smtClean="0"/>
              <a:t>3</a:t>
            </a:fld>
            <a:endParaRPr lang="en-US"/>
          </a:p>
        </p:txBody>
      </p:sp>
    </p:spTree>
    <p:extLst>
      <p:ext uri="{BB962C8B-B14F-4D97-AF65-F5344CB8AC3E}">
        <p14:creationId xmlns:p14="http://schemas.microsoft.com/office/powerpoint/2010/main" val="404353098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time averaged flow field measurements reveal a steady flow</a:t>
            </a:r>
            <a:r>
              <a:rPr lang="en-US" baseline="0" dirty="0" smtClean="0"/>
              <a:t> at all points in the rotor wash.  The image in the upper right shows a smooth total velocity field.  The flow travels downwards from the rotor, and then turns outward along the ground plane, however the vortices which were present in the flow visualization are no longer visible.  Because PIV images taken at many different blade azimuthal locations and then averaged together, the </a:t>
            </a:r>
            <a:r>
              <a:rPr lang="en-US" baseline="0" dirty="0" err="1" smtClean="0"/>
              <a:t>unsteadyness</a:t>
            </a:r>
            <a:r>
              <a:rPr lang="en-US" baseline="0" dirty="0" smtClean="0"/>
              <a:t> found in the flow has been averaged out.  Despite this problem, previous research has used this averaged profile to calculate the characteristic velocity used in many of the similarity parameters.  In order to compare my results to other experiments, this method of finding the char velocity was performed here.  The second region of interest &lt;CLICK&gt;  was used, and the </a:t>
            </a:r>
            <a:r>
              <a:rPr lang="en-US" baseline="0" dirty="0" err="1" smtClean="0"/>
              <a:t>maximim</a:t>
            </a:r>
            <a:r>
              <a:rPr lang="en-US" baseline="0" dirty="0" smtClean="0"/>
              <a:t> velocities found in the region were averaged together to calculate the </a:t>
            </a:r>
            <a:r>
              <a:rPr lang="en-US" baseline="0" dirty="0" err="1" smtClean="0"/>
              <a:t>cahricteristic</a:t>
            </a:r>
            <a:r>
              <a:rPr lang="en-US" baseline="0" dirty="0" smtClean="0"/>
              <a:t> velocity</a:t>
            </a:r>
            <a:endParaRPr lang="en-US" dirty="0"/>
          </a:p>
        </p:txBody>
      </p:sp>
      <p:sp>
        <p:nvSpPr>
          <p:cNvPr id="4" name="Slide Number Placeholder 3"/>
          <p:cNvSpPr>
            <a:spLocks noGrp="1"/>
          </p:cNvSpPr>
          <p:nvPr>
            <p:ph type="sldNum" sz="quarter" idx="10"/>
          </p:nvPr>
        </p:nvSpPr>
        <p:spPr/>
        <p:txBody>
          <a:bodyPr/>
          <a:lstStyle/>
          <a:p>
            <a:fld id="{E45BBB5C-67D9-4850-A6A6-41828ED49AB6}" type="slidenum">
              <a:rPr lang="en-US" smtClean="0"/>
              <a:t>30</a:t>
            </a:fld>
            <a:endParaRPr lang="en-US"/>
          </a:p>
        </p:txBody>
      </p:sp>
    </p:spTree>
    <p:extLst>
      <p:ext uri="{BB962C8B-B14F-4D97-AF65-F5344CB8AC3E}">
        <p14:creationId xmlns:p14="http://schemas.microsoft.com/office/powerpoint/2010/main" val="153884316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Presented</a:t>
            </a:r>
            <a:r>
              <a:rPr lang="en-US" baseline="0" dirty="0" smtClean="0"/>
              <a:t> here again is the second region of interest from the time-averaging presented on the previous slide.  The characteristic velocity is calculated by finding the maximum velocity at every </a:t>
            </a:r>
            <a:r>
              <a:rPr lang="en-US" baseline="0" dirty="0" err="1" smtClean="0"/>
              <a:t>nondimensional</a:t>
            </a:r>
            <a:r>
              <a:rPr lang="en-US" baseline="0" dirty="0" smtClean="0"/>
              <a:t> radial position, as an example &lt;CLICK&gt; here are four horizontal velocity cuts taken along the noted radial locations. As I mentioned, the maximum horizontal velocity at each radial location is taken and averaged together to find the characteristic velocity at each operating condition.  As you can see, the time averaging technique yields a smooth wall jet-like profile, completely devoid of the </a:t>
            </a:r>
            <a:r>
              <a:rPr lang="en-US" baseline="0" dirty="0" err="1" smtClean="0"/>
              <a:t>vorticity</a:t>
            </a:r>
            <a:r>
              <a:rPr lang="en-US" baseline="0" dirty="0" smtClean="0"/>
              <a:t> seen in the flow visualization</a:t>
            </a:r>
            <a:endParaRPr lang="en-US" dirty="0"/>
          </a:p>
        </p:txBody>
      </p:sp>
      <p:sp>
        <p:nvSpPr>
          <p:cNvPr id="4" name="Slide Number Placeholder 3"/>
          <p:cNvSpPr>
            <a:spLocks noGrp="1"/>
          </p:cNvSpPr>
          <p:nvPr>
            <p:ph type="sldNum" sz="quarter" idx="10"/>
          </p:nvPr>
        </p:nvSpPr>
        <p:spPr/>
        <p:txBody>
          <a:bodyPr/>
          <a:lstStyle/>
          <a:p>
            <a:fld id="{E45BBB5C-67D9-4850-A6A6-41828ED49AB6}" type="slidenum">
              <a:rPr lang="en-US" smtClean="0"/>
              <a:t>31</a:t>
            </a:fld>
            <a:endParaRPr lang="en-US"/>
          </a:p>
        </p:txBody>
      </p:sp>
    </p:spTree>
    <p:extLst>
      <p:ext uri="{BB962C8B-B14F-4D97-AF65-F5344CB8AC3E}">
        <p14:creationId xmlns:p14="http://schemas.microsoft.com/office/powerpoint/2010/main" val="339636189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Here is a chart</a:t>
            </a:r>
            <a:r>
              <a:rPr lang="en-US" baseline="0" dirty="0" smtClean="0"/>
              <a:t> of the measured characteristic </a:t>
            </a:r>
            <a:r>
              <a:rPr lang="en-US" baseline="0" dirty="0" err="1" smtClean="0"/>
              <a:t>velocites</a:t>
            </a:r>
            <a:r>
              <a:rPr lang="en-US" baseline="0" dirty="0" smtClean="0"/>
              <a:t> at several different tip </a:t>
            </a:r>
            <a:r>
              <a:rPr lang="en-US" baseline="0" dirty="0" err="1" smtClean="0"/>
              <a:t>reynolds</a:t>
            </a:r>
            <a:r>
              <a:rPr lang="en-US" baseline="0" dirty="0" smtClean="0"/>
              <a:t> numbers. </a:t>
            </a:r>
          </a:p>
          <a:p>
            <a:endParaRPr lang="en-US" baseline="0" dirty="0" smtClean="0"/>
          </a:p>
          <a:p>
            <a:r>
              <a:rPr lang="en-US" baseline="0" dirty="0" smtClean="0"/>
              <a:t> These velocities, found using the time averaging method, were compared to characteristic </a:t>
            </a:r>
            <a:r>
              <a:rPr lang="en-US" baseline="0" dirty="0" err="1" smtClean="0"/>
              <a:t>velocites</a:t>
            </a:r>
            <a:r>
              <a:rPr lang="en-US" baseline="0" dirty="0" smtClean="0"/>
              <a:t> found using a different PIV technique, phase averaging</a:t>
            </a:r>
            <a:endParaRPr lang="en-US" dirty="0"/>
          </a:p>
        </p:txBody>
      </p:sp>
      <p:sp>
        <p:nvSpPr>
          <p:cNvPr id="4" name="Slide Number Placeholder 3"/>
          <p:cNvSpPr>
            <a:spLocks noGrp="1"/>
          </p:cNvSpPr>
          <p:nvPr>
            <p:ph type="sldNum" sz="quarter" idx="10"/>
          </p:nvPr>
        </p:nvSpPr>
        <p:spPr/>
        <p:txBody>
          <a:bodyPr/>
          <a:lstStyle/>
          <a:p>
            <a:fld id="{E45BBB5C-67D9-4850-A6A6-41828ED49AB6}" type="slidenum">
              <a:rPr lang="en-US" smtClean="0"/>
              <a:t>32</a:t>
            </a:fld>
            <a:endParaRPr lang="en-US"/>
          </a:p>
        </p:txBody>
      </p:sp>
    </p:spTree>
    <p:extLst>
      <p:ext uri="{BB962C8B-B14F-4D97-AF65-F5344CB8AC3E}">
        <p14:creationId xmlns:p14="http://schemas.microsoft.com/office/powerpoint/2010/main" val="21260177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Phase average PIV</a:t>
            </a:r>
            <a:r>
              <a:rPr lang="en-US" baseline="0" dirty="0" smtClean="0"/>
              <a:t> technique is similar to the time averaged one, but for one main difference.   In time averaging, the PIV system was allowed to capture images at its maximum repetition rate, in phase averaging however, the PIV system was slaved to an optical encoder mounted to the rotor shaft.  The optical encoder measured the rotational position of the rotor, and when it arrived at a specified blade azimuthal location, the PIV system was allowed to capture one image pair.  The system then waited for the rotor to complete a full revolution, and when the optical encoder detected that the rotor was in the defined blade azimuthal location, the PIV system captured another image pair.</a:t>
            </a:r>
            <a:endParaRPr lang="en-US" dirty="0"/>
          </a:p>
        </p:txBody>
      </p:sp>
      <p:sp>
        <p:nvSpPr>
          <p:cNvPr id="4" name="Slide Number Placeholder 3"/>
          <p:cNvSpPr>
            <a:spLocks noGrp="1"/>
          </p:cNvSpPr>
          <p:nvPr>
            <p:ph type="sldNum" sz="quarter" idx="10"/>
          </p:nvPr>
        </p:nvSpPr>
        <p:spPr/>
        <p:txBody>
          <a:bodyPr/>
          <a:lstStyle/>
          <a:p>
            <a:fld id="{E45BBB5C-67D9-4850-A6A6-41828ED49AB6}" type="slidenum">
              <a:rPr lang="en-US" smtClean="0"/>
              <a:t>33</a:t>
            </a:fld>
            <a:endParaRPr lang="en-US"/>
          </a:p>
        </p:txBody>
      </p:sp>
    </p:spTree>
    <p:extLst>
      <p:ext uri="{BB962C8B-B14F-4D97-AF65-F5344CB8AC3E}">
        <p14:creationId xmlns:p14="http://schemas.microsoft.com/office/powerpoint/2010/main" val="4142225496"/>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Shown here is a video attempting to explain the Phase averaged technique visually.</a:t>
            </a:r>
            <a:r>
              <a:rPr lang="en-US" baseline="0" dirty="0" smtClean="0"/>
              <a:t>  Instead of displaying one image per revolution, one new image is added approximately once every 10 revolutions.  Once a large set of PIV images was collected, the images were averaged together to arrive at a phase-averaged velocity field.</a:t>
            </a:r>
            <a:endParaRPr lang="en-US" dirty="0"/>
          </a:p>
        </p:txBody>
      </p:sp>
      <p:sp>
        <p:nvSpPr>
          <p:cNvPr id="4" name="Slide Number Placeholder 3"/>
          <p:cNvSpPr>
            <a:spLocks noGrp="1"/>
          </p:cNvSpPr>
          <p:nvPr>
            <p:ph type="sldNum" sz="quarter" idx="10"/>
          </p:nvPr>
        </p:nvSpPr>
        <p:spPr/>
        <p:txBody>
          <a:bodyPr/>
          <a:lstStyle/>
          <a:p>
            <a:fld id="{E45BBB5C-67D9-4850-A6A6-41828ED49AB6}" type="slidenum">
              <a:rPr lang="en-US" smtClean="0"/>
              <a:t>34</a:t>
            </a:fld>
            <a:endParaRPr lang="en-US"/>
          </a:p>
        </p:txBody>
      </p:sp>
    </p:spTree>
    <p:extLst>
      <p:ext uri="{BB962C8B-B14F-4D97-AF65-F5344CB8AC3E}">
        <p14:creationId xmlns:p14="http://schemas.microsoft.com/office/powerpoint/2010/main" val="187493272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a:t>
            </a:r>
            <a:r>
              <a:rPr lang="en-US" baseline="0" dirty="0" smtClean="0"/>
              <a:t> difference is immediately noticeable in the phase averaged velocity profiles as compared to the time averaged ones.  The vortices which were previously averaged out are now visible.  Because PIV images were captured at the same blade azimuthal location, the shed vortices are </a:t>
            </a:r>
            <a:r>
              <a:rPr lang="en-US" baseline="0" dirty="0" err="1" smtClean="0"/>
              <a:t>locacted</a:t>
            </a:r>
            <a:r>
              <a:rPr lang="en-US" baseline="0" dirty="0" smtClean="0"/>
              <a:t> in similar locations in all images.  In the horizontal velocity flow field presented here, the color red denote fluid motion to the right, while blue shows fluid motion to the left.  Thus a paired red and blue region denotes the location of a vortex.  Several vortex identification algorithms were used to study the size and location of the vortices in the flow.  The black outlines show an approximation of the vortex area as measured via the Gamma method.</a:t>
            </a:r>
          </a:p>
          <a:p>
            <a:endParaRPr lang="en-US" baseline="0" dirty="0" smtClean="0"/>
          </a:p>
          <a:p>
            <a:r>
              <a:rPr lang="en-US" baseline="0" dirty="0" smtClean="0"/>
              <a:t>A velocity profile or cut, taken at &lt;CLICK&gt; &lt;POINT&gt; this location shows how the horizontal velocities in phase averaging compare to the time averaged profile at that location.  Before a vortex passes, the time averaged and phase averaged profiles are similar</a:t>
            </a:r>
          </a:p>
          <a:p>
            <a:endParaRPr lang="en-US" baseline="0" dirty="0" smtClean="0"/>
          </a:p>
          <a:p>
            <a:r>
              <a:rPr lang="en-US" baseline="0" dirty="0" smtClean="0"/>
              <a:t>Q-Criterion defines the center of a vortex where the norm of the </a:t>
            </a:r>
            <a:r>
              <a:rPr lang="en-US" baseline="0" dirty="0" err="1" smtClean="0"/>
              <a:t>vorticity</a:t>
            </a:r>
            <a:r>
              <a:rPr lang="en-US" baseline="0" dirty="0" smtClean="0"/>
              <a:t> tensor dominates the rate of strain in the fluid</a:t>
            </a:r>
          </a:p>
          <a:p>
            <a:r>
              <a:rPr lang="en-US" baseline="0" dirty="0" smtClean="0"/>
              <a:t>Gamma method uses a proper orthogonal decomposition to separate turbulent fluctuations from unsteady swirling motions</a:t>
            </a:r>
            <a:endParaRPr lang="en-US" dirty="0"/>
          </a:p>
        </p:txBody>
      </p:sp>
      <p:sp>
        <p:nvSpPr>
          <p:cNvPr id="4" name="Slide Number Placeholder 3"/>
          <p:cNvSpPr>
            <a:spLocks noGrp="1"/>
          </p:cNvSpPr>
          <p:nvPr>
            <p:ph type="sldNum" sz="quarter" idx="10"/>
          </p:nvPr>
        </p:nvSpPr>
        <p:spPr/>
        <p:txBody>
          <a:bodyPr/>
          <a:lstStyle/>
          <a:p>
            <a:fld id="{E45BBB5C-67D9-4850-A6A6-41828ED49AB6}" type="slidenum">
              <a:rPr lang="en-US" smtClean="0"/>
              <a:t>35</a:t>
            </a:fld>
            <a:endParaRPr lang="en-US"/>
          </a:p>
        </p:txBody>
      </p:sp>
    </p:spTree>
    <p:extLst>
      <p:ext uri="{BB962C8B-B14F-4D97-AF65-F5344CB8AC3E}">
        <p14:creationId xmlns:p14="http://schemas.microsoft.com/office/powerpoint/2010/main" val="1847134230"/>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Capturing</a:t>
            </a:r>
            <a:r>
              <a:rPr lang="en-US" baseline="0" dirty="0" smtClean="0"/>
              <a:t> phase averaged PIV at a blade azimuthal angle 50 degrees greater than in the previous slide shows the progression of the vortices.  Looking at the horizontal velocity cut at the same radial position shows a large velocity excursion as compared to the time averaged data. The vortex centered over the measurement location results in a more than 50% increase in the maximum velocity measured.  The onset of this higher velocity is extremely rapid, taking less than 2 </a:t>
            </a:r>
            <a:r>
              <a:rPr lang="en-US" baseline="0" dirty="0" err="1" smtClean="0"/>
              <a:t>miliseconds</a:t>
            </a:r>
            <a:r>
              <a:rPr lang="en-US" baseline="0" dirty="0" smtClean="0"/>
              <a:t> to occur.  </a:t>
            </a:r>
            <a:endParaRPr lang="en-US" dirty="0"/>
          </a:p>
        </p:txBody>
      </p:sp>
      <p:sp>
        <p:nvSpPr>
          <p:cNvPr id="4" name="Slide Number Placeholder 3"/>
          <p:cNvSpPr>
            <a:spLocks noGrp="1"/>
          </p:cNvSpPr>
          <p:nvPr>
            <p:ph type="sldNum" sz="quarter" idx="10"/>
          </p:nvPr>
        </p:nvSpPr>
        <p:spPr/>
        <p:txBody>
          <a:bodyPr/>
          <a:lstStyle/>
          <a:p>
            <a:fld id="{E45BBB5C-67D9-4850-A6A6-41828ED49AB6}" type="slidenum">
              <a:rPr lang="en-US" smtClean="0"/>
              <a:t>36</a:t>
            </a:fld>
            <a:endParaRPr lang="en-US"/>
          </a:p>
        </p:txBody>
      </p:sp>
    </p:spTree>
    <p:extLst>
      <p:ext uri="{BB962C8B-B14F-4D97-AF65-F5344CB8AC3E}">
        <p14:creationId xmlns:p14="http://schemas.microsoft.com/office/powerpoint/2010/main" val="1453107593"/>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Presented here is the vertical velocity field, as opposed to the horizontal velocity field presented previously.  In this image, the color blue represents downward moving flow, while red/</a:t>
            </a:r>
            <a:r>
              <a:rPr lang="en-US" baseline="0" dirty="0" err="1" smtClean="0"/>
              <a:t>yelllow</a:t>
            </a:r>
            <a:r>
              <a:rPr lang="en-US" baseline="0" dirty="0" smtClean="0"/>
              <a:t> shows flow moving upwards.  Again the black outlines denote vortex sizes, and the red squares show the locations of the vortex centers as identified by the Q criterion.</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Taking a vertical velocity  cut along &lt;CLICK&gt; this line shows how the vertical velocities fluctuate around the vortex centers.  As one might expect, to the right of each vortex exists a region of upward flow, while on the left side of each vortex Is downward moving flow.  The time averaged vertical velocity profile on the other hand, has very little vertical velocity due to averaging.</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With this and the previous image, the question arises about whether the time-averaging method of determining characteristic velocity is a suitable methodology for rotor flows.</a:t>
            </a:r>
          </a:p>
          <a:p>
            <a:endParaRPr lang="en-US" baseline="0" dirty="0" smtClean="0"/>
          </a:p>
          <a:p>
            <a:r>
              <a:rPr lang="en-US" baseline="0" dirty="0" smtClean="0"/>
              <a:t>Q-Criterion defines the center of a vortex where the norm of the </a:t>
            </a:r>
            <a:r>
              <a:rPr lang="en-US" baseline="0" dirty="0" err="1" smtClean="0"/>
              <a:t>vorticity</a:t>
            </a:r>
            <a:r>
              <a:rPr lang="en-US" baseline="0" dirty="0" smtClean="0"/>
              <a:t> tensor dominates the rate of strain in the fluid</a:t>
            </a:r>
          </a:p>
          <a:p>
            <a:r>
              <a:rPr lang="en-US" baseline="0" dirty="0" smtClean="0"/>
              <a:t>Gamma method uses a proper orthogonal decomposition to separate turbulent fluctuations from unsteady swirling motions</a:t>
            </a: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endParaRPr lang="en-US" dirty="0"/>
          </a:p>
        </p:txBody>
      </p:sp>
      <p:sp>
        <p:nvSpPr>
          <p:cNvPr id="4" name="Slide Number Placeholder 3"/>
          <p:cNvSpPr>
            <a:spLocks noGrp="1"/>
          </p:cNvSpPr>
          <p:nvPr>
            <p:ph type="sldNum" sz="quarter" idx="10"/>
          </p:nvPr>
        </p:nvSpPr>
        <p:spPr/>
        <p:txBody>
          <a:bodyPr/>
          <a:lstStyle/>
          <a:p>
            <a:fld id="{E45BBB5C-67D9-4850-A6A6-41828ED49AB6}" type="slidenum">
              <a:rPr lang="en-US" smtClean="0"/>
              <a:t>37</a:t>
            </a:fld>
            <a:endParaRPr lang="en-US"/>
          </a:p>
        </p:txBody>
      </p:sp>
    </p:spTree>
    <p:extLst>
      <p:ext uri="{BB962C8B-B14F-4D97-AF65-F5344CB8AC3E}">
        <p14:creationId xmlns:p14="http://schemas.microsoft.com/office/powerpoint/2010/main" val="203397609"/>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order to determine how much the classical</a:t>
            </a:r>
            <a:r>
              <a:rPr lang="en-US" baseline="0" dirty="0" smtClean="0"/>
              <a:t> </a:t>
            </a:r>
            <a:r>
              <a:rPr lang="en-US" baseline="0" dirty="0" err="1" smtClean="0"/>
              <a:t>similartiy</a:t>
            </a:r>
            <a:r>
              <a:rPr lang="en-US" baseline="0" dirty="0" smtClean="0"/>
              <a:t> </a:t>
            </a:r>
            <a:r>
              <a:rPr lang="en-US" baseline="0" dirty="0" err="1" smtClean="0"/>
              <a:t>parametrs</a:t>
            </a:r>
            <a:r>
              <a:rPr lang="en-US" baseline="0" dirty="0" smtClean="0"/>
              <a:t> as put forward by Greeley and Iverson change depending on PIV techniques, both the time averaged and phase averaged PIV fields were used to calculate the similarity parameters</a:t>
            </a:r>
            <a:endParaRPr lang="en-US" dirty="0"/>
          </a:p>
        </p:txBody>
      </p:sp>
      <p:sp>
        <p:nvSpPr>
          <p:cNvPr id="4" name="Slide Number Placeholder 3"/>
          <p:cNvSpPr>
            <a:spLocks noGrp="1"/>
          </p:cNvSpPr>
          <p:nvPr>
            <p:ph type="sldNum" sz="quarter" idx="10"/>
          </p:nvPr>
        </p:nvSpPr>
        <p:spPr/>
        <p:txBody>
          <a:bodyPr/>
          <a:lstStyle/>
          <a:p>
            <a:fld id="{E45BBB5C-67D9-4850-A6A6-41828ED49AB6}" type="slidenum">
              <a:rPr lang="en-US" smtClean="0"/>
              <a:t>38</a:t>
            </a:fld>
            <a:endParaRPr lang="en-US"/>
          </a:p>
        </p:txBody>
      </p:sp>
    </p:spTree>
    <p:extLst>
      <p:ext uri="{BB962C8B-B14F-4D97-AF65-F5344CB8AC3E}">
        <p14:creationId xmlns:p14="http://schemas.microsoft.com/office/powerpoint/2010/main" val="894724485"/>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Just</a:t>
            </a:r>
            <a:r>
              <a:rPr lang="en-US" baseline="0" dirty="0" smtClean="0"/>
              <a:t> as a quick reminder, here is a list of the 5 similarity parameters examined for this research.</a:t>
            </a:r>
            <a:endParaRPr lang="en-US" dirty="0" smtClean="0"/>
          </a:p>
          <a:p>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endParaRPr lang="en-US" dirty="0"/>
          </a:p>
        </p:txBody>
      </p:sp>
      <p:sp>
        <p:nvSpPr>
          <p:cNvPr id="4" name="Slide Number Placeholder 3"/>
          <p:cNvSpPr>
            <a:spLocks noGrp="1"/>
          </p:cNvSpPr>
          <p:nvPr>
            <p:ph type="sldNum" sz="quarter" idx="10"/>
          </p:nvPr>
        </p:nvSpPr>
        <p:spPr/>
        <p:txBody>
          <a:bodyPr/>
          <a:lstStyle/>
          <a:p>
            <a:fld id="{E45BBB5C-67D9-4850-A6A6-41828ED49AB6}" type="slidenum">
              <a:rPr lang="en-US" smtClean="0"/>
              <a:t>39</a:t>
            </a:fld>
            <a:endParaRPr lang="en-US"/>
          </a:p>
        </p:txBody>
      </p:sp>
    </p:spTree>
    <p:extLst>
      <p:ext uri="{BB962C8B-B14F-4D97-AF65-F5344CB8AC3E}">
        <p14:creationId xmlns:p14="http://schemas.microsoft.com/office/powerpoint/2010/main" val="220350422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latin typeface="Times New Roman" pitchFamily="18" charset="0"/>
                <a:ea typeface="ＭＳ Ｐゴシック" pitchFamily="34" charset="-128"/>
              </a:rPr>
              <a:t>Here is</a:t>
            </a:r>
            <a:r>
              <a:rPr lang="en-US" baseline="0" dirty="0" smtClean="0">
                <a:latin typeface="Times New Roman" pitchFamily="18" charset="0"/>
                <a:ea typeface="ＭＳ Ｐゴシック" pitchFamily="34" charset="-128"/>
              </a:rPr>
              <a:t> a schematic of a rotorcraft operating in-ground-effect under brownout conditions. Fundamentally brownout is a  two phase, unsteady fluid dynamics problem of considerable 3 dimensionality. As the rotor wake impinges on the ground it generates  unsteady shearing stresses, </a:t>
            </a:r>
            <a:r>
              <a:rPr lang="en-US" baseline="0" dirty="0" err="1" smtClean="0">
                <a:latin typeface="Times New Roman" pitchFamily="18" charset="0"/>
                <a:ea typeface="ＭＳ Ｐゴシック" pitchFamily="34" charset="-128"/>
              </a:rPr>
              <a:t>vortical</a:t>
            </a:r>
            <a:r>
              <a:rPr lang="en-US" baseline="0" dirty="0" smtClean="0">
                <a:latin typeface="Times New Roman" pitchFamily="18" charset="0"/>
                <a:ea typeface="ＭＳ Ｐゴシック" pitchFamily="34" charset="-128"/>
              </a:rPr>
              <a:t> structures, turbulence and transient excursions are responsible for mobilization of sediment. Once the sediment begins to move along the ground the tip vortices will tend to trap smaller particles uplifting them to very high heights off the ground. The particles that are to heavy to be uplifted tend to bombard the surface ultimately uplifting more sediment particles. The complexity of the interaction of the wake and ground mean that many factors can affect the development of the dust cloud.  These factors deal with the details of the rotor, the operating conditions of the craft, the composition of the sediment, and as this case investigates, the body under the rotor. A better understanding of the aerodynamics of the rotor wake as it interacts with the ground is paramount to understanding the problem of brownout. </a:t>
            </a:r>
            <a:endParaRPr lang="en-US" dirty="0" smtClean="0">
              <a:latin typeface="Times New Roman" pitchFamily="18" charset="0"/>
              <a:ea typeface="ＭＳ Ｐゴシック" pitchFamily="34" charset="-128"/>
            </a:endParaRPr>
          </a:p>
        </p:txBody>
      </p:sp>
      <p:sp>
        <p:nvSpPr>
          <p:cNvPr id="4" name="Slide Number Placeholder 3"/>
          <p:cNvSpPr>
            <a:spLocks noGrp="1"/>
          </p:cNvSpPr>
          <p:nvPr>
            <p:ph type="sldNum" sz="quarter" idx="10"/>
          </p:nvPr>
        </p:nvSpPr>
        <p:spPr/>
        <p:txBody>
          <a:bodyPr/>
          <a:lstStyle/>
          <a:p>
            <a:fld id="{E45BBB5C-67D9-4850-A6A6-41828ED49AB6}" type="slidenum">
              <a:rPr lang="en-US" smtClean="0"/>
              <a:t>4</a:t>
            </a:fld>
            <a:endParaRPr lang="en-US"/>
          </a:p>
        </p:txBody>
      </p:sp>
    </p:spTree>
    <p:extLst>
      <p:ext uri="{BB962C8B-B14F-4D97-AF65-F5344CB8AC3E}">
        <p14:creationId xmlns:p14="http://schemas.microsoft.com/office/powerpoint/2010/main" val="3756559745"/>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Shown here are two of the parameters, particle size ratio and density</a:t>
            </a:r>
            <a:r>
              <a:rPr lang="en-US" baseline="0" dirty="0" smtClean="0"/>
              <a:t> ratio.  It is clear that these two parameters are not functions of the </a:t>
            </a:r>
            <a:r>
              <a:rPr lang="en-US" baseline="0" dirty="0" err="1" smtClean="0"/>
              <a:t>reynolds</a:t>
            </a:r>
            <a:r>
              <a:rPr lang="en-US" baseline="0" dirty="0" smtClean="0"/>
              <a:t> number or any measured flow conditions.  These parameters are only affected by geometric characteristics of the experimental setup, the densities, and sizes of the sediment and rotor.  These parameters as well as any parameters that do not use flow conditions are thus classified as geometric similarity parameters.</a:t>
            </a:r>
            <a:endParaRPr lang="en-US" dirty="0"/>
          </a:p>
        </p:txBody>
      </p:sp>
      <p:sp>
        <p:nvSpPr>
          <p:cNvPr id="4" name="Slide Number Placeholder 3"/>
          <p:cNvSpPr>
            <a:spLocks noGrp="1"/>
          </p:cNvSpPr>
          <p:nvPr>
            <p:ph type="sldNum" sz="quarter" idx="10"/>
          </p:nvPr>
        </p:nvSpPr>
        <p:spPr/>
        <p:txBody>
          <a:bodyPr/>
          <a:lstStyle/>
          <a:p>
            <a:fld id="{E45BBB5C-67D9-4850-A6A6-41828ED49AB6}" type="slidenum">
              <a:rPr lang="en-US" smtClean="0"/>
              <a:t>40</a:t>
            </a:fld>
            <a:endParaRPr lang="en-US"/>
          </a:p>
        </p:txBody>
      </p:sp>
    </p:spTree>
    <p:extLst>
      <p:ext uri="{BB962C8B-B14F-4D97-AF65-F5344CB8AC3E}">
        <p14:creationId xmlns:p14="http://schemas.microsoft.com/office/powerpoint/2010/main" val="1175253189"/>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other parameters,</a:t>
            </a:r>
            <a:r>
              <a:rPr lang="en-US" baseline="0" dirty="0" smtClean="0"/>
              <a:t> terminal speed ratio and threshold friction velocity ratio are affected by flow conditions.  These operational similarity parameters use measurements of flow velocity in their calculation.  The </a:t>
            </a:r>
            <a:r>
              <a:rPr lang="en-US" baseline="0" dirty="0" err="1" smtClean="0"/>
              <a:t>densimetric</a:t>
            </a:r>
            <a:r>
              <a:rPr lang="en-US" baseline="0" dirty="0" smtClean="0"/>
              <a:t> </a:t>
            </a:r>
            <a:r>
              <a:rPr lang="en-US" baseline="0" dirty="0" err="1" smtClean="0"/>
              <a:t>froude</a:t>
            </a:r>
            <a:r>
              <a:rPr lang="en-US" baseline="0" dirty="0" smtClean="0"/>
              <a:t> number is omitted here as it appears </a:t>
            </a:r>
            <a:r>
              <a:rPr lang="en-US" baseline="0" dirty="0" err="1" smtClean="0"/>
              <a:t>qualiatively</a:t>
            </a:r>
            <a:r>
              <a:rPr lang="en-US" baseline="0" dirty="0" smtClean="0"/>
              <a:t> similar to these plots.  As mentioned, these similarity parameters were calculated using the time averaged characteristic velocity, but using the phase averaged data changes the measured operational similarity parameters.</a:t>
            </a:r>
            <a:endParaRPr lang="en-US" dirty="0"/>
          </a:p>
        </p:txBody>
      </p:sp>
      <p:sp>
        <p:nvSpPr>
          <p:cNvPr id="4" name="Slide Number Placeholder 3"/>
          <p:cNvSpPr>
            <a:spLocks noGrp="1"/>
          </p:cNvSpPr>
          <p:nvPr>
            <p:ph type="sldNum" sz="quarter" idx="10"/>
          </p:nvPr>
        </p:nvSpPr>
        <p:spPr/>
        <p:txBody>
          <a:bodyPr/>
          <a:lstStyle/>
          <a:p>
            <a:fld id="{E45BBB5C-67D9-4850-A6A6-41828ED49AB6}" type="slidenum">
              <a:rPr lang="en-US" smtClean="0"/>
              <a:t>41</a:t>
            </a:fld>
            <a:endParaRPr lang="en-US"/>
          </a:p>
        </p:txBody>
      </p:sp>
    </p:spTree>
    <p:extLst>
      <p:ext uri="{BB962C8B-B14F-4D97-AF65-F5344CB8AC3E}">
        <p14:creationId xmlns:p14="http://schemas.microsoft.com/office/powerpoint/2010/main" val="824882252"/>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order to define a</a:t>
            </a:r>
            <a:r>
              <a:rPr lang="en-US" baseline="0" dirty="0" smtClean="0"/>
              <a:t> characteristic </a:t>
            </a:r>
            <a:r>
              <a:rPr lang="en-US" baseline="0" dirty="0" err="1" smtClean="0"/>
              <a:t>velociy</a:t>
            </a:r>
            <a:r>
              <a:rPr lang="en-US" baseline="0" dirty="0" smtClean="0"/>
              <a:t> for the phase averaged cases, a horizontal velocity cut was taken at a radial location of 1.7.  The characteristic velocity for the three different phase averaged cases was then defined as the maximum horizontal velocity measured along the cut location.  As seen here, here and here.  The images above each velocity cut represent where the vortex is in relation to the </a:t>
            </a:r>
            <a:r>
              <a:rPr lang="en-US" baseline="0" dirty="0" err="1" smtClean="0"/>
              <a:t>measurment</a:t>
            </a:r>
            <a:r>
              <a:rPr lang="en-US" baseline="0" dirty="0" smtClean="0"/>
              <a:t> location, ahead of, center on, and beyond the measurement location.</a:t>
            </a:r>
            <a:endParaRPr lang="en-US" dirty="0"/>
          </a:p>
        </p:txBody>
      </p:sp>
      <p:sp>
        <p:nvSpPr>
          <p:cNvPr id="4" name="Slide Number Placeholder 3"/>
          <p:cNvSpPr>
            <a:spLocks noGrp="1"/>
          </p:cNvSpPr>
          <p:nvPr>
            <p:ph type="sldNum" sz="quarter" idx="10"/>
          </p:nvPr>
        </p:nvSpPr>
        <p:spPr/>
        <p:txBody>
          <a:bodyPr/>
          <a:lstStyle/>
          <a:p>
            <a:fld id="{E45BBB5C-67D9-4850-A6A6-41828ED49AB6}" type="slidenum">
              <a:rPr lang="en-US" smtClean="0"/>
              <a:t>42</a:t>
            </a:fld>
            <a:endParaRPr lang="en-US"/>
          </a:p>
        </p:txBody>
      </p:sp>
    </p:spTree>
    <p:extLst>
      <p:ext uri="{BB962C8B-B14F-4D97-AF65-F5344CB8AC3E}">
        <p14:creationId xmlns:p14="http://schemas.microsoft.com/office/powerpoint/2010/main" val="4259954547"/>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Displayed here are the time averaged </a:t>
            </a:r>
            <a:r>
              <a:rPr lang="en-US" dirty="0" err="1" smtClean="0"/>
              <a:t>similarty</a:t>
            </a:r>
            <a:r>
              <a:rPr lang="en-US" baseline="0" dirty="0" smtClean="0"/>
              <a:t> parameter terminal velocity ratios </a:t>
            </a:r>
            <a:r>
              <a:rPr lang="en-US" baseline="0" dirty="0" err="1" smtClean="0"/>
              <a:t>vs</a:t>
            </a:r>
            <a:r>
              <a:rPr lang="en-US" baseline="0" dirty="0" smtClean="0"/>
              <a:t> tip </a:t>
            </a:r>
            <a:r>
              <a:rPr lang="en-US" baseline="0" dirty="0" err="1" smtClean="0"/>
              <a:t>reynolds</a:t>
            </a:r>
            <a:r>
              <a:rPr lang="en-US" baseline="0" dirty="0" smtClean="0"/>
              <a:t> numbers</a:t>
            </a:r>
            <a:endParaRPr lang="en-US" dirty="0"/>
          </a:p>
        </p:txBody>
      </p:sp>
      <p:sp>
        <p:nvSpPr>
          <p:cNvPr id="4" name="Slide Number Placeholder 3"/>
          <p:cNvSpPr>
            <a:spLocks noGrp="1"/>
          </p:cNvSpPr>
          <p:nvPr>
            <p:ph type="sldNum" sz="quarter" idx="10"/>
          </p:nvPr>
        </p:nvSpPr>
        <p:spPr/>
        <p:txBody>
          <a:bodyPr/>
          <a:lstStyle/>
          <a:p>
            <a:fld id="{E45BBB5C-67D9-4850-A6A6-41828ED49AB6}" type="slidenum">
              <a:rPr lang="en-US" smtClean="0"/>
              <a:t>43</a:t>
            </a:fld>
            <a:endParaRPr lang="en-US"/>
          </a:p>
        </p:txBody>
      </p:sp>
    </p:spTree>
    <p:extLst>
      <p:ext uri="{BB962C8B-B14F-4D97-AF65-F5344CB8AC3E}">
        <p14:creationId xmlns:p14="http://schemas.microsoft.com/office/powerpoint/2010/main" val="4206961800"/>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Adding the</a:t>
            </a:r>
            <a:r>
              <a:rPr lang="en-US" baseline="0" dirty="0" smtClean="0"/>
              <a:t> phase averaged data from before the vortex arrives show somewhat lower similarity parameter values than found in the time averaged data.</a:t>
            </a:r>
            <a:endParaRPr lang="en-US" dirty="0"/>
          </a:p>
        </p:txBody>
      </p:sp>
      <p:sp>
        <p:nvSpPr>
          <p:cNvPr id="4" name="Slide Number Placeholder 3"/>
          <p:cNvSpPr>
            <a:spLocks noGrp="1"/>
          </p:cNvSpPr>
          <p:nvPr>
            <p:ph type="sldNum" sz="quarter" idx="10"/>
          </p:nvPr>
        </p:nvSpPr>
        <p:spPr/>
        <p:txBody>
          <a:bodyPr/>
          <a:lstStyle/>
          <a:p>
            <a:fld id="{E45BBB5C-67D9-4850-A6A6-41828ED49AB6}" type="slidenum">
              <a:rPr lang="en-US" smtClean="0"/>
              <a:t>44</a:t>
            </a:fld>
            <a:endParaRPr lang="en-US"/>
          </a:p>
        </p:txBody>
      </p:sp>
    </p:spTree>
    <p:extLst>
      <p:ext uri="{BB962C8B-B14F-4D97-AF65-F5344CB8AC3E}">
        <p14:creationId xmlns:p14="http://schemas.microsoft.com/office/powerpoint/2010/main" val="2432201504"/>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When the vortex is centered over the measurement location, the measured</a:t>
            </a:r>
            <a:r>
              <a:rPr lang="en-US" baseline="0" dirty="0" smtClean="0"/>
              <a:t> similarity parameter values rise approximately 60% higher than found in the time averaged cases.</a:t>
            </a:r>
            <a:endParaRPr lang="en-US" dirty="0"/>
          </a:p>
        </p:txBody>
      </p:sp>
      <p:sp>
        <p:nvSpPr>
          <p:cNvPr id="4" name="Slide Number Placeholder 3"/>
          <p:cNvSpPr>
            <a:spLocks noGrp="1"/>
          </p:cNvSpPr>
          <p:nvPr>
            <p:ph type="sldNum" sz="quarter" idx="10"/>
          </p:nvPr>
        </p:nvSpPr>
        <p:spPr/>
        <p:txBody>
          <a:bodyPr/>
          <a:lstStyle/>
          <a:p>
            <a:fld id="{E45BBB5C-67D9-4850-A6A6-41828ED49AB6}" type="slidenum">
              <a:rPr lang="en-US" smtClean="0"/>
              <a:t>45</a:t>
            </a:fld>
            <a:endParaRPr lang="en-US"/>
          </a:p>
        </p:txBody>
      </p:sp>
    </p:spTree>
    <p:extLst>
      <p:ext uri="{BB962C8B-B14F-4D97-AF65-F5344CB8AC3E}">
        <p14:creationId xmlns:p14="http://schemas.microsoft.com/office/powerpoint/2010/main" val="2085299723"/>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Measurements taken after the vortex passes</a:t>
            </a:r>
            <a:r>
              <a:rPr lang="en-US" baseline="0" dirty="0" smtClean="0"/>
              <a:t> the cut location show that the similarity parameter values drop back below the time averaged values.  This finding is interesting, but not necessarily important.  Just because vortices exist in the flow does not mean that they have a large impact on sediment mobilization.  The question of whether the vortices have an impact on brownout is thus raised.</a:t>
            </a:r>
            <a:endParaRPr lang="en-US" dirty="0"/>
          </a:p>
        </p:txBody>
      </p:sp>
      <p:sp>
        <p:nvSpPr>
          <p:cNvPr id="4" name="Slide Number Placeholder 3"/>
          <p:cNvSpPr>
            <a:spLocks noGrp="1"/>
          </p:cNvSpPr>
          <p:nvPr>
            <p:ph type="sldNum" sz="quarter" idx="10"/>
          </p:nvPr>
        </p:nvSpPr>
        <p:spPr/>
        <p:txBody>
          <a:bodyPr/>
          <a:lstStyle/>
          <a:p>
            <a:fld id="{E45BBB5C-67D9-4850-A6A6-41828ED49AB6}" type="slidenum">
              <a:rPr lang="en-US" smtClean="0"/>
              <a:t>46</a:t>
            </a:fld>
            <a:endParaRPr lang="en-US"/>
          </a:p>
        </p:txBody>
      </p:sp>
    </p:spTree>
    <p:extLst>
      <p:ext uri="{BB962C8B-B14F-4D97-AF65-F5344CB8AC3E}">
        <p14:creationId xmlns:p14="http://schemas.microsoft.com/office/powerpoint/2010/main" val="2353216277"/>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Dual phase flow visualization</a:t>
            </a:r>
            <a:r>
              <a:rPr lang="en-US" baseline="0" dirty="0" smtClean="0"/>
              <a:t> was performed in an effort to determine how much of an impact </a:t>
            </a:r>
            <a:r>
              <a:rPr lang="en-US" baseline="0" dirty="0" err="1" smtClean="0"/>
              <a:t>vorticies</a:t>
            </a:r>
            <a:r>
              <a:rPr lang="en-US" baseline="0" dirty="0" smtClean="0"/>
              <a:t> have on sediment mobilization.</a:t>
            </a:r>
            <a:endParaRPr lang="en-US" dirty="0"/>
          </a:p>
        </p:txBody>
      </p:sp>
      <p:sp>
        <p:nvSpPr>
          <p:cNvPr id="4" name="Slide Number Placeholder 3"/>
          <p:cNvSpPr>
            <a:spLocks noGrp="1"/>
          </p:cNvSpPr>
          <p:nvPr>
            <p:ph type="sldNum" sz="quarter" idx="10"/>
          </p:nvPr>
        </p:nvSpPr>
        <p:spPr/>
        <p:txBody>
          <a:bodyPr/>
          <a:lstStyle/>
          <a:p>
            <a:fld id="{E45BBB5C-67D9-4850-A6A6-41828ED49AB6}" type="slidenum">
              <a:rPr lang="en-US" smtClean="0"/>
              <a:t>47</a:t>
            </a:fld>
            <a:endParaRPr lang="en-US"/>
          </a:p>
        </p:txBody>
      </p:sp>
    </p:spTree>
    <p:extLst>
      <p:ext uri="{BB962C8B-B14F-4D97-AF65-F5344CB8AC3E}">
        <p14:creationId xmlns:p14="http://schemas.microsoft.com/office/powerpoint/2010/main" val="1871569137"/>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Shown</a:t>
            </a:r>
            <a:r>
              <a:rPr lang="en-US" baseline="0" dirty="0" smtClean="0"/>
              <a:t> here is the second region of interest with the rotor operating at a tip </a:t>
            </a:r>
            <a:r>
              <a:rPr lang="en-US" baseline="0" dirty="0" err="1" smtClean="0"/>
              <a:t>reynolds</a:t>
            </a:r>
            <a:r>
              <a:rPr lang="en-US" baseline="0" dirty="0" smtClean="0"/>
              <a:t> number of 10k  On the ground are the glass sediment particles. Visible here are small waves of sediment moving along slightly above the ground.  It may not be immediately obvious from this image, but a vortex is located here &lt;CLICK&gt;</a:t>
            </a:r>
            <a:endParaRPr lang="en-US" dirty="0"/>
          </a:p>
        </p:txBody>
      </p:sp>
      <p:sp>
        <p:nvSpPr>
          <p:cNvPr id="4" name="Slide Number Placeholder 3"/>
          <p:cNvSpPr>
            <a:spLocks noGrp="1"/>
          </p:cNvSpPr>
          <p:nvPr>
            <p:ph type="sldNum" sz="quarter" idx="10"/>
          </p:nvPr>
        </p:nvSpPr>
        <p:spPr/>
        <p:txBody>
          <a:bodyPr/>
          <a:lstStyle/>
          <a:p>
            <a:fld id="{E45BBB5C-67D9-4850-A6A6-41828ED49AB6}" type="slidenum">
              <a:rPr lang="en-US" smtClean="0"/>
              <a:t>48</a:t>
            </a:fld>
            <a:endParaRPr lang="en-US"/>
          </a:p>
        </p:txBody>
      </p:sp>
    </p:spTree>
    <p:extLst>
      <p:ext uri="{BB962C8B-B14F-4D97-AF65-F5344CB8AC3E}">
        <p14:creationId xmlns:p14="http://schemas.microsoft.com/office/powerpoint/2010/main" val="1279114950"/>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vortex seems to be the reason for mobilized</a:t>
            </a:r>
            <a:r>
              <a:rPr lang="en-US" baseline="0" dirty="0" smtClean="0"/>
              <a:t> sediment directly ahead of it</a:t>
            </a:r>
            <a:endParaRPr lang="en-US" dirty="0"/>
          </a:p>
        </p:txBody>
      </p:sp>
      <p:sp>
        <p:nvSpPr>
          <p:cNvPr id="4" name="Slide Number Placeholder 3"/>
          <p:cNvSpPr>
            <a:spLocks noGrp="1"/>
          </p:cNvSpPr>
          <p:nvPr>
            <p:ph type="sldNum" sz="quarter" idx="10"/>
          </p:nvPr>
        </p:nvSpPr>
        <p:spPr/>
        <p:txBody>
          <a:bodyPr/>
          <a:lstStyle/>
          <a:p>
            <a:fld id="{E45BBB5C-67D9-4850-A6A6-41828ED49AB6}" type="slidenum">
              <a:rPr lang="en-US" smtClean="0"/>
              <a:t>49</a:t>
            </a:fld>
            <a:endParaRPr lang="en-US"/>
          </a:p>
        </p:txBody>
      </p:sp>
    </p:spTree>
    <p:extLst>
      <p:ext uri="{BB962C8B-B14F-4D97-AF65-F5344CB8AC3E}">
        <p14:creationId xmlns:p14="http://schemas.microsoft.com/office/powerpoint/2010/main" val="318680669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To date there have been several efforts to study the brownout</a:t>
            </a:r>
            <a:r>
              <a:rPr lang="en-US" baseline="0" dirty="0" smtClean="0"/>
              <a:t> problem from an experimental standpoint.</a:t>
            </a:r>
          </a:p>
          <a:p>
            <a:r>
              <a:rPr lang="en-US" baseline="0" dirty="0" smtClean="0"/>
              <a:t>Most have been done on sub-scale models with only a few tests being done at the full scale.</a:t>
            </a:r>
          </a:p>
          <a:p>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At the full-scale, flight tests have been conducted through the DARPA sandblaster program to explore sensor technologies, and Wong and Tanner in 2010 obtained photogrammetric measurement to characterize certain features of the dust cloud. However, at the full-scale, there haven’t really been any studies done on the fluid dynamics of brownout due to the relative difficulty in capturing accurate flow field </a:t>
            </a:r>
            <a:r>
              <a:rPr lang="en-US" baseline="0" dirty="0" err="1" smtClean="0"/>
              <a:t>measurments</a:t>
            </a:r>
            <a:r>
              <a:rPr lang="en-US" baseline="0" dirty="0" smtClean="0"/>
              <a:t>.</a:t>
            </a:r>
          </a:p>
          <a:p>
            <a:endParaRPr lang="en-US" dirty="0" smtClean="0"/>
          </a:p>
          <a:p>
            <a:r>
              <a:rPr lang="en-US" dirty="0" smtClean="0"/>
              <a:t>In the laboratory environment, </a:t>
            </a:r>
            <a:r>
              <a:rPr lang="en-US" baseline="0" dirty="0" smtClean="0"/>
              <a:t>Johnson and Sydney have identified and studied some of the mechanisms of sediment entrainment below a rotor.</a:t>
            </a:r>
          </a:p>
          <a:p>
            <a:endParaRPr lang="en-US" baseline="0" dirty="0" smtClean="0"/>
          </a:p>
          <a:p>
            <a:r>
              <a:rPr lang="en-US" baseline="0" dirty="0" smtClean="0"/>
              <a:t>Recently, </a:t>
            </a:r>
            <a:r>
              <a:rPr lang="en-US" baseline="0" dirty="0" err="1" smtClean="0"/>
              <a:t>Baharani</a:t>
            </a:r>
            <a:r>
              <a:rPr lang="en-US" baseline="0" dirty="0" smtClean="0"/>
              <a:t> studied the influence of particle characteristics on altering scaling parameters and their effects on sediment mobilization below a hovering rotor.</a:t>
            </a:r>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E45BBB5C-67D9-4850-A6A6-41828ED49AB6}" type="slidenum">
              <a:rPr lang="en-US" smtClean="0"/>
              <a:t>5</a:t>
            </a:fld>
            <a:endParaRPr lang="en-US"/>
          </a:p>
        </p:txBody>
      </p:sp>
    </p:spTree>
    <p:extLst>
      <p:ext uri="{BB962C8B-B14F-4D97-AF65-F5344CB8AC3E}">
        <p14:creationId xmlns:p14="http://schemas.microsoft.com/office/powerpoint/2010/main" val="1497947852"/>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Increasing the tip </a:t>
            </a:r>
            <a:r>
              <a:rPr lang="en-US" dirty="0" err="1" smtClean="0"/>
              <a:t>reynolds</a:t>
            </a:r>
            <a:r>
              <a:rPr lang="en-US" baseline="0" dirty="0" smtClean="0"/>
              <a:t> number results in a large increase in sediment mobilization, a vortex, located here &lt;CLICK&gt;</a:t>
            </a:r>
            <a:endParaRPr lang="en-US" dirty="0"/>
          </a:p>
        </p:txBody>
      </p:sp>
      <p:sp>
        <p:nvSpPr>
          <p:cNvPr id="4" name="Slide Number Placeholder 3"/>
          <p:cNvSpPr>
            <a:spLocks noGrp="1"/>
          </p:cNvSpPr>
          <p:nvPr>
            <p:ph type="sldNum" sz="quarter" idx="10"/>
          </p:nvPr>
        </p:nvSpPr>
        <p:spPr/>
        <p:txBody>
          <a:bodyPr/>
          <a:lstStyle/>
          <a:p>
            <a:fld id="{E45BBB5C-67D9-4850-A6A6-41828ED49AB6}" type="slidenum">
              <a:rPr lang="en-US" smtClean="0"/>
              <a:t>50</a:t>
            </a:fld>
            <a:endParaRPr lang="en-US"/>
          </a:p>
        </p:txBody>
      </p:sp>
    </p:spTree>
    <p:extLst>
      <p:ext uri="{BB962C8B-B14F-4D97-AF65-F5344CB8AC3E}">
        <p14:creationId xmlns:p14="http://schemas.microsoft.com/office/powerpoint/2010/main" val="1709099175"/>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Is</a:t>
            </a:r>
            <a:r>
              <a:rPr lang="en-US" baseline="0" dirty="0" smtClean="0"/>
              <a:t> responsible for large quantities of mobilized sediment. Also important is the general lack of mobilized sediment between vortices, thus reinforcing the importance of vortices on brownout.</a:t>
            </a:r>
            <a:endParaRPr lang="en-US" dirty="0"/>
          </a:p>
        </p:txBody>
      </p:sp>
      <p:sp>
        <p:nvSpPr>
          <p:cNvPr id="4" name="Slide Number Placeholder 3"/>
          <p:cNvSpPr>
            <a:spLocks noGrp="1"/>
          </p:cNvSpPr>
          <p:nvPr>
            <p:ph type="sldNum" sz="quarter" idx="10"/>
          </p:nvPr>
        </p:nvSpPr>
        <p:spPr/>
        <p:txBody>
          <a:bodyPr/>
          <a:lstStyle/>
          <a:p>
            <a:fld id="{E45BBB5C-67D9-4850-A6A6-41828ED49AB6}" type="slidenum">
              <a:rPr lang="en-US" smtClean="0"/>
              <a:t>51</a:t>
            </a:fld>
            <a:endParaRPr lang="en-US"/>
          </a:p>
        </p:txBody>
      </p:sp>
    </p:spTree>
    <p:extLst>
      <p:ext uri="{BB962C8B-B14F-4D97-AF65-F5344CB8AC3E}">
        <p14:creationId xmlns:p14="http://schemas.microsoft.com/office/powerpoint/2010/main" val="4168114447"/>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Increasing </a:t>
            </a:r>
            <a:r>
              <a:rPr lang="en-US" dirty="0" err="1" smtClean="0"/>
              <a:t>Retip</a:t>
            </a:r>
            <a:r>
              <a:rPr lang="en-US" baseline="0" dirty="0" smtClean="0"/>
              <a:t> again shows another increase in mobilized sediment.  In this image, large </a:t>
            </a:r>
            <a:r>
              <a:rPr lang="en-US" baseline="0" dirty="0" err="1" smtClean="0"/>
              <a:t>quantites</a:t>
            </a:r>
            <a:r>
              <a:rPr lang="en-US" baseline="0" dirty="0" smtClean="0"/>
              <a:t> of sediment have been entrained to much higher altitudes off the </a:t>
            </a:r>
            <a:r>
              <a:rPr lang="en-US" baseline="0" dirty="0" err="1" smtClean="0"/>
              <a:t>sedient</a:t>
            </a:r>
            <a:r>
              <a:rPr lang="en-US" baseline="0" dirty="0" smtClean="0"/>
              <a:t> bed.  The vortex locations &lt;CLICK&gt;</a:t>
            </a:r>
            <a:endParaRPr lang="en-US" dirty="0"/>
          </a:p>
        </p:txBody>
      </p:sp>
      <p:sp>
        <p:nvSpPr>
          <p:cNvPr id="4" name="Slide Number Placeholder 3"/>
          <p:cNvSpPr>
            <a:spLocks noGrp="1"/>
          </p:cNvSpPr>
          <p:nvPr>
            <p:ph type="sldNum" sz="quarter" idx="10"/>
          </p:nvPr>
        </p:nvSpPr>
        <p:spPr/>
        <p:txBody>
          <a:bodyPr/>
          <a:lstStyle/>
          <a:p>
            <a:fld id="{E45BBB5C-67D9-4850-A6A6-41828ED49AB6}" type="slidenum">
              <a:rPr lang="en-US" smtClean="0"/>
              <a:t>52</a:t>
            </a:fld>
            <a:endParaRPr lang="en-US"/>
          </a:p>
        </p:txBody>
      </p:sp>
    </p:spTree>
    <p:extLst>
      <p:ext uri="{BB962C8B-B14F-4D97-AF65-F5344CB8AC3E}">
        <p14:creationId xmlns:p14="http://schemas.microsoft.com/office/powerpoint/2010/main" val="1823485563"/>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Continue to show how vortices</a:t>
            </a:r>
            <a:r>
              <a:rPr lang="en-US" baseline="0" dirty="0" smtClean="0"/>
              <a:t> drive sediment mobilization</a:t>
            </a:r>
            <a:endParaRPr lang="en-US" dirty="0"/>
          </a:p>
        </p:txBody>
      </p:sp>
      <p:sp>
        <p:nvSpPr>
          <p:cNvPr id="4" name="Slide Number Placeholder 3"/>
          <p:cNvSpPr>
            <a:spLocks noGrp="1"/>
          </p:cNvSpPr>
          <p:nvPr>
            <p:ph type="sldNum" sz="quarter" idx="10"/>
          </p:nvPr>
        </p:nvSpPr>
        <p:spPr/>
        <p:txBody>
          <a:bodyPr/>
          <a:lstStyle/>
          <a:p>
            <a:fld id="{E45BBB5C-67D9-4850-A6A6-41828ED49AB6}" type="slidenum">
              <a:rPr lang="en-US" smtClean="0"/>
              <a:t>53</a:t>
            </a:fld>
            <a:endParaRPr lang="en-US"/>
          </a:p>
        </p:txBody>
      </p:sp>
    </p:spTree>
    <p:extLst>
      <p:ext uri="{BB962C8B-B14F-4D97-AF65-F5344CB8AC3E}">
        <p14:creationId xmlns:p14="http://schemas.microsoft.com/office/powerpoint/2010/main" val="374805684"/>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Changing the sediment to the steel particulate and increasing the</a:t>
            </a:r>
            <a:r>
              <a:rPr lang="en-US" baseline="0" dirty="0" smtClean="0"/>
              <a:t> tip </a:t>
            </a:r>
            <a:r>
              <a:rPr lang="en-US" baseline="0" dirty="0" err="1" smtClean="0"/>
              <a:t>reynolds</a:t>
            </a:r>
            <a:r>
              <a:rPr lang="en-US" baseline="0" dirty="0" smtClean="0"/>
              <a:t> number 4 times that shown in the previous slide shows how different sediments react differently in the flow. While there is a large amount of sediment entrained in the flow, there appears to be qualitatively less than seen before.</a:t>
            </a:r>
          </a:p>
          <a:p>
            <a:endParaRPr lang="en-US" baseline="0" dirty="0" smtClean="0"/>
          </a:p>
          <a:p>
            <a:r>
              <a:rPr lang="en-US" baseline="0" dirty="0" smtClean="0"/>
              <a:t>This observation bears out when glass sediment was once again used, but at the same tip </a:t>
            </a:r>
            <a:r>
              <a:rPr lang="en-US" baseline="0" dirty="0" err="1" smtClean="0"/>
              <a:t>reynolds</a:t>
            </a:r>
            <a:r>
              <a:rPr lang="en-US" baseline="0" dirty="0" smtClean="0"/>
              <a:t> number as shown here.</a:t>
            </a:r>
            <a:endParaRPr lang="en-US" dirty="0"/>
          </a:p>
        </p:txBody>
      </p:sp>
      <p:sp>
        <p:nvSpPr>
          <p:cNvPr id="4" name="Slide Number Placeholder 3"/>
          <p:cNvSpPr>
            <a:spLocks noGrp="1"/>
          </p:cNvSpPr>
          <p:nvPr>
            <p:ph type="sldNum" sz="quarter" idx="10"/>
          </p:nvPr>
        </p:nvSpPr>
        <p:spPr/>
        <p:txBody>
          <a:bodyPr/>
          <a:lstStyle/>
          <a:p>
            <a:fld id="{E45BBB5C-67D9-4850-A6A6-41828ED49AB6}" type="slidenum">
              <a:rPr lang="en-US" smtClean="0"/>
              <a:t>54</a:t>
            </a:fld>
            <a:endParaRPr lang="en-US"/>
          </a:p>
        </p:txBody>
      </p:sp>
    </p:spTree>
    <p:extLst>
      <p:ext uri="{BB962C8B-B14F-4D97-AF65-F5344CB8AC3E}">
        <p14:creationId xmlns:p14="http://schemas.microsoft.com/office/powerpoint/2010/main" val="859094123"/>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intense</a:t>
            </a:r>
            <a:r>
              <a:rPr lang="en-US" baseline="0" dirty="0" smtClean="0"/>
              <a:t> cloud of sediment uplifted during this test case is very </a:t>
            </a:r>
            <a:r>
              <a:rPr lang="en-US" baseline="0" dirty="0" err="1" smtClean="0"/>
              <a:t>remeniscent</a:t>
            </a:r>
            <a:r>
              <a:rPr lang="en-US" baseline="0" dirty="0" smtClean="0"/>
              <a:t> of a brownout cloud observed at the full scale.  During testing the tank became completely opaque for a large period of time.  While little data could be gathered from this test case, it is nevertheless important to note that something has happened between this glass test case and the previous test with glass to greatly increase the amount of sediment mobilized. Some threshold has been exceeded that caused an optically impenetrable brownout like cloud to be formed</a:t>
            </a:r>
            <a:endParaRPr lang="en-US" dirty="0"/>
          </a:p>
        </p:txBody>
      </p:sp>
      <p:sp>
        <p:nvSpPr>
          <p:cNvPr id="4" name="Slide Number Placeholder 3"/>
          <p:cNvSpPr>
            <a:spLocks noGrp="1"/>
          </p:cNvSpPr>
          <p:nvPr>
            <p:ph type="sldNum" sz="quarter" idx="10"/>
          </p:nvPr>
        </p:nvSpPr>
        <p:spPr/>
        <p:txBody>
          <a:bodyPr/>
          <a:lstStyle/>
          <a:p>
            <a:fld id="{E45BBB5C-67D9-4850-A6A6-41828ED49AB6}" type="slidenum">
              <a:rPr lang="en-US" smtClean="0"/>
              <a:t>55</a:t>
            </a:fld>
            <a:endParaRPr lang="en-US"/>
          </a:p>
        </p:txBody>
      </p:sp>
    </p:spTree>
    <p:extLst>
      <p:ext uri="{BB962C8B-B14F-4D97-AF65-F5344CB8AC3E}">
        <p14:creationId xmlns:p14="http://schemas.microsoft.com/office/powerpoint/2010/main" val="1723539632"/>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An objective</a:t>
            </a:r>
            <a:r>
              <a:rPr lang="en-US" baseline="0" dirty="0" smtClean="0"/>
              <a:t> of this research was to develop new similarity parameters that avoid the issues found with the classical parameters</a:t>
            </a:r>
            <a:endParaRPr lang="en-US" dirty="0"/>
          </a:p>
        </p:txBody>
      </p:sp>
      <p:sp>
        <p:nvSpPr>
          <p:cNvPr id="4" name="Slide Number Placeholder 3"/>
          <p:cNvSpPr>
            <a:spLocks noGrp="1"/>
          </p:cNvSpPr>
          <p:nvPr>
            <p:ph type="sldNum" sz="quarter" idx="10"/>
          </p:nvPr>
        </p:nvSpPr>
        <p:spPr/>
        <p:txBody>
          <a:bodyPr/>
          <a:lstStyle/>
          <a:p>
            <a:fld id="{E45BBB5C-67D9-4850-A6A6-41828ED49AB6}" type="slidenum">
              <a:rPr lang="en-US" smtClean="0"/>
              <a:t>56</a:t>
            </a:fld>
            <a:endParaRPr lang="en-US"/>
          </a:p>
        </p:txBody>
      </p:sp>
    </p:spTree>
    <p:extLst>
      <p:ext uri="{BB962C8B-B14F-4D97-AF65-F5344CB8AC3E}">
        <p14:creationId xmlns:p14="http://schemas.microsoft.com/office/powerpoint/2010/main" val="704669570"/>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The flow in a rotor is unsteady, but classical</a:t>
            </a:r>
            <a:r>
              <a:rPr lang="en-US" baseline="0" dirty="0" smtClean="0"/>
              <a:t> similarity parameters are based on steady flow assumptions.  This is a problem, especially since previous work and the flow visualization presented here show that vortices affect sediment uplift.  It was therefore necessary to create new parameters that account for the unsteady characteristics of the flow.</a:t>
            </a:r>
            <a:endParaRPr lang="en-US" dirty="0" smtClean="0"/>
          </a:p>
          <a:p>
            <a:r>
              <a:rPr lang="en-US" dirty="0" smtClean="0"/>
              <a:t>Dimensional analysis is one way</a:t>
            </a:r>
            <a:r>
              <a:rPr lang="en-US" baseline="0" dirty="0" smtClean="0"/>
              <a:t> of finding new similarity parameters.</a:t>
            </a:r>
          </a:p>
          <a:p>
            <a:endParaRPr lang="en-US" baseline="0" dirty="0" smtClean="0"/>
          </a:p>
          <a:p>
            <a:r>
              <a:rPr lang="en-US" baseline="0" dirty="0" smtClean="0"/>
              <a:t>To do this, I considered conventional characteristics, such as rotor radius, sediment particle diameter, characteristic velocity and terminal velocity.  I also included properties of the vortices found in the flow.  Terms such as maximum swirl velocity, and vortex strength were included &lt;CLICK&gt;  in a Buckingham-Pi Dimensional Analysis. &lt;CLICK&gt;</a:t>
            </a:r>
          </a:p>
          <a:p>
            <a:endParaRPr lang="en-US" baseline="0" dirty="0" smtClean="0"/>
          </a:p>
          <a:p>
            <a:r>
              <a:rPr lang="en-US" baseline="0" dirty="0" smtClean="0"/>
              <a:t>This analysis resulted in several new similarity parameters.</a:t>
            </a:r>
            <a:endParaRPr lang="en-US" dirty="0"/>
          </a:p>
        </p:txBody>
      </p:sp>
      <p:sp>
        <p:nvSpPr>
          <p:cNvPr id="4" name="Slide Number Placeholder 3"/>
          <p:cNvSpPr>
            <a:spLocks noGrp="1"/>
          </p:cNvSpPr>
          <p:nvPr>
            <p:ph type="sldNum" sz="quarter" idx="10"/>
          </p:nvPr>
        </p:nvSpPr>
        <p:spPr/>
        <p:txBody>
          <a:bodyPr/>
          <a:lstStyle/>
          <a:p>
            <a:fld id="{E45BBB5C-67D9-4850-A6A6-41828ED49AB6}" type="slidenum">
              <a:rPr lang="en-US" smtClean="0"/>
              <a:t>57</a:t>
            </a:fld>
            <a:endParaRPr lang="en-US"/>
          </a:p>
        </p:txBody>
      </p:sp>
    </p:spTree>
    <p:extLst>
      <p:ext uri="{BB962C8B-B14F-4D97-AF65-F5344CB8AC3E}">
        <p14:creationId xmlns:p14="http://schemas.microsoft.com/office/powerpoint/2010/main" val="3114194381"/>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Presented here is a list of the similarity</a:t>
            </a:r>
            <a:r>
              <a:rPr lang="en-US" baseline="0" dirty="0" smtClean="0"/>
              <a:t> parameters resulting from the </a:t>
            </a:r>
            <a:r>
              <a:rPr lang="en-US" baseline="0" dirty="0" err="1" smtClean="0"/>
              <a:t>buckingham</a:t>
            </a:r>
            <a:r>
              <a:rPr lang="en-US" baseline="0" dirty="0" smtClean="0"/>
              <a:t> pi analysis. Note that several &lt;CLICK&gt; classical similarity parameters were output by the dimensional analysis.</a:t>
            </a:r>
          </a:p>
          <a:p>
            <a:endParaRPr lang="en-US" baseline="0" dirty="0" smtClean="0"/>
          </a:p>
          <a:p>
            <a:r>
              <a:rPr lang="en-US" baseline="0" dirty="0" smtClean="0"/>
              <a:t>The amount of new parameters was narrowed down, first by removing </a:t>
            </a:r>
            <a:r>
              <a:rPr lang="en-US" baseline="0" dirty="0" err="1" smtClean="0"/>
              <a:t>unuseful</a:t>
            </a:r>
            <a:r>
              <a:rPr lang="en-US" baseline="0" dirty="0" smtClean="0"/>
              <a:t> parameters, and then by selecting parameters that seemed the most appropriate.</a:t>
            </a:r>
            <a:endParaRPr lang="en-US" dirty="0"/>
          </a:p>
        </p:txBody>
      </p:sp>
      <p:sp>
        <p:nvSpPr>
          <p:cNvPr id="4" name="Slide Number Placeholder 3"/>
          <p:cNvSpPr>
            <a:spLocks noGrp="1"/>
          </p:cNvSpPr>
          <p:nvPr>
            <p:ph type="sldNum" sz="quarter" idx="10"/>
          </p:nvPr>
        </p:nvSpPr>
        <p:spPr/>
        <p:txBody>
          <a:bodyPr/>
          <a:lstStyle/>
          <a:p>
            <a:fld id="{E45BBB5C-67D9-4850-A6A6-41828ED49AB6}" type="slidenum">
              <a:rPr lang="en-US" smtClean="0"/>
              <a:t>58</a:t>
            </a:fld>
            <a:endParaRPr lang="en-US"/>
          </a:p>
        </p:txBody>
      </p:sp>
    </p:spTree>
    <p:extLst>
      <p:ext uri="{BB962C8B-B14F-4D97-AF65-F5344CB8AC3E}">
        <p14:creationId xmlns:p14="http://schemas.microsoft.com/office/powerpoint/2010/main" val="637157309"/>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first new</a:t>
            </a:r>
            <a:r>
              <a:rPr lang="en-US" baseline="0" dirty="0" smtClean="0"/>
              <a:t> similarity parameter is the mobile inertia ratio.  This ratio describes the vortex strength (Gamma nu) as compared to the sediment particle diameter and the particle terminal velocity.  This parameter can be thought of as a measure of how easy or hard it is to keep sediment entrained in the flow compared to how much energy the flow has to keep it entrained.</a:t>
            </a:r>
          </a:p>
          <a:p>
            <a:endParaRPr lang="en-US" baseline="0" dirty="0" smtClean="0"/>
          </a:p>
          <a:p>
            <a:r>
              <a:rPr lang="en-US" baseline="0" dirty="0" smtClean="0"/>
              <a:t>The second similarity parameter, the stationary inertia ratio replaces the particle terminal velocity with the particle threshold friction velocity.  Instead of a measure of how easy or hard it is to keep sediment entrained, this parameter </a:t>
            </a:r>
            <a:r>
              <a:rPr lang="en-US" baseline="0" dirty="0" err="1" smtClean="0"/>
              <a:t>essentialy</a:t>
            </a:r>
            <a:r>
              <a:rPr lang="en-US" baseline="0" dirty="0" smtClean="0"/>
              <a:t> describes the difficulty in mobilizing stationary sediment, compared to the flows available energy.</a:t>
            </a:r>
          </a:p>
          <a:p>
            <a:endParaRPr lang="en-US" baseline="0" dirty="0" smtClean="0"/>
          </a:p>
          <a:p>
            <a:r>
              <a:rPr lang="en-US" baseline="0" dirty="0" smtClean="0"/>
              <a:t>The third and fourth parameters mirror the first two, but replace the vortex strength with maximum swirl velocity, a measure of the fastest flow found in a vortex.</a:t>
            </a:r>
          </a:p>
          <a:p>
            <a:endParaRPr lang="en-US" baseline="0" dirty="0" smtClean="0"/>
          </a:p>
          <a:p>
            <a:r>
              <a:rPr lang="en-US" baseline="0" dirty="0" smtClean="0"/>
              <a:t>The final parameter is a marriage between the previous two,  it was theorized that both terminal velocity and threshold velocity have importance in the brownout problem, so a parameter that takes both into account was potentially useful.</a:t>
            </a:r>
            <a:endParaRPr lang="en-US" dirty="0"/>
          </a:p>
        </p:txBody>
      </p:sp>
      <p:sp>
        <p:nvSpPr>
          <p:cNvPr id="4" name="Slide Number Placeholder 3"/>
          <p:cNvSpPr>
            <a:spLocks noGrp="1"/>
          </p:cNvSpPr>
          <p:nvPr>
            <p:ph type="sldNum" sz="quarter" idx="10"/>
          </p:nvPr>
        </p:nvSpPr>
        <p:spPr/>
        <p:txBody>
          <a:bodyPr/>
          <a:lstStyle/>
          <a:p>
            <a:fld id="{E45BBB5C-67D9-4850-A6A6-41828ED49AB6}" type="slidenum">
              <a:rPr lang="en-US" smtClean="0"/>
              <a:t>59</a:t>
            </a:fld>
            <a:endParaRPr lang="en-US"/>
          </a:p>
        </p:txBody>
      </p:sp>
    </p:spTree>
    <p:extLst>
      <p:ext uri="{BB962C8B-B14F-4D97-AF65-F5344CB8AC3E}">
        <p14:creationId xmlns:p14="http://schemas.microsoft.com/office/powerpoint/2010/main" val="221968859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indent="-342900" algn="l" defTabSz="457200" eaLnBrk="1" hangingPunct="1">
              <a:spcBef>
                <a:spcPts val="600"/>
              </a:spcBef>
              <a:spcAft>
                <a:spcPts val="0"/>
              </a:spcAft>
              <a:buClr>
                <a:srgbClr val="FF0000"/>
              </a:buClr>
              <a:buSzPct val="130000"/>
              <a:buFont typeface="Arial"/>
              <a:buChar char="•"/>
            </a:pPr>
            <a:r>
              <a:rPr lang="en-US" i="0" dirty="0" smtClean="0">
                <a:solidFill>
                  <a:srgbClr val="FFFF00"/>
                </a:solidFill>
              </a:rPr>
              <a:t>The flow found</a:t>
            </a:r>
            <a:r>
              <a:rPr lang="en-US" i="0" baseline="0" dirty="0" smtClean="0">
                <a:solidFill>
                  <a:srgbClr val="FFFF00"/>
                </a:solidFill>
              </a:rPr>
              <a:t> beneath a rotor hovering in ground effect is very complex.  While results found in full scale testing are potentially valuable, it is very difficult to study the fundamental fluid dynamics of the problem at large scales.</a:t>
            </a:r>
          </a:p>
          <a:p>
            <a:pPr marL="342900" indent="-342900" algn="l" defTabSz="457200" eaLnBrk="1" hangingPunct="1">
              <a:spcBef>
                <a:spcPts val="600"/>
              </a:spcBef>
              <a:spcAft>
                <a:spcPts val="0"/>
              </a:spcAft>
              <a:buClr>
                <a:srgbClr val="FF0000"/>
              </a:buClr>
              <a:buSzPct val="130000"/>
              <a:buFont typeface="Arial"/>
              <a:buChar char="•"/>
            </a:pPr>
            <a:endParaRPr lang="en-US" i="0" baseline="0" dirty="0" smtClean="0">
              <a:solidFill>
                <a:srgbClr val="FFFF00"/>
              </a:solidFill>
            </a:endParaRPr>
          </a:p>
          <a:p>
            <a:pPr marL="800100" lvl="1" indent="-342900" algn="l" defTabSz="457200" eaLnBrk="1" hangingPunct="1">
              <a:spcBef>
                <a:spcPts val="600"/>
              </a:spcBef>
              <a:spcAft>
                <a:spcPts val="0"/>
              </a:spcAft>
              <a:buClr>
                <a:srgbClr val="FF0000"/>
              </a:buClr>
              <a:buSzPct val="130000"/>
              <a:buFont typeface="Lucida Grande"/>
              <a:buChar char="–"/>
            </a:pPr>
            <a:r>
              <a:rPr lang="en-US" i="0" dirty="0" smtClean="0">
                <a:solidFill>
                  <a:schemeClr val="bg1"/>
                </a:solidFill>
              </a:rPr>
              <a:t>Flow field measurements require specialized equipment (lasers, high resolution and high speed cameras)</a:t>
            </a:r>
          </a:p>
          <a:p>
            <a:pPr marL="800100" lvl="1" indent="-342900" algn="l" defTabSz="457200" eaLnBrk="1" hangingPunct="1">
              <a:spcBef>
                <a:spcPts val="600"/>
              </a:spcBef>
              <a:spcAft>
                <a:spcPts val="0"/>
              </a:spcAft>
              <a:buClr>
                <a:srgbClr val="FF0000"/>
              </a:buClr>
              <a:buSzPct val="130000"/>
              <a:buFont typeface="Lucida Grande"/>
              <a:buChar char="–"/>
            </a:pPr>
            <a:r>
              <a:rPr lang="en-US" i="0" dirty="0" smtClean="0">
                <a:solidFill>
                  <a:schemeClr val="bg1"/>
                </a:solidFill>
              </a:rPr>
              <a:t>Expensive, potentially dangerous</a:t>
            </a:r>
            <a:r>
              <a:rPr lang="en-US" i="0" baseline="0" dirty="0" smtClean="0">
                <a:solidFill>
                  <a:schemeClr val="bg1"/>
                </a:solidFill>
              </a:rPr>
              <a:t> for crew and researchers,</a:t>
            </a:r>
            <a:r>
              <a:rPr lang="en-US" i="0" dirty="0" smtClean="0">
                <a:solidFill>
                  <a:schemeClr val="bg1"/>
                </a:solidFill>
              </a:rPr>
              <a:t> and time consuming to gain reliable</a:t>
            </a:r>
            <a:r>
              <a:rPr lang="en-US" i="0" baseline="0" dirty="0" smtClean="0">
                <a:solidFill>
                  <a:schemeClr val="bg1"/>
                </a:solidFill>
              </a:rPr>
              <a:t> and repeatable data.</a:t>
            </a:r>
          </a:p>
          <a:p>
            <a:pPr marL="800100" lvl="1" indent="-342900" algn="l" defTabSz="457200" eaLnBrk="1" hangingPunct="1">
              <a:spcBef>
                <a:spcPts val="600"/>
              </a:spcBef>
              <a:spcAft>
                <a:spcPts val="0"/>
              </a:spcAft>
              <a:buClr>
                <a:srgbClr val="FF0000"/>
              </a:buClr>
              <a:buSzPct val="130000"/>
              <a:buFont typeface="Lucida Grande"/>
              <a:buChar char="–"/>
            </a:pPr>
            <a:endParaRPr lang="en-US" dirty="0" smtClean="0"/>
          </a:p>
          <a:p>
            <a:r>
              <a:rPr lang="en-US" dirty="0" smtClean="0"/>
              <a:t>Laboratory scale experiments offer highly controllable conditions, with a high</a:t>
            </a:r>
            <a:r>
              <a:rPr lang="en-US" baseline="0" dirty="0" smtClean="0"/>
              <a:t> degree of repeatability.  Using readily available equipment for measuring flow velocities, the fluid dynamics of the brownout problem can be studied thoroughly &amp; perhaps with more detail</a:t>
            </a:r>
            <a:endParaRPr lang="en-US" dirty="0" smtClean="0"/>
          </a:p>
          <a:p>
            <a:endParaRPr lang="en-US" dirty="0" smtClean="0"/>
          </a:p>
          <a:p>
            <a:r>
              <a:rPr lang="en-US" baseline="0" dirty="0" smtClean="0"/>
              <a:t>Because of this relative ease of testing, most recent experimental studies on brownout have focused on laboratory-scale rotors.</a:t>
            </a:r>
          </a:p>
          <a:p>
            <a:endParaRPr lang="en-US" baseline="0" dirty="0" smtClean="0"/>
          </a:p>
          <a:p>
            <a:r>
              <a:rPr lang="en-US" baseline="0" dirty="0" smtClean="0"/>
              <a:t>The problem with lab scale testing is that there is a need for similarity parameters that can quantitatively relate the measurements to the full scale.</a:t>
            </a:r>
          </a:p>
        </p:txBody>
      </p:sp>
      <p:sp>
        <p:nvSpPr>
          <p:cNvPr id="4" name="Slide Number Placeholder 3"/>
          <p:cNvSpPr>
            <a:spLocks noGrp="1"/>
          </p:cNvSpPr>
          <p:nvPr>
            <p:ph type="sldNum" sz="quarter" idx="10"/>
          </p:nvPr>
        </p:nvSpPr>
        <p:spPr/>
        <p:txBody>
          <a:bodyPr/>
          <a:lstStyle/>
          <a:p>
            <a:fld id="{E45BBB5C-67D9-4850-A6A6-41828ED49AB6}" type="slidenum">
              <a:rPr lang="en-US" smtClean="0"/>
              <a:t>6</a:t>
            </a:fld>
            <a:endParaRPr lang="en-US"/>
          </a:p>
        </p:txBody>
      </p:sp>
    </p:spTree>
    <p:extLst>
      <p:ext uri="{BB962C8B-B14F-4D97-AF65-F5344CB8AC3E}">
        <p14:creationId xmlns:p14="http://schemas.microsoft.com/office/powerpoint/2010/main" val="2533200342"/>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To</a:t>
            </a:r>
            <a:r>
              <a:rPr lang="en-US" baseline="0" dirty="0" smtClean="0"/>
              <a:t> determine which similarity parameters were useful in describing and scaling brownout, an analysis of the dual-phase flow visualization was necessary.  In order to determine a measure of </a:t>
            </a:r>
            <a:r>
              <a:rPr lang="en-US" baseline="0" dirty="0" err="1" smtClean="0"/>
              <a:t>mobilzed</a:t>
            </a:r>
            <a:r>
              <a:rPr lang="en-US" baseline="0" dirty="0" smtClean="0"/>
              <a:t> sediment a threshold calculation was performed.</a:t>
            </a:r>
            <a:endParaRPr lang="en-US" dirty="0"/>
          </a:p>
        </p:txBody>
      </p:sp>
      <p:sp>
        <p:nvSpPr>
          <p:cNvPr id="4" name="Slide Number Placeholder 3"/>
          <p:cNvSpPr>
            <a:spLocks noGrp="1"/>
          </p:cNvSpPr>
          <p:nvPr>
            <p:ph type="sldNum" sz="quarter" idx="10"/>
          </p:nvPr>
        </p:nvSpPr>
        <p:spPr/>
        <p:txBody>
          <a:bodyPr/>
          <a:lstStyle/>
          <a:p>
            <a:fld id="{E45BBB5C-67D9-4850-A6A6-41828ED49AB6}" type="slidenum">
              <a:rPr lang="en-US" smtClean="0"/>
              <a:t>60</a:t>
            </a:fld>
            <a:endParaRPr lang="en-US"/>
          </a:p>
        </p:txBody>
      </p:sp>
    </p:spTree>
    <p:extLst>
      <p:ext uri="{BB962C8B-B14F-4D97-AF65-F5344CB8AC3E}">
        <p14:creationId xmlns:p14="http://schemas.microsoft.com/office/powerpoint/2010/main" val="3164989527"/>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process of measuring brownout intensity started with a raw image</a:t>
            </a:r>
            <a:r>
              <a:rPr lang="en-US" baseline="0" dirty="0" smtClean="0"/>
              <a:t> of the flow visualization.</a:t>
            </a:r>
            <a:endParaRPr lang="en-US" dirty="0"/>
          </a:p>
        </p:txBody>
      </p:sp>
      <p:sp>
        <p:nvSpPr>
          <p:cNvPr id="4" name="Slide Number Placeholder 3"/>
          <p:cNvSpPr>
            <a:spLocks noGrp="1"/>
          </p:cNvSpPr>
          <p:nvPr>
            <p:ph type="sldNum" sz="quarter" idx="10"/>
          </p:nvPr>
        </p:nvSpPr>
        <p:spPr/>
        <p:txBody>
          <a:bodyPr/>
          <a:lstStyle/>
          <a:p>
            <a:fld id="{E45BBB5C-67D9-4850-A6A6-41828ED49AB6}" type="slidenum">
              <a:rPr lang="en-US" smtClean="0"/>
              <a:t>61</a:t>
            </a:fld>
            <a:endParaRPr lang="en-US"/>
          </a:p>
        </p:txBody>
      </p:sp>
    </p:spTree>
    <p:extLst>
      <p:ext uri="{BB962C8B-B14F-4D97-AF65-F5344CB8AC3E}">
        <p14:creationId xmlns:p14="http://schemas.microsoft.com/office/powerpoint/2010/main" val="3039724085"/>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image was reduced to a 8-bit greyscale</a:t>
            </a:r>
            <a:r>
              <a:rPr lang="en-US" baseline="0" dirty="0" smtClean="0"/>
              <a:t>, and</a:t>
            </a:r>
            <a:endParaRPr lang="en-US" dirty="0"/>
          </a:p>
        </p:txBody>
      </p:sp>
      <p:sp>
        <p:nvSpPr>
          <p:cNvPr id="4" name="Slide Number Placeholder 3"/>
          <p:cNvSpPr>
            <a:spLocks noGrp="1"/>
          </p:cNvSpPr>
          <p:nvPr>
            <p:ph type="sldNum" sz="quarter" idx="10"/>
          </p:nvPr>
        </p:nvSpPr>
        <p:spPr/>
        <p:txBody>
          <a:bodyPr/>
          <a:lstStyle/>
          <a:p>
            <a:fld id="{E45BBB5C-67D9-4850-A6A6-41828ED49AB6}" type="slidenum">
              <a:rPr lang="en-US" smtClean="0"/>
              <a:t>62</a:t>
            </a:fld>
            <a:endParaRPr lang="en-US"/>
          </a:p>
        </p:txBody>
      </p:sp>
    </p:spTree>
    <p:extLst>
      <p:ext uri="{BB962C8B-B14F-4D97-AF65-F5344CB8AC3E}">
        <p14:creationId xmlns:p14="http://schemas.microsoft.com/office/powerpoint/2010/main" val="3100744448"/>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Then the background</a:t>
            </a:r>
            <a:r>
              <a:rPr lang="en-US" baseline="0" dirty="0" smtClean="0"/>
              <a:t> of the image was subtracted, also taking much of the nylon PIV tracer particulate out of the image, what was left was the sediment illuminated by the laser.</a:t>
            </a:r>
            <a:endParaRPr lang="en-US" dirty="0"/>
          </a:p>
        </p:txBody>
      </p:sp>
      <p:sp>
        <p:nvSpPr>
          <p:cNvPr id="4" name="Slide Number Placeholder 3"/>
          <p:cNvSpPr>
            <a:spLocks noGrp="1"/>
          </p:cNvSpPr>
          <p:nvPr>
            <p:ph type="sldNum" sz="quarter" idx="10"/>
          </p:nvPr>
        </p:nvSpPr>
        <p:spPr/>
        <p:txBody>
          <a:bodyPr/>
          <a:lstStyle/>
          <a:p>
            <a:fld id="{E45BBB5C-67D9-4850-A6A6-41828ED49AB6}" type="slidenum">
              <a:rPr lang="en-US" smtClean="0"/>
              <a:t>63</a:t>
            </a:fld>
            <a:endParaRPr lang="en-US"/>
          </a:p>
        </p:txBody>
      </p:sp>
    </p:spTree>
    <p:extLst>
      <p:ext uri="{BB962C8B-B14F-4D97-AF65-F5344CB8AC3E}">
        <p14:creationId xmlns:p14="http://schemas.microsoft.com/office/powerpoint/2010/main" val="2439797282"/>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sediment was identified by an</a:t>
            </a:r>
            <a:r>
              <a:rPr lang="en-US" baseline="0" dirty="0" smtClean="0"/>
              <a:t> image </a:t>
            </a:r>
            <a:r>
              <a:rPr lang="en-US" baseline="0" dirty="0" err="1" smtClean="0"/>
              <a:t>threhsolding</a:t>
            </a:r>
            <a:r>
              <a:rPr lang="en-US" baseline="0" dirty="0" smtClean="0"/>
              <a:t> program</a:t>
            </a:r>
            <a:endParaRPr lang="en-US" dirty="0"/>
          </a:p>
        </p:txBody>
      </p:sp>
      <p:sp>
        <p:nvSpPr>
          <p:cNvPr id="4" name="Slide Number Placeholder 3"/>
          <p:cNvSpPr>
            <a:spLocks noGrp="1"/>
          </p:cNvSpPr>
          <p:nvPr>
            <p:ph type="sldNum" sz="quarter" idx="10"/>
          </p:nvPr>
        </p:nvSpPr>
        <p:spPr/>
        <p:txBody>
          <a:bodyPr/>
          <a:lstStyle/>
          <a:p>
            <a:fld id="{E45BBB5C-67D9-4850-A6A6-41828ED49AB6}" type="slidenum">
              <a:rPr lang="en-US" smtClean="0"/>
              <a:t>64</a:t>
            </a:fld>
            <a:endParaRPr lang="en-US"/>
          </a:p>
        </p:txBody>
      </p:sp>
    </p:spTree>
    <p:extLst>
      <p:ext uri="{BB962C8B-B14F-4D97-AF65-F5344CB8AC3E}">
        <p14:creationId xmlns:p14="http://schemas.microsoft.com/office/powerpoint/2010/main" val="1857159921"/>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The amount of sediment was then calculated by measuring</a:t>
            </a:r>
            <a:r>
              <a:rPr lang="en-US" baseline="0" dirty="0" smtClean="0"/>
              <a:t> the ratio of </a:t>
            </a:r>
            <a:r>
              <a:rPr lang="en-US" baseline="0" dirty="0" err="1" smtClean="0"/>
              <a:t>threhsolded</a:t>
            </a:r>
            <a:r>
              <a:rPr lang="en-US" baseline="0" dirty="0" smtClean="0"/>
              <a:t> sediment to the total area.  </a:t>
            </a:r>
            <a:r>
              <a:rPr lang="en-US" dirty="0" smtClean="0"/>
              <a:t>The values of sediment</a:t>
            </a:r>
            <a:r>
              <a:rPr lang="en-US" baseline="0" dirty="0" smtClean="0"/>
              <a:t> obscuration are described by the percentage of the region covered with </a:t>
            </a:r>
            <a:r>
              <a:rPr lang="en-US" baseline="0" dirty="0" err="1" smtClean="0"/>
              <a:t>thresholded</a:t>
            </a:r>
            <a:r>
              <a:rPr lang="en-US" baseline="0" dirty="0" smtClean="0"/>
              <a:t> area.  Two regions were measured for their quantity of mobilized sediment, a near ground region, which encompassed the area that the vortex traveled, and an upper region, the space going from the tops of the vortices to approximately equal to the tip path plane.  The measured percentage of obscured area was plotted </a:t>
            </a:r>
            <a:r>
              <a:rPr lang="en-US" baseline="0" dirty="0" err="1" smtClean="0"/>
              <a:t>agaist</a:t>
            </a:r>
            <a:r>
              <a:rPr lang="en-US" baseline="0" dirty="0" smtClean="0"/>
              <a:t> the classical parameters, as well as the new similarity parameters.</a:t>
            </a:r>
            <a:endParaRPr lang="en-US" dirty="0" smtClean="0"/>
          </a:p>
        </p:txBody>
      </p:sp>
      <p:sp>
        <p:nvSpPr>
          <p:cNvPr id="4" name="Slide Number Placeholder 3"/>
          <p:cNvSpPr>
            <a:spLocks noGrp="1"/>
          </p:cNvSpPr>
          <p:nvPr>
            <p:ph type="sldNum" sz="quarter" idx="10"/>
          </p:nvPr>
        </p:nvSpPr>
        <p:spPr/>
        <p:txBody>
          <a:bodyPr/>
          <a:lstStyle/>
          <a:p>
            <a:fld id="{E45BBB5C-67D9-4850-A6A6-41828ED49AB6}" type="slidenum">
              <a:rPr lang="en-US" smtClean="0"/>
              <a:t>65</a:t>
            </a:fld>
            <a:endParaRPr lang="en-US"/>
          </a:p>
        </p:txBody>
      </p:sp>
    </p:spTree>
    <p:extLst>
      <p:ext uri="{BB962C8B-B14F-4D97-AF65-F5344CB8AC3E}">
        <p14:creationId xmlns:p14="http://schemas.microsoft.com/office/powerpoint/2010/main" val="3451188516"/>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Shown here is the </a:t>
            </a:r>
            <a:r>
              <a:rPr lang="en-US" baseline="0" dirty="0" smtClean="0"/>
              <a:t>sediment obstruction % as a function of the classical similarity parameter particle size ratio.  This parameter is a geometric parameter, and does not take into account flow conditions, not to mention vortex characteristics.  There appears to be no trend to the data.</a:t>
            </a:r>
            <a:endParaRPr lang="en-US" dirty="0"/>
          </a:p>
        </p:txBody>
      </p:sp>
      <p:sp>
        <p:nvSpPr>
          <p:cNvPr id="4" name="Slide Number Placeholder 3"/>
          <p:cNvSpPr>
            <a:spLocks noGrp="1"/>
          </p:cNvSpPr>
          <p:nvPr>
            <p:ph type="sldNum" sz="quarter" idx="10"/>
          </p:nvPr>
        </p:nvSpPr>
        <p:spPr/>
        <p:txBody>
          <a:bodyPr/>
          <a:lstStyle/>
          <a:p>
            <a:fld id="{E45BBB5C-67D9-4850-A6A6-41828ED49AB6}" type="slidenum">
              <a:rPr lang="en-US" smtClean="0"/>
              <a:t>66</a:t>
            </a:fld>
            <a:endParaRPr lang="en-US"/>
          </a:p>
        </p:txBody>
      </p:sp>
    </p:spTree>
    <p:extLst>
      <p:ext uri="{BB962C8B-B14F-4D97-AF65-F5344CB8AC3E}">
        <p14:creationId xmlns:p14="http://schemas.microsoft.com/office/powerpoint/2010/main" val="1883564269"/>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Shown here is </a:t>
            </a:r>
            <a:r>
              <a:rPr lang="en-US" baseline="0" dirty="0" smtClean="0"/>
              <a:t>sediment obstruction % as a function of the new similarity parameter, Mobile inertia ratio.  Down in the left hand corner, it can be seen that for increasing similarity parameter value, the amount of sediment obstruction increases.  The dual phase flow visualization images presented earlier showed that increases in tip </a:t>
            </a:r>
            <a:r>
              <a:rPr lang="en-US" baseline="0" dirty="0" err="1" smtClean="0"/>
              <a:t>reynolds</a:t>
            </a:r>
            <a:r>
              <a:rPr lang="en-US" baseline="0" dirty="0" smtClean="0"/>
              <a:t> number resulted in moderate increases in sediment mobilization.  In the upper corner here, is the point that represents the highest speed glass sediment case, where the entire image was taken up by sediment, and the image became completely obstructed.  The increases in sediment obstruction seem to match increases in similarity parameter values.  In this case, while no specific trends are obvious, there is at least order to the data.</a:t>
            </a:r>
          </a:p>
          <a:p>
            <a:endParaRPr lang="en-US" baseline="0" dirty="0" smtClean="0"/>
          </a:p>
          <a:p>
            <a:r>
              <a:rPr lang="en-US" baseline="0" dirty="0" smtClean="0"/>
              <a:t>This plot shows that while there is more order than seen for the classical parameter value, the data does not show any good trends.</a:t>
            </a:r>
          </a:p>
        </p:txBody>
      </p:sp>
      <p:sp>
        <p:nvSpPr>
          <p:cNvPr id="4" name="Slide Number Placeholder 3"/>
          <p:cNvSpPr>
            <a:spLocks noGrp="1"/>
          </p:cNvSpPr>
          <p:nvPr>
            <p:ph type="sldNum" sz="quarter" idx="10"/>
          </p:nvPr>
        </p:nvSpPr>
        <p:spPr/>
        <p:txBody>
          <a:bodyPr/>
          <a:lstStyle/>
          <a:p>
            <a:fld id="{E45BBB5C-67D9-4850-A6A6-41828ED49AB6}" type="slidenum">
              <a:rPr lang="en-US" smtClean="0"/>
              <a:t>67</a:t>
            </a:fld>
            <a:endParaRPr lang="en-US"/>
          </a:p>
        </p:txBody>
      </p:sp>
    </p:spTree>
    <p:extLst>
      <p:ext uri="{BB962C8B-B14F-4D97-AF65-F5344CB8AC3E}">
        <p14:creationId xmlns:p14="http://schemas.microsoft.com/office/powerpoint/2010/main" val="2456389599"/>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stationary</a:t>
            </a:r>
            <a:r>
              <a:rPr lang="en-US" baseline="0" dirty="0" smtClean="0"/>
              <a:t> inertia ratio differs slightly from the Mobile inertia ratio, visible here is a point given by the steel particulate.  This point lies here because while the steel sediment has a much higher terminal velocity than the glass, it has a relatively similar friction threshold velocity.  The dual phase flow visualization showed that despite a very high tip </a:t>
            </a:r>
            <a:r>
              <a:rPr lang="en-US" baseline="0" dirty="0" err="1" smtClean="0"/>
              <a:t>reynolds</a:t>
            </a:r>
            <a:r>
              <a:rPr lang="en-US" baseline="0" dirty="0" smtClean="0"/>
              <a:t> number, there was not a equally larger amount of sediment uplifted as seen in the glass case, which had the same operating condition.  This shows an important point.  While sediment may be easy to </a:t>
            </a:r>
            <a:r>
              <a:rPr lang="en-US" baseline="0" dirty="0" err="1" smtClean="0"/>
              <a:t>initialy</a:t>
            </a:r>
            <a:r>
              <a:rPr lang="en-US" baseline="0" dirty="0" smtClean="0"/>
              <a:t> mobilize, there are other factors that can prevent it from forming a brownout cloud.  The higher settling rate of the steel particulate prevented it from forming.  The steel particulate  has a higher settling rate than the glass sediment, which stops it from forming the same type of brownout cloud as seen from the glass here.  This shows the need for multiple similarity parameters that together define the physics of brownout more completely.</a:t>
            </a:r>
          </a:p>
        </p:txBody>
      </p:sp>
      <p:sp>
        <p:nvSpPr>
          <p:cNvPr id="4" name="Slide Number Placeholder 3"/>
          <p:cNvSpPr>
            <a:spLocks noGrp="1"/>
          </p:cNvSpPr>
          <p:nvPr>
            <p:ph type="sldNum" sz="quarter" idx="10"/>
          </p:nvPr>
        </p:nvSpPr>
        <p:spPr/>
        <p:txBody>
          <a:bodyPr/>
          <a:lstStyle/>
          <a:p>
            <a:fld id="{E45BBB5C-67D9-4850-A6A6-41828ED49AB6}" type="slidenum">
              <a:rPr lang="en-US" smtClean="0"/>
              <a:t>68</a:t>
            </a:fld>
            <a:endParaRPr lang="en-US"/>
          </a:p>
        </p:txBody>
      </p:sp>
    </p:spTree>
    <p:extLst>
      <p:ext uri="{BB962C8B-B14F-4D97-AF65-F5344CB8AC3E}">
        <p14:creationId xmlns:p14="http://schemas.microsoft.com/office/powerpoint/2010/main" val="405104075"/>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Presented here is the terminal-swirl velocity ratio.</a:t>
            </a:r>
            <a:r>
              <a:rPr lang="en-US" baseline="0" dirty="0" smtClean="0"/>
              <a:t>  This parameter is related to the mobile inertia ratio, using the maximum swirl velocity instead of vortex circulation.  This substitution has spread out the parameter values along the x axis. There is not enough data to fit a curve, but sediment obscuration does increase with parameter value.  Using the swirl velocity in this parameter has allowed for perhaps a more sensitive similarity parameter.</a:t>
            </a:r>
            <a:endParaRPr lang="en-US" dirty="0"/>
          </a:p>
        </p:txBody>
      </p:sp>
      <p:sp>
        <p:nvSpPr>
          <p:cNvPr id="4" name="Slide Number Placeholder 3"/>
          <p:cNvSpPr>
            <a:spLocks noGrp="1"/>
          </p:cNvSpPr>
          <p:nvPr>
            <p:ph type="sldNum" sz="quarter" idx="10"/>
          </p:nvPr>
        </p:nvSpPr>
        <p:spPr/>
        <p:txBody>
          <a:bodyPr/>
          <a:lstStyle/>
          <a:p>
            <a:fld id="{E45BBB5C-67D9-4850-A6A6-41828ED49AB6}" type="slidenum">
              <a:rPr lang="en-US" smtClean="0"/>
              <a:t>69</a:t>
            </a:fld>
            <a:endParaRPr lang="en-US"/>
          </a:p>
        </p:txBody>
      </p:sp>
    </p:spTree>
    <p:extLst>
      <p:ext uri="{BB962C8B-B14F-4D97-AF65-F5344CB8AC3E}">
        <p14:creationId xmlns:p14="http://schemas.microsoft.com/office/powerpoint/2010/main" val="977505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There</a:t>
            </a:r>
            <a:r>
              <a:rPr lang="en-US" baseline="0" dirty="0" smtClean="0"/>
              <a:t> are two areas of scaling for the problem of brownout</a:t>
            </a:r>
          </a:p>
          <a:p>
            <a:r>
              <a:rPr lang="en-US" dirty="0" smtClean="0"/>
              <a:t>Aerodynamic scaling and sediment or </a:t>
            </a:r>
            <a:r>
              <a:rPr lang="en-US" dirty="0" err="1" smtClean="0"/>
              <a:t>aeolian</a:t>
            </a:r>
            <a:r>
              <a:rPr lang="en-US" dirty="0" smtClean="0"/>
              <a:t> scaling.</a:t>
            </a:r>
          </a:p>
          <a:p>
            <a:endParaRPr lang="en-US" dirty="0" smtClean="0"/>
          </a:p>
          <a:p>
            <a:r>
              <a:rPr lang="en-US" sz="1200" i="0" dirty="0" smtClean="0">
                <a:solidFill>
                  <a:srgbClr val="FFFF00"/>
                </a:solidFill>
              </a:rPr>
              <a:t>Aerodynamic scaling is governed primarily by two similarity parameters: Reynolds number and Mach number</a:t>
            </a:r>
            <a:r>
              <a:rPr lang="en-US" sz="1200" i="0" baseline="0" dirty="0" smtClean="0">
                <a:solidFill>
                  <a:srgbClr val="FFFF00"/>
                </a:solidFill>
              </a:rPr>
              <a:t> which usually for a rotor craft are referenced to the tip speed.</a:t>
            </a:r>
          </a:p>
          <a:p>
            <a:endParaRPr lang="en-US" sz="1200" i="0" baseline="0" dirty="0" smtClean="0">
              <a:solidFill>
                <a:srgbClr val="FFFF00"/>
              </a:solidFill>
            </a:endParaRPr>
          </a:p>
          <a:p>
            <a:r>
              <a:rPr lang="en-US" sz="1200" i="0" baseline="0" dirty="0" smtClean="0">
                <a:solidFill>
                  <a:srgbClr val="FFFF00"/>
                </a:solidFill>
              </a:rPr>
              <a:t>As experimental aerodynamicists would be familiar with, matching these two to full scale is very challenging. In part because of geometric limitations such as the model scale and the size of the testing area, and also because of the interdependency with each other as they are both functions of the velocity.  Changing one independently of the other while keeping the same model scale is difficult.</a:t>
            </a:r>
          </a:p>
          <a:p>
            <a:endParaRPr lang="en-US" sz="1200" i="0" baseline="0" dirty="0" smtClean="0">
              <a:solidFill>
                <a:srgbClr val="FFFF00"/>
              </a:solidFill>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en-US" sz="1200" i="0" baseline="0" dirty="0" smtClean="0">
                <a:solidFill>
                  <a:srgbClr val="FFFF00"/>
                </a:solidFill>
              </a:rPr>
              <a:t>If we look at </a:t>
            </a:r>
            <a:r>
              <a:rPr lang="en-US" sz="1200" i="0" baseline="0" dirty="0" err="1" smtClean="0">
                <a:solidFill>
                  <a:srgbClr val="FFFF00"/>
                </a:solidFill>
              </a:rPr>
              <a:t>aeolian</a:t>
            </a:r>
            <a:r>
              <a:rPr lang="en-US" sz="1200" i="0" baseline="0" dirty="0" smtClean="0">
                <a:solidFill>
                  <a:srgbClr val="FFFF00"/>
                </a:solidFill>
              </a:rPr>
              <a:t> scaling however, the problem of scaling becomes even more difficult.  Sediment scaling is based on the study of </a:t>
            </a:r>
            <a:r>
              <a:rPr lang="en-US" sz="1200" i="0" baseline="0" dirty="0" err="1" smtClean="0">
                <a:solidFill>
                  <a:srgbClr val="FFFF00"/>
                </a:solidFill>
              </a:rPr>
              <a:t>aeolian</a:t>
            </a:r>
            <a:r>
              <a:rPr lang="en-US" sz="1200" i="0" baseline="0" dirty="0" smtClean="0">
                <a:solidFill>
                  <a:srgbClr val="FFFF00"/>
                </a:solidFill>
              </a:rPr>
              <a:t> and marine sediment transport.  These fields study large scale weather systems, tidal events, and the transport of sediment in riverine environments.  Research by Greeley and Iverson put forward at least least 15 similarity parameters. Scaling this many parameters to lab scale is incredibly difficult, if not impossible.  In addition, these scaling parameters are based on steady flow conditions, but the flow found beneath a rotor hovering in ground effect is unsteady and very high speed; therefore it become necessary to examine whether these </a:t>
            </a:r>
            <a:r>
              <a:rPr lang="en-US" sz="1200" i="0" baseline="0" dirty="0" err="1" smtClean="0">
                <a:solidFill>
                  <a:srgbClr val="FFFF00"/>
                </a:solidFill>
              </a:rPr>
              <a:t>classicaly</a:t>
            </a:r>
            <a:r>
              <a:rPr lang="en-US" sz="1200" i="0" baseline="0" dirty="0" smtClean="0">
                <a:solidFill>
                  <a:srgbClr val="FFFF00"/>
                </a:solidFill>
              </a:rPr>
              <a:t> derived similarity parameters are suitable for rotor flow.</a:t>
            </a:r>
            <a:endParaRPr lang="en-US" dirty="0"/>
          </a:p>
        </p:txBody>
      </p:sp>
      <p:sp>
        <p:nvSpPr>
          <p:cNvPr id="4" name="Slide Number Placeholder 3"/>
          <p:cNvSpPr>
            <a:spLocks noGrp="1"/>
          </p:cNvSpPr>
          <p:nvPr>
            <p:ph type="sldNum" sz="quarter" idx="10"/>
          </p:nvPr>
        </p:nvSpPr>
        <p:spPr/>
        <p:txBody>
          <a:bodyPr/>
          <a:lstStyle/>
          <a:p>
            <a:fld id="{E45BBB5C-67D9-4850-A6A6-41828ED49AB6}" type="slidenum">
              <a:rPr lang="en-US" smtClean="0"/>
              <a:t>7</a:t>
            </a:fld>
            <a:endParaRPr lang="en-US"/>
          </a:p>
        </p:txBody>
      </p:sp>
    </p:spTree>
    <p:extLst>
      <p:ext uri="{BB962C8B-B14F-4D97-AF65-F5344CB8AC3E}">
        <p14:creationId xmlns:p14="http://schemas.microsoft.com/office/powerpoint/2010/main" val="420829121"/>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a:t>
            </a:r>
            <a:r>
              <a:rPr lang="en-US" baseline="0" dirty="0" smtClean="0"/>
              <a:t> threshold-swirl velocity ratio also has its points spread out like the terminal swirl velocity ratio just examined.  Like the stationary inertia ratio, there is a point here, caused by the steel particulate.  This similarity parameter may or may not turn out to be a useful parameter, but it does reinforce the importance of taking important characteristics into account.</a:t>
            </a:r>
            <a:endParaRPr lang="en-US" dirty="0"/>
          </a:p>
        </p:txBody>
      </p:sp>
      <p:sp>
        <p:nvSpPr>
          <p:cNvPr id="4" name="Slide Number Placeholder 3"/>
          <p:cNvSpPr>
            <a:spLocks noGrp="1"/>
          </p:cNvSpPr>
          <p:nvPr>
            <p:ph type="sldNum" sz="quarter" idx="10"/>
          </p:nvPr>
        </p:nvSpPr>
        <p:spPr/>
        <p:txBody>
          <a:bodyPr/>
          <a:lstStyle/>
          <a:p>
            <a:fld id="{E45BBB5C-67D9-4850-A6A6-41828ED49AB6}" type="slidenum">
              <a:rPr lang="en-US" smtClean="0"/>
              <a:t>70</a:t>
            </a:fld>
            <a:endParaRPr lang="en-US"/>
          </a:p>
        </p:txBody>
      </p:sp>
    </p:spTree>
    <p:extLst>
      <p:ext uri="{BB962C8B-B14F-4D97-AF65-F5344CB8AC3E}">
        <p14:creationId xmlns:p14="http://schemas.microsoft.com/office/powerpoint/2010/main" val="2555171619"/>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final parameter,</a:t>
            </a:r>
            <a:r>
              <a:rPr lang="en-US" baseline="0" dirty="0" smtClean="0"/>
              <a:t> which takes into account both terminal velocity and threshold friction velocity is shown here.  Despite including the threshold friction velocity as in the stationary </a:t>
            </a:r>
            <a:r>
              <a:rPr lang="en-US" baseline="0" dirty="0" err="1" smtClean="0"/>
              <a:t>inerta</a:t>
            </a:r>
            <a:r>
              <a:rPr lang="en-US" baseline="0" dirty="0" smtClean="0"/>
              <a:t> ratio and the threshold swirl ratio, this parameter does not have the point laying by itself.  This parameter is potentially the most useful because it accounts for both sediment mobilization and suspension.</a:t>
            </a:r>
          </a:p>
          <a:p>
            <a:endParaRPr lang="en-US" baseline="0" dirty="0" smtClean="0"/>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E45BBB5C-67D9-4850-A6A6-41828ED49AB6}" type="slidenum">
              <a:rPr lang="en-US" smtClean="0"/>
              <a:t>71</a:t>
            </a:fld>
            <a:endParaRPr lang="en-US"/>
          </a:p>
        </p:txBody>
      </p:sp>
    </p:spTree>
    <p:extLst>
      <p:ext uri="{BB962C8B-B14F-4D97-AF65-F5344CB8AC3E}">
        <p14:creationId xmlns:p14="http://schemas.microsoft.com/office/powerpoint/2010/main" val="788479280"/>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 in conclusion, The experiments performed here achieved unique</a:t>
            </a:r>
            <a:r>
              <a:rPr lang="en-US" baseline="0" dirty="0" smtClean="0"/>
              <a:t> similarity parameter values by performing the experiments in water.  These parameters were evaluated, and a classification system was developed to describe geometric and operational similarity parameters.</a:t>
            </a:r>
          </a:p>
          <a:p>
            <a:endParaRPr lang="en-US" baseline="0" dirty="0" smtClean="0"/>
          </a:p>
          <a:p>
            <a:r>
              <a:rPr lang="en-US" baseline="0" dirty="0" smtClean="0"/>
              <a:t>Analysis showed that the classical similarity parameters are inadequate for rotor flows.  The ambiguity of the characteristic velocity term, and the fact that they were developed for steady flows, leads to issues applying them to the unsteady, vortex driven flows encountered in a rotor hovering in ground effect.</a:t>
            </a:r>
          </a:p>
          <a:p>
            <a:endParaRPr lang="en-US" baseline="0" dirty="0" smtClean="0"/>
          </a:p>
          <a:p>
            <a:r>
              <a:rPr lang="en-US" baseline="0" dirty="0" smtClean="0"/>
              <a:t>Therefore, new similarity parameters were developed to include vortex characteristics.  These new parameters were found to better characterize the brownout phenomenon.</a:t>
            </a:r>
            <a:endParaRPr lang="en-US" dirty="0"/>
          </a:p>
        </p:txBody>
      </p:sp>
      <p:sp>
        <p:nvSpPr>
          <p:cNvPr id="4" name="Slide Number Placeholder 3"/>
          <p:cNvSpPr>
            <a:spLocks noGrp="1"/>
          </p:cNvSpPr>
          <p:nvPr>
            <p:ph type="sldNum" sz="quarter" idx="10"/>
          </p:nvPr>
        </p:nvSpPr>
        <p:spPr/>
        <p:txBody>
          <a:bodyPr/>
          <a:lstStyle/>
          <a:p>
            <a:fld id="{E45BBB5C-67D9-4850-A6A6-41828ED49AB6}" type="slidenum">
              <a:rPr lang="en-US" smtClean="0"/>
              <a:t>72</a:t>
            </a:fld>
            <a:endParaRPr lang="en-US"/>
          </a:p>
        </p:txBody>
      </p:sp>
    </p:spTree>
    <p:extLst>
      <p:ext uri="{BB962C8B-B14F-4D97-AF65-F5344CB8AC3E}">
        <p14:creationId xmlns:p14="http://schemas.microsoft.com/office/powerpoint/2010/main" val="288531493"/>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While the new</a:t>
            </a:r>
            <a:r>
              <a:rPr lang="en-US" baseline="0" dirty="0" smtClean="0"/>
              <a:t> parameters hold much promise in brownout model scaling, there are gaps in the data that need to be explored to determine if solid trends exist.  Further experimentation with different sediment materials, as well as different rotor operating conditions will help fill in the gap</a:t>
            </a:r>
          </a:p>
          <a:p>
            <a:endParaRPr lang="en-US" baseline="0" dirty="0" smtClean="0"/>
          </a:p>
          <a:p>
            <a:r>
              <a:rPr lang="en-US" baseline="0" dirty="0" smtClean="0"/>
              <a:t>While the sediment obscuration analysis used in this research performed admirably in measuring mobilized sediment, it is not a highly accurate </a:t>
            </a:r>
            <a:r>
              <a:rPr lang="en-US" baseline="0" dirty="0" err="1" smtClean="0"/>
              <a:t>quanitative</a:t>
            </a:r>
            <a:r>
              <a:rPr lang="en-US" baseline="0" dirty="0" smtClean="0"/>
              <a:t> analysis.  Dual-phase particle image </a:t>
            </a:r>
            <a:r>
              <a:rPr lang="en-US" baseline="0" dirty="0" err="1" smtClean="0"/>
              <a:t>velocimetry</a:t>
            </a:r>
            <a:r>
              <a:rPr lang="en-US" baseline="0" dirty="0" smtClean="0"/>
              <a:t>, which can identify, separate, and track sediment particles would help gain a better understanding of the brownout problem and how to best scale experiments for future research.</a:t>
            </a:r>
            <a:endParaRPr lang="en-US" dirty="0"/>
          </a:p>
        </p:txBody>
      </p:sp>
      <p:sp>
        <p:nvSpPr>
          <p:cNvPr id="4" name="Slide Number Placeholder 3"/>
          <p:cNvSpPr>
            <a:spLocks noGrp="1"/>
          </p:cNvSpPr>
          <p:nvPr>
            <p:ph type="sldNum" sz="quarter" idx="10"/>
          </p:nvPr>
        </p:nvSpPr>
        <p:spPr/>
        <p:txBody>
          <a:bodyPr/>
          <a:lstStyle/>
          <a:p>
            <a:fld id="{E45BBB5C-67D9-4850-A6A6-41828ED49AB6}" type="slidenum">
              <a:rPr lang="en-US" smtClean="0"/>
              <a:t>73</a:t>
            </a:fld>
            <a:endParaRPr lang="en-US"/>
          </a:p>
        </p:txBody>
      </p:sp>
    </p:spTree>
    <p:extLst>
      <p:ext uri="{BB962C8B-B14F-4D97-AF65-F5344CB8AC3E}">
        <p14:creationId xmlns:p14="http://schemas.microsoft.com/office/powerpoint/2010/main" val="195208947"/>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 would again</a:t>
            </a:r>
            <a:r>
              <a:rPr lang="en-US" baseline="0" dirty="0" smtClean="0"/>
              <a:t> like to thank my committee, chaired by Dr. Jones and including Drs. </a:t>
            </a:r>
            <a:r>
              <a:rPr lang="en-US" baseline="0" dirty="0" err="1" smtClean="0"/>
              <a:t>Leishman</a:t>
            </a:r>
            <a:r>
              <a:rPr lang="en-US" baseline="0" dirty="0" smtClean="0"/>
              <a:t> and </a:t>
            </a:r>
            <a:r>
              <a:rPr lang="en-US" baseline="0" dirty="0" err="1" smtClean="0"/>
              <a:t>Baeder</a:t>
            </a:r>
            <a:r>
              <a:rPr lang="en-US" baseline="0" dirty="0" smtClean="0"/>
              <a:t> for agreeing to evaluate my research.  I would also like to thank the AFOSR for their generous funding of my research.  And finally for all of you for coming here and listening to what I had to say.  Are there </a:t>
            </a:r>
            <a:r>
              <a:rPr lang="en-US" baseline="0" smtClean="0"/>
              <a:t>any questions?</a:t>
            </a:r>
            <a:endParaRPr lang="en-US"/>
          </a:p>
        </p:txBody>
      </p:sp>
      <p:sp>
        <p:nvSpPr>
          <p:cNvPr id="4" name="Slide Number Placeholder 3"/>
          <p:cNvSpPr>
            <a:spLocks noGrp="1"/>
          </p:cNvSpPr>
          <p:nvPr>
            <p:ph type="sldNum" sz="quarter" idx="10"/>
          </p:nvPr>
        </p:nvSpPr>
        <p:spPr/>
        <p:txBody>
          <a:bodyPr/>
          <a:lstStyle/>
          <a:p>
            <a:fld id="{E45BBB5C-67D9-4850-A6A6-41828ED49AB6}" type="slidenum">
              <a:rPr lang="en-US" smtClean="0"/>
              <a:t>74</a:t>
            </a:fld>
            <a:endParaRPr lang="en-US"/>
          </a:p>
        </p:txBody>
      </p:sp>
    </p:spTree>
    <p:extLst>
      <p:ext uri="{BB962C8B-B14F-4D97-AF65-F5344CB8AC3E}">
        <p14:creationId xmlns:p14="http://schemas.microsoft.com/office/powerpoint/2010/main" val="836160365"/>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52618A6-4DB3-43D3-82AE-85AC47DB0847}" type="slidenum">
              <a:rPr lang="en-US" smtClean="0"/>
              <a:t>75</a:t>
            </a:fld>
            <a:endParaRPr lang="en-US"/>
          </a:p>
        </p:txBody>
      </p:sp>
    </p:spTree>
    <p:extLst>
      <p:ext uri="{BB962C8B-B14F-4D97-AF65-F5344CB8AC3E}">
        <p14:creationId xmlns:p14="http://schemas.microsoft.com/office/powerpoint/2010/main" val="1078143730"/>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52618A6-4DB3-43D3-82AE-85AC47DB0847}" type="slidenum">
              <a:rPr lang="en-US" smtClean="0"/>
              <a:t>76</a:t>
            </a:fld>
            <a:endParaRPr lang="en-US"/>
          </a:p>
        </p:txBody>
      </p:sp>
    </p:spTree>
    <p:extLst>
      <p:ext uri="{BB962C8B-B14F-4D97-AF65-F5344CB8AC3E}">
        <p14:creationId xmlns:p14="http://schemas.microsoft.com/office/powerpoint/2010/main" val="2388466724"/>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52618A6-4DB3-43D3-82AE-85AC47DB0847}" type="slidenum">
              <a:rPr lang="en-US" smtClean="0"/>
              <a:t>77</a:t>
            </a:fld>
            <a:endParaRPr lang="en-US"/>
          </a:p>
        </p:txBody>
      </p:sp>
    </p:spTree>
    <p:extLst>
      <p:ext uri="{BB962C8B-B14F-4D97-AF65-F5344CB8AC3E}">
        <p14:creationId xmlns:p14="http://schemas.microsoft.com/office/powerpoint/2010/main" val="2331524735"/>
      </p:ext>
    </p:extLst>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52618A6-4DB3-43D3-82AE-85AC47DB0847}" type="slidenum">
              <a:rPr lang="en-US" smtClean="0"/>
              <a:t>78</a:t>
            </a:fld>
            <a:endParaRPr lang="en-US"/>
          </a:p>
        </p:txBody>
      </p:sp>
    </p:spTree>
    <p:extLst>
      <p:ext uri="{BB962C8B-B14F-4D97-AF65-F5344CB8AC3E}">
        <p14:creationId xmlns:p14="http://schemas.microsoft.com/office/powerpoint/2010/main" val="1918771656"/>
      </p:ext>
    </p:extLst>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52618A6-4DB3-43D3-82AE-85AC47DB0847}" type="slidenum">
              <a:rPr lang="en-US" smtClean="0"/>
              <a:t>79</a:t>
            </a:fld>
            <a:endParaRPr lang="en-US"/>
          </a:p>
        </p:txBody>
      </p:sp>
    </p:spTree>
    <p:extLst>
      <p:ext uri="{BB962C8B-B14F-4D97-AF65-F5344CB8AC3E}">
        <p14:creationId xmlns:p14="http://schemas.microsoft.com/office/powerpoint/2010/main" val="55917908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 these are the parameters derived by Greeley and </a:t>
            </a:r>
            <a:r>
              <a:rPr lang="en-US" dirty="0" err="1" smtClean="0"/>
              <a:t>Iversen</a:t>
            </a:r>
            <a:r>
              <a:rPr lang="en-US" dirty="0" smtClean="0"/>
              <a:t>. They identified important variables and conducted a dimensional analysis that resulted in these parameters. They </a:t>
            </a:r>
            <a:r>
              <a:rPr lang="en-US" dirty="0" err="1" smtClean="0"/>
              <a:t>dervied</a:t>
            </a:r>
            <a:r>
              <a:rPr lang="en-US" dirty="0" smtClean="0"/>
              <a:t> these assuming a uniform flow over a sediment bed.</a:t>
            </a:r>
          </a:p>
          <a:p>
            <a:endParaRPr lang="en-US" dirty="0" smtClean="0"/>
          </a:p>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t>To</a:t>
            </a:r>
            <a:r>
              <a:rPr lang="en-US" baseline="0" dirty="0" smtClean="0"/>
              <a:t> match 15 parameters would be impossible. So because we cannot study all of them at once what we need to do is highlight the important parameters for our problem. Of these 15, &lt;CLICK&gt;</a:t>
            </a:r>
          </a:p>
        </p:txBody>
      </p:sp>
      <p:sp>
        <p:nvSpPr>
          <p:cNvPr id="4" name="Slide Number Placeholder 3"/>
          <p:cNvSpPr>
            <a:spLocks noGrp="1"/>
          </p:cNvSpPr>
          <p:nvPr>
            <p:ph type="sldNum" sz="quarter" idx="10"/>
          </p:nvPr>
        </p:nvSpPr>
        <p:spPr/>
        <p:txBody>
          <a:bodyPr/>
          <a:lstStyle/>
          <a:p>
            <a:fld id="{E45BBB5C-67D9-4850-A6A6-41828ED49AB6}" type="slidenum">
              <a:rPr lang="en-US" smtClean="0"/>
              <a:t>8</a:t>
            </a:fld>
            <a:endParaRPr lang="en-US"/>
          </a:p>
        </p:txBody>
      </p:sp>
    </p:spTree>
    <p:extLst>
      <p:ext uri="{BB962C8B-B14F-4D97-AF65-F5344CB8AC3E}">
        <p14:creationId xmlns:p14="http://schemas.microsoft.com/office/powerpoint/2010/main" val="168526982"/>
      </p:ext>
    </p:extLst>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52618A6-4DB3-43D3-82AE-85AC47DB0847}" type="slidenum">
              <a:rPr lang="en-US" smtClean="0"/>
              <a:t>80</a:t>
            </a:fld>
            <a:endParaRPr lang="en-US"/>
          </a:p>
        </p:txBody>
      </p:sp>
    </p:spTree>
    <p:extLst>
      <p:ext uri="{BB962C8B-B14F-4D97-AF65-F5344CB8AC3E}">
        <p14:creationId xmlns:p14="http://schemas.microsoft.com/office/powerpoint/2010/main" val="559179089"/>
      </p:ext>
    </p:extLst>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52618A6-4DB3-43D3-82AE-85AC47DB0847}" type="slidenum">
              <a:rPr lang="en-US" smtClean="0"/>
              <a:t>81</a:t>
            </a:fld>
            <a:endParaRPr lang="en-US"/>
          </a:p>
        </p:txBody>
      </p:sp>
    </p:spTree>
    <p:extLst>
      <p:ext uri="{BB962C8B-B14F-4D97-AF65-F5344CB8AC3E}">
        <p14:creationId xmlns:p14="http://schemas.microsoft.com/office/powerpoint/2010/main" val="559179089"/>
      </p:ext>
    </p:extLst>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52618A6-4DB3-43D3-82AE-85AC47DB0847}" type="slidenum">
              <a:rPr lang="en-US" smtClean="0"/>
              <a:t>82</a:t>
            </a:fld>
            <a:endParaRPr lang="en-US"/>
          </a:p>
        </p:txBody>
      </p:sp>
    </p:spTree>
    <p:extLst>
      <p:ext uri="{BB962C8B-B14F-4D97-AF65-F5344CB8AC3E}">
        <p14:creationId xmlns:p14="http://schemas.microsoft.com/office/powerpoint/2010/main" val="559179089"/>
      </p:ext>
    </p:extLst>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52618A6-4DB3-43D3-82AE-85AC47DB0847}" type="slidenum">
              <a:rPr lang="en-US" smtClean="0"/>
              <a:t>83</a:t>
            </a:fld>
            <a:endParaRPr lang="en-US"/>
          </a:p>
        </p:txBody>
      </p:sp>
    </p:spTree>
    <p:extLst>
      <p:ext uri="{BB962C8B-B14F-4D97-AF65-F5344CB8AC3E}">
        <p14:creationId xmlns:p14="http://schemas.microsoft.com/office/powerpoint/2010/main" val="559179089"/>
      </p:ext>
    </p:extLst>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52618A6-4DB3-43D3-82AE-85AC47DB0847}" type="slidenum">
              <a:rPr lang="en-US" smtClean="0"/>
              <a:t>84</a:t>
            </a:fld>
            <a:endParaRPr lang="en-US"/>
          </a:p>
        </p:txBody>
      </p:sp>
    </p:spTree>
    <p:extLst>
      <p:ext uri="{BB962C8B-B14F-4D97-AF65-F5344CB8AC3E}">
        <p14:creationId xmlns:p14="http://schemas.microsoft.com/office/powerpoint/2010/main" val="559179089"/>
      </p:ext>
    </p:extLst>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52618A6-4DB3-43D3-82AE-85AC47DB0847}" type="slidenum">
              <a:rPr lang="en-US" smtClean="0"/>
              <a:t>85</a:t>
            </a:fld>
            <a:endParaRPr lang="en-US"/>
          </a:p>
        </p:txBody>
      </p:sp>
    </p:spTree>
    <p:extLst>
      <p:ext uri="{BB962C8B-B14F-4D97-AF65-F5344CB8AC3E}">
        <p14:creationId xmlns:p14="http://schemas.microsoft.com/office/powerpoint/2010/main" val="559179089"/>
      </p:ext>
    </p:extLst>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52618A6-4DB3-43D3-82AE-85AC47DB0847}" type="slidenum">
              <a:rPr lang="en-US" smtClean="0"/>
              <a:t>86</a:t>
            </a:fld>
            <a:endParaRPr lang="en-US"/>
          </a:p>
        </p:txBody>
      </p:sp>
    </p:spTree>
    <p:extLst>
      <p:ext uri="{BB962C8B-B14F-4D97-AF65-F5344CB8AC3E}">
        <p14:creationId xmlns:p14="http://schemas.microsoft.com/office/powerpoint/2010/main" val="559179089"/>
      </p:ext>
    </p:extLst>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52618A6-4DB3-43D3-82AE-85AC47DB0847}" type="slidenum">
              <a:rPr lang="en-US" smtClean="0"/>
              <a:t>87</a:t>
            </a:fld>
            <a:endParaRPr lang="en-US"/>
          </a:p>
        </p:txBody>
      </p:sp>
    </p:spTree>
    <p:extLst>
      <p:ext uri="{BB962C8B-B14F-4D97-AF65-F5344CB8AC3E}">
        <p14:creationId xmlns:p14="http://schemas.microsoft.com/office/powerpoint/2010/main" val="559179089"/>
      </p:ext>
    </p:extLst>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52618A6-4DB3-43D3-82AE-85AC47DB0847}" type="slidenum">
              <a:rPr lang="en-US" smtClean="0"/>
              <a:t>88</a:t>
            </a:fld>
            <a:endParaRPr lang="en-US"/>
          </a:p>
        </p:txBody>
      </p:sp>
    </p:spTree>
    <p:extLst>
      <p:ext uri="{BB962C8B-B14F-4D97-AF65-F5344CB8AC3E}">
        <p14:creationId xmlns:p14="http://schemas.microsoft.com/office/powerpoint/2010/main" val="112656171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5 were selected for further study in this work.  These parameters were selected on the basis of what parameters  could </a:t>
            </a:r>
            <a:r>
              <a:rPr lang="en-US" baseline="0" dirty="0" err="1" smtClean="0"/>
              <a:t>feasably</a:t>
            </a:r>
            <a:r>
              <a:rPr lang="en-US" baseline="0" dirty="0" smtClean="0"/>
              <a:t> be measured, as well as selecting parameters that had been evaluated in previous work.</a:t>
            </a:r>
          </a:p>
          <a:p>
            <a:endParaRPr lang="en-US" baseline="0" dirty="0" smtClean="0"/>
          </a:p>
        </p:txBody>
      </p:sp>
      <p:sp>
        <p:nvSpPr>
          <p:cNvPr id="4" name="Slide Number Placeholder 3"/>
          <p:cNvSpPr>
            <a:spLocks noGrp="1"/>
          </p:cNvSpPr>
          <p:nvPr>
            <p:ph type="sldNum" sz="quarter" idx="10"/>
          </p:nvPr>
        </p:nvSpPr>
        <p:spPr/>
        <p:txBody>
          <a:bodyPr/>
          <a:lstStyle/>
          <a:p>
            <a:fld id="{E45BBB5C-67D9-4850-A6A6-41828ED49AB6}" type="slidenum">
              <a:rPr lang="en-US" smtClean="0"/>
              <a:t>9</a:t>
            </a:fld>
            <a:endParaRPr lang="en-US"/>
          </a:p>
        </p:txBody>
      </p:sp>
    </p:spTree>
    <p:extLst>
      <p:ext uri="{BB962C8B-B14F-4D97-AF65-F5344CB8AC3E}">
        <p14:creationId xmlns:p14="http://schemas.microsoft.com/office/powerpoint/2010/main" val="16852698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rgbClr val="6C2826"/>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4" name="Date Placeholder 3"/>
          <p:cNvSpPr>
            <a:spLocks noGrp="1"/>
          </p:cNvSpPr>
          <p:nvPr>
            <p:ph type="dt" sz="half" idx="10"/>
          </p:nvPr>
        </p:nvSpPr>
        <p:spPr/>
        <p:txBody>
          <a:bodyPr/>
          <a:lstStyle/>
          <a:p>
            <a:fld id="{21438864-B2F2-46C2-9468-B87380021731}" type="datetime3">
              <a:rPr lang="en-US" smtClean="0"/>
              <a:t>5 December 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2488483-F491-42DF-9DC1-D3D298853161}" type="slidenum">
              <a:rPr lang="en-US" smtClean="0"/>
              <a:t>‹#›</a:t>
            </a:fld>
            <a:endParaRPr lang="en-US"/>
          </a:p>
        </p:txBody>
      </p:sp>
    </p:spTree>
    <p:extLst>
      <p:ext uri="{BB962C8B-B14F-4D97-AF65-F5344CB8AC3E}">
        <p14:creationId xmlns:p14="http://schemas.microsoft.com/office/powerpoint/2010/main" val="4160723889"/>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EFCA422-F632-4506-B85D-5E687CB42640}" type="datetime3">
              <a:rPr lang="en-US" smtClean="0"/>
              <a:t>5 December 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2488483-F491-42DF-9DC1-D3D298853161}" type="slidenum">
              <a:rPr lang="en-US" smtClean="0"/>
              <a:t>‹#›</a:t>
            </a:fld>
            <a:endParaRPr lang="en-US"/>
          </a:p>
        </p:txBody>
      </p:sp>
    </p:spTree>
    <p:extLst>
      <p:ext uri="{BB962C8B-B14F-4D97-AF65-F5344CB8AC3E}">
        <p14:creationId xmlns:p14="http://schemas.microsoft.com/office/powerpoint/2010/main" val="41107597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BB06296-8E05-4438-80F6-217EC5BE37DA}" type="datetime3">
              <a:rPr lang="en-US" smtClean="0"/>
              <a:t>5 December 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2488483-F491-42DF-9DC1-D3D298853161}" type="slidenum">
              <a:rPr lang="en-US" smtClean="0"/>
              <a:t>‹#›</a:t>
            </a:fld>
            <a:endParaRPr lang="en-US"/>
          </a:p>
        </p:txBody>
      </p:sp>
    </p:spTree>
    <p:extLst>
      <p:ext uri="{BB962C8B-B14F-4D97-AF65-F5344CB8AC3E}">
        <p14:creationId xmlns:p14="http://schemas.microsoft.com/office/powerpoint/2010/main" val="3303326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fld id="{1BAE35F3-A313-4BA0-9F1D-A5B57E81AEE2}" type="datetime3">
              <a:rPr lang="en-US" smtClean="0"/>
              <a:t>5 December 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2488483-F491-42DF-9DC1-D3D298853161}" type="slidenum">
              <a:rPr lang="en-US" smtClean="0"/>
              <a:t>‹#›</a:t>
            </a:fld>
            <a:endParaRPr lang="en-US"/>
          </a:p>
        </p:txBody>
      </p:sp>
    </p:spTree>
    <p:extLst>
      <p:ext uri="{BB962C8B-B14F-4D97-AF65-F5344CB8AC3E}">
        <p14:creationId xmlns:p14="http://schemas.microsoft.com/office/powerpoint/2010/main" val="681060486"/>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FF4A938-3BE7-48E0-85EE-4AC83A97DF91}" type="datetime3">
              <a:rPr lang="en-US" smtClean="0"/>
              <a:t>5 December 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2488483-F491-42DF-9DC1-D3D298853161}" type="slidenum">
              <a:rPr lang="en-US" smtClean="0"/>
              <a:t>‹#›</a:t>
            </a:fld>
            <a:endParaRPr lang="en-US"/>
          </a:p>
        </p:txBody>
      </p:sp>
    </p:spTree>
    <p:extLst>
      <p:ext uri="{BB962C8B-B14F-4D97-AF65-F5344CB8AC3E}">
        <p14:creationId xmlns:p14="http://schemas.microsoft.com/office/powerpoint/2010/main" val="3587617062"/>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C8A64C2-A4C4-4B7B-93B0-EFCB052E104A}" type="datetime3">
              <a:rPr lang="en-US" smtClean="0"/>
              <a:t>5 December 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2488483-F491-42DF-9DC1-D3D298853161}" type="slidenum">
              <a:rPr lang="en-US" smtClean="0"/>
              <a:t>‹#›</a:t>
            </a:fld>
            <a:endParaRPr lang="en-US"/>
          </a:p>
        </p:txBody>
      </p:sp>
    </p:spTree>
    <p:extLst>
      <p:ext uri="{BB962C8B-B14F-4D97-AF65-F5344CB8AC3E}">
        <p14:creationId xmlns:p14="http://schemas.microsoft.com/office/powerpoint/2010/main" val="747916623"/>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608B857-F7B3-4F3E-A882-1B821E141863}" type="datetime3">
              <a:rPr lang="en-US" smtClean="0"/>
              <a:t>5 December 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2488483-F491-42DF-9DC1-D3D298853161}" type="slidenum">
              <a:rPr lang="en-US" smtClean="0"/>
              <a:t>‹#›</a:t>
            </a:fld>
            <a:endParaRPr lang="en-US"/>
          </a:p>
        </p:txBody>
      </p:sp>
    </p:spTree>
    <p:extLst>
      <p:ext uri="{BB962C8B-B14F-4D97-AF65-F5344CB8AC3E}">
        <p14:creationId xmlns:p14="http://schemas.microsoft.com/office/powerpoint/2010/main" val="1089754181"/>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78F8CBA-5217-4271-8FEF-4224717CC896}" type="datetime3">
              <a:rPr lang="en-US" smtClean="0"/>
              <a:t>5 December 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2488483-F491-42DF-9DC1-D3D298853161}" type="slidenum">
              <a:rPr lang="en-US" smtClean="0"/>
              <a:t>‹#›</a:t>
            </a:fld>
            <a:endParaRPr lang="en-US"/>
          </a:p>
        </p:txBody>
      </p:sp>
    </p:spTree>
    <p:extLst>
      <p:ext uri="{BB962C8B-B14F-4D97-AF65-F5344CB8AC3E}">
        <p14:creationId xmlns:p14="http://schemas.microsoft.com/office/powerpoint/2010/main" val="1503223205"/>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4B71B2D-AFB6-4E0E-AD84-06A50F7330E8}" type="datetime3">
              <a:rPr lang="en-US" smtClean="0"/>
              <a:t>5 December 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2488483-F491-42DF-9DC1-D3D298853161}" type="slidenum">
              <a:rPr lang="en-US" smtClean="0"/>
              <a:t>‹#›</a:t>
            </a:fld>
            <a:endParaRPr lang="en-US"/>
          </a:p>
        </p:txBody>
      </p:sp>
    </p:spTree>
    <p:extLst>
      <p:ext uri="{BB962C8B-B14F-4D97-AF65-F5344CB8AC3E}">
        <p14:creationId xmlns:p14="http://schemas.microsoft.com/office/powerpoint/2010/main" val="4253631109"/>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58CF2F8-A4B6-4BE6-8CEF-BA1373D92E65}" type="datetime3">
              <a:rPr lang="en-US" smtClean="0"/>
              <a:t>5 December 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2488483-F491-42DF-9DC1-D3D298853161}" type="slidenum">
              <a:rPr lang="en-US" smtClean="0"/>
              <a:t>‹#›</a:t>
            </a:fld>
            <a:endParaRPr lang="en-US"/>
          </a:p>
        </p:txBody>
      </p:sp>
    </p:spTree>
    <p:extLst>
      <p:ext uri="{BB962C8B-B14F-4D97-AF65-F5344CB8AC3E}">
        <p14:creationId xmlns:p14="http://schemas.microsoft.com/office/powerpoint/2010/main" val="2533548932"/>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5A6DEFC-BF26-407B-B9B6-B30AD652276C}" type="datetime3">
              <a:rPr lang="en-US" smtClean="0"/>
              <a:t>5 December 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2488483-F491-42DF-9DC1-D3D298853161}" type="slidenum">
              <a:rPr lang="en-US" smtClean="0"/>
              <a:t>‹#›</a:t>
            </a:fld>
            <a:endParaRPr lang="en-US"/>
          </a:p>
        </p:txBody>
      </p:sp>
    </p:spTree>
    <p:extLst>
      <p:ext uri="{BB962C8B-B14F-4D97-AF65-F5344CB8AC3E}">
        <p14:creationId xmlns:p14="http://schemas.microsoft.com/office/powerpoint/2010/main" val="1262908550"/>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l="-1000" r="-1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447800" y="274638"/>
            <a:ext cx="6629400" cy="792162"/>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6B8904D-54C4-4C34-8D0C-33D96084394B}" type="datetime3">
              <a:rPr lang="en-US" smtClean="0"/>
              <a:t>5 December 2012</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2488483-F491-42DF-9DC1-D3D298853161}" type="slidenum">
              <a:rPr lang="en-US" smtClean="0"/>
              <a:t>‹#›</a:t>
            </a:fld>
            <a:endParaRPr lang="en-US"/>
          </a:p>
        </p:txBody>
      </p:sp>
    </p:spTree>
    <p:extLst>
      <p:ext uri="{BB962C8B-B14F-4D97-AF65-F5344CB8AC3E}">
        <p14:creationId xmlns:p14="http://schemas.microsoft.com/office/powerpoint/2010/main" val="137529505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hf hdr="0" ftr="0"/>
  <p:txStyles>
    <p:titleStyle>
      <a:lvl1pPr algn="ctr" defTabSz="914400" rtl="0" eaLnBrk="1" latinLnBrk="0" hangingPunct="1">
        <a:spcBef>
          <a:spcPct val="0"/>
        </a:spcBef>
        <a:buNone/>
        <a:defRPr sz="40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rgbClr val="6C2826"/>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bg2">
              <a:lumMod val="7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1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image" Target="../media/image16.png"/><Relationship Id="rId4" Type="http://schemas.openxmlformats.org/officeDocument/2006/relationships/image" Target="../media/image14.png"/></Relationships>
</file>

<file path=ppt/slides/_rels/slide14.xml.rels><?xml version="1.0" encoding="UTF-8" standalone="yes"?>
<Relationships xmlns="http://schemas.openxmlformats.org/package/2006/relationships"><Relationship Id="rId3" Type="http://schemas.openxmlformats.org/officeDocument/2006/relationships/image" Target="../media/image100.png"/><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image" Target="../media/image16.png"/><Relationship Id="rId4" Type="http://schemas.openxmlformats.org/officeDocument/2006/relationships/image" Target="../media/image14.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1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media/media2.avi"/><Relationship Id="rId1" Type="http://schemas.microsoft.com/office/2007/relationships/media" Target="../media/media2.avi"/><Relationship Id="rId5" Type="http://schemas.openxmlformats.org/officeDocument/2006/relationships/image" Target="../media/image23.png"/><Relationship Id="rId4"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media/media3.avi"/><Relationship Id="rId1" Type="http://schemas.microsoft.com/office/2007/relationships/media" Target="../media/media3.avi"/><Relationship Id="rId5" Type="http://schemas.openxmlformats.org/officeDocument/2006/relationships/image" Target="../media/image25.png"/><Relationship Id="rId4"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media/media1.avi"/><Relationship Id="rId1" Type="http://schemas.microsoft.com/office/2007/relationships/media" Target="../media/media1.avi"/><Relationship Id="rId5" Type="http://schemas.openxmlformats.org/officeDocument/2006/relationships/image" Target="../media/image3.png"/><Relationship Id="rId4"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30.xml"/><Relationship Id="rId1" Type="http://schemas.openxmlformats.org/officeDocument/2006/relationships/slideLayout" Target="../slideLayouts/slideLayout2.xml"/><Relationship Id="rId4" Type="http://schemas.openxmlformats.org/officeDocument/2006/relationships/image" Target="../media/image27.tiff"/></Relationships>
</file>

<file path=ppt/slides/_rels/slide31.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31.xml"/><Relationship Id="rId1" Type="http://schemas.openxmlformats.org/officeDocument/2006/relationships/slideLayout" Target="../slideLayouts/slideLayout2.xml"/><Relationship Id="rId4" Type="http://schemas.openxmlformats.org/officeDocument/2006/relationships/image" Target="../media/image29.png"/></Relationships>
</file>

<file path=ppt/slides/_rels/slide32.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media/media4.avi"/><Relationship Id="rId1" Type="http://schemas.microsoft.com/office/2007/relationships/media" Target="../media/media4.avi"/><Relationship Id="rId5" Type="http://schemas.openxmlformats.org/officeDocument/2006/relationships/image" Target="../media/image25.png"/><Relationship Id="rId4" Type="http://schemas.openxmlformats.org/officeDocument/2006/relationships/notesSlide" Target="../notesSlides/notesSlide34.xml"/></Relationships>
</file>

<file path=ppt/slides/_rels/slide35.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35.xml"/><Relationship Id="rId1" Type="http://schemas.openxmlformats.org/officeDocument/2006/relationships/slideLayout" Target="../slideLayouts/slideLayout2.xml"/><Relationship Id="rId4" Type="http://schemas.openxmlformats.org/officeDocument/2006/relationships/image" Target="../media/image32.png"/></Relationships>
</file>

<file path=ppt/slides/_rels/slide36.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36.xml"/><Relationship Id="rId1" Type="http://schemas.openxmlformats.org/officeDocument/2006/relationships/slideLayout" Target="../slideLayouts/slideLayout2.xml"/><Relationship Id="rId4" Type="http://schemas.openxmlformats.org/officeDocument/2006/relationships/image" Target="../media/image34.png"/></Relationships>
</file>

<file path=ppt/slides/_rels/slide37.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37.xml"/><Relationship Id="rId1" Type="http://schemas.openxmlformats.org/officeDocument/2006/relationships/slideLayout" Target="../slideLayouts/slideLayout2.xml"/><Relationship Id="rId4" Type="http://schemas.openxmlformats.org/officeDocument/2006/relationships/image" Target="../media/image36.png"/></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321.png"/><Relationship Id="rId2" Type="http://schemas.openxmlformats.org/officeDocument/2006/relationships/notesSlide" Target="../notesSlides/notesSlide39.xml"/><Relationship Id="rId1" Type="http://schemas.openxmlformats.org/officeDocument/2006/relationships/slideLayout" Target="../slideLayouts/slideLayout2.xml"/><Relationship Id="rId5" Type="http://schemas.openxmlformats.org/officeDocument/2006/relationships/image" Target="../media/image16.png"/><Relationship Id="rId4" Type="http://schemas.openxmlformats.org/officeDocument/2006/relationships/image" Target="../media/image14.png"/></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40.xml"/><Relationship Id="rId1" Type="http://schemas.openxmlformats.org/officeDocument/2006/relationships/slideLayout" Target="../slideLayouts/slideLayout2.xml"/><Relationship Id="rId4" Type="http://schemas.openxmlformats.org/officeDocument/2006/relationships/image" Target="../media/image38.png"/></Relationships>
</file>

<file path=ppt/slides/_rels/slide41.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41.xml"/><Relationship Id="rId1" Type="http://schemas.openxmlformats.org/officeDocument/2006/relationships/slideLayout" Target="../slideLayouts/slideLayout2.xml"/><Relationship Id="rId4" Type="http://schemas.openxmlformats.org/officeDocument/2006/relationships/image" Target="../media/image40.png"/></Relationships>
</file>

<file path=ppt/slides/_rels/slide42.xml.rels><?xml version="1.0" encoding="UTF-8" standalone="yes"?>
<Relationships xmlns="http://schemas.openxmlformats.org/package/2006/relationships"><Relationship Id="rId8" Type="http://schemas.openxmlformats.org/officeDocument/2006/relationships/image" Target="../media/image44.png"/><Relationship Id="rId3" Type="http://schemas.openxmlformats.org/officeDocument/2006/relationships/image" Target="../media/image41.png"/><Relationship Id="rId7" Type="http://schemas.openxmlformats.org/officeDocument/2006/relationships/image" Target="../media/image33.png"/><Relationship Id="rId2" Type="http://schemas.openxmlformats.org/officeDocument/2006/relationships/notesSlide" Target="../notesSlides/notesSlide42.xml"/><Relationship Id="rId1" Type="http://schemas.openxmlformats.org/officeDocument/2006/relationships/slideLayout" Target="../slideLayouts/slideLayout2.xml"/><Relationship Id="rId6" Type="http://schemas.openxmlformats.org/officeDocument/2006/relationships/image" Target="../media/image32.png"/><Relationship Id="rId5" Type="http://schemas.openxmlformats.org/officeDocument/2006/relationships/image" Target="../media/image43.png"/><Relationship Id="rId4" Type="http://schemas.openxmlformats.org/officeDocument/2006/relationships/image" Target="../media/image42.png"/></Relationships>
</file>

<file path=ppt/slides/_rels/slide43.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43.xml"/><Relationship Id="rId1" Type="http://schemas.openxmlformats.org/officeDocument/2006/relationships/slideLayout" Target="../slideLayouts/slideLayout2.xml"/><Relationship Id="rId4" Type="http://schemas.openxmlformats.org/officeDocument/2006/relationships/image" Target="../media/image45.png"/></Relationships>
</file>

<file path=ppt/slides/_rels/slide44.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44.xml"/><Relationship Id="rId1" Type="http://schemas.openxmlformats.org/officeDocument/2006/relationships/slideLayout" Target="../slideLayouts/slideLayout2.xml"/><Relationship Id="rId6" Type="http://schemas.openxmlformats.org/officeDocument/2006/relationships/image" Target="../media/image45.png"/><Relationship Id="rId5" Type="http://schemas.openxmlformats.org/officeDocument/2006/relationships/image" Target="../media/image47.png"/><Relationship Id="rId4" Type="http://schemas.openxmlformats.org/officeDocument/2006/relationships/image" Target="../media/image46.png"/></Relationships>
</file>

<file path=ppt/slides/_rels/slide45.xml.rels><?xml version="1.0" encoding="UTF-8" standalone="yes"?>
<Relationships xmlns="http://schemas.openxmlformats.org/package/2006/relationships"><Relationship Id="rId8" Type="http://schemas.openxmlformats.org/officeDocument/2006/relationships/image" Target="../media/image41.png"/><Relationship Id="rId3" Type="http://schemas.openxmlformats.org/officeDocument/2006/relationships/image" Target="../media/image42.png"/><Relationship Id="rId7" Type="http://schemas.openxmlformats.org/officeDocument/2006/relationships/image" Target="../media/image45.png"/><Relationship Id="rId2" Type="http://schemas.openxmlformats.org/officeDocument/2006/relationships/notesSlide" Target="../notesSlides/notesSlide45.xml"/><Relationship Id="rId1" Type="http://schemas.openxmlformats.org/officeDocument/2006/relationships/slideLayout" Target="../slideLayouts/slideLayout2.xml"/><Relationship Id="rId6" Type="http://schemas.openxmlformats.org/officeDocument/2006/relationships/image" Target="../media/image46.png"/><Relationship Id="rId5" Type="http://schemas.openxmlformats.org/officeDocument/2006/relationships/image" Target="../media/image49.png"/><Relationship Id="rId4" Type="http://schemas.openxmlformats.org/officeDocument/2006/relationships/image" Target="../media/image48.png"/></Relationships>
</file>

<file path=ppt/slides/_rels/slide46.xml.rels><?xml version="1.0" encoding="UTF-8" standalone="yes"?>
<Relationships xmlns="http://schemas.openxmlformats.org/package/2006/relationships"><Relationship Id="rId8" Type="http://schemas.openxmlformats.org/officeDocument/2006/relationships/image" Target="../media/image46.png"/><Relationship Id="rId3" Type="http://schemas.openxmlformats.org/officeDocument/2006/relationships/image" Target="../media/image43.png"/><Relationship Id="rId7" Type="http://schemas.openxmlformats.org/officeDocument/2006/relationships/image" Target="../media/image48.png"/><Relationship Id="rId2" Type="http://schemas.openxmlformats.org/officeDocument/2006/relationships/notesSlide" Target="../notesSlides/notesSlide46.xml"/><Relationship Id="rId1" Type="http://schemas.openxmlformats.org/officeDocument/2006/relationships/slideLayout" Target="../slideLayouts/slideLayout2.xml"/><Relationship Id="rId6" Type="http://schemas.openxmlformats.org/officeDocument/2006/relationships/image" Target="../media/image42.png"/><Relationship Id="rId5" Type="http://schemas.openxmlformats.org/officeDocument/2006/relationships/image" Target="../media/image51.png"/><Relationship Id="rId10" Type="http://schemas.openxmlformats.org/officeDocument/2006/relationships/image" Target="../media/image41.png"/><Relationship Id="rId4" Type="http://schemas.openxmlformats.org/officeDocument/2006/relationships/image" Target="../media/image50.png"/><Relationship Id="rId9" Type="http://schemas.openxmlformats.org/officeDocument/2006/relationships/image" Target="../media/image45.png"/></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52.jpeg"/><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52.jpeg"/><Relationship Id="rId2" Type="http://schemas.openxmlformats.org/officeDocument/2006/relationships/notesSlide" Target="../notesSlides/notesSlide49.xml"/><Relationship Id="rId1" Type="http://schemas.openxmlformats.org/officeDocument/2006/relationships/slideLayout" Target="../slideLayouts/slideLayout2.xml"/><Relationship Id="rId4" Type="http://schemas.openxmlformats.org/officeDocument/2006/relationships/image" Target="../media/image53.emf"/></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50.xml.rels><?xml version="1.0" encoding="UTF-8" standalone="yes"?>
<Relationships xmlns="http://schemas.openxmlformats.org/package/2006/relationships"><Relationship Id="rId3" Type="http://schemas.openxmlformats.org/officeDocument/2006/relationships/image" Target="../media/image54.jpeg"/><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54.jpeg"/><Relationship Id="rId2" Type="http://schemas.openxmlformats.org/officeDocument/2006/relationships/notesSlide" Target="../notesSlides/notesSlide51.xml"/><Relationship Id="rId1" Type="http://schemas.openxmlformats.org/officeDocument/2006/relationships/slideLayout" Target="../slideLayouts/slideLayout2.xml"/><Relationship Id="rId4" Type="http://schemas.openxmlformats.org/officeDocument/2006/relationships/image" Target="../media/image53.emf"/></Relationships>
</file>

<file path=ppt/slides/_rels/slide52.xml.rels><?xml version="1.0" encoding="UTF-8" standalone="yes"?>
<Relationships xmlns="http://schemas.openxmlformats.org/package/2006/relationships"><Relationship Id="rId3" Type="http://schemas.openxmlformats.org/officeDocument/2006/relationships/image" Target="../media/image55.jpeg"/><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55.jpeg"/><Relationship Id="rId2" Type="http://schemas.openxmlformats.org/officeDocument/2006/relationships/notesSlide" Target="../notesSlides/notesSlide53.xml"/><Relationship Id="rId1" Type="http://schemas.openxmlformats.org/officeDocument/2006/relationships/slideLayout" Target="../slideLayouts/slideLayout2.xml"/><Relationship Id="rId4" Type="http://schemas.openxmlformats.org/officeDocument/2006/relationships/image" Target="../media/image53.emf"/></Relationships>
</file>

<file path=ppt/slides/_rels/slide54.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image" Target="../media/image57.jpeg"/><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8" Type="http://schemas.openxmlformats.org/officeDocument/2006/relationships/image" Target="../media/image370.png"/><Relationship Id="rId13" Type="http://schemas.openxmlformats.org/officeDocument/2006/relationships/image" Target="../media/image420.png"/><Relationship Id="rId18" Type="http://schemas.openxmlformats.org/officeDocument/2006/relationships/image" Target="../media/image470.png"/><Relationship Id="rId3" Type="http://schemas.openxmlformats.org/officeDocument/2006/relationships/image" Target="../media/image320.png"/><Relationship Id="rId7" Type="http://schemas.openxmlformats.org/officeDocument/2006/relationships/image" Target="../media/image360.png"/><Relationship Id="rId12" Type="http://schemas.openxmlformats.org/officeDocument/2006/relationships/image" Target="../media/image410.png"/><Relationship Id="rId17" Type="http://schemas.openxmlformats.org/officeDocument/2006/relationships/image" Target="../media/image460.png"/><Relationship Id="rId2" Type="http://schemas.openxmlformats.org/officeDocument/2006/relationships/notesSlide" Target="../notesSlides/notesSlide58.xml"/><Relationship Id="rId16" Type="http://schemas.openxmlformats.org/officeDocument/2006/relationships/image" Target="../media/image450.png"/><Relationship Id="rId1" Type="http://schemas.openxmlformats.org/officeDocument/2006/relationships/slideLayout" Target="../slideLayouts/slideLayout2.xml"/><Relationship Id="rId6" Type="http://schemas.openxmlformats.org/officeDocument/2006/relationships/image" Target="../media/image350.png"/><Relationship Id="rId11" Type="http://schemas.openxmlformats.org/officeDocument/2006/relationships/image" Target="../media/image400.png"/><Relationship Id="rId5" Type="http://schemas.openxmlformats.org/officeDocument/2006/relationships/image" Target="../media/image340.png"/><Relationship Id="rId15" Type="http://schemas.openxmlformats.org/officeDocument/2006/relationships/image" Target="../media/image440.png"/><Relationship Id="rId10" Type="http://schemas.openxmlformats.org/officeDocument/2006/relationships/image" Target="../media/image390.png"/><Relationship Id="rId4" Type="http://schemas.openxmlformats.org/officeDocument/2006/relationships/image" Target="../media/image330.png"/><Relationship Id="rId9" Type="http://schemas.openxmlformats.org/officeDocument/2006/relationships/image" Target="../media/image380.png"/><Relationship Id="rId14" Type="http://schemas.openxmlformats.org/officeDocument/2006/relationships/image" Target="../media/image430.png"/></Relationships>
</file>

<file path=ppt/slides/_rels/slide59.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59.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3" Type="http://schemas.openxmlformats.org/officeDocument/2006/relationships/image" Target="../media/image58.jpeg"/><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3" Type="http://schemas.openxmlformats.org/officeDocument/2006/relationships/image" Target="../media/image58.jpeg"/><Relationship Id="rId2" Type="http://schemas.openxmlformats.org/officeDocument/2006/relationships/notesSlide" Target="../notesSlides/notesSlide62.xml"/><Relationship Id="rId1" Type="http://schemas.openxmlformats.org/officeDocument/2006/relationships/slideLayout" Target="../slideLayouts/slideLayout2.xml"/><Relationship Id="rId4" Type="http://schemas.openxmlformats.org/officeDocument/2006/relationships/image" Target="../media/image59.tiff"/></Relationships>
</file>

<file path=ppt/slides/_rels/slide63.xml.rels><?xml version="1.0" encoding="UTF-8" standalone="yes"?>
<Relationships xmlns="http://schemas.openxmlformats.org/package/2006/relationships"><Relationship Id="rId3" Type="http://schemas.openxmlformats.org/officeDocument/2006/relationships/image" Target="../media/image58.jpeg"/><Relationship Id="rId2" Type="http://schemas.openxmlformats.org/officeDocument/2006/relationships/notesSlide" Target="../notesSlides/notesSlide63.xml"/><Relationship Id="rId1" Type="http://schemas.openxmlformats.org/officeDocument/2006/relationships/slideLayout" Target="../slideLayouts/slideLayout2.xml"/><Relationship Id="rId5" Type="http://schemas.openxmlformats.org/officeDocument/2006/relationships/image" Target="../media/image60.tiff"/><Relationship Id="rId4" Type="http://schemas.openxmlformats.org/officeDocument/2006/relationships/image" Target="../media/image59.tiff"/></Relationships>
</file>

<file path=ppt/slides/_rels/slide64.xml.rels><?xml version="1.0" encoding="UTF-8" standalone="yes"?>
<Relationships xmlns="http://schemas.openxmlformats.org/package/2006/relationships"><Relationship Id="rId3" Type="http://schemas.openxmlformats.org/officeDocument/2006/relationships/image" Target="../media/image58.jpeg"/><Relationship Id="rId2" Type="http://schemas.openxmlformats.org/officeDocument/2006/relationships/notesSlide" Target="../notesSlides/notesSlide64.xml"/><Relationship Id="rId1" Type="http://schemas.openxmlformats.org/officeDocument/2006/relationships/slideLayout" Target="../slideLayouts/slideLayout2.xml"/><Relationship Id="rId6" Type="http://schemas.openxmlformats.org/officeDocument/2006/relationships/image" Target="../media/image61.tiff"/><Relationship Id="rId5" Type="http://schemas.openxmlformats.org/officeDocument/2006/relationships/image" Target="../media/image60.tiff"/><Relationship Id="rId4" Type="http://schemas.openxmlformats.org/officeDocument/2006/relationships/image" Target="../media/image59.tiff"/></Relationships>
</file>

<file path=ppt/slides/_rels/slide65.xml.rels><?xml version="1.0" encoding="UTF-8" standalone="yes"?>
<Relationships xmlns="http://schemas.openxmlformats.org/package/2006/relationships"><Relationship Id="rId3" Type="http://schemas.openxmlformats.org/officeDocument/2006/relationships/image" Target="../media/image58.jpeg"/><Relationship Id="rId7" Type="http://schemas.openxmlformats.org/officeDocument/2006/relationships/image" Target="../media/image62.png"/><Relationship Id="rId2" Type="http://schemas.openxmlformats.org/officeDocument/2006/relationships/notesSlide" Target="../notesSlides/notesSlide65.xml"/><Relationship Id="rId1" Type="http://schemas.openxmlformats.org/officeDocument/2006/relationships/slideLayout" Target="../slideLayouts/slideLayout2.xml"/><Relationship Id="rId6" Type="http://schemas.openxmlformats.org/officeDocument/2006/relationships/image" Target="../media/image61.tiff"/><Relationship Id="rId5" Type="http://schemas.openxmlformats.org/officeDocument/2006/relationships/image" Target="../media/image60.tiff"/><Relationship Id="rId4" Type="http://schemas.openxmlformats.org/officeDocument/2006/relationships/image" Target="../media/image59.tiff"/></Relationships>
</file>

<file path=ppt/slides/_rels/slide66.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notesSlide" Target="../notesSlides/notesSlide66.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67.xml"/><Relationship Id="rId1" Type="http://schemas.openxmlformats.org/officeDocument/2006/relationships/slideLayout" Target="../slideLayouts/slideLayout2.xml"/><Relationship Id="rId4" Type="http://schemas.openxmlformats.org/officeDocument/2006/relationships/image" Target="../media/image64.png"/></Relationships>
</file>

<file path=ppt/slides/_rels/slide68.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notesSlide" Target="../notesSlides/notesSlide68.xml"/><Relationship Id="rId1" Type="http://schemas.openxmlformats.org/officeDocument/2006/relationships/slideLayout" Target="../slideLayouts/slideLayout2.xml"/><Relationship Id="rId4" Type="http://schemas.openxmlformats.org/officeDocument/2006/relationships/image" Target="../media/image66.png"/></Relationships>
</file>

<file path=ppt/slides/_rels/slide69.xml.rels><?xml version="1.0" encoding="UTF-8" standalone="yes"?>
<Relationships xmlns="http://schemas.openxmlformats.org/package/2006/relationships"><Relationship Id="rId3" Type="http://schemas.openxmlformats.org/officeDocument/2006/relationships/image" Target="../media/image510.png"/><Relationship Id="rId2" Type="http://schemas.openxmlformats.org/officeDocument/2006/relationships/notesSlide" Target="../notesSlides/notesSlide69.xml"/><Relationship Id="rId1" Type="http://schemas.openxmlformats.org/officeDocument/2006/relationships/slideLayout" Target="../slideLayouts/slideLayout2.xml"/><Relationship Id="rId4" Type="http://schemas.openxmlformats.org/officeDocument/2006/relationships/image" Target="../media/image67.png"/></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microsoft.com/office/2007/relationships/hdphoto" Target="../media/hdphoto2.wdp"/><Relationship Id="rId5" Type="http://schemas.openxmlformats.org/officeDocument/2006/relationships/image" Target="../media/image8.png"/><Relationship Id="rId4" Type="http://schemas.microsoft.com/office/2007/relationships/hdphoto" Target="../media/hdphoto1.wdp"/></Relationships>
</file>

<file path=ppt/slides/_rels/slide70.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notesSlide" Target="../notesSlides/notesSlide70.xml"/><Relationship Id="rId1" Type="http://schemas.openxmlformats.org/officeDocument/2006/relationships/slideLayout" Target="../slideLayouts/slideLayout2.xml"/><Relationship Id="rId4" Type="http://schemas.openxmlformats.org/officeDocument/2006/relationships/image" Target="../media/image69.png"/></Relationships>
</file>

<file path=ppt/slides/_rels/slide71.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notesSlide" Target="../notesSlides/notesSlide71.xml"/><Relationship Id="rId1" Type="http://schemas.openxmlformats.org/officeDocument/2006/relationships/slideLayout" Target="../slideLayouts/slideLayout2.xml"/><Relationship Id="rId4" Type="http://schemas.openxmlformats.org/officeDocument/2006/relationships/image" Target="../media/image71.png"/></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notesSlide" Target="../notesSlides/notesSlide73.xml"/><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1.xml"/></Relationships>
</file>

<file path=ppt/slides/_rels/slide75.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notesSlide" Target="../notesSlides/notesSlide75.xml"/><Relationship Id="rId1" Type="http://schemas.openxmlformats.org/officeDocument/2006/relationships/slideLayout" Target="../slideLayouts/slideLayout2.xml"/><Relationship Id="rId6" Type="http://schemas.openxmlformats.org/officeDocument/2006/relationships/image" Target="../media/image75.jpeg"/><Relationship Id="rId5" Type="http://schemas.openxmlformats.org/officeDocument/2006/relationships/image" Target="../media/image74.png"/><Relationship Id="rId4" Type="http://schemas.openxmlformats.org/officeDocument/2006/relationships/image" Target="../media/image73.png"/></Relationships>
</file>

<file path=ppt/slides/_rels/slide76.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notesSlide" Target="../notesSlides/notesSlide76.xml"/><Relationship Id="rId1" Type="http://schemas.openxmlformats.org/officeDocument/2006/relationships/slideLayout" Target="../slideLayouts/slideLayout2.xml"/><Relationship Id="rId5" Type="http://schemas.openxmlformats.org/officeDocument/2006/relationships/image" Target="../media/image77.png"/><Relationship Id="rId4" Type="http://schemas.openxmlformats.org/officeDocument/2006/relationships/image" Target="../media/image76.png"/></Relationships>
</file>

<file path=ppt/slides/_rels/slide77.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notesSlide" Target="../notesSlides/notesSlide77.xml"/><Relationship Id="rId1" Type="http://schemas.openxmlformats.org/officeDocument/2006/relationships/slideLayout" Target="../slideLayouts/slideLayout2.xml"/><Relationship Id="rId4" Type="http://schemas.openxmlformats.org/officeDocument/2006/relationships/image" Target="../media/image78.png"/></Relationships>
</file>

<file path=ppt/slides/_rels/slide78.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notesSlide" Target="../notesSlides/notesSlide78.xml"/><Relationship Id="rId1" Type="http://schemas.openxmlformats.org/officeDocument/2006/relationships/slideLayout" Target="../slideLayouts/slideLayout2.xml"/><Relationship Id="rId4" Type="http://schemas.openxmlformats.org/officeDocument/2006/relationships/image" Target="../media/image79.png"/></Relationships>
</file>

<file path=ppt/slides/_rels/slide79.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notesSlide" Target="../notesSlides/notesSlide79.xml"/><Relationship Id="rId1" Type="http://schemas.openxmlformats.org/officeDocument/2006/relationships/slideLayout" Target="../slideLayouts/slideLayout2.xml"/><Relationship Id="rId4" Type="http://schemas.openxmlformats.org/officeDocument/2006/relationships/image" Target="../media/image80.png"/></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notesSlide" Target="../notesSlides/notesSlide80.xml"/><Relationship Id="rId1" Type="http://schemas.openxmlformats.org/officeDocument/2006/relationships/slideLayout" Target="../slideLayouts/slideLayout2.xml"/><Relationship Id="rId4" Type="http://schemas.openxmlformats.org/officeDocument/2006/relationships/image" Target="../media/image81.png"/></Relationships>
</file>

<file path=ppt/slides/_rels/slide81.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notesSlide" Target="../notesSlides/notesSlide81.xml"/><Relationship Id="rId1" Type="http://schemas.openxmlformats.org/officeDocument/2006/relationships/slideLayout" Target="../slideLayouts/slideLayout2.xml"/><Relationship Id="rId4" Type="http://schemas.openxmlformats.org/officeDocument/2006/relationships/image" Target="../media/image82.png"/></Relationships>
</file>

<file path=ppt/slides/_rels/slide82.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notesSlide" Target="../notesSlides/notesSlide82.xml"/><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notesSlide" Target="../notesSlides/notesSlide83.xml"/><Relationship Id="rId1" Type="http://schemas.openxmlformats.org/officeDocument/2006/relationships/slideLayout" Target="../slideLayouts/slideLayout2.xml"/><Relationship Id="rId5" Type="http://schemas.openxmlformats.org/officeDocument/2006/relationships/image" Target="../media/image240.png"/><Relationship Id="rId4" Type="http://schemas.openxmlformats.org/officeDocument/2006/relationships/image" Target="../media/image83.png"/></Relationships>
</file>

<file path=ppt/slides/_rels/slide84.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notesSlide" Target="../notesSlides/notesSlide84.xml"/><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notesSlide" Target="../notesSlides/notesSlide85.xml"/><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notesSlide" Target="../notesSlides/notesSlide86.xml"/><Relationship Id="rId1" Type="http://schemas.openxmlformats.org/officeDocument/2006/relationships/slideLayout" Target="../slideLayouts/slideLayout2.xml"/><Relationship Id="rId5" Type="http://schemas.openxmlformats.org/officeDocument/2006/relationships/image" Target="../media/image85.emf"/><Relationship Id="rId4" Type="http://schemas.openxmlformats.org/officeDocument/2006/relationships/image" Target="../media/image84.emf"/></Relationships>
</file>

<file path=ppt/slides/_rels/slide87.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notesSlide" Target="../notesSlides/notesSlide87.xml"/><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notesSlide" Target="../notesSlides/notesSlide8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228600" y="152400"/>
            <a:ext cx="8686800" cy="6509474"/>
          </a:xfrm>
          <a:prstGeom prst="rect">
            <a:avLst/>
          </a:prstGeom>
          <a:noFill/>
        </p:spPr>
        <p:txBody>
          <a:bodyPr wrap="square" rtlCol="0">
            <a:spAutoFit/>
          </a:bodyPr>
          <a:lstStyle/>
          <a:p>
            <a:pPr algn="ctr"/>
            <a:endParaRPr lang="en-US" sz="2800" b="1" dirty="0">
              <a:solidFill>
                <a:srgbClr val="821A1D"/>
              </a:solidFill>
              <a:latin typeface="Arial Black" pitchFamily="34" charset="0"/>
              <a:cs typeface="Arial" pitchFamily="34" charset="0"/>
            </a:endParaRPr>
          </a:p>
          <a:p>
            <a:pPr algn="ctr"/>
            <a:endParaRPr lang="en-US" sz="1100" b="1" dirty="0">
              <a:solidFill>
                <a:srgbClr val="821A1D"/>
              </a:solidFill>
              <a:latin typeface="Arial Black" pitchFamily="34" charset="0"/>
              <a:cs typeface="Arial" pitchFamily="34" charset="0"/>
            </a:endParaRPr>
          </a:p>
          <a:p>
            <a:pPr algn="ctr"/>
            <a:endParaRPr lang="en-US" sz="3200" b="1" dirty="0">
              <a:solidFill>
                <a:srgbClr val="821A1D"/>
              </a:solidFill>
              <a:latin typeface="Arial Black" pitchFamily="34" charset="0"/>
              <a:cs typeface="Arial" pitchFamily="34" charset="0"/>
            </a:endParaRPr>
          </a:p>
          <a:p>
            <a:r>
              <a:rPr lang="en-US" sz="3600" b="1" dirty="0" smtClean="0">
                <a:solidFill>
                  <a:srgbClr val="821A1D"/>
                </a:solidFill>
                <a:latin typeface="Arial Black" pitchFamily="34" charset="0"/>
                <a:cs typeface="Arial" pitchFamily="34" charset="0"/>
              </a:rPr>
              <a:t>Effects of Model Scaling on </a:t>
            </a:r>
          </a:p>
          <a:p>
            <a:r>
              <a:rPr lang="en-US" sz="3600" b="1" dirty="0" smtClean="0">
                <a:solidFill>
                  <a:srgbClr val="821A1D"/>
                </a:solidFill>
                <a:latin typeface="Arial Black" pitchFamily="34" charset="0"/>
                <a:cs typeface="Arial" pitchFamily="34" charset="0"/>
              </a:rPr>
              <a:t>Sediment</a:t>
            </a:r>
            <a:r>
              <a:rPr lang="en-US" sz="3600" b="1" dirty="0">
                <a:solidFill>
                  <a:srgbClr val="821A1D"/>
                </a:solidFill>
                <a:latin typeface="Arial Black" pitchFamily="34" charset="0"/>
                <a:cs typeface="Arial" pitchFamily="34" charset="0"/>
              </a:rPr>
              <a:t> </a:t>
            </a:r>
            <a:r>
              <a:rPr lang="en-US" sz="3600" b="1" dirty="0" smtClean="0">
                <a:solidFill>
                  <a:srgbClr val="821A1D"/>
                </a:solidFill>
                <a:latin typeface="Arial Black" pitchFamily="34" charset="0"/>
                <a:cs typeface="Arial" pitchFamily="34" charset="0"/>
              </a:rPr>
              <a:t>Transport in Brownout</a:t>
            </a:r>
          </a:p>
          <a:p>
            <a:endParaRPr lang="en-US" dirty="0">
              <a:latin typeface="Arial" pitchFamily="34" charset="0"/>
              <a:cs typeface="Arial" pitchFamily="34" charset="0"/>
            </a:endParaRPr>
          </a:p>
          <a:p>
            <a:endParaRPr lang="en-US" dirty="0" smtClean="0">
              <a:latin typeface="Arial" pitchFamily="34" charset="0"/>
              <a:cs typeface="Arial" pitchFamily="34" charset="0"/>
            </a:endParaRPr>
          </a:p>
          <a:p>
            <a:r>
              <a:rPr lang="en-US" sz="2000" b="1" i="1" dirty="0" smtClean="0">
                <a:cs typeface="Arial" pitchFamily="34" charset="0"/>
              </a:rPr>
              <a:t>Mark Glucksman-Glaser</a:t>
            </a:r>
          </a:p>
          <a:p>
            <a:endParaRPr lang="en-US" sz="2000" b="1" i="1" dirty="0">
              <a:cs typeface="Arial" pitchFamily="34" charset="0"/>
            </a:endParaRPr>
          </a:p>
          <a:p>
            <a:r>
              <a:rPr lang="en-US" sz="2000" b="1" i="1" dirty="0" smtClean="0">
                <a:cs typeface="Arial" pitchFamily="34" charset="0"/>
              </a:rPr>
              <a:t>Committee Chair:</a:t>
            </a:r>
          </a:p>
          <a:p>
            <a:r>
              <a:rPr lang="en-US" sz="2000" b="1" i="1" dirty="0" smtClean="0">
                <a:cs typeface="Arial" pitchFamily="34" charset="0"/>
              </a:rPr>
              <a:t>Dr. Anya R. Jones</a:t>
            </a:r>
          </a:p>
          <a:p>
            <a:endParaRPr lang="en-US" sz="2000" b="1" i="1" dirty="0">
              <a:cs typeface="Arial" pitchFamily="34" charset="0"/>
            </a:endParaRPr>
          </a:p>
          <a:p>
            <a:r>
              <a:rPr lang="en-US" sz="2000" b="1" i="1" dirty="0" smtClean="0">
                <a:cs typeface="Arial" pitchFamily="34" charset="0"/>
              </a:rPr>
              <a:t>Committee Members:</a:t>
            </a:r>
            <a:br>
              <a:rPr lang="en-US" sz="2000" b="1" i="1" dirty="0" smtClean="0">
                <a:cs typeface="Arial" pitchFamily="34" charset="0"/>
              </a:rPr>
            </a:br>
            <a:r>
              <a:rPr lang="en-US" sz="2000" b="1" i="1" dirty="0" smtClean="0">
                <a:cs typeface="Arial" pitchFamily="34" charset="0"/>
              </a:rPr>
              <a:t>Dr. J. Gordon </a:t>
            </a:r>
            <a:r>
              <a:rPr lang="en-US" sz="2000" b="1" i="1" dirty="0" err="1" smtClean="0">
                <a:cs typeface="Arial" pitchFamily="34" charset="0"/>
              </a:rPr>
              <a:t>Leishman</a:t>
            </a:r>
            <a:endParaRPr lang="en-US" sz="2000" b="1" i="1" dirty="0" smtClean="0">
              <a:cs typeface="Arial" pitchFamily="34" charset="0"/>
            </a:endParaRPr>
          </a:p>
          <a:p>
            <a:r>
              <a:rPr lang="en-US" sz="2000" b="1" i="1" dirty="0" smtClean="0">
                <a:cs typeface="Arial" pitchFamily="34" charset="0"/>
              </a:rPr>
              <a:t>Dr. James D. </a:t>
            </a:r>
            <a:r>
              <a:rPr lang="en-US" sz="2000" b="1" i="1" dirty="0" err="1" smtClean="0">
                <a:cs typeface="Arial" pitchFamily="34" charset="0"/>
              </a:rPr>
              <a:t>Baeder</a:t>
            </a:r>
            <a:endParaRPr lang="en-US" dirty="0">
              <a:cs typeface="Arial" pitchFamily="34" charset="0"/>
            </a:endParaRPr>
          </a:p>
          <a:p>
            <a:endParaRPr lang="en-US" dirty="0" smtClean="0">
              <a:cs typeface="Arial" pitchFamily="34" charset="0"/>
            </a:endParaRPr>
          </a:p>
          <a:p>
            <a:r>
              <a:rPr lang="en-US" sz="2000" i="1" dirty="0" smtClean="0">
                <a:solidFill>
                  <a:srgbClr val="E1B724"/>
                </a:solidFill>
                <a:cs typeface="Arial" pitchFamily="34" charset="0"/>
              </a:rPr>
              <a:t>Department of Aerospace Engineering</a:t>
            </a:r>
          </a:p>
          <a:p>
            <a:r>
              <a:rPr lang="en-US" sz="2000" i="1" dirty="0" smtClean="0">
                <a:solidFill>
                  <a:srgbClr val="E1B724"/>
                </a:solidFill>
                <a:cs typeface="Arial" pitchFamily="34" charset="0"/>
              </a:rPr>
              <a:t>University of Maryland</a:t>
            </a:r>
            <a:endParaRPr lang="en-US" sz="2000" i="1" dirty="0">
              <a:solidFill>
                <a:srgbClr val="E1B724"/>
              </a:solidFill>
              <a:cs typeface="Arial" pitchFamily="34" charset="0"/>
            </a:endParaRPr>
          </a:p>
          <a:p>
            <a:pPr algn="ctr"/>
            <a:endParaRPr lang="en-US" sz="2000" i="1" dirty="0">
              <a:solidFill>
                <a:srgbClr val="E1B724"/>
              </a:solidFill>
              <a:latin typeface="Arial" pitchFamily="34" charset="0"/>
              <a:cs typeface="Arial" pitchFamily="34" charset="0"/>
            </a:endParaRPr>
          </a:p>
        </p:txBody>
      </p:sp>
    </p:spTree>
    <p:extLst>
      <p:ext uri="{BB962C8B-B14F-4D97-AF65-F5344CB8AC3E}">
        <p14:creationId xmlns:p14="http://schemas.microsoft.com/office/powerpoint/2010/main" val="306685189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Selected Similarity Parameters</a:t>
            </a:r>
            <a:endParaRPr lang="en-US" dirty="0"/>
          </a:p>
        </p:txBody>
      </p:sp>
      <p:sp>
        <p:nvSpPr>
          <p:cNvPr id="4" name="Date Placeholder 3"/>
          <p:cNvSpPr>
            <a:spLocks noGrp="1"/>
          </p:cNvSpPr>
          <p:nvPr>
            <p:ph type="dt" sz="half" idx="10"/>
          </p:nvPr>
        </p:nvSpPr>
        <p:spPr/>
        <p:txBody>
          <a:bodyPr/>
          <a:lstStyle/>
          <a:p>
            <a:fld id="{1BAE35F3-A313-4BA0-9F1D-A5B57E81AEE2}" type="datetime3">
              <a:rPr lang="en-US" smtClean="0"/>
              <a:t>5 December 2012</a:t>
            </a:fld>
            <a:endParaRPr lang="en-US"/>
          </a:p>
        </p:txBody>
      </p:sp>
      <p:sp>
        <p:nvSpPr>
          <p:cNvPr id="5" name="Slide Number Placeholder 4"/>
          <p:cNvSpPr>
            <a:spLocks noGrp="1"/>
          </p:cNvSpPr>
          <p:nvPr>
            <p:ph type="sldNum" sz="quarter" idx="12"/>
          </p:nvPr>
        </p:nvSpPr>
        <p:spPr/>
        <p:txBody>
          <a:bodyPr/>
          <a:lstStyle/>
          <a:p>
            <a:fld id="{12488483-F491-42DF-9DC1-D3D298853161}" type="slidenum">
              <a:rPr lang="en-US" smtClean="0"/>
              <a:t>10</a:t>
            </a:fld>
            <a:endParaRPr lang="en-US"/>
          </a:p>
        </p:txBody>
      </p:sp>
      <mc:AlternateContent xmlns:mc="http://schemas.openxmlformats.org/markup-compatibility/2006" xmlns:a14="http://schemas.microsoft.com/office/drawing/2010/main">
        <mc:Choice Requires="a14">
          <p:graphicFrame>
            <p:nvGraphicFramePr>
              <p:cNvPr id="6" name="Table 5"/>
              <p:cNvGraphicFramePr>
                <a:graphicFrameLocks noGrp="1"/>
              </p:cNvGraphicFramePr>
              <p:nvPr>
                <p:extLst>
                  <p:ext uri="{D42A27DB-BD31-4B8C-83A1-F6EECF244321}">
                    <p14:modId xmlns:p14="http://schemas.microsoft.com/office/powerpoint/2010/main" val="40728274"/>
                  </p:ext>
                </p:extLst>
              </p:nvPr>
            </p:nvGraphicFramePr>
            <p:xfrm>
              <a:off x="1028699" y="1192586"/>
              <a:ext cx="7086601" cy="2821178"/>
            </p:xfrm>
            <a:graphic>
              <a:graphicData uri="http://schemas.openxmlformats.org/drawingml/2006/table">
                <a:tbl>
                  <a:tblPr firstRow="1" bandRow="1">
                    <a:tableStyleId>{5C22544A-7EE6-4342-B048-85BDC9FD1C3A}</a:tableStyleId>
                  </a:tblPr>
                  <a:tblGrid>
                    <a:gridCol w="2705101"/>
                    <a:gridCol w="4381500"/>
                  </a:tblGrid>
                  <a:tr h="370840">
                    <a:tc>
                      <a:txBody>
                        <a:bodyPr/>
                        <a:lstStyle/>
                        <a:p>
                          <a:pPr algn="ctr"/>
                          <a:r>
                            <a:rPr lang="en-US" sz="2000" dirty="0" smtClean="0">
                              <a:latin typeface="Arial Black" pitchFamily="34" charset="0"/>
                              <a:cs typeface="Arial" pitchFamily="34" charset="0"/>
                            </a:rPr>
                            <a:t>Expression</a:t>
                          </a:r>
                          <a:endParaRPr lang="en-US" sz="2000" dirty="0">
                            <a:latin typeface="Arial Black" pitchFamily="34" charset="0"/>
                            <a:cs typeface="Arial" pitchFamily="34" charset="0"/>
                          </a:endParaRPr>
                        </a:p>
                      </a:txBody>
                      <a:tcPr/>
                    </a:tc>
                    <a:tc>
                      <a:txBody>
                        <a:bodyPr/>
                        <a:lstStyle/>
                        <a:p>
                          <a:r>
                            <a:rPr lang="en-US" sz="2000" dirty="0" smtClean="0">
                              <a:latin typeface="Arial Black" pitchFamily="34" charset="0"/>
                              <a:cs typeface="Arial" pitchFamily="34" charset="0"/>
                            </a:rPr>
                            <a:t>Description</a:t>
                          </a:r>
                          <a:endParaRPr lang="en-US" sz="2000" dirty="0">
                            <a:latin typeface="Arial Black" pitchFamily="34" charset="0"/>
                            <a:cs typeface="Arial" pitchFamily="34" charset="0"/>
                          </a:endParaRPr>
                        </a:p>
                      </a:txBody>
                      <a:tcPr/>
                    </a:tc>
                  </a:tr>
                  <a:tr h="370840">
                    <a:tc>
                      <a:txBody>
                        <a:bodyPr/>
                        <a:lstStyle/>
                        <a:p>
                          <a:pPr/>
                          <a14:m>
                            <m:oMathPara xmlns:m="http://schemas.openxmlformats.org/officeDocument/2006/math">
                              <m:oMathParaPr>
                                <m:jc m:val="centerGroup"/>
                              </m:oMathParaPr>
                              <m:oMath xmlns:m="http://schemas.openxmlformats.org/officeDocument/2006/math">
                                <m:f>
                                  <m:fPr>
                                    <m:type m:val="lin"/>
                                    <m:ctrlPr>
                                      <a:rPr lang="en-US" b="1" i="1" smtClean="0">
                                        <a:latin typeface="Cambria Math"/>
                                      </a:rPr>
                                    </m:ctrlPr>
                                  </m:fPr>
                                  <m:num>
                                    <m:sSub>
                                      <m:sSubPr>
                                        <m:ctrlPr>
                                          <a:rPr lang="en-US" b="1" i="1" smtClean="0">
                                            <a:latin typeface="Cambria Math"/>
                                          </a:rPr>
                                        </m:ctrlPr>
                                      </m:sSubPr>
                                      <m:e>
                                        <m:r>
                                          <a:rPr lang="en-US" b="1" i="1" smtClean="0">
                                            <a:latin typeface="Cambria Math"/>
                                          </a:rPr>
                                          <m:t>𝑫</m:t>
                                        </m:r>
                                      </m:e>
                                      <m:sub>
                                        <m:r>
                                          <a:rPr lang="en-US" b="1" i="1" smtClean="0">
                                            <a:latin typeface="Cambria Math"/>
                                          </a:rPr>
                                          <m:t>𝒑</m:t>
                                        </m:r>
                                      </m:sub>
                                    </m:sSub>
                                  </m:num>
                                  <m:den>
                                    <m:r>
                                      <a:rPr lang="en-US" b="1" i="1" smtClean="0">
                                        <a:latin typeface="Cambria Math"/>
                                      </a:rPr>
                                      <m:t>𝑹</m:t>
                                    </m:r>
                                  </m:den>
                                </m:f>
                              </m:oMath>
                            </m:oMathPara>
                          </a14:m>
                          <a:endParaRPr lang="en-US" b="1" dirty="0">
                            <a:latin typeface="Arial" pitchFamily="34" charset="0"/>
                            <a:cs typeface="Arial" pitchFamily="34" charset="0"/>
                          </a:endParaRPr>
                        </a:p>
                      </a:txBody>
                      <a:tcPr/>
                    </a:tc>
                    <a:tc>
                      <a:txBody>
                        <a:bodyPr/>
                        <a:lstStyle/>
                        <a:p>
                          <a:r>
                            <a:rPr lang="en-US" b="1" dirty="0" smtClean="0">
                              <a:latin typeface="Arial" pitchFamily="34" charset="0"/>
                              <a:cs typeface="Arial" pitchFamily="34" charset="0"/>
                            </a:rPr>
                            <a:t>Particle diameter-to-rotor radius ratio</a:t>
                          </a:r>
                          <a:endParaRPr lang="en-US" b="1" dirty="0">
                            <a:latin typeface="Arial" pitchFamily="34" charset="0"/>
                            <a:cs typeface="Arial" pitchFamily="34" charset="0"/>
                          </a:endParaRPr>
                        </a:p>
                      </a:txBody>
                      <a:tcPr/>
                    </a:tc>
                  </a:tr>
                  <a:tr h="370840">
                    <a:tc>
                      <a:txBody>
                        <a:bodyPr/>
                        <a:lstStyle/>
                        <a:p>
                          <a:pPr>
                            <a:spcBef>
                              <a:spcPts val="600"/>
                            </a:spcBef>
                          </a:pPr>
                          <a:endParaRPr lang="en-US" b="1" dirty="0" smtClean="0">
                            <a:latin typeface="Arial" pitchFamily="34" charset="0"/>
                            <a:cs typeface="Arial" pitchFamily="34" charset="0"/>
                          </a:endParaRPr>
                        </a:p>
                        <a:p>
                          <a:pPr>
                            <a:spcBef>
                              <a:spcPts val="100"/>
                            </a:spcBef>
                          </a:pPr>
                          <a:endParaRPr lang="en-US" b="1" dirty="0">
                            <a:latin typeface="Arial" pitchFamily="34" charset="0"/>
                            <a:cs typeface="Arial" pitchFamily="34" charset="0"/>
                          </a:endParaRPr>
                        </a:p>
                      </a:txBody>
                      <a:tcPr/>
                    </a:tc>
                    <a:tc>
                      <a:txBody>
                        <a:bodyPr/>
                        <a:lstStyle/>
                        <a:p>
                          <a:endParaRPr lang="en-US" b="1" dirty="0">
                            <a:latin typeface="Arial" pitchFamily="34" charset="0"/>
                            <a:cs typeface="Arial" pitchFamily="34" charset="0"/>
                          </a:endParaRPr>
                        </a:p>
                      </a:txBody>
                      <a:tcPr/>
                    </a:tc>
                  </a:tr>
                  <a:tr h="370840">
                    <a:tc>
                      <a:txBody>
                        <a:bodyPr/>
                        <a:lstStyle/>
                        <a:p>
                          <a:endParaRPr lang="en-US" b="1" dirty="0">
                            <a:latin typeface="Arial" pitchFamily="34" charset="0"/>
                            <a:cs typeface="Arial" pitchFamily="34" charset="0"/>
                          </a:endParaRPr>
                        </a:p>
                      </a:txBody>
                      <a:tcPr/>
                    </a:tc>
                    <a:tc>
                      <a:txBody>
                        <a:bodyPr/>
                        <a:lstStyle/>
                        <a:p>
                          <a:endParaRPr lang="en-US" b="1" dirty="0" smtClean="0">
                            <a:latin typeface="Arial" pitchFamily="34" charset="0"/>
                            <a:cs typeface="Arial" pitchFamily="34" charset="0"/>
                          </a:endParaRPr>
                        </a:p>
                        <a:p>
                          <a:endParaRPr lang="en-US" b="1" dirty="0">
                            <a:latin typeface="Arial" pitchFamily="34" charset="0"/>
                            <a:cs typeface="Arial" pitchFamily="34" charset="0"/>
                          </a:endParaRPr>
                        </a:p>
                      </a:txBody>
                      <a:tcPr/>
                    </a:tc>
                  </a:tr>
                  <a:tr h="370840">
                    <a:tc>
                      <a:txBody>
                        <a:bodyPr/>
                        <a:lstStyle/>
                        <a:p>
                          <a:endParaRPr lang="en-US" b="1" dirty="0">
                            <a:latin typeface="Arial" pitchFamily="34" charset="0"/>
                            <a:cs typeface="Arial" pitchFamily="34" charset="0"/>
                          </a:endParaRPr>
                        </a:p>
                      </a:txBody>
                      <a:tcPr/>
                    </a:tc>
                    <a:tc>
                      <a:txBody>
                        <a:bodyPr/>
                        <a:lstStyle/>
                        <a:p>
                          <a:endParaRPr lang="en-US" b="1" dirty="0">
                            <a:latin typeface="Arial" pitchFamily="34" charset="0"/>
                            <a:cs typeface="Arial" pitchFamily="34" charset="0"/>
                          </a:endParaRPr>
                        </a:p>
                      </a:txBody>
                      <a:tcPr/>
                    </a:tc>
                  </a:tr>
                  <a:tr h="370840">
                    <a:tc>
                      <a:txBody>
                        <a:bodyPr/>
                        <a:lstStyle/>
                        <a:p>
                          <a:endParaRPr lang="en-US" b="1" dirty="0">
                            <a:latin typeface="Arial" pitchFamily="34" charset="0"/>
                            <a:cs typeface="Arial" pitchFamily="34" charset="0"/>
                          </a:endParaRPr>
                        </a:p>
                      </a:txBody>
                      <a:tcPr/>
                    </a:tc>
                    <a:tc>
                      <a:txBody>
                        <a:bodyPr/>
                        <a:lstStyle/>
                        <a:p>
                          <a:endParaRPr lang="en-US" b="1" dirty="0">
                            <a:latin typeface="Arial" pitchFamily="34" charset="0"/>
                            <a:cs typeface="Arial" pitchFamily="34" charset="0"/>
                          </a:endParaRPr>
                        </a:p>
                      </a:txBody>
                      <a:tcPr/>
                    </a:tc>
                  </a:tr>
                </a:tbl>
              </a:graphicData>
            </a:graphic>
          </p:graphicFrame>
        </mc:Choice>
        <mc:Fallback xmlns="">
          <p:graphicFrame>
            <p:nvGraphicFramePr>
              <p:cNvPr id="6" name="Table 5"/>
              <p:cNvGraphicFramePr>
                <a:graphicFrameLocks noGrp="1"/>
              </p:cNvGraphicFramePr>
              <p:nvPr>
                <p:extLst>
                  <p:ext uri="{D42A27DB-BD31-4B8C-83A1-F6EECF244321}">
                    <p14:modId xmlns:p14="http://schemas.microsoft.com/office/powerpoint/2010/main" val="40728274"/>
                  </p:ext>
                </p:extLst>
              </p:nvPr>
            </p:nvGraphicFramePr>
            <p:xfrm>
              <a:off x="1028699" y="1192586"/>
              <a:ext cx="7086601" cy="2821178"/>
            </p:xfrm>
            <a:graphic>
              <a:graphicData uri="http://schemas.openxmlformats.org/drawingml/2006/table">
                <a:tbl>
                  <a:tblPr firstRow="1" bandRow="1">
                    <a:tableStyleId>{5C22544A-7EE6-4342-B048-85BDC9FD1C3A}</a:tableStyleId>
                  </a:tblPr>
                  <a:tblGrid>
                    <a:gridCol w="2705101"/>
                    <a:gridCol w="4381500"/>
                  </a:tblGrid>
                  <a:tr h="396240">
                    <a:tc>
                      <a:txBody>
                        <a:bodyPr/>
                        <a:lstStyle/>
                        <a:p>
                          <a:pPr algn="ctr"/>
                          <a:r>
                            <a:rPr lang="en-US" sz="2000" dirty="0" smtClean="0">
                              <a:latin typeface="Arial Black" pitchFamily="34" charset="0"/>
                              <a:cs typeface="Arial" pitchFamily="34" charset="0"/>
                            </a:rPr>
                            <a:t>Expression</a:t>
                          </a:r>
                          <a:endParaRPr lang="en-US" sz="2000" dirty="0">
                            <a:latin typeface="Arial Black" pitchFamily="34" charset="0"/>
                            <a:cs typeface="Arial" pitchFamily="34" charset="0"/>
                          </a:endParaRPr>
                        </a:p>
                      </a:txBody>
                      <a:tcPr/>
                    </a:tc>
                    <a:tc>
                      <a:txBody>
                        <a:bodyPr/>
                        <a:lstStyle/>
                        <a:p>
                          <a:r>
                            <a:rPr lang="en-US" sz="2000" dirty="0" smtClean="0">
                              <a:latin typeface="Arial Black" pitchFamily="34" charset="0"/>
                              <a:cs typeface="Arial" pitchFamily="34" charset="0"/>
                            </a:rPr>
                            <a:t>Description</a:t>
                          </a:r>
                          <a:endParaRPr lang="en-US" sz="2000" dirty="0">
                            <a:latin typeface="Arial Black" pitchFamily="34" charset="0"/>
                            <a:cs typeface="Arial" pitchFamily="34" charset="0"/>
                          </a:endParaRPr>
                        </a:p>
                      </a:txBody>
                      <a:tcPr/>
                    </a:tc>
                  </a:tr>
                  <a:tr h="390398">
                    <a:tc>
                      <a:txBody>
                        <a:bodyPr/>
                        <a:lstStyle/>
                        <a:p>
                          <a:endParaRPr lang="en-US"/>
                        </a:p>
                      </a:txBody>
                      <a:tcPr>
                        <a:blipFill rotWithShape="1">
                          <a:blip r:embed="rId3"/>
                          <a:stretch>
                            <a:fillRect l="-225" t="-109375" r="-161937" b="-521875"/>
                          </a:stretch>
                        </a:blipFill>
                      </a:tcPr>
                    </a:tc>
                    <a:tc>
                      <a:txBody>
                        <a:bodyPr/>
                        <a:lstStyle/>
                        <a:p>
                          <a:r>
                            <a:rPr lang="en-US" b="1" dirty="0" smtClean="0">
                              <a:latin typeface="Arial" pitchFamily="34" charset="0"/>
                              <a:cs typeface="Arial" pitchFamily="34" charset="0"/>
                            </a:rPr>
                            <a:t>Particle diameter-to-rotor radius ratio</a:t>
                          </a:r>
                          <a:endParaRPr lang="en-US" b="1" dirty="0">
                            <a:latin typeface="Arial" pitchFamily="34" charset="0"/>
                            <a:cs typeface="Arial" pitchFamily="34" charset="0"/>
                          </a:endParaRPr>
                        </a:p>
                      </a:txBody>
                      <a:tcPr/>
                    </a:tc>
                  </a:tr>
                  <a:tr h="652780">
                    <a:tc>
                      <a:txBody>
                        <a:bodyPr/>
                        <a:lstStyle/>
                        <a:p>
                          <a:pPr>
                            <a:spcBef>
                              <a:spcPts val="600"/>
                            </a:spcBef>
                          </a:pPr>
                          <a:endParaRPr lang="en-US" b="1" dirty="0" smtClean="0">
                            <a:latin typeface="Arial" pitchFamily="34" charset="0"/>
                            <a:cs typeface="Arial" pitchFamily="34" charset="0"/>
                          </a:endParaRPr>
                        </a:p>
                        <a:p>
                          <a:pPr>
                            <a:spcBef>
                              <a:spcPts val="100"/>
                            </a:spcBef>
                          </a:pPr>
                          <a:endParaRPr lang="en-US" b="1" dirty="0">
                            <a:latin typeface="Arial" pitchFamily="34" charset="0"/>
                            <a:cs typeface="Arial" pitchFamily="34" charset="0"/>
                          </a:endParaRPr>
                        </a:p>
                      </a:txBody>
                      <a:tcPr/>
                    </a:tc>
                    <a:tc>
                      <a:txBody>
                        <a:bodyPr/>
                        <a:lstStyle/>
                        <a:p>
                          <a:endParaRPr lang="en-US" b="1" dirty="0">
                            <a:latin typeface="Arial" pitchFamily="34" charset="0"/>
                            <a:cs typeface="Arial" pitchFamily="34" charset="0"/>
                          </a:endParaRPr>
                        </a:p>
                      </a:txBody>
                      <a:tcPr/>
                    </a:tc>
                  </a:tr>
                  <a:tr h="640080">
                    <a:tc>
                      <a:txBody>
                        <a:bodyPr/>
                        <a:lstStyle/>
                        <a:p>
                          <a:pPr/>
                          <a:endParaRPr lang="en-US" b="1" dirty="0">
                            <a:latin typeface="Arial" pitchFamily="34" charset="0"/>
                            <a:cs typeface="Arial" pitchFamily="34" charset="0"/>
                          </a:endParaRPr>
                        </a:p>
                      </a:txBody>
                      <a:tcPr/>
                    </a:tc>
                    <a:tc>
                      <a:txBody>
                        <a:bodyPr/>
                        <a:lstStyle/>
                        <a:p>
                          <a:endParaRPr lang="en-US" b="1" dirty="0" smtClean="0">
                            <a:latin typeface="Arial" pitchFamily="34" charset="0"/>
                            <a:cs typeface="Arial" pitchFamily="34" charset="0"/>
                          </a:endParaRPr>
                        </a:p>
                        <a:p>
                          <a:endParaRPr lang="en-US" b="1" dirty="0">
                            <a:latin typeface="Arial" pitchFamily="34" charset="0"/>
                            <a:cs typeface="Arial" pitchFamily="34" charset="0"/>
                          </a:endParaRPr>
                        </a:p>
                      </a:txBody>
                      <a:tcPr/>
                    </a:tc>
                  </a:tr>
                  <a:tr h="370840">
                    <a:tc>
                      <a:txBody>
                        <a:bodyPr/>
                        <a:lstStyle/>
                        <a:p>
                          <a:pPr/>
                          <a:endParaRPr lang="en-US" b="1" dirty="0">
                            <a:latin typeface="Arial" pitchFamily="34" charset="0"/>
                            <a:cs typeface="Arial" pitchFamily="34" charset="0"/>
                          </a:endParaRPr>
                        </a:p>
                      </a:txBody>
                      <a:tcPr/>
                    </a:tc>
                    <a:tc>
                      <a:txBody>
                        <a:bodyPr/>
                        <a:lstStyle/>
                        <a:p>
                          <a:endParaRPr lang="en-US" b="1" dirty="0">
                            <a:latin typeface="Arial" pitchFamily="34" charset="0"/>
                            <a:cs typeface="Arial" pitchFamily="34" charset="0"/>
                          </a:endParaRPr>
                        </a:p>
                      </a:txBody>
                      <a:tcPr/>
                    </a:tc>
                  </a:tr>
                  <a:tr h="370840">
                    <a:tc>
                      <a:txBody>
                        <a:bodyPr/>
                        <a:lstStyle/>
                        <a:p>
                          <a:pPr/>
                          <a:endParaRPr lang="en-US" b="1" dirty="0">
                            <a:latin typeface="Arial" pitchFamily="34" charset="0"/>
                            <a:cs typeface="Arial" pitchFamily="34" charset="0"/>
                          </a:endParaRPr>
                        </a:p>
                      </a:txBody>
                      <a:tcPr/>
                    </a:tc>
                    <a:tc>
                      <a:txBody>
                        <a:bodyPr/>
                        <a:lstStyle/>
                        <a:p>
                          <a:endParaRPr lang="en-US" b="1" dirty="0">
                            <a:latin typeface="Arial" pitchFamily="34" charset="0"/>
                            <a:cs typeface="Arial" pitchFamily="34" charset="0"/>
                          </a:endParaRPr>
                        </a:p>
                      </a:txBody>
                      <a:tcPr/>
                    </a:tc>
                  </a:tr>
                </a:tbl>
              </a:graphicData>
            </a:graphic>
          </p:graphicFrame>
        </mc:Fallback>
      </mc:AlternateContent>
    </p:spTree>
    <p:extLst>
      <p:ext uri="{BB962C8B-B14F-4D97-AF65-F5344CB8AC3E}">
        <p14:creationId xmlns:p14="http://schemas.microsoft.com/office/powerpoint/2010/main" val="178811023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Selected Similarity Parameters</a:t>
            </a:r>
            <a:endParaRPr lang="en-US" dirty="0"/>
          </a:p>
        </p:txBody>
      </p:sp>
      <p:sp>
        <p:nvSpPr>
          <p:cNvPr id="4" name="Date Placeholder 3"/>
          <p:cNvSpPr>
            <a:spLocks noGrp="1"/>
          </p:cNvSpPr>
          <p:nvPr>
            <p:ph type="dt" sz="half" idx="10"/>
          </p:nvPr>
        </p:nvSpPr>
        <p:spPr/>
        <p:txBody>
          <a:bodyPr/>
          <a:lstStyle/>
          <a:p>
            <a:fld id="{1BAE35F3-A313-4BA0-9F1D-A5B57E81AEE2}" type="datetime3">
              <a:rPr lang="en-US" smtClean="0"/>
              <a:t>5 December 2012</a:t>
            </a:fld>
            <a:endParaRPr lang="en-US"/>
          </a:p>
        </p:txBody>
      </p:sp>
      <p:sp>
        <p:nvSpPr>
          <p:cNvPr id="5" name="Slide Number Placeholder 4"/>
          <p:cNvSpPr>
            <a:spLocks noGrp="1"/>
          </p:cNvSpPr>
          <p:nvPr>
            <p:ph type="sldNum" sz="quarter" idx="12"/>
          </p:nvPr>
        </p:nvSpPr>
        <p:spPr/>
        <p:txBody>
          <a:bodyPr/>
          <a:lstStyle/>
          <a:p>
            <a:fld id="{12488483-F491-42DF-9DC1-D3D298853161}" type="slidenum">
              <a:rPr lang="en-US" smtClean="0"/>
              <a:t>11</a:t>
            </a:fld>
            <a:endParaRPr lang="en-US"/>
          </a:p>
        </p:txBody>
      </p:sp>
      <mc:AlternateContent xmlns:mc="http://schemas.openxmlformats.org/markup-compatibility/2006" xmlns:a14="http://schemas.microsoft.com/office/drawing/2010/main">
        <mc:Choice Requires="a14">
          <p:graphicFrame>
            <p:nvGraphicFramePr>
              <p:cNvPr id="6" name="Table 5"/>
              <p:cNvGraphicFramePr>
                <a:graphicFrameLocks noGrp="1"/>
              </p:cNvGraphicFramePr>
              <p:nvPr>
                <p:extLst>
                  <p:ext uri="{D42A27DB-BD31-4B8C-83A1-F6EECF244321}">
                    <p14:modId xmlns:p14="http://schemas.microsoft.com/office/powerpoint/2010/main" val="1287487398"/>
                  </p:ext>
                </p:extLst>
              </p:nvPr>
            </p:nvGraphicFramePr>
            <p:xfrm>
              <a:off x="1028699" y="1192586"/>
              <a:ext cx="7086601" cy="2818067"/>
            </p:xfrm>
            <a:graphic>
              <a:graphicData uri="http://schemas.openxmlformats.org/drawingml/2006/table">
                <a:tbl>
                  <a:tblPr firstRow="1" bandRow="1">
                    <a:tableStyleId>{5C22544A-7EE6-4342-B048-85BDC9FD1C3A}</a:tableStyleId>
                  </a:tblPr>
                  <a:tblGrid>
                    <a:gridCol w="2705101"/>
                    <a:gridCol w="4381500"/>
                  </a:tblGrid>
                  <a:tr h="370840">
                    <a:tc>
                      <a:txBody>
                        <a:bodyPr/>
                        <a:lstStyle/>
                        <a:p>
                          <a:pPr algn="ctr"/>
                          <a:r>
                            <a:rPr lang="en-US" sz="2000" dirty="0" smtClean="0">
                              <a:latin typeface="Arial Black" pitchFamily="34" charset="0"/>
                              <a:cs typeface="Arial" pitchFamily="34" charset="0"/>
                            </a:rPr>
                            <a:t>Expression</a:t>
                          </a:r>
                          <a:endParaRPr lang="en-US" sz="2000" dirty="0">
                            <a:latin typeface="Arial Black" pitchFamily="34" charset="0"/>
                            <a:cs typeface="Arial" pitchFamily="34" charset="0"/>
                          </a:endParaRPr>
                        </a:p>
                      </a:txBody>
                      <a:tcPr/>
                    </a:tc>
                    <a:tc>
                      <a:txBody>
                        <a:bodyPr/>
                        <a:lstStyle/>
                        <a:p>
                          <a:r>
                            <a:rPr lang="en-US" sz="2000" dirty="0" smtClean="0">
                              <a:latin typeface="Arial Black" pitchFamily="34" charset="0"/>
                              <a:cs typeface="Arial" pitchFamily="34" charset="0"/>
                            </a:rPr>
                            <a:t>Description</a:t>
                          </a:r>
                          <a:endParaRPr lang="en-US" sz="2000" dirty="0">
                            <a:latin typeface="Arial Black" pitchFamily="34" charset="0"/>
                            <a:cs typeface="Arial" pitchFamily="34" charset="0"/>
                          </a:endParaRPr>
                        </a:p>
                      </a:txBody>
                      <a:tcPr/>
                    </a:tc>
                  </a:tr>
                  <a:tr h="370840">
                    <a:tc>
                      <a:txBody>
                        <a:bodyPr/>
                        <a:lstStyle/>
                        <a:p>
                          <a:pPr/>
                          <a14:m>
                            <m:oMathPara xmlns:m="http://schemas.openxmlformats.org/officeDocument/2006/math">
                              <m:oMathParaPr>
                                <m:jc m:val="centerGroup"/>
                              </m:oMathParaPr>
                              <m:oMath xmlns:m="http://schemas.openxmlformats.org/officeDocument/2006/math">
                                <m:f>
                                  <m:fPr>
                                    <m:type m:val="lin"/>
                                    <m:ctrlPr>
                                      <a:rPr lang="en-US" b="1" i="1" smtClean="0">
                                        <a:latin typeface="Cambria Math"/>
                                      </a:rPr>
                                    </m:ctrlPr>
                                  </m:fPr>
                                  <m:num>
                                    <m:sSub>
                                      <m:sSubPr>
                                        <m:ctrlPr>
                                          <a:rPr lang="en-US" b="1" i="1" smtClean="0">
                                            <a:latin typeface="Cambria Math"/>
                                          </a:rPr>
                                        </m:ctrlPr>
                                      </m:sSubPr>
                                      <m:e>
                                        <m:r>
                                          <a:rPr lang="en-US" b="1" i="1" smtClean="0">
                                            <a:latin typeface="Cambria Math"/>
                                          </a:rPr>
                                          <m:t>𝑫</m:t>
                                        </m:r>
                                      </m:e>
                                      <m:sub>
                                        <m:r>
                                          <a:rPr lang="en-US" b="1" i="1" smtClean="0">
                                            <a:latin typeface="Cambria Math"/>
                                          </a:rPr>
                                          <m:t>𝒑</m:t>
                                        </m:r>
                                      </m:sub>
                                    </m:sSub>
                                  </m:num>
                                  <m:den>
                                    <m:r>
                                      <a:rPr lang="en-US" b="1" i="1" smtClean="0">
                                        <a:latin typeface="Cambria Math"/>
                                      </a:rPr>
                                      <m:t>𝑹</m:t>
                                    </m:r>
                                  </m:den>
                                </m:f>
                              </m:oMath>
                            </m:oMathPara>
                          </a14:m>
                          <a:endParaRPr lang="en-US" b="1" dirty="0">
                            <a:latin typeface="Arial" pitchFamily="34" charset="0"/>
                            <a:cs typeface="Arial" pitchFamily="34" charset="0"/>
                          </a:endParaRPr>
                        </a:p>
                      </a:txBody>
                      <a:tcPr/>
                    </a:tc>
                    <a:tc>
                      <a:txBody>
                        <a:bodyPr/>
                        <a:lstStyle/>
                        <a:p>
                          <a:r>
                            <a:rPr lang="en-US" b="1" dirty="0" smtClean="0">
                              <a:latin typeface="Arial" pitchFamily="34" charset="0"/>
                              <a:cs typeface="Arial" pitchFamily="34" charset="0"/>
                            </a:rPr>
                            <a:t>Particle diameter-to-rotor radius ratio</a:t>
                          </a:r>
                          <a:endParaRPr lang="en-US" b="1" dirty="0">
                            <a:latin typeface="Arial" pitchFamily="34" charset="0"/>
                            <a:cs typeface="Arial" pitchFamily="34" charset="0"/>
                          </a:endParaRPr>
                        </a:p>
                      </a:txBody>
                      <a:tcPr/>
                    </a:tc>
                  </a:tr>
                  <a:tr h="370840">
                    <a:tc>
                      <a:txBody>
                        <a:bodyPr/>
                        <a:lstStyle/>
                        <a:p>
                          <a:pPr/>
                          <a14:m>
                            <m:oMathPara xmlns:m="http://schemas.openxmlformats.org/officeDocument/2006/math">
                              <m:oMathParaPr>
                                <m:jc m:val="centerGroup"/>
                              </m:oMathParaPr>
                              <m:oMath xmlns:m="http://schemas.openxmlformats.org/officeDocument/2006/math">
                                <m:f>
                                  <m:fPr>
                                    <m:type m:val="lin"/>
                                    <m:ctrlPr>
                                      <a:rPr lang="en-US" b="1" i="1" smtClean="0">
                                        <a:latin typeface="Cambria Math"/>
                                      </a:rPr>
                                    </m:ctrlPr>
                                  </m:fPr>
                                  <m:num>
                                    <m:sSubSup>
                                      <m:sSubSupPr>
                                        <m:ctrlPr>
                                          <a:rPr lang="en-US" b="1" i="1" smtClean="0">
                                            <a:latin typeface="Cambria Math"/>
                                          </a:rPr>
                                        </m:ctrlPr>
                                      </m:sSubSupPr>
                                      <m:e>
                                        <m:sSub>
                                          <m:sSubPr>
                                            <m:ctrlPr>
                                              <a:rPr lang="en-US" b="1" i="1" smtClean="0">
                                                <a:latin typeface="Cambria Math"/>
                                              </a:rPr>
                                            </m:ctrlPr>
                                          </m:sSubPr>
                                          <m:e>
                                            <m:r>
                                              <a:rPr lang="en-US" b="1" i="1" smtClean="0">
                                                <a:latin typeface="Cambria Math"/>
                                              </a:rPr>
                                              <m:t>𝑼</m:t>
                                            </m:r>
                                          </m:e>
                                          <m:sub>
                                            <m:r>
                                              <a:rPr lang="en-US" b="1" i="1" smtClean="0">
                                                <a:latin typeface="Cambria Math"/>
                                              </a:rPr>
                                              <m:t>𝐜𝐡𝐚𝐫</m:t>
                                            </m:r>
                                          </m:sub>
                                        </m:sSub>
                                      </m:e>
                                      <m:sub/>
                                      <m:sup>
                                        <m:r>
                                          <a:rPr lang="en-US" b="1" i="1" smtClean="0">
                                            <a:latin typeface="Cambria Math"/>
                                          </a:rPr>
                                          <m:t>𝟐</m:t>
                                        </m:r>
                                      </m:sup>
                                    </m:sSubSup>
                                  </m:num>
                                  <m:den>
                                    <m:rad>
                                      <m:radPr>
                                        <m:degHide m:val="on"/>
                                        <m:ctrlPr>
                                          <a:rPr lang="en-US" b="1" i="1" smtClean="0">
                                            <a:latin typeface="Cambria Math"/>
                                          </a:rPr>
                                        </m:ctrlPr>
                                      </m:radPr>
                                      <m:deg/>
                                      <m:e>
                                        <m:d>
                                          <m:dPr>
                                            <m:ctrlPr>
                                              <a:rPr lang="en-US" b="1" i="1" smtClean="0">
                                                <a:latin typeface="Cambria Math"/>
                                              </a:rPr>
                                            </m:ctrlPr>
                                          </m:dPr>
                                          <m:e>
                                            <m:f>
                                              <m:fPr>
                                                <m:type m:val="lin"/>
                                                <m:ctrlPr>
                                                  <a:rPr lang="en-US" b="1" i="1" smtClean="0">
                                                    <a:latin typeface="Cambria Math"/>
                                                  </a:rPr>
                                                </m:ctrlPr>
                                              </m:fPr>
                                              <m:num>
                                                <m:sSub>
                                                  <m:sSubPr>
                                                    <m:ctrlPr>
                                                      <a:rPr lang="en-US" b="1" i="1" smtClean="0">
                                                        <a:latin typeface="Cambria Math"/>
                                                      </a:rPr>
                                                    </m:ctrlPr>
                                                  </m:sSubPr>
                                                  <m:e>
                                                    <m:r>
                                                      <a:rPr lang="en-US" b="1" i="1" smtClean="0">
                                                        <a:latin typeface="Cambria Math"/>
                                                        <a:ea typeface="Cambria Math"/>
                                                      </a:rPr>
                                                      <m:t>𝝆</m:t>
                                                    </m:r>
                                                  </m:e>
                                                  <m:sub>
                                                    <m:r>
                                                      <a:rPr lang="en-US" b="1" i="1" smtClean="0">
                                                        <a:latin typeface="Cambria Math"/>
                                                      </a:rPr>
                                                      <m:t>𝒔</m:t>
                                                    </m:r>
                                                  </m:sub>
                                                </m:sSub>
                                              </m:num>
                                              <m:den>
                                                <m:r>
                                                  <a:rPr lang="en-US" b="1" i="1" smtClean="0">
                                                    <a:latin typeface="Cambria Math"/>
                                                    <a:ea typeface="Cambria Math"/>
                                                  </a:rPr>
                                                  <m:t>𝝆</m:t>
                                                </m:r>
                                              </m:den>
                                            </m:f>
                                            <m:r>
                                              <a:rPr lang="en-US" b="1" i="1" smtClean="0">
                                                <a:latin typeface="Cambria Math"/>
                                              </a:rPr>
                                              <m:t>−</m:t>
                                            </m:r>
                                            <m:r>
                                              <a:rPr lang="en-US" b="1" i="1" smtClean="0">
                                                <a:latin typeface="Cambria Math"/>
                                              </a:rPr>
                                              <m:t>𝟏</m:t>
                                            </m:r>
                                          </m:e>
                                        </m:d>
                                        <m:r>
                                          <a:rPr lang="en-US" b="1" i="1" smtClean="0">
                                            <a:latin typeface="Cambria Math"/>
                                          </a:rPr>
                                          <m:t>𝒈</m:t>
                                        </m:r>
                                        <m:sSub>
                                          <m:sSubPr>
                                            <m:ctrlPr>
                                              <a:rPr lang="en-US" b="1" i="1" smtClean="0">
                                                <a:latin typeface="Cambria Math"/>
                                              </a:rPr>
                                            </m:ctrlPr>
                                          </m:sSubPr>
                                          <m:e>
                                            <m:r>
                                              <a:rPr lang="en-US" b="1" i="1" smtClean="0">
                                                <a:latin typeface="Cambria Math"/>
                                              </a:rPr>
                                              <m:t>𝑫</m:t>
                                            </m:r>
                                          </m:e>
                                          <m:sub>
                                            <m:r>
                                              <a:rPr lang="en-US" b="1" i="1" smtClean="0">
                                                <a:latin typeface="Cambria Math"/>
                                              </a:rPr>
                                              <m:t>𝒑</m:t>
                                            </m:r>
                                          </m:sub>
                                        </m:sSub>
                                      </m:e>
                                    </m:rad>
                                  </m:den>
                                </m:f>
                              </m:oMath>
                            </m:oMathPara>
                          </a14:m>
                          <a:endParaRPr lang="en-US" b="1" dirty="0">
                            <a:latin typeface="Arial" pitchFamily="34" charset="0"/>
                            <a:cs typeface="Arial" pitchFamily="34" charset="0"/>
                          </a:endParaRPr>
                        </a:p>
                      </a:txBody>
                      <a:tcPr/>
                    </a:tc>
                    <a:tc>
                      <a:txBody>
                        <a:bodyPr/>
                        <a:lstStyle/>
                        <a:p>
                          <a:r>
                            <a:rPr lang="en-US" b="1" dirty="0" err="1" smtClean="0">
                              <a:latin typeface="Arial" pitchFamily="34" charset="0"/>
                              <a:cs typeface="Arial" pitchFamily="34" charset="0"/>
                            </a:rPr>
                            <a:t>Densimetric</a:t>
                          </a:r>
                          <a:r>
                            <a:rPr lang="en-US" b="1" baseline="0" dirty="0" smtClean="0">
                              <a:latin typeface="Arial" pitchFamily="34" charset="0"/>
                              <a:cs typeface="Arial" pitchFamily="34" charset="0"/>
                            </a:rPr>
                            <a:t> </a:t>
                          </a:r>
                          <a:r>
                            <a:rPr lang="en-US" b="1" dirty="0" smtClean="0">
                              <a:latin typeface="Arial" pitchFamily="34" charset="0"/>
                              <a:cs typeface="Arial" pitchFamily="34" charset="0"/>
                            </a:rPr>
                            <a:t>Froude number</a:t>
                          </a:r>
                          <a:endParaRPr lang="en-US" b="1" dirty="0">
                            <a:latin typeface="Arial" pitchFamily="34" charset="0"/>
                            <a:cs typeface="Arial" pitchFamily="34" charset="0"/>
                          </a:endParaRPr>
                        </a:p>
                      </a:txBody>
                      <a:tcPr/>
                    </a:tc>
                  </a:tr>
                  <a:tr h="370840">
                    <a:tc>
                      <a:txBody>
                        <a:bodyPr/>
                        <a:lstStyle/>
                        <a:p>
                          <a:endParaRPr lang="en-US" b="1" dirty="0">
                            <a:latin typeface="Arial" pitchFamily="34" charset="0"/>
                            <a:cs typeface="Arial" pitchFamily="34" charset="0"/>
                          </a:endParaRPr>
                        </a:p>
                      </a:txBody>
                      <a:tcPr/>
                    </a:tc>
                    <a:tc>
                      <a:txBody>
                        <a:bodyPr/>
                        <a:lstStyle/>
                        <a:p>
                          <a:endParaRPr lang="en-US" b="1" dirty="0" smtClean="0">
                            <a:latin typeface="Arial" pitchFamily="34" charset="0"/>
                            <a:cs typeface="Arial" pitchFamily="34" charset="0"/>
                          </a:endParaRPr>
                        </a:p>
                        <a:p>
                          <a:endParaRPr lang="en-US" b="1" dirty="0">
                            <a:latin typeface="Arial" pitchFamily="34" charset="0"/>
                            <a:cs typeface="Arial" pitchFamily="34" charset="0"/>
                          </a:endParaRPr>
                        </a:p>
                      </a:txBody>
                      <a:tcPr/>
                    </a:tc>
                  </a:tr>
                  <a:tr h="370840">
                    <a:tc>
                      <a:txBody>
                        <a:bodyPr/>
                        <a:lstStyle/>
                        <a:p>
                          <a:endParaRPr lang="en-US" b="1" dirty="0">
                            <a:latin typeface="Arial" pitchFamily="34" charset="0"/>
                            <a:cs typeface="Arial" pitchFamily="34" charset="0"/>
                          </a:endParaRPr>
                        </a:p>
                      </a:txBody>
                      <a:tcPr/>
                    </a:tc>
                    <a:tc>
                      <a:txBody>
                        <a:bodyPr/>
                        <a:lstStyle/>
                        <a:p>
                          <a:endParaRPr lang="en-US" b="1" dirty="0">
                            <a:latin typeface="Arial" pitchFamily="34" charset="0"/>
                            <a:cs typeface="Arial" pitchFamily="34" charset="0"/>
                          </a:endParaRPr>
                        </a:p>
                      </a:txBody>
                      <a:tcPr/>
                    </a:tc>
                  </a:tr>
                  <a:tr h="370840">
                    <a:tc>
                      <a:txBody>
                        <a:bodyPr/>
                        <a:lstStyle/>
                        <a:p>
                          <a:endParaRPr lang="en-US" b="1" dirty="0">
                            <a:latin typeface="Arial" pitchFamily="34" charset="0"/>
                            <a:cs typeface="Arial" pitchFamily="34" charset="0"/>
                          </a:endParaRPr>
                        </a:p>
                      </a:txBody>
                      <a:tcPr/>
                    </a:tc>
                    <a:tc>
                      <a:txBody>
                        <a:bodyPr/>
                        <a:lstStyle/>
                        <a:p>
                          <a:endParaRPr lang="en-US" b="1" dirty="0">
                            <a:latin typeface="Arial" pitchFamily="34" charset="0"/>
                            <a:cs typeface="Arial" pitchFamily="34" charset="0"/>
                          </a:endParaRPr>
                        </a:p>
                      </a:txBody>
                      <a:tcPr/>
                    </a:tc>
                  </a:tr>
                </a:tbl>
              </a:graphicData>
            </a:graphic>
          </p:graphicFrame>
        </mc:Choice>
        <mc:Fallback xmlns="">
          <p:graphicFrame>
            <p:nvGraphicFramePr>
              <p:cNvPr id="6" name="Table 5"/>
              <p:cNvGraphicFramePr>
                <a:graphicFrameLocks noGrp="1"/>
              </p:cNvGraphicFramePr>
              <p:nvPr>
                <p:extLst>
                  <p:ext uri="{D42A27DB-BD31-4B8C-83A1-F6EECF244321}">
                    <p14:modId xmlns:p14="http://schemas.microsoft.com/office/powerpoint/2010/main" val="1287487398"/>
                  </p:ext>
                </p:extLst>
              </p:nvPr>
            </p:nvGraphicFramePr>
            <p:xfrm>
              <a:off x="1028699" y="1192586"/>
              <a:ext cx="7086601" cy="2818067"/>
            </p:xfrm>
            <a:graphic>
              <a:graphicData uri="http://schemas.openxmlformats.org/drawingml/2006/table">
                <a:tbl>
                  <a:tblPr firstRow="1" bandRow="1">
                    <a:tableStyleId>{5C22544A-7EE6-4342-B048-85BDC9FD1C3A}</a:tableStyleId>
                  </a:tblPr>
                  <a:tblGrid>
                    <a:gridCol w="2705101"/>
                    <a:gridCol w="4381500"/>
                  </a:tblGrid>
                  <a:tr h="396240">
                    <a:tc>
                      <a:txBody>
                        <a:bodyPr/>
                        <a:lstStyle/>
                        <a:p>
                          <a:pPr algn="ctr"/>
                          <a:r>
                            <a:rPr lang="en-US" sz="2000" dirty="0" smtClean="0">
                              <a:latin typeface="Arial Black" pitchFamily="34" charset="0"/>
                              <a:cs typeface="Arial" pitchFamily="34" charset="0"/>
                            </a:rPr>
                            <a:t>Expression</a:t>
                          </a:r>
                          <a:endParaRPr lang="en-US" sz="2000" dirty="0">
                            <a:latin typeface="Arial Black" pitchFamily="34" charset="0"/>
                            <a:cs typeface="Arial" pitchFamily="34" charset="0"/>
                          </a:endParaRPr>
                        </a:p>
                      </a:txBody>
                      <a:tcPr/>
                    </a:tc>
                    <a:tc>
                      <a:txBody>
                        <a:bodyPr/>
                        <a:lstStyle/>
                        <a:p>
                          <a:r>
                            <a:rPr lang="en-US" sz="2000" dirty="0" smtClean="0">
                              <a:latin typeface="Arial Black" pitchFamily="34" charset="0"/>
                              <a:cs typeface="Arial" pitchFamily="34" charset="0"/>
                            </a:rPr>
                            <a:t>Description</a:t>
                          </a:r>
                          <a:endParaRPr lang="en-US" sz="2000" dirty="0">
                            <a:latin typeface="Arial Black" pitchFamily="34" charset="0"/>
                            <a:cs typeface="Arial" pitchFamily="34" charset="0"/>
                          </a:endParaRPr>
                        </a:p>
                      </a:txBody>
                      <a:tcPr/>
                    </a:tc>
                  </a:tr>
                  <a:tr h="390398">
                    <a:tc>
                      <a:txBody>
                        <a:bodyPr/>
                        <a:lstStyle/>
                        <a:p>
                          <a:endParaRPr lang="en-US"/>
                        </a:p>
                      </a:txBody>
                      <a:tcPr>
                        <a:blipFill rotWithShape="1">
                          <a:blip r:embed="rId3"/>
                          <a:stretch>
                            <a:fillRect l="-225" t="-109375" r="-161937" b="-520313"/>
                          </a:stretch>
                        </a:blipFill>
                      </a:tcPr>
                    </a:tc>
                    <a:tc>
                      <a:txBody>
                        <a:bodyPr/>
                        <a:lstStyle/>
                        <a:p>
                          <a:r>
                            <a:rPr lang="en-US" b="1" dirty="0" smtClean="0">
                              <a:latin typeface="Arial" pitchFamily="34" charset="0"/>
                              <a:cs typeface="Arial" pitchFamily="34" charset="0"/>
                            </a:rPr>
                            <a:t>Particle diameter-to-rotor radius ratio</a:t>
                          </a:r>
                          <a:endParaRPr lang="en-US" b="1" dirty="0">
                            <a:latin typeface="Arial" pitchFamily="34" charset="0"/>
                            <a:cs typeface="Arial" pitchFamily="34" charset="0"/>
                          </a:endParaRPr>
                        </a:p>
                      </a:txBody>
                      <a:tcPr/>
                    </a:tc>
                  </a:tr>
                  <a:tr h="649669">
                    <a:tc>
                      <a:txBody>
                        <a:bodyPr/>
                        <a:lstStyle/>
                        <a:p>
                          <a:endParaRPr lang="en-US"/>
                        </a:p>
                      </a:txBody>
                      <a:tcPr>
                        <a:blipFill rotWithShape="1">
                          <a:blip r:embed="rId3"/>
                          <a:stretch>
                            <a:fillRect l="-225" t="-126415" r="-161937" b="-214151"/>
                          </a:stretch>
                        </a:blipFill>
                      </a:tcPr>
                    </a:tc>
                    <a:tc>
                      <a:txBody>
                        <a:bodyPr/>
                        <a:lstStyle/>
                        <a:p>
                          <a:r>
                            <a:rPr lang="en-US" b="1" dirty="0" err="1" smtClean="0">
                              <a:latin typeface="Arial" pitchFamily="34" charset="0"/>
                              <a:cs typeface="Arial" pitchFamily="34" charset="0"/>
                            </a:rPr>
                            <a:t>Densimetric</a:t>
                          </a:r>
                          <a:r>
                            <a:rPr lang="en-US" b="1" baseline="0" dirty="0" smtClean="0">
                              <a:latin typeface="Arial" pitchFamily="34" charset="0"/>
                              <a:cs typeface="Arial" pitchFamily="34" charset="0"/>
                            </a:rPr>
                            <a:t> </a:t>
                          </a:r>
                          <a:r>
                            <a:rPr lang="en-US" b="1" dirty="0" smtClean="0">
                              <a:latin typeface="Arial" pitchFamily="34" charset="0"/>
                              <a:cs typeface="Arial" pitchFamily="34" charset="0"/>
                            </a:rPr>
                            <a:t>Froude number</a:t>
                          </a:r>
                          <a:endParaRPr lang="en-US" b="1" dirty="0">
                            <a:latin typeface="Arial" pitchFamily="34" charset="0"/>
                            <a:cs typeface="Arial" pitchFamily="34" charset="0"/>
                          </a:endParaRPr>
                        </a:p>
                      </a:txBody>
                      <a:tcPr/>
                    </a:tc>
                  </a:tr>
                  <a:tr h="640080">
                    <a:tc>
                      <a:txBody>
                        <a:bodyPr/>
                        <a:lstStyle/>
                        <a:p>
                          <a:pPr/>
                          <a:endParaRPr lang="en-US" b="1" dirty="0">
                            <a:latin typeface="Arial" pitchFamily="34" charset="0"/>
                            <a:cs typeface="Arial" pitchFamily="34" charset="0"/>
                          </a:endParaRPr>
                        </a:p>
                      </a:txBody>
                      <a:tcPr/>
                    </a:tc>
                    <a:tc>
                      <a:txBody>
                        <a:bodyPr/>
                        <a:lstStyle/>
                        <a:p>
                          <a:endParaRPr lang="en-US" b="1" dirty="0" smtClean="0">
                            <a:latin typeface="Arial" pitchFamily="34" charset="0"/>
                            <a:cs typeface="Arial" pitchFamily="34" charset="0"/>
                          </a:endParaRPr>
                        </a:p>
                        <a:p>
                          <a:endParaRPr lang="en-US" b="1" dirty="0">
                            <a:latin typeface="Arial" pitchFamily="34" charset="0"/>
                            <a:cs typeface="Arial" pitchFamily="34" charset="0"/>
                          </a:endParaRPr>
                        </a:p>
                      </a:txBody>
                      <a:tcPr/>
                    </a:tc>
                  </a:tr>
                  <a:tr h="370840">
                    <a:tc>
                      <a:txBody>
                        <a:bodyPr/>
                        <a:lstStyle/>
                        <a:p>
                          <a:pPr/>
                          <a:endParaRPr lang="en-US" b="1" dirty="0">
                            <a:latin typeface="Arial" pitchFamily="34" charset="0"/>
                            <a:cs typeface="Arial" pitchFamily="34" charset="0"/>
                          </a:endParaRPr>
                        </a:p>
                      </a:txBody>
                      <a:tcPr/>
                    </a:tc>
                    <a:tc>
                      <a:txBody>
                        <a:bodyPr/>
                        <a:lstStyle/>
                        <a:p>
                          <a:endParaRPr lang="en-US" b="1" dirty="0">
                            <a:latin typeface="Arial" pitchFamily="34" charset="0"/>
                            <a:cs typeface="Arial" pitchFamily="34" charset="0"/>
                          </a:endParaRPr>
                        </a:p>
                      </a:txBody>
                      <a:tcPr/>
                    </a:tc>
                  </a:tr>
                  <a:tr h="370840">
                    <a:tc>
                      <a:txBody>
                        <a:bodyPr/>
                        <a:lstStyle/>
                        <a:p>
                          <a:pPr/>
                          <a:endParaRPr lang="en-US" b="1" dirty="0">
                            <a:latin typeface="Arial" pitchFamily="34" charset="0"/>
                            <a:cs typeface="Arial" pitchFamily="34" charset="0"/>
                          </a:endParaRPr>
                        </a:p>
                      </a:txBody>
                      <a:tcPr/>
                    </a:tc>
                    <a:tc>
                      <a:txBody>
                        <a:bodyPr/>
                        <a:lstStyle/>
                        <a:p>
                          <a:endParaRPr lang="en-US" b="1" dirty="0">
                            <a:latin typeface="Arial" pitchFamily="34" charset="0"/>
                            <a:cs typeface="Arial" pitchFamily="34" charset="0"/>
                          </a:endParaRPr>
                        </a:p>
                      </a:txBody>
                      <a:tcPr/>
                    </a:tc>
                  </a:tr>
                </a:tbl>
              </a:graphicData>
            </a:graphic>
          </p:graphicFrame>
        </mc:Fallback>
      </mc:AlternateContent>
    </p:spTree>
    <p:extLst>
      <p:ext uri="{BB962C8B-B14F-4D97-AF65-F5344CB8AC3E}">
        <p14:creationId xmlns:p14="http://schemas.microsoft.com/office/powerpoint/2010/main" val="34646331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Selected Similarity Parameters</a:t>
            </a:r>
            <a:endParaRPr lang="en-US" dirty="0"/>
          </a:p>
        </p:txBody>
      </p:sp>
      <p:sp>
        <p:nvSpPr>
          <p:cNvPr id="4" name="Date Placeholder 3"/>
          <p:cNvSpPr>
            <a:spLocks noGrp="1"/>
          </p:cNvSpPr>
          <p:nvPr>
            <p:ph type="dt" sz="half" idx="10"/>
          </p:nvPr>
        </p:nvSpPr>
        <p:spPr/>
        <p:txBody>
          <a:bodyPr/>
          <a:lstStyle/>
          <a:p>
            <a:fld id="{1BAE35F3-A313-4BA0-9F1D-A5B57E81AEE2}" type="datetime3">
              <a:rPr lang="en-US" smtClean="0"/>
              <a:t>5 December 2012</a:t>
            </a:fld>
            <a:endParaRPr lang="en-US"/>
          </a:p>
        </p:txBody>
      </p:sp>
      <p:sp>
        <p:nvSpPr>
          <p:cNvPr id="5" name="Slide Number Placeholder 4"/>
          <p:cNvSpPr>
            <a:spLocks noGrp="1"/>
          </p:cNvSpPr>
          <p:nvPr>
            <p:ph type="sldNum" sz="quarter" idx="12"/>
          </p:nvPr>
        </p:nvSpPr>
        <p:spPr/>
        <p:txBody>
          <a:bodyPr/>
          <a:lstStyle/>
          <a:p>
            <a:fld id="{12488483-F491-42DF-9DC1-D3D298853161}" type="slidenum">
              <a:rPr lang="en-US" smtClean="0"/>
              <a:t>12</a:t>
            </a:fld>
            <a:endParaRPr lang="en-US"/>
          </a:p>
        </p:txBody>
      </p:sp>
      <mc:AlternateContent xmlns:mc="http://schemas.openxmlformats.org/markup-compatibility/2006" xmlns:a14="http://schemas.microsoft.com/office/drawing/2010/main">
        <mc:Choice Requires="a14">
          <p:graphicFrame>
            <p:nvGraphicFramePr>
              <p:cNvPr id="6" name="Table 5"/>
              <p:cNvGraphicFramePr>
                <a:graphicFrameLocks noGrp="1"/>
              </p:cNvGraphicFramePr>
              <p:nvPr>
                <p:extLst>
                  <p:ext uri="{D42A27DB-BD31-4B8C-83A1-F6EECF244321}">
                    <p14:modId xmlns:p14="http://schemas.microsoft.com/office/powerpoint/2010/main" val="224826896"/>
                  </p:ext>
                </p:extLst>
              </p:nvPr>
            </p:nvGraphicFramePr>
            <p:xfrm>
              <a:off x="1028699" y="1192586"/>
              <a:ext cx="7086601" cy="2818067"/>
            </p:xfrm>
            <a:graphic>
              <a:graphicData uri="http://schemas.openxmlformats.org/drawingml/2006/table">
                <a:tbl>
                  <a:tblPr firstRow="1" bandRow="1">
                    <a:tableStyleId>{5C22544A-7EE6-4342-B048-85BDC9FD1C3A}</a:tableStyleId>
                  </a:tblPr>
                  <a:tblGrid>
                    <a:gridCol w="2705101"/>
                    <a:gridCol w="4381500"/>
                  </a:tblGrid>
                  <a:tr h="370840">
                    <a:tc>
                      <a:txBody>
                        <a:bodyPr/>
                        <a:lstStyle/>
                        <a:p>
                          <a:pPr algn="ctr"/>
                          <a:r>
                            <a:rPr lang="en-US" sz="2000" dirty="0" smtClean="0">
                              <a:latin typeface="Arial Black" pitchFamily="34" charset="0"/>
                              <a:cs typeface="Arial" pitchFamily="34" charset="0"/>
                            </a:rPr>
                            <a:t>Expression</a:t>
                          </a:r>
                          <a:endParaRPr lang="en-US" sz="2000" dirty="0">
                            <a:latin typeface="Arial Black" pitchFamily="34" charset="0"/>
                            <a:cs typeface="Arial" pitchFamily="34" charset="0"/>
                          </a:endParaRPr>
                        </a:p>
                      </a:txBody>
                      <a:tcPr/>
                    </a:tc>
                    <a:tc>
                      <a:txBody>
                        <a:bodyPr/>
                        <a:lstStyle/>
                        <a:p>
                          <a:r>
                            <a:rPr lang="en-US" sz="2000" dirty="0" smtClean="0">
                              <a:latin typeface="Arial Black" pitchFamily="34" charset="0"/>
                              <a:cs typeface="Arial" pitchFamily="34" charset="0"/>
                            </a:rPr>
                            <a:t>Description</a:t>
                          </a:r>
                          <a:endParaRPr lang="en-US" sz="2000" dirty="0">
                            <a:latin typeface="Arial Black" pitchFamily="34" charset="0"/>
                            <a:cs typeface="Arial" pitchFamily="34" charset="0"/>
                          </a:endParaRPr>
                        </a:p>
                      </a:txBody>
                      <a:tcPr/>
                    </a:tc>
                  </a:tr>
                  <a:tr h="370840">
                    <a:tc>
                      <a:txBody>
                        <a:bodyPr/>
                        <a:lstStyle/>
                        <a:p>
                          <a:pPr/>
                          <a14:m>
                            <m:oMathPara xmlns:m="http://schemas.openxmlformats.org/officeDocument/2006/math">
                              <m:oMathParaPr>
                                <m:jc m:val="centerGroup"/>
                              </m:oMathParaPr>
                              <m:oMath xmlns:m="http://schemas.openxmlformats.org/officeDocument/2006/math">
                                <m:f>
                                  <m:fPr>
                                    <m:type m:val="lin"/>
                                    <m:ctrlPr>
                                      <a:rPr lang="en-US" b="1" i="1" smtClean="0">
                                        <a:latin typeface="Cambria Math"/>
                                      </a:rPr>
                                    </m:ctrlPr>
                                  </m:fPr>
                                  <m:num>
                                    <m:sSub>
                                      <m:sSubPr>
                                        <m:ctrlPr>
                                          <a:rPr lang="en-US" b="1" i="1" smtClean="0">
                                            <a:latin typeface="Cambria Math"/>
                                          </a:rPr>
                                        </m:ctrlPr>
                                      </m:sSubPr>
                                      <m:e>
                                        <m:r>
                                          <a:rPr lang="en-US" b="1" i="1" smtClean="0">
                                            <a:latin typeface="Cambria Math"/>
                                          </a:rPr>
                                          <m:t>𝑫</m:t>
                                        </m:r>
                                      </m:e>
                                      <m:sub>
                                        <m:r>
                                          <a:rPr lang="en-US" b="1" i="1" smtClean="0">
                                            <a:latin typeface="Cambria Math"/>
                                          </a:rPr>
                                          <m:t>𝒑</m:t>
                                        </m:r>
                                      </m:sub>
                                    </m:sSub>
                                  </m:num>
                                  <m:den>
                                    <m:r>
                                      <a:rPr lang="en-US" b="1" i="1" smtClean="0">
                                        <a:latin typeface="Cambria Math"/>
                                      </a:rPr>
                                      <m:t>𝑹</m:t>
                                    </m:r>
                                  </m:den>
                                </m:f>
                              </m:oMath>
                            </m:oMathPara>
                          </a14:m>
                          <a:endParaRPr lang="en-US" b="1" dirty="0">
                            <a:latin typeface="Arial" pitchFamily="34" charset="0"/>
                            <a:cs typeface="Arial" pitchFamily="34" charset="0"/>
                          </a:endParaRPr>
                        </a:p>
                      </a:txBody>
                      <a:tcPr/>
                    </a:tc>
                    <a:tc>
                      <a:txBody>
                        <a:bodyPr/>
                        <a:lstStyle/>
                        <a:p>
                          <a:r>
                            <a:rPr lang="en-US" b="1" dirty="0" smtClean="0">
                              <a:latin typeface="Arial" pitchFamily="34" charset="0"/>
                              <a:cs typeface="Arial" pitchFamily="34" charset="0"/>
                            </a:rPr>
                            <a:t>Particle diameter-to-rotor radius ratio</a:t>
                          </a:r>
                          <a:endParaRPr lang="en-US" b="1" dirty="0">
                            <a:latin typeface="Arial" pitchFamily="34" charset="0"/>
                            <a:cs typeface="Arial" pitchFamily="34" charset="0"/>
                          </a:endParaRPr>
                        </a:p>
                      </a:txBody>
                      <a:tcPr/>
                    </a:tc>
                  </a:tr>
                  <a:tr h="370840">
                    <a:tc>
                      <a:txBody>
                        <a:bodyPr/>
                        <a:lstStyle/>
                        <a:p>
                          <a:pPr/>
                          <a14:m>
                            <m:oMathPara xmlns:m="http://schemas.openxmlformats.org/officeDocument/2006/math">
                              <m:oMathParaPr>
                                <m:jc m:val="centerGroup"/>
                              </m:oMathParaPr>
                              <m:oMath xmlns:m="http://schemas.openxmlformats.org/officeDocument/2006/math">
                                <m:f>
                                  <m:fPr>
                                    <m:type m:val="lin"/>
                                    <m:ctrlPr>
                                      <a:rPr lang="en-US" b="1" i="1" smtClean="0">
                                        <a:latin typeface="Cambria Math"/>
                                      </a:rPr>
                                    </m:ctrlPr>
                                  </m:fPr>
                                  <m:num>
                                    <m:sSubSup>
                                      <m:sSubSupPr>
                                        <m:ctrlPr>
                                          <a:rPr lang="en-US" b="1" i="1" smtClean="0">
                                            <a:latin typeface="Cambria Math"/>
                                          </a:rPr>
                                        </m:ctrlPr>
                                      </m:sSubSupPr>
                                      <m:e>
                                        <m:sSub>
                                          <m:sSubPr>
                                            <m:ctrlPr>
                                              <a:rPr lang="en-US" b="1" i="1" smtClean="0">
                                                <a:latin typeface="Cambria Math"/>
                                              </a:rPr>
                                            </m:ctrlPr>
                                          </m:sSubPr>
                                          <m:e>
                                            <m:r>
                                              <a:rPr lang="en-US" b="1" i="1" smtClean="0">
                                                <a:latin typeface="Cambria Math"/>
                                              </a:rPr>
                                              <m:t>𝑼</m:t>
                                            </m:r>
                                          </m:e>
                                          <m:sub>
                                            <m:r>
                                              <a:rPr lang="en-US" b="1" i="1" smtClean="0">
                                                <a:latin typeface="Cambria Math"/>
                                              </a:rPr>
                                              <m:t>𝐜𝐡𝐚𝐫</m:t>
                                            </m:r>
                                          </m:sub>
                                        </m:sSub>
                                      </m:e>
                                      <m:sub/>
                                      <m:sup>
                                        <m:r>
                                          <a:rPr lang="en-US" b="1" i="1" smtClean="0">
                                            <a:latin typeface="Cambria Math"/>
                                          </a:rPr>
                                          <m:t>𝟐</m:t>
                                        </m:r>
                                      </m:sup>
                                    </m:sSubSup>
                                  </m:num>
                                  <m:den>
                                    <m:rad>
                                      <m:radPr>
                                        <m:degHide m:val="on"/>
                                        <m:ctrlPr>
                                          <a:rPr lang="en-US" b="1" i="1" smtClean="0">
                                            <a:latin typeface="Cambria Math"/>
                                          </a:rPr>
                                        </m:ctrlPr>
                                      </m:radPr>
                                      <m:deg/>
                                      <m:e>
                                        <m:d>
                                          <m:dPr>
                                            <m:ctrlPr>
                                              <a:rPr lang="en-US" b="1" i="1" smtClean="0">
                                                <a:latin typeface="Cambria Math"/>
                                              </a:rPr>
                                            </m:ctrlPr>
                                          </m:dPr>
                                          <m:e>
                                            <m:f>
                                              <m:fPr>
                                                <m:type m:val="lin"/>
                                                <m:ctrlPr>
                                                  <a:rPr lang="en-US" b="1" i="1" smtClean="0">
                                                    <a:latin typeface="Cambria Math"/>
                                                  </a:rPr>
                                                </m:ctrlPr>
                                              </m:fPr>
                                              <m:num>
                                                <m:sSub>
                                                  <m:sSubPr>
                                                    <m:ctrlPr>
                                                      <a:rPr lang="en-US" b="1" i="1" smtClean="0">
                                                        <a:latin typeface="Cambria Math"/>
                                                      </a:rPr>
                                                    </m:ctrlPr>
                                                  </m:sSubPr>
                                                  <m:e>
                                                    <m:r>
                                                      <a:rPr lang="en-US" b="1" i="1" smtClean="0">
                                                        <a:latin typeface="Cambria Math"/>
                                                        <a:ea typeface="Cambria Math"/>
                                                      </a:rPr>
                                                      <m:t>𝝆</m:t>
                                                    </m:r>
                                                  </m:e>
                                                  <m:sub>
                                                    <m:r>
                                                      <a:rPr lang="en-US" b="1" i="1" smtClean="0">
                                                        <a:latin typeface="Cambria Math"/>
                                                      </a:rPr>
                                                      <m:t>𝒔</m:t>
                                                    </m:r>
                                                  </m:sub>
                                                </m:sSub>
                                              </m:num>
                                              <m:den>
                                                <m:r>
                                                  <a:rPr lang="en-US" b="1" i="1" smtClean="0">
                                                    <a:latin typeface="Cambria Math"/>
                                                    <a:ea typeface="Cambria Math"/>
                                                  </a:rPr>
                                                  <m:t>𝝆</m:t>
                                                </m:r>
                                              </m:den>
                                            </m:f>
                                            <m:r>
                                              <a:rPr lang="en-US" b="1" i="1" smtClean="0">
                                                <a:latin typeface="Cambria Math"/>
                                              </a:rPr>
                                              <m:t>−</m:t>
                                            </m:r>
                                            <m:r>
                                              <a:rPr lang="en-US" b="1" i="1" smtClean="0">
                                                <a:latin typeface="Cambria Math"/>
                                              </a:rPr>
                                              <m:t>𝟏</m:t>
                                            </m:r>
                                          </m:e>
                                        </m:d>
                                        <m:r>
                                          <a:rPr lang="en-US" b="1" i="1" smtClean="0">
                                            <a:latin typeface="Cambria Math"/>
                                          </a:rPr>
                                          <m:t>𝒈</m:t>
                                        </m:r>
                                        <m:sSub>
                                          <m:sSubPr>
                                            <m:ctrlPr>
                                              <a:rPr lang="en-US" b="1" i="1" smtClean="0">
                                                <a:latin typeface="Cambria Math"/>
                                              </a:rPr>
                                            </m:ctrlPr>
                                          </m:sSubPr>
                                          <m:e>
                                            <m:r>
                                              <a:rPr lang="en-US" b="1" i="1" smtClean="0">
                                                <a:latin typeface="Cambria Math"/>
                                              </a:rPr>
                                              <m:t>𝑫</m:t>
                                            </m:r>
                                          </m:e>
                                          <m:sub>
                                            <m:r>
                                              <a:rPr lang="en-US" b="1" i="1" smtClean="0">
                                                <a:latin typeface="Cambria Math"/>
                                              </a:rPr>
                                              <m:t>𝒑</m:t>
                                            </m:r>
                                          </m:sub>
                                        </m:sSub>
                                      </m:e>
                                    </m:rad>
                                  </m:den>
                                </m:f>
                              </m:oMath>
                            </m:oMathPara>
                          </a14:m>
                          <a:endParaRPr lang="en-US" b="1" dirty="0">
                            <a:latin typeface="Arial" pitchFamily="34" charset="0"/>
                            <a:cs typeface="Arial" pitchFamily="34" charset="0"/>
                          </a:endParaRPr>
                        </a:p>
                      </a:txBody>
                      <a:tcPr/>
                    </a:tc>
                    <a:tc>
                      <a:txBody>
                        <a:bodyPr/>
                        <a:lstStyle/>
                        <a:p>
                          <a:r>
                            <a:rPr lang="en-US" b="1" dirty="0" err="1" smtClean="0">
                              <a:latin typeface="Arial" pitchFamily="34" charset="0"/>
                              <a:cs typeface="Arial" pitchFamily="34" charset="0"/>
                            </a:rPr>
                            <a:t>Densimetric</a:t>
                          </a:r>
                          <a:r>
                            <a:rPr lang="en-US" b="1" baseline="0" dirty="0" smtClean="0">
                              <a:latin typeface="Arial" pitchFamily="34" charset="0"/>
                              <a:cs typeface="Arial" pitchFamily="34" charset="0"/>
                            </a:rPr>
                            <a:t> </a:t>
                          </a:r>
                          <a:r>
                            <a:rPr lang="en-US" b="1" dirty="0" smtClean="0">
                              <a:latin typeface="Arial" pitchFamily="34" charset="0"/>
                              <a:cs typeface="Arial" pitchFamily="34" charset="0"/>
                            </a:rPr>
                            <a:t>Froude number</a:t>
                          </a:r>
                          <a:endParaRPr lang="en-US" b="1" dirty="0">
                            <a:latin typeface="Arial" pitchFamily="34" charset="0"/>
                            <a:cs typeface="Arial" pitchFamily="34" charset="0"/>
                          </a:endParaRPr>
                        </a:p>
                      </a:txBody>
                      <a:tcPr/>
                    </a:tc>
                  </a:tr>
                  <a:tr h="370840">
                    <a:tc>
                      <a:txBody>
                        <a:bodyPr/>
                        <a:lstStyle/>
                        <a:p>
                          <a:pPr/>
                          <a14:m>
                            <m:oMathPara xmlns:m="http://schemas.openxmlformats.org/officeDocument/2006/math">
                              <m:oMathParaPr>
                                <m:jc m:val="centerGroup"/>
                              </m:oMathParaPr>
                              <m:oMath xmlns:m="http://schemas.openxmlformats.org/officeDocument/2006/math">
                                <m:f>
                                  <m:fPr>
                                    <m:type m:val="lin"/>
                                    <m:ctrlPr>
                                      <a:rPr lang="en-US" b="1" i="1" smtClean="0">
                                        <a:latin typeface="Cambria Math"/>
                                      </a:rPr>
                                    </m:ctrlPr>
                                  </m:fPr>
                                  <m:num>
                                    <m:sSub>
                                      <m:sSubPr>
                                        <m:ctrlPr>
                                          <a:rPr lang="en-US" b="1" i="1" smtClean="0">
                                            <a:latin typeface="Cambria Math"/>
                                          </a:rPr>
                                        </m:ctrlPr>
                                      </m:sSubPr>
                                      <m:e>
                                        <m:r>
                                          <a:rPr lang="en-US" b="1" i="1" smtClean="0">
                                            <a:latin typeface="Cambria Math"/>
                                          </a:rPr>
                                          <m:t>𝑼</m:t>
                                        </m:r>
                                      </m:e>
                                      <m:sub>
                                        <m:r>
                                          <a:rPr lang="en-US" b="1" i="1" smtClean="0">
                                            <a:latin typeface="Cambria Math"/>
                                          </a:rPr>
                                          <m:t>𝐜𝐡𝐚𝐫</m:t>
                                        </m:r>
                                      </m:sub>
                                    </m:sSub>
                                  </m:num>
                                  <m:den>
                                    <m:sSub>
                                      <m:sSubPr>
                                        <m:ctrlPr>
                                          <a:rPr lang="en-US" b="1" i="1" smtClean="0">
                                            <a:latin typeface="Cambria Math"/>
                                          </a:rPr>
                                        </m:ctrlPr>
                                      </m:sSubPr>
                                      <m:e>
                                        <m:r>
                                          <a:rPr lang="en-US" b="1" i="1" smtClean="0">
                                            <a:latin typeface="Cambria Math"/>
                                          </a:rPr>
                                          <m:t>𝑼</m:t>
                                        </m:r>
                                      </m:e>
                                      <m:sub>
                                        <m:r>
                                          <a:rPr lang="en-US" b="1" i="1" smtClean="0">
                                            <a:latin typeface="Cambria Math"/>
                                          </a:rPr>
                                          <m:t>𝑭</m:t>
                                        </m:r>
                                      </m:sub>
                                    </m:sSub>
                                  </m:den>
                                </m:f>
                              </m:oMath>
                            </m:oMathPara>
                          </a14:m>
                          <a:endParaRPr lang="en-US" b="1" dirty="0">
                            <a:latin typeface="Arial" pitchFamily="34" charset="0"/>
                            <a:cs typeface="Arial" pitchFamily="34" charset="0"/>
                          </a:endParaRPr>
                        </a:p>
                      </a:txBody>
                      <a:tcPr/>
                    </a:tc>
                    <a:tc>
                      <a:txBody>
                        <a:bodyPr/>
                        <a:lstStyle/>
                        <a:p>
                          <a:r>
                            <a:rPr lang="en-US" b="1" dirty="0" smtClean="0">
                              <a:latin typeface="Arial" pitchFamily="34" charset="0"/>
                              <a:cs typeface="Arial" pitchFamily="34" charset="0"/>
                            </a:rPr>
                            <a:t>Characteristic flow</a:t>
                          </a:r>
                          <a:r>
                            <a:rPr lang="en-US" b="1" baseline="0" dirty="0" smtClean="0">
                              <a:latin typeface="Arial" pitchFamily="34" charset="0"/>
                              <a:cs typeface="Arial" pitchFamily="34" charset="0"/>
                            </a:rPr>
                            <a:t> speed-to-particle terminal speed</a:t>
                          </a:r>
                          <a:endParaRPr lang="en-US" b="1" dirty="0">
                            <a:latin typeface="Arial" pitchFamily="34" charset="0"/>
                            <a:cs typeface="Arial" pitchFamily="34" charset="0"/>
                          </a:endParaRPr>
                        </a:p>
                      </a:txBody>
                      <a:tcPr/>
                    </a:tc>
                  </a:tr>
                  <a:tr h="370840">
                    <a:tc>
                      <a:txBody>
                        <a:bodyPr/>
                        <a:lstStyle/>
                        <a:p>
                          <a:endParaRPr lang="en-US" b="1" dirty="0">
                            <a:latin typeface="Arial" pitchFamily="34" charset="0"/>
                            <a:cs typeface="Arial" pitchFamily="34" charset="0"/>
                          </a:endParaRPr>
                        </a:p>
                      </a:txBody>
                      <a:tcPr/>
                    </a:tc>
                    <a:tc>
                      <a:txBody>
                        <a:bodyPr/>
                        <a:lstStyle/>
                        <a:p>
                          <a:endParaRPr lang="en-US" b="1" dirty="0">
                            <a:latin typeface="Arial" pitchFamily="34" charset="0"/>
                            <a:cs typeface="Arial" pitchFamily="34" charset="0"/>
                          </a:endParaRPr>
                        </a:p>
                      </a:txBody>
                      <a:tcPr/>
                    </a:tc>
                  </a:tr>
                  <a:tr h="370840">
                    <a:tc>
                      <a:txBody>
                        <a:bodyPr/>
                        <a:lstStyle/>
                        <a:p>
                          <a:endParaRPr lang="en-US" b="1" dirty="0">
                            <a:latin typeface="Arial" pitchFamily="34" charset="0"/>
                            <a:cs typeface="Arial" pitchFamily="34" charset="0"/>
                          </a:endParaRPr>
                        </a:p>
                      </a:txBody>
                      <a:tcPr/>
                    </a:tc>
                    <a:tc>
                      <a:txBody>
                        <a:bodyPr/>
                        <a:lstStyle/>
                        <a:p>
                          <a:endParaRPr lang="en-US" b="1" dirty="0">
                            <a:latin typeface="Arial" pitchFamily="34" charset="0"/>
                            <a:cs typeface="Arial" pitchFamily="34" charset="0"/>
                          </a:endParaRPr>
                        </a:p>
                      </a:txBody>
                      <a:tcPr/>
                    </a:tc>
                  </a:tr>
                </a:tbl>
              </a:graphicData>
            </a:graphic>
          </p:graphicFrame>
        </mc:Choice>
        <mc:Fallback xmlns="">
          <p:graphicFrame>
            <p:nvGraphicFramePr>
              <p:cNvPr id="6" name="Table 5"/>
              <p:cNvGraphicFramePr>
                <a:graphicFrameLocks noGrp="1"/>
              </p:cNvGraphicFramePr>
              <p:nvPr>
                <p:extLst>
                  <p:ext uri="{D42A27DB-BD31-4B8C-83A1-F6EECF244321}">
                    <p14:modId xmlns:p14="http://schemas.microsoft.com/office/powerpoint/2010/main" val="224826896"/>
                  </p:ext>
                </p:extLst>
              </p:nvPr>
            </p:nvGraphicFramePr>
            <p:xfrm>
              <a:off x="1028699" y="1192586"/>
              <a:ext cx="7086601" cy="2818067"/>
            </p:xfrm>
            <a:graphic>
              <a:graphicData uri="http://schemas.openxmlformats.org/drawingml/2006/table">
                <a:tbl>
                  <a:tblPr firstRow="1" bandRow="1">
                    <a:tableStyleId>{5C22544A-7EE6-4342-B048-85BDC9FD1C3A}</a:tableStyleId>
                  </a:tblPr>
                  <a:tblGrid>
                    <a:gridCol w="2705101"/>
                    <a:gridCol w="4381500"/>
                  </a:tblGrid>
                  <a:tr h="396240">
                    <a:tc>
                      <a:txBody>
                        <a:bodyPr/>
                        <a:lstStyle/>
                        <a:p>
                          <a:pPr algn="ctr"/>
                          <a:r>
                            <a:rPr lang="en-US" sz="2000" dirty="0" smtClean="0">
                              <a:latin typeface="Arial Black" pitchFamily="34" charset="0"/>
                              <a:cs typeface="Arial" pitchFamily="34" charset="0"/>
                            </a:rPr>
                            <a:t>Expression</a:t>
                          </a:r>
                          <a:endParaRPr lang="en-US" sz="2000" dirty="0">
                            <a:latin typeface="Arial Black" pitchFamily="34" charset="0"/>
                            <a:cs typeface="Arial" pitchFamily="34" charset="0"/>
                          </a:endParaRPr>
                        </a:p>
                      </a:txBody>
                      <a:tcPr/>
                    </a:tc>
                    <a:tc>
                      <a:txBody>
                        <a:bodyPr/>
                        <a:lstStyle/>
                        <a:p>
                          <a:r>
                            <a:rPr lang="en-US" sz="2000" dirty="0" smtClean="0">
                              <a:latin typeface="Arial Black" pitchFamily="34" charset="0"/>
                              <a:cs typeface="Arial" pitchFamily="34" charset="0"/>
                            </a:rPr>
                            <a:t>Description</a:t>
                          </a:r>
                          <a:endParaRPr lang="en-US" sz="2000" dirty="0">
                            <a:latin typeface="Arial Black" pitchFamily="34" charset="0"/>
                            <a:cs typeface="Arial" pitchFamily="34" charset="0"/>
                          </a:endParaRPr>
                        </a:p>
                      </a:txBody>
                      <a:tcPr/>
                    </a:tc>
                  </a:tr>
                  <a:tr h="390398">
                    <a:tc>
                      <a:txBody>
                        <a:bodyPr/>
                        <a:lstStyle/>
                        <a:p>
                          <a:endParaRPr lang="en-US"/>
                        </a:p>
                      </a:txBody>
                      <a:tcPr>
                        <a:blipFill rotWithShape="1">
                          <a:blip r:embed="rId3"/>
                          <a:stretch>
                            <a:fillRect l="-225" t="-109375" r="-161937" b="-520313"/>
                          </a:stretch>
                        </a:blipFill>
                      </a:tcPr>
                    </a:tc>
                    <a:tc>
                      <a:txBody>
                        <a:bodyPr/>
                        <a:lstStyle/>
                        <a:p>
                          <a:r>
                            <a:rPr lang="en-US" b="1" dirty="0" smtClean="0">
                              <a:latin typeface="Arial" pitchFamily="34" charset="0"/>
                              <a:cs typeface="Arial" pitchFamily="34" charset="0"/>
                            </a:rPr>
                            <a:t>Particle diameter-to-rotor radius ratio</a:t>
                          </a:r>
                          <a:endParaRPr lang="en-US" b="1" dirty="0">
                            <a:latin typeface="Arial" pitchFamily="34" charset="0"/>
                            <a:cs typeface="Arial" pitchFamily="34" charset="0"/>
                          </a:endParaRPr>
                        </a:p>
                      </a:txBody>
                      <a:tcPr/>
                    </a:tc>
                  </a:tr>
                  <a:tr h="649669">
                    <a:tc>
                      <a:txBody>
                        <a:bodyPr/>
                        <a:lstStyle/>
                        <a:p>
                          <a:endParaRPr lang="en-US"/>
                        </a:p>
                      </a:txBody>
                      <a:tcPr>
                        <a:blipFill rotWithShape="1">
                          <a:blip r:embed="rId3"/>
                          <a:stretch>
                            <a:fillRect l="-225" t="-126415" r="-161937" b="-214151"/>
                          </a:stretch>
                        </a:blipFill>
                      </a:tcPr>
                    </a:tc>
                    <a:tc>
                      <a:txBody>
                        <a:bodyPr/>
                        <a:lstStyle/>
                        <a:p>
                          <a:r>
                            <a:rPr lang="en-US" b="1" dirty="0" err="1" smtClean="0">
                              <a:latin typeface="Arial" pitchFamily="34" charset="0"/>
                              <a:cs typeface="Arial" pitchFamily="34" charset="0"/>
                            </a:rPr>
                            <a:t>Densimetric</a:t>
                          </a:r>
                          <a:r>
                            <a:rPr lang="en-US" b="1" baseline="0" dirty="0" smtClean="0">
                              <a:latin typeface="Arial" pitchFamily="34" charset="0"/>
                              <a:cs typeface="Arial" pitchFamily="34" charset="0"/>
                            </a:rPr>
                            <a:t> </a:t>
                          </a:r>
                          <a:r>
                            <a:rPr lang="en-US" b="1" dirty="0" smtClean="0">
                              <a:latin typeface="Arial" pitchFamily="34" charset="0"/>
                              <a:cs typeface="Arial" pitchFamily="34" charset="0"/>
                            </a:rPr>
                            <a:t>Froude number</a:t>
                          </a:r>
                          <a:endParaRPr lang="en-US" b="1" dirty="0">
                            <a:latin typeface="Arial" pitchFamily="34" charset="0"/>
                            <a:cs typeface="Arial" pitchFamily="34" charset="0"/>
                          </a:endParaRPr>
                        </a:p>
                      </a:txBody>
                      <a:tcPr/>
                    </a:tc>
                  </a:tr>
                  <a:tr h="640080">
                    <a:tc>
                      <a:txBody>
                        <a:bodyPr/>
                        <a:lstStyle/>
                        <a:p>
                          <a:endParaRPr lang="en-US"/>
                        </a:p>
                      </a:txBody>
                      <a:tcPr>
                        <a:blipFill rotWithShape="1">
                          <a:blip r:embed="rId3"/>
                          <a:stretch>
                            <a:fillRect l="-225" t="-228571" r="-161937" b="-116190"/>
                          </a:stretch>
                        </a:blipFill>
                      </a:tcPr>
                    </a:tc>
                    <a:tc>
                      <a:txBody>
                        <a:bodyPr/>
                        <a:lstStyle/>
                        <a:p>
                          <a:r>
                            <a:rPr lang="en-US" b="1" dirty="0" smtClean="0">
                              <a:latin typeface="Arial" pitchFamily="34" charset="0"/>
                              <a:cs typeface="Arial" pitchFamily="34" charset="0"/>
                            </a:rPr>
                            <a:t>Characteristic flow</a:t>
                          </a:r>
                          <a:r>
                            <a:rPr lang="en-US" b="1" baseline="0" dirty="0" smtClean="0">
                              <a:latin typeface="Arial" pitchFamily="34" charset="0"/>
                              <a:cs typeface="Arial" pitchFamily="34" charset="0"/>
                            </a:rPr>
                            <a:t> speed-to-particle terminal speed</a:t>
                          </a:r>
                          <a:endParaRPr lang="en-US" b="1" dirty="0">
                            <a:latin typeface="Arial" pitchFamily="34" charset="0"/>
                            <a:cs typeface="Arial" pitchFamily="34" charset="0"/>
                          </a:endParaRPr>
                        </a:p>
                      </a:txBody>
                      <a:tcPr/>
                    </a:tc>
                  </a:tr>
                  <a:tr h="370840">
                    <a:tc>
                      <a:txBody>
                        <a:bodyPr/>
                        <a:lstStyle/>
                        <a:p>
                          <a:pPr/>
                          <a:endParaRPr lang="en-US" b="1" dirty="0">
                            <a:latin typeface="Arial" pitchFamily="34" charset="0"/>
                            <a:cs typeface="Arial" pitchFamily="34" charset="0"/>
                          </a:endParaRPr>
                        </a:p>
                      </a:txBody>
                      <a:tcPr/>
                    </a:tc>
                    <a:tc>
                      <a:txBody>
                        <a:bodyPr/>
                        <a:lstStyle/>
                        <a:p>
                          <a:endParaRPr lang="en-US" b="1" dirty="0">
                            <a:latin typeface="Arial" pitchFamily="34" charset="0"/>
                            <a:cs typeface="Arial" pitchFamily="34" charset="0"/>
                          </a:endParaRPr>
                        </a:p>
                      </a:txBody>
                      <a:tcPr/>
                    </a:tc>
                  </a:tr>
                  <a:tr h="370840">
                    <a:tc>
                      <a:txBody>
                        <a:bodyPr/>
                        <a:lstStyle/>
                        <a:p>
                          <a:pPr/>
                          <a:endParaRPr lang="en-US" b="1" dirty="0">
                            <a:latin typeface="Arial" pitchFamily="34" charset="0"/>
                            <a:cs typeface="Arial" pitchFamily="34" charset="0"/>
                          </a:endParaRPr>
                        </a:p>
                      </a:txBody>
                      <a:tcPr/>
                    </a:tc>
                    <a:tc>
                      <a:txBody>
                        <a:bodyPr/>
                        <a:lstStyle/>
                        <a:p>
                          <a:endParaRPr lang="en-US" b="1" dirty="0">
                            <a:latin typeface="Arial" pitchFamily="34" charset="0"/>
                            <a:cs typeface="Arial" pitchFamily="34" charset="0"/>
                          </a:endParaRPr>
                        </a:p>
                      </a:txBody>
                      <a:tcPr/>
                    </a:tc>
                  </a:tr>
                </a:tbl>
              </a:graphicData>
            </a:graphic>
          </p:graphicFrame>
        </mc:Fallback>
      </mc:AlternateContent>
      <p:pic>
        <p:nvPicPr>
          <p:cNvPr id="1026" name="Picture 2" descr="C:\Users\Aero\Desktop\Uf.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09800" y="4038600"/>
            <a:ext cx="1905000" cy="1905000"/>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2362200" y="5867400"/>
            <a:ext cx="1600200" cy="646331"/>
          </a:xfrm>
          <a:prstGeom prst="rect">
            <a:avLst/>
          </a:prstGeom>
          <a:noFill/>
        </p:spPr>
        <p:txBody>
          <a:bodyPr wrap="square" rtlCol="0">
            <a:spAutoFit/>
          </a:bodyPr>
          <a:lstStyle/>
          <a:p>
            <a:pPr algn="ctr"/>
            <a:r>
              <a:rPr lang="en-US" i="1" dirty="0" smtClean="0"/>
              <a:t>U</a:t>
            </a:r>
            <a:r>
              <a:rPr lang="en-US" i="1" baseline="-25000" dirty="0" smtClean="0"/>
              <a:t>F</a:t>
            </a:r>
            <a:r>
              <a:rPr lang="en-US" dirty="0" smtClean="0"/>
              <a:t> – Terminal Velocity</a:t>
            </a:r>
            <a:endParaRPr lang="en-US" dirty="0"/>
          </a:p>
        </p:txBody>
      </p:sp>
    </p:spTree>
    <p:extLst>
      <p:ext uri="{BB962C8B-B14F-4D97-AF65-F5344CB8AC3E}">
        <p14:creationId xmlns:p14="http://schemas.microsoft.com/office/powerpoint/2010/main" val="42554656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Selected Similarity Parameters</a:t>
            </a:r>
            <a:endParaRPr lang="en-US" dirty="0"/>
          </a:p>
        </p:txBody>
      </p:sp>
      <p:sp>
        <p:nvSpPr>
          <p:cNvPr id="4" name="Date Placeholder 3"/>
          <p:cNvSpPr>
            <a:spLocks noGrp="1"/>
          </p:cNvSpPr>
          <p:nvPr>
            <p:ph type="dt" sz="half" idx="10"/>
          </p:nvPr>
        </p:nvSpPr>
        <p:spPr/>
        <p:txBody>
          <a:bodyPr/>
          <a:lstStyle/>
          <a:p>
            <a:fld id="{1BAE35F3-A313-4BA0-9F1D-A5B57E81AEE2}" type="datetime3">
              <a:rPr lang="en-US" smtClean="0"/>
              <a:t>5 December 2012</a:t>
            </a:fld>
            <a:endParaRPr lang="en-US"/>
          </a:p>
        </p:txBody>
      </p:sp>
      <p:sp>
        <p:nvSpPr>
          <p:cNvPr id="5" name="Slide Number Placeholder 4"/>
          <p:cNvSpPr>
            <a:spLocks noGrp="1"/>
          </p:cNvSpPr>
          <p:nvPr>
            <p:ph type="sldNum" sz="quarter" idx="12"/>
          </p:nvPr>
        </p:nvSpPr>
        <p:spPr/>
        <p:txBody>
          <a:bodyPr/>
          <a:lstStyle/>
          <a:p>
            <a:fld id="{12488483-F491-42DF-9DC1-D3D298853161}" type="slidenum">
              <a:rPr lang="en-US" smtClean="0"/>
              <a:t>13</a:t>
            </a:fld>
            <a:endParaRPr lang="en-US"/>
          </a:p>
        </p:txBody>
      </p:sp>
      <mc:AlternateContent xmlns:mc="http://schemas.openxmlformats.org/markup-compatibility/2006" xmlns:a14="http://schemas.microsoft.com/office/drawing/2010/main">
        <mc:Choice Requires="a14">
          <p:graphicFrame>
            <p:nvGraphicFramePr>
              <p:cNvPr id="6" name="Table 5"/>
              <p:cNvGraphicFramePr>
                <a:graphicFrameLocks noGrp="1"/>
              </p:cNvGraphicFramePr>
              <p:nvPr>
                <p:extLst>
                  <p:ext uri="{D42A27DB-BD31-4B8C-83A1-F6EECF244321}">
                    <p14:modId xmlns:p14="http://schemas.microsoft.com/office/powerpoint/2010/main" val="1496945154"/>
                  </p:ext>
                </p:extLst>
              </p:nvPr>
            </p:nvGraphicFramePr>
            <p:xfrm>
              <a:off x="1028699" y="1192586"/>
              <a:ext cx="7086601" cy="2818067"/>
            </p:xfrm>
            <a:graphic>
              <a:graphicData uri="http://schemas.openxmlformats.org/drawingml/2006/table">
                <a:tbl>
                  <a:tblPr firstRow="1" bandRow="1">
                    <a:tableStyleId>{5C22544A-7EE6-4342-B048-85BDC9FD1C3A}</a:tableStyleId>
                  </a:tblPr>
                  <a:tblGrid>
                    <a:gridCol w="2705101"/>
                    <a:gridCol w="4381500"/>
                  </a:tblGrid>
                  <a:tr h="370840">
                    <a:tc>
                      <a:txBody>
                        <a:bodyPr/>
                        <a:lstStyle/>
                        <a:p>
                          <a:pPr algn="ctr"/>
                          <a:r>
                            <a:rPr lang="en-US" sz="2000" dirty="0" smtClean="0">
                              <a:latin typeface="Arial Black" pitchFamily="34" charset="0"/>
                              <a:cs typeface="Arial" pitchFamily="34" charset="0"/>
                            </a:rPr>
                            <a:t>Expression</a:t>
                          </a:r>
                          <a:endParaRPr lang="en-US" sz="2000" dirty="0">
                            <a:latin typeface="Arial Black" pitchFamily="34" charset="0"/>
                            <a:cs typeface="Arial" pitchFamily="34" charset="0"/>
                          </a:endParaRPr>
                        </a:p>
                      </a:txBody>
                      <a:tcPr/>
                    </a:tc>
                    <a:tc>
                      <a:txBody>
                        <a:bodyPr/>
                        <a:lstStyle/>
                        <a:p>
                          <a:r>
                            <a:rPr lang="en-US" sz="2000" dirty="0" smtClean="0">
                              <a:latin typeface="Arial Black" pitchFamily="34" charset="0"/>
                              <a:cs typeface="Arial" pitchFamily="34" charset="0"/>
                            </a:rPr>
                            <a:t>Description</a:t>
                          </a:r>
                          <a:endParaRPr lang="en-US" sz="2000" dirty="0">
                            <a:latin typeface="Arial Black" pitchFamily="34" charset="0"/>
                            <a:cs typeface="Arial" pitchFamily="34" charset="0"/>
                          </a:endParaRPr>
                        </a:p>
                      </a:txBody>
                      <a:tcPr/>
                    </a:tc>
                  </a:tr>
                  <a:tr h="370840">
                    <a:tc>
                      <a:txBody>
                        <a:bodyPr/>
                        <a:lstStyle/>
                        <a:p>
                          <a:pPr/>
                          <a14:m>
                            <m:oMathPara xmlns:m="http://schemas.openxmlformats.org/officeDocument/2006/math">
                              <m:oMathParaPr>
                                <m:jc m:val="centerGroup"/>
                              </m:oMathParaPr>
                              <m:oMath xmlns:m="http://schemas.openxmlformats.org/officeDocument/2006/math">
                                <m:f>
                                  <m:fPr>
                                    <m:type m:val="lin"/>
                                    <m:ctrlPr>
                                      <a:rPr lang="en-US" b="1" i="1" smtClean="0">
                                        <a:latin typeface="Cambria Math"/>
                                      </a:rPr>
                                    </m:ctrlPr>
                                  </m:fPr>
                                  <m:num>
                                    <m:sSub>
                                      <m:sSubPr>
                                        <m:ctrlPr>
                                          <a:rPr lang="en-US" b="1" i="1" smtClean="0">
                                            <a:latin typeface="Cambria Math"/>
                                          </a:rPr>
                                        </m:ctrlPr>
                                      </m:sSubPr>
                                      <m:e>
                                        <m:r>
                                          <a:rPr lang="en-US" b="1" i="1" smtClean="0">
                                            <a:latin typeface="Cambria Math"/>
                                          </a:rPr>
                                          <m:t>𝑫</m:t>
                                        </m:r>
                                      </m:e>
                                      <m:sub>
                                        <m:r>
                                          <a:rPr lang="en-US" b="1" i="1" smtClean="0">
                                            <a:latin typeface="Cambria Math"/>
                                          </a:rPr>
                                          <m:t>𝒑</m:t>
                                        </m:r>
                                      </m:sub>
                                    </m:sSub>
                                  </m:num>
                                  <m:den>
                                    <m:r>
                                      <a:rPr lang="en-US" b="1" i="1" smtClean="0">
                                        <a:latin typeface="Cambria Math"/>
                                      </a:rPr>
                                      <m:t>𝑹</m:t>
                                    </m:r>
                                  </m:den>
                                </m:f>
                              </m:oMath>
                            </m:oMathPara>
                          </a14:m>
                          <a:endParaRPr lang="en-US" b="1" dirty="0">
                            <a:latin typeface="Arial" pitchFamily="34" charset="0"/>
                            <a:cs typeface="Arial" pitchFamily="34" charset="0"/>
                          </a:endParaRPr>
                        </a:p>
                      </a:txBody>
                      <a:tcPr/>
                    </a:tc>
                    <a:tc>
                      <a:txBody>
                        <a:bodyPr/>
                        <a:lstStyle/>
                        <a:p>
                          <a:r>
                            <a:rPr lang="en-US" b="1" dirty="0" smtClean="0">
                              <a:latin typeface="Arial" pitchFamily="34" charset="0"/>
                              <a:cs typeface="Arial" pitchFamily="34" charset="0"/>
                            </a:rPr>
                            <a:t>Particle diameter-to-rotor radius ratio</a:t>
                          </a:r>
                          <a:endParaRPr lang="en-US" b="1" dirty="0">
                            <a:latin typeface="Arial" pitchFamily="34" charset="0"/>
                            <a:cs typeface="Arial" pitchFamily="34" charset="0"/>
                          </a:endParaRPr>
                        </a:p>
                      </a:txBody>
                      <a:tcPr/>
                    </a:tc>
                  </a:tr>
                  <a:tr h="370840">
                    <a:tc>
                      <a:txBody>
                        <a:bodyPr/>
                        <a:lstStyle/>
                        <a:p>
                          <a:pPr/>
                          <a14:m>
                            <m:oMathPara xmlns:m="http://schemas.openxmlformats.org/officeDocument/2006/math">
                              <m:oMathParaPr>
                                <m:jc m:val="centerGroup"/>
                              </m:oMathParaPr>
                              <m:oMath xmlns:m="http://schemas.openxmlformats.org/officeDocument/2006/math">
                                <m:f>
                                  <m:fPr>
                                    <m:type m:val="lin"/>
                                    <m:ctrlPr>
                                      <a:rPr lang="en-US" b="1" i="1" smtClean="0">
                                        <a:latin typeface="Cambria Math"/>
                                      </a:rPr>
                                    </m:ctrlPr>
                                  </m:fPr>
                                  <m:num>
                                    <m:sSubSup>
                                      <m:sSubSupPr>
                                        <m:ctrlPr>
                                          <a:rPr lang="en-US" b="1" i="1" smtClean="0">
                                            <a:latin typeface="Cambria Math"/>
                                          </a:rPr>
                                        </m:ctrlPr>
                                      </m:sSubSupPr>
                                      <m:e>
                                        <m:sSub>
                                          <m:sSubPr>
                                            <m:ctrlPr>
                                              <a:rPr lang="en-US" b="1" i="1" smtClean="0">
                                                <a:latin typeface="Cambria Math"/>
                                              </a:rPr>
                                            </m:ctrlPr>
                                          </m:sSubPr>
                                          <m:e>
                                            <m:r>
                                              <a:rPr lang="en-US" b="1" i="1" smtClean="0">
                                                <a:latin typeface="Cambria Math"/>
                                              </a:rPr>
                                              <m:t>𝑼</m:t>
                                            </m:r>
                                          </m:e>
                                          <m:sub>
                                            <m:r>
                                              <a:rPr lang="en-US" b="1" i="1" smtClean="0">
                                                <a:latin typeface="Cambria Math"/>
                                              </a:rPr>
                                              <m:t>𝐜𝐡𝐚𝐫</m:t>
                                            </m:r>
                                          </m:sub>
                                        </m:sSub>
                                      </m:e>
                                      <m:sub/>
                                      <m:sup>
                                        <m:r>
                                          <a:rPr lang="en-US" b="1" i="1" smtClean="0">
                                            <a:latin typeface="Cambria Math"/>
                                          </a:rPr>
                                          <m:t>𝟐</m:t>
                                        </m:r>
                                      </m:sup>
                                    </m:sSubSup>
                                  </m:num>
                                  <m:den>
                                    <m:rad>
                                      <m:radPr>
                                        <m:degHide m:val="on"/>
                                        <m:ctrlPr>
                                          <a:rPr lang="en-US" b="1" i="1" smtClean="0">
                                            <a:latin typeface="Cambria Math"/>
                                          </a:rPr>
                                        </m:ctrlPr>
                                      </m:radPr>
                                      <m:deg/>
                                      <m:e>
                                        <m:d>
                                          <m:dPr>
                                            <m:ctrlPr>
                                              <a:rPr lang="en-US" b="1" i="1" smtClean="0">
                                                <a:latin typeface="Cambria Math"/>
                                              </a:rPr>
                                            </m:ctrlPr>
                                          </m:dPr>
                                          <m:e>
                                            <m:f>
                                              <m:fPr>
                                                <m:type m:val="lin"/>
                                                <m:ctrlPr>
                                                  <a:rPr lang="en-US" b="1" i="1" smtClean="0">
                                                    <a:latin typeface="Cambria Math"/>
                                                  </a:rPr>
                                                </m:ctrlPr>
                                              </m:fPr>
                                              <m:num>
                                                <m:sSub>
                                                  <m:sSubPr>
                                                    <m:ctrlPr>
                                                      <a:rPr lang="en-US" b="1" i="1" smtClean="0">
                                                        <a:latin typeface="Cambria Math"/>
                                                      </a:rPr>
                                                    </m:ctrlPr>
                                                  </m:sSubPr>
                                                  <m:e>
                                                    <m:r>
                                                      <a:rPr lang="en-US" b="1" i="1" smtClean="0">
                                                        <a:latin typeface="Cambria Math"/>
                                                        <a:ea typeface="Cambria Math"/>
                                                      </a:rPr>
                                                      <m:t>𝝆</m:t>
                                                    </m:r>
                                                  </m:e>
                                                  <m:sub>
                                                    <m:r>
                                                      <a:rPr lang="en-US" b="1" i="1" smtClean="0">
                                                        <a:latin typeface="Cambria Math"/>
                                                      </a:rPr>
                                                      <m:t>𝒔</m:t>
                                                    </m:r>
                                                  </m:sub>
                                                </m:sSub>
                                              </m:num>
                                              <m:den>
                                                <m:r>
                                                  <a:rPr lang="en-US" b="1" i="1" smtClean="0">
                                                    <a:latin typeface="Cambria Math"/>
                                                    <a:ea typeface="Cambria Math"/>
                                                  </a:rPr>
                                                  <m:t>𝝆</m:t>
                                                </m:r>
                                              </m:den>
                                            </m:f>
                                            <m:r>
                                              <a:rPr lang="en-US" b="1" i="1" smtClean="0">
                                                <a:latin typeface="Cambria Math"/>
                                              </a:rPr>
                                              <m:t>−</m:t>
                                            </m:r>
                                            <m:r>
                                              <a:rPr lang="en-US" b="1" i="1" smtClean="0">
                                                <a:latin typeface="Cambria Math"/>
                                              </a:rPr>
                                              <m:t>𝟏</m:t>
                                            </m:r>
                                          </m:e>
                                        </m:d>
                                        <m:r>
                                          <a:rPr lang="en-US" b="1" i="1" smtClean="0">
                                            <a:latin typeface="Cambria Math"/>
                                          </a:rPr>
                                          <m:t>𝒈</m:t>
                                        </m:r>
                                        <m:sSub>
                                          <m:sSubPr>
                                            <m:ctrlPr>
                                              <a:rPr lang="en-US" b="1" i="1" smtClean="0">
                                                <a:latin typeface="Cambria Math"/>
                                              </a:rPr>
                                            </m:ctrlPr>
                                          </m:sSubPr>
                                          <m:e>
                                            <m:r>
                                              <a:rPr lang="en-US" b="1" i="1" smtClean="0">
                                                <a:latin typeface="Cambria Math"/>
                                              </a:rPr>
                                              <m:t>𝑫</m:t>
                                            </m:r>
                                          </m:e>
                                          <m:sub>
                                            <m:r>
                                              <a:rPr lang="en-US" b="1" i="1" smtClean="0">
                                                <a:latin typeface="Cambria Math"/>
                                              </a:rPr>
                                              <m:t>𝒑</m:t>
                                            </m:r>
                                          </m:sub>
                                        </m:sSub>
                                      </m:e>
                                    </m:rad>
                                  </m:den>
                                </m:f>
                              </m:oMath>
                            </m:oMathPara>
                          </a14:m>
                          <a:endParaRPr lang="en-US" b="1" dirty="0">
                            <a:latin typeface="Arial" pitchFamily="34" charset="0"/>
                            <a:cs typeface="Arial" pitchFamily="34" charset="0"/>
                          </a:endParaRPr>
                        </a:p>
                      </a:txBody>
                      <a:tcPr/>
                    </a:tc>
                    <a:tc>
                      <a:txBody>
                        <a:bodyPr/>
                        <a:lstStyle/>
                        <a:p>
                          <a:r>
                            <a:rPr lang="en-US" b="1" dirty="0" err="1" smtClean="0">
                              <a:latin typeface="Arial" pitchFamily="34" charset="0"/>
                              <a:cs typeface="Arial" pitchFamily="34" charset="0"/>
                            </a:rPr>
                            <a:t>Densimetric</a:t>
                          </a:r>
                          <a:r>
                            <a:rPr lang="en-US" b="1" baseline="0" dirty="0" smtClean="0">
                              <a:latin typeface="Arial" pitchFamily="34" charset="0"/>
                              <a:cs typeface="Arial" pitchFamily="34" charset="0"/>
                            </a:rPr>
                            <a:t> </a:t>
                          </a:r>
                          <a:r>
                            <a:rPr lang="en-US" b="1" dirty="0" smtClean="0">
                              <a:latin typeface="Arial" pitchFamily="34" charset="0"/>
                              <a:cs typeface="Arial" pitchFamily="34" charset="0"/>
                            </a:rPr>
                            <a:t>Froude number</a:t>
                          </a:r>
                          <a:endParaRPr lang="en-US" b="1" dirty="0">
                            <a:latin typeface="Arial" pitchFamily="34" charset="0"/>
                            <a:cs typeface="Arial" pitchFamily="34" charset="0"/>
                          </a:endParaRPr>
                        </a:p>
                      </a:txBody>
                      <a:tcPr/>
                    </a:tc>
                  </a:tr>
                  <a:tr h="370840">
                    <a:tc>
                      <a:txBody>
                        <a:bodyPr/>
                        <a:lstStyle/>
                        <a:p>
                          <a:pPr/>
                          <a14:m>
                            <m:oMathPara xmlns:m="http://schemas.openxmlformats.org/officeDocument/2006/math">
                              <m:oMathParaPr>
                                <m:jc m:val="centerGroup"/>
                              </m:oMathParaPr>
                              <m:oMath xmlns:m="http://schemas.openxmlformats.org/officeDocument/2006/math">
                                <m:f>
                                  <m:fPr>
                                    <m:type m:val="lin"/>
                                    <m:ctrlPr>
                                      <a:rPr lang="en-US" b="1" i="1" smtClean="0">
                                        <a:latin typeface="Cambria Math"/>
                                      </a:rPr>
                                    </m:ctrlPr>
                                  </m:fPr>
                                  <m:num>
                                    <m:sSub>
                                      <m:sSubPr>
                                        <m:ctrlPr>
                                          <a:rPr lang="en-US" b="1" i="1" smtClean="0">
                                            <a:latin typeface="Cambria Math"/>
                                          </a:rPr>
                                        </m:ctrlPr>
                                      </m:sSubPr>
                                      <m:e>
                                        <m:r>
                                          <a:rPr lang="en-US" b="1" i="1" smtClean="0">
                                            <a:latin typeface="Cambria Math"/>
                                          </a:rPr>
                                          <m:t>𝑼</m:t>
                                        </m:r>
                                      </m:e>
                                      <m:sub>
                                        <m:r>
                                          <a:rPr lang="en-US" b="1" i="1" smtClean="0">
                                            <a:latin typeface="Cambria Math"/>
                                          </a:rPr>
                                          <m:t>𝐜𝐡𝐚𝐫</m:t>
                                        </m:r>
                                      </m:sub>
                                    </m:sSub>
                                  </m:num>
                                  <m:den>
                                    <m:sSub>
                                      <m:sSubPr>
                                        <m:ctrlPr>
                                          <a:rPr lang="en-US" b="1" i="1" smtClean="0">
                                            <a:latin typeface="Cambria Math"/>
                                          </a:rPr>
                                        </m:ctrlPr>
                                      </m:sSubPr>
                                      <m:e>
                                        <m:r>
                                          <a:rPr lang="en-US" b="1" i="1" smtClean="0">
                                            <a:latin typeface="Cambria Math"/>
                                          </a:rPr>
                                          <m:t>𝑼</m:t>
                                        </m:r>
                                      </m:e>
                                      <m:sub>
                                        <m:r>
                                          <a:rPr lang="en-US" b="1" i="1" smtClean="0">
                                            <a:latin typeface="Cambria Math"/>
                                          </a:rPr>
                                          <m:t>𝑭</m:t>
                                        </m:r>
                                      </m:sub>
                                    </m:sSub>
                                  </m:den>
                                </m:f>
                              </m:oMath>
                            </m:oMathPara>
                          </a14:m>
                          <a:endParaRPr lang="en-US" b="1" dirty="0">
                            <a:latin typeface="Arial" pitchFamily="34" charset="0"/>
                            <a:cs typeface="Arial" pitchFamily="34" charset="0"/>
                          </a:endParaRPr>
                        </a:p>
                      </a:txBody>
                      <a:tcPr/>
                    </a:tc>
                    <a:tc>
                      <a:txBody>
                        <a:bodyPr/>
                        <a:lstStyle/>
                        <a:p>
                          <a:r>
                            <a:rPr lang="en-US" b="1" dirty="0" smtClean="0">
                              <a:latin typeface="Arial" pitchFamily="34" charset="0"/>
                              <a:cs typeface="Arial" pitchFamily="34" charset="0"/>
                            </a:rPr>
                            <a:t>Characteristic flow</a:t>
                          </a:r>
                          <a:r>
                            <a:rPr lang="en-US" b="1" baseline="0" dirty="0" smtClean="0">
                              <a:latin typeface="Arial" pitchFamily="34" charset="0"/>
                              <a:cs typeface="Arial" pitchFamily="34" charset="0"/>
                            </a:rPr>
                            <a:t> speed-to-particle terminal speed</a:t>
                          </a:r>
                          <a:endParaRPr lang="en-US" b="1" dirty="0">
                            <a:latin typeface="Arial" pitchFamily="34" charset="0"/>
                            <a:cs typeface="Arial" pitchFamily="34" charset="0"/>
                          </a:endParaRPr>
                        </a:p>
                      </a:txBody>
                      <a:tcPr/>
                    </a:tc>
                  </a:tr>
                  <a:tr h="370840">
                    <a:tc>
                      <a:txBody>
                        <a:bodyPr/>
                        <a:lstStyle/>
                        <a:p>
                          <a:pPr/>
                          <a14:m>
                            <m:oMathPara xmlns:m="http://schemas.openxmlformats.org/officeDocument/2006/math">
                              <m:oMathParaPr>
                                <m:jc m:val="centerGroup"/>
                              </m:oMathParaPr>
                              <m:oMath xmlns:m="http://schemas.openxmlformats.org/officeDocument/2006/math">
                                <m:f>
                                  <m:fPr>
                                    <m:type m:val="lin"/>
                                    <m:ctrlPr>
                                      <a:rPr lang="en-US" b="1" i="1" smtClean="0">
                                        <a:latin typeface="Cambria Math"/>
                                      </a:rPr>
                                    </m:ctrlPr>
                                  </m:fPr>
                                  <m:num>
                                    <m:sSub>
                                      <m:sSubPr>
                                        <m:ctrlPr>
                                          <a:rPr lang="en-US" b="1" i="1" smtClean="0">
                                            <a:latin typeface="Cambria Math"/>
                                          </a:rPr>
                                        </m:ctrlPr>
                                      </m:sSubPr>
                                      <m:e>
                                        <m:r>
                                          <a:rPr lang="en-US" b="1" i="1" smtClean="0">
                                            <a:latin typeface="Cambria Math"/>
                                          </a:rPr>
                                          <m:t>𝑼</m:t>
                                        </m:r>
                                      </m:e>
                                      <m:sub>
                                        <m:r>
                                          <a:rPr lang="en-US" b="1" i="1" smtClean="0">
                                            <a:latin typeface="Cambria Math"/>
                                          </a:rPr>
                                          <m:t>𝐜𝐡𝐚𝐫</m:t>
                                        </m:r>
                                      </m:sub>
                                    </m:sSub>
                                  </m:num>
                                  <m:den>
                                    <m:sSub>
                                      <m:sSubPr>
                                        <m:ctrlPr>
                                          <a:rPr lang="en-US" b="1" i="1" smtClean="0">
                                            <a:latin typeface="Cambria Math"/>
                                          </a:rPr>
                                        </m:ctrlPr>
                                      </m:sSubPr>
                                      <m:e>
                                        <m:r>
                                          <a:rPr lang="en-US" b="1" i="1" smtClean="0">
                                            <a:latin typeface="Cambria Math"/>
                                          </a:rPr>
                                          <m:t>𝑼</m:t>
                                        </m:r>
                                      </m:e>
                                      <m:sub>
                                        <m:r>
                                          <a:rPr lang="en-US" b="1" i="1" baseline="30000" smtClean="0">
                                            <a:latin typeface="Cambria Math"/>
                                          </a:rPr>
                                          <m:t>∗</m:t>
                                        </m:r>
                                        <m:r>
                                          <a:rPr lang="en-US" b="1" i="1" smtClean="0">
                                            <a:latin typeface="Cambria Math"/>
                                          </a:rPr>
                                          <m:t>𝒕</m:t>
                                        </m:r>
                                      </m:sub>
                                    </m:sSub>
                                  </m:den>
                                </m:f>
                              </m:oMath>
                            </m:oMathPara>
                          </a14:m>
                          <a:endParaRPr lang="en-US" b="1" dirty="0">
                            <a:latin typeface="Arial" pitchFamily="34" charset="0"/>
                            <a:cs typeface="Arial" pitchFamily="34" charset="0"/>
                          </a:endParaRPr>
                        </a:p>
                      </a:txBody>
                      <a:tcPr/>
                    </a:tc>
                    <a:tc>
                      <a:txBody>
                        <a:bodyPr/>
                        <a:lstStyle/>
                        <a:p>
                          <a:r>
                            <a:rPr lang="en-US" b="1" dirty="0" smtClean="0">
                              <a:latin typeface="Arial" pitchFamily="34" charset="0"/>
                              <a:cs typeface="Arial" pitchFamily="34" charset="0"/>
                            </a:rPr>
                            <a:t>Threshold friction</a:t>
                          </a:r>
                          <a:r>
                            <a:rPr lang="en-US" b="1" baseline="0" dirty="0" smtClean="0">
                              <a:latin typeface="Arial" pitchFamily="34" charset="0"/>
                              <a:cs typeface="Arial" pitchFamily="34" charset="0"/>
                            </a:rPr>
                            <a:t> velocity ratios</a:t>
                          </a:r>
                          <a:endParaRPr lang="en-US" b="1" dirty="0">
                            <a:latin typeface="Arial" pitchFamily="34" charset="0"/>
                            <a:cs typeface="Arial" pitchFamily="34" charset="0"/>
                          </a:endParaRPr>
                        </a:p>
                      </a:txBody>
                      <a:tcPr/>
                    </a:tc>
                  </a:tr>
                  <a:tr h="370840">
                    <a:tc>
                      <a:txBody>
                        <a:bodyPr/>
                        <a:lstStyle/>
                        <a:p>
                          <a:endParaRPr lang="en-US" b="1" dirty="0">
                            <a:latin typeface="Arial" pitchFamily="34" charset="0"/>
                            <a:cs typeface="Arial" pitchFamily="34" charset="0"/>
                          </a:endParaRPr>
                        </a:p>
                      </a:txBody>
                      <a:tcPr/>
                    </a:tc>
                    <a:tc>
                      <a:txBody>
                        <a:bodyPr/>
                        <a:lstStyle/>
                        <a:p>
                          <a:endParaRPr lang="en-US" b="1" dirty="0">
                            <a:latin typeface="Arial" pitchFamily="34" charset="0"/>
                            <a:cs typeface="Arial" pitchFamily="34" charset="0"/>
                          </a:endParaRPr>
                        </a:p>
                      </a:txBody>
                      <a:tcPr/>
                    </a:tc>
                  </a:tr>
                </a:tbl>
              </a:graphicData>
            </a:graphic>
          </p:graphicFrame>
        </mc:Choice>
        <mc:Fallback xmlns="">
          <p:graphicFrame>
            <p:nvGraphicFramePr>
              <p:cNvPr id="6" name="Table 5"/>
              <p:cNvGraphicFramePr>
                <a:graphicFrameLocks noGrp="1"/>
              </p:cNvGraphicFramePr>
              <p:nvPr>
                <p:extLst>
                  <p:ext uri="{D42A27DB-BD31-4B8C-83A1-F6EECF244321}">
                    <p14:modId xmlns:p14="http://schemas.microsoft.com/office/powerpoint/2010/main" val="1496945154"/>
                  </p:ext>
                </p:extLst>
              </p:nvPr>
            </p:nvGraphicFramePr>
            <p:xfrm>
              <a:off x="1028699" y="1192586"/>
              <a:ext cx="7086601" cy="2818067"/>
            </p:xfrm>
            <a:graphic>
              <a:graphicData uri="http://schemas.openxmlformats.org/drawingml/2006/table">
                <a:tbl>
                  <a:tblPr firstRow="1" bandRow="1">
                    <a:tableStyleId>{5C22544A-7EE6-4342-B048-85BDC9FD1C3A}</a:tableStyleId>
                  </a:tblPr>
                  <a:tblGrid>
                    <a:gridCol w="2705101"/>
                    <a:gridCol w="4381500"/>
                  </a:tblGrid>
                  <a:tr h="396240">
                    <a:tc>
                      <a:txBody>
                        <a:bodyPr/>
                        <a:lstStyle/>
                        <a:p>
                          <a:pPr algn="ctr"/>
                          <a:r>
                            <a:rPr lang="en-US" sz="2000" dirty="0" smtClean="0">
                              <a:latin typeface="Arial Black" pitchFamily="34" charset="0"/>
                              <a:cs typeface="Arial" pitchFamily="34" charset="0"/>
                            </a:rPr>
                            <a:t>Expression</a:t>
                          </a:r>
                          <a:endParaRPr lang="en-US" sz="2000" dirty="0">
                            <a:latin typeface="Arial Black" pitchFamily="34" charset="0"/>
                            <a:cs typeface="Arial" pitchFamily="34" charset="0"/>
                          </a:endParaRPr>
                        </a:p>
                      </a:txBody>
                      <a:tcPr/>
                    </a:tc>
                    <a:tc>
                      <a:txBody>
                        <a:bodyPr/>
                        <a:lstStyle/>
                        <a:p>
                          <a:r>
                            <a:rPr lang="en-US" sz="2000" dirty="0" smtClean="0">
                              <a:latin typeface="Arial Black" pitchFamily="34" charset="0"/>
                              <a:cs typeface="Arial" pitchFamily="34" charset="0"/>
                            </a:rPr>
                            <a:t>Description</a:t>
                          </a:r>
                          <a:endParaRPr lang="en-US" sz="2000" dirty="0">
                            <a:latin typeface="Arial Black" pitchFamily="34" charset="0"/>
                            <a:cs typeface="Arial" pitchFamily="34" charset="0"/>
                          </a:endParaRPr>
                        </a:p>
                      </a:txBody>
                      <a:tcPr/>
                    </a:tc>
                  </a:tr>
                  <a:tr h="390398">
                    <a:tc>
                      <a:txBody>
                        <a:bodyPr/>
                        <a:lstStyle/>
                        <a:p>
                          <a:endParaRPr lang="en-US"/>
                        </a:p>
                      </a:txBody>
                      <a:tcPr>
                        <a:blipFill rotWithShape="1">
                          <a:blip r:embed="rId3"/>
                          <a:stretch>
                            <a:fillRect l="-225" t="-109375" r="-161937" b="-593750"/>
                          </a:stretch>
                        </a:blipFill>
                      </a:tcPr>
                    </a:tc>
                    <a:tc>
                      <a:txBody>
                        <a:bodyPr/>
                        <a:lstStyle/>
                        <a:p>
                          <a:r>
                            <a:rPr lang="en-US" b="1" dirty="0" smtClean="0">
                              <a:latin typeface="Arial" pitchFamily="34" charset="0"/>
                              <a:cs typeface="Arial" pitchFamily="34" charset="0"/>
                            </a:rPr>
                            <a:t>Particle diameter-to-rotor radius ratio</a:t>
                          </a:r>
                          <a:endParaRPr lang="en-US" b="1" dirty="0">
                            <a:latin typeface="Arial" pitchFamily="34" charset="0"/>
                            <a:cs typeface="Arial" pitchFamily="34" charset="0"/>
                          </a:endParaRPr>
                        </a:p>
                      </a:txBody>
                      <a:tcPr/>
                    </a:tc>
                  </a:tr>
                  <a:tr h="649669">
                    <a:tc>
                      <a:txBody>
                        <a:bodyPr/>
                        <a:lstStyle/>
                        <a:p>
                          <a:endParaRPr lang="en-US"/>
                        </a:p>
                      </a:txBody>
                      <a:tcPr>
                        <a:blipFill rotWithShape="1">
                          <a:blip r:embed="rId3"/>
                          <a:stretch>
                            <a:fillRect l="-225" t="-126415" r="-161937" b="-258491"/>
                          </a:stretch>
                        </a:blipFill>
                      </a:tcPr>
                    </a:tc>
                    <a:tc>
                      <a:txBody>
                        <a:bodyPr/>
                        <a:lstStyle/>
                        <a:p>
                          <a:r>
                            <a:rPr lang="en-US" b="1" dirty="0" err="1" smtClean="0">
                              <a:latin typeface="Arial" pitchFamily="34" charset="0"/>
                              <a:cs typeface="Arial" pitchFamily="34" charset="0"/>
                            </a:rPr>
                            <a:t>Densimetric</a:t>
                          </a:r>
                          <a:r>
                            <a:rPr lang="en-US" b="1" baseline="0" dirty="0" smtClean="0">
                              <a:latin typeface="Arial" pitchFamily="34" charset="0"/>
                              <a:cs typeface="Arial" pitchFamily="34" charset="0"/>
                            </a:rPr>
                            <a:t> </a:t>
                          </a:r>
                          <a:r>
                            <a:rPr lang="en-US" b="1" dirty="0" smtClean="0">
                              <a:latin typeface="Arial" pitchFamily="34" charset="0"/>
                              <a:cs typeface="Arial" pitchFamily="34" charset="0"/>
                            </a:rPr>
                            <a:t>Froude number</a:t>
                          </a:r>
                          <a:endParaRPr lang="en-US" b="1" dirty="0">
                            <a:latin typeface="Arial" pitchFamily="34" charset="0"/>
                            <a:cs typeface="Arial" pitchFamily="34" charset="0"/>
                          </a:endParaRPr>
                        </a:p>
                      </a:txBody>
                      <a:tcPr/>
                    </a:tc>
                  </a:tr>
                  <a:tr h="640080">
                    <a:tc>
                      <a:txBody>
                        <a:bodyPr/>
                        <a:lstStyle/>
                        <a:p>
                          <a:endParaRPr lang="en-US"/>
                        </a:p>
                      </a:txBody>
                      <a:tcPr>
                        <a:blipFill rotWithShape="1">
                          <a:blip r:embed="rId3"/>
                          <a:stretch>
                            <a:fillRect l="-225" t="-228571" r="-161937" b="-160952"/>
                          </a:stretch>
                        </a:blipFill>
                      </a:tcPr>
                    </a:tc>
                    <a:tc>
                      <a:txBody>
                        <a:bodyPr/>
                        <a:lstStyle/>
                        <a:p>
                          <a:r>
                            <a:rPr lang="en-US" b="1" dirty="0" smtClean="0">
                              <a:latin typeface="Arial" pitchFamily="34" charset="0"/>
                              <a:cs typeface="Arial" pitchFamily="34" charset="0"/>
                            </a:rPr>
                            <a:t>Characteristic flow</a:t>
                          </a:r>
                          <a:r>
                            <a:rPr lang="en-US" b="1" baseline="0" dirty="0" smtClean="0">
                              <a:latin typeface="Arial" pitchFamily="34" charset="0"/>
                              <a:cs typeface="Arial" pitchFamily="34" charset="0"/>
                            </a:rPr>
                            <a:t> speed-to-particle terminal speed</a:t>
                          </a:r>
                          <a:endParaRPr lang="en-US" b="1" dirty="0">
                            <a:latin typeface="Arial" pitchFamily="34" charset="0"/>
                            <a:cs typeface="Arial" pitchFamily="34" charset="0"/>
                          </a:endParaRPr>
                        </a:p>
                      </a:txBody>
                      <a:tcPr/>
                    </a:tc>
                  </a:tr>
                  <a:tr h="370840">
                    <a:tc>
                      <a:txBody>
                        <a:bodyPr/>
                        <a:lstStyle/>
                        <a:p>
                          <a:endParaRPr lang="en-US"/>
                        </a:p>
                      </a:txBody>
                      <a:tcPr>
                        <a:blipFill rotWithShape="1">
                          <a:blip r:embed="rId3"/>
                          <a:stretch>
                            <a:fillRect l="-225" t="-565574" r="-161937" b="-177049"/>
                          </a:stretch>
                        </a:blipFill>
                      </a:tcPr>
                    </a:tc>
                    <a:tc>
                      <a:txBody>
                        <a:bodyPr/>
                        <a:lstStyle/>
                        <a:p>
                          <a:r>
                            <a:rPr lang="en-US" b="1" dirty="0" smtClean="0">
                              <a:latin typeface="Arial" pitchFamily="34" charset="0"/>
                              <a:cs typeface="Arial" pitchFamily="34" charset="0"/>
                            </a:rPr>
                            <a:t>Threshold friction</a:t>
                          </a:r>
                          <a:r>
                            <a:rPr lang="en-US" b="1" baseline="0" dirty="0" smtClean="0">
                              <a:latin typeface="Arial" pitchFamily="34" charset="0"/>
                              <a:cs typeface="Arial" pitchFamily="34" charset="0"/>
                            </a:rPr>
                            <a:t> velocity ratios</a:t>
                          </a:r>
                          <a:endParaRPr lang="en-US" b="1" dirty="0">
                            <a:latin typeface="Arial" pitchFamily="34" charset="0"/>
                            <a:cs typeface="Arial" pitchFamily="34" charset="0"/>
                          </a:endParaRPr>
                        </a:p>
                      </a:txBody>
                      <a:tcPr/>
                    </a:tc>
                  </a:tr>
                  <a:tr h="370840">
                    <a:tc>
                      <a:txBody>
                        <a:bodyPr/>
                        <a:lstStyle/>
                        <a:p>
                          <a:pPr/>
                          <a:endParaRPr lang="en-US" b="1" dirty="0">
                            <a:latin typeface="Arial" pitchFamily="34" charset="0"/>
                            <a:cs typeface="Arial" pitchFamily="34" charset="0"/>
                          </a:endParaRPr>
                        </a:p>
                      </a:txBody>
                      <a:tcPr/>
                    </a:tc>
                    <a:tc>
                      <a:txBody>
                        <a:bodyPr/>
                        <a:lstStyle/>
                        <a:p>
                          <a:endParaRPr lang="en-US" b="1" dirty="0">
                            <a:latin typeface="Arial" pitchFamily="34" charset="0"/>
                            <a:cs typeface="Arial" pitchFamily="34" charset="0"/>
                          </a:endParaRPr>
                        </a:p>
                      </a:txBody>
                      <a:tcPr/>
                    </a:tc>
                  </a:tr>
                </a:tbl>
              </a:graphicData>
            </a:graphic>
          </p:graphicFrame>
        </mc:Fallback>
      </mc:AlternateContent>
      <p:pic>
        <p:nvPicPr>
          <p:cNvPr id="1026" name="Picture 2" descr="C:\Users\Aero\Desktop\Uf.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09800" y="4038600"/>
            <a:ext cx="1905000" cy="1905000"/>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2362200" y="5867400"/>
            <a:ext cx="1600200" cy="646331"/>
          </a:xfrm>
          <a:prstGeom prst="rect">
            <a:avLst/>
          </a:prstGeom>
          <a:noFill/>
        </p:spPr>
        <p:txBody>
          <a:bodyPr wrap="square" rtlCol="0">
            <a:spAutoFit/>
          </a:bodyPr>
          <a:lstStyle/>
          <a:p>
            <a:pPr algn="ctr"/>
            <a:r>
              <a:rPr lang="en-US" i="1" dirty="0" smtClean="0"/>
              <a:t>U</a:t>
            </a:r>
            <a:r>
              <a:rPr lang="en-US" i="1" baseline="-25000" dirty="0" smtClean="0"/>
              <a:t>F</a:t>
            </a:r>
            <a:r>
              <a:rPr lang="en-US" dirty="0" smtClean="0"/>
              <a:t> – Terminal Velocity</a:t>
            </a:r>
            <a:endParaRPr lang="en-US" dirty="0"/>
          </a:p>
        </p:txBody>
      </p:sp>
      <p:pic>
        <p:nvPicPr>
          <p:cNvPr id="1027" name="Picture 3" descr="C:\Users\Aero\Desktop\Ut.png"/>
          <p:cNvPicPr>
            <a:picLocks noChangeAspect="1" noChangeArrowheads="1"/>
          </p:cNvPicPr>
          <p:nvPr/>
        </p:nvPicPr>
        <p:blipFill rotWithShape="1">
          <a:blip r:embed="rId5">
            <a:extLst>
              <a:ext uri="{28A0092B-C50C-407E-A947-70E740481C1C}">
                <a14:useLocalDpi xmlns:a14="http://schemas.microsoft.com/office/drawing/2010/main" val="0"/>
              </a:ext>
            </a:extLst>
          </a:blip>
          <a:srcRect t="25272"/>
          <a:stretch/>
        </p:blipFill>
        <p:spPr bwMode="auto">
          <a:xfrm>
            <a:off x="4419600" y="4280452"/>
            <a:ext cx="1901952" cy="1421296"/>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p:cNvSpPr txBox="1"/>
          <p:nvPr/>
        </p:nvSpPr>
        <p:spPr>
          <a:xfrm>
            <a:off x="4456176" y="5867399"/>
            <a:ext cx="1828800" cy="646331"/>
          </a:xfrm>
          <a:prstGeom prst="rect">
            <a:avLst/>
          </a:prstGeom>
          <a:noFill/>
        </p:spPr>
        <p:txBody>
          <a:bodyPr wrap="square" rtlCol="0">
            <a:spAutoFit/>
          </a:bodyPr>
          <a:lstStyle/>
          <a:p>
            <a:pPr algn="ctr"/>
            <a:r>
              <a:rPr lang="en-US" i="1" dirty="0" smtClean="0"/>
              <a:t>U</a:t>
            </a:r>
            <a:r>
              <a:rPr lang="en-US" i="1" baseline="30000" dirty="0" smtClean="0"/>
              <a:t>*</a:t>
            </a:r>
            <a:r>
              <a:rPr lang="en-US" i="1" baseline="-25000" dirty="0" smtClean="0"/>
              <a:t>t</a:t>
            </a:r>
            <a:r>
              <a:rPr lang="en-US" baseline="-25000" dirty="0" smtClean="0"/>
              <a:t> </a:t>
            </a:r>
            <a:r>
              <a:rPr lang="en-US" dirty="0" smtClean="0"/>
              <a:t>– Threshold Friction Velocity</a:t>
            </a:r>
            <a:endParaRPr lang="en-US" dirty="0"/>
          </a:p>
        </p:txBody>
      </p:sp>
    </p:spTree>
    <p:extLst>
      <p:ext uri="{BB962C8B-B14F-4D97-AF65-F5344CB8AC3E}">
        <p14:creationId xmlns:p14="http://schemas.microsoft.com/office/powerpoint/2010/main" val="10989484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Selected Similarity Parameters</a:t>
            </a:r>
            <a:endParaRPr lang="en-US" dirty="0"/>
          </a:p>
        </p:txBody>
      </p:sp>
      <p:sp>
        <p:nvSpPr>
          <p:cNvPr id="4" name="Date Placeholder 3"/>
          <p:cNvSpPr>
            <a:spLocks noGrp="1"/>
          </p:cNvSpPr>
          <p:nvPr>
            <p:ph type="dt" sz="half" idx="10"/>
          </p:nvPr>
        </p:nvSpPr>
        <p:spPr/>
        <p:txBody>
          <a:bodyPr/>
          <a:lstStyle/>
          <a:p>
            <a:fld id="{1BAE35F3-A313-4BA0-9F1D-A5B57E81AEE2}" type="datetime3">
              <a:rPr lang="en-US" smtClean="0"/>
              <a:t>5 December 2012</a:t>
            </a:fld>
            <a:endParaRPr lang="en-US"/>
          </a:p>
        </p:txBody>
      </p:sp>
      <p:sp>
        <p:nvSpPr>
          <p:cNvPr id="5" name="Slide Number Placeholder 4"/>
          <p:cNvSpPr>
            <a:spLocks noGrp="1"/>
          </p:cNvSpPr>
          <p:nvPr>
            <p:ph type="sldNum" sz="quarter" idx="12"/>
          </p:nvPr>
        </p:nvSpPr>
        <p:spPr/>
        <p:txBody>
          <a:bodyPr/>
          <a:lstStyle/>
          <a:p>
            <a:fld id="{12488483-F491-42DF-9DC1-D3D298853161}" type="slidenum">
              <a:rPr lang="en-US" smtClean="0"/>
              <a:t>14</a:t>
            </a:fld>
            <a:endParaRPr lang="en-US"/>
          </a:p>
        </p:txBody>
      </p:sp>
      <mc:AlternateContent xmlns:mc="http://schemas.openxmlformats.org/markup-compatibility/2006" xmlns:a14="http://schemas.microsoft.com/office/drawing/2010/main">
        <mc:Choice Requires="a14">
          <p:graphicFrame>
            <p:nvGraphicFramePr>
              <p:cNvPr id="6" name="Table 5"/>
              <p:cNvGraphicFramePr>
                <a:graphicFrameLocks noGrp="1"/>
              </p:cNvGraphicFramePr>
              <p:nvPr>
                <p:extLst>
                  <p:ext uri="{D42A27DB-BD31-4B8C-83A1-F6EECF244321}">
                    <p14:modId xmlns:p14="http://schemas.microsoft.com/office/powerpoint/2010/main" val="2387403504"/>
                  </p:ext>
                </p:extLst>
              </p:nvPr>
            </p:nvGraphicFramePr>
            <p:xfrm>
              <a:off x="1028699" y="1192586"/>
              <a:ext cx="7086601" cy="2818067"/>
            </p:xfrm>
            <a:graphic>
              <a:graphicData uri="http://schemas.openxmlformats.org/drawingml/2006/table">
                <a:tbl>
                  <a:tblPr firstRow="1" bandRow="1">
                    <a:tableStyleId>{5C22544A-7EE6-4342-B048-85BDC9FD1C3A}</a:tableStyleId>
                  </a:tblPr>
                  <a:tblGrid>
                    <a:gridCol w="2705101"/>
                    <a:gridCol w="4381500"/>
                  </a:tblGrid>
                  <a:tr h="370840">
                    <a:tc>
                      <a:txBody>
                        <a:bodyPr/>
                        <a:lstStyle/>
                        <a:p>
                          <a:pPr algn="ctr"/>
                          <a:r>
                            <a:rPr lang="en-US" sz="2000" dirty="0" smtClean="0">
                              <a:latin typeface="Arial Black" pitchFamily="34" charset="0"/>
                              <a:cs typeface="Arial" pitchFamily="34" charset="0"/>
                            </a:rPr>
                            <a:t>Expression</a:t>
                          </a:r>
                          <a:endParaRPr lang="en-US" sz="2000" dirty="0">
                            <a:latin typeface="Arial Black" pitchFamily="34" charset="0"/>
                            <a:cs typeface="Arial" pitchFamily="34" charset="0"/>
                          </a:endParaRPr>
                        </a:p>
                      </a:txBody>
                      <a:tcPr/>
                    </a:tc>
                    <a:tc>
                      <a:txBody>
                        <a:bodyPr/>
                        <a:lstStyle/>
                        <a:p>
                          <a:r>
                            <a:rPr lang="en-US" sz="2000" dirty="0" smtClean="0">
                              <a:latin typeface="Arial Black" pitchFamily="34" charset="0"/>
                              <a:cs typeface="Arial" pitchFamily="34" charset="0"/>
                            </a:rPr>
                            <a:t>Description</a:t>
                          </a:r>
                          <a:endParaRPr lang="en-US" sz="2000" dirty="0">
                            <a:latin typeface="Arial Black" pitchFamily="34" charset="0"/>
                            <a:cs typeface="Arial" pitchFamily="34" charset="0"/>
                          </a:endParaRPr>
                        </a:p>
                      </a:txBody>
                      <a:tcPr/>
                    </a:tc>
                  </a:tr>
                  <a:tr h="370840">
                    <a:tc>
                      <a:txBody>
                        <a:bodyPr/>
                        <a:lstStyle/>
                        <a:p>
                          <a:pPr/>
                          <a14:m>
                            <m:oMathPara xmlns:m="http://schemas.openxmlformats.org/officeDocument/2006/math">
                              <m:oMathParaPr>
                                <m:jc m:val="centerGroup"/>
                              </m:oMathParaPr>
                              <m:oMath xmlns:m="http://schemas.openxmlformats.org/officeDocument/2006/math">
                                <m:f>
                                  <m:fPr>
                                    <m:type m:val="lin"/>
                                    <m:ctrlPr>
                                      <a:rPr lang="en-US" b="1" i="1" smtClean="0">
                                        <a:latin typeface="Cambria Math"/>
                                      </a:rPr>
                                    </m:ctrlPr>
                                  </m:fPr>
                                  <m:num>
                                    <m:sSub>
                                      <m:sSubPr>
                                        <m:ctrlPr>
                                          <a:rPr lang="en-US" b="1" i="1" smtClean="0">
                                            <a:latin typeface="Cambria Math"/>
                                          </a:rPr>
                                        </m:ctrlPr>
                                      </m:sSubPr>
                                      <m:e>
                                        <m:r>
                                          <a:rPr lang="en-US" b="1" i="1" smtClean="0">
                                            <a:latin typeface="Cambria Math"/>
                                          </a:rPr>
                                          <m:t>𝑫</m:t>
                                        </m:r>
                                      </m:e>
                                      <m:sub>
                                        <m:r>
                                          <a:rPr lang="en-US" b="1" i="1" smtClean="0">
                                            <a:latin typeface="Cambria Math"/>
                                          </a:rPr>
                                          <m:t>𝒑</m:t>
                                        </m:r>
                                      </m:sub>
                                    </m:sSub>
                                  </m:num>
                                  <m:den>
                                    <m:r>
                                      <a:rPr lang="en-US" b="1" i="1" smtClean="0">
                                        <a:latin typeface="Cambria Math"/>
                                      </a:rPr>
                                      <m:t>𝑹</m:t>
                                    </m:r>
                                  </m:den>
                                </m:f>
                              </m:oMath>
                            </m:oMathPara>
                          </a14:m>
                          <a:endParaRPr lang="en-US" b="1" dirty="0">
                            <a:latin typeface="Arial" pitchFamily="34" charset="0"/>
                            <a:cs typeface="Arial" pitchFamily="34" charset="0"/>
                          </a:endParaRPr>
                        </a:p>
                      </a:txBody>
                      <a:tcPr/>
                    </a:tc>
                    <a:tc>
                      <a:txBody>
                        <a:bodyPr/>
                        <a:lstStyle/>
                        <a:p>
                          <a:r>
                            <a:rPr lang="en-US" b="1" dirty="0" smtClean="0">
                              <a:latin typeface="Arial" pitchFamily="34" charset="0"/>
                              <a:cs typeface="Arial" pitchFamily="34" charset="0"/>
                            </a:rPr>
                            <a:t>Particle diameter-to-rotor radius ratio</a:t>
                          </a:r>
                          <a:endParaRPr lang="en-US" b="1" dirty="0">
                            <a:latin typeface="Arial" pitchFamily="34" charset="0"/>
                            <a:cs typeface="Arial" pitchFamily="34" charset="0"/>
                          </a:endParaRPr>
                        </a:p>
                      </a:txBody>
                      <a:tcPr/>
                    </a:tc>
                  </a:tr>
                  <a:tr h="370840">
                    <a:tc>
                      <a:txBody>
                        <a:bodyPr/>
                        <a:lstStyle/>
                        <a:p>
                          <a:pPr/>
                          <a14:m>
                            <m:oMathPara xmlns:m="http://schemas.openxmlformats.org/officeDocument/2006/math">
                              <m:oMathParaPr>
                                <m:jc m:val="centerGroup"/>
                              </m:oMathParaPr>
                              <m:oMath xmlns:m="http://schemas.openxmlformats.org/officeDocument/2006/math">
                                <m:f>
                                  <m:fPr>
                                    <m:type m:val="lin"/>
                                    <m:ctrlPr>
                                      <a:rPr lang="en-US" b="1" i="1" smtClean="0">
                                        <a:latin typeface="Cambria Math"/>
                                      </a:rPr>
                                    </m:ctrlPr>
                                  </m:fPr>
                                  <m:num>
                                    <m:sSubSup>
                                      <m:sSubSupPr>
                                        <m:ctrlPr>
                                          <a:rPr lang="en-US" b="1" i="1" smtClean="0">
                                            <a:latin typeface="Cambria Math"/>
                                          </a:rPr>
                                        </m:ctrlPr>
                                      </m:sSubSupPr>
                                      <m:e>
                                        <m:sSub>
                                          <m:sSubPr>
                                            <m:ctrlPr>
                                              <a:rPr lang="en-US" b="1" i="1" smtClean="0">
                                                <a:latin typeface="Cambria Math"/>
                                              </a:rPr>
                                            </m:ctrlPr>
                                          </m:sSubPr>
                                          <m:e>
                                            <m:r>
                                              <a:rPr lang="en-US" b="1" i="1" smtClean="0">
                                                <a:latin typeface="Cambria Math"/>
                                              </a:rPr>
                                              <m:t>𝑼</m:t>
                                            </m:r>
                                          </m:e>
                                          <m:sub>
                                            <m:r>
                                              <a:rPr lang="en-US" b="1" i="1" smtClean="0">
                                                <a:latin typeface="Cambria Math"/>
                                              </a:rPr>
                                              <m:t>𝐜𝐡𝐚𝐫</m:t>
                                            </m:r>
                                          </m:sub>
                                        </m:sSub>
                                      </m:e>
                                      <m:sub/>
                                      <m:sup>
                                        <m:r>
                                          <a:rPr lang="en-US" b="1" i="1" smtClean="0">
                                            <a:latin typeface="Cambria Math"/>
                                          </a:rPr>
                                          <m:t>𝟐</m:t>
                                        </m:r>
                                      </m:sup>
                                    </m:sSubSup>
                                  </m:num>
                                  <m:den>
                                    <m:rad>
                                      <m:radPr>
                                        <m:degHide m:val="on"/>
                                        <m:ctrlPr>
                                          <a:rPr lang="en-US" b="1" i="1" smtClean="0">
                                            <a:latin typeface="Cambria Math"/>
                                          </a:rPr>
                                        </m:ctrlPr>
                                      </m:radPr>
                                      <m:deg/>
                                      <m:e>
                                        <m:d>
                                          <m:dPr>
                                            <m:ctrlPr>
                                              <a:rPr lang="en-US" b="1" i="1" smtClean="0">
                                                <a:latin typeface="Cambria Math"/>
                                              </a:rPr>
                                            </m:ctrlPr>
                                          </m:dPr>
                                          <m:e>
                                            <m:f>
                                              <m:fPr>
                                                <m:type m:val="lin"/>
                                                <m:ctrlPr>
                                                  <a:rPr lang="en-US" b="1" i="1" smtClean="0">
                                                    <a:latin typeface="Cambria Math"/>
                                                  </a:rPr>
                                                </m:ctrlPr>
                                              </m:fPr>
                                              <m:num>
                                                <m:sSub>
                                                  <m:sSubPr>
                                                    <m:ctrlPr>
                                                      <a:rPr lang="en-US" b="1" i="1" smtClean="0">
                                                        <a:latin typeface="Cambria Math"/>
                                                      </a:rPr>
                                                    </m:ctrlPr>
                                                  </m:sSubPr>
                                                  <m:e>
                                                    <m:r>
                                                      <a:rPr lang="en-US" b="1" i="1" smtClean="0">
                                                        <a:latin typeface="Cambria Math"/>
                                                        <a:ea typeface="Cambria Math"/>
                                                      </a:rPr>
                                                      <m:t>𝝆</m:t>
                                                    </m:r>
                                                  </m:e>
                                                  <m:sub>
                                                    <m:r>
                                                      <a:rPr lang="en-US" b="1" i="1" smtClean="0">
                                                        <a:latin typeface="Cambria Math"/>
                                                      </a:rPr>
                                                      <m:t>𝒔</m:t>
                                                    </m:r>
                                                  </m:sub>
                                                </m:sSub>
                                              </m:num>
                                              <m:den>
                                                <m:r>
                                                  <a:rPr lang="en-US" b="1" i="1" smtClean="0">
                                                    <a:latin typeface="Cambria Math"/>
                                                    <a:ea typeface="Cambria Math"/>
                                                  </a:rPr>
                                                  <m:t>𝝆</m:t>
                                                </m:r>
                                              </m:den>
                                            </m:f>
                                            <m:r>
                                              <a:rPr lang="en-US" b="1" i="1" smtClean="0">
                                                <a:latin typeface="Cambria Math"/>
                                              </a:rPr>
                                              <m:t>−</m:t>
                                            </m:r>
                                            <m:r>
                                              <a:rPr lang="en-US" b="1" i="1" smtClean="0">
                                                <a:latin typeface="Cambria Math"/>
                                              </a:rPr>
                                              <m:t>𝟏</m:t>
                                            </m:r>
                                          </m:e>
                                        </m:d>
                                        <m:r>
                                          <a:rPr lang="en-US" b="1" i="1" smtClean="0">
                                            <a:latin typeface="Cambria Math"/>
                                          </a:rPr>
                                          <m:t>𝒈</m:t>
                                        </m:r>
                                        <m:sSub>
                                          <m:sSubPr>
                                            <m:ctrlPr>
                                              <a:rPr lang="en-US" b="1" i="1" smtClean="0">
                                                <a:latin typeface="Cambria Math"/>
                                              </a:rPr>
                                            </m:ctrlPr>
                                          </m:sSubPr>
                                          <m:e>
                                            <m:r>
                                              <a:rPr lang="en-US" b="1" i="1" smtClean="0">
                                                <a:latin typeface="Cambria Math"/>
                                              </a:rPr>
                                              <m:t>𝑫</m:t>
                                            </m:r>
                                          </m:e>
                                          <m:sub>
                                            <m:r>
                                              <a:rPr lang="en-US" b="1" i="1" smtClean="0">
                                                <a:latin typeface="Cambria Math"/>
                                              </a:rPr>
                                              <m:t>𝒑</m:t>
                                            </m:r>
                                          </m:sub>
                                        </m:sSub>
                                      </m:e>
                                    </m:rad>
                                  </m:den>
                                </m:f>
                              </m:oMath>
                            </m:oMathPara>
                          </a14:m>
                          <a:endParaRPr lang="en-US" b="1" dirty="0">
                            <a:latin typeface="Arial" pitchFamily="34" charset="0"/>
                            <a:cs typeface="Arial" pitchFamily="34" charset="0"/>
                          </a:endParaRPr>
                        </a:p>
                      </a:txBody>
                      <a:tcPr/>
                    </a:tc>
                    <a:tc>
                      <a:txBody>
                        <a:bodyPr/>
                        <a:lstStyle/>
                        <a:p>
                          <a:r>
                            <a:rPr lang="en-US" b="1" dirty="0" err="1" smtClean="0">
                              <a:latin typeface="Arial" pitchFamily="34" charset="0"/>
                              <a:cs typeface="Arial" pitchFamily="34" charset="0"/>
                            </a:rPr>
                            <a:t>Densimetric</a:t>
                          </a:r>
                          <a:r>
                            <a:rPr lang="en-US" b="1" baseline="0" dirty="0" smtClean="0">
                              <a:latin typeface="Arial" pitchFamily="34" charset="0"/>
                              <a:cs typeface="Arial" pitchFamily="34" charset="0"/>
                            </a:rPr>
                            <a:t> </a:t>
                          </a:r>
                          <a:r>
                            <a:rPr lang="en-US" b="1" dirty="0" smtClean="0">
                              <a:latin typeface="Arial" pitchFamily="34" charset="0"/>
                              <a:cs typeface="Arial" pitchFamily="34" charset="0"/>
                            </a:rPr>
                            <a:t>Froude number</a:t>
                          </a:r>
                          <a:endParaRPr lang="en-US" b="1" dirty="0">
                            <a:latin typeface="Arial" pitchFamily="34" charset="0"/>
                            <a:cs typeface="Arial" pitchFamily="34" charset="0"/>
                          </a:endParaRPr>
                        </a:p>
                      </a:txBody>
                      <a:tcPr/>
                    </a:tc>
                  </a:tr>
                  <a:tr h="370840">
                    <a:tc>
                      <a:txBody>
                        <a:bodyPr/>
                        <a:lstStyle/>
                        <a:p>
                          <a:pPr/>
                          <a14:m>
                            <m:oMathPara xmlns:m="http://schemas.openxmlformats.org/officeDocument/2006/math">
                              <m:oMathParaPr>
                                <m:jc m:val="centerGroup"/>
                              </m:oMathParaPr>
                              <m:oMath xmlns:m="http://schemas.openxmlformats.org/officeDocument/2006/math">
                                <m:f>
                                  <m:fPr>
                                    <m:type m:val="lin"/>
                                    <m:ctrlPr>
                                      <a:rPr lang="en-US" b="1" i="1" smtClean="0">
                                        <a:latin typeface="Cambria Math"/>
                                      </a:rPr>
                                    </m:ctrlPr>
                                  </m:fPr>
                                  <m:num>
                                    <m:sSub>
                                      <m:sSubPr>
                                        <m:ctrlPr>
                                          <a:rPr lang="en-US" b="1" i="1" smtClean="0">
                                            <a:latin typeface="Cambria Math"/>
                                          </a:rPr>
                                        </m:ctrlPr>
                                      </m:sSubPr>
                                      <m:e>
                                        <m:r>
                                          <a:rPr lang="en-US" b="1" i="1" smtClean="0">
                                            <a:latin typeface="Cambria Math"/>
                                          </a:rPr>
                                          <m:t>𝑼</m:t>
                                        </m:r>
                                      </m:e>
                                      <m:sub>
                                        <m:r>
                                          <a:rPr lang="en-US" b="1" i="1" smtClean="0">
                                            <a:latin typeface="Cambria Math"/>
                                          </a:rPr>
                                          <m:t>𝐜𝐡𝐚𝐫</m:t>
                                        </m:r>
                                      </m:sub>
                                    </m:sSub>
                                  </m:num>
                                  <m:den>
                                    <m:sSub>
                                      <m:sSubPr>
                                        <m:ctrlPr>
                                          <a:rPr lang="en-US" b="1" i="1" smtClean="0">
                                            <a:latin typeface="Cambria Math"/>
                                          </a:rPr>
                                        </m:ctrlPr>
                                      </m:sSubPr>
                                      <m:e>
                                        <m:r>
                                          <a:rPr lang="en-US" b="1" i="1" smtClean="0">
                                            <a:latin typeface="Cambria Math"/>
                                          </a:rPr>
                                          <m:t>𝑼</m:t>
                                        </m:r>
                                      </m:e>
                                      <m:sub>
                                        <m:r>
                                          <a:rPr lang="en-US" b="1" i="1" smtClean="0">
                                            <a:latin typeface="Cambria Math"/>
                                          </a:rPr>
                                          <m:t>𝑭</m:t>
                                        </m:r>
                                      </m:sub>
                                    </m:sSub>
                                  </m:den>
                                </m:f>
                              </m:oMath>
                            </m:oMathPara>
                          </a14:m>
                          <a:endParaRPr lang="en-US" b="1" dirty="0">
                            <a:latin typeface="Arial" pitchFamily="34" charset="0"/>
                            <a:cs typeface="Arial" pitchFamily="34" charset="0"/>
                          </a:endParaRPr>
                        </a:p>
                      </a:txBody>
                      <a:tcPr/>
                    </a:tc>
                    <a:tc>
                      <a:txBody>
                        <a:bodyPr/>
                        <a:lstStyle/>
                        <a:p>
                          <a:r>
                            <a:rPr lang="en-US" b="1" dirty="0" smtClean="0">
                              <a:latin typeface="Arial" pitchFamily="34" charset="0"/>
                              <a:cs typeface="Arial" pitchFamily="34" charset="0"/>
                            </a:rPr>
                            <a:t>Characteristic flow</a:t>
                          </a:r>
                          <a:r>
                            <a:rPr lang="en-US" b="1" baseline="0" dirty="0" smtClean="0">
                              <a:latin typeface="Arial" pitchFamily="34" charset="0"/>
                              <a:cs typeface="Arial" pitchFamily="34" charset="0"/>
                            </a:rPr>
                            <a:t> speed-to-particle terminal speed</a:t>
                          </a:r>
                          <a:endParaRPr lang="en-US" b="1" dirty="0">
                            <a:latin typeface="Arial" pitchFamily="34" charset="0"/>
                            <a:cs typeface="Arial" pitchFamily="34" charset="0"/>
                          </a:endParaRPr>
                        </a:p>
                      </a:txBody>
                      <a:tcPr/>
                    </a:tc>
                  </a:tr>
                  <a:tr h="370840">
                    <a:tc>
                      <a:txBody>
                        <a:bodyPr/>
                        <a:lstStyle/>
                        <a:p>
                          <a:pPr/>
                          <a14:m>
                            <m:oMathPara xmlns:m="http://schemas.openxmlformats.org/officeDocument/2006/math">
                              <m:oMathParaPr>
                                <m:jc m:val="centerGroup"/>
                              </m:oMathParaPr>
                              <m:oMath xmlns:m="http://schemas.openxmlformats.org/officeDocument/2006/math">
                                <m:f>
                                  <m:fPr>
                                    <m:type m:val="lin"/>
                                    <m:ctrlPr>
                                      <a:rPr lang="en-US" b="1" i="1" smtClean="0">
                                        <a:latin typeface="Cambria Math"/>
                                      </a:rPr>
                                    </m:ctrlPr>
                                  </m:fPr>
                                  <m:num>
                                    <m:sSub>
                                      <m:sSubPr>
                                        <m:ctrlPr>
                                          <a:rPr lang="en-US" b="1" i="1" smtClean="0">
                                            <a:latin typeface="Cambria Math"/>
                                          </a:rPr>
                                        </m:ctrlPr>
                                      </m:sSubPr>
                                      <m:e>
                                        <m:r>
                                          <a:rPr lang="en-US" b="1" i="1" smtClean="0">
                                            <a:latin typeface="Cambria Math"/>
                                          </a:rPr>
                                          <m:t>𝑼</m:t>
                                        </m:r>
                                      </m:e>
                                      <m:sub>
                                        <m:r>
                                          <a:rPr lang="en-US" b="1" i="1" smtClean="0">
                                            <a:latin typeface="Cambria Math"/>
                                          </a:rPr>
                                          <m:t>𝐜𝐡𝐚𝐫</m:t>
                                        </m:r>
                                      </m:sub>
                                    </m:sSub>
                                  </m:num>
                                  <m:den>
                                    <m:sSub>
                                      <m:sSubPr>
                                        <m:ctrlPr>
                                          <a:rPr lang="en-US" b="1" i="1" smtClean="0">
                                            <a:latin typeface="Cambria Math"/>
                                          </a:rPr>
                                        </m:ctrlPr>
                                      </m:sSubPr>
                                      <m:e>
                                        <m:r>
                                          <a:rPr lang="en-US" b="1" i="1" smtClean="0">
                                            <a:latin typeface="Cambria Math"/>
                                          </a:rPr>
                                          <m:t>𝑼</m:t>
                                        </m:r>
                                      </m:e>
                                      <m:sub>
                                        <m:r>
                                          <a:rPr lang="en-US" b="1" i="1" baseline="30000" smtClean="0">
                                            <a:latin typeface="Cambria Math"/>
                                          </a:rPr>
                                          <m:t>∗</m:t>
                                        </m:r>
                                        <m:r>
                                          <a:rPr lang="en-US" b="1" i="1" smtClean="0">
                                            <a:latin typeface="Cambria Math"/>
                                          </a:rPr>
                                          <m:t>𝒕</m:t>
                                        </m:r>
                                      </m:sub>
                                    </m:sSub>
                                  </m:den>
                                </m:f>
                              </m:oMath>
                            </m:oMathPara>
                          </a14:m>
                          <a:endParaRPr lang="en-US" b="1" dirty="0">
                            <a:latin typeface="Arial" pitchFamily="34" charset="0"/>
                            <a:cs typeface="Arial" pitchFamily="34" charset="0"/>
                          </a:endParaRPr>
                        </a:p>
                      </a:txBody>
                      <a:tcPr/>
                    </a:tc>
                    <a:tc>
                      <a:txBody>
                        <a:bodyPr/>
                        <a:lstStyle/>
                        <a:p>
                          <a:r>
                            <a:rPr lang="en-US" b="1" dirty="0" smtClean="0">
                              <a:latin typeface="Arial" pitchFamily="34" charset="0"/>
                              <a:cs typeface="Arial" pitchFamily="34" charset="0"/>
                            </a:rPr>
                            <a:t>Threshold friction</a:t>
                          </a:r>
                          <a:r>
                            <a:rPr lang="en-US" b="1" baseline="0" dirty="0" smtClean="0">
                              <a:latin typeface="Arial" pitchFamily="34" charset="0"/>
                              <a:cs typeface="Arial" pitchFamily="34" charset="0"/>
                            </a:rPr>
                            <a:t> velocity ratios</a:t>
                          </a:r>
                          <a:endParaRPr lang="en-US" b="1" dirty="0">
                            <a:latin typeface="Arial" pitchFamily="34" charset="0"/>
                            <a:cs typeface="Arial" pitchFamily="34" charset="0"/>
                          </a:endParaRPr>
                        </a:p>
                      </a:txBody>
                      <a:tcPr/>
                    </a:tc>
                  </a:tr>
                  <a:tr h="370840">
                    <a:tc>
                      <a:txBody>
                        <a:bodyPr/>
                        <a:lstStyle/>
                        <a:p>
                          <a:pPr/>
                          <a14:m>
                            <m:oMathPara xmlns:m="http://schemas.openxmlformats.org/officeDocument/2006/math">
                              <m:oMathParaPr>
                                <m:jc m:val="centerGroup"/>
                              </m:oMathParaPr>
                              <m:oMath xmlns:m="http://schemas.openxmlformats.org/officeDocument/2006/math">
                                <m:f>
                                  <m:fPr>
                                    <m:type m:val="lin"/>
                                    <m:ctrlPr>
                                      <a:rPr lang="en-US" b="1" i="1" smtClean="0">
                                        <a:latin typeface="Cambria Math"/>
                                      </a:rPr>
                                    </m:ctrlPr>
                                  </m:fPr>
                                  <m:num>
                                    <m:sSub>
                                      <m:sSubPr>
                                        <m:ctrlPr>
                                          <a:rPr lang="en-US" b="1" i="1" smtClean="0">
                                            <a:latin typeface="Cambria Math"/>
                                          </a:rPr>
                                        </m:ctrlPr>
                                      </m:sSubPr>
                                      <m:e>
                                        <m:r>
                                          <a:rPr lang="en-US" b="1" i="1" smtClean="0">
                                            <a:latin typeface="Cambria Math"/>
                                            <a:ea typeface="Cambria Math"/>
                                          </a:rPr>
                                          <m:t>𝝆</m:t>
                                        </m:r>
                                      </m:e>
                                      <m:sub>
                                        <m:r>
                                          <a:rPr lang="en-US" b="1" i="1" smtClean="0">
                                            <a:latin typeface="Cambria Math"/>
                                          </a:rPr>
                                          <m:t>𝒔</m:t>
                                        </m:r>
                                      </m:sub>
                                    </m:sSub>
                                  </m:num>
                                  <m:den>
                                    <m:r>
                                      <a:rPr lang="en-US" b="1" i="1" smtClean="0">
                                        <a:latin typeface="Cambria Math"/>
                                        <a:ea typeface="Cambria Math"/>
                                      </a:rPr>
                                      <m:t>𝝆</m:t>
                                    </m:r>
                                  </m:den>
                                </m:f>
                              </m:oMath>
                            </m:oMathPara>
                          </a14:m>
                          <a:endParaRPr lang="en-US" b="1" dirty="0">
                            <a:latin typeface="Arial" pitchFamily="34" charset="0"/>
                            <a:cs typeface="Arial" pitchFamily="34" charset="0"/>
                          </a:endParaRPr>
                        </a:p>
                      </a:txBody>
                      <a:tcPr/>
                    </a:tc>
                    <a:tc>
                      <a:txBody>
                        <a:bodyPr/>
                        <a:lstStyle/>
                        <a:p>
                          <a:r>
                            <a:rPr lang="en-US" b="1" dirty="0" smtClean="0">
                              <a:latin typeface="Arial" pitchFamily="34" charset="0"/>
                              <a:cs typeface="Arial" pitchFamily="34" charset="0"/>
                            </a:rPr>
                            <a:t>Particle-to-fluid</a:t>
                          </a:r>
                          <a:r>
                            <a:rPr lang="en-US" b="1" baseline="0" dirty="0" smtClean="0">
                              <a:latin typeface="Arial" pitchFamily="34" charset="0"/>
                              <a:cs typeface="Arial" pitchFamily="34" charset="0"/>
                            </a:rPr>
                            <a:t> density ratio</a:t>
                          </a:r>
                          <a:endParaRPr lang="en-US" b="1" dirty="0">
                            <a:latin typeface="Arial" pitchFamily="34" charset="0"/>
                            <a:cs typeface="Arial" pitchFamily="34" charset="0"/>
                          </a:endParaRPr>
                        </a:p>
                      </a:txBody>
                      <a:tcPr/>
                    </a:tc>
                  </a:tr>
                </a:tbl>
              </a:graphicData>
            </a:graphic>
          </p:graphicFrame>
        </mc:Choice>
        <mc:Fallback xmlns="">
          <p:graphicFrame>
            <p:nvGraphicFramePr>
              <p:cNvPr id="6" name="Table 5"/>
              <p:cNvGraphicFramePr>
                <a:graphicFrameLocks noGrp="1"/>
              </p:cNvGraphicFramePr>
              <p:nvPr>
                <p:extLst>
                  <p:ext uri="{D42A27DB-BD31-4B8C-83A1-F6EECF244321}">
                    <p14:modId xmlns:p14="http://schemas.microsoft.com/office/powerpoint/2010/main" val="3545340204"/>
                  </p:ext>
                </p:extLst>
              </p:nvPr>
            </p:nvGraphicFramePr>
            <p:xfrm>
              <a:off x="1028699" y="1192586"/>
              <a:ext cx="7086601" cy="2818067"/>
            </p:xfrm>
            <a:graphic>
              <a:graphicData uri="http://schemas.openxmlformats.org/drawingml/2006/table">
                <a:tbl>
                  <a:tblPr firstRow="1" bandRow="1">
                    <a:tableStyleId>{5C22544A-7EE6-4342-B048-85BDC9FD1C3A}</a:tableStyleId>
                  </a:tblPr>
                  <a:tblGrid>
                    <a:gridCol w="2705101"/>
                    <a:gridCol w="4381500"/>
                  </a:tblGrid>
                  <a:tr h="396240">
                    <a:tc>
                      <a:txBody>
                        <a:bodyPr/>
                        <a:lstStyle/>
                        <a:p>
                          <a:pPr algn="ctr"/>
                          <a:r>
                            <a:rPr lang="en-US" sz="2000" dirty="0" smtClean="0">
                              <a:latin typeface="Arial Black" pitchFamily="34" charset="0"/>
                              <a:cs typeface="Arial" pitchFamily="34" charset="0"/>
                            </a:rPr>
                            <a:t>Expression</a:t>
                          </a:r>
                          <a:endParaRPr lang="en-US" sz="2000" dirty="0">
                            <a:latin typeface="Arial Black" pitchFamily="34" charset="0"/>
                            <a:cs typeface="Arial" pitchFamily="34" charset="0"/>
                          </a:endParaRPr>
                        </a:p>
                      </a:txBody>
                      <a:tcPr/>
                    </a:tc>
                    <a:tc>
                      <a:txBody>
                        <a:bodyPr/>
                        <a:lstStyle/>
                        <a:p>
                          <a:r>
                            <a:rPr lang="en-US" sz="2000" dirty="0" smtClean="0">
                              <a:latin typeface="Arial Black" pitchFamily="34" charset="0"/>
                              <a:cs typeface="Arial" pitchFamily="34" charset="0"/>
                            </a:rPr>
                            <a:t>Description</a:t>
                          </a:r>
                          <a:endParaRPr lang="en-US" sz="2000" dirty="0">
                            <a:latin typeface="Arial Black" pitchFamily="34" charset="0"/>
                            <a:cs typeface="Arial" pitchFamily="34" charset="0"/>
                          </a:endParaRPr>
                        </a:p>
                      </a:txBody>
                      <a:tcPr/>
                    </a:tc>
                  </a:tr>
                  <a:tr h="390398">
                    <a:tc>
                      <a:txBody>
                        <a:bodyPr/>
                        <a:lstStyle/>
                        <a:p>
                          <a:endParaRPr lang="en-US"/>
                        </a:p>
                      </a:txBody>
                      <a:tcPr>
                        <a:blipFill rotWithShape="1">
                          <a:blip r:embed="rId3"/>
                          <a:stretch>
                            <a:fillRect l="-225" t="-109375" r="-161937" b="-689063"/>
                          </a:stretch>
                        </a:blipFill>
                      </a:tcPr>
                    </a:tc>
                    <a:tc>
                      <a:txBody>
                        <a:bodyPr/>
                        <a:lstStyle/>
                        <a:p>
                          <a:r>
                            <a:rPr lang="en-US" b="1" dirty="0" smtClean="0">
                              <a:latin typeface="Arial" pitchFamily="34" charset="0"/>
                              <a:cs typeface="Arial" pitchFamily="34" charset="0"/>
                            </a:rPr>
                            <a:t>Particle diameter-to-rotor radius ratio</a:t>
                          </a:r>
                          <a:endParaRPr lang="en-US" b="1" dirty="0">
                            <a:latin typeface="Arial" pitchFamily="34" charset="0"/>
                            <a:cs typeface="Arial" pitchFamily="34" charset="0"/>
                          </a:endParaRPr>
                        </a:p>
                      </a:txBody>
                      <a:tcPr/>
                    </a:tc>
                  </a:tr>
                  <a:tr h="649669">
                    <a:tc>
                      <a:txBody>
                        <a:bodyPr/>
                        <a:lstStyle/>
                        <a:p>
                          <a:endParaRPr lang="en-US"/>
                        </a:p>
                      </a:txBody>
                      <a:tcPr>
                        <a:blipFill rotWithShape="1">
                          <a:blip r:embed="rId3"/>
                          <a:stretch>
                            <a:fillRect l="-225" t="-126415" r="-161937" b="-316038"/>
                          </a:stretch>
                        </a:blipFill>
                      </a:tcPr>
                    </a:tc>
                    <a:tc>
                      <a:txBody>
                        <a:bodyPr/>
                        <a:lstStyle/>
                        <a:p>
                          <a:r>
                            <a:rPr lang="en-US" b="1" dirty="0" err="1" smtClean="0">
                              <a:latin typeface="Arial" pitchFamily="34" charset="0"/>
                              <a:cs typeface="Arial" pitchFamily="34" charset="0"/>
                            </a:rPr>
                            <a:t>Densimetric</a:t>
                          </a:r>
                          <a:r>
                            <a:rPr lang="en-US" b="1" baseline="0" dirty="0" smtClean="0">
                              <a:latin typeface="Arial" pitchFamily="34" charset="0"/>
                              <a:cs typeface="Arial" pitchFamily="34" charset="0"/>
                            </a:rPr>
                            <a:t> </a:t>
                          </a:r>
                          <a:r>
                            <a:rPr lang="en-US" b="1" dirty="0" smtClean="0">
                              <a:latin typeface="Arial" pitchFamily="34" charset="0"/>
                              <a:cs typeface="Arial" pitchFamily="34" charset="0"/>
                            </a:rPr>
                            <a:t>Froude number</a:t>
                          </a:r>
                          <a:endParaRPr lang="en-US" b="1" dirty="0">
                            <a:latin typeface="Arial" pitchFamily="34" charset="0"/>
                            <a:cs typeface="Arial" pitchFamily="34" charset="0"/>
                          </a:endParaRPr>
                        </a:p>
                      </a:txBody>
                      <a:tcPr/>
                    </a:tc>
                  </a:tr>
                  <a:tr h="640080">
                    <a:tc>
                      <a:txBody>
                        <a:bodyPr/>
                        <a:lstStyle/>
                        <a:p>
                          <a:endParaRPr lang="en-US"/>
                        </a:p>
                      </a:txBody>
                      <a:tcPr>
                        <a:blipFill rotWithShape="1">
                          <a:blip r:embed="rId3"/>
                          <a:stretch>
                            <a:fillRect l="-225" t="-228571" r="-161937" b="-219048"/>
                          </a:stretch>
                        </a:blipFill>
                      </a:tcPr>
                    </a:tc>
                    <a:tc>
                      <a:txBody>
                        <a:bodyPr/>
                        <a:lstStyle/>
                        <a:p>
                          <a:r>
                            <a:rPr lang="en-US" b="1" dirty="0" smtClean="0">
                              <a:latin typeface="Arial" pitchFamily="34" charset="0"/>
                              <a:cs typeface="Arial" pitchFamily="34" charset="0"/>
                            </a:rPr>
                            <a:t>Characteristic flow</a:t>
                          </a:r>
                          <a:r>
                            <a:rPr lang="en-US" b="1" baseline="0" dirty="0" smtClean="0">
                              <a:latin typeface="Arial" pitchFamily="34" charset="0"/>
                              <a:cs typeface="Arial" pitchFamily="34" charset="0"/>
                            </a:rPr>
                            <a:t> speed-to-particle terminal speed</a:t>
                          </a:r>
                          <a:endParaRPr lang="en-US" b="1" dirty="0">
                            <a:latin typeface="Arial" pitchFamily="34" charset="0"/>
                            <a:cs typeface="Arial" pitchFamily="34" charset="0"/>
                          </a:endParaRPr>
                        </a:p>
                      </a:txBody>
                      <a:tcPr/>
                    </a:tc>
                  </a:tr>
                  <a:tr h="370840">
                    <a:tc>
                      <a:txBody>
                        <a:bodyPr/>
                        <a:lstStyle/>
                        <a:p>
                          <a:endParaRPr lang="en-US"/>
                        </a:p>
                      </a:txBody>
                      <a:tcPr>
                        <a:blipFill rotWithShape="1">
                          <a:blip r:embed="rId3"/>
                          <a:stretch>
                            <a:fillRect l="-225" t="-565574" r="-161937" b="-277049"/>
                          </a:stretch>
                        </a:blipFill>
                      </a:tcPr>
                    </a:tc>
                    <a:tc>
                      <a:txBody>
                        <a:bodyPr/>
                        <a:lstStyle/>
                        <a:p>
                          <a:r>
                            <a:rPr lang="en-US" b="1" dirty="0" smtClean="0">
                              <a:latin typeface="Arial" pitchFamily="34" charset="0"/>
                              <a:cs typeface="Arial" pitchFamily="34" charset="0"/>
                            </a:rPr>
                            <a:t>Threshold friction</a:t>
                          </a:r>
                          <a:r>
                            <a:rPr lang="en-US" b="1" baseline="0" dirty="0" smtClean="0">
                              <a:latin typeface="Arial" pitchFamily="34" charset="0"/>
                              <a:cs typeface="Arial" pitchFamily="34" charset="0"/>
                            </a:rPr>
                            <a:t> velocity ratios</a:t>
                          </a:r>
                          <a:endParaRPr lang="en-US" b="1" dirty="0">
                            <a:latin typeface="Arial" pitchFamily="34" charset="0"/>
                            <a:cs typeface="Arial" pitchFamily="34" charset="0"/>
                          </a:endParaRPr>
                        </a:p>
                      </a:txBody>
                      <a:tcPr/>
                    </a:tc>
                  </a:tr>
                  <a:tr h="370840">
                    <a:tc>
                      <a:txBody>
                        <a:bodyPr/>
                        <a:lstStyle/>
                        <a:p>
                          <a:endParaRPr lang="en-US"/>
                        </a:p>
                      </a:txBody>
                      <a:tcPr>
                        <a:blipFill rotWithShape="1">
                          <a:blip r:embed="rId3"/>
                          <a:stretch>
                            <a:fillRect l="-225" t="-665574" r="-161937" b="-177049"/>
                          </a:stretch>
                        </a:blipFill>
                      </a:tcPr>
                    </a:tc>
                    <a:tc>
                      <a:txBody>
                        <a:bodyPr/>
                        <a:lstStyle/>
                        <a:p>
                          <a:r>
                            <a:rPr lang="en-US" b="1" dirty="0" smtClean="0">
                              <a:latin typeface="Arial" pitchFamily="34" charset="0"/>
                              <a:cs typeface="Arial" pitchFamily="34" charset="0"/>
                            </a:rPr>
                            <a:t>Particle-to-fluid</a:t>
                          </a:r>
                          <a:r>
                            <a:rPr lang="en-US" b="1" baseline="0" dirty="0" smtClean="0">
                              <a:latin typeface="Arial" pitchFamily="34" charset="0"/>
                              <a:cs typeface="Arial" pitchFamily="34" charset="0"/>
                            </a:rPr>
                            <a:t> density ratio</a:t>
                          </a:r>
                          <a:endParaRPr lang="en-US" b="1" dirty="0">
                            <a:latin typeface="Arial" pitchFamily="34" charset="0"/>
                            <a:cs typeface="Arial" pitchFamily="34" charset="0"/>
                          </a:endParaRPr>
                        </a:p>
                      </a:txBody>
                      <a:tcPr/>
                    </a:tc>
                  </a:tr>
                </a:tbl>
              </a:graphicData>
            </a:graphic>
          </p:graphicFrame>
        </mc:Fallback>
      </mc:AlternateContent>
      <p:pic>
        <p:nvPicPr>
          <p:cNvPr id="1026" name="Picture 2" descr="C:\Users\Aero\Desktop\Uf.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09800" y="4038600"/>
            <a:ext cx="1905000" cy="1905000"/>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2362200" y="5867400"/>
            <a:ext cx="1600200" cy="646331"/>
          </a:xfrm>
          <a:prstGeom prst="rect">
            <a:avLst/>
          </a:prstGeom>
          <a:noFill/>
        </p:spPr>
        <p:txBody>
          <a:bodyPr wrap="square" rtlCol="0">
            <a:spAutoFit/>
          </a:bodyPr>
          <a:lstStyle/>
          <a:p>
            <a:pPr algn="ctr"/>
            <a:r>
              <a:rPr lang="en-US" i="1" dirty="0" smtClean="0"/>
              <a:t>U</a:t>
            </a:r>
            <a:r>
              <a:rPr lang="en-US" i="1" baseline="-25000" dirty="0" smtClean="0"/>
              <a:t>F</a:t>
            </a:r>
            <a:r>
              <a:rPr lang="en-US" dirty="0" smtClean="0"/>
              <a:t> – Terminal Velocity</a:t>
            </a:r>
            <a:endParaRPr lang="en-US" dirty="0"/>
          </a:p>
        </p:txBody>
      </p:sp>
      <p:pic>
        <p:nvPicPr>
          <p:cNvPr id="1027" name="Picture 3" descr="C:\Users\Aero\Desktop\Ut.png"/>
          <p:cNvPicPr>
            <a:picLocks noChangeAspect="1" noChangeArrowheads="1"/>
          </p:cNvPicPr>
          <p:nvPr/>
        </p:nvPicPr>
        <p:blipFill rotWithShape="1">
          <a:blip r:embed="rId5">
            <a:extLst>
              <a:ext uri="{28A0092B-C50C-407E-A947-70E740481C1C}">
                <a14:useLocalDpi xmlns:a14="http://schemas.microsoft.com/office/drawing/2010/main" val="0"/>
              </a:ext>
            </a:extLst>
          </a:blip>
          <a:srcRect t="25272"/>
          <a:stretch/>
        </p:blipFill>
        <p:spPr bwMode="auto">
          <a:xfrm>
            <a:off x="4419600" y="4280452"/>
            <a:ext cx="1901952" cy="1421296"/>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p:cNvSpPr txBox="1"/>
          <p:nvPr/>
        </p:nvSpPr>
        <p:spPr>
          <a:xfrm>
            <a:off x="4456176" y="5867399"/>
            <a:ext cx="1828800" cy="646331"/>
          </a:xfrm>
          <a:prstGeom prst="rect">
            <a:avLst/>
          </a:prstGeom>
          <a:noFill/>
        </p:spPr>
        <p:txBody>
          <a:bodyPr wrap="square" rtlCol="0">
            <a:spAutoFit/>
          </a:bodyPr>
          <a:lstStyle/>
          <a:p>
            <a:pPr algn="ctr"/>
            <a:r>
              <a:rPr lang="en-US" i="1" dirty="0" smtClean="0"/>
              <a:t>U</a:t>
            </a:r>
            <a:r>
              <a:rPr lang="en-US" i="1" baseline="30000" dirty="0" smtClean="0"/>
              <a:t>*</a:t>
            </a:r>
            <a:r>
              <a:rPr lang="en-US" i="1" baseline="-25000" dirty="0" smtClean="0"/>
              <a:t>t</a:t>
            </a:r>
            <a:r>
              <a:rPr lang="en-US" baseline="-25000" dirty="0" smtClean="0"/>
              <a:t> </a:t>
            </a:r>
            <a:r>
              <a:rPr lang="en-US" dirty="0" smtClean="0"/>
              <a:t>– Threshold Friction Velocity</a:t>
            </a:r>
            <a:endParaRPr lang="en-US" dirty="0"/>
          </a:p>
        </p:txBody>
      </p:sp>
    </p:spTree>
    <p:extLst>
      <p:ext uri="{BB962C8B-B14F-4D97-AF65-F5344CB8AC3E}">
        <p14:creationId xmlns:p14="http://schemas.microsoft.com/office/powerpoint/2010/main" val="10784573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Research Questions</a:t>
            </a:r>
            <a:endParaRPr lang="en-US" dirty="0"/>
          </a:p>
        </p:txBody>
      </p:sp>
      <p:sp>
        <p:nvSpPr>
          <p:cNvPr id="4" name="Date Placeholder 3"/>
          <p:cNvSpPr>
            <a:spLocks noGrp="1"/>
          </p:cNvSpPr>
          <p:nvPr>
            <p:ph type="dt" sz="half" idx="10"/>
          </p:nvPr>
        </p:nvSpPr>
        <p:spPr/>
        <p:txBody>
          <a:bodyPr/>
          <a:lstStyle/>
          <a:p>
            <a:fld id="{1BAE35F3-A313-4BA0-9F1D-A5B57E81AEE2}" type="datetime3">
              <a:rPr lang="en-US" smtClean="0"/>
              <a:t>5 December 2012</a:t>
            </a:fld>
            <a:endParaRPr lang="en-US"/>
          </a:p>
        </p:txBody>
      </p:sp>
      <p:sp>
        <p:nvSpPr>
          <p:cNvPr id="5" name="Slide Number Placeholder 4"/>
          <p:cNvSpPr>
            <a:spLocks noGrp="1"/>
          </p:cNvSpPr>
          <p:nvPr>
            <p:ph type="sldNum" sz="quarter" idx="12"/>
          </p:nvPr>
        </p:nvSpPr>
        <p:spPr/>
        <p:txBody>
          <a:bodyPr/>
          <a:lstStyle/>
          <a:p>
            <a:fld id="{12488483-F491-42DF-9DC1-D3D298853161}" type="slidenum">
              <a:rPr lang="en-US" smtClean="0"/>
              <a:t>15</a:t>
            </a:fld>
            <a:endParaRPr lang="en-US"/>
          </a:p>
        </p:txBody>
      </p:sp>
      <p:sp>
        <p:nvSpPr>
          <p:cNvPr id="6" name="TextBox 5"/>
          <p:cNvSpPr txBox="1"/>
          <p:nvPr/>
        </p:nvSpPr>
        <p:spPr>
          <a:xfrm>
            <a:off x="371475" y="2286000"/>
            <a:ext cx="8382000" cy="2780248"/>
          </a:xfrm>
          <a:prstGeom prst="rect">
            <a:avLst/>
          </a:prstGeom>
          <a:noFill/>
        </p:spPr>
        <p:txBody>
          <a:bodyPr wrap="square" rtlCol="0">
            <a:spAutoFit/>
          </a:bodyPr>
          <a:lstStyle/>
          <a:p>
            <a:pPr marL="285750" indent="-285750">
              <a:spcBef>
                <a:spcPts val="500"/>
              </a:spcBef>
              <a:buFont typeface="Arial" pitchFamily="34" charset="0"/>
              <a:buChar char="•"/>
            </a:pPr>
            <a:r>
              <a:rPr lang="en-US" sz="2000" dirty="0" smtClean="0">
                <a:cs typeface="Arial" pitchFamily="34" charset="0"/>
              </a:rPr>
              <a:t>Which aerodynamic and/or sediment transport similarity parameters best capture the flow physics of brownout, and how should they be measured?</a:t>
            </a:r>
          </a:p>
          <a:p>
            <a:pPr marL="285750" indent="-285750">
              <a:spcBef>
                <a:spcPts val="500"/>
              </a:spcBef>
              <a:buFont typeface="Arial" pitchFamily="34" charset="0"/>
              <a:buChar char="•"/>
            </a:pPr>
            <a:endParaRPr lang="en-US" sz="2000" dirty="0" smtClean="0">
              <a:cs typeface="Arial" pitchFamily="34" charset="0"/>
            </a:endParaRPr>
          </a:p>
          <a:p>
            <a:pPr marL="285750" indent="-285750">
              <a:spcBef>
                <a:spcPts val="500"/>
              </a:spcBef>
              <a:buFont typeface="Arial" pitchFamily="34" charset="0"/>
              <a:buChar char="•"/>
            </a:pPr>
            <a:r>
              <a:rPr lang="en-US" sz="2000" dirty="0" smtClean="0">
                <a:cs typeface="Arial" pitchFamily="34" charset="0"/>
              </a:rPr>
              <a:t>How well do classical similarity parameters predict brownout?</a:t>
            </a:r>
          </a:p>
          <a:p>
            <a:pPr marL="285750" indent="-285750">
              <a:spcBef>
                <a:spcPts val="500"/>
              </a:spcBef>
              <a:buFont typeface="Arial" pitchFamily="34" charset="0"/>
              <a:buChar char="•"/>
            </a:pPr>
            <a:endParaRPr lang="en-US" sz="2000" dirty="0" smtClean="0">
              <a:cs typeface="Arial" pitchFamily="34" charset="0"/>
            </a:endParaRPr>
          </a:p>
          <a:p>
            <a:pPr marL="285750" indent="-285750">
              <a:spcBef>
                <a:spcPts val="500"/>
              </a:spcBef>
              <a:buFont typeface="Arial" pitchFamily="34" charset="0"/>
              <a:buChar char="•"/>
            </a:pPr>
            <a:r>
              <a:rPr lang="en-US" sz="2000" dirty="0" smtClean="0">
                <a:cs typeface="Arial" pitchFamily="34" charset="0"/>
              </a:rPr>
              <a:t>Can new similarity parameters be developed to better describe the brownout problem?</a:t>
            </a:r>
          </a:p>
          <a:p>
            <a:endParaRPr lang="en-US" dirty="0"/>
          </a:p>
        </p:txBody>
      </p:sp>
    </p:spTree>
    <p:extLst>
      <p:ext uri="{BB962C8B-B14F-4D97-AF65-F5344CB8AC3E}">
        <p14:creationId xmlns:p14="http://schemas.microsoft.com/office/powerpoint/2010/main" val="349579970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200" y="3124200"/>
            <a:ext cx="6629400" cy="792162"/>
          </a:xfrm>
        </p:spPr>
        <p:txBody>
          <a:bodyPr/>
          <a:lstStyle/>
          <a:p>
            <a:r>
              <a:rPr lang="en-US" dirty="0" smtClean="0"/>
              <a:t>Experimental Setup</a:t>
            </a:r>
            <a:endParaRPr lang="en-US" dirty="0"/>
          </a:p>
        </p:txBody>
      </p:sp>
      <p:sp>
        <p:nvSpPr>
          <p:cNvPr id="4" name="Date Placeholder 3"/>
          <p:cNvSpPr>
            <a:spLocks noGrp="1"/>
          </p:cNvSpPr>
          <p:nvPr>
            <p:ph type="dt" sz="half" idx="10"/>
          </p:nvPr>
        </p:nvSpPr>
        <p:spPr/>
        <p:txBody>
          <a:bodyPr/>
          <a:lstStyle/>
          <a:p>
            <a:fld id="{1BAE35F3-A313-4BA0-9F1D-A5B57E81AEE2}" type="datetime3">
              <a:rPr lang="en-US" smtClean="0"/>
              <a:t>5 December 2012</a:t>
            </a:fld>
            <a:endParaRPr lang="en-US"/>
          </a:p>
        </p:txBody>
      </p:sp>
      <p:sp>
        <p:nvSpPr>
          <p:cNvPr id="5" name="Slide Number Placeholder 4"/>
          <p:cNvSpPr>
            <a:spLocks noGrp="1"/>
          </p:cNvSpPr>
          <p:nvPr>
            <p:ph type="sldNum" sz="quarter" idx="12"/>
          </p:nvPr>
        </p:nvSpPr>
        <p:spPr/>
        <p:txBody>
          <a:bodyPr/>
          <a:lstStyle/>
          <a:p>
            <a:fld id="{12488483-F491-42DF-9DC1-D3D298853161}" type="slidenum">
              <a:rPr lang="en-US" smtClean="0"/>
              <a:t>16</a:t>
            </a:fld>
            <a:endParaRPr lang="en-US"/>
          </a:p>
        </p:txBody>
      </p:sp>
    </p:spTree>
    <p:extLst>
      <p:ext uri="{BB962C8B-B14F-4D97-AF65-F5344CB8AC3E}">
        <p14:creationId xmlns:p14="http://schemas.microsoft.com/office/powerpoint/2010/main" val="271000627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Water Tank</a:t>
            </a:r>
            <a:endParaRPr lang="en-US" dirty="0"/>
          </a:p>
        </p:txBody>
      </p:sp>
      <p:sp>
        <p:nvSpPr>
          <p:cNvPr id="4" name="Date Placeholder 3"/>
          <p:cNvSpPr>
            <a:spLocks noGrp="1"/>
          </p:cNvSpPr>
          <p:nvPr>
            <p:ph type="dt" sz="half" idx="10"/>
          </p:nvPr>
        </p:nvSpPr>
        <p:spPr/>
        <p:txBody>
          <a:bodyPr/>
          <a:lstStyle/>
          <a:p>
            <a:fld id="{1BAE35F3-A313-4BA0-9F1D-A5B57E81AEE2}" type="datetime3">
              <a:rPr lang="en-US" smtClean="0"/>
              <a:t>5 December 2012</a:t>
            </a:fld>
            <a:endParaRPr lang="en-US"/>
          </a:p>
        </p:txBody>
      </p:sp>
      <p:sp>
        <p:nvSpPr>
          <p:cNvPr id="5" name="Slide Number Placeholder 4"/>
          <p:cNvSpPr>
            <a:spLocks noGrp="1"/>
          </p:cNvSpPr>
          <p:nvPr>
            <p:ph type="sldNum" sz="quarter" idx="12"/>
          </p:nvPr>
        </p:nvSpPr>
        <p:spPr/>
        <p:txBody>
          <a:bodyPr/>
          <a:lstStyle/>
          <a:p>
            <a:fld id="{12488483-F491-42DF-9DC1-D3D298853161}" type="slidenum">
              <a:rPr lang="en-US" smtClean="0"/>
              <a:t>17</a:t>
            </a:fld>
            <a:endParaRPr lang="en-US"/>
          </a:p>
        </p:txBody>
      </p:sp>
      <p:pic>
        <p:nvPicPr>
          <p:cNvPr id="4098"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343400" y="1905000"/>
            <a:ext cx="4572000" cy="36422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Content Placeholder 2"/>
          <p:cNvSpPr>
            <a:spLocks noGrp="1"/>
          </p:cNvSpPr>
          <p:nvPr>
            <p:ph idx="1"/>
          </p:nvPr>
        </p:nvSpPr>
        <p:spPr>
          <a:xfrm>
            <a:off x="457200" y="1524000"/>
            <a:ext cx="3886200" cy="4525963"/>
          </a:xfrm>
        </p:spPr>
        <p:txBody>
          <a:bodyPr>
            <a:normAutofit lnSpcReduction="10000"/>
          </a:bodyPr>
          <a:lstStyle/>
          <a:p>
            <a:r>
              <a:rPr lang="en-US" sz="2400" dirty="0" smtClean="0">
                <a:cs typeface="Arial" pitchFamily="34" charset="0"/>
              </a:rPr>
              <a:t>1.2 m x 1.2 m x 1.2 m water tank</a:t>
            </a:r>
          </a:p>
          <a:p>
            <a:r>
              <a:rPr lang="en-US" sz="2400" dirty="0" smtClean="0">
                <a:cs typeface="Arial" pitchFamily="34" charset="0"/>
              </a:rPr>
              <a:t>System driven by a computer controlled stepper motor</a:t>
            </a:r>
          </a:p>
          <a:p>
            <a:r>
              <a:rPr lang="en-US" sz="2400" dirty="0" smtClean="0">
                <a:cs typeface="Arial" pitchFamily="34" charset="0"/>
              </a:rPr>
              <a:t>Optical encoder measured rotor position</a:t>
            </a:r>
          </a:p>
          <a:p>
            <a:pPr lvl="1">
              <a:buFont typeface="Arial" pitchFamily="34" charset="0"/>
              <a:buChar char="•"/>
            </a:pPr>
            <a:r>
              <a:rPr lang="en-US" sz="2400" dirty="0" smtClean="0">
                <a:cs typeface="Arial" pitchFamily="34" charset="0"/>
              </a:rPr>
              <a:t>Produced trigger signal for PIV system</a:t>
            </a:r>
          </a:p>
          <a:p>
            <a:r>
              <a:rPr lang="en-US" sz="2400" dirty="0" smtClean="0">
                <a:cs typeface="Arial" pitchFamily="34" charset="0"/>
              </a:rPr>
              <a:t>Removable dye flow needle in ground plane for flow visualization</a:t>
            </a:r>
            <a:endParaRPr lang="en-US" sz="2400" dirty="0">
              <a:cs typeface="Arial" pitchFamily="34" charset="0"/>
            </a:endParaRPr>
          </a:p>
        </p:txBody>
      </p:sp>
    </p:spTree>
    <p:extLst>
      <p:ext uri="{BB962C8B-B14F-4D97-AF65-F5344CB8AC3E}">
        <p14:creationId xmlns:p14="http://schemas.microsoft.com/office/powerpoint/2010/main" val="53354315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Rotor System</a:t>
            </a:r>
            <a:endParaRPr lang="en-US" dirty="0"/>
          </a:p>
        </p:txBody>
      </p:sp>
      <p:sp>
        <p:nvSpPr>
          <p:cNvPr id="3" name="Content Placeholder 2"/>
          <p:cNvSpPr>
            <a:spLocks noGrp="1"/>
          </p:cNvSpPr>
          <p:nvPr>
            <p:ph idx="1"/>
          </p:nvPr>
        </p:nvSpPr>
        <p:spPr>
          <a:xfrm>
            <a:off x="457200" y="1295400"/>
            <a:ext cx="8229600" cy="4525963"/>
          </a:xfrm>
        </p:spPr>
        <p:txBody>
          <a:bodyPr/>
          <a:lstStyle/>
          <a:p>
            <a:pPr marL="285750" indent="-285750">
              <a:spcBef>
                <a:spcPts val="575"/>
              </a:spcBef>
            </a:pPr>
            <a:r>
              <a:rPr lang="en-US" sz="2000" dirty="0">
                <a:cs typeface="Arial" pitchFamily="34" charset="0"/>
              </a:rPr>
              <a:t>One- and two-bladed rotor:</a:t>
            </a:r>
          </a:p>
          <a:p>
            <a:pPr lvl="1">
              <a:spcBef>
                <a:spcPts val="575"/>
              </a:spcBef>
              <a:buFont typeface="Arial" pitchFamily="34" charset="0"/>
              <a:buChar char="•"/>
            </a:pPr>
            <a:r>
              <a:rPr lang="en-US" sz="2000" dirty="0">
                <a:solidFill>
                  <a:srgbClr val="821A1D"/>
                </a:solidFill>
                <a:cs typeface="Arial" pitchFamily="34" charset="0"/>
              </a:rPr>
              <a:t>Cambered flat plate (t/c = 3%)</a:t>
            </a:r>
          </a:p>
          <a:p>
            <a:pPr lvl="1">
              <a:spcBef>
                <a:spcPts val="575"/>
              </a:spcBef>
              <a:buFont typeface="Arial" pitchFamily="34" charset="0"/>
              <a:buChar char="•"/>
            </a:pPr>
            <a:r>
              <a:rPr lang="en-US" sz="2000" dirty="0">
                <a:solidFill>
                  <a:srgbClr val="821A1D"/>
                </a:solidFill>
                <a:cs typeface="Arial" pitchFamily="34" charset="0"/>
              </a:rPr>
              <a:t>Radius of 85 mm</a:t>
            </a:r>
          </a:p>
          <a:p>
            <a:pPr lvl="1">
              <a:spcBef>
                <a:spcPts val="575"/>
              </a:spcBef>
              <a:buFont typeface="Arial" pitchFamily="34" charset="0"/>
              <a:buChar char="•"/>
            </a:pPr>
            <a:r>
              <a:rPr lang="en-US" sz="2000" dirty="0">
                <a:solidFill>
                  <a:srgbClr val="821A1D"/>
                </a:solidFill>
                <a:cs typeface="Arial" pitchFamily="34" charset="0"/>
              </a:rPr>
              <a:t>Chord of 18 mm</a:t>
            </a:r>
          </a:p>
          <a:p>
            <a:pPr marL="285750" indent="-285750">
              <a:spcBef>
                <a:spcPts val="575"/>
              </a:spcBef>
            </a:pPr>
            <a:r>
              <a:rPr lang="en-US" sz="2000" dirty="0">
                <a:cs typeface="Arial" pitchFamily="34" charset="0"/>
              </a:rPr>
              <a:t>Blade pitch fixed to 12° collective for all test cases</a:t>
            </a:r>
          </a:p>
          <a:p>
            <a:endParaRPr lang="en-US" dirty="0"/>
          </a:p>
        </p:txBody>
      </p:sp>
      <p:sp>
        <p:nvSpPr>
          <p:cNvPr id="4" name="Date Placeholder 3"/>
          <p:cNvSpPr>
            <a:spLocks noGrp="1"/>
          </p:cNvSpPr>
          <p:nvPr>
            <p:ph type="dt" sz="half" idx="10"/>
          </p:nvPr>
        </p:nvSpPr>
        <p:spPr/>
        <p:txBody>
          <a:bodyPr/>
          <a:lstStyle/>
          <a:p>
            <a:fld id="{1BAE35F3-A313-4BA0-9F1D-A5B57E81AEE2}" type="datetime3">
              <a:rPr lang="en-US" smtClean="0"/>
              <a:t>5 December 2012</a:t>
            </a:fld>
            <a:endParaRPr lang="en-US"/>
          </a:p>
        </p:txBody>
      </p:sp>
      <p:sp>
        <p:nvSpPr>
          <p:cNvPr id="5" name="Slide Number Placeholder 4"/>
          <p:cNvSpPr>
            <a:spLocks noGrp="1"/>
          </p:cNvSpPr>
          <p:nvPr>
            <p:ph type="sldNum" sz="quarter" idx="12"/>
          </p:nvPr>
        </p:nvSpPr>
        <p:spPr/>
        <p:txBody>
          <a:bodyPr/>
          <a:lstStyle/>
          <a:p>
            <a:fld id="{12488483-F491-42DF-9DC1-D3D298853161}" type="slidenum">
              <a:rPr lang="en-US" smtClean="0"/>
              <a:t>18</a:t>
            </a:fld>
            <a:endParaRPr lang="en-US"/>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2254" y="3276600"/>
            <a:ext cx="4741821" cy="3083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descr="C:\Users\Aero\Desktop\1BladeRotor.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638800" y="3675459"/>
            <a:ext cx="3124200" cy="255869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5289356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Experimental Setup</a:t>
            </a:r>
            <a:endParaRPr lang="en-US" dirty="0"/>
          </a:p>
        </p:txBody>
      </p:sp>
      <p:sp>
        <p:nvSpPr>
          <p:cNvPr id="3" name="Content Placeholder 2"/>
          <p:cNvSpPr>
            <a:spLocks noGrp="1"/>
          </p:cNvSpPr>
          <p:nvPr>
            <p:ph idx="1"/>
          </p:nvPr>
        </p:nvSpPr>
        <p:spPr>
          <a:xfrm>
            <a:off x="457200" y="4848276"/>
            <a:ext cx="8229600" cy="1476324"/>
          </a:xfrm>
        </p:spPr>
        <p:txBody>
          <a:bodyPr>
            <a:normAutofit fontScale="70000" lnSpcReduction="20000"/>
          </a:bodyPr>
          <a:lstStyle/>
          <a:p>
            <a:r>
              <a:rPr lang="en-US" dirty="0" err="1" smtClean="0">
                <a:cs typeface="Arial" pitchFamily="34" charset="0"/>
              </a:rPr>
              <a:t>Nd:YAG</a:t>
            </a:r>
            <a:r>
              <a:rPr lang="en-US" dirty="0" smtClean="0">
                <a:cs typeface="Arial" pitchFamily="34" charset="0"/>
              </a:rPr>
              <a:t> laser – 532 nm light</a:t>
            </a:r>
          </a:p>
          <a:p>
            <a:r>
              <a:rPr lang="en-US" dirty="0" smtClean="0">
                <a:cs typeface="Arial" pitchFamily="34" charset="0"/>
              </a:rPr>
              <a:t>4 MP CCD camera</a:t>
            </a:r>
          </a:p>
          <a:p>
            <a:r>
              <a:rPr lang="en-US" dirty="0" smtClean="0">
                <a:cs typeface="Arial" pitchFamily="34" charset="0"/>
              </a:rPr>
              <a:t>Up to 15 Hz repetition rate</a:t>
            </a:r>
          </a:p>
          <a:p>
            <a:r>
              <a:rPr lang="en-US" dirty="0" smtClean="0">
                <a:cs typeface="Arial" pitchFamily="34" charset="0"/>
              </a:rPr>
              <a:t>Data acquisition could be synched to the optical encoder</a:t>
            </a:r>
            <a:endParaRPr lang="en-US" dirty="0">
              <a:cs typeface="Arial" pitchFamily="34" charset="0"/>
            </a:endParaRPr>
          </a:p>
        </p:txBody>
      </p:sp>
      <p:sp>
        <p:nvSpPr>
          <p:cNvPr id="4" name="Date Placeholder 3"/>
          <p:cNvSpPr>
            <a:spLocks noGrp="1"/>
          </p:cNvSpPr>
          <p:nvPr>
            <p:ph type="dt" sz="half" idx="10"/>
          </p:nvPr>
        </p:nvSpPr>
        <p:spPr/>
        <p:txBody>
          <a:bodyPr/>
          <a:lstStyle/>
          <a:p>
            <a:fld id="{1BAE35F3-A313-4BA0-9F1D-A5B57E81AEE2}" type="datetime3">
              <a:rPr lang="en-US" smtClean="0"/>
              <a:t>5 December 2012</a:t>
            </a:fld>
            <a:endParaRPr lang="en-US"/>
          </a:p>
        </p:txBody>
      </p:sp>
      <p:sp>
        <p:nvSpPr>
          <p:cNvPr id="5" name="Slide Number Placeholder 4"/>
          <p:cNvSpPr>
            <a:spLocks noGrp="1"/>
          </p:cNvSpPr>
          <p:nvPr>
            <p:ph type="sldNum" sz="quarter" idx="12"/>
          </p:nvPr>
        </p:nvSpPr>
        <p:spPr/>
        <p:txBody>
          <a:bodyPr/>
          <a:lstStyle/>
          <a:p>
            <a:fld id="{12488483-F491-42DF-9DC1-D3D298853161}" type="slidenum">
              <a:rPr lang="en-US" smtClean="0"/>
              <a:t>19</a:t>
            </a:fld>
            <a:endParaRPr lang="en-US"/>
          </a:p>
        </p:txBody>
      </p:sp>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600" y="1219200"/>
            <a:ext cx="8001000" cy="36290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3226982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Outline</a:t>
            </a:r>
            <a:endParaRPr lang="en-US" dirty="0"/>
          </a:p>
        </p:txBody>
      </p:sp>
      <p:sp>
        <p:nvSpPr>
          <p:cNvPr id="4" name="Date Placeholder 3"/>
          <p:cNvSpPr>
            <a:spLocks noGrp="1"/>
          </p:cNvSpPr>
          <p:nvPr>
            <p:ph type="dt" sz="half" idx="10"/>
          </p:nvPr>
        </p:nvSpPr>
        <p:spPr/>
        <p:txBody>
          <a:bodyPr/>
          <a:lstStyle/>
          <a:p>
            <a:fld id="{EB15D411-A25B-4A1F-B545-B05ADAB06593}" type="datetime3">
              <a:rPr lang="en-US" smtClean="0"/>
              <a:t>5 December 2012</a:t>
            </a:fld>
            <a:endParaRPr lang="en-US"/>
          </a:p>
        </p:txBody>
      </p:sp>
      <p:sp>
        <p:nvSpPr>
          <p:cNvPr id="6" name="Slide Number Placeholder 5"/>
          <p:cNvSpPr>
            <a:spLocks noGrp="1"/>
          </p:cNvSpPr>
          <p:nvPr>
            <p:ph type="sldNum" sz="quarter" idx="12"/>
          </p:nvPr>
        </p:nvSpPr>
        <p:spPr/>
        <p:txBody>
          <a:bodyPr/>
          <a:lstStyle/>
          <a:p>
            <a:fld id="{12488483-F491-42DF-9DC1-D3D298853161}" type="slidenum">
              <a:rPr lang="en-US" smtClean="0"/>
              <a:t>2</a:t>
            </a:fld>
            <a:endParaRPr lang="en-US"/>
          </a:p>
        </p:txBody>
      </p:sp>
      <p:sp>
        <p:nvSpPr>
          <p:cNvPr id="7" name="TextBox 6"/>
          <p:cNvSpPr txBox="1"/>
          <p:nvPr/>
        </p:nvSpPr>
        <p:spPr>
          <a:xfrm>
            <a:off x="1143000" y="1371600"/>
            <a:ext cx="6858000" cy="5201424"/>
          </a:xfrm>
          <a:prstGeom prst="rect">
            <a:avLst/>
          </a:prstGeom>
          <a:noFill/>
        </p:spPr>
        <p:txBody>
          <a:bodyPr wrap="square" rtlCol="0">
            <a:spAutoFit/>
          </a:bodyPr>
          <a:lstStyle/>
          <a:p>
            <a:pPr marL="285750" indent="-285750">
              <a:spcBef>
                <a:spcPts val="575"/>
              </a:spcBef>
              <a:buFont typeface="Calibri" pitchFamily="34" charset="0"/>
              <a:buChar char="•"/>
            </a:pPr>
            <a:r>
              <a:rPr lang="en-US" sz="2400" dirty="0" smtClean="0">
                <a:cs typeface="Arial" pitchFamily="34" charset="0"/>
              </a:rPr>
              <a:t>Motivation: the brownout problem </a:t>
            </a:r>
          </a:p>
          <a:p>
            <a:pPr marL="285750" indent="-285750">
              <a:spcBef>
                <a:spcPts val="575"/>
              </a:spcBef>
              <a:buFont typeface="Calibri" pitchFamily="34" charset="0"/>
              <a:buChar char="•"/>
            </a:pPr>
            <a:r>
              <a:rPr lang="en-US" sz="2400" dirty="0" smtClean="0">
                <a:cs typeface="Arial" pitchFamily="34" charset="0"/>
              </a:rPr>
              <a:t>Similarity parameters</a:t>
            </a:r>
          </a:p>
          <a:p>
            <a:pPr marL="285750" indent="-285750">
              <a:spcBef>
                <a:spcPts val="575"/>
              </a:spcBef>
              <a:buFont typeface="Calibri" pitchFamily="34" charset="0"/>
              <a:buChar char="•"/>
            </a:pPr>
            <a:r>
              <a:rPr lang="en-US" sz="2400" dirty="0" smtClean="0">
                <a:cs typeface="Arial" pitchFamily="34" charset="0"/>
              </a:rPr>
              <a:t>Objectives / experimental setup</a:t>
            </a:r>
          </a:p>
          <a:p>
            <a:pPr marL="285750" indent="-285750">
              <a:spcBef>
                <a:spcPts val="575"/>
              </a:spcBef>
              <a:buFont typeface="Calibri" pitchFamily="34" charset="0"/>
              <a:buChar char="•"/>
            </a:pPr>
            <a:r>
              <a:rPr lang="en-US" sz="2400" dirty="0" smtClean="0">
                <a:cs typeface="Arial" pitchFamily="34" charset="0"/>
              </a:rPr>
              <a:t>Results</a:t>
            </a:r>
          </a:p>
          <a:p>
            <a:pPr marL="742950" lvl="1" indent="-285750">
              <a:spcBef>
                <a:spcPts val="575"/>
              </a:spcBef>
              <a:buFont typeface="Calibri" pitchFamily="34" charset="0"/>
              <a:buChar char="•"/>
            </a:pPr>
            <a:r>
              <a:rPr lang="en-US" sz="2400" dirty="0" smtClean="0">
                <a:solidFill>
                  <a:srgbClr val="821A1D"/>
                </a:solidFill>
                <a:cs typeface="Arial" pitchFamily="34" charset="0"/>
              </a:rPr>
              <a:t>Experimental</a:t>
            </a:r>
          </a:p>
          <a:p>
            <a:pPr marL="742950" lvl="1" indent="-285750">
              <a:spcBef>
                <a:spcPts val="575"/>
              </a:spcBef>
              <a:buFont typeface="Calibri" pitchFamily="34" charset="0"/>
              <a:buChar char="•"/>
            </a:pPr>
            <a:r>
              <a:rPr lang="en-US" sz="2400" dirty="0" smtClean="0">
                <a:solidFill>
                  <a:srgbClr val="821A1D"/>
                </a:solidFill>
                <a:cs typeface="Arial" pitchFamily="34" charset="0"/>
              </a:rPr>
              <a:t>Similarity parameters</a:t>
            </a:r>
          </a:p>
          <a:p>
            <a:pPr marL="285750" indent="-285750">
              <a:spcBef>
                <a:spcPts val="575"/>
              </a:spcBef>
              <a:buFont typeface="Calibri" pitchFamily="34" charset="0"/>
              <a:buChar char="•"/>
            </a:pPr>
            <a:r>
              <a:rPr lang="en-US" sz="2400" dirty="0" smtClean="0">
                <a:cs typeface="Arial" pitchFamily="34" charset="0"/>
              </a:rPr>
              <a:t>Analysis</a:t>
            </a:r>
          </a:p>
          <a:p>
            <a:pPr marL="742950" lvl="1" indent="-285750">
              <a:spcBef>
                <a:spcPts val="575"/>
              </a:spcBef>
              <a:buFont typeface="Calibri" pitchFamily="34" charset="0"/>
              <a:buChar char="•"/>
            </a:pPr>
            <a:r>
              <a:rPr lang="en-US" sz="2400" dirty="0" smtClean="0">
                <a:solidFill>
                  <a:srgbClr val="821A1D"/>
                </a:solidFill>
                <a:cs typeface="Arial" pitchFamily="34" charset="0"/>
              </a:rPr>
              <a:t>Buckingham-Pi analysis</a:t>
            </a:r>
          </a:p>
          <a:p>
            <a:pPr marL="742950" lvl="1" indent="-285750">
              <a:spcBef>
                <a:spcPts val="575"/>
              </a:spcBef>
              <a:buFont typeface="Calibri" pitchFamily="34" charset="0"/>
              <a:buChar char="•"/>
            </a:pPr>
            <a:r>
              <a:rPr lang="en-US" sz="2400" dirty="0" smtClean="0">
                <a:solidFill>
                  <a:srgbClr val="821A1D"/>
                </a:solidFill>
                <a:cs typeface="Arial" pitchFamily="34" charset="0"/>
              </a:rPr>
              <a:t>New similarity parameters</a:t>
            </a:r>
            <a:endParaRPr lang="en-US" sz="2400" dirty="0" smtClean="0">
              <a:cs typeface="Arial" pitchFamily="34" charset="0"/>
            </a:endParaRPr>
          </a:p>
          <a:p>
            <a:pPr marL="342900" indent="-342900">
              <a:spcBef>
                <a:spcPts val="575"/>
              </a:spcBef>
              <a:buFont typeface="Arial" pitchFamily="34" charset="0"/>
              <a:buChar char="•"/>
            </a:pPr>
            <a:r>
              <a:rPr lang="en-US" sz="2400" dirty="0" smtClean="0">
                <a:cs typeface="Arial" pitchFamily="34" charset="0"/>
              </a:rPr>
              <a:t>Conclusions</a:t>
            </a:r>
          </a:p>
          <a:p>
            <a:pPr marL="342900" indent="-342900">
              <a:spcBef>
                <a:spcPts val="575"/>
              </a:spcBef>
              <a:buFont typeface="Arial" pitchFamily="34" charset="0"/>
              <a:buChar char="•"/>
            </a:pPr>
            <a:r>
              <a:rPr lang="en-US" sz="2400" dirty="0" smtClean="0">
                <a:cs typeface="Arial" pitchFamily="34" charset="0"/>
              </a:rPr>
              <a:t>Suggestions for </a:t>
            </a:r>
            <a:r>
              <a:rPr lang="en-US" sz="2400" dirty="0">
                <a:cs typeface="Arial" pitchFamily="34" charset="0"/>
              </a:rPr>
              <a:t>f</a:t>
            </a:r>
            <a:r>
              <a:rPr lang="en-US" sz="2400" dirty="0" smtClean="0">
                <a:cs typeface="Arial" pitchFamily="34" charset="0"/>
              </a:rPr>
              <a:t>uture work</a:t>
            </a:r>
            <a:endParaRPr lang="en-US" sz="2400" dirty="0" smtClean="0"/>
          </a:p>
          <a:p>
            <a:pPr marL="742950" lvl="1" indent="-285750">
              <a:buClr>
                <a:srgbClr val="821A1D"/>
              </a:buClr>
              <a:buFont typeface="Calibri" pitchFamily="34" charset="0"/>
              <a:buChar char="•"/>
            </a:pPr>
            <a:endParaRPr lang="en-US" dirty="0"/>
          </a:p>
        </p:txBody>
      </p:sp>
    </p:spTree>
    <p:extLst>
      <p:ext uri="{BB962C8B-B14F-4D97-AF65-F5344CB8AC3E}">
        <p14:creationId xmlns:p14="http://schemas.microsoft.com/office/powerpoint/2010/main" val="6158011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Particle Image Velocimetry (PIV)</a:t>
            </a:r>
            <a:endParaRPr lang="en-US" dirty="0"/>
          </a:p>
        </p:txBody>
      </p:sp>
      <p:sp>
        <p:nvSpPr>
          <p:cNvPr id="4" name="Date Placeholder 3"/>
          <p:cNvSpPr>
            <a:spLocks noGrp="1"/>
          </p:cNvSpPr>
          <p:nvPr>
            <p:ph type="dt" sz="half" idx="10"/>
          </p:nvPr>
        </p:nvSpPr>
        <p:spPr/>
        <p:txBody>
          <a:bodyPr/>
          <a:lstStyle/>
          <a:p>
            <a:fld id="{1BAE35F3-A313-4BA0-9F1D-A5B57E81AEE2}" type="datetime3">
              <a:rPr lang="en-US" smtClean="0"/>
              <a:t>5 December 2012</a:t>
            </a:fld>
            <a:endParaRPr lang="en-US"/>
          </a:p>
        </p:txBody>
      </p:sp>
      <p:sp>
        <p:nvSpPr>
          <p:cNvPr id="5" name="Slide Number Placeholder 4"/>
          <p:cNvSpPr>
            <a:spLocks noGrp="1"/>
          </p:cNvSpPr>
          <p:nvPr>
            <p:ph type="sldNum" sz="quarter" idx="12"/>
          </p:nvPr>
        </p:nvSpPr>
        <p:spPr/>
        <p:txBody>
          <a:bodyPr/>
          <a:lstStyle/>
          <a:p>
            <a:fld id="{12488483-F491-42DF-9DC1-D3D298853161}" type="slidenum">
              <a:rPr lang="en-US" smtClean="0"/>
              <a:t>20</a:t>
            </a:fld>
            <a:endParaRPr lang="en-US"/>
          </a:p>
        </p:txBody>
      </p:sp>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90600" y="1219200"/>
            <a:ext cx="7077075" cy="51195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5407212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Regions of Interest</a:t>
            </a:r>
            <a:endParaRPr lang="en-US" dirty="0"/>
          </a:p>
        </p:txBody>
      </p:sp>
      <p:sp>
        <p:nvSpPr>
          <p:cNvPr id="4" name="Date Placeholder 3"/>
          <p:cNvSpPr>
            <a:spLocks noGrp="1"/>
          </p:cNvSpPr>
          <p:nvPr>
            <p:ph type="dt" sz="half" idx="10"/>
          </p:nvPr>
        </p:nvSpPr>
        <p:spPr/>
        <p:txBody>
          <a:bodyPr/>
          <a:lstStyle/>
          <a:p>
            <a:fld id="{1BAE35F3-A313-4BA0-9F1D-A5B57E81AEE2}" type="datetime3">
              <a:rPr lang="en-US" smtClean="0"/>
              <a:t>5 December 2012</a:t>
            </a:fld>
            <a:endParaRPr lang="en-US"/>
          </a:p>
        </p:txBody>
      </p:sp>
      <p:sp>
        <p:nvSpPr>
          <p:cNvPr id="5" name="Slide Number Placeholder 4"/>
          <p:cNvSpPr>
            <a:spLocks noGrp="1"/>
          </p:cNvSpPr>
          <p:nvPr>
            <p:ph type="sldNum" sz="quarter" idx="12"/>
          </p:nvPr>
        </p:nvSpPr>
        <p:spPr/>
        <p:txBody>
          <a:bodyPr/>
          <a:lstStyle/>
          <a:p>
            <a:fld id="{12488483-F491-42DF-9DC1-D3D298853161}" type="slidenum">
              <a:rPr lang="en-US" smtClean="0"/>
              <a:t>21</a:t>
            </a:fld>
            <a:endParaRPr lang="en-US"/>
          </a:p>
        </p:txBody>
      </p:sp>
      <p:pic>
        <p:nvPicPr>
          <p:cNvPr id="6" name="Picture 2" descr="C:\Users\Aero\Desktop\AIAA Paper\Rotor Setup.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62400" y="1981200"/>
            <a:ext cx="5064022" cy="3581400"/>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152400" y="1725186"/>
            <a:ext cx="3810000" cy="4093428"/>
          </a:xfrm>
          <a:custGeom>
            <a:avLst/>
            <a:gdLst>
              <a:gd name="connsiteX0" fmla="*/ 0 w 3581400"/>
              <a:gd name="connsiteY0" fmla="*/ 0 h 5016758"/>
              <a:gd name="connsiteX1" fmla="*/ 3581400 w 3581400"/>
              <a:gd name="connsiteY1" fmla="*/ 0 h 5016758"/>
              <a:gd name="connsiteX2" fmla="*/ 3581400 w 3581400"/>
              <a:gd name="connsiteY2" fmla="*/ 5016758 h 5016758"/>
              <a:gd name="connsiteX3" fmla="*/ 0 w 3581400"/>
              <a:gd name="connsiteY3" fmla="*/ 5016758 h 5016758"/>
              <a:gd name="connsiteX4" fmla="*/ 0 w 3581400"/>
              <a:gd name="connsiteY4" fmla="*/ 0 h 5016758"/>
              <a:gd name="connsiteX0" fmla="*/ 0 w 3581400"/>
              <a:gd name="connsiteY0" fmla="*/ 0 h 5016758"/>
              <a:gd name="connsiteX1" fmla="*/ 3581400 w 3581400"/>
              <a:gd name="connsiteY1" fmla="*/ 0 h 5016758"/>
              <a:gd name="connsiteX2" fmla="*/ 3570514 w 3581400"/>
              <a:gd name="connsiteY2" fmla="*/ 3695700 h 5016758"/>
              <a:gd name="connsiteX3" fmla="*/ 3581400 w 3581400"/>
              <a:gd name="connsiteY3" fmla="*/ 5016758 h 5016758"/>
              <a:gd name="connsiteX4" fmla="*/ 0 w 3581400"/>
              <a:gd name="connsiteY4" fmla="*/ 5016758 h 5016758"/>
              <a:gd name="connsiteX5" fmla="*/ 0 w 3581400"/>
              <a:gd name="connsiteY5" fmla="*/ 0 h 50167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81400" h="5016758">
                <a:moveTo>
                  <a:pt x="0" y="0"/>
                </a:moveTo>
                <a:lnTo>
                  <a:pt x="3581400" y="0"/>
                </a:lnTo>
                <a:cubicBezTo>
                  <a:pt x="3577771" y="1280886"/>
                  <a:pt x="3574143" y="2414814"/>
                  <a:pt x="3570514" y="3695700"/>
                </a:cubicBezTo>
                <a:cubicBezTo>
                  <a:pt x="3574143" y="4136053"/>
                  <a:pt x="3577771" y="4576405"/>
                  <a:pt x="3581400" y="5016758"/>
                </a:cubicBezTo>
                <a:lnTo>
                  <a:pt x="0" y="5016758"/>
                </a:lnTo>
                <a:lnTo>
                  <a:pt x="0" y="0"/>
                </a:lnTo>
                <a:close/>
              </a:path>
            </a:pathLst>
          </a:custGeom>
          <a:noFill/>
        </p:spPr>
        <p:txBody>
          <a:bodyPr wrap="square" rtlCol="0">
            <a:spAutoFit/>
          </a:bodyPr>
          <a:lstStyle/>
          <a:p>
            <a:pPr marL="285750" indent="-285750">
              <a:buFont typeface="Arial" pitchFamily="34" charset="0"/>
              <a:buChar char="•"/>
            </a:pPr>
            <a:r>
              <a:rPr lang="en-US" sz="2000" dirty="0" smtClean="0">
                <a:cs typeface="Arial" pitchFamily="34" charset="0"/>
              </a:rPr>
              <a:t>ROI 1</a:t>
            </a:r>
          </a:p>
          <a:p>
            <a:pPr marL="742950" lvl="1" indent="-285750">
              <a:buFont typeface="Arial" pitchFamily="34" charset="0"/>
              <a:buChar char="•"/>
            </a:pPr>
            <a:r>
              <a:rPr lang="en-US" sz="2000" dirty="0" smtClean="0">
                <a:solidFill>
                  <a:srgbClr val="821A1D"/>
                </a:solidFill>
                <a:cs typeface="Arial" pitchFamily="34" charset="0"/>
              </a:rPr>
              <a:t>Full view of flow conditions</a:t>
            </a:r>
          </a:p>
          <a:p>
            <a:pPr marL="742950" lvl="1" indent="-285750">
              <a:buFont typeface="Arial" pitchFamily="34" charset="0"/>
              <a:buChar char="•"/>
            </a:pPr>
            <a:r>
              <a:rPr lang="en-US" sz="2000" dirty="0" smtClean="0">
                <a:solidFill>
                  <a:srgbClr val="821A1D"/>
                </a:solidFill>
                <a:cs typeface="Arial" pitchFamily="34" charset="0"/>
              </a:rPr>
              <a:t>Good for gaining insight on overall patterns</a:t>
            </a:r>
          </a:p>
          <a:p>
            <a:pPr marL="742950" lvl="1" indent="-285750">
              <a:buFont typeface="Arial" pitchFamily="34" charset="0"/>
              <a:buChar char="•"/>
            </a:pPr>
            <a:r>
              <a:rPr lang="en-US" sz="2000" dirty="0" smtClean="0">
                <a:solidFill>
                  <a:srgbClr val="821A1D"/>
                </a:solidFill>
                <a:cs typeface="Arial" pitchFamily="34" charset="0"/>
              </a:rPr>
              <a:t>Used for dye flow visualization and PIV</a:t>
            </a:r>
          </a:p>
          <a:p>
            <a:pPr marL="742950" lvl="1" indent="-285750">
              <a:buFont typeface="Arial" pitchFamily="34" charset="0"/>
              <a:buChar char="•"/>
            </a:pPr>
            <a:endParaRPr lang="en-US" sz="2000" dirty="0" smtClean="0">
              <a:solidFill>
                <a:srgbClr val="821A1D"/>
              </a:solidFill>
              <a:cs typeface="Arial" pitchFamily="34" charset="0"/>
            </a:endParaRPr>
          </a:p>
          <a:p>
            <a:pPr marL="285750" indent="-285750">
              <a:buFont typeface="Arial" pitchFamily="34" charset="0"/>
              <a:buChar char="•"/>
            </a:pPr>
            <a:r>
              <a:rPr lang="en-US" sz="2000" dirty="0" smtClean="0">
                <a:cs typeface="Arial" pitchFamily="34" charset="0"/>
              </a:rPr>
              <a:t>ROI 2</a:t>
            </a:r>
          </a:p>
          <a:p>
            <a:pPr marL="742950" lvl="1" indent="-285750">
              <a:buFont typeface="Arial" pitchFamily="34" charset="0"/>
              <a:buChar char="•"/>
            </a:pPr>
            <a:r>
              <a:rPr lang="en-US" sz="2000" dirty="0" smtClean="0">
                <a:solidFill>
                  <a:srgbClr val="821A1D"/>
                </a:solidFill>
                <a:cs typeface="Arial" pitchFamily="34" charset="0"/>
              </a:rPr>
              <a:t>Tight view near the ground</a:t>
            </a:r>
          </a:p>
          <a:p>
            <a:pPr marL="742950" lvl="1" indent="-285750">
              <a:buFont typeface="Arial" pitchFamily="34" charset="0"/>
              <a:buChar char="•"/>
            </a:pPr>
            <a:r>
              <a:rPr lang="en-US" sz="2000" dirty="0" smtClean="0">
                <a:solidFill>
                  <a:srgbClr val="821A1D"/>
                </a:solidFill>
                <a:cs typeface="Arial" pitchFamily="34" charset="0"/>
              </a:rPr>
              <a:t>Allows for thorough examination of fine detail</a:t>
            </a:r>
          </a:p>
          <a:p>
            <a:pPr marL="742950" lvl="1" indent="-285750">
              <a:buFont typeface="Arial" pitchFamily="34" charset="0"/>
              <a:buChar char="•"/>
            </a:pPr>
            <a:r>
              <a:rPr lang="en-US" sz="2000" dirty="0" smtClean="0">
                <a:solidFill>
                  <a:srgbClr val="821A1D"/>
                </a:solidFill>
                <a:cs typeface="Arial" pitchFamily="34" charset="0"/>
              </a:rPr>
              <a:t>Used with dual-phase flow visualization</a:t>
            </a:r>
            <a:endParaRPr lang="en-US" sz="2000" dirty="0">
              <a:solidFill>
                <a:srgbClr val="821A1D"/>
              </a:solidFill>
              <a:cs typeface="Arial" pitchFamily="34" charset="0"/>
            </a:endParaRPr>
          </a:p>
        </p:txBody>
      </p:sp>
    </p:spTree>
    <p:extLst>
      <p:ext uri="{BB962C8B-B14F-4D97-AF65-F5344CB8AC3E}">
        <p14:creationId xmlns:p14="http://schemas.microsoft.com/office/powerpoint/2010/main" val="195605907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Sediment Surrogates</a:t>
            </a:r>
            <a:endParaRPr lang="en-US" dirty="0"/>
          </a:p>
        </p:txBody>
      </p:sp>
      <p:sp>
        <p:nvSpPr>
          <p:cNvPr id="3" name="Content Placeholder 2"/>
          <p:cNvSpPr>
            <a:spLocks noGrp="1"/>
          </p:cNvSpPr>
          <p:nvPr>
            <p:ph idx="1"/>
          </p:nvPr>
        </p:nvSpPr>
        <p:spPr>
          <a:xfrm>
            <a:off x="590145" y="1752600"/>
            <a:ext cx="4191000" cy="4525963"/>
          </a:xfrm>
        </p:spPr>
        <p:txBody>
          <a:bodyPr>
            <a:normAutofit/>
          </a:bodyPr>
          <a:lstStyle/>
          <a:p>
            <a:r>
              <a:rPr lang="en-US" sz="2800" dirty="0" smtClean="0">
                <a:cs typeface="Arial" pitchFamily="34" charset="0"/>
              </a:rPr>
              <a:t>Glass microspheres</a:t>
            </a:r>
          </a:p>
          <a:p>
            <a:pPr lvl="1">
              <a:buFont typeface="Arial" pitchFamily="34" charset="0"/>
              <a:buChar char="•"/>
            </a:pPr>
            <a:r>
              <a:rPr lang="en-US" sz="2400" dirty="0" smtClean="0">
                <a:cs typeface="Arial" pitchFamily="34" charset="0"/>
              </a:rPr>
              <a:t>45</a:t>
            </a:r>
            <a:r>
              <a:rPr lang="en-US" sz="2400" b="1" dirty="0">
                <a:cs typeface="Arial" pitchFamily="34" charset="0"/>
              </a:rPr>
              <a:t> – </a:t>
            </a:r>
            <a:r>
              <a:rPr lang="en-US" sz="2400" dirty="0" smtClean="0">
                <a:cs typeface="Arial" pitchFamily="34" charset="0"/>
              </a:rPr>
              <a:t>63 </a:t>
            </a:r>
            <a:r>
              <a:rPr lang="el-GR" sz="2400" dirty="0">
                <a:cs typeface="Arial" pitchFamily="34" charset="0"/>
              </a:rPr>
              <a:t>μ</a:t>
            </a:r>
            <a:r>
              <a:rPr lang="en-US" sz="2400" dirty="0" smtClean="0">
                <a:cs typeface="Arial" pitchFamily="34" charset="0"/>
              </a:rPr>
              <a:t>m</a:t>
            </a:r>
          </a:p>
          <a:p>
            <a:pPr lvl="1">
              <a:buFont typeface="Arial" pitchFamily="34" charset="0"/>
              <a:buChar char="•"/>
            </a:pPr>
            <a:r>
              <a:rPr lang="en-US" sz="2400" dirty="0" smtClean="0">
                <a:cs typeface="Arial" pitchFamily="34" charset="0"/>
              </a:rPr>
              <a:t>SG</a:t>
            </a:r>
            <a:r>
              <a:rPr lang="en-US" sz="2400" baseline="-25000" dirty="0" smtClean="0">
                <a:cs typeface="Arial" pitchFamily="34" charset="0"/>
              </a:rPr>
              <a:t>s</a:t>
            </a:r>
            <a:r>
              <a:rPr lang="en-US" sz="2400" dirty="0" smtClean="0">
                <a:cs typeface="Arial" pitchFamily="34" charset="0"/>
              </a:rPr>
              <a:t> = 2.58</a:t>
            </a:r>
            <a:endParaRPr lang="en-US" sz="2400" baseline="30000" dirty="0" smtClean="0">
              <a:cs typeface="Arial" pitchFamily="34" charset="0"/>
            </a:endParaRPr>
          </a:p>
          <a:p>
            <a:pPr lvl="1">
              <a:buFont typeface="Arial" pitchFamily="34" charset="0"/>
              <a:buChar char="•"/>
            </a:pPr>
            <a:endParaRPr lang="en-US" sz="2400" baseline="30000" dirty="0" smtClean="0">
              <a:cs typeface="Arial" pitchFamily="34" charset="0"/>
            </a:endParaRPr>
          </a:p>
          <a:p>
            <a:r>
              <a:rPr lang="en-US" sz="2800" dirty="0" smtClean="0">
                <a:cs typeface="Arial" pitchFamily="34" charset="0"/>
              </a:rPr>
              <a:t>Steel microspheres</a:t>
            </a:r>
          </a:p>
          <a:p>
            <a:pPr lvl="1">
              <a:buFont typeface="Arial" pitchFamily="34" charset="0"/>
              <a:buChar char="•"/>
            </a:pPr>
            <a:r>
              <a:rPr lang="en-US" sz="2400" dirty="0" smtClean="0">
                <a:cs typeface="Arial" pitchFamily="34" charset="0"/>
              </a:rPr>
              <a:t>44</a:t>
            </a:r>
            <a:r>
              <a:rPr lang="en-US" sz="2400" b="1" dirty="0">
                <a:cs typeface="Arial" pitchFamily="34" charset="0"/>
              </a:rPr>
              <a:t> – </a:t>
            </a:r>
            <a:r>
              <a:rPr lang="en-US" sz="2400" dirty="0" smtClean="0">
                <a:cs typeface="Arial" pitchFamily="34" charset="0"/>
              </a:rPr>
              <a:t>125 </a:t>
            </a:r>
            <a:r>
              <a:rPr lang="el-GR" sz="2400" dirty="0">
                <a:cs typeface="Arial" pitchFamily="34" charset="0"/>
              </a:rPr>
              <a:t>μ</a:t>
            </a:r>
            <a:r>
              <a:rPr lang="en-US" sz="2400" dirty="0" smtClean="0">
                <a:cs typeface="Arial" pitchFamily="34" charset="0"/>
              </a:rPr>
              <a:t>m</a:t>
            </a:r>
          </a:p>
          <a:p>
            <a:pPr lvl="1">
              <a:buFont typeface="Arial" pitchFamily="34" charset="0"/>
              <a:buChar char="•"/>
            </a:pPr>
            <a:r>
              <a:rPr lang="en-US" sz="2400" dirty="0">
                <a:cs typeface="Arial" pitchFamily="34" charset="0"/>
              </a:rPr>
              <a:t>SG</a:t>
            </a:r>
            <a:r>
              <a:rPr lang="en-US" sz="2400" baseline="-25000" dirty="0">
                <a:cs typeface="Arial" pitchFamily="34" charset="0"/>
              </a:rPr>
              <a:t>s</a:t>
            </a:r>
            <a:r>
              <a:rPr lang="en-US" sz="2400" dirty="0">
                <a:cs typeface="Arial" pitchFamily="34" charset="0"/>
              </a:rPr>
              <a:t> = </a:t>
            </a:r>
            <a:r>
              <a:rPr lang="en-US" sz="2400" dirty="0" smtClean="0">
                <a:cs typeface="Arial" pitchFamily="34" charset="0"/>
              </a:rPr>
              <a:t>7.49</a:t>
            </a:r>
            <a:endParaRPr lang="en-US" sz="2400" baseline="30000" dirty="0">
              <a:cs typeface="Arial" pitchFamily="34" charset="0"/>
            </a:endParaRPr>
          </a:p>
          <a:p>
            <a:pPr marL="457200" lvl="1" indent="0">
              <a:buNone/>
            </a:pPr>
            <a:endParaRPr lang="en-US" sz="2400" dirty="0">
              <a:cs typeface="Arial" pitchFamily="34" charset="0"/>
            </a:endParaRPr>
          </a:p>
        </p:txBody>
      </p:sp>
      <p:sp>
        <p:nvSpPr>
          <p:cNvPr id="4" name="Date Placeholder 3"/>
          <p:cNvSpPr>
            <a:spLocks noGrp="1"/>
          </p:cNvSpPr>
          <p:nvPr>
            <p:ph type="dt" sz="half" idx="10"/>
          </p:nvPr>
        </p:nvSpPr>
        <p:spPr/>
        <p:txBody>
          <a:bodyPr/>
          <a:lstStyle/>
          <a:p>
            <a:fld id="{1BAE35F3-A313-4BA0-9F1D-A5B57E81AEE2}" type="datetime3">
              <a:rPr lang="en-US" smtClean="0"/>
              <a:t>5 December 2012</a:t>
            </a:fld>
            <a:endParaRPr lang="en-US"/>
          </a:p>
        </p:txBody>
      </p:sp>
      <p:sp>
        <p:nvSpPr>
          <p:cNvPr id="5" name="Slide Number Placeholder 4"/>
          <p:cNvSpPr>
            <a:spLocks noGrp="1"/>
          </p:cNvSpPr>
          <p:nvPr>
            <p:ph type="sldNum" sz="quarter" idx="12"/>
          </p:nvPr>
        </p:nvSpPr>
        <p:spPr/>
        <p:txBody>
          <a:bodyPr/>
          <a:lstStyle/>
          <a:p>
            <a:fld id="{12488483-F491-42DF-9DC1-D3D298853161}" type="slidenum">
              <a:rPr lang="en-US" smtClean="0"/>
              <a:t>22</a:t>
            </a:fld>
            <a:endParaRPr lang="en-US" dirty="0"/>
          </a:p>
        </p:txBody>
      </p:sp>
      <p:sp>
        <p:nvSpPr>
          <p:cNvPr id="7" name="TextBox 6"/>
          <p:cNvSpPr txBox="1"/>
          <p:nvPr/>
        </p:nvSpPr>
        <p:spPr>
          <a:xfrm>
            <a:off x="3189351" y="2258794"/>
            <a:ext cx="3962400" cy="1197764"/>
          </a:xfrm>
          <a:prstGeom prst="rect">
            <a:avLst/>
          </a:prstGeom>
          <a:noFill/>
        </p:spPr>
        <p:txBody>
          <a:bodyPr wrap="square" rtlCol="0">
            <a:spAutoFit/>
          </a:bodyPr>
          <a:lstStyle/>
          <a:p>
            <a:pPr lvl="1">
              <a:spcBef>
                <a:spcPts val="672"/>
              </a:spcBef>
              <a:buFont typeface="Arial" pitchFamily="34" charset="0"/>
              <a:buChar char="•"/>
            </a:pPr>
            <a:r>
              <a:rPr lang="en-US" sz="2400" i="1" dirty="0" smtClean="0">
                <a:solidFill>
                  <a:schemeClr val="tx2"/>
                </a:solidFill>
                <a:cs typeface="Arial" pitchFamily="34" charset="0"/>
              </a:rPr>
              <a:t>  U</a:t>
            </a:r>
            <a:r>
              <a:rPr lang="en-US" sz="2400" i="1" baseline="-25000" dirty="0" smtClean="0">
                <a:solidFill>
                  <a:schemeClr val="tx2"/>
                </a:solidFill>
                <a:cs typeface="Arial" pitchFamily="34" charset="0"/>
              </a:rPr>
              <a:t>F</a:t>
            </a:r>
            <a:r>
              <a:rPr lang="en-US" sz="2400" dirty="0" smtClean="0">
                <a:solidFill>
                  <a:schemeClr val="tx2"/>
                </a:solidFill>
                <a:cs typeface="Arial" pitchFamily="34" charset="0"/>
              </a:rPr>
              <a:t> </a:t>
            </a:r>
            <a:r>
              <a:rPr lang="en-US" sz="2400" dirty="0">
                <a:solidFill>
                  <a:schemeClr val="tx2"/>
                </a:solidFill>
                <a:cs typeface="Arial" pitchFamily="34" charset="0"/>
              </a:rPr>
              <a:t>= 2.29x10</a:t>
            </a:r>
            <a:r>
              <a:rPr lang="en-US" sz="2400" baseline="30000" dirty="0">
                <a:solidFill>
                  <a:schemeClr val="tx2"/>
                </a:solidFill>
                <a:cs typeface="Arial" pitchFamily="34" charset="0"/>
              </a:rPr>
              <a:t>-3  </a:t>
            </a:r>
            <a:r>
              <a:rPr lang="en-US" sz="2400" dirty="0">
                <a:solidFill>
                  <a:schemeClr val="tx2"/>
                </a:solidFill>
                <a:cs typeface="Arial" pitchFamily="34" charset="0"/>
              </a:rPr>
              <a:t>m/s</a:t>
            </a:r>
            <a:endParaRPr lang="en-US" sz="2400" baseline="30000" dirty="0">
              <a:solidFill>
                <a:schemeClr val="tx2"/>
              </a:solidFill>
              <a:cs typeface="Arial" pitchFamily="34" charset="0"/>
            </a:endParaRPr>
          </a:p>
          <a:p>
            <a:pPr lvl="1">
              <a:spcBef>
                <a:spcPts val="672"/>
              </a:spcBef>
              <a:buFont typeface="Arial" pitchFamily="34" charset="0"/>
              <a:buChar char="•"/>
            </a:pPr>
            <a:r>
              <a:rPr lang="en-US" sz="2400" i="1" dirty="0" smtClean="0">
                <a:solidFill>
                  <a:schemeClr val="tx2"/>
                </a:solidFill>
                <a:cs typeface="Arial" pitchFamily="34" charset="0"/>
              </a:rPr>
              <a:t>  U</a:t>
            </a:r>
            <a:r>
              <a:rPr lang="en-US" sz="2400" baseline="30000" dirty="0" smtClean="0">
                <a:solidFill>
                  <a:schemeClr val="tx2"/>
                </a:solidFill>
                <a:cs typeface="Arial" pitchFamily="34" charset="0"/>
              </a:rPr>
              <a:t>*</a:t>
            </a:r>
            <a:r>
              <a:rPr lang="en-US" sz="2400" i="1" baseline="-25000" dirty="0" smtClean="0">
                <a:solidFill>
                  <a:schemeClr val="tx2"/>
                </a:solidFill>
                <a:cs typeface="Arial" pitchFamily="34" charset="0"/>
              </a:rPr>
              <a:t>t</a:t>
            </a:r>
            <a:r>
              <a:rPr lang="en-US" sz="2400" dirty="0" smtClean="0">
                <a:solidFill>
                  <a:schemeClr val="tx2"/>
                </a:solidFill>
                <a:cs typeface="Arial" pitchFamily="34" charset="0"/>
              </a:rPr>
              <a:t> </a:t>
            </a:r>
            <a:r>
              <a:rPr lang="en-US" sz="2400" dirty="0">
                <a:solidFill>
                  <a:schemeClr val="tx2"/>
                </a:solidFill>
                <a:cs typeface="Arial" pitchFamily="34" charset="0"/>
              </a:rPr>
              <a:t>= 9.16x10</a:t>
            </a:r>
            <a:r>
              <a:rPr lang="en-US" sz="2400" baseline="30000" dirty="0">
                <a:solidFill>
                  <a:schemeClr val="tx2"/>
                </a:solidFill>
                <a:cs typeface="Arial" pitchFamily="34" charset="0"/>
              </a:rPr>
              <a:t>-3 </a:t>
            </a:r>
            <a:r>
              <a:rPr lang="en-US" sz="2400" dirty="0" smtClean="0">
                <a:solidFill>
                  <a:schemeClr val="tx2"/>
                </a:solidFill>
                <a:cs typeface="Arial" pitchFamily="34" charset="0"/>
              </a:rPr>
              <a:t>m/s</a:t>
            </a:r>
          </a:p>
          <a:p>
            <a:pPr marL="285750" indent="-285750">
              <a:buFont typeface="Arial" pitchFamily="34" charset="0"/>
              <a:buChar char="•"/>
            </a:pPr>
            <a:endParaRPr lang="en-US" sz="1600" dirty="0">
              <a:cs typeface="Arial" pitchFamily="34" charset="0"/>
            </a:endParaRPr>
          </a:p>
        </p:txBody>
      </p:sp>
      <p:sp>
        <p:nvSpPr>
          <p:cNvPr id="8" name="TextBox 7"/>
          <p:cNvSpPr txBox="1"/>
          <p:nvPr/>
        </p:nvSpPr>
        <p:spPr>
          <a:xfrm>
            <a:off x="3189351" y="3581400"/>
            <a:ext cx="3999689" cy="1567096"/>
          </a:xfrm>
          <a:prstGeom prst="rect">
            <a:avLst/>
          </a:prstGeom>
          <a:noFill/>
        </p:spPr>
        <p:txBody>
          <a:bodyPr wrap="square" rtlCol="0">
            <a:spAutoFit/>
          </a:bodyPr>
          <a:lstStyle/>
          <a:p>
            <a:pPr lvl="1"/>
            <a:endParaRPr lang="en-US" sz="2400" dirty="0">
              <a:cs typeface="Arial" pitchFamily="34" charset="0"/>
            </a:endParaRPr>
          </a:p>
          <a:p>
            <a:pPr lvl="1">
              <a:buFont typeface="Arial" pitchFamily="34" charset="0"/>
              <a:buChar char="•"/>
            </a:pPr>
            <a:r>
              <a:rPr lang="en-US" sz="2400" i="1" dirty="0" smtClean="0">
                <a:solidFill>
                  <a:schemeClr val="tx2"/>
                </a:solidFill>
                <a:cs typeface="Arial" pitchFamily="34" charset="0"/>
              </a:rPr>
              <a:t>  U</a:t>
            </a:r>
            <a:r>
              <a:rPr lang="en-US" sz="2400" i="1" baseline="-25000" dirty="0" smtClean="0">
                <a:solidFill>
                  <a:schemeClr val="tx2"/>
                </a:solidFill>
                <a:cs typeface="Arial" pitchFamily="34" charset="0"/>
              </a:rPr>
              <a:t>F</a:t>
            </a:r>
            <a:r>
              <a:rPr lang="en-US" sz="2400" dirty="0" smtClean="0">
                <a:solidFill>
                  <a:schemeClr val="tx2"/>
                </a:solidFill>
                <a:cs typeface="Arial" pitchFamily="34" charset="0"/>
              </a:rPr>
              <a:t> </a:t>
            </a:r>
            <a:r>
              <a:rPr lang="en-US" sz="2400" dirty="0">
                <a:solidFill>
                  <a:schemeClr val="tx2"/>
                </a:solidFill>
                <a:cs typeface="Arial" pitchFamily="34" charset="0"/>
              </a:rPr>
              <a:t>= 2.12x10</a:t>
            </a:r>
            <a:r>
              <a:rPr lang="en-US" sz="2400" baseline="30000" dirty="0">
                <a:solidFill>
                  <a:schemeClr val="tx2"/>
                </a:solidFill>
                <a:cs typeface="Arial" pitchFamily="34" charset="0"/>
              </a:rPr>
              <a:t>-2  </a:t>
            </a:r>
            <a:r>
              <a:rPr lang="en-US" sz="2400" dirty="0">
                <a:solidFill>
                  <a:schemeClr val="tx2"/>
                </a:solidFill>
                <a:cs typeface="Arial" pitchFamily="34" charset="0"/>
              </a:rPr>
              <a:t>m/s</a:t>
            </a:r>
            <a:endParaRPr lang="en-US" sz="2400" baseline="30000" dirty="0">
              <a:solidFill>
                <a:schemeClr val="tx2"/>
              </a:solidFill>
              <a:cs typeface="Arial" pitchFamily="34" charset="0"/>
            </a:endParaRPr>
          </a:p>
          <a:p>
            <a:pPr lvl="1">
              <a:spcBef>
                <a:spcPts val="672"/>
              </a:spcBef>
              <a:buFont typeface="Arial" pitchFamily="34" charset="0"/>
              <a:buChar char="•"/>
            </a:pPr>
            <a:r>
              <a:rPr lang="en-US" sz="2400" i="1" dirty="0" smtClean="0">
                <a:solidFill>
                  <a:schemeClr val="tx2"/>
                </a:solidFill>
                <a:cs typeface="Arial" pitchFamily="34" charset="0"/>
              </a:rPr>
              <a:t>  U</a:t>
            </a:r>
            <a:r>
              <a:rPr lang="en-US" sz="2400" baseline="30000" dirty="0" smtClean="0">
                <a:solidFill>
                  <a:schemeClr val="tx2"/>
                </a:solidFill>
                <a:cs typeface="Arial" pitchFamily="34" charset="0"/>
              </a:rPr>
              <a:t>*</a:t>
            </a:r>
            <a:r>
              <a:rPr lang="en-US" sz="2400" i="1" baseline="-25000" dirty="0" smtClean="0">
                <a:solidFill>
                  <a:schemeClr val="tx2"/>
                </a:solidFill>
                <a:cs typeface="Arial" pitchFamily="34" charset="0"/>
              </a:rPr>
              <a:t>t</a:t>
            </a:r>
            <a:r>
              <a:rPr lang="en-US" sz="2400" dirty="0" smtClean="0">
                <a:solidFill>
                  <a:schemeClr val="tx2"/>
                </a:solidFill>
                <a:cs typeface="Arial" pitchFamily="34" charset="0"/>
              </a:rPr>
              <a:t> </a:t>
            </a:r>
            <a:r>
              <a:rPr lang="en-US" sz="2400" dirty="0">
                <a:solidFill>
                  <a:schemeClr val="tx2"/>
                </a:solidFill>
                <a:cs typeface="Arial" pitchFamily="34" charset="0"/>
              </a:rPr>
              <a:t>= 1.09x10</a:t>
            </a:r>
            <a:r>
              <a:rPr lang="en-US" sz="2400" baseline="30000" dirty="0">
                <a:solidFill>
                  <a:schemeClr val="tx2"/>
                </a:solidFill>
                <a:cs typeface="Arial" pitchFamily="34" charset="0"/>
              </a:rPr>
              <a:t>-2 </a:t>
            </a:r>
            <a:r>
              <a:rPr lang="en-US" sz="2400" dirty="0">
                <a:solidFill>
                  <a:schemeClr val="tx2"/>
                </a:solidFill>
                <a:cs typeface="Arial" pitchFamily="34" charset="0"/>
              </a:rPr>
              <a:t>m/s</a:t>
            </a:r>
          </a:p>
          <a:p>
            <a:endParaRPr lang="en-US" sz="1600" dirty="0">
              <a:cs typeface="Arial" pitchFamily="34" charset="0"/>
            </a:endParaRPr>
          </a:p>
        </p:txBody>
      </p:sp>
      <p:pic>
        <p:nvPicPr>
          <p:cNvPr id="9" name="Picture 2" descr="C:\Users\Aero\Desktop\Uf.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86600" y="1306294"/>
            <a:ext cx="1905000" cy="1905000"/>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9"/>
          <p:cNvSpPr txBox="1"/>
          <p:nvPr/>
        </p:nvSpPr>
        <p:spPr>
          <a:xfrm>
            <a:off x="7239000" y="3135094"/>
            <a:ext cx="1600200" cy="646331"/>
          </a:xfrm>
          <a:prstGeom prst="rect">
            <a:avLst/>
          </a:prstGeom>
          <a:noFill/>
        </p:spPr>
        <p:txBody>
          <a:bodyPr wrap="square" rtlCol="0">
            <a:spAutoFit/>
          </a:bodyPr>
          <a:lstStyle/>
          <a:p>
            <a:pPr algn="ctr"/>
            <a:r>
              <a:rPr lang="en-US" i="1" dirty="0" smtClean="0"/>
              <a:t>U</a:t>
            </a:r>
            <a:r>
              <a:rPr lang="en-US" i="1" baseline="-25000" dirty="0" smtClean="0"/>
              <a:t>F</a:t>
            </a:r>
            <a:r>
              <a:rPr lang="en-US" dirty="0" smtClean="0"/>
              <a:t> – Terminal Velocity</a:t>
            </a:r>
            <a:endParaRPr lang="en-US" dirty="0"/>
          </a:p>
        </p:txBody>
      </p:sp>
      <p:pic>
        <p:nvPicPr>
          <p:cNvPr id="11" name="Picture 3" descr="C:\Users\Aero\Desktop\Ut.png"/>
          <p:cNvPicPr>
            <a:picLocks noChangeAspect="1" noChangeArrowheads="1"/>
          </p:cNvPicPr>
          <p:nvPr/>
        </p:nvPicPr>
        <p:blipFill rotWithShape="1">
          <a:blip r:embed="rId4">
            <a:extLst>
              <a:ext uri="{28A0092B-C50C-407E-A947-70E740481C1C}">
                <a14:useLocalDpi xmlns:a14="http://schemas.microsoft.com/office/drawing/2010/main" val="0"/>
              </a:ext>
            </a:extLst>
          </a:blip>
          <a:srcRect t="25272"/>
          <a:stretch/>
        </p:blipFill>
        <p:spPr bwMode="auto">
          <a:xfrm>
            <a:off x="7086600" y="3838575"/>
            <a:ext cx="1901952" cy="1421296"/>
          </a:xfrm>
          <a:prstGeom prst="rect">
            <a:avLst/>
          </a:prstGeom>
          <a:noFill/>
          <a:extLst>
            <a:ext uri="{909E8E84-426E-40DD-AFC4-6F175D3DCCD1}">
              <a14:hiddenFill xmlns:a14="http://schemas.microsoft.com/office/drawing/2010/main">
                <a:solidFill>
                  <a:srgbClr val="FFFFFF"/>
                </a:solidFill>
              </a14:hiddenFill>
            </a:ext>
          </a:extLst>
        </p:spPr>
      </p:pic>
      <p:sp>
        <p:nvSpPr>
          <p:cNvPr id="12" name="TextBox 11"/>
          <p:cNvSpPr txBox="1"/>
          <p:nvPr/>
        </p:nvSpPr>
        <p:spPr>
          <a:xfrm>
            <a:off x="7123176" y="5425522"/>
            <a:ext cx="1828800" cy="646331"/>
          </a:xfrm>
          <a:prstGeom prst="rect">
            <a:avLst/>
          </a:prstGeom>
          <a:noFill/>
        </p:spPr>
        <p:txBody>
          <a:bodyPr wrap="square" rtlCol="0">
            <a:spAutoFit/>
          </a:bodyPr>
          <a:lstStyle/>
          <a:p>
            <a:pPr algn="ctr"/>
            <a:r>
              <a:rPr lang="en-US" i="1" dirty="0" smtClean="0"/>
              <a:t>U</a:t>
            </a:r>
            <a:r>
              <a:rPr lang="en-US" i="1" baseline="30000" dirty="0" smtClean="0"/>
              <a:t>*</a:t>
            </a:r>
            <a:r>
              <a:rPr lang="en-US" i="1" baseline="-25000" dirty="0" smtClean="0"/>
              <a:t>t</a:t>
            </a:r>
            <a:r>
              <a:rPr lang="en-US" baseline="-25000" dirty="0" smtClean="0"/>
              <a:t> </a:t>
            </a:r>
            <a:r>
              <a:rPr lang="en-US" dirty="0" smtClean="0"/>
              <a:t>– Threshold Friction Velocity</a:t>
            </a:r>
            <a:endParaRPr lang="en-US" dirty="0"/>
          </a:p>
        </p:txBody>
      </p:sp>
    </p:spTree>
    <p:extLst>
      <p:ext uri="{BB962C8B-B14F-4D97-AF65-F5344CB8AC3E}">
        <p14:creationId xmlns:p14="http://schemas.microsoft.com/office/powerpoint/2010/main" val="311634321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600" y="3200400"/>
            <a:ext cx="6629400" cy="792162"/>
          </a:xfrm>
        </p:spPr>
        <p:txBody>
          <a:bodyPr>
            <a:normAutofit/>
          </a:bodyPr>
          <a:lstStyle/>
          <a:p>
            <a:r>
              <a:rPr lang="en-US" dirty="0" smtClean="0"/>
              <a:t>Results</a:t>
            </a:r>
            <a:endParaRPr lang="en-US" dirty="0"/>
          </a:p>
        </p:txBody>
      </p:sp>
      <p:sp>
        <p:nvSpPr>
          <p:cNvPr id="4" name="Date Placeholder 3"/>
          <p:cNvSpPr>
            <a:spLocks noGrp="1"/>
          </p:cNvSpPr>
          <p:nvPr>
            <p:ph type="dt" sz="half" idx="10"/>
          </p:nvPr>
        </p:nvSpPr>
        <p:spPr/>
        <p:txBody>
          <a:bodyPr/>
          <a:lstStyle/>
          <a:p>
            <a:fld id="{1BAE35F3-A313-4BA0-9F1D-A5B57E81AEE2}" type="datetime3">
              <a:rPr lang="en-US" smtClean="0"/>
              <a:t>5 December 2012</a:t>
            </a:fld>
            <a:endParaRPr lang="en-US"/>
          </a:p>
        </p:txBody>
      </p:sp>
      <p:sp>
        <p:nvSpPr>
          <p:cNvPr id="5" name="Slide Number Placeholder 4"/>
          <p:cNvSpPr>
            <a:spLocks noGrp="1"/>
          </p:cNvSpPr>
          <p:nvPr>
            <p:ph type="sldNum" sz="quarter" idx="12"/>
          </p:nvPr>
        </p:nvSpPr>
        <p:spPr/>
        <p:txBody>
          <a:bodyPr/>
          <a:lstStyle/>
          <a:p>
            <a:fld id="{12488483-F491-42DF-9DC1-D3D298853161}" type="slidenum">
              <a:rPr lang="en-US" smtClean="0"/>
              <a:t>23</a:t>
            </a:fld>
            <a:endParaRPr lang="en-US"/>
          </a:p>
        </p:txBody>
      </p:sp>
    </p:spTree>
    <p:extLst>
      <p:ext uri="{BB962C8B-B14F-4D97-AF65-F5344CB8AC3E}">
        <p14:creationId xmlns:p14="http://schemas.microsoft.com/office/powerpoint/2010/main" val="138452245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47800" y="228600"/>
            <a:ext cx="6629400" cy="792162"/>
          </a:xfrm>
        </p:spPr>
        <p:txBody>
          <a:bodyPr>
            <a:normAutofit/>
          </a:bodyPr>
          <a:lstStyle/>
          <a:p>
            <a:r>
              <a:rPr lang="en-US" dirty="0" smtClean="0"/>
              <a:t>Results</a:t>
            </a:r>
            <a:endParaRPr lang="en-US" dirty="0"/>
          </a:p>
        </p:txBody>
      </p:sp>
      <p:sp>
        <p:nvSpPr>
          <p:cNvPr id="4" name="Date Placeholder 3"/>
          <p:cNvSpPr>
            <a:spLocks noGrp="1"/>
          </p:cNvSpPr>
          <p:nvPr>
            <p:ph type="dt" sz="half" idx="10"/>
          </p:nvPr>
        </p:nvSpPr>
        <p:spPr/>
        <p:txBody>
          <a:bodyPr/>
          <a:lstStyle/>
          <a:p>
            <a:fld id="{1BAE35F3-A313-4BA0-9F1D-A5B57E81AEE2}" type="datetime3">
              <a:rPr lang="en-US" smtClean="0"/>
              <a:t>5 December 2012</a:t>
            </a:fld>
            <a:endParaRPr lang="en-US"/>
          </a:p>
        </p:txBody>
      </p:sp>
      <p:sp>
        <p:nvSpPr>
          <p:cNvPr id="5" name="Slide Number Placeholder 4"/>
          <p:cNvSpPr>
            <a:spLocks noGrp="1"/>
          </p:cNvSpPr>
          <p:nvPr>
            <p:ph type="sldNum" sz="quarter" idx="12"/>
          </p:nvPr>
        </p:nvSpPr>
        <p:spPr/>
        <p:txBody>
          <a:bodyPr/>
          <a:lstStyle/>
          <a:p>
            <a:fld id="{12488483-F491-42DF-9DC1-D3D298853161}" type="slidenum">
              <a:rPr lang="en-US" smtClean="0"/>
              <a:t>24</a:t>
            </a:fld>
            <a:endParaRPr lang="en-US"/>
          </a:p>
        </p:txBody>
      </p:sp>
      <p:sp>
        <p:nvSpPr>
          <p:cNvPr id="3" name="TextBox 2"/>
          <p:cNvSpPr txBox="1"/>
          <p:nvPr/>
        </p:nvSpPr>
        <p:spPr>
          <a:xfrm>
            <a:off x="838200" y="1828800"/>
            <a:ext cx="7696200" cy="3539430"/>
          </a:xfrm>
          <a:prstGeom prst="rect">
            <a:avLst/>
          </a:prstGeom>
          <a:noFill/>
        </p:spPr>
        <p:txBody>
          <a:bodyPr wrap="square" rtlCol="0">
            <a:spAutoFit/>
          </a:bodyPr>
          <a:lstStyle/>
          <a:p>
            <a:pPr marL="285750" indent="-285750">
              <a:buFont typeface="Arial" pitchFamily="34" charset="0"/>
              <a:buChar char="•"/>
            </a:pPr>
            <a:r>
              <a:rPr lang="en-US" sz="2800" dirty="0" smtClean="0"/>
              <a:t>Dye flow visualization</a:t>
            </a:r>
          </a:p>
          <a:p>
            <a:pPr marL="285750" indent="-285750">
              <a:buFont typeface="Arial" pitchFamily="34" charset="0"/>
              <a:buChar char="•"/>
            </a:pPr>
            <a:r>
              <a:rPr lang="en-US" sz="2800" dirty="0" smtClean="0"/>
              <a:t>Particle Image Velocimetry (PIV)</a:t>
            </a:r>
          </a:p>
          <a:p>
            <a:pPr marL="742950" lvl="1" indent="-285750">
              <a:buFont typeface="Arial" pitchFamily="34" charset="0"/>
              <a:buChar char="•"/>
            </a:pPr>
            <a:r>
              <a:rPr lang="en-US" sz="2800" dirty="0" smtClean="0">
                <a:solidFill>
                  <a:schemeClr val="tx2"/>
                </a:solidFill>
              </a:rPr>
              <a:t>Time-averaged</a:t>
            </a:r>
          </a:p>
          <a:p>
            <a:pPr marL="742950" lvl="1" indent="-285750">
              <a:buFont typeface="Arial" pitchFamily="34" charset="0"/>
              <a:buChar char="•"/>
            </a:pPr>
            <a:r>
              <a:rPr lang="en-US" sz="2800" dirty="0" smtClean="0">
                <a:solidFill>
                  <a:schemeClr val="tx2"/>
                </a:solidFill>
              </a:rPr>
              <a:t>Phase-averaged</a:t>
            </a:r>
          </a:p>
          <a:p>
            <a:pPr marL="742950" lvl="1" indent="-285750">
              <a:buFont typeface="Arial" pitchFamily="34" charset="0"/>
              <a:buChar char="•"/>
            </a:pPr>
            <a:r>
              <a:rPr lang="en-US" sz="2800" dirty="0" smtClean="0">
                <a:solidFill>
                  <a:schemeClr val="tx2"/>
                </a:solidFill>
              </a:rPr>
              <a:t>Similarity parameter analysis</a:t>
            </a:r>
          </a:p>
          <a:p>
            <a:pPr marL="285750" indent="-285750">
              <a:buFont typeface="Arial" pitchFamily="34" charset="0"/>
              <a:buChar char="•"/>
            </a:pPr>
            <a:r>
              <a:rPr lang="en-US" sz="2800" dirty="0" smtClean="0"/>
              <a:t>Dual-phase flow visualization</a:t>
            </a:r>
          </a:p>
          <a:p>
            <a:pPr marL="285750" indent="-285750">
              <a:buFont typeface="Arial" pitchFamily="34" charset="0"/>
              <a:buChar char="•"/>
            </a:pPr>
            <a:r>
              <a:rPr lang="en-US" sz="2800" dirty="0" smtClean="0"/>
              <a:t>Buckingham-Pi analysis</a:t>
            </a:r>
          </a:p>
          <a:p>
            <a:pPr marL="285750" indent="-285750">
              <a:buFont typeface="Arial" pitchFamily="34" charset="0"/>
              <a:buChar char="•"/>
            </a:pPr>
            <a:r>
              <a:rPr lang="en-US" sz="2800" dirty="0" smtClean="0"/>
              <a:t>Particle analysis</a:t>
            </a:r>
            <a:endParaRPr lang="en-US" sz="2800" dirty="0"/>
          </a:p>
        </p:txBody>
      </p:sp>
    </p:spTree>
    <p:extLst>
      <p:ext uri="{BB962C8B-B14F-4D97-AF65-F5344CB8AC3E}">
        <p14:creationId xmlns:p14="http://schemas.microsoft.com/office/powerpoint/2010/main" val="228346594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600" y="3200400"/>
            <a:ext cx="6629400" cy="792162"/>
          </a:xfrm>
        </p:spPr>
        <p:txBody>
          <a:bodyPr>
            <a:normAutofit/>
          </a:bodyPr>
          <a:lstStyle/>
          <a:p>
            <a:r>
              <a:rPr lang="en-US" dirty="0" smtClean="0"/>
              <a:t>Dye Flow Visualization</a:t>
            </a:r>
            <a:endParaRPr lang="en-US" dirty="0"/>
          </a:p>
        </p:txBody>
      </p:sp>
      <p:sp>
        <p:nvSpPr>
          <p:cNvPr id="4" name="Date Placeholder 3"/>
          <p:cNvSpPr>
            <a:spLocks noGrp="1"/>
          </p:cNvSpPr>
          <p:nvPr>
            <p:ph type="dt" sz="half" idx="10"/>
          </p:nvPr>
        </p:nvSpPr>
        <p:spPr/>
        <p:txBody>
          <a:bodyPr/>
          <a:lstStyle/>
          <a:p>
            <a:fld id="{1BAE35F3-A313-4BA0-9F1D-A5B57E81AEE2}" type="datetime3">
              <a:rPr lang="en-US" smtClean="0"/>
              <a:t>5 December 2012</a:t>
            </a:fld>
            <a:endParaRPr lang="en-US"/>
          </a:p>
        </p:txBody>
      </p:sp>
      <p:sp>
        <p:nvSpPr>
          <p:cNvPr id="5" name="Slide Number Placeholder 4"/>
          <p:cNvSpPr>
            <a:spLocks noGrp="1"/>
          </p:cNvSpPr>
          <p:nvPr>
            <p:ph type="sldNum" sz="quarter" idx="12"/>
          </p:nvPr>
        </p:nvSpPr>
        <p:spPr/>
        <p:txBody>
          <a:bodyPr/>
          <a:lstStyle/>
          <a:p>
            <a:fld id="{12488483-F491-42DF-9DC1-D3D298853161}" type="slidenum">
              <a:rPr lang="en-US" smtClean="0"/>
              <a:t>25</a:t>
            </a:fld>
            <a:endParaRPr lang="en-US"/>
          </a:p>
        </p:txBody>
      </p:sp>
    </p:spTree>
    <p:extLst>
      <p:ext uri="{BB962C8B-B14F-4D97-AF65-F5344CB8AC3E}">
        <p14:creationId xmlns:p14="http://schemas.microsoft.com/office/powerpoint/2010/main" val="228355073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Dye Flow Visualization</a:t>
            </a:r>
            <a:endParaRPr lang="en-US" dirty="0"/>
          </a:p>
        </p:txBody>
      </p:sp>
      <p:sp>
        <p:nvSpPr>
          <p:cNvPr id="4" name="Date Placeholder 3"/>
          <p:cNvSpPr>
            <a:spLocks noGrp="1"/>
          </p:cNvSpPr>
          <p:nvPr>
            <p:ph type="dt" sz="half" idx="10"/>
          </p:nvPr>
        </p:nvSpPr>
        <p:spPr/>
        <p:txBody>
          <a:bodyPr/>
          <a:lstStyle/>
          <a:p>
            <a:fld id="{1BAE35F3-A313-4BA0-9F1D-A5B57E81AEE2}" type="datetime3">
              <a:rPr lang="en-US" smtClean="0"/>
              <a:t>5 December 2012</a:t>
            </a:fld>
            <a:endParaRPr lang="en-US"/>
          </a:p>
        </p:txBody>
      </p:sp>
      <p:sp>
        <p:nvSpPr>
          <p:cNvPr id="5" name="Slide Number Placeholder 4"/>
          <p:cNvSpPr>
            <a:spLocks noGrp="1"/>
          </p:cNvSpPr>
          <p:nvPr>
            <p:ph type="sldNum" sz="quarter" idx="12"/>
          </p:nvPr>
        </p:nvSpPr>
        <p:spPr/>
        <p:txBody>
          <a:bodyPr/>
          <a:lstStyle/>
          <a:p>
            <a:fld id="{12488483-F491-42DF-9DC1-D3D298853161}" type="slidenum">
              <a:rPr lang="en-US" smtClean="0"/>
              <a:t>26</a:t>
            </a:fld>
            <a:endParaRPr lang="en-US"/>
          </a:p>
        </p:txBody>
      </p:sp>
      <p:sp>
        <p:nvSpPr>
          <p:cNvPr id="6" name="TextBox 5"/>
          <p:cNvSpPr txBox="1"/>
          <p:nvPr/>
        </p:nvSpPr>
        <p:spPr>
          <a:xfrm>
            <a:off x="381000" y="4191000"/>
            <a:ext cx="8305800" cy="1938992"/>
          </a:xfrm>
          <a:prstGeom prst="rect">
            <a:avLst/>
          </a:prstGeom>
          <a:noFill/>
        </p:spPr>
        <p:txBody>
          <a:bodyPr wrap="square" rtlCol="0">
            <a:spAutoFit/>
          </a:bodyPr>
          <a:lstStyle/>
          <a:p>
            <a:pPr marL="285750" indent="-285750">
              <a:spcBef>
                <a:spcPts val="575"/>
              </a:spcBef>
              <a:buFont typeface="Arial" pitchFamily="34" charset="0"/>
              <a:buChar char="•"/>
            </a:pPr>
            <a:r>
              <a:rPr lang="en-US" sz="2000" dirty="0" smtClean="0">
                <a:cs typeface="Arial" pitchFamily="34" charset="0"/>
              </a:rPr>
              <a:t>Two-bladed rotor</a:t>
            </a:r>
          </a:p>
          <a:p>
            <a:pPr marL="742950" lvl="1" indent="-285750">
              <a:spcBef>
                <a:spcPts val="575"/>
              </a:spcBef>
              <a:buFont typeface="Arial" pitchFamily="34" charset="0"/>
              <a:buChar char="•"/>
            </a:pPr>
            <a:r>
              <a:rPr lang="en-US" sz="2000" i="1" dirty="0" err="1">
                <a:solidFill>
                  <a:srgbClr val="821A1D"/>
                </a:solidFill>
                <a:cs typeface="Arial" pitchFamily="34" charset="0"/>
              </a:rPr>
              <a:t>Re</a:t>
            </a:r>
            <a:r>
              <a:rPr lang="en-US" sz="2000" baseline="-25000" dirty="0" err="1">
                <a:solidFill>
                  <a:srgbClr val="821A1D"/>
                </a:solidFill>
                <a:cs typeface="Arial" pitchFamily="34" charset="0"/>
              </a:rPr>
              <a:t>tip</a:t>
            </a:r>
            <a:r>
              <a:rPr lang="en-US" sz="2000" dirty="0">
                <a:solidFill>
                  <a:srgbClr val="821A1D"/>
                </a:solidFill>
                <a:cs typeface="Arial" pitchFamily="34" charset="0"/>
              </a:rPr>
              <a:t> = 1.06 x 10</a:t>
            </a:r>
            <a:r>
              <a:rPr lang="en-US" sz="2000" baseline="30000" dirty="0">
                <a:solidFill>
                  <a:srgbClr val="821A1D"/>
                </a:solidFill>
                <a:cs typeface="Arial" pitchFamily="34" charset="0"/>
              </a:rPr>
              <a:t>4</a:t>
            </a:r>
            <a:endParaRPr lang="en-US" sz="2000" i="1" dirty="0">
              <a:solidFill>
                <a:srgbClr val="821A1D"/>
              </a:solidFill>
              <a:cs typeface="Arial" pitchFamily="34" charset="0"/>
            </a:endParaRPr>
          </a:p>
          <a:p>
            <a:pPr marL="742950" lvl="1" indent="-285750">
              <a:spcBef>
                <a:spcPts val="575"/>
              </a:spcBef>
              <a:buFont typeface="Arial" pitchFamily="34" charset="0"/>
              <a:buChar char="•"/>
            </a:pPr>
            <a:r>
              <a:rPr lang="en-US" sz="2000" dirty="0" smtClean="0">
                <a:solidFill>
                  <a:srgbClr val="821A1D"/>
                </a:solidFill>
                <a:cs typeface="Arial" pitchFamily="34" charset="0"/>
              </a:rPr>
              <a:t>Steady state operation</a:t>
            </a:r>
          </a:p>
          <a:p>
            <a:pPr marL="285750" indent="-285750">
              <a:spcBef>
                <a:spcPts val="575"/>
              </a:spcBef>
              <a:buFont typeface="Arial" pitchFamily="34" charset="0"/>
              <a:buChar char="•"/>
            </a:pPr>
            <a:r>
              <a:rPr lang="en-US" sz="2000" dirty="0" smtClean="0">
                <a:cs typeface="Arial" pitchFamily="34" charset="0"/>
              </a:rPr>
              <a:t>Fundamentally much different than a rotor out-of-ground effect</a:t>
            </a:r>
          </a:p>
          <a:p>
            <a:pPr marL="742950" lvl="1" indent="-285750">
              <a:spcBef>
                <a:spcPts val="575"/>
              </a:spcBef>
              <a:buFont typeface="Arial" pitchFamily="34" charset="0"/>
              <a:buChar char="•"/>
            </a:pPr>
            <a:r>
              <a:rPr lang="en-US" sz="2000" dirty="0" smtClean="0">
                <a:solidFill>
                  <a:srgbClr val="821A1D"/>
                </a:solidFill>
                <a:cs typeface="Arial" pitchFamily="34" charset="0"/>
              </a:rPr>
              <a:t>Vortex stretching</a:t>
            </a:r>
            <a:endParaRPr lang="en-US" sz="2000" dirty="0">
              <a:solidFill>
                <a:srgbClr val="821A1D"/>
              </a:solidFill>
              <a:cs typeface="Arial" pitchFamily="34" charset="0"/>
            </a:endParaRPr>
          </a:p>
        </p:txBody>
      </p:sp>
      <p:pic>
        <p:nvPicPr>
          <p:cNvPr id="7" name="RedDyeFlowVis.avi">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rotWithShape="1">
          <a:blip r:embed="rId5"/>
          <a:srcRect t="26812" b="27584"/>
          <a:stretch/>
        </p:blipFill>
        <p:spPr>
          <a:xfrm>
            <a:off x="0" y="1600200"/>
            <a:ext cx="9144000" cy="2345635"/>
          </a:xfrm>
          <a:prstGeom prst="rect">
            <a:avLst/>
          </a:prstGeom>
        </p:spPr>
      </p:pic>
    </p:spTree>
    <p:extLst>
      <p:ext uri="{BB962C8B-B14F-4D97-AF65-F5344CB8AC3E}">
        <p14:creationId xmlns:p14="http://schemas.microsoft.com/office/powerpoint/2010/main" val="28200696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3360"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mute="1">
                <p:cTn id="7" repeatCount="indefinite" fill="hold" display="0">
                  <p:stCondLst>
                    <p:cond delay="indefinite"/>
                  </p:stCondLst>
                </p:cTn>
                <p:tgtEl>
                  <p:spTgt spid="7"/>
                </p:tgtEl>
              </p:cMediaNode>
            </p:video>
            <p:seq concurrent="1" nextAc="seek">
              <p:cTn id="8" restart="whenNotActive" fill="hold" evtFilter="cancelBubble" nodeType="interactiveSeq">
                <p:stCondLst>
                  <p:cond evt="onClick" delay="0">
                    <p:tgtEl>
                      <p:spTgt spid="7"/>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7"/>
                                        </p:tgtEl>
                                      </p:cBhvr>
                                    </p:cmd>
                                  </p:childTnLst>
                                </p:cTn>
                              </p:par>
                            </p:childTnLst>
                          </p:cTn>
                        </p:par>
                      </p:childTnLst>
                    </p:cTn>
                  </p:par>
                </p:childTnLst>
              </p:cTn>
              <p:nextCondLst>
                <p:cond evt="onClick" delay="0">
                  <p:tgtEl>
                    <p:spTgt spid="7"/>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Dye Flow Visualization</a:t>
            </a:r>
            <a:endParaRPr lang="en-US" dirty="0"/>
          </a:p>
        </p:txBody>
      </p:sp>
      <p:sp>
        <p:nvSpPr>
          <p:cNvPr id="4" name="Date Placeholder 3"/>
          <p:cNvSpPr>
            <a:spLocks noGrp="1"/>
          </p:cNvSpPr>
          <p:nvPr>
            <p:ph type="dt" sz="half" idx="10"/>
          </p:nvPr>
        </p:nvSpPr>
        <p:spPr/>
        <p:txBody>
          <a:bodyPr/>
          <a:lstStyle/>
          <a:p>
            <a:fld id="{1BAE35F3-A313-4BA0-9F1D-A5B57E81AEE2}" type="datetime3">
              <a:rPr lang="en-US" smtClean="0"/>
              <a:t>5 December 2012</a:t>
            </a:fld>
            <a:endParaRPr lang="en-US"/>
          </a:p>
        </p:txBody>
      </p:sp>
      <p:sp>
        <p:nvSpPr>
          <p:cNvPr id="5" name="Slide Number Placeholder 4"/>
          <p:cNvSpPr>
            <a:spLocks noGrp="1"/>
          </p:cNvSpPr>
          <p:nvPr>
            <p:ph type="sldNum" sz="quarter" idx="12"/>
          </p:nvPr>
        </p:nvSpPr>
        <p:spPr/>
        <p:txBody>
          <a:bodyPr/>
          <a:lstStyle/>
          <a:p>
            <a:fld id="{12488483-F491-42DF-9DC1-D3D298853161}" type="slidenum">
              <a:rPr lang="en-US" smtClean="0"/>
              <a:t>27</a:t>
            </a:fld>
            <a:endParaRPr lang="en-US"/>
          </a:p>
        </p:txBody>
      </p:sp>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8600" y="1430623"/>
            <a:ext cx="8657175" cy="37801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TextBox 8"/>
          <p:cNvSpPr txBox="1"/>
          <p:nvPr/>
        </p:nvSpPr>
        <p:spPr>
          <a:xfrm>
            <a:off x="381000" y="5210782"/>
            <a:ext cx="8305800" cy="1169551"/>
          </a:xfrm>
          <a:prstGeom prst="rect">
            <a:avLst/>
          </a:prstGeom>
          <a:noFill/>
        </p:spPr>
        <p:txBody>
          <a:bodyPr wrap="square" rtlCol="0">
            <a:spAutoFit/>
          </a:bodyPr>
          <a:lstStyle/>
          <a:p>
            <a:pPr marL="285750" indent="-285750">
              <a:spcBef>
                <a:spcPts val="575"/>
              </a:spcBef>
              <a:buFont typeface="Arial" pitchFamily="34" charset="0"/>
              <a:buChar char="•"/>
            </a:pPr>
            <a:r>
              <a:rPr lang="en-US" sz="2000" dirty="0" smtClean="0">
                <a:cs typeface="Arial" pitchFamily="34" charset="0"/>
              </a:rPr>
              <a:t>Two-bladed rotor</a:t>
            </a:r>
          </a:p>
          <a:p>
            <a:pPr marL="742950" lvl="1" indent="-285750">
              <a:spcBef>
                <a:spcPts val="575"/>
              </a:spcBef>
              <a:buFont typeface="Arial" pitchFamily="34" charset="0"/>
              <a:buChar char="•"/>
            </a:pPr>
            <a:r>
              <a:rPr lang="en-US" sz="2000" i="1" dirty="0" err="1">
                <a:solidFill>
                  <a:srgbClr val="821A1D"/>
                </a:solidFill>
                <a:cs typeface="Arial" pitchFamily="34" charset="0"/>
              </a:rPr>
              <a:t>Re</a:t>
            </a:r>
            <a:r>
              <a:rPr lang="en-US" sz="2000" baseline="-25000" dirty="0" err="1">
                <a:solidFill>
                  <a:srgbClr val="821A1D"/>
                </a:solidFill>
                <a:cs typeface="Arial" pitchFamily="34" charset="0"/>
              </a:rPr>
              <a:t>tip</a:t>
            </a:r>
            <a:r>
              <a:rPr lang="en-US" sz="2000" dirty="0">
                <a:solidFill>
                  <a:srgbClr val="821A1D"/>
                </a:solidFill>
                <a:cs typeface="Arial" pitchFamily="34" charset="0"/>
              </a:rPr>
              <a:t> = </a:t>
            </a:r>
            <a:r>
              <a:rPr lang="en-US" sz="2000" dirty="0" smtClean="0">
                <a:solidFill>
                  <a:srgbClr val="821A1D"/>
                </a:solidFill>
                <a:cs typeface="Arial" pitchFamily="34" charset="0"/>
              </a:rPr>
              <a:t>1.33 </a:t>
            </a:r>
            <a:r>
              <a:rPr lang="en-US" sz="2000" dirty="0">
                <a:solidFill>
                  <a:srgbClr val="821A1D"/>
                </a:solidFill>
                <a:cs typeface="Arial" pitchFamily="34" charset="0"/>
              </a:rPr>
              <a:t>x 10</a:t>
            </a:r>
            <a:r>
              <a:rPr lang="en-US" sz="2000" baseline="30000" dirty="0">
                <a:solidFill>
                  <a:srgbClr val="821A1D"/>
                </a:solidFill>
                <a:cs typeface="Arial" pitchFamily="34" charset="0"/>
              </a:rPr>
              <a:t>4</a:t>
            </a:r>
            <a:endParaRPr lang="en-US" sz="2000" i="1" dirty="0">
              <a:solidFill>
                <a:srgbClr val="821A1D"/>
              </a:solidFill>
              <a:cs typeface="Arial" pitchFamily="34" charset="0"/>
            </a:endParaRPr>
          </a:p>
          <a:p>
            <a:pPr marL="742950" lvl="1" indent="-285750">
              <a:spcBef>
                <a:spcPts val="575"/>
              </a:spcBef>
              <a:buFont typeface="Arial" pitchFamily="34" charset="0"/>
              <a:buChar char="•"/>
            </a:pPr>
            <a:r>
              <a:rPr lang="en-US" sz="2000" dirty="0" smtClean="0">
                <a:solidFill>
                  <a:srgbClr val="821A1D"/>
                </a:solidFill>
                <a:cs typeface="Arial" pitchFamily="34" charset="0"/>
              </a:rPr>
              <a:t>Steady state operation</a:t>
            </a:r>
          </a:p>
        </p:txBody>
      </p:sp>
    </p:spTree>
    <p:extLst>
      <p:ext uri="{BB962C8B-B14F-4D97-AF65-F5344CB8AC3E}">
        <p14:creationId xmlns:p14="http://schemas.microsoft.com/office/powerpoint/2010/main" val="331054561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600" y="3200400"/>
            <a:ext cx="6629400" cy="1066800"/>
          </a:xfrm>
        </p:spPr>
        <p:txBody>
          <a:bodyPr>
            <a:normAutofit fontScale="90000"/>
          </a:bodyPr>
          <a:lstStyle/>
          <a:p>
            <a:r>
              <a:rPr lang="en-US" dirty="0" smtClean="0"/>
              <a:t>Particle Image Velocimetry</a:t>
            </a:r>
            <a:br>
              <a:rPr lang="en-US" dirty="0" smtClean="0"/>
            </a:br>
            <a:r>
              <a:rPr lang="en-US" dirty="0" smtClean="0"/>
              <a:t>Time-Averaged Results</a:t>
            </a:r>
            <a:endParaRPr lang="en-US" dirty="0"/>
          </a:p>
        </p:txBody>
      </p:sp>
      <p:sp>
        <p:nvSpPr>
          <p:cNvPr id="4" name="Date Placeholder 3"/>
          <p:cNvSpPr>
            <a:spLocks noGrp="1"/>
          </p:cNvSpPr>
          <p:nvPr>
            <p:ph type="dt" sz="half" idx="10"/>
          </p:nvPr>
        </p:nvSpPr>
        <p:spPr/>
        <p:txBody>
          <a:bodyPr/>
          <a:lstStyle/>
          <a:p>
            <a:fld id="{1BAE35F3-A313-4BA0-9F1D-A5B57E81AEE2}" type="datetime3">
              <a:rPr lang="en-US" smtClean="0"/>
              <a:t>5 December 2012</a:t>
            </a:fld>
            <a:endParaRPr lang="en-US"/>
          </a:p>
        </p:txBody>
      </p:sp>
      <p:sp>
        <p:nvSpPr>
          <p:cNvPr id="5" name="Slide Number Placeholder 4"/>
          <p:cNvSpPr>
            <a:spLocks noGrp="1"/>
          </p:cNvSpPr>
          <p:nvPr>
            <p:ph type="sldNum" sz="quarter" idx="12"/>
          </p:nvPr>
        </p:nvSpPr>
        <p:spPr/>
        <p:txBody>
          <a:bodyPr/>
          <a:lstStyle/>
          <a:p>
            <a:fld id="{12488483-F491-42DF-9DC1-D3D298853161}" type="slidenum">
              <a:rPr lang="en-US" smtClean="0"/>
              <a:t>28</a:t>
            </a:fld>
            <a:endParaRPr lang="en-US"/>
          </a:p>
        </p:txBody>
      </p:sp>
    </p:spTree>
    <p:extLst>
      <p:ext uri="{BB962C8B-B14F-4D97-AF65-F5344CB8AC3E}">
        <p14:creationId xmlns:p14="http://schemas.microsoft.com/office/powerpoint/2010/main" val="226746044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Time-Averaging</a:t>
            </a:r>
            <a:endParaRPr lang="en-US" dirty="0"/>
          </a:p>
        </p:txBody>
      </p:sp>
      <p:sp>
        <p:nvSpPr>
          <p:cNvPr id="4" name="Date Placeholder 3"/>
          <p:cNvSpPr>
            <a:spLocks noGrp="1"/>
          </p:cNvSpPr>
          <p:nvPr>
            <p:ph type="dt" sz="half" idx="10"/>
          </p:nvPr>
        </p:nvSpPr>
        <p:spPr/>
        <p:txBody>
          <a:bodyPr/>
          <a:lstStyle/>
          <a:p>
            <a:fld id="{1BAE35F3-A313-4BA0-9F1D-A5B57E81AEE2}" type="datetime3">
              <a:rPr lang="en-US" smtClean="0"/>
              <a:t>5 December 2012</a:t>
            </a:fld>
            <a:endParaRPr lang="en-US"/>
          </a:p>
        </p:txBody>
      </p:sp>
      <p:sp>
        <p:nvSpPr>
          <p:cNvPr id="5" name="Slide Number Placeholder 4"/>
          <p:cNvSpPr>
            <a:spLocks noGrp="1"/>
          </p:cNvSpPr>
          <p:nvPr>
            <p:ph type="sldNum" sz="quarter" idx="12"/>
          </p:nvPr>
        </p:nvSpPr>
        <p:spPr/>
        <p:txBody>
          <a:bodyPr/>
          <a:lstStyle/>
          <a:p>
            <a:fld id="{12488483-F491-42DF-9DC1-D3D298853161}" type="slidenum">
              <a:rPr lang="en-US" smtClean="0"/>
              <a:t>29</a:t>
            </a:fld>
            <a:endParaRPr lang="en-US"/>
          </a:p>
        </p:txBody>
      </p:sp>
      <p:pic>
        <p:nvPicPr>
          <p:cNvPr id="6" name="TimeAveragedFinal.avi">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5"/>
          <a:stretch>
            <a:fillRect/>
          </a:stretch>
        </p:blipFill>
        <p:spPr>
          <a:xfrm>
            <a:off x="457200" y="1301262"/>
            <a:ext cx="8229600" cy="4629150"/>
          </a:xfrm>
          <a:prstGeom prst="rect">
            <a:avLst/>
          </a:prstGeom>
        </p:spPr>
      </p:pic>
    </p:spTree>
    <p:extLst>
      <p:ext uri="{BB962C8B-B14F-4D97-AF65-F5344CB8AC3E}">
        <p14:creationId xmlns:p14="http://schemas.microsoft.com/office/powerpoint/2010/main" val="39403361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9080"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mute="1">
                <p:cTn id="7" fill="hold" display="0">
                  <p:stCondLst>
                    <p:cond delay="indefinite"/>
                  </p:stCondLst>
                </p:cTn>
                <p:tgtEl>
                  <p:spTgt spid="6"/>
                </p:tgtEl>
              </p:cMediaNode>
            </p:video>
            <p:seq concurrent="1" nextAc="seek">
              <p:cTn id="8" restart="whenNotActive" fill="hold" evtFilter="cancelBubble" nodeType="interactiveSeq">
                <p:stCondLst>
                  <p:cond evt="onClick" delay="0">
                    <p:tgtEl>
                      <p:spTgt spid="6"/>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6"/>
                                        </p:tgtEl>
                                      </p:cBhvr>
                                    </p:cmd>
                                  </p:childTnLst>
                                </p:cTn>
                              </p:par>
                            </p:childTnLst>
                          </p:cTn>
                        </p:par>
                      </p:childTnLst>
                    </p:cTn>
                  </p:par>
                </p:childTnLst>
              </p:cTn>
              <p:nextCondLst>
                <p:cond evt="onClick" delay="0">
                  <p:tgtEl>
                    <p:spTgt spid="6"/>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Reingest.avi">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rotWithShape="1">
          <a:blip r:embed="rId5"/>
          <a:srcRect l="10667" r="10958"/>
          <a:stretch/>
        </p:blipFill>
        <p:spPr>
          <a:xfrm>
            <a:off x="2438400" y="1219200"/>
            <a:ext cx="3981450" cy="2857500"/>
          </a:xfrm>
          <a:prstGeom prst="rect">
            <a:avLst/>
          </a:prstGeom>
        </p:spPr>
      </p:pic>
      <p:sp>
        <p:nvSpPr>
          <p:cNvPr id="2" name="Title 1"/>
          <p:cNvSpPr>
            <a:spLocks noGrp="1"/>
          </p:cNvSpPr>
          <p:nvPr>
            <p:ph type="title"/>
          </p:nvPr>
        </p:nvSpPr>
        <p:spPr/>
        <p:txBody>
          <a:bodyPr/>
          <a:lstStyle/>
          <a:p>
            <a:r>
              <a:rPr lang="en-US" dirty="0" smtClean="0"/>
              <a:t>The Brownout Problem</a:t>
            </a:r>
            <a:endParaRPr lang="en-US" dirty="0"/>
          </a:p>
        </p:txBody>
      </p:sp>
      <p:sp>
        <p:nvSpPr>
          <p:cNvPr id="4" name="Date Placeholder 3"/>
          <p:cNvSpPr>
            <a:spLocks noGrp="1"/>
          </p:cNvSpPr>
          <p:nvPr>
            <p:ph type="dt" sz="half" idx="10"/>
          </p:nvPr>
        </p:nvSpPr>
        <p:spPr/>
        <p:txBody>
          <a:bodyPr/>
          <a:lstStyle/>
          <a:p>
            <a:fld id="{1BAE35F3-A313-4BA0-9F1D-A5B57E81AEE2}" type="datetime3">
              <a:rPr lang="en-US" smtClean="0"/>
              <a:t>5 December 2012</a:t>
            </a:fld>
            <a:endParaRPr lang="en-US"/>
          </a:p>
        </p:txBody>
      </p:sp>
      <p:sp>
        <p:nvSpPr>
          <p:cNvPr id="5" name="Slide Number Placeholder 4"/>
          <p:cNvSpPr>
            <a:spLocks noGrp="1"/>
          </p:cNvSpPr>
          <p:nvPr>
            <p:ph type="sldNum" sz="quarter" idx="12"/>
          </p:nvPr>
        </p:nvSpPr>
        <p:spPr/>
        <p:txBody>
          <a:bodyPr/>
          <a:lstStyle/>
          <a:p>
            <a:fld id="{12488483-F491-42DF-9DC1-D3D298853161}" type="slidenum">
              <a:rPr lang="en-US" smtClean="0"/>
              <a:t>3</a:t>
            </a:fld>
            <a:endParaRPr lang="en-US"/>
          </a:p>
        </p:txBody>
      </p:sp>
      <p:sp>
        <p:nvSpPr>
          <p:cNvPr id="6" name="TextBox 5"/>
          <p:cNvSpPr txBox="1"/>
          <p:nvPr/>
        </p:nvSpPr>
        <p:spPr>
          <a:xfrm>
            <a:off x="457200" y="4114800"/>
            <a:ext cx="8001000" cy="2523768"/>
          </a:xfrm>
          <a:prstGeom prst="rect">
            <a:avLst/>
          </a:prstGeom>
          <a:noFill/>
        </p:spPr>
        <p:txBody>
          <a:bodyPr wrap="square" rtlCol="0">
            <a:spAutoFit/>
          </a:bodyPr>
          <a:lstStyle/>
          <a:p>
            <a:pPr marL="285750" indent="-285750">
              <a:buFont typeface="Arial" pitchFamily="34" charset="0"/>
              <a:buChar char="•"/>
            </a:pPr>
            <a:r>
              <a:rPr lang="en-US" sz="2000" dirty="0">
                <a:cs typeface="Arial" pitchFamily="34" charset="0"/>
              </a:rPr>
              <a:t>Brownout occurs when a </a:t>
            </a:r>
            <a:r>
              <a:rPr lang="en-US" sz="2000" dirty="0" smtClean="0">
                <a:cs typeface="Arial" pitchFamily="34" charset="0"/>
              </a:rPr>
              <a:t>rotorcraft lands </a:t>
            </a:r>
            <a:r>
              <a:rPr lang="en-US" sz="2000" dirty="0">
                <a:cs typeface="Arial" pitchFamily="34" charset="0"/>
              </a:rPr>
              <a:t>or takes off in an arid environment above loose, dry sediment</a:t>
            </a:r>
          </a:p>
          <a:p>
            <a:pPr marL="285750" indent="-285750">
              <a:buFont typeface="Arial" pitchFamily="34" charset="0"/>
              <a:buChar char="•"/>
            </a:pPr>
            <a:r>
              <a:rPr lang="en-US" sz="2000" dirty="0">
                <a:cs typeface="Arial" pitchFamily="34" charset="0"/>
              </a:rPr>
              <a:t>The </a:t>
            </a:r>
            <a:r>
              <a:rPr lang="en-US" sz="2000" dirty="0" smtClean="0">
                <a:cs typeface="Arial" pitchFamily="34" charset="0"/>
              </a:rPr>
              <a:t>entrained sediment in the air causes:</a:t>
            </a:r>
            <a:endParaRPr lang="en-US" sz="2000" dirty="0">
              <a:cs typeface="Arial" pitchFamily="34" charset="0"/>
            </a:endParaRPr>
          </a:p>
          <a:p>
            <a:pPr marL="800100" lvl="1" indent="-342900">
              <a:buClr>
                <a:srgbClr val="821A1D"/>
              </a:buClr>
              <a:buFont typeface="Arial" pitchFamily="34" charset="0"/>
              <a:buChar char="•"/>
            </a:pPr>
            <a:r>
              <a:rPr lang="en-US" sz="2000" dirty="0">
                <a:solidFill>
                  <a:srgbClr val="821A1D"/>
                </a:solidFill>
                <a:cs typeface="Arial" pitchFamily="34" charset="0"/>
              </a:rPr>
              <a:t>Pilot disorientation</a:t>
            </a:r>
          </a:p>
          <a:p>
            <a:pPr marL="800100" lvl="1" indent="-342900">
              <a:buClr>
                <a:srgbClr val="821A1D"/>
              </a:buClr>
              <a:buFont typeface="Arial" pitchFamily="34" charset="0"/>
              <a:buChar char="•"/>
            </a:pPr>
            <a:r>
              <a:rPr lang="en-US" sz="2000" dirty="0">
                <a:solidFill>
                  <a:srgbClr val="821A1D"/>
                </a:solidFill>
                <a:cs typeface="Arial" pitchFamily="34" charset="0"/>
              </a:rPr>
              <a:t>Aircraft maintenance issues</a:t>
            </a:r>
          </a:p>
          <a:p>
            <a:pPr marL="800100" lvl="1" indent="-342900">
              <a:buClr>
                <a:srgbClr val="821A1D"/>
              </a:buClr>
              <a:buFont typeface="Arial" pitchFamily="34" charset="0"/>
              <a:buChar char="•"/>
            </a:pPr>
            <a:r>
              <a:rPr lang="en-US" sz="2000" dirty="0">
                <a:solidFill>
                  <a:srgbClr val="821A1D"/>
                </a:solidFill>
                <a:cs typeface="Arial" pitchFamily="34" charset="0"/>
              </a:rPr>
              <a:t>Hazardous environment for support personnel </a:t>
            </a:r>
          </a:p>
          <a:p>
            <a:pPr marL="285750" indent="-285750">
              <a:buFont typeface="Arial" pitchFamily="34" charset="0"/>
              <a:buChar char="•"/>
            </a:pPr>
            <a:r>
              <a:rPr lang="en-US" sz="2000" dirty="0" smtClean="0">
                <a:cs typeface="Arial" pitchFamily="34" charset="0"/>
              </a:rPr>
              <a:t>Brownout is the leading cause of human-factor related accidents</a:t>
            </a:r>
            <a:endParaRPr lang="en-US" sz="2000" dirty="0">
              <a:cs typeface="Arial" pitchFamily="34" charset="0"/>
            </a:endParaRPr>
          </a:p>
          <a:p>
            <a:pPr marL="285750" indent="-285750">
              <a:buFont typeface="Arial" pitchFamily="34" charset="0"/>
              <a:buChar char="•"/>
            </a:pPr>
            <a:endParaRPr lang="en-US" dirty="0"/>
          </a:p>
        </p:txBody>
      </p:sp>
      <p:sp>
        <p:nvSpPr>
          <p:cNvPr id="7" name="TextBox 6"/>
          <p:cNvSpPr txBox="1"/>
          <p:nvPr/>
        </p:nvSpPr>
        <p:spPr>
          <a:xfrm>
            <a:off x="3962400" y="3730823"/>
            <a:ext cx="2819400" cy="307777"/>
          </a:xfrm>
          <a:prstGeom prst="rect">
            <a:avLst/>
          </a:prstGeom>
          <a:noFill/>
        </p:spPr>
        <p:txBody>
          <a:bodyPr wrap="square" rtlCol="0">
            <a:spAutoFit/>
          </a:bodyPr>
          <a:lstStyle/>
          <a:p>
            <a:r>
              <a:rPr lang="en-US" sz="1400" b="1" dirty="0" smtClean="0">
                <a:solidFill>
                  <a:schemeClr val="bg1"/>
                </a:solidFill>
                <a:latin typeface="Arial" pitchFamily="34" charset="0"/>
                <a:cs typeface="Arial" pitchFamily="34" charset="0"/>
              </a:rPr>
              <a:t>Video courtesy of OADS</a:t>
            </a:r>
            <a:endParaRPr lang="en-US" sz="1400" b="1" dirty="0">
              <a:solidFill>
                <a:schemeClr val="bg1"/>
              </a:solidFill>
              <a:latin typeface="Arial" pitchFamily="34" charset="0"/>
              <a:cs typeface="Arial" pitchFamily="34" charset="0"/>
            </a:endParaRPr>
          </a:p>
        </p:txBody>
      </p:sp>
    </p:spTree>
    <p:extLst>
      <p:ext uri="{BB962C8B-B14F-4D97-AF65-F5344CB8AC3E}">
        <p14:creationId xmlns:p14="http://schemas.microsoft.com/office/powerpoint/2010/main" val="27293449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5440"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repeatCount="indefinite" fill="hold" display="0">
                  <p:stCondLst>
                    <p:cond delay="indefinite"/>
                  </p:stCondLst>
                </p:cTn>
                <p:tgtEl>
                  <p:spTgt spid="3"/>
                </p:tgtEl>
              </p:cMediaNode>
            </p:video>
            <p:seq concurrent="1" nextAc="seek">
              <p:cTn id="8" restart="whenNotActive" fill="hold" evtFilter="cancelBubble" nodeType="interactiveSeq">
                <p:stCondLst>
                  <p:cond evt="onClick" delay="0">
                    <p:tgtEl>
                      <p:spTgt spid="3"/>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3"/>
                                        </p:tgtEl>
                                      </p:cBhvr>
                                    </p:cmd>
                                  </p:childTnLst>
                                </p:cTn>
                              </p:par>
                            </p:childTnLst>
                          </p:cTn>
                        </p:par>
                      </p:childTnLst>
                    </p:cTn>
                  </p:par>
                </p:childTnLst>
              </p:cTn>
              <p:nextCondLst>
                <p:cond evt="onClick" delay="0">
                  <p:tgtEl>
                    <p:spTgt spid="3"/>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19599" y="1447800"/>
            <a:ext cx="4704681" cy="2743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p:txBody>
          <a:bodyPr/>
          <a:lstStyle/>
          <a:p>
            <a:r>
              <a:rPr lang="en-US" dirty="0" smtClean="0"/>
              <a:t>Time-Averaged PIV</a:t>
            </a:r>
            <a:endParaRPr lang="en-US" dirty="0"/>
          </a:p>
        </p:txBody>
      </p:sp>
      <p:sp>
        <p:nvSpPr>
          <p:cNvPr id="4" name="Date Placeholder 3"/>
          <p:cNvSpPr>
            <a:spLocks noGrp="1"/>
          </p:cNvSpPr>
          <p:nvPr>
            <p:ph type="dt" sz="half" idx="10"/>
          </p:nvPr>
        </p:nvSpPr>
        <p:spPr/>
        <p:txBody>
          <a:bodyPr/>
          <a:lstStyle/>
          <a:p>
            <a:fld id="{1BAE35F3-A313-4BA0-9F1D-A5B57E81AEE2}" type="datetime3">
              <a:rPr lang="en-US" smtClean="0"/>
              <a:t>5 December 2012</a:t>
            </a:fld>
            <a:endParaRPr lang="en-US"/>
          </a:p>
        </p:txBody>
      </p:sp>
      <p:sp>
        <p:nvSpPr>
          <p:cNvPr id="5" name="Slide Number Placeholder 4"/>
          <p:cNvSpPr>
            <a:spLocks noGrp="1"/>
          </p:cNvSpPr>
          <p:nvPr>
            <p:ph type="sldNum" sz="quarter" idx="12"/>
          </p:nvPr>
        </p:nvSpPr>
        <p:spPr/>
        <p:txBody>
          <a:bodyPr/>
          <a:lstStyle/>
          <a:p>
            <a:fld id="{12488483-F491-42DF-9DC1-D3D298853161}" type="slidenum">
              <a:rPr lang="en-US" smtClean="0"/>
              <a:t>30</a:t>
            </a:fld>
            <a:endParaRPr lang="en-US" dirty="0"/>
          </a:p>
        </p:txBody>
      </p:sp>
      <p:sp>
        <p:nvSpPr>
          <p:cNvPr id="6" name="TextBox 5"/>
          <p:cNvSpPr txBox="1"/>
          <p:nvPr/>
        </p:nvSpPr>
        <p:spPr>
          <a:xfrm>
            <a:off x="152400" y="1822892"/>
            <a:ext cx="3810000" cy="1569660"/>
          </a:xfrm>
          <a:prstGeom prst="rect">
            <a:avLst/>
          </a:prstGeom>
          <a:noFill/>
        </p:spPr>
        <p:txBody>
          <a:bodyPr wrap="square" rtlCol="0">
            <a:spAutoFit/>
          </a:bodyPr>
          <a:lstStyle/>
          <a:p>
            <a:pPr marL="285750" indent="-285750">
              <a:buFont typeface="Arial" pitchFamily="34" charset="0"/>
              <a:buChar char="•"/>
            </a:pPr>
            <a:r>
              <a:rPr lang="en-US" sz="2400" dirty="0" smtClean="0">
                <a:cs typeface="Arial" pitchFamily="34" charset="0"/>
              </a:rPr>
              <a:t>Calculation of similarity parameters</a:t>
            </a:r>
          </a:p>
          <a:p>
            <a:pPr marL="742950" lvl="1" indent="-285750">
              <a:buFont typeface="Arial" pitchFamily="34" charset="0"/>
              <a:buChar char="•"/>
            </a:pPr>
            <a:r>
              <a:rPr lang="en-US" sz="2400" dirty="0" smtClean="0">
                <a:solidFill>
                  <a:srgbClr val="821A1D"/>
                </a:solidFill>
                <a:cs typeface="Arial" pitchFamily="34" charset="0"/>
              </a:rPr>
              <a:t>Requires </a:t>
            </a:r>
            <a:r>
              <a:rPr lang="en-US" sz="2400" i="1" dirty="0" err="1" smtClean="0">
                <a:solidFill>
                  <a:srgbClr val="821A1D"/>
                </a:solidFill>
                <a:cs typeface="Arial" pitchFamily="34" charset="0"/>
              </a:rPr>
              <a:t>U</a:t>
            </a:r>
            <a:r>
              <a:rPr lang="en-US" sz="2400" baseline="-25000" dirty="0" err="1" smtClean="0">
                <a:solidFill>
                  <a:srgbClr val="821A1D"/>
                </a:solidFill>
                <a:cs typeface="Arial" pitchFamily="34" charset="0"/>
              </a:rPr>
              <a:t>char</a:t>
            </a:r>
            <a:endParaRPr lang="en-US" sz="2400" baseline="-25000" dirty="0" smtClean="0">
              <a:solidFill>
                <a:srgbClr val="821A1D"/>
              </a:solidFill>
              <a:cs typeface="Arial" pitchFamily="34" charset="0"/>
            </a:endParaRPr>
          </a:p>
          <a:p>
            <a:pPr marL="742950" lvl="1" indent="-285750">
              <a:buFont typeface="Arial" pitchFamily="34" charset="0"/>
              <a:buChar char="•"/>
            </a:pPr>
            <a:r>
              <a:rPr lang="en-US" sz="2400" dirty="0" smtClean="0">
                <a:solidFill>
                  <a:srgbClr val="821A1D"/>
                </a:solidFill>
                <a:cs typeface="Arial" pitchFamily="34" charset="0"/>
              </a:rPr>
              <a:t>Time-averaged velocity</a:t>
            </a:r>
            <a:endParaRPr lang="en-US" sz="2400" dirty="0">
              <a:solidFill>
                <a:srgbClr val="821A1D"/>
              </a:solidFill>
              <a:cs typeface="Arial" pitchFamily="34" charset="0"/>
            </a:endParaRPr>
          </a:p>
        </p:txBody>
      </p:sp>
      <p:pic>
        <p:nvPicPr>
          <p:cNvPr id="8" name="Picture 3" descr="C:\Users\Aero\Desktop\timeaverage.ti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2400" y="3429000"/>
            <a:ext cx="4495800" cy="3001218"/>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p:cNvSpPr txBox="1"/>
          <p:nvPr/>
        </p:nvSpPr>
        <p:spPr>
          <a:xfrm>
            <a:off x="4495800" y="4648200"/>
            <a:ext cx="4343400" cy="1015663"/>
          </a:xfrm>
          <a:prstGeom prst="rect">
            <a:avLst/>
          </a:prstGeom>
          <a:noFill/>
        </p:spPr>
        <p:txBody>
          <a:bodyPr wrap="square" rtlCol="0">
            <a:spAutoFit/>
          </a:bodyPr>
          <a:lstStyle/>
          <a:p>
            <a:pPr marL="285750" indent="-285750">
              <a:buFont typeface="Arial" pitchFamily="34" charset="0"/>
              <a:buChar char="•"/>
            </a:pPr>
            <a:r>
              <a:rPr lang="en-US" sz="2000" dirty="0" smtClean="0">
                <a:cs typeface="Arial" pitchFamily="34" charset="0"/>
              </a:rPr>
              <a:t>Finding the maximum velocities over the region and averaging yields characteristic velocity</a:t>
            </a:r>
          </a:p>
        </p:txBody>
      </p:sp>
      <p:sp>
        <p:nvSpPr>
          <p:cNvPr id="3" name="Rectangle 2"/>
          <p:cNvSpPr/>
          <p:nvPr/>
        </p:nvSpPr>
        <p:spPr>
          <a:xfrm>
            <a:off x="6400800" y="2590800"/>
            <a:ext cx="2409825" cy="1249189"/>
          </a:xfrm>
          <a:prstGeom prst="rect">
            <a:avLst/>
          </a:prstGeom>
          <a:noFill/>
          <a:ln w="762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9833840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500"/>
                                        <p:tgtEl>
                                          <p:spTgt spid="8"/>
                                        </p:tgtEl>
                                      </p:cBhvr>
                                    </p:animEffect>
                                  </p:childTnLst>
                                </p:cTn>
                              </p:par>
                            </p:childTnLst>
                          </p:cTn>
                        </p:par>
                        <p:par>
                          <p:cTn id="13" fill="hold">
                            <p:stCondLst>
                              <p:cond delay="500"/>
                            </p:stCondLst>
                            <p:childTnLst>
                              <p:par>
                                <p:cTn id="14" presetID="10" presetClass="entr" presetSubtype="0" fill="hold" grpId="0" nodeType="after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fade">
                                      <p:cBhvr>
                                        <p:cTn id="16"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3"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Time-Averaged PIV</a:t>
            </a:r>
            <a:endParaRPr lang="en-US" dirty="0"/>
          </a:p>
        </p:txBody>
      </p:sp>
      <p:sp>
        <p:nvSpPr>
          <p:cNvPr id="4" name="Date Placeholder 3"/>
          <p:cNvSpPr>
            <a:spLocks noGrp="1"/>
          </p:cNvSpPr>
          <p:nvPr>
            <p:ph type="dt" sz="half" idx="10"/>
          </p:nvPr>
        </p:nvSpPr>
        <p:spPr/>
        <p:txBody>
          <a:bodyPr/>
          <a:lstStyle/>
          <a:p>
            <a:fld id="{1BAE35F3-A313-4BA0-9F1D-A5B57E81AEE2}" type="datetime3">
              <a:rPr lang="en-US" smtClean="0"/>
              <a:t>5 December 2012</a:t>
            </a:fld>
            <a:endParaRPr lang="en-US"/>
          </a:p>
        </p:txBody>
      </p:sp>
      <p:sp>
        <p:nvSpPr>
          <p:cNvPr id="5" name="Slide Number Placeholder 4"/>
          <p:cNvSpPr>
            <a:spLocks noGrp="1"/>
          </p:cNvSpPr>
          <p:nvPr>
            <p:ph type="sldNum" sz="quarter" idx="12"/>
          </p:nvPr>
        </p:nvSpPr>
        <p:spPr/>
        <p:txBody>
          <a:bodyPr/>
          <a:lstStyle/>
          <a:p>
            <a:fld id="{12488483-F491-42DF-9DC1-D3D298853161}" type="slidenum">
              <a:rPr lang="en-US" smtClean="0"/>
              <a:t>31</a:t>
            </a:fld>
            <a:endParaRPr lang="en-US"/>
          </a:p>
        </p:txBody>
      </p:sp>
      <p:pic>
        <p:nvPicPr>
          <p:cNvPr id="6" name="Picture 2" descr="C:\Users\Aero\Desktop\AIAA Paper\Figure 6e.png"/>
          <p:cNvPicPr>
            <a:picLocks noChangeAspect="1" noChangeArrowheads="1"/>
          </p:cNvPicPr>
          <p:nvPr/>
        </p:nvPicPr>
        <p:blipFill rotWithShape="1">
          <a:blip r:embed="rId3">
            <a:extLst>
              <a:ext uri="{28A0092B-C50C-407E-A947-70E740481C1C}">
                <a14:useLocalDpi xmlns:a14="http://schemas.microsoft.com/office/drawing/2010/main" val="0"/>
              </a:ext>
            </a:extLst>
          </a:blip>
          <a:srcRect l="4285" r="8573"/>
          <a:stretch/>
        </p:blipFill>
        <p:spPr bwMode="auto">
          <a:xfrm>
            <a:off x="38099" y="1524000"/>
            <a:ext cx="4572000" cy="3273313"/>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609600" y="4953000"/>
            <a:ext cx="8001000" cy="1200329"/>
          </a:xfrm>
          <a:prstGeom prst="rect">
            <a:avLst/>
          </a:prstGeom>
          <a:noFill/>
        </p:spPr>
        <p:txBody>
          <a:bodyPr wrap="square" rtlCol="0">
            <a:spAutoFit/>
          </a:bodyPr>
          <a:lstStyle/>
          <a:p>
            <a:pPr marL="285750" indent="-285750">
              <a:buFont typeface="Arial" pitchFamily="34" charset="0"/>
              <a:buChar char="•"/>
            </a:pPr>
            <a:r>
              <a:rPr lang="en-US" sz="2400" dirty="0" smtClean="0">
                <a:cs typeface="Arial" pitchFamily="34" charset="0"/>
              </a:rPr>
              <a:t>Averaging yields a smooth wall-jet like profile that maintains the same shape at all positions</a:t>
            </a:r>
          </a:p>
          <a:p>
            <a:pPr marL="742950" lvl="1" indent="-285750">
              <a:buFont typeface="Arial" pitchFamily="34" charset="0"/>
              <a:buChar char="•"/>
            </a:pPr>
            <a:r>
              <a:rPr lang="en-US" sz="2400" dirty="0" smtClean="0">
                <a:solidFill>
                  <a:srgbClr val="821A1D"/>
                </a:solidFill>
                <a:cs typeface="Arial" pitchFamily="34" charset="0"/>
              </a:rPr>
              <a:t>How does this compare to the actual flow?</a:t>
            </a:r>
            <a:endParaRPr lang="en-US" sz="2400" dirty="0">
              <a:solidFill>
                <a:srgbClr val="821A1D"/>
              </a:solidFill>
              <a:cs typeface="Arial" pitchFamily="34" charset="0"/>
            </a:endParaRPr>
          </a:p>
        </p:txBody>
      </p:sp>
      <p:pic>
        <p:nvPicPr>
          <p:cNvPr id="8" name="Picture 2" descr="C:\Users\Aero\Desktop\AIAA Presentation\TimeAverageCuts.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24400" y="1442095"/>
            <a:ext cx="4419600" cy="3215372"/>
          </a:xfrm>
          <a:prstGeom prst="rect">
            <a:avLst/>
          </a:prstGeom>
          <a:noFill/>
          <a:extLst>
            <a:ext uri="{909E8E84-426E-40DD-AFC4-6F175D3DCCD1}">
              <a14:hiddenFill xmlns:a14="http://schemas.microsoft.com/office/drawing/2010/main">
                <a:solidFill>
                  <a:srgbClr val="FFFFFF"/>
                </a:solidFill>
              </a14:hiddenFill>
            </a:ext>
          </a:extLst>
        </p:spPr>
      </p:pic>
      <p:cxnSp>
        <p:nvCxnSpPr>
          <p:cNvPr id="9" name="Straight Connector 8"/>
          <p:cNvCxnSpPr/>
          <p:nvPr/>
        </p:nvCxnSpPr>
        <p:spPr>
          <a:xfrm>
            <a:off x="1981200" y="2133600"/>
            <a:ext cx="0" cy="1752600"/>
          </a:xfrm>
          <a:prstGeom prst="line">
            <a:avLst/>
          </a:prstGeom>
          <a:effectLst>
            <a:glow rad="63500">
              <a:schemeClr val="accent3">
                <a:satMod val="175000"/>
                <a:alpha val="40000"/>
              </a:schemeClr>
            </a:glow>
            <a:innerShdw blurRad="63500" dist="50800" dir="18900000">
              <a:prstClr val="black">
                <a:alpha val="50000"/>
              </a:prstClr>
            </a:innerShdw>
          </a:effectLst>
        </p:spPr>
        <p:style>
          <a:lnRef idx="3">
            <a:schemeClr val="accent3"/>
          </a:lnRef>
          <a:fillRef idx="0">
            <a:schemeClr val="accent3"/>
          </a:fillRef>
          <a:effectRef idx="2">
            <a:schemeClr val="accent3"/>
          </a:effectRef>
          <a:fontRef idx="minor">
            <a:schemeClr val="tx1"/>
          </a:fontRef>
        </p:style>
      </p:cxnSp>
      <p:cxnSp>
        <p:nvCxnSpPr>
          <p:cNvPr id="12" name="Straight Connector 11"/>
          <p:cNvCxnSpPr/>
          <p:nvPr/>
        </p:nvCxnSpPr>
        <p:spPr>
          <a:xfrm>
            <a:off x="2971800" y="2133600"/>
            <a:ext cx="0" cy="1752600"/>
          </a:xfrm>
          <a:prstGeom prst="line">
            <a:avLst/>
          </a:prstGeom>
          <a:effectLst>
            <a:glow rad="63500">
              <a:schemeClr val="accent5">
                <a:satMod val="175000"/>
                <a:alpha val="40000"/>
              </a:schemeClr>
            </a:glow>
            <a:outerShdw blurRad="40000" dist="20000" dir="5400000" rotWithShape="0">
              <a:srgbClr val="000000">
                <a:alpha val="38000"/>
              </a:srgbClr>
            </a:outerShdw>
          </a:effectLst>
        </p:spPr>
        <p:style>
          <a:lnRef idx="2">
            <a:schemeClr val="accent5"/>
          </a:lnRef>
          <a:fillRef idx="0">
            <a:schemeClr val="accent5"/>
          </a:fillRef>
          <a:effectRef idx="1">
            <a:schemeClr val="accent5"/>
          </a:effectRef>
          <a:fontRef idx="minor">
            <a:schemeClr val="tx1"/>
          </a:fontRef>
        </p:style>
      </p:cxnSp>
      <p:cxnSp>
        <p:nvCxnSpPr>
          <p:cNvPr id="14" name="Straight Connector 13"/>
          <p:cNvCxnSpPr/>
          <p:nvPr/>
        </p:nvCxnSpPr>
        <p:spPr>
          <a:xfrm>
            <a:off x="3962400" y="2133600"/>
            <a:ext cx="0" cy="1752600"/>
          </a:xfrm>
          <a:prstGeom prst="line">
            <a:avLst/>
          </a:prstGeom>
          <a:ln>
            <a:solidFill>
              <a:schemeClr val="accent1">
                <a:lumMod val="60000"/>
                <a:lumOff val="40000"/>
              </a:schemeClr>
            </a:solidFill>
          </a:ln>
          <a:effectLst>
            <a:glow rad="63500">
              <a:schemeClr val="accent1">
                <a:satMod val="175000"/>
                <a:alpha val="40000"/>
              </a:schemeClr>
            </a:glow>
            <a:outerShdw blurRad="40000" dist="20000" dir="5400000" rotWithShape="0">
              <a:srgbClr val="000000">
                <a:alpha val="38000"/>
              </a:srgbClr>
            </a:outerShdw>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a:off x="4543423" y="2133600"/>
            <a:ext cx="0" cy="1752600"/>
          </a:xfrm>
          <a:prstGeom prst="line">
            <a:avLst/>
          </a:prstGeom>
          <a:effectLst>
            <a:glow rad="63500">
              <a:schemeClr val="accent6">
                <a:satMod val="175000"/>
                <a:alpha val="40000"/>
              </a:schemeClr>
            </a:glow>
            <a:outerShdw blurRad="40000" dist="23000" dir="5400000" rotWithShape="0">
              <a:srgbClr val="000000">
                <a:alpha val="35000"/>
              </a:srgbClr>
            </a:outerShdw>
          </a:effectLst>
        </p:spPr>
        <p:style>
          <a:lnRef idx="3">
            <a:schemeClr val="accent2"/>
          </a:lnRef>
          <a:fillRef idx="0">
            <a:schemeClr val="accent2"/>
          </a:fillRef>
          <a:effectRef idx="2">
            <a:schemeClr val="accent2"/>
          </a:effectRef>
          <a:fontRef idx="minor">
            <a:schemeClr val="tx1"/>
          </a:fontRef>
        </p:style>
      </p:cxnSp>
    </p:spTree>
    <p:extLst>
      <p:ext uri="{BB962C8B-B14F-4D97-AF65-F5344CB8AC3E}">
        <p14:creationId xmlns:p14="http://schemas.microsoft.com/office/powerpoint/2010/main" val="16838159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par>
                                <p:cTn id="8" presetID="10" presetClass="entr" presetSubtype="0" fill="hold"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fade">
                                      <p:cBhvr>
                                        <p:cTn id="10" dur="500"/>
                                        <p:tgtEl>
                                          <p:spTgt spid="12"/>
                                        </p:tgtEl>
                                      </p:cBhvr>
                                    </p:animEffect>
                                  </p:childTnLst>
                                </p:cTn>
                              </p:par>
                              <p:par>
                                <p:cTn id="11" presetID="10" presetClass="entr" presetSubtype="0" fill="hold" nodeType="withEffect">
                                  <p:stCondLst>
                                    <p:cond delay="0"/>
                                  </p:stCondLst>
                                  <p:childTnLst>
                                    <p:set>
                                      <p:cBhvr>
                                        <p:cTn id="12" dur="1" fill="hold">
                                          <p:stCondLst>
                                            <p:cond delay="0"/>
                                          </p:stCondLst>
                                        </p:cTn>
                                        <p:tgtEl>
                                          <p:spTgt spid="14"/>
                                        </p:tgtEl>
                                        <p:attrNameLst>
                                          <p:attrName>style.visibility</p:attrName>
                                        </p:attrNameLst>
                                      </p:cBhvr>
                                      <p:to>
                                        <p:strVal val="visible"/>
                                      </p:to>
                                    </p:set>
                                    <p:animEffect transition="in" filter="fade">
                                      <p:cBhvr>
                                        <p:cTn id="13" dur="500"/>
                                        <p:tgtEl>
                                          <p:spTgt spid="14"/>
                                        </p:tgtEl>
                                      </p:cBhvr>
                                    </p:animEffect>
                                  </p:childTnLst>
                                </p:cTn>
                              </p:par>
                              <p:par>
                                <p:cTn id="14" presetID="10" presetClass="entr" presetSubtype="0" fill="hold" nodeType="withEffect">
                                  <p:stCondLst>
                                    <p:cond delay="0"/>
                                  </p:stCondLst>
                                  <p:childTnLst>
                                    <p:set>
                                      <p:cBhvr>
                                        <p:cTn id="15" dur="1" fill="hold">
                                          <p:stCondLst>
                                            <p:cond delay="0"/>
                                          </p:stCondLst>
                                        </p:cTn>
                                        <p:tgtEl>
                                          <p:spTgt spid="16"/>
                                        </p:tgtEl>
                                        <p:attrNameLst>
                                          <p:attrName>style.visibility</p:attrName>
                                        </p:attrNameLst>
                                      </p:cBhvr>
                                      <p:to>
                                        <p:strVal val="visible"/>
                                      </p:to>
                                    </p:set>
                                    <p:animEffect transition="in" filter="fade">
                                      <p:cBhvr>
                                        <p:cTn id="16" dur="500"/>
                                        <p:tgtEl>
                                          <p:spTgt spid="16"/>
                                        </p:tgtEl>
                                      </p:cBhvr>
                                    </p:animEffect>
                                  </p:childTnLst>
                                </p:cTn>
                              </p:par>
                              <p:par>
                                <p:cTn id="17" presetID="10" presetClass="entr" presetSubtype="0" fill="hold" nodeType="with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Characteristic Velocity</a:t>
            </a:r>
            <a:endParaRPr lang="en-US" dirty="0"/>
          </a:p>
        </p:txBody>
      </p:sp>
      <p:sp>
        <p:nvSpPr>
          <p:cNvPr id="4" name="Date Placeholder 3"/>
          <p:cNvSpPr>
            <a:spLocks noGrp="1"/>
          </p:cNvSpPr>
          <p:nvPr>
            <p:ph type="dt" sz="half" idx="10"/>
          </p:nvPr>
        </p:nvSpPr>
        <p:spPr/>
        <p:txBody>
          <a:bodyPr/>
          <a:lstStyle/>
          <a:p>
            <a:fld id="{1BAE35F3-A313-4BA0-9F1D-A5B57E81AEE2}" type="datetime3">
              <a:rPr lang="en-US" smtClean="0"/>
              <a:t>5 December 2012</a:t>
            </a:fld>
            <a:endParaRPr lang="en-US"/>
          </a:p>
        </p:txBody>
      </p:sp>
      <p:sp>
        <p:nvSpPr>
          <p:cNvPr id="5" name="Slide Number Placeholder 4"/>
          <p:cNvSpPr>
            <a:spLocks noGrp="1"/>
          </p:cNvSpPr>
          <p:nvPr>
            <p:ph type="sldNum" sz="quarter" idx="12"/>
          </p:nvPr>
        </p:nvSpPr>
        <p:spPr/>
        <p:txBody>
          <a:bodyPr/>
          <a:lstStyle/>
          <a:p>
            <a:fld id="{12488483-F491-42DF-9DC1-D3D298853161}" type="slidenum">
              <a:rPr lang="en-US" smtClean="0"/>
              <a:t>32</a:t>
            </a:fld>
            <a:endParaRPr lang="en-US"/>
          </a:p>
        </p:txBody>
      </p:sp>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43000" y="1295400"/>
            <a:ext cx="7010400" cy="50937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9831599"/>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600" y="3200400"/>
            <a:ext cx="6629400" cy="1066800"/>
          </a:xfrm>
        </p:spPr>
        <p:txBody>
          <a:bodyPr>
            <a:normAutofit fontScale="90000"/>
          </a:bodyPr>
          <a:lstStyle/>
          <a:p>
            <a:r>
              <a:rPr lang="en-US" dirty="0" smtClean="0"/>
              <a:t>Particle Image Velocimetry</a:t>
            </a:r>
            <a:br>
              <a:rPr lang="en-US" dirty="0" smtClean="0"/>
            </a:br>
            <a:r>
              <a:rPr lang="en-US" dirty="0" smtClean="0"/>
              <a:t>Phase-Averaged Results</a:t>
            </a:r>
            <a:endParaRPr lang="en-US" dirty="0"/>
          </a:p>
        </p:txBody>
      </p:sp>
      <p:sp>
        <p:nvSpPr>
          <p:cNvPr id="4" name="Date Placeholder 3"/>
          <p:cNvSpPr>
            <a:spLocks noGrp="1"/>
          </p:cNvSpPr>
          <p:nvPr>
            <p:ph type="dt" sz="half" idx="10"/>
          </p:nvPr>
        </p:nvSpPr>
        <p:spPr/>
        <p:txBody>
          <a:bodyPr/>
          <a:lstStyle/>
          <a:p>
            <a:fld id="{1BAE35F3-A313-4BA0-9F1D-A5B57E81AEE2}" type="datetime3">
              <a:rPr lang="en-US" smtClean="0"/>
              <a:t>5 December 2012</a:t>
            </a:fld>
            <a:endParaRPr lang="en-US"/>
          </a:p>
        </p:txBody>
      </p:sp>
      <p:sp>
        <p:nvSpPr>
          <p:cNvPr id="5" name="Slide Number Placeholder 4"/>
          <p:cNvSpPr>
            <a:spLocks noGrp="1"/>
          </p:cNvSpPr>
          <p:nvPr>
            <p:ph type="sldNum" sz="quarter" idx="12"/>
          </p:nvPr>
        </p:nvSpPr>
        <p:spPr/>
        <p:txBody>
          <a:bodyPr/>
          <a:lstStyle/>
          <a:p>
            <a:fld id="{12488483-F491-42DF-9DC1-D3D298853161}" type="slidenum">
              <a:rPr lang="en-US" smtClean="0"/>
              <a:t>33</a:t>
            </a:fld>
            <a:endParaRPr lang="en-US"/>
          </a:p>
        </p:txBody>
      </p:sp>
    </p:spTree>
    <p:extLst>
      <p:ext uri="{BB962C8B-B14F-4D97-AF65-F5344CB8AC3E}">
        <p14:creationId xmlns:p14="http://schemas.microsoft.com/office/powerpoint/2010/main" val="932508602"/>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Phase-Averaging</a:t>
            </a:r>
            <a:endParaRPr lang="en-US" dirty="0"/>
          </a:p>
        </p:txBody>
      </p:sp>
      <p:sp>
        <p:nvSpPr>
          <p:cNvPr id="4" name="Date Placeholder 3"/>
          <p:cNvSpPr>
            <a:spLocks noGrp="1"/>
          </p:cNvSpPr>
          <p:nvPr>
            <p:ph type="dt" sz="half" idx="10"/>
          </p:nvPr>
        </p:nvSpPr>
        <p:spPr/>
        <p:txBody>
          <a:bodyPr/>
          <a:lstStyle/>
          <a:p>
            <a:fld id="{1BAE35F3-A313-4BA0-9F1D-A5B57E81AEE2}" type="datetime3">
              <a:rPr lang="en-US" smtClean="0"/>
              <a:t>5 December 2012</a:t>
            </a:fld>
            <a:endParaRPr lang="en-US"/>
          </a:p>
        </p:txBody>
      </p:sp>
      <p:sp>
        <p:nvSpPr>
          <p:cNvPr id="5" name="Slide Number Placeholder 4"/>
          <p:cNvSpPr>
            <a:spLocks noGrp="1"/>
          </p:cNvSpPr>
          <p:nvPr>
            <p:ph type="sldNum" sz="quarter" idx="12"/>
          </p:nvPr>
        </p:nvSpPr>
        <p:spPr/>
        <p:txBody>
          <a:bodyPr/>
          <a:lstStyle/>
          <a:p>
            <a:fld id="{12488483-F491-42DF-9DC1-D3D298853161}" type="slidenum">
              <a:rPr lang="en-US" smtClean="0"/>
              <a:t>34</a:t>
            </a:fld>
            <a:endParaRPr lang="en-US"/>
          </a:p>
        </p:txBody>
      </p:sp>
      <p:pic>
        <p:nvPicPr>
          <p:cNvPr id="3" name="PhaseAveragingFinal.avi">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5"/>
          <a:stretch>
            <a:fillRect/>
          </a:stretch>
        </p:blipFill>
        <p:spPr>
          <a:xfrm>
            <a:off x="457200" y="1295400"/>
            <a:ext cx="8229600" cy="4629150"/>
          </a:xfrm>
          <a:prstGeom prst="rect">
            <a:avLst/>
          </a:prstGeom>
        </p:spPr>
      </p:pic>
    </p:spTree>
    <p:extLst>
      <p:ext uri="{BB962C8B-B14F-4D97-AF65-F5344CB8AC3E}">
        <p14:creationId xmlns:p14="http://schemas.microsoft.com/office/powerpoint/2010/main" val="28692976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0240"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mute="1">
                <p:cTn id="7" fill="hold" display="0">
                  <p:stCondLst>
                    <p:cond delay="indefinite"/>
                  </p:stCondLst>
                </p:cTn>
                <p:tgtEl>
                  <p:spTgt spid="3"/>
                </p:tgtEl>
              </p:cMediaNode>
            </p:video>
            <p:seq concurrent="1" nextAc="seek">
              <p:cTn id="8" restart="whenNotActive" fill="hold" evtFilter="cancelBubble" nodeType="interactiveSeq">
                <p:stCondLst>
                  <p:cond evt="onClick" delay="0">
                    <p:tgtEl>
                      <p:spTgt spid="3"/>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3"/>
                                        </p:tgtEl>
                                      </p:cBhvr>
                                    </p:cmd>
                                  </p:childTnLst>
                                </p:cTn>
                              </p:par>
                            </p:childTnLst>
                          </p:cTn>
                        </p:par>
                      </p:childTnLst>
                    </p:cTn>
                  </p:par>
                </p:childTnLst>
              </p:cTn>
              <p:nextCondLst>
                <p:cond evt="onClick" delay="0">
                  <p:tgtEl>
                    <p:spTgt spid="3"/>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Phase-Averaged PIV</a:t>
            </a:r>
            <a:endParaRPr lang="en-US" dirty="0"/>
          </a:p>
        </p:txBody>
      </p:sp>
      <p:sp>
        <p:nvSpPr>
          <p:cNvPr id="4" name="Date Placeholder 3"/>
          <p:cNvSpPr>
            <a:spLocks noGrp="1"/>
          </p:cNvSpPr>
          <p:nvPr>
            <p:ph type="dt" sz="half" idx="10"/>
          </p:nvPr>
        </p:nvSpPr>
        <p:spPr/>
        <p:txBody>
          <a:bodyPr/>
          <a:lstStyle/>
          <a:p>
            <a:fld id="{1BAE35F3-A313-4BA0-9F1D-A5B57E81AEE2}" type="datetime3">
              <a:rPr lang="en-US" smtClean="0"/>
              <a:t>5 December 2012</a:t>
            </a:fld>
            <a:endParaRPr lang="en-US"/>
          </a:p>
        </p:txBody>
      </p:sp>
      <p:sp>
        <p:nvSpPr>
          <p:cNvPr id="5" name="Slide Number Placeholder 4"/>
          <p:cNvSpPr>
            <a:spLocks noGrp="1"/>
          </p:cNvSpPr>
          <p:nvPr>
            <p:ph type="sldNum" sz="quarter" idx="12"/>
          </p:nvPr>
        </p:nvSpPr>
        <p:spPr/>
        <p:txBody>
          <a:bodyPr/>
          <a:lstStyle/>
          <a:p>
            <a:fld id="{12488483-F491-42DF-9DC1-D3D298853161}" type="slidenum">
              <a:rPr lang="en-US" smtClean="0"/>
              <a:t>35</a:t>
            </a:fld>
            <a:endParaRPr lang="en-US"/>
          </a:p>
        </p:txBody>
      </p:sp>
      <p:pic>
        <p:nvPicPr>
          <p:cNvPr id="9" name="Picture 2" descr="C:\Users\Aero\Desktop\AIAA Paper\Fig 11a c.pn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15953" r="18690"/>
          <a:stretch/>
        </p:blipFill>
        <p:spPr bwMode="auto">
          <a:xfrm>
            <a:off x="-51870" y="1392037"/>
            <a:ext cx="4577973" cy="3429000"/>
          </a:xfrm>
          <a:prstGeom prst="rect">
            <a:avLst/>
          </a:prstGeom>
          <a:noFill/>
          <a:extLst>
            <a:ext uri="{909E8E84-426E-40DD-AFC4-6F175D3DCCD1}">
              <a14:hiddenFill xmlns:a14="http://schemas.microsoft.com/office/drawing/2010/main">
                <a:solidFill>
                  <a:srgbClr val="FFFFFF"/>
                </a:solidFill>
              </a14:hiddenFill>
            </a:ext>
          </a:extLst>
        </p:spPr>
      </p:pic>
      <p:sp>
        <p:nvSpPr>
          <p:cNvPr id="11" name="TextBox 10"/>
          <p:cNvSpPr txBox="1"/>
          <p:nvPr/>
        </p:nvSpPr>
        <p:spPr>
          <a:xfrm>
            <a:off x="498389" y="4838726"/>
            <a:ext cx="8077200" cy="1708160"/>
          </a:xfrm>
          <a:prstGeom prst="rect">
            <a:avLst/>
          </a:prstGeom>
          <a:noFill/>
        </p:spPr>
        <p:txBody>
          <a:bodyPr wrap="square" rtlCol="0">
            <a:spAutoFit/>
          </a:bodyPr>
          <a:lstStyle/>
          <a:p>
            <a:pPr marL="285750" indent="-285750">
              <a:buFont typeface="Arial" pitchFamily="34" charset="0"/>
              <a:buChar char="•"/>
            </a:pPr>
            <a:r>
              <a:rPr lang="en-US" sz="2100" dirty="0" smtClean="0">
                <a:cs typeface="Arial" pitchFamily="34" charset="0"/>
              </a:rPr>
              <a:t>Vortices now visible due to phase-averaging</a:t>
            </a:r>
          </a:p>
          <a:p>
            <a:pPr marL="742950" lvl="1" indent="-285750">
              <a:buFont typeface="Arial" pitchFamily="34" charset="0"/>
              <a:buChar char="•"/>
            </a:pPr>
            <a:r>
              <a:rPr lang="en-US" sz="2100" dirty="0" smtClean="0">
                <a:solidFill>
                  <a:srgbClr val="821A1D"/>
                </a:solidFill>
                <a:cs typeface="Arial" pitchFamily="34" charset="0"/>
              </a:rPr>
              <a:t>Vortex identification algorithms (</a:t>
            </a:r>
            <a:r>
              <a:rPr lang="el-GR" sz="2100" dirty="0" smtClean="0">
                <a:solidFill>
                  <a:srgbClr val="821A1D"/>
                </a:solidFill>
                <a:cs typeface="Arial" pitchFamily="34" charset="0"/>
              </a:rPr>
              <a:t>Γ</a:t>
            </a:r>
            <a:r>
              <a:rPr lang="en-US" sz="2100" dirty="0" smtClean="0">
                <a:solidFill>
                  <a:srgbClr val="821A1D"/>
                </a:solidFill>
                <a:cs typeface="Arial" pitchFamily="34" charset="0"/>
              </a:rPr>
              <a:t>-method and Q-criterion) confirm vortex location</a:t>
            </a:r>
          </a:p>
          <a:p>
            <a:pPr marL="285750" indent="-285750">
              <a:buFont typeface="Arial" pitchFamily="34" charset="0"/>
              <a:buChar char="•"/>
            </a:pPr>
            <a:r>
              <a:rPr lang="en-US" sz="2100" dirty="0" smtClean="0">
                <a:cs typeface="Arial" pitchFamily="34" charset="0"/>
              </a:rPr>
              <a:t>Before a vortex passes, the time-average and phase-average velocity profiles are similar</a:t>
            </a:r>
            <a:endParaRPr lang="en-US" sz="2100" dirty="0">
              <a:cs typeface="Arial" pitchFamily="34" charset="0"/>
            </a:endParaRPr>
          </a:p>
        </p:txBody>
      </p:sp>
      <p:pic>
        <p:nvPicPr>
          <p:cNvPr id="8" name="Picture 7" descr="C:\Users\Aero\Desktop\Thesis Stuff\Marks Thesis\Figures\Fig_11d_b_2.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419600" y="1372987"/>
            <a:ext cx="4572000" cy="3317565"/>
          </a:xfrm>
          <a:prstGeom prst="rect">
            <a:avLst/>
          </a:prstGeom>
          <a:noFill/>
          <a:extLst>
            <a:ext uri="{909E8E84-426E-40DD-AFC4-6F175D3DCCD1}">
              <a14:hiddenFill xmlns:a14="http://schemas.microsoft.com/office/drawing/2010/main">
                <a:solidFill>
                  <a:srgbClr val="FFFFFF"/>
                </a:solidFill>
              </a14:hiddenFill>
            </a:ext>
          </a:extLst>
        </p:spPr>
      </p:pic>
      <p:cxnSp>
        <p:nvCxnSpPr>
          <p:cNvPr id="6" name="Straight Connector 5"/>
          <p:cNvCxnSpPr/>
          <p:nvPr/>
        </p:nvCxnSpPr>
        <p:spPr>
          <a:xfrm>
            <a:off x="2514600" y="2847975"/>
            <a:ext cx="0" cy="990600"/>
          </a:xfrm>
          <a:prstGeom prst="line">
            <a:avLst/>
          </a:prstGeom>
          <a:ln w="38100">
            <a:solidFill>
              <a:schemeClr val="bg2"/>
            </a:solidFill>
          </a:ln>
          <a:effectLst>
            <a:glow rad="63500">
              <a:schemeClr val="accent2">
                <a:satMod val="175000"/>
                <a:alpha val="40000"/>
              </a:schemeClr>
            </a:glow>
          </a:effectLst>
        </p:spPr>
        <p:style>
          <a:lnRef idx="1">
            <a:schemeClr val="accent5"/>
          </a:lnRef>
          <a:fillRef idx="0">
            <a:schemeClr val="accent5"/>
          </a:fillRef>
          <a:effectRef idx="0">
            <a:schemeClr val="accent5"/>
          </a:effectRef>
          <a:fontRef idx="minor">
            <a:schemeClr val="tx1"/>
          </a:fontRef>
        </p:style>
      </p:cxnSp>
      <p:cxnSp>
        <p:nvCxnSpPr>
          <p:cNvPr id="12" name="Straight Connector 11"/>
          <p:cNvCxnSpPr/>
          <p:nvPr/>
        </p:nvCxnSpPr>
        <p:spPr>
          <a:xfrm flipV="1">
            <a:off x="2514600" y="1514475"/>
            <a:ext cx="2971800" cy="1333500"/>
          </a:xfrm>
          <a:prstGeom prst="line">
            <a:avLst/>
          </a:prstGeom>
          <a:ln w="38100">
            <a:prstDash val="lgDash"/>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2514600" y="3857625"/>
            <a:ext cx="3048000" cy="323850"/>
          </a:xfrm>
          <a:prstGeom prst="line">
            <a:avLst/>
          </a:prstGeom>
          <a:ln w="38100">
            <a:prstDash val="lgDash"/>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838200" y="1207371"/>
            <a:ext cx="3162300" cy="369332"/>
          </a:xfrm>
          <a:prstGeom prst="rect">
            <a:avLst/>
          </a:prstGeom>
          <a:noFill/>
        </p:spPr>
        <p:txBody>
          <a:bodyPr wrap="square" rtlCol="0">
            <a:spAutoFit/>
          </a:bodyPr>
          <a:lstStyle/>
          <a:p>
            <a:pPr algn="ctr"/>
            <a:r>
              <a:rPr lang="en-US" dirty="0" smtClean="0"/>
              <a:t>Horizontal Velocity Field</a:t>
            </a:r>
            <a:endParaRPr lang="en-US" dirty="0"/>
          </a:p>
        </p:txBody>
      </p:sp>
    </p:spTree>
    <p:extLst>
      <p:ext uri="{BB962C8B-B14F-4D97-AF65-F5344CB8AC3E}">
        <p14:creationId xmlns:p14="http://schemas.microsoft.com/office/powerpoint/2010/main" val="9297153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1">
                                            <p:txEl>
                                              <p:pRg st="2" end="2"/>
                                            </p:txEl>
                                          </p:spTgt>
                                        </p:tgtEl>
                                        <p:attrNameLst>
                                          <p:attrName>style.visibility</p:attrName>
                                        </p:attrNameLst>
                                      </p:cBhvr>
                                      <p:to>
                                        <p:strVal val="visible"/>
                                      </p:to>
                                    </p:set>
                                    <p:animEffect transition="in" filter="fade">
                                      <p:cBhvr>
                                        <p:cTn id="7" dur="500"/>
                                        <p:tgtEl>
                                          <p:spTgt spid="11">
                                            <p:txEl>
                                              <p:pRg st="2" end="2"/>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500"/>
                                        <p:tgtEl>
                                          <p:spTgt spid="6"/>
                                        </p:tgtEl>
                                      </p:cBhvr>
                                    </p:animEffect>
                                  </p:childTnLst>
                                </p:cTn>
                              </p:par>
                              <p:par>
                                <p:cTn id="11" presetID="10" presetClass="entr" presetSubtype="0" fill="hold" nodeType="with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fade">
                                      <p:cBhvr>
                                        <p:cTn id="13" dur="500"/>
                                        <p:tgtEl>
                                          <p:spTgt spid="12"/>
                                        </p:tgtEl>
                                      </p:cBhvr>
                                    </p:animEffect>
                                  </p:childTnLst>
                                </p:cTn>
                              </p:par>
                              <p:par>
                                <p:cTn id="14" presetID="10" presetClass="entr" presetSubtype="0" fill="hold" nodeType="withEffect">
                                  <p:stCondLst>
                                    <p:cond delay="0"/>
                                  </p:stCondLst>
                                  <p:childTnLst>
                                    <p:set>
                                      <p:cBhvr>
                                        <p:cTn id="15" dur="1" fill="hold">
                                          <p:stCondLst>
                                            <p:cond delay="0"/>
                                          </p:stCondLst>
                                        </p:cTn>
                                        <p:tgtEl>
                                          <p:spTgt spid="13"/>
                                        </p:tgtEl>
                                        <p:attrNameLst>
                                          <p:attrName>style.visibility</p:attrName>
                                        </p:attrNameLst>
                                      </p:cBhvr>
                                      <p:to>
                                        <p:strVal val="visible"/>
                                      </p:to>
                                    </p:set>
                                    <p:animEffect transition="in" filter="fade">
                                      <p:cBhvr>
                                        <p:cTn id="16" dur="500"/>
                                        <p:tgtEl>
                                          <p:spTgt spid="13"/>
                                        </p:tgtEl>
                                      </p:cBhvr>
                                    </p:animEffect>
                                  </p:childTnLst>
                                </p:cTn>
                              </p:par>
                              <p:par>
                                <p:cTn id="17" presetID="10" presetClass="entr" presetSubtype="0" fill="hold" nodeType="with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8" descr="C:\Users\Aero\Desktop\Thesis Stuff\Marks Thesis\Figures\Fig_11e_a_2.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508157" y="1385752"/>
            <a:ext cx="4572000" cy="3317793"/>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p:txBody>
          <a:bodyPr/>
          <a:lstStyle/>
          <a:p>
            <a:r>
              <a:rPr lang="en-US" dirty="0" smtClean="0"/>
              <a:t>Phase-Averaged PIV</a:t>
            </a:r>
            <a:endParaRPr lang="en-US" dirty="0"/>
          </a:p>
        </p:txBody>
      </p:sp>
      <p:sp>
        <p:nvSpPr>
          <p:cNvPr id="4" name="Date Placeholder 3"/>
          <p:cNvSpPr>
            <a:spLocks noGrp="1"/>
          </p:cNvSpPr>
          <p:nvPr>
            <p:ph type="dt" sz="half" idx="10"/>
          </p:nvPr>
        </p:nvSpPr>
        <p:spPr/>
        <p:txBody>
          <a:bodyPr/>
          <a:lstStyle/>
          <a:p>
            <a:fld id="{1BAE35F3-A313-4BA0-9F1D-A5B57E81AEE2}" type="datetime3">
              <a:rPr lang="en-US" smtClean="0"/>
              <a:t>5 December 2012</a:t>
            </a:fld>
            <a:endParaRPr lang="en-US"/>
          </a:p>
        </p:txBody>
      </p:sp>
      <p:sp>
        <p:nvSpPr>
          <p:cNvPr id="5" name="Slide Number Placeholder 4"/>
          <p:cNvSpPr>
            <a:spLocks noGrp="1"/>
          </p:cNvSpPr>
          <p:nvPr>
            <p:ph type="sldNum" sz="quarter" idx="12"/>
          </p:nvPr>
        </p:nvSpPr>
        <p:spPr/>
        <p:txBody>
          <a:bodyPr/>
          <a:lstStyle/>
          <a:p>
            <a:fld id="{12488483-F491-42DF-9DC1-D3D298853161}" type="slidenum">
              <a:rPr lang="en-US" smtClean="0"/>
              <a:t>36</a:t>
            </a:fld>
            <a:endParaRPr lang="en-US"/>
          </a:p>
        </p:txBody>
      </p:sp>
      <p:pic>
        <p:nvPicPr>
          <p:cNvPr id="6" name="Picture 2" descr="C:\Users\Aero\Desktop\AIAA Paper\Fig 11b a.pn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17737" r="19763"/>
          <a:stretch/>
        </p:blipFill>
        <p:spPr bwMode="auto">
          <a:xfrm>
            <a:off x="88557" y="1385753"/>
            <a:ext cx="4381500" cy="3431863"/>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p:cNvSpPr txBox="1"/>
          <p:nvPr/>
        </p:nvSpPr>
        <p:spPr>
          <a:xfrm>
            <a:off x="533400" y="4953000"/>
            <a:ext cx="7848600" cy="1107996"/>
          </a:xfrm>
          <a:prstGeom prst="rect">
            <a:avLst/>
          </a:prstGeom>
          <a:noFill/>
        </p:spPr>
        <p:txBody>
          <a:bodyPr wrap="square" rtlCol="0">
            <a:spAutoFit/>
          </a:bodyPr>
          <a:lstStyle/>
          <a:p>
            <a:pPr marL="285750" indent="-285750">
              <a:buFont typeface="Arial" pitchFamily="34" charset="0"/>
              <a:buChar char="•"/>
            </a:pPr>
            <a:r>
              <a:rPr lang="en-US" sz="2200" dirty="0" smtClean="0">
                <a:cs typeface="Arial" pitchFamily="34" charset="0"/>
              </a:rPr>
              <a:t>As vortex </a:t>
            </a:r>
            <a:r>
              <a:rPr lang="en-US" sz="2200" dirty="0" err="1" smtClean="0">
                <a:cs typeface="Arial" pitchFamily="34" charset="0"/>
              </a:rPr>
              <a:t>convects</a:t>
            </a:r>
            <a:r>
              <a:rPr lang="en-US" sz="2200" dirty="0" smtClean="0">
                <a:cs typeface="Arial" pitchFamily="34" charset="0"/>
              </a:rPr>
              <a:t> along the ground, large velocity excursion</a:t>
            </a:r>
          </a:p>
          <a:p>
            <a:pPr marL="742950" lvl="1" indent="-285750">
              <a:buFont typeface="Arial" pitchFamily="34" charset="0"/>
              <a:buChar char="•"/>
            </a:pPr>
            <a:r>
              <a:rPr lang="en-US" sz="2200" dirty="0" smtClean="0">
                <a:solidFill>
                  <a:srgbClr val="821A1D"/>
                </a:solidFill>
                <a:cs typeface="Arial" pitchFamily="34" charset="0"/>
              </a:rPr>
              <a:t>More than a 50% increase in velocities</a:t>
            </a:r>
          </a:p>
          <a:p>
            <a:pPr marL="742950" lvl="1" indent="-285750">
              <a:buFont typeface="Arial" pitchFamily="34" charset="0"/>
              <a:buChar char="•"/>
            </a:pPr>
            <a:r>
              <a:rPr lang="en-US" sz="2200" dirty="0" smtClean="0">
                <a:solidFill>
                  <a:srgbClr val="821A1D"/>
                </a:solidFill>
                <a:cs typeface="Arial" pitchFamily="34" charset="0"/>
              </a:rPr>
              <a:t>Onset of higher velocities rapid (1.4 </a:t>
            </a:r>
            <a:r>
              <a:rPr lang="en-US" sz="2200" dirty="0" err="1" smtClean="0">
                <a:solidFill>
                  <a:srgbClr val="821A1D"/>
                </a:solidFill>
                <a:cs typeface="Arial" pitchFamily="34" charset="0"/>
              </a:rPr>
              <a:t>ms</a:t>
            </a:r>
            <a:r>
              <a:rPr lang="en-US" sz="2200" dirty="0" smtClean="0">
                <a:solidFill>
                  <a:srgbClr val="821A1D"/>
                </a:solidFill>
                <a:cs typeface="Arial" pitchFamily="34" charset="0"/>
              </a:rPr>
              <a:t>)</a:t>
            </a:r>
            <a:endParaRPr lang="en-US" sz="2200" dirty="0">
              <a:solidFill>
                <a:srgbClr val="821A1D"/>
              </a:solidFill>
              <a:cs typeface="Arial" pitchFamily="34" charset="0"/>
            </a:endParaRPr>
          </a:p>
        </p:txBody>
      </p:sp>
      <p:cxnSp>
        <p:nvCxnSpPr>
          <p:cNvPr id="9" name="Straight Connector 8"/>
          <p:cNvCxnSpPr/>
          <p:nvPr/>
        </p:nvCxnSpPr>
        <p:spPr>
          <a:xfrm>
            <a:off x="2514600" y="2847975"/>
            <a:ext cx="0" cy="990600"/>
          </a:xfrm>
          <a:prstGeom prst="line">
            <a:avLst/>
          </a:prstGeom>
          <a:ln w="38100">
            <a:solidFill>
              <a:schemeClr val="bg2"/>
            </a:solidFill>
          </a:ln>
          <a:effectLst>
            <a:glow rad="63500">
              <a:schemeClr val="accent2">
                <a:satMod val="175000"/>
                <a:alpha val="40000"/>
              </a:schemeClr>
            </a:glow>
          </a:effectLst>
        </p:spPr>
        <p:style>
          <a:lnRef idx="1">
            <a:schemeClr val="accent5"/>
          </a:lnRef>
          <a:fillRef idx="0">
            <a:schemeClr val="accent5"/>
          </a:fillRef>
          <a:effectRef idx="0">
            <a:schemeClr val="accent5"/>
          </a:effectRef>
          <a:fontRef idx="minor">
            <a:schemeClr val="tx1"/>
          </a:fontRef>
        </p:style>
      </p:cxnSp>
      <p:cxnSp>
        <p:nvCxnSpPr>
          <p:cNvPr id="10" name="Straight Connector 9"/>
          <p:cNvCxnSpPr/>
          <p:nvPr/>
        </p:nvCxnSpPr>
        <p:spPr>
          <a:xfrm flipV="1">
            <a:off x="2514600" y="1485900"/>
            <a:ext cx="3095625" cy="1362075"/>
          </a:xfrm>
          <a:prstGeom prst="line">
            <a:avLst/>
          </a:prstGeom>
          <a:ln w="38100">
            <a:prstDash val="lgDash"/>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2514600" y="3857625"/>
            <a:ext cx="3124200" cy="390525"/>
          </a:xfrm>
          <a:prstGeom prst="line">
            <a:avLst/>
          </a:prstGeom>
          <a:ln w="38100">
            <a:prstDash val="lgDash"/>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838200" y="1207371"/>
            <a:ext cx="3162300" cy="369332"/>
          </a:xfrm>
          <a:prstGeom prst="rect">
            <a:avLst/>
          </a:prstGeom>
          <a:noFill/>
        </p:spPr>
        <p:txBody>
          <a:bodyPr wrap="square" rtlCol="0">
            <a:spAutoFit/>
          </a:bodyPr>
          <a:lstStyle/>
          <a:p>
            <a:pPr algn="ctr"/>
            <a:r>
              <a:rPr lang="en-US" dirty="0" smtClean="0"/>
              <a:t>Horizontal Velocity Field</a:t>
            </a:r>
            <a:endParaRPr lang="en-US" dirty="0"/>
          </a:p>
        </p:txBody>
      </p:sp>
    </p:spTree>
    <p:extLst>
      <p:ext uri="{BB962C8B-B14F-4D97-AF65-F5344CB8AC3E}">
        <p14:creationId xmlns:p14="http://schemas.microsoft.com/office/powerpoint/2010/main" val="35962351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par>
                                <p:cTn id="8" presetID="10" presetClass="entr" presetSubtype="0" fill="hold"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fade">
                                      <p:cBhvr>
                                        <p:cTn id="10" dur="500"/>
                                        <p:tgtEl>
                                          <p:spTgt spid="10"/>
                                        </p:tgtEl>
                                      </p:cBhvr>
                                    </p:animEffect>
                                  </p:childTnLst>
                                </p:cTn>
                              </p:par>
                              <p:par>
                                <p:cTn id="11" presetID="10" presetClass="entr" presetSubtype="0" fill="hold" nodeType="with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fade">
                                      <p:cBhvr>
                                        <p:cTn id="13" dur="500"/>
                                        <p:tgtEl>
                                          <p:spTgt spid="11"/>
                                        </p:tgtEl>
                                      </p:cBhvr>
                                    </p:animEffect>
                                  </p:childTnLst>
                                </p:cTn>
                              </p:par>
                              <p:par>
                                <p:cTn id="14" presetID="10" presetClass="entr" presetSubtype="0" fill="hold" nodeType="withEffect">
                                  <p:stCondLst>
                                    <p:cond delay="0"/>
                                  </p:stCondLst>
                                  <p:childTnLst>
                                    <p:set>
                                      <p:cBhvr>
                                        <p:cTn id="15" dur="1" fill="hold">
                                          <p:stCondLst>
                                            <p:cond delay="0"/>
                                          </p:stCondLst>
                                        </p:cTn>
                                        <p:tgtEl>
                                          <p:spTgt spid="14"/>
                                        </p:tgtEl>
                                        <p:attrNameLst>
                                          <p:attrName>style.visibility</p:attrName>
                                        </p:attrNameLst>
                                      </p:cBhvr>
                                      <p:to>
                                        <p:strVal val="visible"/>
                                      </p:to>
                                    </p:set>
                                    <p:animEffect transition="in" filter="fade">
                                      <p:cBhvr>
                                        <p:cTn id="16"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Phase-Averaged PIV</a:t>
            </a:r>
            <a:endParaRPr lang="en-US" dirty="0"/>
          </a:p>
        </p:txBody>
      </p:sp>
      <p:sp>
        <p:nvSpPr>
          <p:cNvPr id="4" name="Date Placeholder 3"/>
          <p:cNvSpPr>
            <a:spLocks noGrp="1"/>
          </p:cNvSpPr>
          <p:nvPr>
            <p:ph type="dt" sz="half" idx="10"/>
          </p:nvPr>
        </p:nvSpPr>
        <p:spPr/>
        <p:txBody>
          <a:bodyPr/>
          <a:lstStyle/>
          <a:p>
            <a:fld id="{1BAE35F3-A313-4BA0-9F1D-A5B57E81AEE2}" type="datetime3">
              <a:rPr lang="en-US" smtClean="0"/>
              <a:t>5 December 2012</a:t>
            </a:fld>
            <a:endParaRPr lang="en-US"/>
          </a:p>
        </p:txBody>
      </p:sp>
      <p:sp>
        <p:nvSpPr>
          <p:cNvPr id="5" name="Slide Number Placeholder 4"/>
          <p:cNvSpPr>
            <a:spLocks noGrp="1"/>
          </p:cNvSpPr>
          <p:nvPr>
            <p:ph type="sldNum" sz="quarter" idx="12"/>
          </p:nvPr>
        </p:nvSpPr>
        <p:spPr/>
        <p:txBody>
          <a:bodyPr/>
          <a:lstStyle/>
          <a:p>
            <a:fld id="{12488483-F491-42DF-9DC1-D3D298853161}" type="slidenum">
              <a:rPr lang="en-US" smtClean="0"/>
              <a:t>37</a:t>
            </a:fld>
            <a:endParaRPr lang="en-US"/>
          </a:p>
        </p:txBody>
      </p:sp>
      <p:sp>
        <p:nvSpPr>
          <p:cNvPr id="6" name="TextBox 5"/>
          <p:cNvSpPr txBox="1"/>
          <p:nvPr/>
        </p:nvSpPr>
        <p:spPr>
          <a:xfrm>
            <a:off x="310978" y="4876800"/>
            <a:ext cx="8305800" cy="1754326"/>
          </a:xfrm>
          <a:prstGeom prst="rect">
            <a:avLst/>
          </a:prstGeom>
          <a:noFill/>
        </p:spPr>
        <p:txBody>
          <a:bodyPr wrap="square" rtlCol="0">
            <a:spAutoFit/>
          </a:bodyPr>
          <a:lstStyle/>
          <a:p>
            <a:pPr marL="285750" indent="-285750">
              <a:spcBef>
                <a:spcPts val="550"/>
              </a:spcBef>
              <a:buFont typeface="Arial" pitchFamily="34" charset="0"/>
              <a:buChar char="•"/>
            </a:pPr>
            <a:r>
              <a:rPr lang="en-US" sz="2000" dirty="0" smtClean="0">
                <a:cs typeface="Arial" pitchFamily="34" charset="0"/>
              </a:rPr>
              <a:t>Vertical velocities exist as well</a:t>
            </a:r>
          </a:p>
          <a:p>
            <a:pPr marL="742950" lvl="1" indent="-285750">
              <a:spcBef>
                <a:spcPts val="550"/>
              </a:spcBef>
              <a:buFont typeface="Arial" pitchFamily="34" charset="0"/>
              <a:buChar char="•"/>
            </a:pPr>
            <a:r>
              <a:rPr lang="en-US" sz="2000" dirty="0" smtClean="0">
                <a:solidFill>
                  <a:srgbClr val="821A1D"/>
                </a:solidFill>
                <a:cs typeface="Arial" pitchFamily="34" charset="0"/>
              </a:rPr>
              <a:t>Positive velocities to the right of vortices, negative to the left</a:t>
            </a:r>
          </a:p>
          <a:p>
            <a:pPr marL="742950" lvl="1" indent="-285750">
              <a:spcBef>
                <a:spcPts val="550"/>
              </a:spcBef>
              <a:buFont typeface="Arial" pitchFamily="34" charset="0"/>
              <a:buChar char="•"/>
            </a:pPr>
            <a:r>
              <a:rPr lang="en-US" sz="2000" dirty="0" smtClean="0">
                <a:solidFill>
                  <a:srgbClr val="821A1D"/>
                </a:solidFill>
                <a:cs typeface="Arial" pitchFamily="34" charset="0"/>
              </a:rPr>
              <a:t>May act to help lift sediment off of the ground and pull it to greater altitudes</a:t>
            </a:r>
          </a:p>
          <a:p>
            <a:pPr marL="742950" lvl="1" indent="-285750">
              <a:buFont typeface="Arial" pitchFamily="34" charset="0"/>
              <a:buChar char="•"/>
            </a:pPr>
            <a:endParaRPr lang="en-US" dirty="0"/>
          </a:p>
        </p:txBody>
      </p:sp>
      <p:pic>
        <p:nvPicPr>
          <p:cNvPr id="7" name="Picture 2" descr="C:\Users\Aero\Desktop\AIAA Presentation\VerticalVelocites.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0595" y="1543860"/>
            <a:ext cx="4443283" cy="2995754"/>
          </a:xfrm>
          <a:prstGeom prst="rect">
            <a:avLst/>
          </a:prstGeom>
          <a:noFill/>
          <a:extLst>
            <a:ext uri="{909E8E84-426E-40DD-AFC4-6F175D3DCCD1}">
              <a14:hiddenFill xmlns:a14="http://schemas.microsoft.com/office/drawing/2010/main">
                <a:solidFill>
                  <a:srgbClr val="FFFFFF"/>
                </a:solidFill>
              </a14:hiddenFill>
            </a:ext>
          </a:extLst>
        </p:spPr>
      </p:pic>
      <p:cxnSp>
        <p:nvCxnSpPr>
          <p:cNvPr id="9" name="Straight Connector 8"/>
          <p:cNvCxnSpPr/>
          <p:nvPr/>
        </p:nvCxnSpPr>
        <p:spPr>
          <a:xfrm>
            <a:off x="1504950" y="3638550"/>
            <a:ext cx="2819400" cy="0"/>
          </a:xfrm>
          <a:prstGeom prst="line">
            <a:avLst/>
          </a:prstGeom>
          <a:ln w="38100">
            <a:solidFill>
              <a:schemeClr val="bg2"/>
            </a:solidFill>
          </a:ln>
          <a:effectLst>
            <a:glow rad="63500">
              <a:schemeClr val="accent2">
                <a:satMod val="175000"/>
                <a:alpha val="40000"/>
              </a:schemeClr>
            </a:glow>
          </a:effectLst>
        </p:spPr>
        <p:style>
          <a:lnRef idx="1">
            <a:schemeClr val="accent5"/>
          </a:lnRef>
          <a:fillRef idx="0">
            <a:schemeClr val="accent5"/>
          </a:fillRef>
          <a:effectRef idx="0">
            <a:schemeClr val="accent5"/>
          </a:effectRef>
          <a:fontRef idx="minor">
            <a:schemeClr val="tx1"/>
          </a:fontRef>
        </p:style>
      </p:cxnSp>
      <p:pic>
        <p:nvPicPr>
          <p:cNvPr id="4098"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72000" y="1336762"/>
            <a:ext cx="4343400" cy="35993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3" name="TextBox 12"/>
          <p:cNvSpPr txBox="1"/>
          <p:nvPr/>
        </p:nvSpPr>
        <p:spPr>
          <a:xfrm>
            <a:off x="838200" y="1207371"/>
            <a:ext cx="3162300" cy="369332"/>
          </a:xfrm>
          <a:prstGeom prst="rect">
            <a:avLst/>
          </a:prstGeom>
          <a:noFill/>
        </p:spPr>
        <p:txBody>
          <a:bodyPr wrap="square" rtlCol="0">
            <a:spAutoFit/>
          </a:bodyPr>
          <a:lstStyle/>
          <a:p>
            <a:pPr algn="ctr"/>
            <a:r>
              <a:rPr lang="en-US" dirty="0" smtClean="0"/>
              <a:t>Vertical Velocity Field</a:t>
            </a:r>
            <a:endParaRPr lang="en-US" dirty="0"/>
          </a:p>
        </p:txBody>
      </p:sp>
    </p:spTree>
    <p:extLst>
      <p:ext uri="{BB962C8B-B14F-4D97-AF65-F5344CB8AC3E}">
        <p14:creationId xmlns:p14="http://schemas.microsoft.com/office/powerpoint/2010/main" val="40263650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par>
                                <p:cTn id="8" presetID="10" presetClass="entr" presetSubtype="0" fill="hold" nodeType="withEffect">
                                  <p:stCondLst>
                                    <p:cond delay="0"/>
                                  </p:stCondLst>
                                  <p:childTnLst>
                                    <p:set>
                                      <p:cBhvr>
                                        <p:cTn id="9" dur="1" fill="hold">
                                          <p:stCondLst>
                                            <p:cond delay="0"/>
                                          </p:stCondLst>
                                        </p:cTn>
                                        <p:tgtEl>
                                          <p:spTgt spid="4098"/>
                                        </p:tgtEl>
                                        <p:attrNameLst>
                                          <p:attrName>style.visibility</p:attrName>
                                        </p:attrNameLst>
                                      </p:cBhvr>
                                      <p:to>
                                        <p:strVal val="visible"/>
                                      </p:to>
                                    </p:set>
                                    <p:animEffect transition="in" filter="fade">
                                      <p:cBhvr>
                                        <p:cTn id="10" dur="500"/>
                                        <p:tgtEl>
                                          <p:spTgt spid="40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600" y="3200400"/>
            <a:ext cx="6629400" cy="1066800"/>
          </a:xfrm>
        </p:spPr>
        <p:txBody>
          <a:bodyPr>
            <a:normAutofit/>
          </a:bodyPr>
          <a:lstStyle/>
          <a:p>
            <a:r>
              <a:rPr lang="en-US" dirty="0" smtClean="0"/>
              <a:t>Similarity Parameter Analysis</a:t>
            </a:r>
            <a:endParaRPr lang="en-US" dirty="0"/>
          </a:p>
        </p:txBody>
      </p:sp>
      <p:sp>
        <p:nvSpPr>
          <p:cNvPr id="4" name="Date Placeholder 3"/>
          <p:cNvSpPr>
            <a:spLocks noGrp="1"/>
          </p:cNvSpPr>
          <p:nvPr>
            <p:ph type="dt" sz="half" idx="10"/>
          </p:nvPr>
        </p:nvSpPr>
        <p:spPr/>
        <p:txBody>
          <a:bodyPr/>
          <a:lstStyle/>
          <a:p>
            <a:fld id="{1BAE35F3-A313-4BA0-9F1D-A5B57E81AEE2}" type="datetime3">
              <a:rPr lang="en-US" smtClean="0"/>
              <a:t>5 December 2012</a:t>
            </a:fld>
            <a:endParaRPr lang="en-US"/>
          </a:p>
        </p:txBody>
      </p:sp>
      <p:sp>
        <p:nvSpPr>
          <p:cNvPr id="5" name="Slide Number Placeholder 4"/>
          <p:cNvSpPr>
            <a:spLocks noGrp="1"/>
          </p:cNvSpPr>
          <p:nvPr>
            <p:ph type="sldNum" sz="quarter" idx="12"/>
          </p:nvPr>
        </p:nvSpPr>
        <p:spPr/>
        <p:txBody>
          <a:bodyPr/>
          <a:lstStyle/>
          <a:p>
            <a:fld id="{12488483-F491-42DF-9DC1-D3D298853161}" type="slidenum">
              <a:rPr lang="en-US" smtClean="0"/>
              <a:t>38</a:t>
            </a:fld>
            <a:endParaRPr lang="en-US"/>
          </a:p>
        </p:txBody>
      </p:sp>
    </p:spTree>
    <p:extLst>
      <p:ext uri="{BB962C8B-B14F-4D97-AF65-F5344CB8AC3E}">
        <p14:creationId xmlns:p14="http://schemas.microsoft.com/office/powerpoint/2010/main" val="3914880385"/>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Selected Similarity Parameters</a:t>
            </a:r>
            <a:endParaRPr lang="en-US" dirty="0"/>
          </a:p>
        </p:txBody>
      </p:sp>
      <p:sp>
        <p:nvSpPr>
          <p:cNvPr id="4" name="Date Placeholder 3"/>
          <p:cNvSpPr>
            <a:spLocks noGrp="1"/>
          </p:cNvSpPr>
          <p:nvPr>
            <p:ph type="dt" sz="half" idx="10"/>
          </p:nvPr>
        </p:nvSpPr>
        <p:spPr/>
        <p:txBody>
          <a:bodyPr/>
          <a:lstStyle/>
          <a:p>
            <a:fld id="{1BAE35F3-A313-4BA0-9F1D-A5B57E81AEE2}" type="datetime3">
              <a:rPr lang="en-US" smtClean="0"/>
              <a:t>5 December 2012</a:t>
            </a:fld>
            <a:endParaRPr lang="en-US"/>
          </a:p>
        </p:txBody>
      </p:sp>
      <p:sp>
        <p:nvSpPr>
          <p:cNvPr id="5" name="Slide Number Placeholder 4"/>
          <p:cNvSpPr>
            <a:spLocks noGrp="1"/>
          </p:cNvSpPr>
          <p:nvPr>
            <p:ph type="sldNum" sz="quarter" idx="12"/>
          </p:nvPr>
        </p:nvSpPr>
        <p:spPr/>
        <p:txBody>
          <a:bodyPr/>
          <a:lstStyle/>
          <a:p>
            <a:fld id="{12488483-F491-42DF-9DC1-D3D298853161}" type="slidenum">
              <a:rPr lang="en-US" smtClean="0"/>
              <a:t>39</a:t>
            </a:fld>
            <a:endParaRPr lang="en-US"/>
          </a:p>
        </p:txBody>
      </p:sp>
      <mc:AlternateContent xmlns:mc="http://schemas.openxmlformats.org/markup-compatibility/2006" xmlns:a14="http://schemas.microsoft.com/office/drawing/2010/main">
        <mc:Choice Requires="a14">
          <p:graphicFrame>
            <p:nvGraphicFramePr>
              <p:cNvPr id="6" name="Table 5"/>
              <p:cNvGraphicFramePr>
                <a:graphicFrameLocks noGrp="1"/>
              </p:cNvGraphicFramePr>
              <p:nvPr>
                <p:extLst>
                  <p:ext uri="{D42A27DB-BD31-4B8C-83A1-F6EECF244321}">
                    <p14:modId xmlns:p14="http://schemas.microsoft.com/office/powerpoint/2010/main" val="3504308420"/>
                  </p:ext>
                </p:extLst>
              </p:nvPr>
            </p:nvGraphicFramePr>
            <p:xfrm>
              <a:off x="1028699" y="1192586"/>
              <a:ext cx="7086601" cy="2548827"/>
            </p:xfrm>
            <a:graphic>
              <a:graphicData uri="http://schemas.openxmlformats.org/drawingml/2006/table">
                <a:tbl>
                  <a:tblPr firstRow="1" bandRow="1">
                    <a:tableStyleId>{5C22544A-7EE6-4342-B048-85BDC9FD1C3A}</a:tableStyleId>
                  </a:tblPr>
                  <a:tblGrid>
                    <a:gridCol w="2705101"/>
                    <a:gridCol w="4381500"/>
                  </a:tblGrid>
                  <a:tr h="370840">
                    <a:tc>
                      <a:txBody>
                        <a:bodyPr/>
                        <a:lstStyle/>
                        <a:p>
                          <a:pPr algn="ctr"/>
                          <a:r>
                            <a:rPr lang="en-US" sz="2000" dirty="0" smtClean="0">
                              <a:latin typeface="Arial Black" pitchFamily="34" charset="0"/>
                              <a:cs typeface="Arial" pitchFamily="34" charset="0"/>
                            </a:rPr>
                            <a:t>Expression</a:t>
                          </a:r>
                          <a:endParaRPr lang="en-US" sz="2000" dirty="0">
                            <a:latin typeface="Arial Black" pitchFamily="34" charset="0"/>
                            <a:cs typeface="Arial" pitchFamily="34" charset="0"/>
                          </a:endParaRPr>
                        </a:p>
                      </a:txBody>
                      <a:tcPr/>
                    </a:tc>
                    <a:tc>
                      <a:txBody>
                        <a:bodyPr/>
                        <a:lstStyle/>
                        <a:p>
                          <a:r>
                            <a:rPr lang="en-US" sz="2000" dirty="0" smtClean="0">
                              <a:latin typeface="Arial Black" pitchFamily="34" charset="0"/>
                              <a:cs typeface="Arial" pitchFamily="34" charset="0"/>
                            </a:rPr>
                            <a:t>Description</a:t>
                          </a:r>
                          <a:endParaRPr lang="en-US" sz="2000" dirty="0">
                            <a:latin typeface="Arial Black" pitchFamily="34" charset="0"/>
                            <a:cs typeface="Arial" pitchFamily="34" charset="0"/>
                          </a:endParaRPr>
                        </a:p>
                      </a:txBody>
                      <a:tcPr/>
                    </a:tc>
                  </a:tr>
                  <a:tr h="370840">
                    <a:tc>
                      <a:txBody>
                        <a:bodyPr/>
                        <a:lstStyle/>
                        <a:p>
                          <a:pPr/>
                          <a14:m>
                            <m:oMathPara xmlns:m="http://schemas.openxmlformats.org/officeDocument/2006/math">
                              <m:oMathParaPr>
                                <m:jc m:val="centerGroup"/>
                              </m:oMathParaPr>
                              <m:oMath xmlns:m="http://schemas.openxmlformats.org/officeDocument/2006/math">
                                <m:f>
                                  <m:fPr>
                                    <m:type m:val="lin"/>
                                    <m:ctrlPr>
                                      <a:rPr lang="en-US" b="1" i="1" smtClean="0">
                                        <a:latin typeface="Cambria Math"/>
                                      </a:rPr>
                                    </m:ctrlPr>
                                  </m:fPr>
                                  <m:num>
                                    <m:sSub>
                                      <m:sSubPr>
                                        <m:ctrlPr>
                                          <a:rPr lang="en-US" b="1" i="1" smtClean="0">
                                            <a:latin typeface="Cambria Math"/>
                                          </a:rPr>
                                        </m:ctrlPr>
                                      </m:sSubPr>
                                      <m:e>
                                        <m:r>
                                          <a:rPr lang="en-US" b="1" i="1" smtClean="0">
                                            <a:latin typeface="Cambria Math"/>
                                          </a:rPr>
                                          <m:t>𝑫</m:t>
                                        </m:r>
                                      </m:e>
                                      <m:sub>
                                        <m:r>
                                          <a:rPr lang="en-US" b="1" i="1" smtClean="0">
                                            <a:latin typeface="Cambria Math"/>
                                          </a:rPr>
                                          <m:t>𝒑</m:t>
                                        </m:r>
                                      </m:sub>
                                    </m:sSub>
                                  </m:num>
                                  <m:den>
                                    <m:r>
                                      <a:rPr lang="en-US" b="1" i="1" smtClean="0">
                                        <a:latin typeface="Cambria Math"/>
                                      </a:rPr>
                                      <m:t>𝑹</m:t>
                                    </m:r>
                                  </m:den>
                                </m:f>
                              </m:oMath>
                            </m:oMathPara>
                          </a14:m>
                          <a:endParaRPr lang="en-US" b="1" dirty="0">
                            <a:latin typeface="Arial" pitchFamily="34" charset="0"/>
                            <a:cs typeface="Arial" pitchFamily="34" charset="0"/>
                          </a:endParaRPr>
                        </a:p>
                      </a:txBody>
                      <a:tcPr/>
                    </a:tc>
                    <a:tc>
                      <a:txBody>
                        <a:bodyPr/>
                        <a:lstStyle/>
                        <a:p>
                          <a:r>
                            <a:rPr lang="en-US" b="1" dirty="0" smtClean="0">
                              <a:latin typeface="Arial" pitchFamily="34" charset="0"/>
                              <a:cs typeface="Arial" pitchFamily="34" charset="0"/>
                            </a:rPr>
                            <a:t>Particle diameter-to-rotor radius ratio</a:t>
                          </a:r>
                          <a:endParaRPr lang="en-US" b="1" dirty="0">
                            <a:latin typeface="Arial" pitchFamily="34" charset="0"/>
                            <a:cs typeface="Arial" pitchFamily="34" charset="0"/>
                          </a:endParaRPr>
                        </a:p>
                      </a:txBody>
                      <a:tcPr/>
                    </a:tc>
                  </a:tr>
                  <a:tr h="370840">
                    <a:tc>
                      <a:txBody>
                        <a:bodyPr/>
                        <a:lstStyle/>
                        <a:p>
                          <a:pPr/>
                          <a14:m>
                            <m:oMathPara xmlns:m="http://schemas.openxmlformats.org/officeDocument/2006/math">
                              <m:oMathParaPr>
                                <m:jc m:val="centerGroup"/>
                              </m:oMathParaPr>
                              <m:oMath xmlns:m="http://schemas.openxmlformats.org/officeDocument/2006/math">
                                <m:f>
                                  <m:fPr>
                                    <m:type m:val="lin"/>
                                    <m:ctrlPr>
                                      <a:rPr lang="en-US" b="1" i="1" smtClean="0">
                                        <a:latin typeface="Cambria Math"/>
                                      </a:rPr>
                                    </m:ctrlPr>
                                  </m:fPr>
                                  <m:num>
                                    <m:sSubSup>
                                      <m:sSubSupPr>
                                        <m:ctrlPr>
                                          <a:rPr lang="en-US" b="1" i="1" smtClean="0">
                                            <a:latin typeface="Cambria Math"/>
                                          </a:rPr>
                                        </m:ctrlPr>
                                      </m:sSubSupPr>
                                      <m:e>
                                        <m:sSub>
                                          <m:sSubPr>
                                            <m:ctrlPr>
                                              <a:rPr lang="en-US" b="1" i="1" smtClean="0">
                                                <a:latin typeface="Cambria Math"/>
                                              </a:rPr>
                                            </m:ctrlPr>
                                          </m:sSubPr>
                                          <m:e>
                                            <m:r>
                                              <a:rPr lang="en-US" b="1" i="1" smtClean="0">
                                                <a:latin typeface="Cambria Math"/>
                                              </a:rPr>
                                              <m:t>𝑼</m:t>
                                            </m:r>
                                          </m:e>
                                          <m:sub>
                                            <m:r>
                                              <a:rPr lang="en-US" b="1" i="1" smtClean="0">
                                                <a:latin typeface="Cambria Math"/>
                                              </a:rPr>
                                              <m:t>𝐜𝐡𝐚𝐫</m:t>
                                            </m:r>
                                          </m:sub>
                                        </m:sSub>
                                      </m:e>
                                      <m:sub/>
                                      <m:sup>
                                        <m:r>
                                          <a:rPr lang="en-US" b="1" i="1" smtClean="0">
                                            <a:latin typeface="Cambria Math"/>
                                          </a:rPr>
                                          <m:t>𝟐</m:t>
                                        </m:r>
                                      </m:sup>
                                    </m:sSubSup>
                                  </m:num>
                                  <m:den>
                                    <m:rad>
                                      <m:radPr>
                                        <m:degHide m:val="on"/>
                                        <m:ctrlPr>
                                          <a:rPr lang="en-US" b="1" i="1" smtClean="0">
                                            <a:latin typeface="Cambria Math"/>
                                          </a:rPr>
                                        </m:ctrlPr>
                                      </m:radPr>
                                      <m:deg/>
                                      <m:e>
                                        <m:d>
                                          <m:dPr>
                                            <m:ctrlPr>
                                              <a:rPr lang="en-US" b="1" i="1" smtClean="0">
                                                <a:latin typeface="Cambria Math"/>
                                              </a:rPr>
                                            </m:ctrlPr>
                                          </m:dPr>
                                          <m:e>
                                            <m:f>
                                              <m:fPr>
                                                <m:type m:val="lin"/>
                                                <m:ctrlPr>
                                                  <a:rPr lang="en-US" b="1" i="1" smtClean="0">
                                                    <a:latin typeface="Cambria Math"/>
                                                  </a:rPr>
                                                </m:ctrlPr>
                                              </m:fPr>
                                              <m:num>
                                                <m:sSub>
                                                  <m:sSubPr>
                                                    <m:ctrlPr>
                                                      <a:rPr lang="en-US" b="1" i="1" smtClean="0">
                                                        <a:latin typeface="Cambria Math"/>
                                                      </a:rPr>
                                                    </m:ctrlPr>
                                                  </m:sSubPr>
                                                  <m:e>
                                                    <m:r>
                                                      <a:rPr lang="en-US" b="1" i="1" smtClean="0">
                                                        <a:latin typeface="Cambria Math"/>
                                                        <a:ea typeface="Cambria Math"/>
                                                      </a:rPr>
                                                      <m:t>𝝆</m:t>
                                                    </m:r>
                                                  </m:e>
                                                  <m:sub>
                                                    <m:r>
                                                      <a:rPr lang="en-US" b="1" i="1" smtClean="0">
                                                        <a:latin typeface="Cambria Math"/>
                                                      </a:rPr>
                                                      <m:t>𝒔</m:t>
                                                    </m:r>
                                                  </m:sub>
                                                </m:sSub>
                                              </m:num>
                                              <m:den>
                                                <m:r>
                                                  <a:rPr lang="en-US" b="1" i="1" smtClean="0">
                                                    <a:latin typeface="Cambria Math"/>
                                                    <a:ea typeface="Cambria Math"/>
                                                  </a:rPr>
                                                  <m:t>𝝆</m:t>
                                                </m:r>
                                              </m:den>
                                            </m:f>
                                            <m:r>
                                              <a:rPr lang="en-US" b="1" i="1" smtClean="0">
                                                <a:latin typeface="Cambria Math"/>
                                              </a:rPr>
                                              <m:t>−</m:t>
                                            </m:r>
                                            <m:r>
                                              <a:rPr lang="en-US" b="1" i="1" smtClean="0">
                                                <a:latin typeface="Cambria Math"/>
                                              </a:rPr>
                                              <m:t>𝟏</m:t>
                                            </m:r>
                                          </m:e>
                                        </m:d>
                                        <m:r>
                                          <a:rPr lang="en-US" b="1" i="1" smtClean="0">
                                            <a:latin typeface="Cambria Math"/>
                                          </a:rPr>
                                          <m:t>𝒈</m:t>
                                        </m:r>
                                        <m:sSub>
                                          <m:sSubPr>
                                            <m:ctrlPr>
                                              <a:rPr lang="en-US" b="1" i="1" smtClean="0">
                                                <a:latin typeface="Cambria Math"/>
                                              </a:rPr>
                                            </m:ctrlPr>
                                          </m:sSubPr>
                                          <m:e>
                                            <m:r>
                                              <a:rPr lang="en-US" b="1" i="1" smtClean="0">
                                                <a:latin typeface="Cambria Math"/>
                                              </a:rPr>
                                              <m:t>𝑫</m:t>
                                            </m:r>
                                          </m:e>
                                          <m:sub>
                                            <m:r>
                                              <a:rPr lang="en-US" b="1" i="1" smtClean="0">
                                                <a:latin typeface="Cambria Math"/>
                                              </a:rPr>
                                              <m:t>𝒑</m:t>
                                            </m:r>
                                          </m:sub>
                                        </m:sSub>
                                      </m:e>
                                    </m:rad>
                                  </m:den>
                                </m:f>
                              </m:oMath>
                            </m:oMathPara>
                          </a14:m>
                          <a:endParaRPr lang="en-US" b="1" dirty="0">
                            <a:latin typeface="Arial" pitchFamily="34" charset="0"/>
                            <a:cs typeface="Arial" pitchFamily="34" charset="0"/>
                          </a:endParaRPr>
                        </a:p>
                      </a:txBody>
                      <a:tcPr/>
                    </a:tc>
                    <a:tc>
                      <a:txBody>
                        <a:bodyPr/>
                        <a:lstStyle/>
                        <a:p>
                          <a:r>
                            <a:rPr lang="en-US" b="1" dirty="0" err="1" smtClean="0">
                              <a:latin typeface="Arial" pitchFamily="34" charset="0"/>
                              <a:cs typeface="Arial" pitchFamily="34" charset="0"/>
                            </a:rPr>
                            <a:t>Densimetric</a:t>
                          </a:r>
                          <a:r>
                            <a:rPr lang="en-US" b="1" baseline="0" dirty="0" smtClean="0">
                              <a:latin typeface="Arial" pitchFamily="34" charset="0"/>
                              <a:cs typeface="Arial" pitchFamily="34" charset="0"/>
                            </a:rPr>
                            <a:t> </a:t>
                          </a:r>
                          <a:r>
                            <a:rPr lang="en-US" b="1" dirty="0" smtClean="0">
                              <a:latin typeface="Arial" pitchFamily="34" charset="0"/>
                              <a:cs typeface="Arial" pitchFamily="34" charset="0"/>
                            </a:rPr>
                            <a:t>Froude number</a:t>
                          </a:r>
                          <a:endParaRPr lang="en-US" b="1" dirty="0">
                            <a:latin typeface="Arial" pitchFamily="34" charset="0"/>
                            <a:cs typeface="Arial" pitchFamily="34" charset="0"/>
                          </a:endParaRPr>
                        </a:p>
                      </a:txBody>
                      <a:tcPr/>
                    </a:tc>
                  </a:tr>
                  <a:tr h="370840">
                    <a:tc>
                      <a:txBody>
                        <a:bodyPr/>
                        <a:lstStyle/>
                        <a:p>
                          <a:pPr/>
                          <a14:m>
                            <m:oMathPara xmlns:m="http://schemas.openxmlformats.org/officeDocument/2006/math">
                              <m:oMathParaPr>
                                <m:jc m:val="centerGroup"/>
                              </m:oMathParaPr>
                              <m:oMath xmlns:m="http://schemas.openxmlformats.org/officeDocument/2006/math">
                                <m:f>
                                  <m:fPr>
                                    <m:type m:val="lin"/>
                                    <m:ctrlPr>
                                      <a:rPr lang="en-US" b="1" i="1" smtClean="0">
                                        <a:latin typeface="Cambria Math"/>
                                      </a:rPr>
                                    </m:ctrlPr>
                                  </m:fPr>
                                  <m:num>
                                    <m:sSub>
                                      <m:sSubPr>
                                        <m:ctrlPr>
                                          <a:rPr lang="en-US" b="1" i="1" smtClean="0">
                                            <a:latin typeface="Cambria Math"/>
                                          </a:rPr>
                                        </m:ctrlPr>
                                      </m:sSubPr>
                                      <m:e>
                                        <m:r>
                                          <a:rPr lang="en-US" b="1" i="1" smtClean="0">
                                            <a:latin typeface="Cambria Math"/>
                                          </a:rPr>
                                          <m:t>𝑼</m:t>
                                        </m:r>
                                      </m:e>
                                      <m:sub>
                                        <m:r>
                                          <a:rPr lang="en-US" b="1" i="1" smtClean="0">
                                            <a:latin typeface="Cambria Math"/>
                                          </a:rPr>
                                          <m:t>𝐜𝐡𝐚𝐫</m:t>
                                        </m:r>
                                      </m:sub>
                                    </m:sSub>
                                  </m:num>
                                  <m:den>
                                    <m:sSub>
                                      <m:sSubPr>
                                        <m:ctrlPr>
                                          <a:rPr lang="en-US" b="1" i="1" smtClean="0">
                                            <a:latin typeface="Cambria Math"/>
                                          </a:rPr>
                                        </m:ctrlPr>
                                      </m:sSubPr>
                                      <m:e>
                                        <m:r>
                                          <a:rPr lang="en-US" b="1" i="1" smtClean="0">
                                            <a:latin typeface="Cambria Math"/>
                                          </a:rPr>
                                          <m:t>𝑼</m:t>
                                        </m:r>
                                      </m:e>
                                      <m:sub>
                                        <m:r>
                                          <a:rPr lang="en-US" b="1" i="1" smtClean="0">
                                            <a:latin typeface="Cambria Math"/>
                                          </a:rPr>
                                          <m:t>𝑭</m:t>
                                        </m:r>
                                      </m:sub>
                                    </m:sSub>
                                  </m:den>
                                </m:f>
                              </m:oMath>
                            </m:oMathPara>
                          </a14:m>
                          <a:endParaRPr lang="en-US" b="1" dirty="0">
                            <a:latin typeface="Arial" pitchFamily="34" charset="0"/>
                            <a:cs typeface="Arial" pitchFamily="34" charset="0"/>
                          </a:endParaRPr>
                        </a:p>
                      </a:txBody>
                      <a:tcPr/>
                    </a:tc>
                    <a:tc>
                      <a:txBody>
                        <a:bodyPr/>
                        <a:lstStyle/>
                        <a:p>
                          <a:r>
                            <a:rPr lang="en-US" b="1" i="0" dirty="0" smtClean="0">
                              <a:latin typeface="Arial" pitchFamily="34" charset="0"/>
                              <a:cs typeface="Arial" pitchFamily="34" charset="0"/>
                            </a:rPr>
                            <a:t>P</a:t>
                          </a:r>
                          <a:r>
                            <a:rPr lang="en-US" b="1" baseline="0" dirty="0" smtClean="0">
                              <a:latin typeface="Arial" pitchFamily="34" charset="0"/>
                              <a:cs typeface="Arial" pitchFamily="34" charset="0"/>
                            </a:rPr>
                            <a:t>article terminal speed ratio</a:t>
                          </a:r>
                          <a:endParaRPr lang="en-US" b="1" dirty="0">
                            <a:latin typeface="Arial" pitchFamily="34" charset="0"/>
                            <a:cs typeface="Arial" pitchFamily="34" charset="0"/>
                          </a:endParaRPr>
                        </a:p>
                      </a:txBody>
                      <a:tcPr/>
                    </a:tc>
                  </a:tr>
                  <a:tr h="370840">
                    <a:tc>
                      <a:txBody>
                        <a:bodyPr/>
                        <a:lstStyle/>
                        <a:p>
                          <a:pPr/>
                          <a14:m>
                            <m:oMathPara xmlns:m="http://schemas.openxmlformats.org/officeDocument/2006/math">
                              <m:oMathParaPr>
                                <m:jc m:val="centerGroup"/>
                              </m:oMathParaPr>
                              <m:oMath xmlns:m="http://schemas.openxmlformats.org/officeDocument/2006/math">
                                <m:f>
                                  <m:fPr>
                                    <m:type m:val="lin"/>
                                    <m:ctrlPr>
                                      <a:rPr lang="en-US" b="1" i="1" smtClean="0">
                                        <a:latin typeface="Cambria Math"/>
                                      </a:rPr>
                                    </m:ctrlPr>
                                  </m:fPr>
                                  <m:num>
                                    <m:sSub>
                                      <m:sSubPr>
                                        <m:ctrlPr>
                                          <a:rPr lang="en-US" b="1" i="1" smtClean="0">
                                            <a:latin typeface="Cambria Math"/>
                                          </a:rPr>
                                        </m:ctrlPr>
                                      </m:sSubPr>
                                      <m:e>
                                        <m:r>
                                          <a:rPr lang="en-US" b="1" i="1" smtClean="0">
                                            <a:latin typeface="Cambria Math"/>
                                          </a:rPr>
                                          <m:t>𝑼</m:t>
                                        </m:r>
                                      </m:e>
                                      <m:sub>
                                        <m:r>
                                          <a:rPr lang="en-US" b="1" i="1" smtClean="0">
                                            <a:latin typeface="Cambria Math"/>
                                          </a:rPr>
                                          <m:t>𝐜𝐡𝐚𝐫</m:t>
                                        </m:r>
                                      </m:sub>
                                    </m:sSub>
                                  </m:num>
                                  <m:den>
                                    <m:sSub>
                                      <m:sSubPr>
                                        <m:ctrlPr>
                                          <a:rPr lang="en-US" b="1" i="1" smtClean="0">
                                            <a:latin typeface="Cambria Math"/>
                                          </a:rPr>
                                        </m:ctrlPr>
                                      </m:sSubPr>
                                      <m:e>
                                        <m:r>
                                          <a:rPr lang="en-US" b="1" i="1" smtClean="0">
                                            <a:latin typeface="Cambria Math"/>
                                          </a:rPr>
                                          <m:t>𝑼</m:t>
                                        </m:r>
                                      </m:e>
                                      <m:sub>
                                        <m:r>
                                          <a:rPr lang="en-US" b="1" i="1" baseline="30000" smtClean="0">
                                            <a:latin typeface="Cambria Math"/>
                                          </a:rPr>
                                          <m:t>∗</m:t>
                                        </m:r>
                                        <m:r>
                                          <a:rPr lang="en-US" b="1" i="1" smtClean="0">
                                            <a:latin typeface="Cambria Math"/>
                                          </a:rPr>
                                          <m:t>𝒕</m:t>
                                        </m:r>
                                      </m:sub>
                                    </m:sSub>
                                  </m:den>
                                </m:f>
                              </m:oMath>
                            </m:oMathPara>
                          </a14:m>
                          <a:endParaRPr lang="en-US" b="1" dirty="0">
                            <a:latin typeface="Arial" pitchFamily="34" charset="0"/>
                            <a:cs typeface="Arial" pitchFamily="34" charset="0"/>
                          </a:endParaRPr>
                        </a:p>
                      </a:txBody>
                      <a:tcPr/>
                    </a:tc>
                    <a:tc>
                      <a:txBody>
                        <a:bodyPr/>
                        <a:lstStyle/>
                        <a:p>
                          <a:r>
                            <a:rPr lang="en-US" b="1" dirty="0" smtClean="0">
                              <a:latin typeface="Arial" pitchFamily="34" charset="0"/>
                              <a:cs typeface="Arial" pitchFamily="34" charset="0"/>
                            </a:rPr>
                            <a:t>Threshold friction</a:t>
                          </a:r>
                          <a:r>
                            <a:rPr lang="en-US" b="1" baseline="0" dirty="0" smtClean="0">
                              <a:latin typeface="Arial" pitchFamily="34" charset="0"/>
                              <a:cs typeface="Arial" pitchFamily="34" charset="0"/>
                            </a:rPr>
                            <a:t> velocity ratio</a:t>
                          </a:r>
                          <a:endParaRPr lang="en-US" b="1" dirty="0">
                            <a:latin typeface="Arial" pitchFamily="34" charset="0"/>
                            <a:cs typeface="Arial" pitchFamily="34" charset="0"/>
                          </a:endParaRPr>
                        </a:p>
                      </a:txBody>
                      <a:tcPr/>
                    </a:tc>
                  </a:tr>
                  <a:tr h="370840">
                    <a:tc>
                      <a:txBody>
                        <a:bodyPr/>
                        <a:lstStyle/>
                        <a:p>
                          <a:pPr/>
                          <a14:m>
                            <m:oMathPara xmlns:m="http://schemas.openxmlformats.org/officeDocument/2006/math">
                              <m:oMathParaPr>
                                <m:jc m:val="centerGroup"/>
                              </m:oMathParaPr>
                              <m:oMath xmlns:m="http://schemas.openxmlformats.org/officeDocument/2006/math">
                                <m:f>
                                  <m:fPr>
                                    <m:type m:val="lin"/>
                                    <m:ctrlPr>
                                      <a:rPr lang="en-US" b="1" i="1" smtClean="0">
                                        <a:latin typeface="Cambria Math"/>
                                      </a:rPr>
                                    </m:ctrlPr>
                                  </m:fPr>
                                  <m:num>
                                    <m:sSub>
                                      <m:sSubPr>
                                        <m:ctrlPr>
                                          <a:rPr lang="en-US" b="1" i="1" smtClean="0">
                                            <a:latin typeface="Cambria Math"/>
                                          </a:rPr>
                                        </m:ctrlPr>
                                      </m:sSubPr>
                                      <m:e>
                                        <m:r>
                                          <a:rPr lang="en-US" b="1" i="1" smtClean="0">
                                            <a:latin typeface="Cambria Math"/>
                                            <a:ea typeface="Cambria Math"/>
                                          </a:rPr>
                                          <m:t>𝝆</m:t>
                                        </m:r>
                                      </m:e>
                                      <m:sub>
                                        <m:r>
                                          <a:rPr lang="en-US" b="1" i="1" smtClean="0">
                                            <a:latin typeface="Cambria Math"/>
                                          </a:rPr>
                                          <m:t>𝒔</m:t>
                                        </m:r>
                                      </m:sub>
                                    </m:sSub>
                                  </m:num>
                                  <m:den>
                                    <m:r>
                                      <a:rPr lang="en-US" b="1" i="1" smtClean="0">
                                        <a:latin typeface="Cambria Math"/>
                                        <a:ea typeface="Cambria Math"/>
                                      </a:rPr>
                                      <m:t>𝝆</m:t>
                                    </m:r>
                                  </m:den>
                                </m:f>
                              </m:oMath>
                            </m:oMathPara>
                          </a14:m>
                          <a:endParaRPr lang="en-US" b="1" dirty="0">
                            <a:latin typeface="Arial" pitchFamily="34" charset="0"/>
                            <a:cs typeface="Arial" pitchFamily="34" charset="0"/>
                          </a:endParaRPr>
                        </a:p>
                      </a:txBody>
                      <a:tcPr/>
                    </a:tc>
                    <a:tc>
                      <a:txBody>
                        <a:bodyPr/>
                        <a:lstStyle/>
                        <a:p>
                          <a:r>
                            <a:rPr lang="en-US" b="1" dirty="0" smtClean="0">
                              <a:latin typeface="Arial" pitchFamily="34" charset="0"/>
                              <a:cs typeface="Arial" pitchFamily="34" charset="0"/>
                            </a:rPr>
                            <a:t>Particle-to-fluid</a:t>
                          </a:r>
                          <a:r>
                            <a:rPr lang="en-US" b="1" baseline="0" dirty="0" smtClean="0">
                              <a:latin typeface="Arial" pitchFamily="34" charset="0"/>
                              <a:cs typeface="Arial" pitchFamily="34" charset="0"/>
                            </a:rPr>
                            <a:t> density ratio</a:t>
                          </a:r>
                          <a:endParaRPr lang="en-US" b="1" dirty="0">
                            <a:latin typeface="Arial" pitchFamily="34" charset="0"/>
                            <a:cs typeface="Arial" pitchFamily="34" charset="0"/>
                          </a:endParaRPr>
                        </a:p>
                      </a:txBody>
                      <a:tcPr/>
                    </a:tc>
                  </a:tr>
                </a:tbl>
              </a:graphicData>
            </a:graphic>
          </p:graphicFrame>
        </mc:Choice>
        <mc:Fallback xmlns="">
          <p:graphicFrame>
            <p:nvGraphicFramePr>
              <p:cNvPr id="6" name="Table 5"/>
              <p:cNvGraphicFramePr>
                <a:graphicFrameLocks noGrp="1"/>
              </p:cNvGraphicFramePr>
              <p:nvPr>
                <p:extLst>
                  <p:ext uri="{D42A27DB-BD31-4B8C-83A1-F6EECF244321}">
                    <p14:modId xmlns:p14="http://schemas.microsoft.com/office/powerpoint/2010/main" val="3504308420"/>
                  </p:ext>
                </p:extLst>
              </p:nvPr>
            </p:nvGraphicFramePr>
            <p:xfrm>
              <a:off x="1028699" y="1192586"/>
              <a:ext cx="7086601" cy="2548827"/>
            </p:xfrm>
            <a:graphic>
              <a:graphicData uri="http://schemas.openxmlformats.org/drawingml/2006/table">
                <a:tbl>
                  <a:tblPr firstRow="1" bandRow="1">
                    <a:tableStyleId>{5C22544A-7EE6-4342-B048-85BDC9FD1C3A}</a:tableStyleId>
                  </a:tblPr>
                  <a:tblGrid>
                    <a:gridCol w="2705101"/>
                    <a:gridCol w="4381500"/>
                  </a:tblGrid>
                  <a:tr h="396240">
                    <a:tc>
                      <a:txBody>
                        <a:bodyPr/>
                        <a:lstStyle/>
                        <a:p>
                          <a:pPr algn="ctr"/>
                          <a:r>
                            <a:rPr lang="en-US" sz="2000" dirty="0" smtClean="0">
                              <a:latin typeface="Arial Black" pitchFamily="34" charset="0"/>
                              <a:cs typeface="Arial" pitchFamily="34" charset="0"/>
                            </a:rPr>
                            <a:t>Expression</a:t>
                          </a:r>
                          <a:endParaRPr lang="en-US" sz="2000" dirty="0">
                            <a:latin typeface="Arial Black" pitchFamily="34" charset="0"/>
                            <a:cs typeface="Arial" pitchFamily="34" charset="0"/>
                          </a:endParaRPr>
                        </a:p>
                      </a:txBody>
                      <a:tcPr/>
                    </a:tc>
                    <a:tc>
                      <a:txBody>
                        <a:bodyPr/>
                        <a:lstStyle/>
                        <a:p>
                          <a:r>
                            <a:rPr lang="en-US" sz="2000" dirty="0" smtClean="0">
                              <a:latin typeface="Arial Black" pitchFamily="34" charset="0"/>
                              <a:cs typeface="Arial" pitchFamily="34" charset="0"/>
                            </a:rPr>
                            <a:t>Description</a:t>
                          </a:r>
                          <a:endParaRPr lang="en-US" sz="2000" dirty="0">
                            <a:latin typeface="Arial Black" pitchFamily="34" charset="0"/>
                            <a:cs typeface="Arial" pitchFamily="34" charset="0"/>
                          </a:endParaRPr>
                        </a:p>
                      </a:txBody>
                      <a:tcPr/>
                    </a:tc>
                  </a:tr>
                  <a:tr h="390398">
                    <a:tc>
                      <a:txBody>
                        <a:bodyPr/>
                        <a:lstStyle/>
                        <a:p>
                          <a:endParaRPr lang="en-US"/>
                        </a:p>
                      </a:txBody>
                      <a:tcPr>
                        <a:blipFill rotWithShape="1">
                          <a:blip r:embed="rId3"/>
                          <a:stretch>
                            <a:fillRect l="-225" t="-109375" r="-161937" b="-620313"/>
                          </a:stretch>
                        </a:blipFill>
                      </a:tcPr>
                    </a:tc>
                    <a:tc>
                      <a:txBody>
                        <a:bodyPr/>
                        <a:lstStyle/>
                        <a:p>
                          <a:r>
                            <a:rPr lang="en-US" b="1" dirty="0" smtClean="0">
                              <a:latin typeface="Arial" pitchFamily="34" charset="0"/>
                              <a:cs typeface="Arial" pitchFamily="34" charset="0"/>
                            </a:rPr>
                            <a:t>Particle diameter-to-rotor radius ratio</a:t>
                          </a:r>
                          <a:endParaRPr lang="en-US" b="1" dirty="0">
                            <a:latin typeface="Arial" pitchFamily="34" charset="0"/>
                            <a:cs typeface="Arial" pitchFamily="34" charset="0"/>
                          </a:endParaRPr>
                        </a:p>
                      </a:txBody>
                      <a:tcPr/>
                    </a:tc>
                  </a:tr>
                  <a:tr h="649669">
                    <a:tc>
                      <a:txBody>
                        <a:bodyPr/>
                        <a:lstStyle/>
                        <a:p>
                          <a:endParaRPr lang="en-US"/>
                        </a:p>
                      </a:txBody>
                      <a:tcPr>
                        <a:blipFill rotWithShape="1">
                          <a:blip r:embed="rId3"/>
                          <a:stretch>
                            <a:fillRect l="-225" t="-125234" r="-161937" b="-271028"/>
                          </a:stretch>
                        </a:blipFill>
                      </a:tcPr>
                    </a:tc>
                    <a:tc>
                      <a:txBody>
                        <a:bodyPr/>
                        <a:lstStyle/>
                        <a:p>
                          <a:r>
                            <a:rPr lang="en-US" b="1" dirty="0" err="1" smtClean="0">
                              <a:latin typeface="Arial" pitchFamily="34" charset="0"/>
                              <a:cs typeface="Arial" pitchFamily="34" charset="0"/>
                            </a:rPr>
                            <a:t>Densimetric</a:t>
                          </a:r>
                          <a:r>
                            <a:rPr lang="en-US" b="1" baseline="0" dirty="0" smtClean="0">
                              <a:latin typeface="Arial" pitchFamily="34" charset="0"/>
                              <a:cs typeface="Arial" pitchFamily="34" charset="0"/>
                            </a:rPr>
                            <a:t> </a:t>
                          </a:r>
                          <a:r>
                            <a:rPr lang="en-US" b="1" dirty="0" smtClean="0">
                              <a:latin typeface="Arial" pitchFamily="34" charset="0"/>
                              <a:cs typeface="Arial" pitchFamily="34" charset="0"/>
                            </a:rPr>
                            <a:t>Froude number</a:t>
                          </a:r>
                          <a:endParaRPr lang="en-US" b="1" dirty="0">
                            <a:latin typeface="Arial" pitchFamily="34" charset="0"/>
                            <a:cs typeface="Arial" pitchFamily="34" charset="0"/>
                          </a:endParaRPr>
                        </a:p>
                      </a:txBody>
                      <a:tcPr/>
                    </a:tc>
                  </a:tr>
                  <a:tr h="370840">
                    <a:tc>
                      <a:txBody>
                        <a:bodyPr/>
                        <a:lstStyle/>
                        <a:p>
                          <a:endParaRPr lang="en-US"/>
                        </a:p>
                      </a:txBody>
                      <a:tcPr>
                        <a:blipFill rotWithShape="1">
                          <a:blip r:embed="rId3"/>
                          <a:stretch>
                            <a:fillRect l="-225" t="-401667" r="-161937" b="-383333"/>
                          </a:stretch>
                        </a:blipFill>
                      </a:tcPr>
                    </a:tc>
                    <a:tc>
                      <a:txBody>
                        <a:bodyPr/>
                        <a:lstStyle/>
                        <a:p>
                          <a:r>
                            <a:rPr lang="en-US" b="1" i="0" dirty="0" smtClean="0">
                              <a:latin typeface="Arial" pitchFamily="34" charset="0"/>
                              <a:cs typeface="Arial" pitchFamily="34" charset="0"/>
                            </a:rPr>
                            <a:t>P</a:t>
                          </a:r>
                          <a:r>
                            <a:rPr lang="en-US" b="1" baseline="0" dirty="0" smtClean="0">
                              <a:latin typeface="Arial" pitchFamily="34" charset="0"/>
                              <a:cs typeface="Arial" pitchFamily="34" charset="0"/>
                            </a:rPr>
                            <a:t>article </a:t>
                          </a:r>
                          <a:r>
                            <a:rPr lang="en-US" b="1" baseline="0" dirty="0" smtClean="0">
                              <a:latin typeface="Arial" pitchFamily="34" charset="0"/>
                              <a:cs typeface="Arial" pitchFamily="34" charset="0"/>
                            </a:rPr>
                            <a:t>terminal </a:t>
                          </a:r>
                          <a:r>
                            <a:rPr lang="en-US" b="1" baseline="0" dirty="0" smtClean="0">
                              <a:latin typeface="Arial" pitchFamily="34" charset="0"/>
                              <a:cs typeface="Arial" pitchFamily="34" charset="0"/>
                            </a:rPr>
                            <a:t>speed ratio</a:t>
                          </a:r>
                          <a:endParaRPr lang="en-US" b="1" dirty="0">
                            <a:latin typeface="Arial" pitchFamily="34" charset="0"/>
                            <a:cs typeface="Arial" pitchFamily="34" charset="0"/>
                          </a:endParaRPr>
                        </a:p>
                      </a:txBody>
                      <a:tcPr/>
                    </a:tc>
                  </a:tr>
                  <a:tr h="370840">
                    <a:tc>
                      <a:txBody>
                        <a:bodyPr/>
                        <a:lstStyle/>
                        <a:p>
                          <a:endParaRPr lang="en-US"/>
                        </a:p>
                      </a:txBody>
                      <a:tcPr>
                        <a:blipFill rotWithShape="1">
                          <a:blip r:embed="rId3"/>
                          <a:stretch>
                            <a:fillRect l="-225" t="-493443" r="-161937" b="-277049"/>
                          </a:stretch>
                        </a:blipFill>
                      </a:tcPr>
                    </a:tc>
                    <a:tc>
                      <a:txBody>
                        <a:bodyPr/>
                        <a:lstStyle/>
                        <a:p>
                          <a:r>
                            <a:rPr lang="en-US" b="1" dirty="0" smtClean="0">
                              <a:latin typeface="Arial" pitchFamily="34" charset="0"/>
                              <a:cs typeface="Arial" pitchFamily="34" charset="0"/>
                            </a:rPr>
                            <a:t>Threshold friction</a:t>
                          </a:r>
                          <a:r>
                            <a:rPr lang="en-US" b="1" baseline="0" dirty="0" smtClean="0">
                              <a:latin typeface="Arial" pitchFamily="34" charset="0"/>
                              <a:cs typeface="Arial" pitchFamily="34" charset="0"/>
                            </a:rPr>
                            <a:t> velocity </a:t>
                          </a:r>
                          <a:r>
                            <a:rPr lang="en-US" b="1" baseline="0" dirty="0" smtClean="0">
                              <a:latin typeface="Arial" pitchFamily="34" charset="0"/>
                              <a:cs typeface="Arial" pitchFamily="34" charset="0"/>
                            </a:rPr>
                            <a:t>ratio</a:t>
                          </a:r>
                          <a:endParaRPr lang="en-US" b="1" dirty="0">
                            <a:latin typeface="Arial" pitchFamily="34" charset="0"/>
                            <a:cs typeface="Arial" pitchFamily="34" charset="0"/>
                          </a:endParaRPr>
                        </a:p>
                      </a:txBody>
                      <a:tcPr/>
                    </a:tc>
                  </a:tr>
                  <a:tr h="370840">
                    <a:tc>
                      <a:txBody>
                        <a:bodyPr/>
                        <a:lstStyle/>
                        <a:p>
                          <a:endParaRPr lang="en-US"/>
                        </a:p>
                      </a:txBody>
                      <a:tcPr>
                        <a:blipFill rotWithShape="1">
                          <a:blip r:embed="rId3"/>
                          <a:stretch>
                            <a:fillRect l="-225" t="-593443" r="-161937" b="-177049"/>
                          </a:stretch>
                        </a:blipFill>
                      </a:tcPr>
                    </a:tc>
                    <a:tc>
                      <a:txBody>
                        <a:bodyPr/>
                        <a:lstStyle/>
                        <a:p>
                          <a:r>
                            <a:rPr lang="en-US" b="1" dirty="0" smtClean="0">
                              <a:latin typeface="Arial" pitchFamily="34" charset="0"/>
                              <a:cs typeface="Arial" pitchFamily="34" charset="0"/>
                            </a:rPr>
                            <a:t>Particle-to-fluid</a:t>
                          </a:r>
                          <a:r>
                            <a:rPr lang="en-US" b="1" baseline="0" dirty="0" smtClean="0">
                              <a:latin typeface="Arial" pitchFamily="34" charset="0"/>
                              <a:cs typeface="Arial" pitchFamily="34" charset="0"/>
                            </a:rPr>
                            <a:t> density ratio</a:t>
                          </a:r>
                          <a:endParaRPr lang="en-US" b="1" dirty="0">
                            <a:latin typeface="Arial" pitchFamily="34" charset="0"/>
                            <a:cs typeface="Arial" pitchFamily="34" charset="0"/>
                          </a:endParaRPr>
                        </a:p>
                      </a:txBody>
                      <a:tcPr/>
                    </a:tc>
                  </a:tr>
                </a:tbl>
              </a:graphicData>
            </a:graphic>
          </p:graphicFrame>
        </mc:Fallback>
      </mc:AlternateContent>
      <p:pic>
        <p:nvPicPr>
          <p:cNvPr id="1026" name="Picture 2" descr="C:\Users\Aero\Desktop\Uf.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09800" y="4038600"/>
            <a:ext cx="1905000" cy="1905000"/>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2362200" y="5867400"/>
            <a:ext cx="1600200" cy="646331"/>
          </a:xfrm>
          <a:prstGeom prst="rect">
            <a:avLst/>
          </a:prstGeom>
          <a:noFill/>
        </p:spPr>
        <p:txBody>
          <a:bodyPr wrap="square" rtlCol="0">
            <a:spAutoFit/>
          </a:bodyPr>
          <a:lstStyle/>
          <a:p>
            <a:pPr algn="ctr"/>
            <a:r>
              <a:rPr lang="en-US" i="1" dirty="0" smtClean="0"/>
              <a:t>U</a:t>
            </a:r>
            <a:r>
              <a:rPr lang="en-US" i="1" baseline="-25000" dirty="0" smtClean="0"/>
              <a:t>F</a:t>
            </a:r>
            <a:r>
              <a:rPr lang="en-US" dirty="0" smtClean="0"/>
              <a:t> – Terminal Velocity</a:t>
            </a:r>
            <a:endParaRPr lang="en-US" dirty="0"/>
          </a:p>
        </p:txBody>
      </p:sp>
      <p:pic>
        <p:nvPicPr>
          <p:cNvPr id="1027" name="Picture 3" descr="C:\Users\Aero\Desktop\Ut.png"/>
          <p:cNvPicPr>
            <a:picLocks noChangeAspect="1" noChangeArrowheads="1"/>
          </p:cNvPicPr>
          <p:nvPr/>
        </p:nvPicPr>
        <p:blipFill rotWithShape="1">
          <a:blip r:embed="rId5">
            <a:extLst>
              <a:ext uri="{28A0092B-C50C-407E-A947-70E740481C1C}">
                <a14:useLocalDpi xmlns:a14="http://schemas.microsoft.com/office/drawing/2010/main" val="0"/>
              </a:ext>
            </a:extLst>
          </a:blip>
          <a:srcRect t="25272"/>
          <a:stretch/>
        </p:blipFill>
        <p:spPr bwMode="auto">
          <a:xfrm>
            <a:off x="4419600" y="4280452"/>
            <a:ext cx="1901952" cy="1421296"/>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p:cNvSpPr txBox="1"/>
          <p:nvPr/>
        </p:nvSpPr>
        <p:spPr>
          <a:xfrm>
            <a:off x="4456176" y="5867399"/>
            <a:ext cx="1828800" cy="646331"/>
          </a:xfrm>
          <a:prstGeom prst="rect">
            <a:avLst/>
          </a:prstGeom>
          <a:noFill/>
        </p:spPr>
        <p:txBody>
          <a:bodyPr wrap="square" rtlCol="0">
            <a:spAutoFit/>
          </a:bodyPr>
          <a:lstStyle/>
          <a:p>
            <a:pPr algn="ctr"/>
            <a:r>
              <a:rPr lang="en-US" i="1" dirty="0" smtClean="0"/>
              <a:t>U</a:t>
            </a:r>
            <a:r>
              <a:rPr lang="en-US" i="1" baseline="30000" dirty="0" smtClean="0"/>
              <a:t>*</a:t>
            </a:r>
            <a:r>
              <a:rPr lang="en-US" i="1" baseline="-25000" dirty="0" smtClean="0"/>
              <a:t>t</a:t>
            </a:r>
            <a:r>
              <a:rPr lang="en-US" baseline="-25000" dirty="0" smtClean="0"/>
              <a:t> </a:t>
            </a:r>
            <a:r>
              <a:rPr lang="en-US" dirty="0" smtClean="0"/>
              <a:t>– Threshold Friction Velocity</a:t>
            </a:r>
            <a:endParaRPr lang="en-US" dirty="0"/>
          </a:p>
        </p:txBody>
      </p:sp>
    </p:spTree>
    <p:extLst>
      <p:ext uri="{BB962C8B-B14F-4D97-AF65-F5344CB8AC3E}">
        <p14:creationId xmlns:p14="http://schemas.microsoft.com/office/powerpoint/2010/main" val="165950005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Brownout Fluid Mechanics</a:t>
            </a:r>
            <a:endParaRPr lang="en-US" dirty="0"/>
          </a:p>
        </p:txBody>
      </p:sp>
      <p:pic>
        <p:nvPicPr>
          <p:cNvPr id="6" name="Picture 3" descr="C:\Users\Aero\Desktop\AIAA Presentation\Sediment Fluid Dynamics.png"/>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457200" y="1295400"/>
            <a:ext cx="8229600" cy="2593678"/>
          </a:xfrm>
          <a:prstGeom prst="rect">
            <a:avLst/>
          </a:prstGeom>
          <a:noFill/>
          <a:extLst>
            <a:ext uri="{909E8E84-426E-40DD-AFC4-6F175D3DCCD1}">
              <a14:hiddenFill xmlns:a14="http://schemas.microsoft.com/office/drawing/2010/main">
                <a:solidFill>
                  <a:srgbClr val="FFFFFF"/>
                </a:solidFill>
              </a14:hiddenFill>
            </a:ext>
          </a:extLst>
        </p:spPr>
      </p:pic>
      <p:sp>
        <p:nvSpPr>
          <p:cNvPr id="4" name="Date Placeholder 3"/>
          <p:cNvSpPr>
            <a:spLocks noGrp="1"/>
          </p:cNvSpPr>
          <p:nvPr>
            <p:ph type="dt" sz="half" idx="10"/>
          </p:nvPr>
        </p:nvSpPr>
        <p:spPr/>
        <p:txBody>
          <a:bodyPr/>
          <a:lstStyle/>
          <a:p>
            <a:fld id="{1BAE35F3-A313-4BA0-9F1D-A5B57E81AEE2}" type="datetime3">
              <a:rPr lang="en-US" smtClean="0"/>
              <a:t>5 December 2012</a:t>
            </a:fld>
            <a:endParaRPr lang="en-US"/>
          </a:p>
        </p:txBody>
      </p:sp>
      <p:sp>
        <p:nvSpPr>
          <p:cNvPr id="5" name="Slide Number Placeholder 4"/>
          <p:cNvSpPr>
            <a:spLocks noGrp="1"/>
          </p:cNvSpPr>
          <p:nvPr>
            <p:ph type="sldNum" sz="quarter" idx="12"/>
          </p:nvPr>
        </p:nvSpPr>
        <p:spPr/>
        <p:txBody>
          <a:bodyPr/>
          <a:lstStyle/>
          <a:p>
            <a:fld id="{12488483-F491-42DF-9DC1-D3D298853161}" type="slidenum">
              <a:rPr lang="en-US" smtClean="0"/>
              <a:t>4</a:t>
            </a:fld>
            <a:endParaRPr lang="en-US"/>
          </a:p>
        </p:txBody>
      </p:sp>
      <p:sp>
        <p:nvSpPr>
          <p:cNvPr id="7" name="TextBox 6"/>
          <p:cNvSpPr txBox="1"/>
          <p:nvPr/>
        </p:nvSpPr>
        <p:spPr>
          <a:xfrm>
            <a:off x="457200" y="3962400"/>
            <a:ext cx="8229600" cy="1836400"/>
          </a:xfrm>
          <a:prstGeom prst="rect">
            <a:avLst/>
          </a:prstGeom>
          <a:noFill/>
        </p:spPr>
        <p:txBody>
          <a:bodyPr wrap="square" rtlCol="0">
            <a:spAutoFit/>
          </a:bodyPr>
          <a:lstStyle/>
          <a:p>
            <a:pPr marL="285750" indent="-285750">
              <a:spcAft>
                <a:spcPts val="100"/>
              </a:spcAft>
              <a:buFont typeface="Arial" pitchFamily="34" charset="0"/>
              <a:buChar char="•"/>
            </a:pPr>
            <a:r>
              <a:rPr lang="en-US" sz="2200" dirty="0" smtClean="0">
                <a:cs typeface="Arial" pitchFamily="34" charset="0"/>
              </a:rPr>
              <a:t>A two-phase, three-dimensional, unsteady fluids problem</a:t>
            </a:r>
          </a:p>
          <a:p>
            <a:pPr marL="285750" indent="-285750">
              <a:spcAft>
                <a:spcPts val="100"/>
              </a:spcAft>
              <a:buFont typeface="Arial" pitchFamily="34" charset="0"/>
              <a:buChar char="•"/>
            </a:pPr>
            <a:r>
              <a:rPr lang="en-US" sz="2200" dirty="0" smtClean="0">
                <a:cs typeface="Arial" pitchFamily="34" charset="0"/>
              </a:rPr>
              <a:t>Dust cloud development is dependent on:</a:t>
            </a:r>
          </a:p>
          <a:p>
            <a:pPr marL="800100" lvl="1" indent="-342900">
              <a:spcAft>
                <a:spcPts val="100"/>
              </a:spcAft>
              <a:buClr>
                <a:srgbClr val="821A1D"/>
              </a:buClr>
              <a:buFont typeface="Arial" pitchFamily="34" charset="0"/>
              <a:buChar char="•"/>
            </a:pPr>
            <a:r>
              <a:rPr lang="en-US" sz="2200" dirty="0" smtClean="0">
                <a:solidFill>
                  <a:srgbClr val="821A1D"/>
                </a:solidFill>
                <a:cs typeface="Arial" pitchFamily="34" charset="0"/>
              </a:rPr>
              <a:t>Rotor parameters (disk loading, blade loading, etc.)</a:t>
            </a:r>
          </a:p>
          <a:p>
            <a:pPr marL="800100" lvl="1" indent="-342900">
              <a:spcAft>
                <a:spcPts val="100"/>
              </a:spcAft>
              <a:buClr>
                <a:srgbClr val="821A1D"/>
              </a:buClr>
              <a:buFont typeface="Arial" pitchFamily="34" charset="0"/>
              <a:buChar char="•"/>
            </a:pPr>
            <a:r>
              <a:rPr lang="en-US" sz="2200" dirty="0" smtClean="0">
                <a:solidFill>
                  <a:srgbClr val="821A1D"/>
                </a:solidFill>
                <a:cs typeface="Arial" pitchFamily="34" charset="0"/>
              </a:rPr>
              <a:t>Operational parameters (including flight path)</a:t>
            </a:r>
          </a:p>
          <a:p>
            <a:pPr marL="800100" lvl="1" indent="-342900">
              <a:spcAft>
                <a:spcPts val="100"/>
              </a:spcAft>
              <a:buClr>
                <a:srgbClr val="821A1D"/>
              </a:buClr>
              <a:buFont typeface="Arial" pitchFamily="34" charset="0"/>
              <a:buChar char="•"/>
            </a:pPr>
            <a:r>
              <a:rPr lang="en-US" sz="2200" dirty="0" smtClean="0">
                <a:solidFill>
                  <a:srgbClr val="821A1D"/>
                </a:solidFill>
                <a:cs typeface="Arial" pitchFamily="34" charset="0"/>
              </a:rPr>
              <a:t>Soil properties (mineralogy, particle size, compactness, etc.)</a:t>
            </a:r>
            <a:endParaRPr lang="en-US" sz="2200" dirty="0">
              <a:solidFill>
                <a:srgbClr val="821A1D"/>
              </a:solidFill>
              <a:cs typeface="Arial" pitchFamily="34" charset="0"/>
            </a:endParaRPr>
          </a:p>
        </p:txBody>
      </p:sp>
    </p:spTree>
    <p:extLst>
      <p:ext uri="{BB962C8B-B14F-4D97-AF65-F5344CB8AC3E}">
        <p14:creationId xmlns:p14="http://schemas.microsoft.com/office/powerpoint/2010/main" val="2151217715"/>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47800" y="76200"/>
            <a:ext cx="6629400" cy="792162"/>
          </a:xfrm>
        </p:spPr>
        <p:txBody>
          <a:bodyPr>
            <a:normAutofit fontScale="90000"/>
          </a:bodyPr>
          <a:lstStyle/>
          <a:p>
            <a:r>
              <a:rPr lang="en-US" dirty="0" smtClean="0"/>
              <a:t>Time-Averaged</a:t>
            </a:r>
            <a:br>
              <a:rPr lang="en-US" dirty="0" smtClean="0"/>
            </a:br>
            <a:r>
              <a:rPr lang="en-US" dirty="0" smtClean="0"/>
              <a:t> Similarity Parameters</a:t>
            </a:r>
            <a:endParaRPr lang="en-US" dirty="0"/>
          </a:p>
        </p:txBody>
      </p:sp>
      <p:sp>
        <p:nvSpPr>
          <p:cNvPr id="4" name="Date Placeholder 3"/>
          <p:cNvSpPr>
            <a:spLocks noGrp="1"/>
          </p:cNvSpPr>
          <p:nvPr>
            <p:ph type="dt" sz="half" idx="10"/>
          </p:nvPr>
        </p:nvSpPr>
        <p:spPr/>
        <p:txBody>
          <a:bodyPr/>
          <a:lstStyle/>
          <a:p>
            <a:fld id="{1BAE35F3-A313-4BA0-9F1D-A5B57E81AEE2}" type="datetime3">
              <a:rPr lang="en-US" smtClean="0"/>
              <a:t>5 December 2012</a:t>
            </a:fld>
            <a:endParaRPr lang="en-US"/>
          </a:p>
        </p:txBody>
      </p:sp>
      <p:sp>
        <p:nvSpPr>
          <p:cNvPr id="5" name="Slide Number Placeholder 4"/>
          <p:cNvSpPr>
            <a:spLocks noGrp="1"/>
          </p:cNvSpPr>
          <p:nvPr>
            <p:ph type="sldNum" sz="quarter" idx="12"/>
          </p:nvPr>
        </p:nvSpPr>
        <p:spPr/>
        <p:txBody>
          <a:bodyPr/>
          <a:lstStyle/>
          <a:p>
            <a:fld id="{12488483-F491-42DF-9DC1-D3D298853161}" type="slidenum">
              <a:rPr lang="en-US" smtClean="0"/>
              <a:t>40</a:t>
            </a:fld>
            <a:endParaRPr lang="en-US"/>
          </a:p>
        </p:txBody>
      </p:sp>
      <p:pic>
        <p:nvPicPr>
          <p:cNvPr id="5122"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1371600"/>
            <a:ext cx="4572000" cy="33220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572000" y="1371600"/>
            <a:ext cx="4572000" cy="33220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Box 5"/>
          <p:cNvSpPr txBox="1"/>
          <p:nvPr/>
        </p:nvSpPr>
        <p:spPr>
          <a:xfrm>
            <a:off x="457200" y="4876800"/>
            <a:ext cx="7848600" cy="1015663"/>
          </a:xfrm>
          <a:prstGeom prst="rect">
            <a:avLst/>
          </a:prstGeom>
          <a:noFill/>
        </p:spPr>
        <p:txBody>
          <a:bodyPr wrap="square" rtlCol="0">
            <a:spAutoFit/>
          </a:bodyPr>
          <a:lstStyle/>
          <a:p>
            <a:pPr marL="285750" indent="-285750">
              <a:buFont typeface="Arial" pitchFamily="34" charset="0"/>
              <a:buChar char="•"/>
            </a:pPr>
            <a:r>
              <a:rPr lang="en-US" sz="2000" dirty="0" smtClean="0"/>
              <a:t>Parameters not a function of Reynolds number or any flow condition</a:t>
            </a:r>
          </a:p>
          <a:p>
            <a:pPr marL="742950" lvl="1" indent="-285750">
              <a:buFont typeface="Arial" pitchFamily="34" charset="0"/>
              <a:buChar char="•"/>
            </a:pPr>
            <a:r>
              <a:rPr lang="en-US" sz="2000" dirty="0" smtClean="0">
                <a:solidFill>
                  <a:schemeClr val="tx2"/>
                </a:solidFill>
              </a:rPr>
              <a:t>Based solely on geometric characteristics</a:t>
            </a:r>
          </a:p>
          <a:p>
            <a:pPr marL="285750" indent="-285750">
              <a:buFont typeface="Arial" pitchFamily="34" charset="0"/>
              <a:buChar char="•"/>
            </a:pPr>
            <a:r>
              <a:rPr lang="en-US" sz="2000" dirty="0" smtClean="0"/>
              <a:t>Geometric parameters</a:t>
            </a:r>
            <a:endParaRPr lang="en-US" sz="2000" dirty="0"/>
          </a:p>
        </p:txBody>
      </p:sp>
    </p:spTree>
    <p:extLst>
      <p:ext uri="{BB962C8B-B14F-4D97-AF65-F5344CB8AC3E}">
        <p14:creationId xmlns:p14="http://schemas.microsoft.com/office/powerpoint/2010/main" val="985793954"/>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47800" y="76200"/>
            <a:ext cx="6629400" cy="792162"/>
          </a:xfrm>
        </p:spPr>
        <p:txBody>
          <a:bodyPr>
            <a:normAutofit fontScale="90000"/>
          </a:bodyPr>
          <a:lstStyle/>
          <a:p>
            <a:r>
              <a:rPr lang="en-US" dirty="0" smtClean="0"/>
              <a:t>Time-Averaged</a:t>
            </a:r>
            <a:br>
              <a:rPr lang="en-US" dirty="0" smtClean="0"/>
            </a:br>
            <a:r>
              <a:rPr lang="en-US" dirty="0" smtClean="0"/>
              <a:t> Similarity Parameters</a:t>
            </a:r>
            <a:endParaRPr lang="en-US" dirty="0"/>
          </a:p>
        </p:txBody>
      </p:sp>
      <p:sp>
        <p:nvSpPr>
          <p:cNvPr id="4" name="Date Placeholder 3"/>
          <p:cNvSpPr>
            <a:spLocks noGrp="1"/>
          </p:cNvSpPr>
          <p:nvPr>
            <p:ph type="dt" sz="half" idx="10"/>
          </p:nvPr>
        </p:nvSpPr>
        <p:spPr/>
        <p:txBody>
          <a:bodyPr/>
          <a:lstStyle/>
          <a:p>
            <a:fld id="{1BAE35F3-A313-4BA0-9F1D-A5B57E81AEE2}" type="datetime3">
              <a:rPr lang="en-US" smtClean="0"/>
              <a:t>5 December 2012</a:t>
            </a:fld>
            <a:endParaRPr lang="en-US"/>
          </a:p>
        </p:txBody>
      </p:sp>
      <p:sp>
        <p:nvSpPr>
          <p:cNvPr id="5" name="Slide Number Placeholder 4"/>
          <p:cNvSpPr>
            <a:spLocks noGrp="1"/>
          </p:cNvSpPr>
          <p:nvPr>
            <p:ph type="sldNum" sz="quarter" idx="12"/>
          </p:nvPr>
        </p:nvSpPr>
        <p:spPr/>
        <p:txBody>
          <a:bodyPr/>
          <a:lstStyle/>
          <a:p>
            <a:fld id="{12488483-F491-42DF-9DC1-D3D298853161}" type="slidenum">
              <a:rPr lang="en-US" smtClean="0"/>
              <a:t>41</a:t>
            </a:fld>
            <a:endParaRPr lang="en-US"/>
          </a:p>
        </p:txBody>
      </p:sp>
      <p:pic>
        <p:nvPicPr>
          <p:cNvPr id="614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9050" y="1447800"/>
            <a:ext cx="4572000" cy="33220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7"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581525" y="1447800"/>
            <a:ext cx="4572000" cy="33220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457200" y="4876800"/>
            <a:ext cx="8382000" cy="1015663"/>
          </a:xfrm>
          <a:prstGeom prst="rect">
            <a:avLst/>
          </a:prstGeom>
          <a:noFill/>
        </p:spPr>
        <p:txBody>
          <a:bodyPr wrap="square" rtlCol="0">
            <a:spAutoFit/>
          </a:bodyPr>
          <a:lstStyle/>
          <a:p>
            <a:pPr marL="285750" indent="-285750">
              <a:buFont typeface="Arial" pitchFamily="34" charset="0"/>
              <a:buChar char="•"/>
            </a:pPr>
            <a:r>
              <a:rPr lang="en-US" sz="2000" dirty="0" smtClean="0"/>
              <a:t>Parameters that make use of characteristic velocity are functions of tip Reynolds number and other operating parameters</a:t>
            </a:r>
          </a:p>
          <a:p>
            <a:pPr marL="742950" lvl="1" indent="-285750">
              <a:buFont typeface="Arial" pitchFamily="34" charset="0"/>
              <a:buChar char="•"/>
            </a:pPr>
            <a:r>
              <a:rPr lang="en-US" sz="2000" dirty="0" smtClean="0">
                <a:solidFill>
                  <a:schemeClr val="tx2"/>
                </a:solidFill>
              </a:rPr>
              <a:t>Operational parameters incorporate flow velocity measurements</a:t>
            </a:r>
            <a:endParaRPr lang="en-US" sz="2000" dirty="0">
              <a:solidFill>
                <a:schemeClr val="tx2"/>
              </a:solidFill>
            </a:endParaRPr>
          </a:p>
        </p:txBody>
      </p:sp>
    </p:spTree>
    <p:extLst>
      <p:ext uri="{BB962C8B-B14F-4D97-AF65-F5344CB8AC3E}">
        <p14:creationId xmlns:p14="http://schemas.microsoft.com/office/powerpoint/2010/main" val="3888250811"/>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47800" y="76200"/>
            <a:ext cx="6629400" cy="792162"/>
          </a:xfrm>
        </p:spPr>
        <p:txBody>
          <a:bodyPr>
            <a:normAutofit fontScale="90000"/>
          </a:bodyPr>
          <a:lstStyle/>
          <a:p>
            <a:r>
              <a:rPr lang="en-US" dirty="0" smtClean="0"/>
              <a:t>Phase-Averaged</a:t>
            </a:r>
            <a:br>
              <a:rPr lang="en-US" dirty="0" smtClean="0"/>
            </a:br>
            <a:r>
              <a:rPr lang="en-US" dirty="0" smtClean="0"/>
              <a:t> Similarity Parameters</a:t>
            </a:r>
            <a:endParaRPr lang="en-US" dirty="0"/>
          </a:p>
        </p:txBody>
      </p:sp>
      <p:sp>
        <p:nvSpPr>
          <p:cNvPr id="4" name="Date Placeholder 3"/>
          <p:cNvSpPr>
            <a:spLocks noGrp="1"/>
          </p:cNvSpPr>
          <p:nvPr>
            <p:ph type="dt" sz="half" idx="10"/>
          </p:nvPr>
        </p:nvSpPr>
        <p:spPr/>
        <p:txBody>
          <a:bodyPr/>
          <a:lstStyle/>
          <a:p>
            <a:fld id="{1BAE35F3-A313-4BA0-9F1D-A5B57E81AEE2}" type="datetime3">
              <a:rPr lang="en-US" smtClean="0"/>
              <a:t>5 December 2012</a:t>
            </a:fld>
            <a:endParaRPr lang="en-US"/>
          </a:p>
        </p:txBody>
      </p:sp>
      <p:sp>
        <p:nvSpPr>
          <p:cNvPr id="5" name="Slide Number Placeholder 4"/>
          <p:cNvSpPr>
            <a:spLocks noGrp="1"/>
          </p:cNvSpPr>
          <p:nvPr>
            <p:ph type="sldNum" sz="quarter" idx="12"/>
          </p:nvPr>
        </p:nvSpPr>
        <p:spPr/>
        <p:txBody>
          <a:bodyPr/>
          <a:lstStyle/>
          <a:p>
            <a:fld id="{12488483-F491-42DF-9DC1-D3D298853161}" type="slidenum">
              <a:rPr lang="en-US" smtClean="0"/>
              <a:t>42</a:t>
            </a:fld>
            <a:endParaRPr lang="en-US"/>
          </a:p>
        </p:txBody>
      </p:sp>
      <p:pic>
        <p:nvPicPr>
          <p:cNvPr id="3074" name="Picture 2" descr="C:\Users\Aero\Desktop\320deg.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4800" y="1600200"/>
            <a:ext cx="2743200" cy="1776845"/>
          </a:xfrm>
          <a:prstGeom prst="rect">
            <a:avLst/>
          </a:prstGeom>
          <a:noFill/>
          <a:extLst>
            <a:ext uri="{909E8E84-426E-40DD-AFC4-6F175D3DCCD1}">
              <a14:hiddenFill xmlns:a14="http://schemas.microsoft.com/office/drawing/2010/main">
                <a:solidFill>
                  <a:srgbClr val="FFFFFF"/>
                </a:solidFill>
              </a14:hiddenFill>
            </a:ext>
          </a:extLst>
        </p:spPr>
      </p:pic>
      <p:pic>
        <p:nvPicPr>
          <p:cNvPr id="3075" name="Picture 3" descr="C:\Users\Aero\Desktop\10deg.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17573" y="1600200"/>
            <a:ext cx="2743200" cy="1773549"/>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C:\Users\Aero\Desktop\60deg.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933800" y="1600200"/>
            <a:ext cx="2743200" cy="1762298"/>
          </a:xfrm>
          <a:prstGeom prst="rect">
            <a:avLst/>
          </a:prstGeom>
          <a:noFill/>
          <a:extLst>
            <a:ext uri="{909E8E84-426E-40DD-AFC4-6F175D3DCCD1}">
              <a14:hiddenFill xmlns:a14="http://schemas.microsoft.com/office/drawing/2010/main">
                <a:solidFill>
                  <a:srgbClr val="FFFFFF"/>
                </a:solidFill>
              </a14:hiddenFill>
            </a:ext>
          </a:extLst>
        </p:spPr>
      </p:pic>
      <p:pic>
        <p:nvPicPr>
          <p:cNvPr id="3079" name="Picture 7" descr="C:\Users\Aero\Desktop\Thesis Stuff\Marks Thesis\Figures\Fig_11d_b_2.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56393" y="4060639"/>
            <a:ext cx="2743200" cy="1990539"/>
          </a:xfrm>
          <a:prstGeom prst="rect">
            <a:avLst/>
          </a:prstGeom>
          <a:noFill/>
          <a:extLst>
            <a:ext uri="{909E8E84-426E-40DD-AFC4-6F175D3DCCD1}">
              <a14:hiddenFill xmlns:a14="http://schemas.microsoft.com/office/drawing/2010/main">
                <a:solidFill>
                  <a:srgbClr val="FFFFFF"/>
                </a:solidFill>
              </a14:hiddenFill>
            </a:ext>
          </a:extLst>
        </p:spPr>
      </p:pic>
      <p:pic>
        <p:nvPicPr>
          <p:cNvPr id="3080" name="Picture 8" descr="C:\Users\Aero\Desktop\Thesis Stuff\Marks Thesis\Figures\Fig_11e_a_2.pn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3144632" y="4060502"/>
            <a:ext cx="2743200" cy="1990676"/>
          </a:xfrm>
          <a:prstGeom prst="rect">
            <a:avLst/>
          </a:prstGeom>
          <a:noFill/>
          <a:extLst>
            <a:ext uri="{909E8E84-426E-40DD-AFC4-6F175D3DCCD1}">
              <a14:hiddenFill xmlns:a14="http://schemas.microsoft.com/office/drawing/2010/main">
                <a:solidFill>
                  <a:srgbClr val="FFFFFF"/>
                </a:solidFill>
              </a14:hiddenFill>
            </a:ext>
          </a:extLst>
        </p:spPr>
      </p:pic>
      <p:pic>
        <p:nvPicPr>
          <p:cNvPr id="3081" name="Picture 9" descr="C:\Users\Aero\Desktop\Thesis Stuff\Marks Thesis\Figures\Fig_11f_a_2.pn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5947052" y="4060639"/>
            <a:ext cx="2743200" cy="1990676"/>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813593" y="3581400"/>
            <a:ext cx="1828800" cy="369332"/>
          </a:xfrm>
          <a:prstGeom prst="rect">
            <a:avLst/>
          </a:prstGeom>
          <a:noFill/>
        </p:spPr>
        <p:txBody>
          <a:bodyPr wrap="square" rtlCol="0">
            <a:spAutoFit/>
          </a:bodyPr>
          <a:lstStyle/>
          <a:p>
            <a:pPr algn="ctr"/>
            <a:r>
              <a:rPr lang="el-GR" dirty="0" smtClean="0"/>
              <a:t>Ψ</a:t>
            </a:r>
            <a:r>
              <a:rPr lang="en-US" dirty="0" smtClean="0"/>
              <a:t> = 320˚</a:t>
            </a:r>
            <a:endParaRPr lang="en-US" dirty="0"/>
          </a:p>
        </p:txBody>
      </p:sp>
      <p:sp>
        <p:nvSpPr>
          <p:cNvPr id="15" name="TextBox 14"/>
          <p:cNvSpPr txBox="1"/>
          <p:nvPr/>
        </p:nvSpPr>
        <p:spPr>
          <a:xfrm>
            <a:off x="3601832" y="3581400"/>
            <a:ext cx="1828800" cy="369332"/>
          </a:xfrm>
          <a:prstGeom prst="rect">
            <a:avLst/>
          </a:prstGeom>
          <a:noFill/>
        </p:spPr>
        <p:txBody>
          <a:bodyPr wrap="square" rtlCol="0">
            <a:spAutoFit/>
          </a:bodyPr>
          <a:lstStyle/>
          <a:p>
            <a:pPr algn="ctr"/>
            <a:r>
              <a:rPr lang="el-GR" dirty="0" smtClean="0"/>
              <a:t>Ψ</a:t>
            </a:r>
            <a:r>
              <a:rPr lang="en-US" dirty="0" smtClean="0"/>
              <a:t> = 10˚</a:t>
            </a:r>
            <a:endParaRPr lang="en-US" dirty="0"/>
          </a:p>
        </p:txBody>
      </p:sp>
      <p:sp>
        <p:nvSpPr>
          <p:cNvPr id="16" name="TextBox 15"/>
          <p:cNvSpPr txBox="1"/>
          <p:nvPr/>
        </p:nvSpPr>
        <p:spPr>
          <a:xfrm>
            <a:off x="6391000" y="3581400"/>
            <a:ext cx="1828800" cy="369332"/>
          </a:xfrm>
          <a:prstGeom prst="rect">
            <a:avLst/>
          </a:prstGeom>
          <a:noFill/>
        </p:spPr>
        <p:txBody>
          <a:bodyPr wrap="square" rtlCol="0">
            <a:spAutoFit/>
          </a:bodyPr>
          <a:lstStyle/>
          <a:p>
            <a:pPr algn="ctr"/>
            <a:r>
              <a:rPr lang="el-GR" dirty="0" smtClean="0"/>
              <a:t>Ψ</a:t>
            </a:r>
            <a:r>
              <a:rPr lang="en-US" dirty="0" smtClean="0"/>
              <a:t> = 60˚</a:t>
            </a:r>
            <a:endParaRPr lang="en-US" dirty="0"/>
          </a:p>
        </p:txBody>
      </p:sp>
    </p:spTree>
    <p:extLst>
      <p:ext uri="{BB962C8B-B14F-4D97-AF65-F5344CB8AC3E}">
        <p14:creationId xmlns:p14="http://schemas.microsoft.com/office/powerpoint/2010/main" val="4076826640"/>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 Similarity Parameters</a:t>
            </a:r>
            <a:endParaRPr lang="en-US" dirty="0"/>
          </a:p>
        </p:txBody>
      </p:sp>
      <p:sp>
        <p:nvSpPr>
          <p:cNvPr id="4" name="Date Placeholder 3"/>
          <p:cNvSpPr>
            <a:spLocks noGrp="1"/>
          </p:cNvSpPr>
          <p:nvPr>
            <p:ph type="dt" sz="half" idx="10"/>
          </p:nvPr>
        </p:nvSpPr>
        <p:spPr/>
        <p:txBody>
          <a:bodyPr/>
          <a:lstStyle/>
          <a:p>
            <a:fld id="{1BAE35F3-A313-4BA0-9F1D-A5B57E81AEE2}" type="datetime3">
              <a:rPr lang="en-US" smtClean="0"/>
              <a:t>5 December 2012</a:t>
            </a:fld>
            <a:endParaRPr lang="en-US"/>
          </a:p>
        </p:txBody>
      </p:sp>
      <p:sp>
        <p:nvSpPr>
          <p:cNvPr id="5" name="Slide Number Placeholder 4"/>
          <p:cNvSpPr>
            <a:spLocks noGrp="1"/>
          </p:cNvSpPr>
          <p:nvPr>
            <p:ph type="sldNum" sz="quarter" idx="12"/>
          </p:nvPr>
        </p:nvSpPr>
        <p:spPr/>
        <p:txBody>
          <a:bodyPr/>
          <a:lstStyle/>
          <a:p>
            <a:fld id="{12488483-F491-42DF-9DC1-D3D298853161}" type="slidenum">
              <a:rPr lang="en-US" smtClean="0"/>
              <a:t>43</a:t>
            </a:fld>
            <a:endParaRPr lang="en-US"/>
          </a:p>
        </p:txBody>
      </p:sp>
      <p:pic>
        <p:nvPicPr>
          <p:cNvPr id="12"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1461354"/>
            <a:ext cx="5772150" cy="4194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5772150" y="1461354"/>
            <a:ext cx="3352800" cy="400110"/>
          </a:xfrm>
          <a:prstGeom prst="rect">
            <a:avLst/>
          </a:prstGeom>
          <a:noFill/>
        </p:spPr>
        <p:txBody>
          <a:bodyPr wrap="square" rtlCol="0">
            <a:spAutoFit/>
          </a:bodyPr>
          <a:lstStyle/>
          <a:p>
            <a:r>
              <a:rPr lang="en-US" sz="2000" dirty="0" smtClean="0"/>
              <a:t>Time-averaged data</a:t>
            </a:r>
            <a:endParaRPr lang="en-US" sz="2000" dirty="0"/>
          </a:p>
        </p:txBody>
      </p:sp>
      <p:pic>
        <p:nvPicPr>
          <p:cNvPr id="8"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082119" y="1238629"/>
            <a:ext cx="1094254" cy="8455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18942439"/>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 Similarity Parameters</a:t>
            </a:r>
            <a:endParaRPr lang="en-US" dirty="0"/>
          </a:p>
        </p:txBody>
      </p:sp>
      <p:sp>
        <p:nvSpPr>
          <p:cNvPr id="4" name="Date Placeholder 3"/>
          <p:cNvSpPr>
            <a:spLocks noGrp="1"/>
          </p:cNvSpPr>
          <p:nvPr>
            <p:ph type="dt" sz="half" idx="10"/>
          </p:nvPr>
        </p:nvSpPr>
        <p:spPr/>
        <p:txBody>
          <a:bodyPr/>
          <a:lstStyle/>
          <a:p>
            <a:fld id="{1BAE35F3-A313-4BA0-9F1D-A5B57E81AEE2}" type="datetime3">
              <a:rPr lang="en-US" smtClean="0"/>
              <a:t>5 December 2012</a:t>
            </a:fld>
            <a:endParaRPr lang="en-US"/>
          </a:p>
        </p:txBody>
      </p:sp>
      <p:sp>
        <p:nvSpPr>
          <p:cNvPr id="5" name="Slide Number Placeholder 4"/>
          <p:cNvSpPr>
            <a:spLocks noGrp="1"/>
          </p:cNvSpPr>
          <p:nvPr>
            <p:ph type="sldNum" sz="quarter" idx="12"/>
          </p:nvPr>
        </p:nvSpPr>
        <p:spPr/>
        <p:txBody>
          <a:bodyPr/>
          <a:lstStyle/>
          <a:p>
            <a:fld id="{12488483-F491-42DF-9DC1-D3D298853161}" type="slidenum">
              <a:rPr lang="en-US" smtClean="0"/>
              <a:t>44</a:t>
            </a:fld>
            <a:endParaRPr lang="en-US"/>
          </a:p>
        </p:txBody>
      </p:sp>
      <p:pic>
        <p:nvPicPr>
          <p:cNvPr id="8" name="Picture 2" descr="C:\Users\Aero\Desktop\320deg.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86725" y="1868391"/>
            <a:ext cx="2286000" cy="1480704"/>
          </a:xfrm>
          <a:prstGeom prst="rect">
            <a:avLst/>
          </a:prstGeom>
          <a:noFill/>
          <a:extLst>
            <a:ext uri="{909E8E84-426E-40DD-AFC4-6F175D3DCCD1}">
              <a14:hiddenFill xmlns:a14="http://schemas.microsoft.com/office/drawing/2010/main">
                <a:solidFill>
                  <a:srgbClr val="FFFFFF"/>
                </a:solidFill>
              </a14:hiddenFill>
            </a:ext>
          </a:extLst>
        </p:spPr>
      </p:pic>
      <p:pic>
        <p:nvPicPr>
          <p:cNvPr id="8197"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158244" y="2282295"/>
            <a:ext cx="942005" cy="8407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218"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1462184"/>
            <a:ext cx="5769864" cy="41923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 name="TextBox 13"/>
          <p:cNvSpPr txBox="1"/>
          <p:nvPr/>
        </p:nvSpPr>
        <p:spPr>
          <a:xfrm>
            <a:off x="5772150" y="1461354"/>
            <a:ext cx="3352800" cy="400110"/>
          </a:xfrm>
          <a:prstGeom prst="rect">
            <a:avLst/>
          </a:prstGeom>
          <a:noFill/>
        </p:spPr>
        <p:txBody>
          <a:bodyPr wrap="square" rtlCol="0">
            <a:spAutoFit/>
          </a:bodyPr>
          <a:lstStyle/>
          <a:p>
            <a:r>
              <a:rPr lang="en-US" sz="2000" dirty="0" smtClean="0"/>
              <a:t>Time-averaged data</a:t>
            </a:r>
            <a:endParaRPr lang="en-US" sz="2000" dirty="0"/>
          </a:p>
        </p:txBody>
      </p:sp>
      <p:pic>
        <p:nvPicPr>
          <p:cNvPr id="15"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082119" y="1238629"/>
            <a:ext cx="1094254" cy="8455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86670355"/>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 Similarity Parameters</a:t>
            </a:r>
            <a:endParaRPr lang="en-US" dirty="0"/>
          </a:p>
        </p:txBody>
      </p:sp>
      <p:sp>
        <p:nvSpPr>
          <p:cNvPr id="4" name="Date Placeholder 3"/>
          <p:cNvSpPr>
            <a:spLocks noGrp="1"/>
          </p:cNvSpPr>
          <p:nvPr>
            <p:ph type="dt" sz="half" idx="10"/>
          </p:nvPr>
        </p:nvSpPr>
        <p:spPr/>
        <p:txBody>
          <a:bodyPr/>
          <a:lstStyle/>
          <a:p>
            <a:fld id="{1BAE35F3-A313-4BA0-9F1D-A5B57E81AEE2}" type="datetime3">
              <a:rPr lang="en-US" smtClean="0"/>
              <a:t>5 December 2012</a:t>
            </a:fld>
            <a:endParaRPr lang="en-US"/>
          </a:p>
        </p:txBody>
      </p:sp>
      <p:sp>
        <p:nvSpPr>
          <p:cNvPr id="5" name="Slide Number Placeholder 4"/>
          <p:cNvSpPr>
            <a:spLocks noGrp="1"/>
          </p:cNvSpPr>
          <p:nvPr>
            <p:ph type="sldNum" sz="quarter" idx="12"/>
          </p:nvPr>
        </p:nvSpPr>
        <p:spPr/>
        <p:txBody>
          <a:bodyPr/>
          <a:lstStyle/>
          <a:p>
            <a:fld id="{12488483-F491-42DF-9DC1-D3D298853161}" type="slidenum">
              <a:rPr lang="en-US" smtClean="0"/>
              <a:t>45</a:t>
            </a:fld>
            <a:endParaRPr lang="en-US"/>
          </a:p>
        </p:txBody>
      </p:sp>
      <p:pic>
        <p:nvPicPr>
          <p:cNvPr id="9" name="Picture 3" descr="C:\Users\Aero\Desktop\10deg.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86725" y="3358620"/>
            <a:ext cx="2286000" cy="1477958"/>
          </a:xfrm>
          <a:prstGeom prst="rect">
            <a:avLst/>
          </a:prstGeom>
          <a:noFill/>
          <a:extLst>
            <a:ext uri="{909E8E84-426E-40DD-AFC4-6F175D3DCCD1}">
              <a14:hiddenFill xmlns:a14="http://schemas.microsoft.com/office/drawing/2010/main">
                <a:solidFill>
                  <a:srgbClr val="FFFFFF"/>
                </a:solidFill>
              </a14:hiddenFill>
            </a:ext>
          </a:extLst>
        </p:spPr>
      </p:pic>
      <p:pic>
        <p:nvPicPr>
          <p:cNvPr id="8195"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161570" y="3740411"/>
            <a:ext cx="809625" cy="714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194"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1462184"/>
            <a:ext cx="5769864" cy="41923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4" name="Picture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158244" y="2282295"/>
            <a:ext cx="942005" cy="8407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5" name="TextBox 14"/>
          <p:cNvSpPr txBox="1"/>
          <p:nvPr/>
        </p:nvSpPr>
        <p:spPr>
          <a:xfrm>
            <a:off x="5772150" y="1461354"/>
            <a:ext cx="3352800" cy="400110"/>
          </a:xfrm>
          <a:prstGeom prst="rect">
            <a:avLst/>
          </a:prstGeom>
          <a:noFill/>
        </p:spPr>
        <p:txBody>
          <a:bodyPr wrap="square" rtlCol="0">
            <a:spAutoFit/>
          </a:bodyPr>
          <a:lstStyle/>
          <a:p>
            <a:r>
              <a:rPr lang="en-US" sz="2000" dirty="0" smtClean="0"/>
              <a:t>Time-averaged data</a:t>
            </a:r>
            <a:endParaRPr lang="en-US" sz="2000" dirty="0"/>
          </a:p>
        </p:txBody>
      </p:sp>
      <p:pic>
        <p:nvPicPr>
          <p:cNvPr id="16" name="Picture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082119" y="1238629"/>
            <a:ext cx="1094254" cy="8455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7" name="Picture 2" descr="C:\Users\Aero\Desktop\320deg.pn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886725" y="1868391"/>
            <a:ext cx="2286000" cy="148070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93385188"/>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 Similarity Parameters</a:t>
            </a:r>
            <a:endParaRPr lang="en-US" dirty="0"/>
          </a:p>
        </p:txBody>
      </p:sp>
      <p:sp>
        <p:nvSpPr>
          <p:cNvPr id="4" name="Date Placeholder 3"/>
          <p:cNvSpPr>
            <a:spLocks noGrp="1"/>
          </p:cNvSpPr>
          <p:nvPr>
            <p:ph type="dt" sz="half" idx="10"/>
          </p:nvPr>
        </p:nvSpPr>
        <p:spPr/>
        <p:txBody>
          <a:bodyPr/>
          <a:lstStyle/>
          <a:p>
            <a:fld id="{1BAE35F3-A313-4BA0-9F1D-A5B57E81AEE2}" type="datetime3">
              <a:rPr lang="en-US" smtClean="0"/>
              <a:t>5 December 2012</a:t>
            </a:fld>
            <a:endParaRPr lang="en-US"/>
          </a:p>
        </p:txBody>
      </p:sp>
      <p:sp>
        <p:nvSpPr>
          <p:cNvPr id="5" name="Slide Number Placeholder 4"/>
          <p:cNvSpPr>
            <a:spLocks noGrp="1"/>
          </p:cNvSpPr>
          <p:nvPr>
            <p:ph type="sldNum" sz="quarter" idx="12"/>
          </p:nvPr>
        </p:nvSpPr>
        <p:spPr/>
        <p:txBody>
          <a:bodyPr/>
          <a:lstStyle/>
          <a:p>
            <a:fld id="{12488483-F491-42DF-9DC1-D3D298853161}" type="slidenum">
              <a:rPr lang="en-US" smtClean="0"/>
              <a:t>46</a:t>
            </a:fld>
            <a:endParaRPr lang="en-US"/>
          </a:p>
        </p:txBody>
      </p:sp>
      <p:pic>
        <p:nvPicPr>
          <p:cNvPr id="10" name="Picture 4" descr="C:\Users\Aero\Desktop\60deg.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86725" y="4846103"/>
            <a:ext cx="2286000" cy="1468582"/>
          </a:xfrm>
          <a:prstGeom prst="rect">
            <a:avLst/>
          </a:prstGeom>
          <a:noFill/>
          <a:extLst>
            <a:ext uri="{909E8E84-426E-40DD-AFC4-6F175D3DCCD1}">
              <a14:hiddenFill xmlns:a14="http://schemas.microsoft.com/office/drawing/2010/main">
                <a:solidFill>
                  <a:srgbClr val="FFFFFF"/>
                </a:solidFill>
              </a14:hiddenFill>
            </a:ext>
          </a:extLst>
        </p:spPr>
      </p:pic>
      <p:pic>
        <p:nvPicPr>
          <p:cNvPr id="8196"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206062" y="5170819"/>
            <a:ext cx="847725" cy="819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7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1462184"/>
            <a:ext cx="5769864" cy="41923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3" name="Picture 3" descr="C:\Users\Aero\Desktop\10deg.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886725" y="3358620"/>
            <a:ext cx="2286000" cy="1477958"/>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161570" y="3740411"/>
            <a:ext cx="809625" cy="714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5" name="Picture 5"/>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8158244" y="2282295"/>
            <a:ext cx="942005" cy="8407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6" name="TextBox 15"/>
          <p:cNvSpPr txBox="1"/>
          <p:nvPr/>
        </p:nvSpPr>
        <p:spPr>
          <a:xfrm>
            <a:off x="5772150" y="1461354"/>
            <a:ext cx="3352800" cy="400110"/>
          </a:xfrm>
          <a:prstGeom prst="rect">
            <a:avLst/>
          </a:prstGeom>
          <a:noFill/>
        </p:spPr>
        <p:txBody>
          <a:bodyPr wrap="square" rtlCol="0">
            <a:spAutoFit/>
          </a:bodyPr>
          <a:lstStyle/>
          <a:p>
            <a:r>
              <a:rPr lang="en-US" sz="2000" dirty="0" smtClean="0"/>
              <a:t>Time-averaged data</a:t>
            </a:r>
            <a:endParaRPr lang="en-US" sz="2000" dirty="0"/>
          </a:p>
        </p:txBody>
      </p:sp>
      <p:pic>
        <p:nvPicPr>
          <p:cNvPr id="17" name="Picture 2"/>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8082119" y="1238629"/>
            <a:ext cx="1094254" cy="8455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8" name="Picture 2" descr="C:\Users\Aero\Desktop\320deg.png"/>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5886725" y="1868391"/>
            <a:ext cx="2286000" cy="148070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93385188"/>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600" y="3200400"/>
            <a:ext cx="6629400" cy="1066800"/>
          </a:xfrm>
        </p:spPr>
        <p:txBody>
          <a:bodyPr>
            <a:normAutofit/>
          </a:bodyPr>
          <a:lstStyle/>
          <a:p>
            <a:r>
              <a:rPr lang="en-US" dirty="0" smtClean="0"/>
              <a:t>Dual-Phase Flow Visualization</a:t>
            </a:r>
            <a:endParaRPr lang="en-US" dirty="0"/>
          </a:p>
        </p:txBody>
      </p:sp>
      <p:sp>
        <p:nvSpPr>
          <p:cNvPr id="4" name="Date Placeholder 3"/>
          <p:cNvSpPr>
            <a:spLocks noGrp="1"/>
          </p:cNvSpPr>
          <p:nvPr>
            <p:ph type="dt" sz="half" idx="10"/>
          </p:nvPr>
        </p:nvSpPr>
        <p:spPr/>
        <p:txBody>
          <a:bodyPr/>
          <a:lstStyle/>
          <a:p>
            <a:fld id="{1BAE35F3-A313-4BA0-9F1D-A5B57E81AEE2}" type="datetime3">
              <a:rPr lang="en-US" smtClean="0"/>
              <a:t>5 December 2012</a:t>
            </a:fld>
            <a:endParaRPr lang="en-US"/>
          </a:p>
        </p:txBody>
      </p:sp>
      <p:sp>
        <p:nvSpPr>
          <p:cNvPr id="5" name="Slide Number Placeholder 4"/>
          <p:cNvSpPr>
            <a:spLocks noGrp="1"/>
          </p:cNvSpPr>
          <p:nvPr>
            <p:ph type="sldNum" sz="quarter" idx="12"/>
          </p:nvPr>
        </p:nvSpPr>
        <p:spPr/>
        <p:txBody>
          <a:bodyPr/>
          <a:lstStyle/>
          <a:p>
            <a:fld id="{12488483-F491-42DF-9DC1-D3D298853161}" type="slidenum">
              <a:rPr lang="en-US" smtClean="0"/>
              <a:t>47</a:t>
            </a:fld>
            <a:endParaRPr lang="en-US"/>
          </a:p>
        </p:txBody>
      </p:sp>
    </p:spTree>
    <p:extLst>
      <p:ext uri="{BB962C8B-B14F-4D97-AF65-F5344CB8AC3E}">
        <p14:creationId xmlns:p14="http://schemas.microsoft.com/office/powerpoint/2010/main" val="996730317"/>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Dual-Phase Results</a:t>
            </a:r>
            <a:endParaRPr lang="en-US" dirty="0"/>
          </a:p>
        </p:txBody>
      </p:sp>
      <p:sp>
        <p:nvSpPr>
          <p:cNvPr id="4" name="Date Placeholder 3"/>
          <p:cNvSpPr>
            <a:spLocks noGrp="1"/>
          </p:cNvSpPr>
          <p:nvPr>
            <p:ph type="dt" sz="half" idx="10"/>
          </p:nvPr>
        </p:nvSpPr>
        <p:spPr/>
        <p:txBody>
          <a:bodyPr/>
          <a:lstStyle/>
          <a:p>
            <a:fld id="{1BAE35F3-A313-4BA0-9F1D-A5B57E81AEE2}" type="datetime3">
              <a:rPr lang="en-US" smtClean="0"/>
              <a:t>5 December 2012</a:t>
            </a:fld>
            <a:endParaRPr lang="en-US"/>
          </a:p>
        </p:txBody>
      </p:sp>
      <p:sp>
        <p:nvSpPr>
          <p:cNvPr id="5" name="Slide Number Placeholder 4"/>
          <p:cNvSpPr>
            <a:spLocks noGrp="1"/>
          </p:cNvSpPr>
          <p:nvPr>
            <p:ph type="sldNum" sz="quarter" idx="12"/>
          </p:nvPr>
        </p:nvSpPr>
        <p:spPr/>
        <p:txBody>
          <a:bodyPr/>
          <a:lstStyle/>
          <a:p>
            <a:fld id="{12488483-F491-42DF-9DC1-D3D298853161}" type="slidenum">
              <a:rPr lang="en-US" smtClean="0"/>
              <a:t>48</a:t>
            </a:fld>
            <a:endParaRPr lang="en-US"/>
          </a:p>
        </p:txBody>
      </p:sp>
      <p:pic>
        <p:nvPicPr>
          <p:cNvPr id="6" name="Picture 5" descr="C:\Users\Aero\Desktop\Flow Visualization\FlowVis01.17.2012\100rpm\DSC_6829.JPG"/>
          <p:cNvPicPr/>
          <p:nvPr/>
        </p:nvPicPr>
        <p:blipFill rotWithShape="1">
          <a:blip r:embed="rId3" cstate="print">
            <a:extLst>
              <a:ext uri="{28A0092B-C50C-407E-A947-70E740481C1C}">
                <a14:useLocalDpi xmlns:a14="http://schemas.microsoft.com/office/drawing/2010/main" val="0"/>
              </a:ext>
            </a:extLst>
          </a:blip>
          <a:srcRect l="37412" t="61423" r="20483" b="6879"/>
          <a:stretch/>
        </p:blipFill>
        <p:spPr bwMode="auto">
          <a:xfrm>
            <a:off x="1234440" y="1600200"/>
            <a:ext cx="6675120" cy="3328416"/>
          </a:xfrm>
          <a:prstGeom prst="rect">
            <a:avLst/>
          </a:prstGeom>
          <a:noFill/>
          <a:ln>
            <a:noFill/>
          </a:ln>
          <a:extLst>
            <a:ext uri="{53640926-AAD7-44D8-BBD7-CCE9431645EC}">
              <a14:shadowObscured xmlns:a14="http://schemas.microsoft.com/office/drawing/2010/main"/>
            </a:ext>
          </a:extLst>
        </p:spPr>
      </p:pic>
      <p:sp>
        <p:nvSpPr>
          <p:cNvPr id="7" name="TextBox 6"/>
          <p:cNvSpPr txBox="1"/>
          <p:nvPr/>
        </p:nvSpPr>
        <p:spPr>
          <a:xfrm>
            <a:off x="1236010" y="5029200"/>
            <a:ext cx="6671980" cy="1384995"/>
          </a:xfrm>
          <a:prstGeom prst="rect">
            <a:avLst/>
          </a:prstGeom>
          <a:noFill/>
        </p:spPr>
        <p:txBody>
          <a:bodyPr wrap="square" rtlCol="0">
            <a:spAutoFit/>
          </a:bodyPr>
          <a:lstStyle/>
          <a:p>
            <a:pPr marL="285750" indent="-285750">
              <a:buFont typeface="Arial" pitchFamily="34" charset="0"/>
              <a:buChar char="•"/>
            </a:pPr>
            <a:r>
              <a:rPr lang="en-US" sz="2800" i="1" dirty="0" err="1">
                <a:cs typeface="Arial" pitchFamily="34" charset="0"/>
              </a:rPr>
              <a:t>Re</a:t>
            </a:r>
            <a:r>
              <a:rPr lang="en-US" sz="2800" baseline="-25000" dirty="0" err="1">
                <a:cs typeface="Arial" pitchFamily="34" charset="0"/>
              </a:rPr>
              <a:t>tip</a:t>
            </a:r>
            <a:r>
              <a:rPr lang="en-US" sz="2800" dirty="0">
                <a:cs typeface="Arial" pitchFamily="34" charset="0"/>
              </a:rPr>
              <a:t> </a:t>
            </a:r>
            <a:r>
              <a:rPr lang="en-US" sz="2800" dirty="0" smtClean="0">
                <a:cs typeface="Arial" pitchFamily="34" charset="0"/>
              </a:rPr>
              <a:t>= 1.06 x 10</a:t>
            </a:r>
            <a:r>
              <a:rPr lang="en-US" sz="2800" baseline="30000" dirty="0" smtClean="0">
                <a:cs typeface="Arial" pitchFamily="34" charset="0"/>
              </a:rPr>
              <a:t>4</a:t>
            </a:r>
          </a:p>
          <a:p>
            <a:pPr marL="742950" lvl="1" indent="-285750">
              <a:buFont typeface="Arial" pitchFamily="34" charset="0"/>
              <a:buChar char="•"/>
            </a:pPr>
            <a:r>
              <a:rPr lang="en-US" sz="2800" dirty="0" smtClean="0">
                <a:solidFill>
                  <a:srgbClr val="821A1D"/>
                </a:solidFill>
                <a:cs typeface="Arial" pitchFamily="34" charset="0"/>
              </a:rPr>
              <a:t>Single-bladed rotor</a:t>
            </a:r>
          </a:p>
          <a:p>
            <a:pPr marL="285750" indent="-285750">
              <a:buFont typeface="Arial" pitchFamily="34" charset="0"/>
              <a:buChar char="•"/>
            </a:pPr>
            <a:r>
              <a:rPr lang="en-US" sz="2800" dirty="0">
                <a:cs typeface="Arial" pitchFamily="34" charset="0"/>
              </a:rPr>
              <a:t>45 – 63 </a:t>
            </a:r>
            <a:r>
              <a:rPr lang="el-GR" sz="2800" dirty="0" smtClean="0">
                <a:cs typeface="Arial" pitchFamily="34" charset="0"/>
              </a:rPr>
              <a:t>μ</a:t>
            </a:r>
            <a:r>
              <a:rPr lang="en-US" sz="2800" dirty="0" smtClean="0">
                <a:cs typeface="Arial" pitchFamily="34" charset="0"/>
              </a:rPr>
              <a:t>m glass sediment</a:t>
            </a:r>
            <a:endParaRPr lang="en-US" sz="2800" dirty="0">
              <a:cs typeface="Arial" pitchFamily="34" charset="0"/>
            </a:endParaRPr>
          </a:p>
        </p:txBody>
      </p:sp>
    </p:spTree>
    <p:extLst>
      <p:ext uri="{BB962C8B-B14F-4D97-AF65-F5344CB8AC3E}">
        <p14:creationId xmlns:p14="http://schemas.microsoft.com/office/powerpoint/2010/main" val="3788686729"/>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Dual-Phase Results</a:t>
            </a:r>
            <a:endParaRPr lang="en-US" dirty="0"/>
          </a:p>
        </p:txBody>
      </p:sp>
      <p:sp>
        <p:nvSpPr>
          <p:cNvPr id="4" name="Date Placeholder 3"/>
          <p:cNvSpPr>
            <a:spLocks noGrp="1"/>
          </p:cNvSpPr>
          <p:nvPr>
            <p:ph type="dt" sz="half" idx="10"/>
          </p:nvPr>
        </p:nvSpPr>
        <p:spPr/>
        <p:txBody>
          <a:bodyPr/>
          <a:lstStyle/>
          <a:p>
            <a:fld id="{1BAE35F3-A313-4BA0-9F1D-A5B57E81AEE2}" type="datetime3">
              <a:rPr lang="en-US" smtClean="0"/>
              <a:t>5 December 2012</a:t>
            </a:fld>
            <a:endParaRPr lang="en-US"/>
          </a:p>
        </p:txBody>
      </p:sp>
      <p:sp>
        <p:nvSpPr>
          <p:cNvPr id="5" name="Slide Number Placeholder 4"/>
          <p:cNvSpPr>
            <a:spLocks noGrp="1"/>
          </p:cNvSpPr>
          <p:nvPr>
            <p:ph type="sldNum" sz="quarter" idx="12"/>
          </p:nvPr>
        </p:nvSpPr>
        <p:spPr/>
        <p:txBody>
          <a:bodyPr/>
          <a:lstStyle/>
          <a:p>
            <a:fld id="{12488483-F491-42DF-9DC1-D3D298853161}" type="slidenum">
              <a:rPr lang="en-US" smtClean="0"/>
              <a:t>49</a:t>
            </a:fld>
            <a:endParaRPr lang="en-US"/>
          </a:p>
        </p:txBody>
      </p:sp>
      <p:pic>
        <p:nvPicPr>
          <p:cNvPr id="6" name="Picture 5" descr="C:\Users\Aero\Desktop\Flow Visualization\FlowVis01.17.2012\100rpm\DSC_6829.JPG"/>
          <p:cNvPicPr/>
          <p:nvPr/>
        </p:nvPicPr>
        <p:blipFill rotWithShape="1">
          <a:blip r:embed="rId3" cstate="print">
            <a:extLst>
              <a:ext uri="{28A0092B-C50C-407E-A947-70E740481C1C}">
                <a14:useLocalDpi xmlns:a14="http://schemas.microsoft.com/office/drawing/2010/main" val="0"/>
              </a:ext>
            </a:extLst>
          </a:blip>
          <a:srcRect l="37412" t="61423" r="20483" b="6879"/>
          <a:stretch/>
        </p:blipFill>
        <p:spPr bwMode="auto">
          <a:xfrm>
            <a:off x="1234440" y="1600200"/>
            <a:ext cx="6675120" cy="3328416"/>
          </a:xfrm>
          <a:prstGeom prst="rect">
            <a:avLst/>
          </a:prstGeom>
          <a:noFill/>
          <a:ln>
            <a:noFill/>
          </a:ln>
          <a:extLst>
            <a:ext uri="{53640926-AAD7-44D8-BBD7-CCE9431645EC}">
              <a14:shadowObscured xmlns:a14="http://schemas.microsoft.com/office/drawing/2010/main"/>
            </a:ext>
          </a:extLst>
        </p:spPr>
      </p:pic>
      <p:sp>
        <p:nvSpPr>
          <p:cNvPr id="7" name="TextBox 6"/>
          <p:cNvSpPr txBox="1"/>
          <p:nvPr/>
        </p:nvSpPr>
        <p:spPr>
          <a:xfrm>
            <a:off x="1236010" y="5029200"/>
            <a:ext cx="6671980" cy="1384995"/>
          </a:xfrm>
          <a:prstGeom prst="rect">
            <a:avLst/>
          </a:prstGeom>
          <a:noFill/>
        </p:spPr>
        <p:txBody>
          <a:bodyPr wrap="square" rtlCol="0">
            <a:spAutoFit/>
          </a:bodyPr>
          <a:lstStyle/>
          <a:p>
            <a:pPr marL="285750" indent="-285750">
              <a:buFont typeface="Arial" pitchFamily="34" charset="0"/>
              <a:buChar char="•"/>
            </a:pPr>
            <a:r>
              <a:rPr lang="en-US" sz="2800" i="1" dirty="0" err="1">
                <a:cs typeface="Arial" pitchFamily="34" charset="0"/>
              </a:rPr>
              <a:t>Re</a:t>
            </a:r>
            <a:r>
              <a:rPr lang="en-US" sz="2800" baseline="-25000" dirty="0" err="1">
                <a:cs typeface="Arial" pitchFamily="34" charset="0"/>
              </a:rPr>
              <a:t>tip</a:t>
            </a:r>
            <a:r>
              <a:rPr lang="en-US" sz="2800" dirty="0">
                <a:cs typeface="Arial" pitchFamily="34" charset="0"/>
              </a:rPr>
              <a:t> </a:t>
            </a:r>
            <a:r>
              <a:rPr lang="en-US" sz="2800" dirty="0" smtClean="0">
                <a:cs typeface="Arial" pitchFamily="34" charset="0"/>
              </a:rPr>
              <a:t>= 1.06 x 10</a:t>
            </a:r>
            <a:r>
              <a:rPr lang="en-US" sz="2800" baseline="30000" dirty="0" smtClean="0">
                <a:cs typeface="Arial" pitchFamily="34" charset="0"/>
              </a:rPr>
              <a:t>4</a:t>
            </a:r>
          </a:p>
          <a:p>
            <a:pPr marL="742950" lvl="1" indent="-285750">
              <a:buFont typeface="Arial" pitchFamily="34" charset="0"/>
              <a:buChar char="•"/>
            </a:pPr>
            <a:r>
              <a:rPr lang="en-US" sz="2800" dirty="0" smtClean="0">
                <a:solidFill>
                  <a:srgbClr val="821A1D"/>
                </a:solidFill>
                <a:cs typeface="Arial" pitchFamily="34" charset="0"/>
              </a:rPr>
              <a:t>Single-bladed rotor</a:t>
            </a:r>
          </a:p>
          <a:p>
            <a:pPr marL="285750" indent="-285750">
              <a:buFont typeface="Arial" pitchFamily="34" charset="0"/>
              <a:buChar char="•"/>
            </a:pPr>
            <a:r>
              <a:rPr lang="en-US" sz="2800" dirty="0">
                <a:cs typeface="Arial" pitchFamily="34" charset="0"/>
              </a:rPr>
              <a:t>45 – 63 </a:t>
            </a:r>
            <a:r>
              <a:rPr lang="el-GR" sz="2800" dirty="0" smtClean="0">
                <a:cs typeface="Arial" pitchFamily="34" charset="0"/>
              </a:rPr>
              <a:t>μ</a:t>
            </a:r>
            <a:r>
              <a:rPr lang="en-US" sz="2800" dirty="0" smtClean="0">
                <a:cs typeface="Arial" pitchFamily="34" charset="0"/>
              </a:rPr>
              <a:t>m glass sediment</a:t>
            </a:r>
            <a:endParaRPr lang="en-US" sz="2800" dirty="0">
              <a:cs typeface="Arial" pitchFamily="34" charset="0"/>
            </a:endParaRPr>
          </a:p>
        </p:txBody>
      </p:sp>
      <p:pic>
        <p:nvPicPr>
          <p:cNvPr id="1030"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11287" y="3152775"/>
            <a:ext cx="1298575" cy="13477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29200" y="3178969"/>
            <a:ext cx="1298575" cy="13477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168609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Prior Work on Brownout</a:t>
            </a:r>
            <a:endParaRPr lang="en-US" dirty="0"/>
          </a:p>
        </p:txBody>
      </p:sp>
      <p:sp>
        <p:nvSpPr>
          <p:cNvPr id="4" name="Date Placeholder 3"/>
          <p:cNvSpPr>
            <a:spLocks noGrp="1"/>
          </p:cNvSpPr>
          <p:nvPr>
            <p:ph type="dt" sz="half" idx="10"/>
          </p:nvPr>
        </p:nvSpPr>
        <p:spPr/>
        <p:txBody>
          <a:bodyPr/>
          <a:lstStyle/>
          <a:p>
            <a:fld id="{1BAE35F3-A313-4BA0-9F1D-A5B57E81AEE2}" type="datetime3">
              <a:rPr lang="en-US" smtClean="0"/>
              <a:t>5 December 2012</a:t>
            </a:fld>
            <a:endParaRPr lang="en-US"/>
          </a:p>
        </p:txBody>
      </p:sp>
      <p:sp>
        <p:nvSpPr>
          <p:cNvPr id="5" name="Slide Number Placeholder 4"/>
          <p:cNvSpPr>
            <a:spLocks noGrp="1"/>
          </p:cNvSpPr>
          <p:nvPr>
            <p:ph type="sldNum" sz="quarter" idx="12"/>
          </p:nvPr>
        </p:nvSpPr>
        <p:spPr/>
        <p:txBody>
          <a:bodyPr/>
          <a:lstStyle/>
          <a:p>
            <a:fld id="{12488483-F491-42DF-9DC1-D3D298853161}" type="slidenum">
              <a:rPr lang="en-US" smtClean="0"/>
              <a:t>5</a:t>
            </a:fld>
            <a:endParaRPr lang="en-US"/>
          </a:p>
        </p:txBody>
      </p:sp>
      <p:pic>
        <p:nvPicPr>
          <p:cNvPr id="8" name="Picture 7"/>
          <p:cNvPicPr>
            <a:picLocks noChangeAspect="1"/>
          </p:cNvPicPr>
          <p:nvPr/>
        </p:nvPicPr>
        <p:blipFill>
          <a:blip r:embed="rId3"/>
          <a:stretch>
            <a:fillRect/>
          </a:stretch>
        </p:blipFill>
        <p:spPr>
          <a:xfrm>
            <a:off x="5106560" y="1371600"/>
            <a:ext cx="3743987" cy="2006090"/>
          </a:xfrm>
          <a:prstGeom prst="rect">
            <a:avLst/>
          </a:prstGeom>
        </p:spPr>
      </p:pic>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73897" y="3666417"/>
            <a:ext cx="3695700" cy="2524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5" name="Content Placeholder 2"/>
          <p:cNvSpPr txBox="1">
            <a:spLocks/>
          </p:cNvSpPr>
          <p:nvPr/>
        </p:nvSpPr>
        <p:spPr>
          <a:xfrm>
            <a:off x="375534" y="1581978"/>
            <a:ext cx="4724400" cy="4456044"/>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rgbClr val="6C2826"/>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bg2">
                    <a:lumMod val="7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285750" indent="-285750">
              <a:spcBef>
                <a:spcPts val="600"/>
              </a:spcBef>
            </a:pPr>
            <a:r>
              <a:rPr lang="en-US" sz="2000" dirty="0">
                <a:cs typeface="Arial" pitchFamily="34" charset="0"/>
              </a:rPr>
              <a:t>Full-scale brownout flight tests:</a:t>
            </a:r>
          </a:p>
          <a:p>
            <a:pPr lvl="1">
              <a:spcBef>
                <a:spcPts val="600"/>
              </a:spcBef>
              <a:buFont typeface="Arial" pitchFamily="34" charset="0"/>
              <a:buChar char="•"/>
            </a:pPr>
            <a:r>
              <a:rPr lang="en-US" sz="2000" dirty="0">
                <a:cs typeface="Arial" pitchFamily="34" charset="0"/>
              </a:rPr>
              <a:t>DARPA </a:t>
            </a:r>
            <a:r>
              <a:rPr lang="en-US" sz="2000" dirty="0" smtClean="0">
                <a:cs typeface="Arial" pitchFamily="34" charset="0"/>
              </a:rPr>
              <a:t>Sandblaster	</a:t>
            </a:r>
            <a:r>
              <a:rPr lang="en-US" sz="2000" dirty="0">
                <a:cs typeface="Arial" pitchFamily="34" charset="0"/>
              </a:rPr>
              <a:t>	(2007)</a:t>
            </a:r>
          </a:p>
          <a:p>
            <a:pPr lvl="1">
              <a:spcBef>
                <a:spcPts val="600"/>
              </a:spcBef>
              <a:buFont typeface="Arial" pitchFamily="34" charset="0"/>
              <a:buChar char="•"/>
            </a:pPr>
            <a:r>
              <a:rPr lang="en-US" sz="2000" dirty="0">
                <a:cs typeface="Arial" pitchFamily="34" charset="0"/>
              </a:rPr>
              <a:t>Wong &amp; Tanner		(2010)</a:t>
            </a:r>
          </a:p>
          <a:p>
            <a:pPr marL="285750" indent="-285750">
              <a:spcBef>
                <a:spcPts val="600"/>
              </a:spcBef>
            </a:pPr>
            <a:endParaRPr lang="en-US" sz="2000" dirty="0" smtClean="0">
              <a:cs typeface="Arial" pitchFamily="34" charset="0"/>
            </a:endParaRPr>
          </a:p>
          <a:p>
            <a:pPr marL="285750" indent="-285750">
              <a:spcBef>
                <a:spcPts val="600"/>
              </a:spcBef>
            </a:pPr>
            <a:r>
              <a:rPr lang="en-US" sz="2000" dirty="0" smtClean="0">
                <a:cs typeface="Arial" pitchFamily="34" charset="0"/>
              </a:rPr>
              <a:t>Sub-scale rotor tests:</a:t>
            </a:r>
          </a:p>
          <a:p>
            <a:pPr lvl="1">
              <a:spcBef>
                <a:spcPts val="600"/>
              </a:spcBef>
              <a:buFont typeface="Arial" pitchFamily="34" charset="0"/>
              <a:buChar char="•"/>
            </a:pPr>
            <a:r>
              <a:rPr lang="en-US" sz="2000" dirty="0" smtClean="0">
                <a:cs typeface="Arial" pitchFamily="34" charset="0"/>
              </a:rPr>
              <a:t>Lee et al.			(2008)</a:t>
            </a:r>
          </a:p>
          <a:p>
            <a:pPr lvl="1">
              <a:spcBef>
                <a:spcPts val="600"/>
              </a:spcBef>
              <a:buFont typeface="Arial" pitchFamily="34" charset="0"/>
              <a:buChar char="•"/>
            </a:pPr>
            <a:r>
              <a:rPr lang="en-US" sz="2000" dirty="0" smtClean="0">
                <a:cs typeface="Arial" pitchFamily="34" charset="0"/>
              </a:rPr>
              <a:t>Nathan et al.		(2008)</a:t>
            </a:r>
          </a:p>
          <a:p>
            <a:pPr lvl="1">
              <a:spcBef>
                <a:spcPts val="600"/>
              </a:spcBef>
              <a:buFont typeface="Arial" pitchFamily="34" charset="0"/>
              <a:buChar char="•"/>
            </a:pPr>
            <a:r>
              <a:rPr lang="en-US" sz="2000" dirty="0" err="1" smtClean="0">
                <a:cs typeface="Arial" pitchFamily="34" charset="0"/>
              </a:rPr>
              <a:t>Haehnel</a:t>
            </a:r>
            <a:r>
              <a:rPr lang="en-US" sz="2000" dirty="0" smtClean="0">
                <a:cs typeface="Arial" pitchFamily="34" charset="0"/>
              </a:rPr>
              <a:t> &amp; Dade		(2008)</a:t>
            </a:r>
          </a:p>
          <a:p>
            <a:pPr lvl="1">
              <a:spcBef>
                <a:spcPts val="600"/>
              </a:spcBef>
              <a:buFont typeface="Arial" pitchFamily="34" charset="0"/>
              <a:buChar char="•"/>
            </a:pPr>
            <a:r>
              <a:rPr lang="en-US" sz="2000" dirty="0" smtClean="0">
                <a:cs typeface="Arial" pitchFamily="34" charset="0"/>
              </a:rPr>
              <a:t>Johnson et al.		(2009)</a:t>
            </a:r>
          </a:p>
          <a:p>
            <a:pPr lvl="1">
              <a:spcBef>
                <a:spcPts val="600"/>
              </a:spcBef>
              <a:buFont typeface="Arial" pitchFamily="34" charset="0"/>
              <a:buChar char="•"/>
            </a:pPr>
            <a:r>
              <a:rPr lang="en-US" sz="2000" dirty="0" smtClean="0">
                <a:cs typeface="Arial" pitchFamily="34" charset="0"/>
              </a:rPr>
              <a:t>Sydney et al.		(2011)</a:t>
            </a:r>
          </a:p>
          <a:p>
            <a:pPr lvl="1">
              <a:spcBef>
                <a:spcPts val="600"/>
              </a:spcBef>
              <a:buFont typeface="Arial" pitchFamily="34" charset="0"/>
              <a:buChar char="•"/>
            </a:pPr>
            <a:r>
              <a:rPr lang="en-US" sz="2000" dirty="0" err="1" smtClean="0">
                <a:cs typeface="Arial" pitchFamily="34" charset="0"/>
              </a:rPr>
              <a:t>Baharani</a:t>
            </a:r>
            <a:r>
              <a:rPr lang="en-US" sz="2000" dirty="0" smtClean="0">
                <a:cs typeface="Arial" pitchFamily="34" charset="0"/>
              </a:rPr>
              <a:t>			(2011)</a:t>
            </a:r>
          </a:p>
        </p:txBody>
      </p:sp>
      <p:sp>
        <p:nvSpPr>
          <p:cNvPr id="3" name="TextBox 2"/>
          <p:cNvSpPr txBox="1"/>
          <p:nvPr/>
        </p:nvSpPr>
        <p:spPr>
          <a:xfrm>
            <a:off x="6964597" y="3377690"/>
            <a:ext cx="1905000" cy="307777"/>
          </a:xfrm>
          <a:prstGeom prst="rect">
            <a:avLst/>
          </a:prstGeom>
          <a:noFill/>
        </p:spPr>
        <p:txBody>
          <a:bodyPr wrap="square" rtlCol="0">
            <a:spAutoFit/>
          </a:bodyPr>
          <a:lstStyle/>
          <a:p>
            <a:r>
              <a:rPr lang="en-US" sz="1400" dirty="0" smtClean="0"/>
              <a:t>Wong &amp; Tanner (2010)</a:t>
            </a:r>
            <a:endParaRPr lang="en-US" sz="1400" dirty="0"/>
          </a:p>
        </p:txBody>
      </p:sp>
      <p:sp>
        <p:nvSpPr>
          <p:cNvPr id="6" name="TextBox 5"/>
          <p:cNvSpPr txBox="1"/>
          <p:nvPr/>
        </p:nvSpPr>
        <p:spPr>
          <a:xfrm>
            <a:off x="7439025" y="6218409"/>
            <a:ext cx="1401997" cy="307777"/>
          </a:xfrm>
          <a:prstGeom prst="rect">
            <a:avLst/>
          </a:prstGeom>
          <a:noFill/>
        </p:spPr>
        <p:txBody>
          <a:bodyPr wrap="square" rtlCol="0">
            <a:spAutoFit/>
          </a:bodyPr>
          <a:lstStyle/>
          <a:p>
            <a:r>
              <a:rPr lang="en-US" sz="1400" dirty="0" err="1" smtClean="0"/>
              <a:t>Baharani</a:t>
            </a:r>
            <a:r>
              <a:rPr lang="en-US" sz="1400" dirty="0" smtClean="0"/>
              <a:t> (2011)</a:t>
            </a:r>
            <a:endParaRPr lang="en-US" sz="1400" dirty="0"/>
          </a:p>
        </p:txBody>
      </p:sp>
    </p:spTree>
    <p:extLst>
      <p:ext uri="{BB962C8B-B14F-4D97-AF65-F5344CB8AC3E}">
        <p14:creationId xmlns:p14="http://schemas.microsoft.com/office/powerpoint/2010/main" val="1255544889"/>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Dual-Phase Results</a:t>
            </a:r>
            <a:endParaRPr lang="en-US" dirty="0"/>
          </a:p>
        </p:txBody>
      </p:sp>
      <p:sp>
        <p:nvSpPr>
          <p:cNvPr id="4" name="Date Placeholder 3"/>
          <p:cNvSpPr>
            <a:spLocks noGrp="1"/>
          </p:cNvSpPr>
          <p:nvPr>
            <p:ph type="dt" sz="half" idx="10"/>
          </p:nvPr>
        </p:nvSpPr>
        <p:spPr/>
        <p:txBody>
          <a:bodyPr/>
          <a:lstStyle/>
          <a:p>
            <a:fld id="{1BAE35F3-A313-4BA0-9F1D-A5B57E81AEE2}" type="datetime3">
              <a:rPr lang="en-US" smtClean="0"/>
              <a:t>5 December 2012</a:t>
            </a:fld>
            <a:endParaRPr lang="en-US"/>
          </a:p>
        </p:txBody>
      </p:sp>
      <p:sp>
        <p:nvSpPr>
          <p:cNvPr id="5" name="Slide Number Placeholder 4"/>
          <p:cNvSpPr>
            <a:spLocks noGrp="1"/>
          </p:cNvSpPr>
          <p:nvPr>
            <p:ph type="sldNum" sz="quarter" idx="12"/>
          </p:nvPr>
        </p:nvSpPr>
        <p:spPr/>
        <p:txBody>
          <a:bodyPr/>
          <a:lstStyle/>
          <a:p>
            <a:fld id="{12488483-F491-42DF-9DC1-D3D298853161}" type="slidenum">
              <a:rPr lang="en-US" smtClean="0"/>
              <a:t>50</a:t>
            </a:fld>
            <a:endParaRPr lang="en-US"/>
          </a:p>
        </p:txBody>
      </p:sp>
      <p:pic>
        <p:nvPicPr>
          <p:cNvPr id="6" name="Picture 5" descr="Description: C:\Users\Aero\Desktop\Flow Visualization\FlowVis01.17.2012\120rpm\DSC_6910.JPG"/>
          <p:cNvPicPr>
            <a:picLocks/>
          </p:cNvPicPr>
          <p:nvPr/>
        </p:nvPicPr>
        <p:blipFill rotWithShape="1">
          <a:blip r:embed="rId3">
            <a:extLst>
              <a:ext uri="{28A0092B-C50C-407E-A947-70E740481C1C}">
                <a14:useLocalDpi xmlns:a14="http://schemas.microsoft.com/office/drawing/2010/main" val="0"/>
              </a:ext>
            </a:extLst>
          </a:blip>
          <a:srcRect l="36752" t="55649" b="7507"/>
          <a:stretch/>
        </p:blipFill>
        <p:spPr bwMode="auto">
          <a:xfrm>
            <a:off x="1234440" y="1600200"/>
            <a:ext cx="6675120" cy="3328416"/>
          </a:xfrm>
          <a:prstGeom prst="rect">
            <a:avLst/>
          </a:prstGeom>
          <a:noFill/>
          <a:ln>
            <a:noFill/>
          </a:ln>
          <a:extLst>
            <a:ext uri="{53640926-AAD7-44D8-BBD7-CCE9431645EC}">
              <a14:shadowObscured xmlns:a14="http://schemas.microsoft.com/office/drawing/2010/main"/>
            </a:ext>
          </a:extLst>
        </p:spPr>
      </p:pic>
      <p:sp>
        <p:nvSpPr>
          <p:cNvPr id="7" name="TextBox 6"/>
          <p:cNvSpPr txBox="1"/>
          <p:nvPr/>
        </p:nvSpPr>
        <p:spPr>
          <a:xfrm>
            <a:off x="1236010" y="5029200"/>
            <a:ext cx="6671980" cy="1384995"/>
          </a:xfrm>
          <a:prstGeom prst="rect">
            <a:avLst/>
          </a:prstGeom>
          <a:noFill/>
        </p:spPr>
        <p:txBody>
          <a:bodyPr wrap="square" rtlCol="0">
            <a:spAutoFit/>
          </a:bodyPr>
          <a:lstStyle/>
          <a:p>
            <a:pPr marL="285750" indent="-285750">
              <a:buFont typeface="Arial" pitchFamily="34" charset="0"/>
              <a:buChar char="•"/>
            </a:pPr>
            <a:r>
              <a:rPr lang="en-US" sz="2800" i="1" dirty="0" err="1">
                <a:cs typeface="Arial" pitchFamily="34" charset="0"/>
              </a:rPr>
              <a:t>Re</a:t>
            </a:r>
            <a:r>
              <a:rPr lang="en-US" sz="2800" baseline="-25000" dirty="0" err="1">
                <a:cs typeface="Arial" pitchFamily="34" charset="0"/>
              </a:rPr>
              <a:t>tip</a:t>
            </a:r>
            <a:r>
              <a:rPr lang="en-US" sz="2800" dirty="0">
                <a:cs typeface="Arial" pitchFamily="34" charset="0"/>
              </a:rPr>
              <a:t> = </a:t>
            </a:r>
            <a:r>
              <a:rPr lang="en-US" sz="2800" dirty="0" smtClean="0">
                <a:cs typeface="Arial" pitchFamily="34" charset="0"/>
              </a:rPr>
              <a:t>1.33 </a:t>
            </a:r>
            <a:r>
              <a:rPr lang="en-US" sz="2800" dirty="0">
                <a:cs typeface="Arial" pitchFamily="34" charset="0"/>
              </a:rPr>
              <a:t>x 10</a:t>
            </a:r>
            <a:r>
              <a:rPr lang="en-US" sz="2800" baseline="30000" dirty="0">
                <a:cs typeface="Arial" pitchFamily="34" charset="0"/>
              </a:rPr>
              <a:t>4</a:t>
            </a:r>
          </a:p>
          <a:p>
            <a:pPr marL="742950" lvl="1" indent="-285750">
              <a:buFont typeface="Arial" pitchFamily="34" charset="0"/>
              <a:buChar char="•"/>
            </a:pPr>
            <a:r>
              <a:rPr lang="en-US" sz="2800" dirty="0" smtClean="0">
                <a:solidFill>
                  <a:srgbClr val="821A1D"/>
                </a:solidFill>
                <a:cs typeface="Arial" pitchFamily="34" charset="0"/>
              </a:rPr>
              <a:t>Single-bladed rotor</a:t>
            </a:r>
          </a:p>
          <a:p>
            <a:pPr marL="285750" indent="-285750">
              <a:buFont typeface="Arial" pitchFamily="34" charset="0"/>
              <a:buChar char="•"/>
            </a:pPr>
            <a:r>
              <a:rPr lang="en-US" sz="2800" dirty="0">
                <a:cs typeface="Arial" pitchFamily="34" charset="0"/>
              </a:rPr>
              <a:t>45 – 63 </a:t>
            </a:r>
            <a:r>
              <a:rPr lang="el-GR" sz="2800" dirty="0">
                <a:cs typeface="Arial" pitchFamily="34" charset="0"/>
              </a:rPr>
              <a:t>μ</a:t>
            </a:r>
            <a:r>
              <a:rPr lang="en-US" sz="2800" dirty="0">
                <a:cs typeface="Arial" pitchFamily="34" charset="0"/>
              </a:rPr>
              <a:t>m </a:t>
            </a:r>
            <a:r>
              <a:rPr lang="en-US" sz="2800" dirty="0" smtClean="0">
                <a:cs typeface="Arial" pitchFamily="34" charset="0"/>
              </a:rPr>
              <a:t>glass sediment</a:t>
            </a:r>
            <a:endParaRPr lang="en-US" sz="2800" dirty="0">
              <a:cs typeface="Arial" pitchFamily="34" charset="0"/>
            </a:endParaRPr>
          </a:p>
        </p:txBody>
      </p:sp>
    </p:spTree>
    <p:extLst>
      <p:ext uri="{BB962C8B-B14F-4D97-AF65-F5344CB8AC3E}">
        <p14:creationId xmlns:p14="http://schemas.microsoft.com/office/powerpoint/2010/main" val="3044483656"/>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Dual-Phase Results</a:t>
            </a:r>
            <a:endParaRPr lang="en-US" dirty="0"/>
          </a:p>
        </p:txBody>
      </p:sp>
      <p:sp>
        <p:nvSpPr>
          <p:cNvPr id="4" name="Date Placeholder 3"/>
          <p:cNvSpPr>
            <a:spLocks noGrp="1"/>
          </p:cNvSpPr>
          <p:nvPr>
            <p:ph type="dt" sz="half" idx="10"/>
          </p:nvPr>
        </p:nvSpPr>
        <p:spPr/>
        <p:txBody>
          <a:bodyPr/>
          <a:lstStyle/>
          <a:p>
            <a:fld id="{1BAE35F3-A313-4BA0-9F1D-A5B57E81AEE2}" type="datetime3">
              <a:rPr lang="en-US" smtClean="0"/>
              <a:t>5 December 2012</a:t>
            </a:fld>
            <a:endParaRPr lang="en-US"/>
          </a:p>
        </p:txBody>
      </p:sp>
      <p:sp>
        <p:nvSpPr>
          <p:cNvPr id="5" name="Slide Number Placeholder 4"/>
          <p:cNvSpPr>
            <a:spLocks noGrp="1"/>
          </p:cNvSpPr>
          <p:nvPr>
            <p:ph type="sldNum" sz="quarter" idx="12"/>
          </p:nvPr>
        </p:nvSpPr>
        <p:spPr/>
        <p:txBody>
          <a:bodyPr/>
          <a:lstStyle/>
          <a:p>
            <a:fld id="{12488483-F491-42DF-9DC1-D3D298853161}" type="slidenum">
              <a:rPr lang="en-US" smtClean="0"/>
              <a:t>51</a:t>
            </a:fld>
            <a:endParaRPr lang="en-US"/>
          </a:p>
        </p:txBody>
      </p:sp>
      <p:pic>
        <p:nvPicPr>
          <p:cNvPr id="6" name="Picture 5" descr="Description: C:\Users\Aero\Desktop\Flow Visualization\FlowVis01.17.2012\120rpm\DSC_6910.JPG"/>
          <p:cNvPicPr>
            <a:picLocks/>
          </p:cNvPicPr>
          <p:nvPr/>
        </p:nvPicPr>
        <p:blipFill rotWithShape="1">
          <a:blip r:embed="rId3">
            <a:extLst>
              <a:ext uri="{28A0092B-C50C-407E-A947-70E740481C1C}">
                <a14:useLocalDpi xmlns:a14="http://schemas.microsoft.com/office/drawing/2010/main" val="0"/>
              </a:ext>
            </a:extLst>
          </a:blip>
          <a:srcRect l="36752" t="55649" b="7507"/>
          <a:stretch/>
        </p:blipFill>
        <p:spPr bwMode="auto">
          <a:xfrm>
            <a:off x="1234440" y="1600200"/>
            <a:ext cx="6675120" cy="3328416"/>
          </a:xfrm>
          <a:prstGeom prst="rect">
            <a:avLst/>
          </a:prstGeom>
          <a:noFill/>
          <a:ln>
            <a:noFill/>
          </a:ln>
          <a:extLst>
            <a:ext uri="{53640926-AAD7-44D8-BBD7-CCE9431645EC}">
              <a14:shadowObscured xmlns:a14="http://schemas.microsoft.com/office/drawing/2010/main"/>
            </a:ext>
          </a:extLst>
        </p:spPr>
      </p:pic>
      <p:sp>
        <p:nvSpPr>
          <p:cNvPr id="7" name="TextBox 6"/>
          <p:cNvSpPr txBox="1"/>
          <p:nvPr/>
        </p:nvSpPr>
        <p:spPr>
          <a:xfrm>
            <a:off x="1236010" y="5029200"/>
            <a:ext cx="6671980" cy="1384995"/>
          </a:xfrm>
          <a:prstGeom prst="rect">
            <a:avLst/>
          </a:prstGeom>
          <a:noFill/>
        </p:spPr>
        <p:txBody>
          <a:bodyPr wrap="square" rtlCol="0">
            <a:spAutoFit/>
          </a:bodyPr>
          <a:lstStyle/>
          <a:p>
            <a:pPr marL="285750" indent="-285750">
              <a:buFont typeface="Arial" pitchFamily="34" charset="0"/>
              <a:buChar char="•"/>
            </a:pPr>
            <a:r>
              <a:rPr lang="en-US" sz="2800" i="1" dirty="0" err="1">
                <a:cs typeface="Arial" pitchFamily="34" charset="0"/>
              </a:rPr>
              <a:t>Re</a:t>
            </a:r>
            <a:r>
              <a:rPr lang="en-US" sz="2800" baseline="-25000" dirty="0" err="1">
                <a:cs typeface="Arial" pitchFamily="34" charset="0"/>
              </a:rPr>
              <a:t>tip</a:t>
            </a:r>
            <a:r>
              <a:rPr lang="en-US" sz="2800" dirty="0">
                <a:cs typeface="Arial" pitchFamily="34" charset="0"/>
              </a:rPr>
              <a:t> = </a:t>
            </a:r>
            <a:r>
              <a:rPr lang="en-US" sz="2800" dirty="0" smtClean="0">
                <a:cs typeface="Arial" pitchFamily="34" charset="0"/>
              </a:rPr>
              <a:t>1.33 </a:t>
            </a:r>
            <a:r>
              <a:rPr lang="en-US" sz="2800" dirty="0">
                <a:cs typeface="Arial" pitchFamily="34" charset="0"/>
              </a:rPr>
              <a:t>x 10</a:t>
            </a:r>
            <a:r>
              <a:rPr lang="en-US" sz="2800" baseline="30000" dirty="0">
                <a:cs typeface="Arial" pitchFamily="34" charset="0"/>
              </a:rPr>
              <a:t>4</a:t>
            </a:r>
          </a:p>
          <a:p>
            <a:pPr marL="742950" lvl="1" indent="-285750">
              <a:buFont typeface="Arial" pitchFamily="34" charset="0"/>
              <a:buChar char="•"/>
            </a:pPr>
            <a:r>
              <a:rPr lang="en-US" sz="2800" dirty="0" smtClean="0">
                <a:solidFill>
                  <a:srgbClr val="821A1D"/>
                </a:solidFill>
                <a:cs typeface="Arial" pitchFamily="34" charset="0"/>
              </a:rPr>
              <a:t>Single-bladed rotor</a:t>
            </a:r>
          </a:p>
          <a:p>
            <a:pPr marL="285750" indent="-285750">
              <a:buFont typeface="Arial" pitchFamily="34" charset="0"/>
              <a:buChar char="•"/>
            </a:pPr>
            <a:r>
              <a:rPr lang="en-US" sz="2800" dirty="0">
                <a:cs typeface="Arial" pitchFamily="34" charset="0"/>
              </a:rPr>
              <a:t>45 – 63 </a:t>
            </a:r>
            <a:r>
              <a:rPr lang="el-GR" sz="2800" dirty="0">
                <a:cs typeface="Arial" pitchFamily="34" charset="0"/>
              </a:rPr>
              <a:t>μ</a:t>
            </a:r>
            <a:r>
              <a:rPr lang="en-US" sz="2800" dirty="0">
                <a:cs typeface="Arial" pitchFamily="34" charset="0"/>
              </a:rPr>
              <a:t>m </a:t>
            </a:r>
            <a:r>
              <a:rPr lang="en-US" sz="2800" dirty="0" smtClean="0">
                <a:cs typeface="Arial" pitchFamily="34" charset="0"/>
              </a:rPr>
              <a:t>glass sediment</a:t>
            </a:r>
            <a:endParaRPr lang="en-US" sz="2800" dirty="0">
              <a:cs typeface="Arial" pitchFamily="34" charset="0"/>
            </a:endParaRPr>
          </a:p>
        </p:txBody>
      </p:sp>
      <p:pic>
        <p:nvPicPr>
          <p:cNvPr id="205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05000" y="3429000"/>
            <a:ext cx="1298575" cy="13477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410200" y="2895600"/>
            <a:ext cx="1298575" cy="13477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18715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Dual-Phase Results</a:t>
            </a:r>
            <a:endParaRPr lang="en-US" dirty="0"/>
          </a:p>
        </p:txBody>
      </p:sp>
      <p:sp>
        <p:nvSpPr>
          <p:cNvPr id="4" name="Date Placeholder 3"/>
          <p:cNvSpPr>
            <a:spLocks noGrp="1"/>
          </p:cNvSpPr>
          <p:nvPr>
            <p:ph type="dt" sz="half" idx="10"/>
          </p:nvPr>
        </p:nvSpPr>
        <p:spPr/>
        <p:txBody>
          <a:bodyPr/>
          <a:lstStyle/>
          <a:p>
            <a:fld id="{1BAE35F3-A313-4BA0-9F1D-A5B57E81AEE2}" type="datetime3">
              <a:rPr lang="en-US" smtClean="0"/>
              <a:t>5 December 2012</a:t>
            </a:fld>
            <a:endParaRPr lang="en-US"/>
          </a:p>
        </p:txBody>
      </p:sp>
      <p:sp>
        <p:nvSpPr>
          <p:cNvPr id="5" name="Slide Number Placeholder 4"/>
          <p:cNvSpPr>
            <a:spLocks noGrp="1"/>
          </p:cNvSpPr>
          <p:nvPr>
            <p:ph type="sldNum" sz="quarter" idx="12"/>
          </p:nvPr>
        </p:nvSpPr>
        <p:spPr/>
        <p:txBody>
          <a:bodyPr/>
          <a:lstStyle/>
          <a:p>
            <a:fld id="{12488483-F491-42DF-9DC1-D3D298853161}" type="slidenum">
              <a:rPr lang="en-US" smtClean="0"/>
              <a:t>52</a:t>
            </a:fld>
            <a:endParaRPr lang="en-US"/>
          </a:p>
        </p:txBody>
      </p:sp>
      <p:pic>
        <p:nvPicPr>
          <p:cNvPr id="6" name="Picture 5" descr="C:\Users\Aero\Desktop\Flow Visualization\FlowVis01.17.2012\120rpm\DSC_6883.JPG"/>
          <p:cNvPicPr>
            <a:picLocks noChangeAspect="1"/>
          </p:cNvPicPr>
          <p:nvPr/>
        </p:nvPicPr>
        <p:blipFill rotWithShape="1">
          <a:blip r:embed="rId3" cstate="print">
            <a:extLst>
              <a:ext uri="{28A0092B-C50C-407E-A947-70E740481C1C}">
                <a14:useLocalDpi xmlns:a14="http://schemas.microsoft.com/office/drawing/2010/main" val="0"/>
              </a:ext>
            </a:extLst>
          </a:blip>
          <a:srcRect l="43706" t="67196" r="23501" b="8069"/>
          <a:stretch/>
        </p:blipFill>
        <p:spPr bwMode="auto">
          <a:xfrm>
            <a:off x="1236010" y="1600200"/>
            <a:ext cx="6671980" cy="3326130"/>
          </a:xfrm>
          <a:prstGeom prst="rect">
            <a:avLst/>
          </a:prstGeom>
          <a:noFill/>
          <a:ln>
            <a:noFill/>
          </a:ln>
          <a:extLst>
            <a:ext uri="{53640926-AAD7-44D8-BBD7-CCE9431645EC}">
              <a14:shadowObscured xmlns:a14="http://schemas.microsoft.com/office/drawing/2010/main"/>
            </a:ext>
          </a:extLst>
        </p:spPr>
      </p:pic>
      <p:sp>
        <p:nvSpPr>
          <p:cNvPr id="7" name="TextBox 6"/>
          <p:cNvSpPr txBox="1"/>
          <p:nvPr/>
        </p:nvSpPr>
        <p:spPr>
          <a:xfrm>
            <a:off x="1236010" y="5029200"/>
            <a:ext cx="6671980" cy="1384995"/>
          </a:xfrm>
          <a:prstGeom prst="rect">
            <a:avLst/>
          </a:prstGeom>
          <a:noFill/>
        </p:spPr>
        <p:txBody>
          <a:bodyPr wrap="square" rtlCol="0">
            <a:spAutoFit/>
          </a:bodyPr>
          <a:lstStyle/>
          <a:p>
            <a:pPr marL="285750" indent="-285750">
              <a:buFont typeface="Arial" pitchFamily="34" charset="0"/>
              <a:buChar char="•"/>
            </a:pPr>
            <a:r>
              <a:rPr lang="en-US" sz="2800" i="1" dirty="0" err="1">
                <a:cs typeface="Arial" pitchFamily="34" charset="0"/>
              </a:rPr>
              <a:t>Re</a:t>
            </a:r>
            <a:r>
              <a:rPr lang="en-US" sz="2800" baseline="-25000" dirty="0" err="1">
                <a:cs typeface="Arial" pitchFamily="34" charset="0"/>
              </a:rPr>
              <a:t>tip</a:t>
            </a:r>
            <a:r>
              <a:rPr lang="en-US" sz="2800" dirty="0">
                <a:cs typeface="Arial" pitchFamily="34" charset="0"/>
              </a:rPr>
              <a:t> = </a:t>
            </a:r>
            <a:r>
              <a:rPr lang="en-US" sz="2800" dirty="0" smtClean="0">
                <a:cs typeface="Arial" pitchFamily="34" charset="0"/>
              </a:rPr>
              <a:t>1.60 </a:t>
            </a:r>
            <a:r>
              <a:rPr lang="en-US" sz="2800" dirty="0">
                <a:cs typeface="Arial" pitchFamily="34" charset="0"/>
              </a:rPr>
              <a:t>x 10</a:t>
            </a:r>
            <a:r>
              <a:rPr lang="en-US" sz="2800" baseline="30000" dirty="0">
                <a:cs typeface="Arial" pitchFamily="34" charset="0"/>
              </a:rPr>
              <a:t>4</a:t>
            </a:r>
          </a:p>
          <a:p>
            <a:pPr marL="742950" lvl="1" indent="-285750">
              <a:buFont typeface="Arial" pitchFamily="34" charset="0"/>
              <a:buChar char="•"/>
            </a:pPr>
            <a:r>
              <a:rPr lang="en-US" sz="2800" dirty="0" smtClean="0">
                <a:solidFill>
                  <a:srgbClr val="821A1D"/>
                </a:solidFill>
                <a:cs typeface="Arial" pitchFamily="34" charset="0"/>
              </a:rPr>
              <a:t>Single-bladed rotor</a:t>
            </a:r>
          </a:p>
          <a:p>
            <a:pPr marL="285750" indent="-285750">
              <a:buFont typeface="Arial" pitchFamily="34" charset="0"/>
              <a:buChar char="•"/>
            </a:pPr>
            <a:r>
              <a:rPr lang="en-US" sz="2800" dirty="0">
                <a:cs typeface="Arial" pitchFamily="34" charset="0"/>
              </a:rPr>
              <a:t>45 – 63 </a:t>
            </a:r>
            <a:r>
              <a:rPr lang="el-GR" sz="2800" dirty="0" smtClean="0">
                <a:cs typeface="Arial" pitchFamily="34" charset="0"/>
              </a:rPr>
              <a:t>μ</a:t>
            </a:r>
            <a:r>
              <a:rPr lang="en-US" sz="2800" dirty="0">
                <a:cs typeface="Arial" pitchFamily="34" charset="0"/>
              </a:rPr>
              <a:t>m </a:t>
            </a:r>
            <a:r>
              <a:rPr lang="en-US" sz="2800" dirty="0" smtClean="0">
                <a:cs typeface="Arial" pitchFamily="34" charset="0"/>
              </a:rPr>
              <a:t>glass sediment</a:t>
            </a:r>
            <a:endParaRPr lang="en-US" sz="2800" dirty="0">
              <a:cs typeface="Arial" pitchFamily="34" charset="0"/>
            </a:endParaRPr>
          </a:p>
        </p:txBody>
      </p:sp>
    </p:spTree>
    <p:extLst>
      <p:ext uri="{BB962C8B-B14F-4D97-AF65-F5344CB8AC3E}">
        <p14:creationId xmlns:p14="http://schemas.microsoft.com/office/powerpoint/2010/main" val="673070656"/>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Dual-Phase Results</a:t>
            </a:r>
            <a:endParaRPr lang="en-US" dirty="0"/>
          </a:p>
        </p:txBody>
      </p:sp>
      <p:sp>
        <p:nvSpPr>
          <p:cNvPr id="4" name="Date Placeholder 3"/>
          <p:cNvSpPr>
            <a:spLocks noGrp="1"/>
          </p:cNvSpPr>
          <p:nvPr>
            <p:ph type="dt" sz="half" idx="10"/>
          </p:nvPr>
        </p:nvSpPr>
        <p:spPr/>
        <p:txBody>
          <a:bodyPr/>
          <a:lstStyle/>
          <a:p>
            <a:fld id="{1BAE35F3-A313-4BA0-9F1D-A5B57E81AEE2}" type="datetime3">
              <a:rPr lang="en-US" smtClean="0"/>
              <a:t>5 December 2012</a:t>
            </a:fld>
            <a:endParaRPr lang="en-US"/>
          </a:p>
        </p:txBody>
      </p:sp>
      <p:sp>
        <p:nvSpPr>
          <p:cNvPr id="5" name="Slide Number Placeholder 4"/>
          <p:cNvSpPr>
            <a:spLocks noGrp="1"/>
          </p:cNvSpPr>
          <p:nvPr>
            <p:ph type="sldNum" sz="quarter" idx="12"/>
          </p:nvPr>
        </p:nvSpPr>
        <p:spPr/>
        <p:txBody>
          <a:bodyPr/>
          <a:lstStyle/>
          <a:p>
            <a:fld id="{12488483-F491-42DF-9DC1-D3D298853161}" type="slidenum">
              <a:rPr lang="en-US" smtClean="0"/>
              <a:t>53</a:t>
            </a:fld>
            <a:endParaRPr lang="en-US"/>
          </a:p>
        </p:txBody>
      </p:sp>
      <p:pic>
        <p:nvPicPr>
          <p:cNvPr id="6" name="Picture 5" descr="C:\Users\Aero\Desktop\Flow Visualization\FlowVis01.17.2012\120rpm\DSC_6883.JPG"/>
          <p:cNvPicPr>
            <a:picLocks noChangeAspect="1"/>
          </p:cNvPicPr>
          <p:nvPr/>
        </p:nvPicPr>
        <p:blipFill rotWithShape="1">
          <a:blip r:embed="rId3" cstate="print">
            <a:extLst>
              <a:ext uri="{28A0092B-C50C-407E-A947-70E740481C1C}">
                <a14:useLocalDpi xmlns:a14="http://schemas.microsoft.com/office/drawing/2010/main" val="0"/>
              </a:ext>
            </a:extLst>
          </a:blip>
          <a:srcRect l="43706" t="67196" r="23501" b="8069"/>
          <a:stretch/>
        </p:blipFill>
        <p:spPr bwMode="auto">
          <a:xfrm>
            <a:off x="1236010" y="1600200"/>
            <a:ext cx="6671980" cy="3326130"/>
          </a:xfrm>
          <a:prstGeom prst="rect">
            <a:avLst/>
          </a:prstGeom>
          <a:noFill/>
          <a:ln>
            <a:noFill/>
          </a:ln>
          <a:extLst>
            <a:ext uri="{53640926-AAD7-44D8-BBD7-CCE9431645EC}">
              <a14:shadowObscured xmlns:a14="http://schemas.microsoft.com/office/drawing/2010/main"/>
            </a:ext>
          </a:extLst>
        </p:spPr>
      </p:pic>
      <p:sp>
        <p:nvSpPr>
          <p:cNvPr id="7" name="TextBox 6"/>
          <p:cNvSpPr txBox="1"/>
          <p:nvPr/>
        </p:nvSpPr>
        <p:spPr>
          <a:xfrm>
            <a:off x="1236010" y="5029200"/>
            <a:ext cx="6671980" cy="1384995"/>
          </a:xfrm>
          <a:prstGeom prst="rect">
            <a:avLst/>
          </a:prstGeom>
          <a:noFill/>
        </p:spPr>
        <p:txBody>
          <a:bodyPr wrap="square" rtlCol="0">
            <a:spAutoFit/>
          </a:bodyPr>
          <a:lstStyle/>
          <a:p>
            <a:pPr marL="285750" indent="-285750">
              <a:buFont typeface="Arial" pitchFamily="34" charset="0"/>
              <a:buChar char="•"/>
            </a:pPr>
            <a:r>
              <a:rPr lang="en-US" sz="2800" i="1" dirty="0" err="1">
                <a:cs typeface="Arial" pitchFamily="34" charset="0"/>
              </a:rPr>
              <a:t>Re</a:t>
            </a:r>
            <a:r>
              <a:rPr lang="en-US" sz="2800" baseline="-25000" dirty="0" err="1">
                <a:cs typeface="Arial" pitchFamily="34" charset="0"/>
              </a:rPr>
              <a:t>tip</a:t>
            </a:r>
            <a:r>
              <a:rPr lang="en-US" sz="2800" dirty="0">
                <a:cs typeface="Arial" pitchFamily="34" charset="0"/>
              </a:rPr>
              <a:t> = </a:t>
            </a:r>
            <a:r>
              <a:rPr lang="en-US" sz="2800" dirty="0" smtClean="0">
                <a:cs typeface="Arial" pitchFamily="34" charset="0"/>
              </a:rPr>
              <a:t>1.60 </a:t>
            </a:r>
            <a:r>
              <a:rPr lang="en-US" sz="2800" dirty="0">
                <a:cs typeface="Arial" pitchFamily="34" charset="0"/>
              </a:rPr>
              <a:t>x 10</a:t>
            </a:r>
            <a:r>
              <a:rPr lang="en-US" sz="2800" baseline="30000" dirty="0">
                <a:cs typeface="Arial" pitchFamily="34" charset="0"/>
              </a:rPr>
              <a:t>4</a:t>
            </a:r>
          </a:p>
          <a:p>
            <a:pPr marL="742950" lvl="1" indent="-285750">
              <a:buFont typeface="Arial" pitchFamily="34" charset="0"/>
              <a:buChar char="•"/>
            </a:pPr>
            <a:r>
              <a:rPr lang="en-US" sz="2800" dirty="0" smtClean="0">
                <a:solidFill>
                  <a:srgbClr val="821A1D"/>
                </a:solidFill>
                <a:cs typeface="Arial" pitchFamily="34" charset="0"/>
              </a:rPr>
              <a:t>Single-bladed rotor</a:t>
            </a:r>
          </a:p>
          <a:p>
            <a:pPr marL="285750" indent="-285750">
              <a:buFont typeface="Arial" pitchFamily="34" charset="0"/>
              <a:buChar char="•"/>
            </a:pPr>
            <a:r>
              <a:rPr lang="en-US" sz="2800" dirty="0">
                <a:cs typeface="Arial" pitchFamily="34" charset="0"/>
              </a:rPr>
              <a:t>45 – 63 </a:t>
            </a:r>
            <a:r>
              <a:rPr lang="el-GR" sz="2800" dirty="0" smtClean="0">
                <a:cs typeface="Arial" pitchFamily="34" charset="0"/>
              </a:rPr>
              <a:t>μ</a:t>
            </a:r>
            <a:r>
              <a:rPr lang="en-US" sz="2800" dirty="0">
                <a:cs typeface="Arial" pitchFamily="34" charset="0"/>
              </a:rPr>
              <a:t>m </a:t>
            </a:r>
            <a:r>
              <a:rPr lang="en-US" sz="2800" dirty="0" smtClean="0">
                <a:cs typeface="Arial" pitchFamily="34" charset="0"/>
              </a:rPr>
              <a:t>glass sediment</a:t>
            </a:r>
            <a:endParaRPr lang="en-US" sz="2800" dirty="0">
              <a:cs typeface="Arial" pitchFamily="34" charset="0"/>
            </a:endParaRPr>
          </a:p>
        </p:txBody>
      </p:sp>
      <p:pic>
        <p:nvPicPr>
          <p:cNvPr id="8"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05125" y="3282315"/>
            <a:ext cx="1298575" cy="13477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486400" y="3323749"/>
            <a:ext cx="1298575" cy="13477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064107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Dual-Phase Results</a:t>
            </a:r>
            <a:endParaRPr lang="en-US" dirty="0"/>
          </a:p>
        </p:txBody>
      </p:sp>
      <p:sp>
        <p:nvSpPr>
          <p:cNvPr id="4" name="Date Placeholder 3"/>
          <p:cNvSpPr>
            <a:spLocks noGrp="1"/>
          </p:cNvSpPr>
          <p:nvPr>
            <p:ph type="dt" sz="half" idx="10"/>
          </p:nvPr>
        </p:nvSpPr>
        <p:spPr/>
        <p:txBody>
          <a:bodyPr/>
          <a:lstStyle/>
          <a:p>
            <a:fld id="{1BAE35F3-A313-4BA0-9F1D-A5B57E81AEE2}" type="datetime3">
              <a:rPr lang="en-US" smtClean="0"/>
              <a:t>5 December 2012</a:t>
            </a:fld>
            <a:endParaRPr lang="en-US"/>
          </a:p>
        </p:txBody>
      </p:sp>
      <p:sp>
        <p:nvSpPr>
          <p:cNvPr id="5" name="Slide Number Placeholder 4"/>
          <p:cNvSpPr>
            <a:spLocks noGrp="1"/>
          </p:cNvSpPr>
          <p:nvPr>
            <p:ph type="sldNum" sz="quarter" idx="12"/>
          </p:nvPr>
        </p:nvSpPr>
        <p:spPr/>
        <p:txBody>
          <a:bodyPr/>
          <a:lstStyle/>
          <a:p>
            <a:fld id="{12488483-F491-42DF-9DC1-D3D298853161}" type="slidenum">
              <a:rPr lang="en-US" smtClean="0"/>
              <a:t>54</a:t>
            </a:fld>
            <a:endParaRPr lang="en-US"/>
          </a:p>
        </p:txBody>
      </p:sp>
      <p:sp>
        <p:nvSpPr>
          <p:cNvPr id="7" name="TextBox 6"/>
          <p:cNvSpPr txBox="1"/>
          <p:nvPr/>
        </p:nvSpPr>
        <p:spPr>
          <a:xfrm>
            <a:off x="1236010" y="5029200"/>
            <a:ext cx="6671980" cy="1384995"/>
          </a:xfrm>
          <a:prstGeom prst="rect">
            <a:avLst/>
          </a:prstGeom>
          <a:noFill/>
        </p:spPr>
        <p:txBody>
          <a:bodyPr wrap="square" rtlCol="0">
            <a:spAutoFit/>
          </a:bodyPr>
          <a:lstStyle/>
          <a:p>
            <a:pPr marL="285750" indent="-285750">
              <a:buFont typeface="Arial" pitchFamily="34" charset="0"/>
              <a:buChar char="•"/>
            </a:pPr>
            <a:r>
              <a:rPr lang="en-US" sz="2800" i="1" dirty="0" err="1">
                <a:cs typeface="Arial" pitchFamily="34" charset="0"/>
              </a:rPr>
              <a:t>Re</a:t>
            </a:r>
            <a:r>
              <a:rPr lang="en-US" sz="2800" baseline="-25000" dirty="0" err="1">
                <a:cs typeface="Arial" pitchFamily="34" charset="0"/>
              </a:rPr>
              <a:t>tip</a:t>
            </a:r>
            <a:r>
              <a:rPr lang="en-US" sz="2800" dirty="0">
                <a:cs typeface="Arial" pitchFamily="34" charset="0"/>
              </a:rPr>
              <a:t> = </a:t>
            </a:r>
            <a:r>
              <a:rPr lang="en-US" sz="2800" dirty="0" smtClean="0">
                <a:cs typeface="Arial" pitchFamily="34" charset="0"/>
              </a:rPr>
              <a:t>5.98 </a:t>
            </a:r>
            <a:r>
              <a:rPr lang="en-US" sz="2800" dirty="0">
                <a:cs typeface="Arial" pitchFamily="34" charset="0"/>
              </a:rPr>
              <a:t>x 10</a:t>
            </a:r>
            <a:r>
              <a:rPr lang="en-US" sz="2800" baseline="30000" dirty="0">
                <a:cs typeface="Arial" pitchFamily="34" charset="0"/>
              </a:rPr>
              <a:t>4</a:t>
            </a:r>
          </a:p>
          <a:p>
            <a:pPr marL="742950" lvl="1" indent="-285750">
              <a:buFont typeface="Arial" pitchFamily="34" charset="0"/>
              <a:buChar char="•"/>
            </a:pPr>
            <a:r>
              <a:rPr lang="en-US" sz="2800" dirty="0" smtClean="0">
                <a:solidFill>
                  <a:srgbClr val="821A1D"/>
                </a:solidFill>
                <a:cs typeface="Arial" pitchFamily="34" charset="0"/>
              </a:rPr>
              <a:t>Single-bladed rotor</a:t>
            </a:r>
          </a:p>
          <a:p>
            <a:pPr marL="285750" indent="-285750">
              <a:buFont typeface="Arial" pitchFamily="34" charset="0"/>
              <a:buChar char="•"/>
            </a:pPr>
            <a:r>
              <a:rPr lang="en-US" sz="2800" dirty="0">
                <a:cs typeface="Arial" pitchFamily="34" charset="0"/>
              </a:rPr>
              <a:t>44 – 125  </a:t>
            </a:r>
            <a:r>
              <a:rPr lang="el-GR" sz="2800" dirty="0" smtClean="0">
                <a:cs typeface="Arial" pitchFamily="34" charset="0"/>
              </a:rPr>
              <a:t>μ</a:t>
            </a:r>
            <a:r>
              <a:rPr lang="en-US" sz="2800" dirty="0">
                <a:cs typeface="Arial" pitchFamily="34" charset="0"/>
              </a:rPr>
              <a:t>m </a:t>
            </a:r>
            <a:r>
              <a:rPr lang="en-US" sz="2800" dirty="0" smtClean="0">
                <a:cs typeface="Arial" pitchFamily="34" charset="0"/>
              </a:rPr>
              <a:t>steel sediment</a:t>
            </a:r>
            <a:endParaRPr lang="en-US" sz="2800" dirty="0">
              <a:cs typeface="Arial" pitchFamily="34" charset="0"/>
            </a:endParaRPr>
          </a:p>
        </p:txBody>
      </p:sp>
      <p:pic>
        <p:nvPicPr>
          <p:cNvPr id="8" name="Picture 2" descr="C:\Users\Aero\Desktop\Steel 450.pn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4478"/>
          <a:stretch/>
        </p:blipFill>
        <p:spPr bwMode="auto">
          <a:xfrm>
            <a:off x="641437" y="1397696"/>
            <a:ext cx="7861126" cy="33781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11290378"/>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Dual-Phase Results</a:t>
            </a:r>
            <a:endParaRPr lang="en-US" dirty="0"/>
          </a:p>
        </p:txBody>
      </p:sp>
      <p:sp>
        <p:nvSpPr>
          <p:cNvPr id="4" name="Date Placeholder 3"/>
          <p:cNvSpPr>
            <a:spLocks noGrp="1"/>
          </p:cNvSpPr>
          <p:nvPr>
            <p:ph type="dt" sz="half" idx="10"/>
          </p:nvPr>
        </p:nvSpPr>
        <p:spPr/>
        <p:txBody>
          <a:bodyPr/>
          <a:lstStyle/>
          <a:p>
            <a:fld id="{1BAE35F3-A313-4BA0-9F1D-A5B57E81AEE2}" type="datetime3">
              <a:rPr lang="en-US" smtClean="0"/>
              <a:t>5 December 2012</a:t>
            </a:fld>
            <a:endParaRPr lang="en-US"/>
          </a:p>
        </p:txBody>
      </p:sp>
      <p:sp>
        <p:nvSpPr>
          <p:cNvPr id="5" name="Slide Number Placeholder 4"/>
          <p:cNvSpPr>
            <a:spLocks noGrp="1"/>
          </p:cNvSpPr>
          <p:nvPr>
            <p:ph type="sldNum" sz="quarter" idx="12"/>
          </p:nvPr>
        </p:nvSpPr>
        <p:spPr/>
        <p:txBody>
          <a:bodyPr/>
          <a:lstStyle/>
          <a:p>
            <a:fld id="{12488483-F491-42DF-9DC1-D3D298853161}" type="slidenum">
              <a:rPr lang="en-US" smtClean="0"/>
              <a:t>55</a:t>
            </a:fld>
            <a:endParaRPr lang="en-US"/>
          </a:p>
        </p:txBody>
      </p:sp>
      <p:pic>
        <p:nvPicPr>
          <p:cNvPr id="6" name="Picture 2" descr="C:\Users\Aero\Desktop\AIAA Presentation\DSC_6699.JP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15529"/>
          <a:stretch/>
        </p:blipFill>
        <p:spPr bwMode="auto">
          <a:xfrm>
            <a:off x="1196212" y="1301578"/>
            <a:ext cx="6705600" cy="3751654"/>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1236010" y="5029200"/>
            <a:ext cx="6671980" cy="1384995"/>
          </a:xfrm>
          <a:prstGeom prst="rect">
            <a:avLst/>
          </a:prstGeom>
          <a:noFill/>
        </p:spPr>
        <p:txBody>
          <a:bodyPr wrap="square" rtlCol="0">
            <a:spAutoFit/>
          </a:bodyPr>
          <a:lstStyle/>
          <a:p>
            <a:pPr marL="285750" indent="-285750">
              <a:buFont typeface="Arial" pitchFamily="34" charset="0"/>
              <a:buChar char="•"/>
            </a:pPr>
            <a:r>
              <a:rPr lang="en-US" sz="2800" i="1" dirty="0" err="1">
                <a:cs typeface="Arial" pitchFamily="34" charset="0"/>
              </a:rPr>
              <a:t>Re</a:t>
            </a:r>
            <a:r>
              <a:rPr lang="en-US" sz="2800" baseline="-25000" dirty="0" err="1">
                <a:cs typeface="Arial" pitchFamily="34" charset="0"/>
              </a:rPr>
              <a:t>tip</a:t>
            </a:r>
            <a:r>
              <a:rPr lang="en-US" sz="2800" dirty="0">
                <a:cs typeface="Arial" pitchFamily="34" charset="0"/>
              </a:rPr>
              <a:t> = </a:t>
            </a:r>
            <a:r>
              <a:rPr lang="en-US" sz="2800" dirty="0" smtClean="0">
                <a:cs typeface="Arial" pitchFamily="34" charset="0"/>
              </a:rPr>
              <a:t>5.98 </a:t>
            </a:r>
            <a:r>
              <a:rPr lang="en-US" sz="2800" dirty="0">
                <a:cs typeface="Arial" pitchFamily="34" charset="0"/>
              </a:rPr>
              <a:t>x 10</a:t>
            </a:r>
            <a:r>
              <a:rPr lang="en-US" sz="2800" baseline="30000" dirty="0">
                <a:cs typeface="Arial" pitchFamily="34" charset="0"/>
              </a:rPr>
              <a:t>4</a:t>
            </a:r>
          </a:p>
          <a:p>
            <a:pPr marL="742950" lvl="1" indent="-285750">
              <a:buFont typeface="Arial" pitchFamily="34" charset="0"/>
              <a:buChar char="•"/>
            </a:pPr>
            <a:r>
              <a:rPr lang="en-US" sz="2800" dirty="0" smtClean="0">
                <a:solidFill>
                  <a:srgbClr val="821A1D"/>
                </a:solidFill>
                <a:cs typeface="Arial" pitchFamily="34" charset="0"/>
              </a:rPr>
              <a:t>Single-bladed rotor</a:t>
            </a:r>
          </a:p>
          <a:p>
            <a:pPr marL="285750" indent="-285750">
              <a:buFont typeface="Arial" pitchFamily="34" charset="0"/>
              <a:buChar char="•"/>
            </a:pPr>
            <a:r>
              <a:rPr lang="en-US" sz="2800" dirty="0">
                <a:cs typeface="Arial" pitchFamily="34" charset="0"/>
              </a:rPr>
              <a:t>45 – 63 </a:t>
            </a:r>
            <a:r>
              <a:rPr lang="el-GR" sz="2800" dirty="0" smtClean="0">
                <a:cs typeface="Arial" pitchFamily="34" charset="0"/>
              </a:rPr>
              <a:t>μ</a:t>
            </a:r>
            <a:r>
              <a:rPr lang="en-US" sz="2800" dirty="0">
                <a:cs typeface="Arial" pitchFamily="34" charset="0"/>
              </a:rPr>
              <a:t>m </a:t>
            </a:r>
            <a:r>
              <a:rPr lang="en-US" sz="2800" dirty="0" smtClean="0">
                <a:cs typeface="Arial" pitchFamily="34" charset="0"/>
              </a:rPr>
              <a:t>glass sediment</a:t>
            </a:r>
            <a:endParaRPr lang="en-US" sz="2800" dirty="0">
              <a:cs typeface="Arial" pitchFamily="34" charset="0"/>
            </a:endParaRPr>
          </a:p>
        </p:txBody>
      </p:sp>
    </p:spTree>
    <p:extLst>
      <p:ext uri="{BB962C8B-B14F-4D97-AF65-F5344CB8AC3E}">
        <p14:creationId xmlns:p14="http://schemas.microsoft.com/office/powerpoint/2010/main" val="222542681"/>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600" y="3200400"/>
            <a:ext cx="6629400" cy="1066800"/>
          </a:xfrm>
        </p:spPr>
        <p:txBody>
          <a:bodyPr>
            <a:normAutofit/>
          </a:bodyPr>
          <a:lstStyle/>
          <a:p>
            <a:r>
              <a:rPr lang="en-US" dirty="0" smtClean="0"/>
              <a:t>New Scaling Parameters</a:t>
            </a:r>
            <a:endParaRPr lang="en-US" dirty="0"/>
          </a:p>
        </p:txBody>
      </p:sp>
      <p:sp>
        <p:nvSpPr>
          <p:cNvPr id="4" name="Date Placeholder 3"/>
          <p:cNvSpPr>
            <a:spLocks noGrp="1"/>
          </p:cNvSpPr>
          <p:nvPr>
            <p:ph type="dt" sz="half" idx="10"/>
          </p:nvPr>
        </p:nvSpPr>
        <p:spPr/>
        <p:txBody>
          <a:bodyPr/>
          <a:lstStyle/>
          <a:p>
            <a:fld id="{1BAE35F3-A313-4BA0-9F1D-A5B57E81AEE2}" type="datetime3">
              <a:rPr lang="en-US" smtClean="0"/>
              <a:t>5 December 2012</a:t>
            </a:fld>
            <a:endParaRPr lang="en-US"/>
          </a:p>
        </p:txBody>
      </p:sp>
      <p:sp>
        <p:nvSpPr>
          <p:cNvPr id="5" name="Slide Number Placeholder 4"/>
          <p:cNvSpPr>
            <a:spLocks noGrp="1"/>
          </p:cNvSpPr>
          <p:nvPr>
            <p:ph type="sldNum" sz="quarter" idx="12"/>
          </p:nvPr>
        </p:nvSpPr>
        <p:spPr/>
        <p:txBody>
          <a:bodyPr/>
          <a:lstStyle/>
          <a:p>
            <a:fld id="{12488483-F491-42DF-9DC1-D3D298853161}" type="slidenum">
              <a:rPr lang="en-US" smtClean="0"/>
              <a:t>56</a:t>
            </a:fld>
            <a:endParaRPr lang="en-US"/>
          </a:p>
        </p:txBody>
      </p:sp>
    </p:spTree>
    <p:extLst>
      <p:ext uri="{BB962C8B-B14F-4D97-AF65-F5344CB8AC3E}">
        <p14:creationId xmlns:p14="http://schemas.microsoft.com/office/powerpoint/2010/main" val="644103195"/>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Buckingham-Pi Analysis</a:t>
            </a:r>
            <a:endParaRPr lang="en-US" dirty="0"/>
          </a:p>
        </p:txBody>
      </p:sp>
      <p:sp>
        <p:nvSpPr>
          <p:cNvPr id="4" name="Date Placeholder 3"/>
          <p:cNvSpPr>
            <a:spLocks noGrp="1"/>
          </p:cNvSpPr>
          <p:nvPr>
            <p:ph type="dt" sz="half" idx="10"/>
          </p:nvPr>
        </p:nvSpPr>
        <p:spPr/>
        <p:txBody>
          <a:bodyPr/>
          <a:lstStyle/>
          <a:p>
            <a:fld id="{1BAE35F3-A313-4BA0-9F1D-A5B57E81AEE2}" type="datetime3">
              <a:rPr lang="en-US" smtClean="0"/>
              <a:t>5 December 2012</a:t>
            </a:fld>
            <a:endParaRPr lang="en-US"/>
          </a:p>
        </p:txBody>
      </p:sp>
      <p:sp>
        <p:nvSpPr>
          <p:cNvPr id="5" name="Slide Number Placeholder 4"/>
          <p:cNvSpPr>
            <a:spLocks noGrp="1"/>
          </p:cNvSpPr>
          <p:nvPr>
            <p:ph type="sldNum" sz="quarter" idx="12"/>
          </p:nvPr>
        </p:nvSpPr>
        <p:spPr/>
        <p:txBody>
          <a:bodyPr/>
          <a:lstStyle/>
          <a:p>
            <a:fld id="{12488483-F491-42DF-9DC1-D3D298853161}" type="slidenum">
              <a:rPr lang="en-US" smtClean="0"/>
              <a:t>57</a:t>
            </a:fld>
            <a:endParaRPr lang="en-US" dirty="0"/>
          </a:p>
        </p:txBody>
      </p:sp>
      <p:sp>
        <p:nvSpPr>
          <p:cNvPr id="6" name="TextBox 5"/>
          <p:cNvSpPr txBox="1"/>
          <p:nvPr/>
        </p:nvSpPr>
        <p:spPr>
          <a:xfrm>
            <a:off x="151356" y="1447800"/>
            <a:ext cx="8610600" cy="4708981"/>
          </a:xfrm>
          <a:prstGeom prst="rect">
            <a:avLst/>
          </a:prstGeom>
          <a:noFill/>
        </p:spPr>
        <p:txBody>
          <a:bodyPr wrap="square" rtlCol="0">
            <a:spAutoFit/>
          </a:bodyPr>
          <a:lstStyle/>
          <a:p>
            <a:pPr marL="342900" indent="-342900">
              <a:buFont typeface="Arial" pitchFamily="34" charset="0"/>
              <a:buChar char="•"/>
            </a:pPr>
            <a:r>
              <a:rPr lang="en-US" sz="2800" dirty="0">
                <a:cs typeface="Arial" pitchFamily="34" charset="0"/>
              </a:rPr>
              <a:t>Previous work and flow visualization has shown that vortices affect sediment uplift</a:t>
            </a:r>
          </a:p>
          <a:p>
            <a:pPr marL="342900" indent="-342900">
              <a:buFont typeface="Arial" pitchFamily="34" charset="0"/>
              <a:buChar char="•"/>
            </a:pPr>
            <a:endParaRPr lang="en-US" sz="2800" dirty="0" smtClean="0">
              <a:cs typeface="Arial" pitchFamily="34" charset="0"/>
            </a:endParaRPr>
          </a:p>
          <a:p>
            <a:pPr marL="342900" indent="-342900">
              <a:buFont typeface="Arial" pitchFamily="34" charset="0"/>
              <a:buChar char="•"/>
            </a:pPr>
            <a:r>
              <a:rPr lang="en-US" sz="2800" dirty="0" smtClean="0">
                <a:cs typeface="Arial" pitchFamily="34" charset="0"/>
              </a:rPr>
              <a:t>Dimensional </a:t>
            </a:r>
            <a:r>
              <a:rPr lang="en-US" sz="2800" dirty="0">
                <a:cs typeface="Arial" pitchFamily="34" charset="0"/>
              </a:rPr>
              <a:t>analysis to find </a:t>
            </a:r>
            <a:r>
              <a:rPr lang="en-US" sz="2800" dirty="0" smtClean="0">
                <a:cs typeface="Arial" pitchFamily="34" charset="0"/>
              </a:rPr>
              <a:t>new similarity parameters</a:t>
            </a:r>
          </a:p>
          <a:p>
            <a:pPr marL="342900" indent="-342900">
              <a:buFont typeface="Arial" pitchFamily="34" charset="0"/>
              <a:buChar char="•"/>
            </a:pPr>
            <a:endParaRPr lang="en-US" sz="2400" b="1" dirty="0">
              <a:latin typeface="Arial" pitchFamily="34" charset="0"/>
              <a:cs typeface="Arial" pitchFamily="34" charset="0"/>
            </a:endParaRPr>
          </a:p>
          <a:p>
            <a:pPr marL="342900" indent="-342900">
              <a:buFont typeface="Arial" pitchFamily="34" charset="0"/>
              <a:buChar char="•"/>
            </a:pPr>
            <a:endParaRPr lang="en-US" sz="2400" b="1" dirty="0" smtClean="0">
              <a:latin typeface="Arial" pitchFamily="34" charset="0"/>
              <a:cs typeface="Arial" pitchFamily="34" charset="0"/>
            </a:endParaRPr>
          </a:p>
          <a:p>
            <a:pPr marL="342900" indent="-342900">
              <a:buFont typeface="Arial" pitchFamily="34" charset="0"/>
              <a:buChar char="•"/>
            </a:pPr>
            <a:endParaRPr lang="en-US" sz="2400" b="1" dirty="0" smtClean="0">
              <a:latin typeface="Arial" pitchFamily="34" charset="0"/>
              <a:cs typeface="Arial" pitchFamily="34" charset="0"/>
            </a:endParaRPr>
          </a:p>
          <a:p>
            <a:pPr marL="342900" indent="-342900">
              <a:buFont typeface="Arial" pitchFamily="34" charset="0"/>
              <a:buChar char="•"/>
            </a:pPr>
            <a:endParaRPr lang="en-US" sz="2400" b="1" dirty="0" smtClean="0">
              <a:latin typeface="Arial" pitchFamily="34" charset="0"/>
              <a:cs typeface="Arial" pitchFamily="34" charset="0"/>
            </a:endParaRPr>
          </a:p>
          <a:p>
            <a:pPr marL="342900" indent="-342900">
              <a:buFont typeface="Arial" pitchFamily="34" charset="0"/>
              <a:buChar char="•"/>
            </a:pPr>
            <a:endParaRPr lang="en-US" sz="2400" b="1" dirty="0">
              <a:latin typeface="Arial" pitchFamily="34" charset="0"/>
              <a:cs typeface="Arial" pitchFamily="34" charset="0"/>
            </a:endParaRPr>
          </a:p>
          <a:p>
            <a:pPr marL="342900" indent="-342900">
              <a:buFont typeface="Arial" pitchFamily="34" charset="0"/>
              <a:buChar char="•"/>
            </a:pPr>
            <a:endParaRPr lang="en-US" sz="2400" b="1" dirty="0" smtClean="0">
              <a:latin typeface="Arial" pitchFamily="34" charset="0"/>
              <a:cs typeface="Arial" pitchFamily="34" charset="0"/>
            </a:endParaRPr>
          </a:p>
          <a:p>
            <a:pPr marL="342900" indent="-342900">
              <a:buFont typeface="Arial" pitchFamily="34" charset="0"/>
              <a:buChar char="•"/>
            </a:pPr>
            <a:endParaRPr lang="en-US" sz="2400" b="1" dirty="0">
              <a:latin typeface="Arial" pitchFamily="34" charset="0"/>
              <a:cs typeface="Arial" pitchFamily="34" charset="0"/>
            </a:endParaRPr>
          </a:p>
          <a:p>
            <a:pPr lvl="2"/>
            <a:endParaRPr lang="en-US" sz="2000" b="1" dirty="0">
              <a:solidFill>
                <a:srgbClr val="E1B724"/>
              </a:solidFill>
              <a:latin typeface="Arial" pitchFamily="34" charset="0"/>
              <a:cs typeface="Arial" pitchFamily="34" charset="0"/>
            </a:endParaRPr>
          </a:p>
        </p:txBody>
      </p:sp>
      <p:sp>
        <p:nvSpPr>
          <p:cNvPr id="7" name="Right Arrow 6"/>
          <p:cNvSpPr/>
          <p:nvPr/>
        </p:nvSpPr>
        <p:spPr>
          <a:xfrm>
            <a:off x="2390775" y="4000500"/>
            <a:ext cx="914400" cy="838200"/>
          </a:xfrm>
          <a:prstGeom prst="right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ight Arrow 7"/>
          <p:cNvSpPr/>
          <p:nvPr/>
        </p:nvSpPr>
        <p:spPr>
          <a:xfrm>
            <a:off x="5855787" y="3997345"/>
            <a:ext cx="914400" cy="838200"/>
          </a:xfrm>
          <a:prstGeom prst="right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6858000" y="3657600"/>
            <a:ext cx="2057400" cy="1524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New Similarity Parameters</a:t>
            </a:r>
            <a:endParaRPr lang="en-US" dirty="0"/>
          </a:p>
        </p:txBody>
      </p:sp>
      <p:sp>
        <p:nvSpPr>
          <p:cNvPr id="10" name="Rectangle 9"/>
          <p:cNvSpPr/>
          <p:nvPr/>
        </p:nvSpPr>
        <p:spPr>
          <a:xfrm>
            <a:off x="189456" y="3657600"/>
            <a:ext cx="2057400" cy="1524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i="1" dirty="0" smtClean="0"/>
              <a:t>R</a:t>
            </a:r>
            <a:r>
              <a:rPr lang="en-US" sz="2000" dirty="0" smtClean="0"/>
              <a:t>, </a:t>
            </a:r>
            <a:r>
              <a:rPr lang="en-US" sz="2000" i="1" dirty="0" err="1" smtClean="0"/>
              <a:t>D</a:t>
            </a:r>
            <a:r>
              <a:rPr lang="en-US" sz="2000" i="1" baseline="-25000" dirty="0" err="1" smtClean="0"/>
              <a:t>p</a:t>
            </a:r>
            <a:r>
              <a:rPr lang="en-US" sz="2000" dirty="0" smtClean="0"/>
              <a:t>, </a:t>
            </a:r>
            <a:r>
              <a:rPr lang="en-US" sz="2000" i="1" dirty="0" err="1" smtClean="0"/>
              <a:t>U</a:t>
            </a:r>
            <a:r>
              <a:rPr lang="en-US" sz="2000" baseline="-25000" dirty="0" err="1" smtClean="0"/>
              <a:t>char</a:t>
            </a:r>
            <a:r>
              <a:rPr lang="en-US" sz="2000" dirty="0" smtClean="0"/>
              <a:t>, </a:t>
            </a:r>
            <a:r>
              <a:rPr lang="en-US" sz="2000" i="1" dirty="0" smtClean="0"/>
              <a:t>U</a:t>
            </a:r>
            <a:r>
              <a:rPr lang="en-US" sz="2000" i="1" baseline="-25000" dirty="0" smtClean="0"/>
              <a:t>F</a:t>
            </a:r>
            <a:r>
              <a:rPr lang="en-US" sz="2000" dirty="0" smtClean="0"/>
              <a:t>, …</a:t>
            </a:r>
          </a:p>
          <a:p>
            <a:pPr algn="ctr"/>
            <a:endParaRPr lang="en-US" sz="2000" dirty="0"/>
          </a:p>
          <a:p>
            <a:pPr algn="ctr"/>
            <a:r>
              <a:rPr lang="en-US" sz="2000" i="1" dirty="0" smtClean="0"/>
              <a:t>V</a:t>
            </a:r>
            <a:r>
              <a:rPr lang="el-GR" sz="2000" i="1" baseline="-25000" dirty="0" smtClean="0">
                <a:latin typeface="Cambria Math"/>
                <a:ea typeface="Cambria Math"/>
              </a:rPr>
              <a:t>θ</a:t>
            </a:r>
            <a:r>
              <a:rPr lang="en-US" sz="2000" baseline="-25000" dirty="0" smtClean="0">
                <a:latin typeface="Cambria Math"/>
                <a:ea typeface="Cambria Math"/>
              </a:rPr>
              <a:t>max</a:t>
            </a:r>
            <a:r>
              <a:rPr lang="en-US" sz="2000" dirty="0" smtClean="0">
                <a:latin typeface="Cambria Math"/>
                <a:ea typeface="Cambria Math"/>
              </a:rPr>
              <a:t>, </a:t>
            </a:r>
            <a:r>
              <a:rPr lang="el-GR" sz="2000" i="1" dirty="0" smtClean="0">
                <a:latin typeface="Cambria Math"/>
                <a:ea typeface="Cambria Math"/>
              </a:rPr>
              <a:t>Γ</a:t>
            </a:r>
            <a:r>
              <a:rPr lang="el-GR" sz="2000" baseline="-25000" dirty="0" smtClean="0">
                <a:latin typeface="Cambria Math"/>
                <a:ea typeface="Cambria Math"/>
              </a:rPr>
              <a:t>ν</a:t>
            </a:r>
            <a:r>
              <a:rPr lang="en-US" sz="2000" dirty="0" smtClean="0">
                <a:latin typeface="Cambria Math"/>
                <a:ea typeface="Cambria Math"/>
              </a:rPr>
              <a:t>, ...</a:t>
            </a:r>
            <a:endParaRPr lang="en-US" sz="2000" dirty="0"/>
          </a:p>
        </p:txBody>
      </p:sp>
      <p:sp>
        <p:nvSpPr>
          <p:cNvPr id="12" name="Oval 11"/>
          <p:cNvSpPr/>
          <p:nvPr/>
        </p:nvSpPr>
        <p:spPr>
          <a:xfrm>
            <a:off x="3381375" y="3724275"/>
            <a:ext cx="2362200" cy="137160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b="1" dirty="0" smtClean="0">
                <a:solidFill>
                  <a:schemeClr val="bg1"/>
                </a:solidFill>
              </a:rPr>
              <a:t>Buckingham-Pi Analysis</a:t>
            </a:r>
            <a:endParaRPr lang="en-US" b="1" dirty="0">
              <a:solidFill>
                <a:schemeClr val="bg1"/>
              </a:solidFill>
            </a:endParaRPr>
          </a:p>
        </p:txBody>
      </p:sp>
      <p:sp>
        <p:nvSpPr>
          <p:cNvPr id="3" name="TextBox 2"/>
          <p:cNvSpPr txBox="1"/>
          <p:nvPr/>
        </p:nvSpPr>
        <p:spPr>
          <a:xfrm>
            <a:off x="-1044" y="3288268"/>
            <a:ext cx="2438400" cy="369332"/>
          </a:xfrm>
          <a:prstGeom prst="rect">
            <a:avLst/>
          </a:prstGeom>
          <a:noFill/>
        </p:spPr>
        <p:txBody>
          <a:bodyPr wrap="square" rtlCol="0">
            <a:spAutoFit/>
          </a:bodyPr>
          <a:lstStyle/>
          <a:p>
            <a:pPr algn="ctr"/>
            <a:r>
              <a:rPr lang="en-US" dirty="0" smtClean="0"/>
              <a:t>Flow/vortex properties</a:t>
            </a:r>
            <a:endParaRPr lang="en-US" dirty="0"/>
          </a:p>
        </p:txBody>
      </p:sp>
    </p:spTree>
    <p:extLst>
      <p:ext uri="{BB962C8B-B14F-4D97-AF65-F5344CB8AC3E}">
        <p14:creationId xmlns:p14="http://schemas.microsoft.com/office/powerpoint/2010/main" val="31685367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fade">
                                      <p:cBhvr>
                                        <p:cTn id="15" dur="500"/>
                                        <p:tgtEl>
                                          <p:spTgt spid="12"/>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fade">
                                      <p:cBhvr>
                                        <p:cTn id="20" dur="500"/>
                                        <p:tgtEl>
                                          <p:spTgt spid="8"/>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fade">
                                      <p:cBhvr>
                                        <p:cTn id="2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12" grpId="0" animBg="1"/>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Buckingham-Pi Results</a:t>
            </a:r>
            <a:endParaRPr lang="en-US" dirty="0"/>
          </a:p>
        </p:txBody>
      </p:sp>
      <p:sp>
        <p:nvSpPr>
          <p:cNvPr id="4" name="Date Placeholder 3"/>
          <p:cNvSpPr>
            <a:spLocks noGrp="1"/>
          </p:cNvSpPr>
          <p:nvPr>
            <p:ph type="dt" sz="half" idx="10"/>
          </p:nvPr>
        </p:nvSpPr>
        <p:spPr/>
        <p:txBody>
          <a:bodyPr/>
          <a:lstStyle/>
          <a:p>
            <a:fld id="{1BAE35F3-A313-4BA0-9F1D-A5B57E81AEE2}" type="datetime3">
              <a:rPr lang="en-US" smtClean="0"/>
              <a:t>5 December 2012</a:t>
            </a:fld>
            <a:endParaRPr lang="en-US"/>
          </a:p>
        </p:txBody>
      </p:sp>
      <p:sp>
        <p:nvSpPr>
          <p:cNvPr id="5" name="Slide Number Placeholder 4"/>
          <p:cNvSpPr>
            <a:spLocks noGrp="1"/>
          </p:cNvSpPr>
          <p:nvPr>
            <p:ph type="sldNum" sz="quarter" idx="12"/>
          </p:nvPr>
        </p:nvSpPr>
        <p:spPr/>
        <p:txBody>
          <a:bodyPr/>
          <a:lstStyle/>
          <a:p>
            <a:fld id="{12488483-F491-42DF-9DC1-D3D298853161}" type="slidenum">
              <a:rPr lang="en-US" smtClean="0"/>
              <a:t>58</a:t>
            </a:fld>
            <a:endParaRPr lang="en-US"/>
          </a:p>
        </p:txBody>
      </p:sp>
      <mc:AlternateContent xmlns:mc="http://schemas.openxmlformats.org/markup-compatibility/2006" xmlns:a14="http://schemas.microsoft.com/office/drawing/2010/main">
        <mc:Choice Requires="a14">
          <p:sp>
            <p:nvSpPr>
              <p:cNvPr id="6" name="TextBox 5"/>
              <p:cNvSpPr txBox="1"/>
              <p:nvPr/>
            </p:nvSpPr>
            <p:spPr>
              <a:xfrm>
                <a:off x="1311792" y="2899643"/>
                <a:ext cx="657488" cy="656205"/>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f>
                        <m:fPr>
                          <m:ctrlPr>
                            <a:rPr lang="en-US" i="1" smtClean="0">
                              <a:latin typeface="Cambria Math"/>
                            </a:rPr>
                          </m:ctrlPr>
                        </m:fPr>
                        <m:num>
                          <m:r>
                            <a:rPr lang="en-US" b="0" i="1" smtClean="0">
                              <a:latin typeface="Cambria Math"/>
                            </a:rPr>
                            <m:t>𝑅</m:t>
                          </m:r>
                          <m:sSub>
                            <m:sSubPr>
                              <m:ctrlPr>
                                <a:rPr lang="en-US" b="0" i="1" smtClean="0">
                                  <a:latin typeface="Cambria Math"/>
                                </a:rPr>
                              </m:ctrlPr>
                            </m:sSubPr>
                            <m:e>
                              <m:r>
                                <a:rPr lang="en-US" b="0" i="1" smtClean="0">
                                  <a:latin typeface="Cambria Math"/>
                                </a:rPr>
                                <m:t>𝑈</m:t>
                              </m:r>
                            </m:e>
                            <m:sub>
                              <m:r>
                                <a:rPr lang="en-US" b="0" i="1" smtClean="0">
                                  <a:latin typeface="Cambria Math"/>
                                </a:rPr>
                                <m:t>𝐹</m:t>
                              </m:r>
                            </m:sub>
                          </m:sSub>
                        </m:num>
                        <m:den>
                          <m:sSub>
                            <m:sSubPr>
                              <m:ctrlPr>
                                <a:rPr lang="en-US" i="1" smtClean="0">
                                  <a:latin typeface="Cambria Math"/>
                                </a:rPr>
                              </m:ctrlPr>
                            </m:sSubPr>
                            <m:e>
                              <m:r>
                                <m:rPr>
                                  <m:sty m:val="p"/>
                                </m:rPr>
                                <a:rPr lang="el-GR" i="1" smtClean="0">
                                  <a:latin typeface="Cambria Math"/>
                                </a:rPr>
                                <m:t>Γ</m:t>
                              </m:r>
                            </m:e>
                            <m:sub>
                              <m:r>
                                <m:rPr>
                                  <m:sty m:val="p"/>
                                </m:rPr>
                                <a:rPr lang="el-GR" i="1" smtClean="0">
                                  <a:latin typeface="Cambria Math"/>
                                </a:rPr>
                                <m:t>ν</m:t>
                              </m:r>
                            </m:sub>
                          </m:sSub>
                        </m:den>
                      </m:f>
                    </m:oMath>
                  </m:oMathPara>
                </a14:m>
                <a:endParaRPr lang="en-US" dirty="0"/>
              </a:p>
            </p:txBody>
          </p:sp>
        </mc:Choice>
        <mc:Fallback xmlns="">
          <p:sp>
            <p:nvSpPr>
              <p:cNvPr id="6" name="TextBox 5"/>
              <p:cNvSpPr txBox="1">
                <a:spLocks noRot="1" noChangeAspect="1" noMove="1" noResize="1" noEditPoints="1" noAdjustHandles="1" noChangeArrowheads="1" noChangeShapeType="1" noTextEdit="1"/>
              </p:cNvSpPr>
              <p:nvPr/>
            </p:nvSpPr>
            <p:spPr>
              <a:xfrm>
                <a:off x="1311792" y="2899643"/>
                <a:ext cx="657488" cy="656205"/>
              </a:xfrm>
              <a:prstGeom prst="rect">
                <a:avLst/>
              </a:prstGeom>
              <a:blipFill rotWithShape="1">
                <a:blip r:embed="rId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 name="TextBox 6"/>
              <p:cNvSpPr txBox="1"/>
              <p:nvPr/>
            </p:nvSpPr>
            <p:spPr>
              <a:xfrm>
                <a:off x="1312396" y="3930839"/>
                <a:ext cx="767454" cy="66390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f>
                        <m:fPr>
                          <m:ctrlPr>
                            <a:rPr lang="en-US" i="1" smtClean="0">
                              <a:latin typeface="Cambria Math"/>
                            </a:rPr>
                          </m:ctrlPr>
                        </m:fPr>
                        <m:num>
                          <m:sSub>
                            <m:sSubPr>
                              <m:ctrlPr>
                                <a:rPr lang="en-US" i="1" smtClean="0">
                                  <a:latin typeface="Cambria Math"/>
                                </a:rPr>
                              </m:ctrlPr>
                            </m:sSubPr>
                            <m:e>
                              <m:r>
                                <a:rPr lang="en-US" b="0" i="1" smtClean="0">
                                  <a:latin typeface="Cambria Math"/>
                                </a:rPr>
                                <m:t>𝐷</m:t>
                              </m:r>
                            </m:e>
                            <m:sub>
                              <m:r>
                                <a:rPr lang="en-US" b="0" i="1" smtClean="0">
                                  <a:latin typeface="Cambria Math"/>
                                </a:rPr>
                                <m:t>𝑝</m:t>
                              </m:r>
                            </m:sub>
                          </m:sSub>
                          <m:sSub>
                            <m:sSubPr>
                              <m:ctrlPr>
                                <a:rPr lang="en-US" b="0" i="1" smtClean="0">
                                  <a:latin typeface="Cambria Math"/>
                                </a:rPr>
                              </m:ctrlPr>
                            </m:sSubPr>
                            <m:e>
                              <m:r>
                                <a:rPr lang="en-US" b="0" i="1" smtClean="0">
                                  <a:latin typeface="Cambria Math"/>
                                </a:rPr>
                                <m:t>𝑈</m:t>
                              </m:r>
                            </m:e>
                            <m:sub>
                              <m:r>
                                <a:rPr lang="en-US" b="0" i="1" smtClean="0">
                                  <a:latin typeface="Cambria Math"/>
                                </a:rPr>
                                <m:t>𝐹</m:t>
                              </m:r>
                            </m:sub>
                          </m:sSub>
                        </m:num>
                        <m:den>
                          <m:sSub>
                            <m:sSubPr>
                              <m:ctrlPr>
                                <a:rPr lang="en-US" i="1" smtClean="0">
                                  <a:latin typeface="Cambria Math"/>
                                </a:rPr>
                              </m:ctrlPr>
                            </m:sSubPr>
                            <m:e>
                              <m:r>
                                <m:rPr>
                                  <m:sty m:val="p"/>
                                </m:rPr>
                                <a:rPr lang="el-GR" i="1" smtClean="0">
                                  <a:latin typeface="Cambria Math"/>
                                </a:rPr>
                                <m:t>Γ</m:t>
                              </m:r>
                            </m:e>
                            <m:sub>
                              <m:r>
                                <m:rPr>
                                  <m:sty m:val="p"/>
                                </m:rPr>
                                <a:rPr lang="el-GR" i="1" smtClean="0">
                                  <a:latin typeface="Cambria Math"/>
                                </a:rPr>
                                <m:t>ν</m:t>
                              </m:r>
                            </m:sub>
                          </m:sSub>
                        </m:den>
                      </m:f>
                    </m:oMath>
                  </m:oMathPara>
                </a14:m>
                <a:endParaRPr lang="en-US" dirty="0"/>
              </a:p>
            </p:txBody>
          </p:sp>
        </mc:Choice>
        <mc:Fallback xmlns="">
          <p:sp>
            <p:nvSpPr>
              <p:cNvPr id="7" name="TextBox 6"/>
              <p:cNvSpPr txBox="1">
                <a:spLocks noRot="1" noChangeAspect="1" noMove="1" noResize="1" noEditPoints="1" noAdjustHandles="1" noChangeArrowheads="1" noChangeShapeType="1" noTextEdit="1"/>
              </p:cNvSpPr>
              <p:nvPr/>
            </p:nvSpPr>
            <p:spPr>
              <a:xfrm>
                <a:off x="1312396" y="3930839"/>
                <a:ext cx="767454" cy="663900"/>
              </a:xfrm>
              <a:prstGeom prst="rect">
                <a:avLst/>
              </a:prstGeom>
              <a:blipFill rotWithShape="1">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8" name="TextBox 7"/>
              <p:cNvSpPr txBox="1"/>
              <p:nvPr/>
            </p:nvSpPr>
            <p:spPr>
              <a:xfrm>
                <a:off x="1263542" y="1905000"/>
                <a:ext cx="753989" cy="656205"/>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f>
                        <m:fPr>
                          <m:ctrlPr>
                            <a:rPr lang="en-US" i="1" smtClean="0">
                              <a:latin typeface="Cambria Math"/>
                            </a:rPr>
                          </m:ctrlPr>
                        </m:fPr>
                        <m:num>
                          <m:sSub>
                            <m:sSubPr>
                              <m:ctrlPr>
                                <a:rPr lang="en-US" i="1" smtClean="0">
                                  <a:latin typeface="Cambria Math"/>
                                </a:rPr>
                              </m:ctrlPr>
                            </m:sSubPr>
                            <m:e>
                              <m:r>
                                <a:rPr lang="en-US" b="0" i="1" smtClean="0">
                                  <a:latin typeface="Cambria Math"/>
                                </a:rPr>
                                <m:t>𝑈</m:t>
                              </m:r>
                            </m:e>
                            <m:sub>
                              <m:r>
                                <m:rPr>
                                  <m:sty m:val="p"/>
                                </m:rPr>
                                <a:rPr lang="en-US" b="0" i="0" smtClean="0">
                                  <a:latin typeface="Cambria Math"/>
                                </a:rPr>
                                <m:t>char</m:t>
                              </m:r>
                            </m:sub>
                          </m:sSub>
                        </m:num>
                        <m:den>
                          <m:sSub>
                            <m:sSubPr>
                              <m:ctrlPr>
                                <a:rPr lang="en-US" i="1" smtClean="0">
                                  <a:latin typeface="Cambria Math"/>
                                </a:rPr>
                              </m:ctrlPr>
                            </m:sSubPr>
                            <m:e>
                              <m:r>
                                <a:rPr lang="en-US" b="0" i="1" smtClean="0">
                                  <a:latin typeface="Cambria Math"/>
                                </a:rPr>
                                <m:t>𝑈</m:t>
                              </m:r>
                            </m:e>
                            <m:sub>
                              <m:r>
                                <a:rPr lang="en-US" b="0" i="1" smtClean="0">
                                  <a:latin typeface="Cambria Math"/>
                                </a:rPr>
                                <m:t>𝐹</m:t>
                              </m:r>
                            </m:sub>
                          </m:sSub>
                        </m:den>
                      </m:f>
                    </m:oMath>
                  </m:oMathPara>
                </a14:m>
                <a:endParaRPr lang="en-US" dirty="0"/>
              </a:p>
            </p:txBody>
          </p:sp>
        </mc:Choice>
        <mc:Fallback xmlns="">
          <p:sp>
            <p:nvSpPr>
              <p:cNvPr id="8" name="TextBox 7"/>
              <p:cNvSpPr txBox="1">
                <a:spLocks noRot="1" noChangeAspect="1" noMove="1" noResize="1" noEditPoints="1" noAdjustHandles="1" noChangeArrowheads="1" noChangeShapeType="1" noTextEdit="1"/>
              </p:cNvSpPr>
              <p:nvPr/>
            </p:nvSpPr>
            <p:spPr>
              <a:xfrm>
                <a:off x="1263542" y="1905000"/>
                <a:ext cx="753989" cy="656205"/>
              </a:xfrm>
              <a:prstGeom prst="rect">
                <a:avLst/>
              </a:prstGeom>
              <a:blipFill rotWithShape="1">
                <a:blip r:embed="rId5"/>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9" name="TextBox 8"/>
              <p:cNvSpPr txBox="1"/>
              <p:nvPr/>
            </p:nvSpPr>
            <p:spPr>
              <a:xfrm>
                <a:off x="1415501" y="5093544"/>
                <a:ext cx="561244" cy="696344"/>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f>
                        <m:fPr>
                          <m:ctrlPr>
                            <a:rPr lang="en-US" i="1" smtClean="0">
                              <a:latin typeface="Cambria Math"/>
                            </a:rPr>
                          </m:ctrlPr>
                        </m:fPr>
                        <m:num>
                          <m:sSubSup>
                            <m:sSubSupPr>
                              <m:ctrlPr>
                                <a:rPr lang="en-US" i="1" smtClean="0">
                                  <a:latin typeface="Cambria Math"/>
                                </a:rPr>
                              </m:ctrlPr>
                            </m:sSubSupPr>
                            <m:e>
                              <m:sSub>
                                <m:sSubPr>
                                  <m:ctrlPr>
                                    <a:rPr lang="en-US" i="1" smtClean="0">
                                      <a:latin typeface="Cambria Math"/>
                                    </a:rPr>
                                  </m:ctrlPr>
                                </m:sSubPr>
                                <m:e>
                                  <m:r>
                                    <a:rPr lang="en-US" b="0" i="1" smtClean="0">
                                      <a:latin typeface="Cambria Math"/>
                                    </a:rPr>
                                    <m:t>𝑈</m:t>
                                  </m:r>
                                </m:e>
                                <m:sub>
                                  <m:r>
                                    <a:rPr lang="en-US" b="0" i="1" smtClean="0">
                                      <a:latin typeface="Cambria Math"/>
                                    </a:rPr>
                                    <m:t>𝑡</m:t>
                                  </m:r>
                                </m:sub>
                              </m:sSub>
                            </m:e>
                            <m:sub/>
                            <m:sup>
                              <m:r>
                                <a:rPr lang="en-US" b="0" i="1" smtClean="0">
                                  <a:latin typeface="Cambria Math"/>
                                </a:rPr>
                                <m:t>∗</m:t>
                              </m:r>
                            </m:sup>
                          </m:sSubSup>
                        </m:num>
                        <m:den>
                          <m:sSub>
                            <m:sSubPr>
                              <m:ctrlPr>
                                <a:rPr lang="en-US" i="1" smtClean="0">
                                  <a:latin typeface="Cambria Math"/>
                                </a:rPr>
                              </m:ctrlPr>
                            </m:sSubPr>
                            <m:e>
                              <m:r>
                                <a:rPr lang="en-US" b="0" i="1" smtClean="0">
                                  <a:latin typeface="Cambria Math"/>
                                </a:rPr>
                                <m:t>𝑈</m:t>
                              </m:r>
                            </m:e>
                            <m:sub>
                              <m:r>
                                <a:rPr lang="en-US" b="0" i="1" smtClean="0">
                                  <a:latin typeface="Cambria Math"/>
                                </a:rPr>
                                <m:t>𝐹</m:t>
                              </m:r>
                            </m:sub>
                          </m:sSub>
                        </m:den>
                      </m:f>
                    </m:oMath>
                  </m:oMathPara>
                </a14:m>
                <a:endParaRPr lang="en-US" dirty="0"/>
              </a:p>
            </p:txBody>
          </p:sp>
        </mc:Choice>
        <mc:Fallback xmlns="">
          <p:sp>
            <p:nvSpPr>
              <p:cNvPr id="9" name="TextBox 8"/>
              <p:cNvSpPr txBox="1">
                <a:spLocks noRot="1" noChangeAspect="1" noMove="1" noResize="1" noEditPoints="1" noAdjustHandles="1" noChangeArrowheads="1" noChangeShapeType="1" noTextEdit="1"/>
              </p:cNvSpPr>
              <p:nvPr/>
            </p:nvSpPr>
            <p:spPr>
              <a:xfrm>
                <a:off x="1415501" y="5093544"/>
                <a:ext cx="561244" cy="696344"/>
              </a:xfrm>
              <a:prstGeom prst="rect">
                <a:avLst/>
              </a:prstGeom>
              <a:blipFill rotWithShape="1">
                <a:blip r:embed="rId6"/>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0" name="TextBox 9"/>
              <p:cNvSpPr txBox="1"/>
              <p:nvPr/>
            </p:nvSpPr>
            <p:spPr>
              <a:xfrm>
                <a:off x="3281073" y="1926351"/>
                <a:ext cx="453137" cy="613501"/>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f>
                        <m:fPr>
                          <m:ctrlPr>
                            <a:rPr lang="en-US" i="1" smtClean="0">
                              <a:latin typeface="Cambria Math"/>
                            </a:rPr>
                          </m:ctrlPr>
                        </m:fPr>
                        <m:num>
                          <m:r>
                            <a:rPr lang="en-US" i="1" smtClean="0">
                              <a:latin typeface="Cambria Math"/>
                              <a:ea typeface="Cambria Math"/>
                            </a:rPr>
                            <m:t>𝜌</m:t>
                          </m:r>
                        </m:num>
                        <m:den>
                          <m:sSub>
                            <m:sSubPr>
                              <m:ctrlPr>
                                <a:rPr lang="en-US" i="1" smtClean="0">
                                  <a:latin typeface="Cambria Math"/>
                                </a:rPr>
                              </m:ctrlPr>
                            </m:sSubPr>
                            <m:e>
                              <m:r>
                                <a:rPr lang="en-US" i="1" smtClean="0">
                                  <a:latin typeface="Cambria Math"/>
                                  <a:ea typeface="Cambria Math"/>
                                </a:rPr>
                                <m:t>𝜌</m:t>
                              </m:r>
                            </m:e>
                            <m:sub>
                              <m:r>
                                <a:rPr lang="en-US" b="0" i="1" smtClean="0">
                                  <a:latin typeface="Cambria Math"/>
                                </a:rPr>
                                <m:t>𝑠</m:t>
                              </m:r>
                            </m:sub>
                          </m:sSub>
                        </m:den>
                      </m:f>
                    </m:oMath>
                  </m:oMathPara>
                </a14:m>
                <a:endParaRPr lang="en-US" dirty="0"/>
              </a:p>
            </p:txBody>
          </p:sp>
        </mc:Choice>
        <mc:Fallback xmlns="">
          <p:sp>
            <p:nvSpPr>
              <p:cNvPr id="10" name="TextBox 9"/>
              <p:cNvSpPr txBox="1">
                <a:spLocks noRot="1" noChangeAspect="1" noMove="1" noResize="1" noEditPoints="1" noAdjustHandles="1" noChangeArrowheads="1" noChangeShapeType="1" noTextEdit="1"/>
              </p:cNvSpPr>
              <p:nvPr/>
            </p:nvSpPr>
            <p:spPr>
              <a:xfrm>
                <a:off x="3281073" y="1926351"/>
                <a:ext cx="453137" cy="613501"/>
              </a:xfrm>
              <a:prstGeom prst="rect">
                <a:avLst/>
              </a:prstGeom>
              <a:blipFill rotWithShape="1">
                <a:blip r:embed="rId7"/>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1" name="TextBox 10"/>
              <p:cNvSpPr txBox="1"/>
              <p:nvPr/>
            </p:nvSpPr>
            <p:spPr>
              <a:xfrm>
                <a:off x="2953807" y="2946936"/>
                <a:ext cx="1127039" cy="656846"/>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f>
                        <m:fPr>
                          <m:ctrlPr>
                            <a:rPr lang="en-US" i="1" smtClean="0">
                              <a:latin typeface="Cambria Math"/>
                            </a:rPr>
                          </m:ctrlPr>
                        </m:fPr>
                        <m:num>
                          <m:sSub>
                            <m:sSubPr>
                              <m:ctrlPr>
                                <a:rPr lang="en-US" i="1" smtClean="0">
                                  <a:latin typeface="Cambria Math"/>
                                </a:rPr>
                              </m:ctrlPr>
                            </m:sSubPr>
                            <m:e>
                              <m:r>
                                <a:rPr lang="en-US" b="0" i="1" smtClean="0">
                                  <a:latin typeface="Cambria Math"/>
                                </a:rPr>
                                <m:t>𝑟</m:t>
                              </m:r>
                            </m:e>
                            <m:sub>
                              <m:r>
                                <m:rPr>
                                  <m:sty m:val="p"/>
                                </m:rPr>
                                <a:rPr lang="en-US" b="0" i="0" smtClean="0">
                                  <a:latin typeface="Cambria Math"/>
                                </a:rPr>
                                <m:t>vortex</m:t>
                              </m:r>
                            </m:sub>
                          </m:sSub>
                          <m:sSub>
                            <m:sSubPr>
                              <m:ctrlPr>
                                <a:rPr lang="en-US" i="1" smtClean="0">
                                  <a:latin typeface="Cambria Math"/>
                                </a:rPr>
                              </m:ctrlPr>
                            </m:sSubPr>
                            <m:e>
                              <m:r>
                                <a:rPr lang="en-US" b="0" i="1" smtClean="0">
                                  <a:latin typeface="Cambria Math"/>
                                </a:rPr>
                                <m:t>𝑈</m:t>
                              </m:r>
                            </m:e>
                            <m:sub>
                              <m:r>
                                <a:rPr lang="en-US" b="0" i="1" smtClean="0">
                                  <a:latin typeface="Cambria Math"/>
                                </a:rPr>
                                <m:t>𝐹</m:t>
                              </m:r>
                            </m:sub>
                          </m:sSub>
                        </m:num>
                        <m:den>
                          <m:sSub>
                            <m:sSubPr>
                              <m:ctrlPr>
                                <a:rPr lang="en-US" i="1" smtClean="0">
                                  <a:latin typeface="Cambria Math"/>
                                </a:rPr>
                              </m:ctrlPr>
                            </m:sSubPr>
                            <m:e>
                              <m:r>
                                <m:rPr>
                                  <m:sty m:val="p"/>
                                </m:rPr>
                                <a:rPr lang="el-GR" i="1" smtClean="0">
                                  <a:latin typeface="Cambria Math"/>
                                </a:rPr>
                                <m:t>Γ</m:t>
                              </m:r>
                            </m:e>
                            <m:sub>
                              <m:r>
                                <m:rPr>
                                  <m:sty m:val="p"/>
                                </m:rPr>
                                <a:rPr lang="el-GR" i="1" smtClean="0">
                                  <a:latin typeface="Cambria Math"/>
                                </a:rPr>
                                <m:t>ν</m:t>
                              </m:r>
                            </m:sub>
                          </m:sSub>
                        </m:den>
                      </m:f>
                    </m:oMath>
                  </m:oMathPara>
                </a14:m>
                <a:endParaRPr lang="en-US" dirty="0"/>
              </a:p>
            </p:txBody>
          </p:sp>
        </mc:Choice>
        <mc:Fallback xmlns="">
          <p:sp>
            <p:nvSpPr>
              <p:cNvPr id="11" name="TextBox 10"/>
              <p:cNvSpPr txBox="1">
                <a:spLocks noRot="1" noChangeAspect="1" noMove="1" noResize="1" noEditPoints="1" noAdjustHandles="1" noChangeArrowheads="1" noChangeShapeType="1" noTextEdit="1"/>
              </p:cNvSpPr>
              <p:nvPr/>
            </p:nvSpPr>
            <p:spPr>
              <a:xfrm>
                <a:off x="2953807" y="2946936"/>
                <a:ext cx="1127039" cy="656846"/>
              </a:xfrm>
              <a:prstGeom prst="rect">
                <a:avLst/>
              </a:prstGeom>
              <a:blipFill rotWithShape="1">
                <a:blip r:embed="rId8"/>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2" name="TextBox 11"/>
              <p:cNvSpPr txBox="1"/>
              <p:nvPr/>
            </p:nvSpPr>
            <p:spPr>
              <a:xfrm>
                <a:off x="3102850" y="3951678"/>
                <a:ext cx="809581" cy="656205"/>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f>
                        <m:fPr>
                          <m:ctrlPr>
                            <a:rPr lang="en-US" i="1" smtClean="0">
                              <a:latin typeface="Cambria Math"/>
                            </a:rPr>
                          </m:ctrlPr>
                        </m:fPr>
                        <m:num>
                          <m:sSub>
                            <m:sSubPr>
                              <m:ctrlPr>
                                <a:rPr lang="en-US" i="1" smtClean="0">
                                  <a:latin typeface="Cambria Math"/>
                                </a:rPr>
                              </m:ctrlPr>
                            </m:sSubPr>
                            <m:e>
                              <m:r>
                                <a:rPr lang="en-US" b="0" i="1" smtClean="0">
                                  <a:latin typeface="Cambria Math"/>
                                </a:rPr>
                                <m:t>𝑉</m:t>
                              </m:r>
                            </m:e>
                            <m:sub>
                              <m:r>
                                <a:rPr lang="en-US" i="1" smtClean="0">
                                  <a:latin typeface="Cambria Math"/>
                                  <a:ea typeface="Cambria Math"/>
                                </a:rPr>
                                <m:t>𝜃</m:t>
                              </m:r>
                              <m:r>
                                <m:rPr>
                                  <m:sty m:val="p"/>
                                </m:rPr>
                                <a:rPr lang="en-US" b="0" i="0" smtClean="0">
                                  <a:latin typeface="Cambria Math"/>
                                  <a:ea typeface="Cambria Math"/>
                                </a:rPr>
                                <m:t>max</m:t>
                              </m:r>
                            </m:sub>
                          </m:sSub>
                        </m:num>
                        <m:den>
                          <m:sSub>
                            <m:sSubPr>
                              <m:ctrlPr>
                                <a:rPr lang="en-US" i="1" smtClean="0">
                                  <a:latin typeface="Cambria Math"/>
                                </a:rPr>
                              </m:ctrlPr>
                            </m:sSubPr>
                            <m:e>
                              <m:r>
                                <a:rPr lang="en-US" b="0" i="1" smtClean="0">
                                  <a:latin typeface="Cambria Math"/>
                                </a:rPr>
                                <m:t>𝑈</m:t>
                              </m:r>
                            </m:e>
                            <m:sub>
                              <m:r>
                                <a:rPr lang="en-US" b="0" i="1" smtClean="0">
                                  <a:latin typeface="Cambria Math"/>
                                </a:rPr>
                                <m:t>𝐹</m:t>
                              </m:r>
                            </m:sub>
                          </m:sSub>
                        </m:den>
                      </m:f>
                    </m:oMath>
                  </m:oMathPara>
                </a14:m>
                <a:endParaRPr lang="en-US" dirty="0"/>
              </a:p>
            </p:txBody>
          </p:sp>
        </mc:Choice>
        <mc:Fallback xmlns="">
          <p:sp>
            <p:nvSpPr>
              <p:cNvPr id="12" name="TextBox 11"/>
              <p:cNvSpPr txBox="1">
                <a:spLocks noRot="1" noChangeAspect="1" noMove="1" noResize="1" noEditPoints="1" noAdjustHandles="1" noChangeArrowheads="1" noChangeShapeType="1" noTextEdit="1"/>
              </p:cNvSpPr>
              <p:nvPr/>
            </p:nvSpPr>
            <p:spPr>
              <a:xfrm>
                <a:off x="3102850" y="3951678"/>
                <a:ext cx="809581" cy="656205"/>
              </a:xfrm>
              <a:prstGeom prst="rect">
                <a:avLst/>
              </a:prstGeom>
              <a:blipFill rotWithShape="1">
                <a:blip r:embed="rId9"/>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3" name="TextBox 12"/>
              <p:cNvSpPr txBox="1"/>
              <p:nvPr/>
            </p:nvSpPr>
            <p:spPr>
              <a:xfrm>
                <a:off x="5121311" y="1894676"/>
                <a:ext cx="614206" cy="666529"/>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f>
                        <m:fPr>
                          <m:ctrlPr>
                            <a:rPr lang="en-US" i="1" smtClean="0">
                              <a:latin typeface="Cambria Math"/>
                            </a:rPr>
                          </m:ctrlPr>
                        </m:fPr>
                        <m:num>
                          <m:sSub>
                            <m:sSubPr>
                              <m:ctrlPr>
                                <a:rPr lang="en-US" i="1" smtClean="0">
                                  <a:latin typeface="Cambria Math"/>
                                </a:rPr>
                              </m:ctrlPr>
                            </m:sSubPr>
                            <m:e>
                              <m:r>
                                <m:rPr>
                                  <m:sty m:val="p"/>
                                </m:rPr>
                                <a:rPr lang="en-US" b="0" i="0" smtClean="0">
                                  <a:latin typeface="Cambria Math"/>
                                </a:rPr>
                                <m:t>V</m:t>
                              </m:r>
                            </m:e>
                            <m:sub>
                              <m:r>
                                <m:rPr>
                                  <m:sty m:val="p"/>
                                </m:rPr>
                                <a:rPr lang="en-US" b="0" i="0" smtClean="0">
                                  <a:latin typeface="Cambria Math"/>
                                </a:rPr>
                                <m:t>tip</m:t>
                              </m:r>
                            </m:sub>
                          </m:sSub>
                        </m:num>
                        <m:den>
                          <m:sSub>
                            <m:sSubPr>
                              <m:ctrlPr>
                                <a:rPr lang="en-US" i="1" smtClean="0">
                                  <a:latin typeface="Cambria Math"/>
                                </a:rPr>
                              </m:ctrlPr>
                            </m:sSubPr>
                            <m:e>
                              <m:r>
                                <a:rPr lang="en-US" b="0" i="1" smtClean="0">
                                  <a:latin typeface="Cambria Math"/>
                                </a:rPr>
                                <m:t>𝑈</m:t>
                              </m:r>
                            </m:e>
                            <m:sub>
                              <m:r>
                                <a:rPr lang="en-US" b="0" i="1" smtClean="0">
                                  <a:latin typeface="Cambria Math"/>
                                </a:rPr>
                                <m:t>𝐹</m:t>
                              </m:r>
                            </m:sub>
                          </m:sSub>
                        </m:den>
                      </m:f>
                    </m:oMath>
                  </m:oMathPara>
                </a14:m>
                <a:endParaRPr lang="en-US" dirty="0"/>
              </a:p>
            </p:txBody>
          </p:sp>
        </mc:Choice>
        <mc:Fallback xmlns="">
          <p:sp>
            <p:nvSpPr>
              <p:cNvPr id="13" name="TextBox 12"/>
              <p:cNvSpPr txBox="1">
                <a:spLocks noRot="1" noChangeAspect="1" noMove="1" noResize="1" noEditPoints="1" noAdjustHandles="1" noChangeArrowheads="1" noChangeShapeType="1" noTextEdit="1"/>
              </p:cNvSpPr>
              <p:nvPr/>
            </p:nvSpPr>
            <p:spPr>
              <a:xfrm>
                <a:off x="5121311" y="1894676"/>
                <a:ext cx="614206" cy="666529"/>
              </a:xfrm>
              <a:prstGeom prst="rect">
                <a:avLst/>
              </a:prstGeom>
              <a:blipFill rotWithShape="1">
                <a:blip r:embed="rId10"/>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4" name="TextBox 13"/>
              <p:cNvSpPr txBox="1"/>
              <p:nvPr/>
            </p:nvSpPr>
            <p:spPr>
              <a:xfrm>
                <a:off x="4997752" y="2899002"/>
                <a:ext cx="861325" cy="643959"/>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f>
                        <m:fPr>
                          <m:ctrlPr>
                            <a:rPr lang="en-US" i="1" smtClean="0">
                              <a:latin typeface="Cambria Math"/>
                            </a:rPr>
                          </m:ctrlPr>
                        </m:fPr>
                        <m:num>
                          <m:sSub>
                            <m:sSubPr>
                              <m:ctrlPr>
                                <a:rPr lang="en-US" i="1" smtClean="0">
                                  <a:latin typeface="Cambria Math"/>
                                </a:rPr>
                              </m:ctrlPr>
                            </m:sSubPr>
                            <m:e>
                              <m:r>
                                <a:rPr lang="en-US" b="0" i="1" smtClean="0">
                                  <a:latin typeface="Cambria Math"/>
                                </a:rPr>
                                <m:t>𝑟</m:t>
                              </m:r>
                            </m:e>
                            <m:sub>
                              <m:r>
                                <m:rPr>
                                  <m:sty m:val="p"/>
                                </m:rPr>
                                <a:rPr lang="en-US" b="0" i="0" smtClean="0">
                                  <a:latin typeface="Cambria Math"/>
                                </a:rPr>
                                <m:t>vortex</m:t>
                              </m:r>
                            </m:sub>
                          </m:sSub>
                        </m:num>
                        <m:den>
                          <m:sSub>
                            <m:sSubPr>
                              <m:ctrlPr>
                                <a:rPr lang="en-US" i="1" smtClean="0">
                                  <a:latin typeface="Cambria Math"/>
                                </a:rPr>
                              </m:ctrlPr>
                            </m:sSubPr>
                            <m:e>
                              <m:r>
                                <a:rPr lang="en-US" b="0" i="1" smtClean="0">
                                  <a:latin typeface="Cambria Math"/>
                                </a:rPr>
                                <m:t>𝐷</m:t>
                              </m:r>
                            </m:e>
                            <m:sub>
                              <m:r>
                                <a:rPr lang="en-US" b="0" i="1" smtClean="0">
                                  <a:latin typeface="Cambria Math"/>
                                </a:rPr>
                                <m:t>𝑝</m:t>
                              </m:r>
                            </m:sub>
                          </m:sSub>
                        </m:den>
                      </m:f>
                    </m:oMath>
                  </m:oMathPara>
                </a14:m>
                <a:endParaRPr lang="en-US" dirty="0"/>
              </a:p>
            </p:txBody>
          </p:sp>
        </mc:Choice>
        <mc:Fallback xmlns="">
          <p:sp>
            <p:nvSpPr>
              <p:cNvPr id="14" name="TextBox 13"/>
              <p:cNvSpPr txBox="1">
                <a:spLocks noRot="1" noChangeAspect="1" noMove="1" noResize="1" noEditPoints="1" noAdjustHandles="1" noChangeArrowheads="1" noChangeShapeType="1" noTextEdit="1"/>
              </p:cNvSpPr>
              <p:nvPr/>
            </p:nvSpPr>
            <p:spPr>
              <a:xfrm>
                <a:off x="4997752" y="2899002"/>
                <a:ext cx="861325" cy="643959"/>
              </a:xfrm>
              <a:prstGeom prst="rect">
                <a:avLst/>
              </a:prstGeom>
              <a:blipFill rotWithShape="1">
                <a:blip r:embed="rId11"/>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5" name="TextBox 14"/>
              <p:cNvSpPr txBox="1"/>
              <p:nvPr/>
            </p:nvSpPr>
            <p:spPr>
              <a:xfrm>
                <a:off x="4997752" y="3922279"/>
                <a:ext cx="923586" cy="715004"/>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f>
                        <m:fPr>
                          <m:ctrlPr>
                            <a:rPr lang="en-US" i="1" smtClean="0">
                              <a:latin typeface="Cambria Math"/>
                            </a:rPr>
                          </m:ctrlPr>
                        </m:fPr>
                        <m:num>
                          <m:sSub>
                            <m:sSubPr>
                              <m:ctrlPr>
                                <a:rPr lang="en-US" i="1" smtClean="0">
                                  <a:latin typeface="Cambria Math"/>
                                </a:rPr>
                              </m:ctrlPr>
                            </m:sSubPr>
                            <m:e>
                              <m:r>
                                <a:rPr lang="en-US" b="0" i="1" smtClean="0">
                                  <a:latin typeface="Cambria Math"/>
                                </a:rPr>
                                <m:t>𝐴</m:t>
                              </m:r>
                            </m:e>
                            <m:sub>
                              <m:r>
                                <m:rPr>
                                  <m:sty m:val="p"/>
                                </m:rPr>
                                <a:rPr lang="en-US" b="0" i="0" smtClean="0">
                                  <a:latin typeface="Cambria Math"/>
                                </a:rPr>
                                <m:t>vortex</m:t>
                              </m:r>
                            </m:sub>
                          </m:sSub>
                        </m:num>
                        <m:den>
                          <m:sSup>
                            <m:sSupPr>
                              <m:ctrlPr>
                                <a:rPr lang="en-US" b="0" i="1" smtClean="0">
                                  <a:latin typeface="Cambria Math"/>
                                </a:rPr>
                              </m:ctrlPr>
                            </m:sSupPr>
                            <m:e>
                              <m:sSub>
                                <m:sSubPr>
                                  <m:ctrlPr>
                                    <a:rPr lang="en-US" i="1" smtClean="0">
                                      <a:latin typeface="Cambria Math"/>
                                    </a:rPr>
                                  </m:ctrlPr>
                                </m:sSubPr>
                                <m:e>
                                  <m:r>
                                    <a:rPr lang="en-US" b="0" i="1" smtClean="0">
                                      <a:latin typeface="Cambria Math"/>
                                    </a:rPr>
                                    <m:t>𝐷</m:t>
                                  </m:r>
                                </m:e>
                                <m:sub>
                                  <m:r>
                                    <a:rPr lang="en-US" b="0" i="1" smtClean="0">
                                      <a:latin typeface="Cambria Math"/>
                                    </a:rPr>
                                    <m:t>𝑝</m:t>
                                  </m:r>
                                </m:sub>
                              </m:sSub>
                            </m:e>
                            <m:sup>
                              <m:r>
                                <a:rPr lang="en-US" b="0" i="1" smtClean="0">
                                  <a:latin typeface="Cambria Math"/>
                                </a:rPr>
                                <m:t>2</m:t>
                              </m:r>
                            </m:sup>
                          </m:sSup>
                        </m:den>
                      </m:f>
                    </m:oMath>
                  </m:oMathPara>
                </a14:m>
                <a:endParaRPr lang="en-US" dirty="0"/>
              </a:p>
            </p:txBody>
          </p:sp>
        </mc:Choice>
        <mc:Fallback xmlns="">
          <p:sp>
            <p:nvSpPr>
              <p:cNvPr id="15" name="TextBox 14"/>
              <p:cNvSpPr txBox="1">
                <a:spLocks noRot="1" noChangeAspect="1" noMove="1" noResize="1" noEditPoints="1" noAdjustHandles="1" noChangeArrowheads="1" noChangeShapeType="1" noTextEdit="1"/>
              </p:cNvSpPr>
              <p:nvPr/>
            </p:nvSpPr>
            <p:spPr>
              <a:xfrm>
                <a:off x="4997752" y="3922279"/>
                <a:ext cx="923586" cy="715004"/>
              </a:xfrm>
              <a:prstGeom prst="rect">
                <a:avLst/>
              </a:prstGeom>
              <a:blipFill rotWithShape="1">
                <a:blip r:embed="rId12"/>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6" name="TextBox 15"/>
              <p:cNvSpPr txBox="1"/>
              <p:nvPr/>
            </p:nvSpPr>
            <p:spPr>
              <a:xfrm>
                <a:off x="5075818" y="5109766"/>
                <a:ext cx="767454" cy="66390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f>
                        <m:fPr>
                          <m:ctrlPr>
                            <a:rPr lang="en-US" i="1" smtClean="0">
                              <a:latin typeface="Cambria Math"/>
                            </a:rPr>
                          </m:ctrlPr>
                        </m:fPr>
                        <m:num>
                          <m:sSub>
                            <m:sSubPr>
                              <m:ctrlPr>
                                <a:rPr lang="en-US" i="1" smtClean="0">
                                  <a:latin typeface="Cambria Math"/>
                                </a:rPr>
                              </m:ctrlPr>
                            </m:sSubPr>
                            <m:e>
                              <m:r>
                                <a:rPr lang="en-US" b="0" i="1" smtClean="0">
                                  <a:latin typeface="Cambria Math"/>
                                </a:rPr>
                                <m:t>𝐷</m:t>
                              </m:r>
                            </m:e>
                            <m:sub>
                              <m:r>
                                <a:rPr lang="en-US" b="0" i="1" smtClean="0">
                                  <a:latin typeface="Cambria Math"/>
                                </a:rPr>
                                <m:t>𝑝</m:t>
                              </m:r>
                            </m:sub>
                          </m:sSub>
                          <m:sSub>
                            <m:sSubPr>
                              <m:ctrlPr>
                                <a:rPr lang="en-US" b="0" i="1" smtClean="0">
                                  <a:latin typeface="Cambria Math"/>
                                </a:rPr>
                              </m:ctrlPr>
                            </m:sSubPr>
                            <m:e>
                              <m:r>
                                <a:rPr lang="en-US" b="0" i="1" smtClean="0">
                                  <a:latin typeface="Cambria Math"/>
                                </a:rPr>
                                <m:t>𝑈</m:t>
                              </m:r>
                            </m:e>
                            <m:sub>
                              <m:r>
                                <a:rPr lang="en-US" b="0" i="1" smtClean="0">
                                  <a:latin typeface="Cambria Math"/>
                                </a:rPr>
                                <m:t>𝐹</m:t>
                              </m:r>
                            </m:sub>
                          </m:sSub>
                        </m:num>
                        <m:den>
                          <m:sSub>
                            <m:sSubPr>
                              <m:ctrlPr>
                                <a:rPr lang="en-US" i="1" smtClean="0">
                                  <a:latin typeface="Cambria Math"/>
                                </a:rPr>
                              </m:ctrlPr>
                            </m:sSubPr>
                            <m:e>
                              <m:r>
                                <m:rPr>
                                  <m:sty m:val="p"/>
                                </m:rPr>
                                <a:rPr lang="el-GR" i="1" smtClean="0">
                                  <a:latin typeface="Cambria Math"/>
                                </a:rPr>
                                <m:t>Γ</m:t>
                              </m:r>
                            </m:e>
                            <m:sub>
                              <m:r>
                                <m:rPr>
                                  <m:sty m:val="p"/>
                                </m:rPr>
                                <a:rPr lang="el-GR" i="1" smtClean="0">
                                  <a:latin typeface="Cambria Math"/>
                                </a:rPr>
                                <m:t>ν</m:t>
                              </m:r>
                            </m:sub>
                          </m:sSub>
                        </m:den>
                      </m:f>
                    </m:oMath>
                  </m:oMathPara>
                </a14:m>
                <a:endParaRPr lang="en-US" dirty="0"/>
              </a:p>
            </p:txBody>
          </p:sp>
        </mc:Choice>
        <mc:Fallback xmlns="">
          <p:sp>
            <p:nvSpPr>
              <p:cNvPr id="16" name="TextBox 15"/>
              <p:cNvSpPr txBox="1">
                <a:spLocks noRot="1" noChangeAspect="1" noMove="1" noResize="1" noEditPoints="1" noAdjustHandles="1" noChangeArrowheads="1" noChangeShapeType="1" noTextEdit="1"/>
              </p:cNvSpPr>
              <p:nvPr/>
            </p:nvSpPr>
            <p:spPr>
              <a:xfrm>
                <a:off x="5075818" y="5109766"/>
                <a:ext cx="767454" cy="663900"/>
              </a:xfrm>
              <a:prstGeom prst="rect">
                <a:avLst/>
              </a:prstGeom>
              <a:blipFill rotWithShape="1">
                <a:blip r:embed="rId1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7" name="TextBox 16"/>
              <p:cNvSpPr txBox="1"/>
              <p:nvPr/>
            </p:nvSpPr>
            <p:spPr>
              <a:xfrm>
                <a:off x="7070875" y="1903461"/>
                <a:ext cx="809581" cy="657744"/>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f>
                        <m:fPr>
                          <m:ctrlPr>
                            <a:rPr lang="en-US" i="1" smtClean="0">
                              <a:latin typeface="Cambria Math"/>
                            </a:rPr>
                          </m:ctrlPr>
                        </m:fPr>
                        <m:num>
                          <m:sSub>
                            <m:sSubPr>
                              <m:ctrlPr>
                                <a:rPr lang="en-US" i="1" smtClean="0">
                                  <a:latin typeface="Cambria Math"/>
                                </a:rPr>
                              </m:ctrlPr>
                            </m:sSubPr>
                            <m:e>
                              <m:r>
                                <a:rPr lang="en-US" b="0" i="1" smtClean="0">
                                  <a:latin typeface="Cambria Math"/>
                                </a:rPr>
                                <m:t>𝑈</m:t>
                              </m:r>
                            </m:e>
                            <m:sub>
                              <m:r>
                                <m:rPr>
                                  <m:sty m:val="p"/>
                                </m:rPr>
                                <a:rPr lang="en-US" b="0" i="0" smtClean="0">
                                  <a:latin typeface="Cambria Math"/>
                                </a:rPr>
                                <m:t>F</m:t>
                              </m:r>
                            </m:sub>
                          </m:sSub>
                        </m:num>
                        <m:den>
                          <m:sSub>
                            <m:sSubPr>
                              <m:ctrlPr>
                                <a:rPr lang="en-US" i="1" smtClean="0">
                                  <a:latin typeface="Cambria Math"/>
                                </a:rPr>
                              </m:ctrlPr>
                            </m:sSubPr>
                            <m:e>
                              <m:r>
                                <a:rPr lang="en-US" b="0" i="1" smtClean="0">
                                  <a:latin typeface="Cambria Math"/>
                                </a:rPr>
                                <m:t>𝑉</m:t>
                              </m:r>
                            </m:e>
                            <m:sub>
                              <m:r>
                                <a:rPr lang="en-US" i="1" smtClean="0">
                                  <a:latin typeface="Cambria Math"/>
                                  <a:ea typeface="Cambria Math"/>
                                </a:rPr>
                                <m:t>𝜃</m:t>
                              </m:r>
                              <m:r>
                                <m:rPr>
                                  <m:sty m:val="p"/>
                                </m:rPr>
                                <a:rPr lang="en-US" b="0" i="0" smtClean="0">
                                  <a:latin typeface="Cambria Math"/>
                                  <a:ea typeface="Cambria Math"/>
                                </a:rPr>
                                <m:t>max</m:t>
                              </m:r>
                            </m:sub>
                          </m:sSub>
                        </m:den>
                      </m:f>
                    </m:oMath>
                  </m:oMathPara>
                </a14:m>
                <a:endParaRPr lang="en-US" dirty="0"/>
              </a:p>
            </p:txBody>
          </p:sp>
        </mc:Choice>
        <mc:Fallback xmlns="">
          <p:sp>
            <p:nvSpPr>
              <p:cNvPr id="17" name="TextBox 16"/>
              <p:cNvSpPr txBox="1">
                <a:spLocks noRot="1" noChangeAspect="1" noMove="1" noResize="1" noEditPoints="1" noAdjustHandles="1" noChangeArrowheads="1" noChangeShapeType="1" noTextEdit="1"/>
              </p:cNvSpPr>
              <p:nvPr/>
            </p:nvSpPr>
            <p:spPr>
              <a:xfrm>
                <a:off x="7070875" y="1903461"/>
                <a:ext cx="809581" cy="657744"/>
              </a:xfrm>
              <a:prstGeom prst="rect">
                <a:avLst/>
              </a:prstGeom>
              <a:blipFill rotWithShape="1">
                <a:blip r:embed="rId1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8" name="TextBox 17"/>
              <p:cNvSpPr txBox="1"/>
              <p:nvPr/>
            </p:nvSpPr>
            <p:spPr>
              <a:xfrm>
                <a:off x="7070875" y="3921910"/>
                <a:ext cx="809581" cy="697883"/>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f>
                        <m:fPr>
                          <m:ctrlPr>
                            <a:rPr lang="en-US" i="1" smtClean="0">
                              <a:latin typeface="Cambria Math"/>
                            </a:rPr>
                          </m:ctrlPr>
                        </m:fPr>
                        <m:num>
                          <m:sSubSup>
                            <m:sSubSupPr>
                              <m:ctrlPr>
                                <a:rPr lang="en-US" i="1" smtClean="0">
                                  <a:latin typeface="Cambria Math"/>
                                </a:rPr>
                              </m:ctrlPr>
                            </m:sSubSupPr>
                            <m:e>
                              <m:sSub>
                                <m:sSubPr>
                                  <m:ctrlPr>
                                    <a:rPr lang="en-US" i="1" smtClean="0">
                                      <a:latin typeface="Cambria Math"/>
                                    </a:rPr>
                                  </m:ctrlPr>
                                </m:sSubPr>
                                <m:e>
                                  <m:r>
                                    <a:rPr lang="en-US" b="0" i="1" smtClean="0">
                                      <a:latin typeface="Cambria Math"/>
                                    </a:rPr>
                                    <m:t>𝑈</m:t>
                                  </m:r>
                                </m:e>
                                <m:sub>
                                  <m:r>
                                    <a:rPr lang="en-US" b="0" i="1" smtClean="0">
                                      <a:latin typeface="Cambria Math"/>
                                    </a:rPr>
                                    <m:t>𝑡</m:t>
                                  </m:r>
                                </m:sub>
                              </m:sSub>
                            </m:e>
                            <m:sub/>
                            <m:sup>
                              <m:r>
                                <a:rPr lang="en-US" b="0" i="1" smtClean="0">
                                  <a:latin typeface="Cambria Math"/>
                                </a:rPr>
                                <m:t>∗</m:t>
                              </m:r>
                            </m:sup>
                          </m:sSubSup>
                        </m:num>
                        <m:den>
                          <m:sSub>
                            <m:sSubPr>
                              <m:ctrlPr>
                                <a:rPr lang="en-US" i="1" smtClean="0">
                                  <a:latin typeface="Cambria Math"/>
                                </a:rPr>
                              </m:ctrlPr>
                            </m:sSubPr>
                            <m:e>
                              <m:r>
                                <a:rPr lang="en-US" b="0" i="1" smtClean="0">
                                  <a:latin typeface="Cambria Math"/>
                                </a:rPr>
                                <m:t>𝑉</m:t>
                              </m:r>
                            </m:e>
                            <m:sub>
                              <m:r>
                                <a:rPr lang="en-US" i="1" smtClean="0">
                                  <a:latin typeface="Cambria Math"/>
                                  <a:ea typeface="Cambria Math"/>
                                </a:rPr>
                                <m:t>𝜃</m:t>
                              </m:r>
                              <m:r>
                                <m:rPr>
                                  <m:sty m:val="p"/>
                                </m:rPr>
                                <a:rPr lang="en-US" b="0" i="0" smtClean="0">
                                  <a:latin typeface="Cambria Math"/>
                                  <a:ea typeface="Cambria Math"/>
                                </a:rPr>
                                <m:t>max</m:t>
                              </m:r>
                            </m:sub>
                          </m:sSub>
                        </m:den>
                      </m:f>
                    </m:oMath>
                  </m:oMathPara>
                </a14:m>
                <a:endParaRPr lang="en-US" dirty="0"/>
              </a:p>
            </p:txBody>
          </p:sp>
        </mc:Choice>
        <mc:Fallback xmlns="">
          <p:sp>
            <p:nvSpPr>
              <p:cNvPr id="18" name="TextBox 17"/>
              <p:cNvSpPr txBox="1">
                <a:spLocks noRot="1" noChangeAspect="1" noMove="1" noResize="1" noEditPoints="1" noAdjustHandles="1" noChangeArrowheads="1" noChangeShapeType="1" noTextEdit="1"/>
              </p:cNvSpPr>
              <p:nvPr/>
            </p:nvSpPr>
            <p:spPr>
              <a:xfrm>
                <a:off x="7070875" y="3921910"/>
                <a:ext cx="809581" cy="697883"/>
              </a:xfrm>
              <a:prstGeom prst="rect">
                <a:avLst/>
              </a:prstGeom>
              <a:blipFill rotWithShape="1">
                <a:blip r:embed="rId15"/>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9" name="TextBox 18"/>
              <p:cNvSpPr txBox="1"/>
              <p:nvPr/>
            </p:nvSpPr>
            <p:spPr>
              <a:xfrm>
                <a:off x="6912145" y="2899002"/>
                <a:ext cx="1127039" cy="656846"/>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f>
                        <m:fPr>
                          <m:ctrlPr>
                            <a:rPr lang="en-US" i="1" smtClean="0">
                              <a:latin typeface="Cambria Math"/>
                            </a:rPr>
                          </m:ctrlPr>
                        </m:fPr>
                        <m:num>
                          <m:sSub>
                            <m:sSubPr>
                              <m:ctrlPr>
                                <a:rPr lang="en-US" i="1" smtClean="0">
                                  <a:latin typeface="Cambria Math"/>
                                </a:rPr>
                              </m:ctrlPr>
                            </m:sSubPr>
                            <m:e>
                              <m:r>
                                <a:rPr lang="en-US" b="0" i="1" smtClean="0">
                                  <a:latin typeface="Cambria Math"/>
                                </a:rPr>
                                <m:t>𝑟</m:t>
                              </m:r>
                            </m:e>
                            <m:sub>
                              <m:r>
                                <m:rPr>
                                  <m:sty m:val="p"/>
                                </m:rPr>
                                <a:rPr lang="en-US" b="0" i="0" smtClean="0">
                                  <a:latin typeface="Cambria Math"/>
                                </a:rPr>
                                <m:t>vortex</m:t>
                              </m:r>
                            </m:sub>
                          </m:sSub>
                          <m:sSub>
                            <m:sSubPr>
                              <m:ctrlPr>
                                <a:rPr lang="en-US" i="1" smtClean="0">
                                  <a:latin typeface="Cambria Math"/>
                                </a:rPr>
                              </m:ctrlPr>
                            </m:sSubPr>
                            <m:e>
                              <m:r>
                                <a:rPr lang="en-US" b="0" i="1" smtClean="0">
                                  <a:latin typeface="Cambria Math"/>
                                </a:rPr>
                                <m:t>𝑈</m:t>
                              </m:r>
                            </m:e>
                            <m:sub>
                              <m:r>
                                <a:rPr lang="en-US" b="0" i="1" smtClean="0">
                                  <a:latin typeface="Cambria Math"/>
                                </a:rPr>
                                <m:t>𝐹</m:t>
                              </m:r>
                            </m:sub>
                          </m:sSub>
                        </m:num>
                        <m:den>
                          <m:sSub>
                            <m:sSubPr>
                              <m:ctrlPr>
                                <a:rPr lang="en-US" i="1" smtClean="0">
                                  <a:latin typeface="Cambria Math"/>
                                </a:rPr>
                              </m:ctrlPr>
                            </m:sSubPr>
                            <m:e>
                              <m:r>
                                <m:rPr>
                                  <m:sty m:val="p"/>
                                </m:rPr>
                                <a:rPr lang="el-GR" i="1" smtClean="0">
                                  <a:latin typeface="Cambria Math"/>
                                </a:rPr>
                                <m:t>Γ</m:t>
                              </m:r>
                            </m:e>
                            <m:sub>
                              <m:r>
                                <m:rPr>
                                  <m:sty m:val="p"/>
                                </m:rPr>
                                <a:rPr lang="el-GR" i="1" smtClean="0">
                                  <a:latin typeface="Cambria Math"/>
                                </a:rPr>
                                <m:t>ν</m:t>
                              </m:r>
                            </m:sub>
                          </m:sSub>
                        </m:den>
                      </m:f>
                    </m:oMath>
                  </m:oMathPara>
                </a14:m>
                <a:endParaRPr lang="en-US" dirty="0"/>
              </a:p>
            </p:txBody>
          </p:sp>
        </mc:Choice>
        <mc:Fallback xmlns="">
          <p:sp>
            <p:nvSpPr>
              <p:cNvPr id="19" name="TextBox 18"/>
              <p:cNvSpPr txBox="1">
                <a:spLocks noRot="1" noChangeAspect="1" noMove="1" noResize="1" noEditPoints="1" noAdjustHandles="1" noChangeArrowheads="1" noChangeShapeType="1" noTextEdit="1"/>
              </p:cNvSpPr>
              <p:nvPr/>
            </p:nvSpPr>
            <p:spPr>
              <a:xfrm>
                <a:off x="6912145" y="2899002"/>
                <a:ext cx="1127039" cy="656846"/>
              </a:xfrm>
              <a:prstGeom prst="rect">
                <a:avLst/>
              </a:prstGeom>
              <a:blipFill rotWithShape="1">
                <a:blip r:embed="rId16"/>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0" name="TextBox 19"/>
              <p:cNvSpPr txBox="1"/>
              <p:nvPr/>
            </p:nvSpPr>
            <p:spPr>
              <a:xfrm>
                <a:off x="6974597" y="5105400"/>
                <a:ext cx="1002134" cy="658706"/>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f>
                        <m:fPr>
                          <m:ctrlPr>
                            <a:rPr lang="en-US" i="1" smtClean="0">
                              <a:latin typeface="Cambria Math"/>
                            </a:rPr>
                          </m:ctrlPr>
                        </m:fPr>
                        <m:num>
                          <m:sSub>
                            <m:sSubPr>
                              <m:ctrlPr>
                                <a:rPr lang="en-US" i="1" smtClean="0">
                                  <a:latin typeface="Cambria Math"/>
                                </a:rPr>
                              </m:ctrlPr>
                            </m:sSubPr>
                            <m:e>
                              <m:r>
                                <a:rPr lang="en-US" b="0" i="1" smtClean="0">
                                  <a:latin typeface="Cambria Math"/>
                                </a:rPr>
                                <m:t>𝐴</m:t>
                              </m:r>
                            </m:e>
                            <m:sub>
                              <m:r>
                                <m:rPr>
                                  <m:sty m:val="p"/>
                                </m:rPr>
                                <a:rPr lang="en-US" b="0" i="0" smtClean="0">
                                  <a:latin typeface="Cambria Math"/>
                                </a:rPr>
                                <m:t>vortex</m:t>
                              </m:r>
                            </m:sub>
                          </m:sSub>
                          <m:r>
                            <m:rPr>
                              <m:sty m:val="p"/>
                            </m:rPr>
                            <a:rPr lang="en-US" b="0" i="0" smtClean="0">
                              <a:latin typeface="Cambria Math"/>
                            </a:rPr>
                            <m:t>t</m:t>
                          </m:r>
                        </m:num>
                        <m:den>
                          <m:sSub>
                            <m:sSubPr>
                              <m:ctrlPr>
                                <a:rPr lang="en-US" i="1" smtClean="0">
                                  <a:latin typeface="Cambria Math"/>
                                </a:rPr>
                              </m:ctrlPr>
                            </m:sSubPr>
                            <m:e>
                              <m:r>
                                <m:rPr>
                                  <m:sty m:val="p"/>
                                </m:rPr>
                                <a:rPr lang="el-GR" i="1" smtClean="0">
                                  <a:latin typeface="Cambria Math"/>
                                </a:rPr>
                                <m:t>Γ</m:t>
                              </m:r>
                            </m:e>
                            <m:sub>
                              <m:r>
                                <m:rPr>
                                  <m:sty m:val="p"/>
                                </m:rPr>
                                <a:rPr lang="el-GR" i="1" smtClean="0">
                                  <a:latin typeface="Cambria Math"/>
                                </a:rPr>
                                <m:t>ν</m:t>
                              </m:r>
                            </m:sub>
                          </m:sSub>
                        </m:den>
                      </m:f>
                    </m:oMath>
                  </m:oMathPara>
                </a14:m>
                <a:endParaRPr lang="en-US" dirty="0"/>
              </a:p>
            </p:txBody>
          </p:sp>
        </mc:Choice>
        <mc:Fallback xmlns="">
          <p:sp>
            <p:nvSpPr>
              <p:cNvPr id="20" name="TextBox 19"/>
              <p:cNvSpPr txBox="1">
                <a:spLocks noRot="1" noChangeAspect="1" noMove="1" noResize="1" noEditPoints="1" noAdjustHandles="1" noChangeArrowheads="1" noChangeShapeType="1" noTextEdit="1"/>
              </p:cNvSpPr>
              <p:nvPr/>
            </p:nvSpPr>
            <p:spPr>
              <a:xfrm>
                <a:off x="6974597" y="5105400"/>
                <a:ext cx="1002134" cy="658706"/>
              </a:xfrm>
              <a:prstGeom prst="rect">
                <a:avLst/>
              </a:prstGeom>
              <a:blipFill rotWithShape="1">
                <a:blip r:embed="rId17"/>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1" name="TextBox 20"/>
              <p:cNvSpPr txBox="1"/>
              <p:nvPr/>
            </p:nvSpPr>
            <p:spPr>
              <a:xfrm>
                <a:off x="3267481" y="5072698"/>
                <a:ext cx="499689" cy="691408"/>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f>
                        <m:fPr>
                          <m:ctrlPr>
                            <a:rPr lang="en-US" i="1" smtClean="0">
                              <a:solidFill>
                                <a:schemeClr val="tx1"/>
                              </a:solidFill>
                              <a:latin typeface="Cambria Math"/>
                            </a:rPr>
                          </m:ctrlPr>
                        </m:fPr>
                        <m:num>
                          <m:r>
                            <a:rPr lang="en-US" i="1" smtClean="0">
                              <a:solidFill>
                                <a:schemeClr val="tx1"/>
                              </a:solidFill>
                              <a:latin typeface="Cambria Math"/>
                            </a:rPr>
                            <m:t>𝑅</m:t>
                          </m:r>
                        </m:num>
                        <m:den>
                          <m:sSub>
                            <m:sSubPr>
                              <m:ctrlPr>
                                <a:rPr lang="en-US" i="1">
                                  <a:solidFill>
                                    <a:schemeClr val="tx1"/>
                                  </a:solidFill>
                                  <a:latin typeface="Cambria Math"/>
                                </a:rPr>
                              </m:ctrlPr>
                            </m:sSubPr>
                            <m:e>
                              <m:r>
                                <a:rPr lang="en-US" i="1">
                                  <a:solidFill>
                                    <a:schemeClr val="tx1"/>
                                  </a:solidFill>
                                  <a:latin typeface="Cambria Math"/>
                                </a:rPr>
                                <m:t>𝐷</m:t>
                              </m:r>
                            </m:e>
                            <m:sub>
                              <m:r>
                                <m:rPr>
                                  <m:sty m:val="p"/>
                                </m:rPr>
                                <a:rPr lang="en-US">
                                  <a:solidFill>
                                    <a:schemeClr val="tx1"/>
                                  </a:solidFill>
                                  <a:latin typeface="Cambria Math"/>
                                </a:rPr>
                                <m:t>p</m:t>
                              </m:r>
                            </m:sub>
                          </m:sSub>
                        </m:den>
                      </m:f>
                    </m:oMath>
                  </m:oMathPara>
                </a14:m>
                <a:endParaRPr lang="en-US" dirty="0">
                  <a:solidFill>
                    <a:srgbClr val="FF0000"/>
                  </a:solidFill>
                </a:endParaRPr>
              </a:p>
            </p:txBody>
          </p:sp>
        </mc:Choice>
        <mc:Fallback xmlns="">
          <p:sp>
            <p:nvSpPr>
              <p:cNvPr id="21" name="TextBox 20"/>
              <p:cNvSpPr txBox="1">
                <a:spLocks noRot="1" noChangeAspect="1" noMove="1" noResize="1" noEditPoints="1" noAdjustHandles="1" noChangeArrowheads="1" noChangeShapeType="1" noTextEdit="1"/>
              </p:cNvSpPr>
              <p:nvPr/>
            </p:nvSpPr>
            <p:spPr>
              <a:xfrm>
                <a:off x="3267481" y="5072698"/>
                <a:ext cx="499689" cy="691408"/>
              </a:xfrm>
              <a:prstGeom prst="rect">
                <a:avLst/>
              </a:prstGeom>
              <a:blipFill rotWithShape="1">
                <a:blip r:embed="rId18"/>
                <a:stretch>
                  <a:fillRect/>
                </a:stretch>
              </a:blipFill>
            </p:spPr>
            <p:txBody>
              <a:bodyPr/>
              <a:lstStyle/>
              <a:p>
                <a:r>
                  <a:rPr lang="en-US">
                    <a:noFill/>
                  </a:rPr>
                  <a:t> </a:t>
                </a:r>
              </a:p>
            </p:txBody>
          </p:sp>
        </mc:Fallback>
      </mc:AlternateContent>
      <p:sp>
        <p:nvSpPr>
          <p:cNvPr id="3" name="Rectangle 2"/>
          <p:cNvSpPr/>
          <p:nvPr/>
        </p:nvSpPr>
        <p:spPr>
          <a:xfrm>
            <a:off x="1287667" y="1819275"/>
            <a:ext cx="705738" cy="838200"/>
          </a:xfrm>
          <a:prstGeom prst="rect">
            <a:avLst/>
          </a:prstGeom>
          <a:noFill/>
          <a:ln w="381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p:cNvSpPr/>
          <p:nvPr/>
        </p:nvSpPr>
        <p:spPr>
          <a:xfrm>
            <a:off x="3154771" y="1828800"/>
            <a:ext cx="705738" cy="838200"/>
          </a:xfrm>
          <a:prstGeom prst="rect">
            <a:avLst/>
          </a:prstGeom>
          <a:noFill/>
          <a:ln w="381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p:cNvSpPr/>
          <p:nvPr/>
        </p:nvSpPr>
        <p:spPr>
          <a:xfrm>
            <a:off x="3154771" y="5022616"/>
            <a:ext cx="705738" cy="838200"/>
          </a:xfrm>
          <a:prstGeom prst="rect">
            <a:avLst/>
          </a:prstGeom>
          <a:noFill/>
          <a:ln w="381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607263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2"/>
                                        </p:tgtEl>
                                        <p:attrNameLst>
                                          <p:attrName>style.visibility</p:attrName>
                                        </p:attrNameLst>
                                      </p:cBhvr>
                                      <p:to>
                                        <p:strVal val="visible"/>
                                      </p:to>
                                    </p:set>
                                    <p:animEffect transition="in" filter="fade">
                                      <p:cBhvr>
                                        <p:cTn id="10" dur="500"/>
                                        <p:tgtEl>
                                          <p:spTgt spid="22"/>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3"/>
                                        </p:tgtEl>
                                        <p:attrNameLst>
                                          <p:attrName>style.visibility</p:attrName>
                                        </p:attrNameLst>
                                      </p:cBhvr>
                                      <p:to>
                                        <p:strVal val="visible"/>
                                      </p:to>
                                    </p:set>
                                    <p:animEffect transition="in" filter="fade">
                                      <p:cBhvr>
                                        <p:cTn id="13"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22" grpId="0" animBg="1"/>
      <p:bldP spid="23" grpId="0" animBg="1"/>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Selected New Parameters</a:t>
            </a:r>
            <a:endParaRPr lang="en-US" dirty="0"/>
          </a:p>
        </p:txBody>
      </p:sp>
      <p:sp>
        <p:nvSpPr>
          <p:cNvPr id="4" name="Date Placeholder 3"/>
          <p:cNvSpPr>
            <a:spLocks noGrp="1"/>
          </p:cNvSpPr>
          <p:nvPr>
            <p:ph type="dt" sz="half" idx="10"/>
          </p:nvPr>
        </p:nvSpPr>
        <p:spPr/>
        <p:txBody>
          <a:bodyPr/>
          <a:lstStyle/>
          <a:p>
            <a:fld id="{1BAE35F3-A313-4BA0-9F1D-A5B57E81AEE2}" type="datetime3">
              <a:rPr lang="en-US" smtClean="0"/>
              <a:t>5 December 2012</a:t>
            </a:fld>
            <a:endParaRPr lang="en-US"/>
          </a:p>
        </p:txBody>
      </p:sp>
      <p:sp>
        <p:nvSpPr>
          <p:cNvPr id="5" name="Slide Number Placeholder 4"/>
          <p:cNvSpPr>
            <a:spLocks noGrp="1"/>
          </p:cNvSpPr>
          <p:nvPr>
            <p:ph type="sldNum" sz="quarter" idx="12"/>
          </p:nvPr>
        </p:nvSpPr>
        <p:spPr/>
        <p:txBody>
          <a:bodyPr/>
          <a:lstStyle/>
          <a:p>
            <a:fld id="{12488483-F491-42DF-9DC1-D3D298853161}" type="slidenum">
              <a:rPr lang="en-US" smtClean="0"/>
              <a:t>59</a:t>
            </a:fld>
            <a:endParaRPr lang="en-US"/>
          </a:p>
        </p:txBody>
      </p:sp>
      <mc:AlternateContent xmlns:mc="http://schemas.openxmlformats.org/markup-compatibility/2006" xmlns:a14="http://schemas.microsoft.com/office/drawing/2010/main">
        <mc:Choice Requires="a14">
          <p:sp>
            <p:nvSpPr>
              <p:cNvPr id="6" name="Content Placeholder 5"/>
              <p:cNvSpPr txBox="1">
                <a:spLocks noGrp="1"/>
              </p:cNvSpPr>
              <p:nvPr>
                <p:ph idx="1"/>
              </p:nvPr>
            </p:nvSpPr>
            <p:spPr>
              <a:xfrm>
                <a:off x="457200" y="1600200"/>
                <a:ext cx="8389669" cy="4753737"/>
              </a:xfrm>
              <a:prstGeom prst="rect">
                <a:avLst/>
              </a:prstGeom>
              <a:noFill/>
            </p:spPr>
            <p:txBody>
              <a:bodyPr wrap="none" rtlCol="0">
                <a:spAutoFit/>
              </a:bodyPr>
              <a:lstStyle/>
              <a:p>
                <a:pPr marL="514350" indent="-514350">
                  <a:buFont typeface="+mj-lt"/>
                  <a:buAutoNum type="arabicPeriod"/>
                </a:pPr>
                <a14:m>
                  <m:oMath xmlns:m="http://schemas.openxmlformats.org/officeDocument/2006/math">
                    <m:f>
                      <m:fPr>
                        <m:ctrlPr>
                          <a:rPr lang="en-US" i="1" smtClean="0">
                            <a:solidFill>
                              <a:schemeClr val="tx1"/>
                            </a:solidFill>
                            <a:latin typeface="Cambria Math"/>
                          </a:rPr>
                        </m:ctrlPr>
                      </m:fPr>
                      <m:num>
                        <m:sSub>
                          <m:sSubPr>
                            <m:ctrlPr>
                              <a:rPr lang="en-US" i="1">
                                <a:latin typeface="Cambria Math"/>
                              </a:rPr>
                            </m:ctrlPr>
                          </m:sSubPr>
                          <m:e>
                            <m:r>
                              <m:rPr>
                                <m:sty m:val="p"/>
                              </m:rPr>
                              <a:rPr lang="el-GR" i="1">
                                <a:latin typeface="Cambria Math"/>
                              </a:rPr>
                              <m:t>Γ</m:t>
                            </m:r>
                          </m:e>
                          <m:sub>
                            <m:r>
                              <m:rPr>
                                <m:sty m:val="p"/>
                              </m:rPr>
                              <a:rPr lang="el-GR" i="1">
                                <a:latin typeface="Cambria Math"/>
                              </a:rPr>
                              <m:t>ν</m:t>
                            </m:r>
                          </m:sub>
                        </m:sSub>
                      </m:num>
                      <m:den>
                        <m:sSub>
                          <m:sSubPr>
                            <m:ctrlPr>
                              <a:rPr lang="en-US" i="1">
                                <a:latin typeface="Cambria Math"/>
                              </a:rPr>
                            </m:ctrlPr>
                          </m:sSubPr>
                          <m:e>
                            <m:r>
                              <a:rPr lang="en-US" i="1">
                                <a:latin typeface="Cambria Math"/>
                              </a:rPr>
                              <m:t>𝐷</m:t>
                            </m:r>
                          </m:e>
                          <m:sub>
                            <m:r>
                              <a:rPr lang="en-US" i="1">
                                <a:latin typeface="Cambria Math"/>
                              </a:rPr>
                              <m:t>𝑝</m:t>
                            </m:r>
                          </m:sub>
                        </m:sSub>
                        <m:sSub>
                          <m:sSubPr>
                            <m:ctrlPr>
                              <a:rPr lang="en-US" i="1">
                                <a:latin typeface="Cambria Math"/>
                              </a:rPr>
                            </m:ctrlPr>
                          </m:sSubPr>
                          <m:e>
                            <m:r>
                              <a:rPr lang="en-US" i="1">
                                <a:latin typeface="Cambria Math"/>
                              </a:rPr>
                              <m:t>𝑈</m:t>
                            </m:r>
                          </m:e>
                          <m:sub>
                            <m:r>
                              <a:rPr lang="en-US" i="1">
                                <a:latin typeface="Cambria Math"/>
                              </a:rPr>
                              <m:t>𝐹</m:t>
                            </m:r>
                          </m:sub>
                        </m:sSub>
                      </m:den>
                    </m:f>
                  </m:oMath>
                </a14:m>
                <a:r>
                  <a:rPr lang="en-US" dirty="0" smtClean="0">
                    <a:solidFill>
                      <a:schemeClr val="tx1"/>
                    </a:solidFill>
                  </a:rPr>
                  <a:t>	Mobile inertia ratio</a:t>
                </a:r>
              </a:p>
              <a:p>
                <a:pPr marL="514350" indent="-514350">
                  <a:buFont typeface="+mj-lt"/>
                  <a:buAutoNum type="arabicPeriod"/>
                </a:pPr>
                <a14:m>
                  <m:oMath xmlns:m="http://schemas.openxmlformats.org/officeDocument/2006/math">
                    <m:f>
                      <m:fPr>
                        <m:ctrlPr>
                          <a:rPr lang="en-US" i="1">
                            <a:latin typeface="Cambria Math"/>
                          </a:rPr>
                        </m:ctrlPr>
                      </m:fPr>
                      <m:num>
                        <m:sSub>
                          <m:sSubPr>
                            <m:ctrlPr>
                              <a:rPr lang="en-US" i="1">
                                <a:latin typeface="Cambria Math"/>
                              </a:rPr>
                            </m:ctrlPr>
                          </m:sSubPr>
                          <m:e>
                            <m:r>
                              <m:rPr>
                                <m:sty m:val="p"/>
                              </m:rPr>
                              <a:rPr lang="el-GR" i="1">
                                <a:latin typeface="Cambria Math"/>
                              </a:rPr>
                              <m:t>Γ</m:t>
                            </m:r>
                          </m:e>
                          <m:sub>
                            <m:r>
                              <m:rPr>
                                <m:sty m:val="p"/>
                              </m:rPr>
                              <a:rPr lang="el-GR" i="1">
                                <a:latin typeface="Cambria Math"/>
                              </a:rPr>
                              <m:t>ν</m:t>
                            </m:r>
                          </m:sub>
                        </m:sSub>
                      </m:num>
                      <m:den>
                        <m:sSub>
                          <m:sSubPr>
                            <m:ctrlPr>
                              <a:rPr lang="en-US" i="1">
                                <a:latin typeface="Cambria Math"/>
                              </a:rPr>
                            </m:ctrlPr>
                          </m:sSubPr>
                          <m:e>
                            <m:r>
                              <a:rPr lang="en-US" i="1">
                                <a:latin typeface="Cambria Math"/>
                              </a:rPr>
                              <m:t>𝐷</m:t>
                            </m:r>
                          </m:e>
                          <m:sub>
                            <m:r>
                              <a:rPr lang="en-US" i="1">
                                <a:latin typeface="Cambria Math"/>
                              </a:rPr>
                              <m:t>𝑝</m:t>
                            </m:r>
                          </m:sub>
                        </m:sSub>
                        <m:sSub>
                          <m:sSubPr>
                            <m:ctrlPr>
                              <a:rPr lang="en-US" i="1">
                                <a:latin typeface="Cambria Math"/>
                              </a:rPr>
                            </m:ctrlPr>
                          </m:sSubPr>
                          <m:e>
                            <m:r>
                              <a:rPr lang="en-US" i="1">
                                <a:latin typeface="Cambria Math"/>
                              </a:rPr>
                              <m:t>𝑈</m:t>
                            </m:r>
                          </m:e>
                          <m:sub>
                            <m:r>
                              <a:rPr lang="en-US" i="1" baseline="30000">
                                <a:latin typeface="Cambria Math"/>
                              </a:rPr>
                              <m:t>∗</m:t>
                            </m:r>
                            <m:r>
                              <a:rPr lang="en-US" i="1">
                                <a:latin typeface="Cambria Math"/>
                              </a:rPr>
                              <m:t>𝑡</m:t>
                            </m:r>
                          </m:sub>
                        </m:sSub>
                      </m:den>
                    </m:f>
                  </m:oMath>
                </a14:m>
                <a:r>
                  <a:rPr lang="en-US" dirty="0" smtClean="0">
                    <a:solidFill>
                      <a:schemeClr val="tx1"/>
                    </a:solidFill>
                  </a:rPr>
                  <a:t>	Stationary inertia ratio</a:t>
                </a:r>
              </a:p>
              <a:p>
                <a:pPr marL="514350" indent="-514350">
                  <a:buFont typeface="+mj-lt"/>
                  <a:buAutoNum type="arabicPeriod"/>
                </a:pPr>
                <a14:m>
                  <m:oMath xmlns:m="http://schemas.openxmlformats.org/officeDocument/2006/math">
                    <m:f>
                      <m:fPr>
                        <m:ctrlPr>
                          <a:rPr lang="en-US" i="1">
                            <a:latin typeface="Cambria Math"/>
                          </a:rPr>
                        </m:ctrlPr>
                      </m:fPr>
                      <m:num>
                        <m:sSub>
                          <m:sSubPr>
                            <m:ctrlPr>
                              <a:rPr lang="en-US" i="1">
                                <a:latin typeface="Cambria Math"/>
                              </a:rPr>
                            </m:ctrlPr>
                          </m:sSubPr>
                          <m:e>
                            <m:r>
                              <a:rPr lang="en-US" i="1">
                                <a:latin typeface="Cambria Math"/>
                              </a:rPr>
                              <m:t>𝑉</m:t>
                            </m:r>
                          </m:e>
                          <m:sub>
                            <m:r>
                              <a:rPr lang="en-US" i="1">
                                <a:latin typeface="Cambria Math"/>
                                <a:ea typeface="Cambria Math"/>
                              </a:rPr>
                              <m:t>𝜃</m:t>
                            </m:r>
                            <m:r>
                              <m:rPr>
                                <m:sty m:val="p"/>
                              </m:rPr>
                              <a:rPr lang="en-US">
                                <a:latin typeface="Cambria Math"/>
                                <a:ea typeface="Cambria Math"/>
                              </a:rPr>
                              <m:t>max</m:t>
                            </m:r>
                          </m:sub>
                        </m:sSub>
                      </m:num>
                      <m:den>
                        <m:sSub>
                          <m:sSubPr>
                            <m:ctrlPr>
                              <a:rPr lang="en-US" i="1">
                                <a:latin typeface="Cambria Math"/>
                              </a:rPr>
                            </m:ctrlPr>
                          </m:sSubPr>
                          <m:e>
                            <m:r>
                              <a:rPr lang="en-US" i="1">
                                <a:latin typeface="Cambria Math"/>
                              </a:rPr>
                              <m:t>𝑈</m:t>
                            </m:r>
                          </m:e>
                          <m:sub>
                            <m:r>
                              <a:rPr lang="en-US" i="1">
                                <a:latin typeface="Cambria Math"/>
                              </a:rPr>
                              <m:t>𝐹</m:t>
                            </m:r>
                          </m:sub>
                        </m:sSub>
                      </m:den>
                    </m:f>
                  </m:oMath>
                </a14:m>
                <a:r>
                  <a:rPr lang="en-US" dirty="0" smtClean="0">
                    <a:solidFill>
                      <a:schemeClr val="tx1"/>
                    </a:solidFill>
                  </a:rPr>
                  <a:t>	Terminal-swirl velocity ratio</a:t>
                </a:r>
              </a:p>
              <a:p>
                <a:pPr marL="514350" indent="-514350">
                  <a:buFont typeface="+mj-lt"/>
                  <a:buAutoNum type="arabicPeriod"/>
                </a:pPr>
                <a14:m>
                  <m:oMath xmlns:m="http://schemas.openxmlformats.org/officeDocument/2006/math">
                    <m:f>
                      <m:fPr>
                        <m:ctrlPr>
                          <a:rPr lang="en-US" i="1">
                            <a:latin typeface="Cambria Math"/>
                          </a:rPr>
                        </m:ctrlPr>
                      </m:fPr>
                      <m:num>
                        <m:sSub>
                          <m:sSubPr>
                            <m:ctrlPr>
                              <a:rPr lang="en-US" i="1">
                                <a:latin typeface="Cambria Math"/>
                              </a:rPr>
                            </m:ctrlPr>
                          </m:sSubPr>
                          <m:e>
                            <m:r>
                              <a:rPr lang="en-US" i="1">
                                <a:latin typeface="Cambria Math"/>
                              </a:rPr>
                              <m:t>𝑉</m:t>
                            </m:r>
                          </m:e>
                          <m:sub>
                            <m:r>
                              <a:rPr lang="en-US" i="1">
                                <a:latin typeface="Cambria Math"/>
                                <a:ea typeface="Cambria Math"/>
                              </a:rPr>
                              <m:t>𝜃</m:t>
                            </m:r>
                            <m:r>
                              <m:rPr>
                                <m:sty m:val="p"/>
                              </m:rPr>
                              <a:rPr lang="en-US">
                                <a:latin typeface="Cambria Math"/>
                                <a:ea typeface="Cambria Math"/>
                              </a:rPr>
                              <m:t>max</m:t>
                            </m:r>
                          </m:sub>
                        </m:sSub>
                      </m:num>
                      <m:den>
                        <m:sSub>
                          <m:sSubPr>
                            <m:ctrlPr>
                              <a:rPr lang="en-US" i="1">
                                <a:latin typeface="Cambria Math"/>
                              </a:rPr>
                            </m:ctrlPr>
                          </m:sSubPr>
                          <m:e>
                            <m:r>
                              <a:rPr lang="en-US" i="1">
                                <a:latin typeface="Cambria Math"/>
                              </a:rPr>
                              <m:t>𝑈</m:t>
                            </m:r>
                          </m:e>
                          <m:sub>
                            <m:r>
                              <a:rPr lang="en-US" b="0" i="1" baseline="30000" smtClean="0">
                                <a:latin typeface="Cambria Math"/>
                              </a:rPr>
                              <m:t>∗</m:t>
                            </m:r>
                            <m:r>
                              <a:rPr lang="en-US" b="0" i="1" smtClean="0">
                                <a:latin typeface="Cambria Math"/>
                              </a:rPr>
                              <m:t>𝑡</m:t>
                            </m:r>
                          </m:sub>
                        </m:sSub>
                      </m:den>
                    </m:f>
                  </m:oMath>
                </a14:m>
                <a:r>
                  <a:rPr lang="en-US" dirty="0" smtClean="0">
                    <a:solidFill>
                      <a:schemeClr val="tx1"/>
                    </a:solidFill>
                  </a:rPr>
                  <a:t>	Threshold-swirl velocity ratio</a:t>
                </a:r>
              </a:p>
              <a:p>
                <a:pPr marL="514350" indent="-514350">
                  <a:buFont typeface="+mj-lt"/>
                  <a:buAutoNum type="arabicPeriod"/>
                </a:pPr>
                <a14:m>
                  <m:oMath xmlns:m="http://schemas.openxmlformats.org/officeDocument/2006/math">
                    <m:f>
                      <m:fPr>
                        <m:ctrlPr>
                          <a:rPr lang="en-US" i="1">
                            <a:solidFill>
                              <a:schemeClr val="tx1"/>
                            </a:solidFill>
                            <a:latin typeface="Cambria Math"/>
                          </a:rPr>
                        </m:ctrlPr>
                      </m:fPr>
                      <m:num>
                        <m:sSubSup>
                          <m:sSubSupPr>
                            <m:ctrlPr>
                              <a:rPr lang="en-US" i="1" smtClean="0">
                                <a:solidFill>
                                  <a:schemeClr val="tx1"/>
                                </a:solidFill>
                                <a:latin typeface="Cambria Math"/>
                              </a:rPr>
                            </m:ctrlPr>
                          </m:sSubSupPr>
                          <m:e>
                            <m:sSub>
                              <m:sSubPr>
                                <m:ctrlPr>
                                  <a:rPr lang="en-US" i="1">
                                    <a:latin typeface="Cambria Math"/>
                                  </a:rPr>
                                </m:ctrlPr>
                              </m:sSubPr>
                              <m:e>
                                <m:r>
                                  <a:rPr lang="en-US" i="1">
                                    <a:latin typeface="Cambria Math"/>
                                  </a:rPr>
                                  <m:t>𝑉</m:t>
                                </m:r>
                              </m:e>
                              <m:sub>
                                <m:r>
                                  <a:rPr lang="en-US" i="1">
                                    <a:latin typeface="Cambria Math"/>
                                    <a:ea typeface="Cambria Math"/>
                                  </a:rPr>
                                  <m:t>𝜃</m:t>
                                </m:r>
                                <m:r>
                                  <m:rPr>
                                    <m:sty m:val="p"/>
                                  </m:rPr>
                                  <a:rPr lang="en-US">
                                    <a:latin typeface="Cambria Math"/>
                                    <a:ea typeface="Cambria Math"/>
                                  </a:rPr>
                                  <m:t>max</m:t>
                                </m:r>
                              </m:sub>
                            </m:sSub>
                            <m:r>
                              <a:rPr lang="en-US" i="1" baseline="30000">
                                <a:latin typeface="Cambria Math"/>
                                <a:ea typeface="Cambria Math"/>
                              </a:rPr>
                              <m:t>2</m:t>
                            </m:r>
                          </m:e>
                          <m:sub/>
                          <m:sup>
                            <m:r>
                              <a:rPr lang="en-US" b="0" i="1" smtClean="0">
                                <a:solidFill>
                                  <a:schemeClr val="tx1"/>
                                </a:solidFill>
                                <a:latin typeface="Cambria Math"/>
                              </a:rPr>
                              <m:t> </m:t>
                            </m:r>
                          </m:sup>
                        </m:sSubSup>
                      </m:num>
                      <m:den>
                        <m:sSubSup>
                          <m:sSubSupPr>
                            <m:ctrlPr>
                              <a:rPr lang="en-US" i="1">
                                <a:latin typeface="Cambria Math"/>
                              </a:rPr>
                            </m:ctrlPr>
                          </m:sSubSupPr>
                          <m:e>
                            <m:sSub>
                              <m:sSubPr>
                                <m:ctrlPr>
                                  <a:rPr lang="en-US" i="1" smtClean="0">
                                    <a:latin typeface="Cambria Math"/>
                                  </a:rPr>
                                </m:ctrlPr>
                              </m:sSubPr>
                              <m:e>
                                <m:r>
                                  <a:rPr lang="en-US" i="1">
                                    <a:latin typeface="Cambria Math"/>
                                  </a:rPr>
                                  <m:t>𝑈</m:t>
                                </m:r>
                              </m:e>
                              <m:sub>
                                <m:r>
                                  <a:rPr lang="en-US" i="1">
                                    <a:latin typeface="Cambria Math"/>
                                  </a:rPr>
                                  <m:t>𝑡</m:t>
                                </m:r>
                              </m:sub>
                            </m:sSub>
                          </m:e>
                          <m:sub/>
                          <m:sup>
                            <m:r>
                              <a:rPr lang="en-US" i="1">
                                <a:latin typeface="Cambria Math"/>
                              </a:rPr>
                              <m:t>∗</m:t>
                            </m:r>
                          </m:sup>
                        </m:sSubSup>
                        <m:sSub>
                          <m:sSubPr>
                            <m:ctrlPr>
                              <a:rPr lang="en-US" i="1">
                                <a:latin typeface="Cambria Math"/>
                              </a:rPr>
                            </m:ctrlPr>
                          </m:sSubPr>
                          <m:e>
                            <m:r>
                              <a:rPr lang="en-US" i="1">
                                <a:latin typeface="Cambria Math"/>
                              </a:rPr>
                              <m:t>𝑈</m:t>
                            </m:r>
                          </m:e>
                          <m:sub>
                            <m:r>
                              <a:rPr lang="en-US" i="1">
                                <a:latin typeface="Cambria Math"/>
                              </a:rPr>
                              <m:t>𝐹</m:t>
                            </m:r>
                          </m:sub>
                        </m:sSub>
                      </m:den>
                    </m:f>
                  </m:oMath>
                </a14:m>
                <a:r>
                  <a:rPr lang="en-US" dirty="0" smtClean="0"/>
                  <a:t>	Terminal/threshold-swirl velocity ratio</a:t>
                </a:r>
                <a:endParaRPr lang="en-US" dirty="0"/>
              </a:p>
            </p:txBody>
          </p:sp>
        </mc:Choice>
        <mc:Fallback xmlns="">
          <p:sp>
            <p:nvSpPr>
              <p:cNvPr id="6" name="Content Placeholder 5"/>
              <p:cNvSpPr txBox="1">
                <a:spLocks noGrp="1" noRot="1" noChangeAspect="1" noMove="1" noResize="1" noEditPoints="1" noAdjustHandles="1" noChangeArrowheads="1" noChangeShapeType="1" noTextEdit="1"/>
              </p:cNvSpPr>
              <p:nvPr>
                <p:ph idx="1"/>
              </p:nvPr>
            </p:nvSpPr>
            <p:spPr>
              <a:xfrm>
                <a:off x="457200" y="1600200"/>
                <a:ext cx="8389669" cy="4753737"/>
              </a:xfrm>
              <a:prstGeom prst="rect">
                <a:avLst/>
              </a:prstGeom>
              <a:blipFill rotWithShape="1">
                <a:blip r:embed="rId3"/>
                <a:stretch>
                  <a:fillRect r="-799"/>
                </a:stretch>
              </a:blipFill>
            </p:spPr>
            <p:txBody>
              <a:bodyPr/>
              <a:lstStyle/>
              <a:p>
                <a:r>
                  <a:rPr lang="en-US">
                    <a:noFill/>
                  </a:rPr>
                  <a:t> </a:t>
                </a:r>
              </a:p>
            </p:txBody>
          </p:sp>
        </mc:Fallback>
      </mc:AlternateContent>
    </p:spTree>
    <p:extLst>
      <p:ext uri="{BB962C8B-B14F-4D97-AF65-F5344CB8AC3E}">
        <p14:creationId xmlns:p14="http://schemas.microsoft.com/office/powerpoint/2010/main" val="807937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xEl>
                                              <p:pRg st="1" end="1"/>
                                            </p:txEl>
                                          </p:spTgt>
                                        </p:tgtEl>
                                        <p:attrNameLst>
                                          <p:attrName>style.visibility</p:attrName>
                                        </p:attrNameLst>
                                      </p:cBhvr>
                                      <p:to>
                                        <p:strVal val="visible"/>
                                      </p:to>
                                    </p:set>
                                    <p:animEffect transition="in" filter="fade">
                                      <p:cBhvr>
                                        <p:cTn id="7" dur="500"/>
                                        <p:tgtEl>
                                          <p:spTgt spid="6">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
                                            <p:txEl>
                                              <p:pRg st="2" end="2"/>
                                            </p:txEl>
                                          </p:spTgt>
                                        </p:tgtEl>
                                        <p:attrNameLst>
                                          <p:attrName>style.visibility</p:attrName>
                                        </p:attrNameLst>
                                      </p:cBhvr>
                                      <p:to>
                                        <p:strVal val="visible"/>
                                      </p:to>
                                    </p:set>
                                    <p:animEffect transition="in" filter="fade">
                                      <p:cBhvr>
                                        <p:cTn id="12" dur="500"/>
                                        <p:tgtEl>
                                          <p:spTgt spid="6">
                                            <p:txEl>
                                              <p:pRg st="2" end="2"/>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6">
                                            <p:txEl>
                                              <p:pRg st="3" end="3"/>
                                            </p:txEl>
                                          </p:spTgt>
                                        </p:tgtEl>
                                        <p:attrNameLst>
                                          <p:attrName>style.visibility</p:attrName>
                                        </p:attrNameLst>
                                      </p:cBhvr>
                                      <p:to>
                                        <p:strVal val="visible"/>
                                      </p:to>
                                    </p:set>
                                    <p:animEffect transition="in" filter="fade">
                                      <p:cBhvr>
                                        <p:cTn id="15" dur="500"/>
                                        <p:tgtEl>
                                          <p:spTgt spid="6">
                                            <p:txEl>
                                              <p:pRg st="3" end="3"/>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6">
                                            <p:txEl>
                                              <p:pRg st="4" end="4"/>
                                            </p:txEl>
                                          </p:spTgt>
                                        </p:tgtEl>
                                        <p:attrNameLst>
                                          <p:attrName>style.visibility</p:attrName>
                                        </p:attrNameLst>
                                      </p:cBhvr>
                                      <p:to>
                                        <p:strVal val="visible"/>
                                      </p:to>
                                    </p:set>
                                    <p:animEffect transition="in" filter="fade">
                                      <p:cBhvr>
                                        <p:cTn id="20" dur="500"/>
                                        <p:tgtEl>
                                          <p:spTgt spid="6">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Options in Experimental Testing</a:t>
            </a:r>
            <a:endParaRPr lang="en-US" dirty="0"/>
          </a:p>
        </p:txBody>
      </p:sp>
      <p:sp>
        <p:nvSpPr>
          <p:cNvPr id="3" name="Content Placeholder 2"/>
          <p:cNvSpPr>
            <a:spLocks noGrp="1"/>
          </p:cNvSpPr>
          <p:nvPr>
            <p:ph idx="1"/>
          </p:nvPr>
        </p:nvSpPr>
        <p:spPr>
          <a:xfrm>
            <a:off x="457200" y="1752600"/>
            <a:ext cx="8229600" cy="4525963"/>
          </a:xfrm>
        </p:spPr>
        <p:txBody>
          <a:bodyPr>
            <a:normAutofit/>
          </a:bodyPr>
          <a:lstStyle/>
          <a:p>
            <a:r>
              <a:rPr lang="en-US" sz="2400" dirty="0" smtClean="0">
                <a:cs typeface="Arial" pitchFamily="34" charset="0"/>
              </a:rPr>
              <a:t>Full-scale tests</a:t>
            </a:r>
          </a:p>
          <a:p>
            <a:pPr lvl="1">
              <a:buFont typeface="Arial" pitchFamily="34" charset="0"/>
              <a:buChar char="•"/>
            </a:pPr>
            <a:r>
              <a:rPr lang="en-US" sz="2400" dirty="0" smtClean="0">
                <a:cs typeface="Arial" pitchFamily="34" charset="0"/>
              </a:rPr>
              <a:t>Results immediately applicable</a:t>
            </a:r>
          </a:p>
          <a:p>
            <a:pPr lvl="1">
              <a:buFont typeface="Arial" pitchFamily="34" charset="0"/>
              <a:buChar char="•"/>
            </a:pPr>
            <a:r>
              <a:rPr lang="en-US" sz="2400" dirty="0" smtClean="0">
                <a:cs typeface="Arial" pitchFamily="34" charset="0"/>
              </a:rPr>
              <a:t>Flow field measurements require specialized equipment</a:t>
            </a:r>
          </a:p>
          <a:p>
            <a:pPr lvl="1">
              <a:buFont typeface="Arial" pitchFamily="34" charset="0"/>
              <a:buChar char="•"/>
            </a:pPr>
            <a:r>
              <a:rPr lang="en-US" sz="2400" dirty="0" smtClean="0">
                <a:cs typeface="Arial" pitchFamily="34" charset="0"/>
              </a:rPr>
              <a:t>Expensive, dangerous, and time consuming</a:t>
            </a:r>
          </a:p>
          <a:p>
            <a:pPr lvl="1">
              <a:buFont typeface="Arial" pitchFamily="34" charset="0"/>
              <a:buChar char="•"/>
            </a:pPr>
            <a:endParaRPr lang="en-US" sz="2400" dirty="0" smtClean="0">
              <a:cs typeface="Arial" pitchFamily="34" charset="0"/>
            </a:endParaRPr>
          </a:p>
          <a:p>
            <a:r>
              <a:rPr lang="en-US" sz="2400" dirty="0" smtClean="0">
                <a:cs typeface="Arial" pitchFamily="34" charset="0"/>
              </a:rPr>
              <a:t>Laboratory-scale measurements</a:t>
            </a:r>
          </a:p>
          <a:p>
            <a:pPr lvl="1">
              <a:buFont typeface="Arial" pitchFamily="34" charset="0"/>
              <a:buChar char="•"/>
            </a:pPr>
            <a:r>
              <a:rPr lang="en-US" sz="2400" dirty="0" smtClean="0">
                <a:cs typeface="Arial" pitchFamily="34" charset="0"/>
              </a:rPr>
              <a:t>Precisely controlled conditions</a:t>
            </a:r>
          </a:p>
          <a:p>
            <a:pPr lvl="1">
              <a:buFont typeface="Arial" pitchFamily="34" charset="0"/>
              <a:buChar char="•"/>
            </a:pPr>
            <a:r>
              <a:rPr lang="en-US" sz="2400" dirty="0" smtClean="0">
                <a:cs typeface="Arial" pitchFamily="34" charset="0"/>
              </a:rPr>
              <a:t>Off the shelf equipment available</a:t>
            </a:r>
            <a:endParaRPr lang="en-US" sz="2400" dirty="0">
              <a:cs typeface="Arial" pitchFamily="34" charset="0"/>
            </a:endParaRPr>
          </a:p>
        </p:txBody>
      </p:sp>
      <p:sp>
        <p:nvSpPr>
          <p:cNvPr id="4" name="Date Placeholder 3"/>
          <p:cNvSpPr>
            <a:spLocks noGrp="1"/>
          </p:cNvSpPr>
          <p:nvPr>
            <p:ph type="dt" sz="half" idx="10"/>
          </p:nvPr>
        </p:nvSpPr>
        <p:spPr/>
        <p:txBody>
          <a:bodyPr/>
          <a:lstStyle/>
          <a:p>
            <a:fld id="{1BAE35F3-A313-4BA0-9F1D-A5B57E81AEE2}" type="datetime3">
              <a:rPr lang="en-US" smtClean="0"/>
              <a:t>5 December 2012</a:t>
            </a:fld>
            <a:endParaRPr lang="en-US"/>
          </a:p>
        </p:txBody>
      </p:sp>
      <p:sp>
        <p:nvSpPr>
          <p:cNvPr id="5" name="Slide Number Placeholder 4"/>
          <p:cNvSpPr>
            <a:spLocks noGrp="1"/>
          </p:cNvSpPr>
          <p:nvPr>
            <p:ph type="sldNum" sz="quarter" idx="12"/>
          </p:nvPr>
        </p:nvSpPr>
        <p:spPr/>
        <p:txBody>
          <a:bodyPr/>
          <a:lstStyle/>
          <a:p>
            <a:fld id="{12488483-F491-42DF-9DC1-D3D298853161}" type="slidenum">
              <a:rPr lang="en-US" smtClean="0"/>
              <a:t>6</a:t>
            </a:fld>
            <a:endParaRPr lang="en-US"/>
          </a:p>
        </p:txBody>
      </p:sp>
    </p:spTree>
    <p:extLst>
      <p:ext uri="{BB962C8B-B14F-4D97-AF65-F5344CB8AC3E}">
        <p14:creationId xmlns:p14="http://schemas.microsoft.com/office/powerpoint/2010/main" val="321785642"/>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600" y="3200400"/>
            <a:ext cx="6629400" cy="1066800"/>
          </a:xfrm>
        </p:spPr>
        <p:txBody>
          <a:bodyPr>
            <a:normAutofit/>
          </a:bodyPr>
          <a:lstStyle/>
          <a:p>
            <a:r>
              <a:rPr lang="en-US" dirty="0" smtClean="0"/>
              <a:t>Particle Analysis</a:t>
            </a:r>
            <a:endParaRPr lang="en-US" dirty="0"/>
          </a:p>
        </p:txBody>
      </p:sp>
      <p:sp>
        <p:nvSpPr>
          <p:cNvPr id="4" name="Date Placeholder 3"/>
          <p:cNvSpPr>
            <a:spLocks noGrp="1"/>
          </p:cNvSpPr>
          <p:nvPr>
            <p:ph type="dt" sz="half" idx="10"/>
          </p:nvPr>
        </p:nvSpPr>
        <p:spPr/>
        <p:txBody>
          <a:bodyPr/>
          <a:lstStyle/>
          <a:p>
            <a:fld id="{1BAE35F3-A313-4BA0-9F1D-A5B57E81AEE2}" type="datetime3">
              <a:rPr lang="en-US" smtClean="0"/>
              <a:t>5 December 2012</a:t>
            </a:fld>
            <a:endParaRPr lang="en-US"/>
          </a:p>
        </p:txBody>
      </p:sp>
      <p:sp>
        <p:nvSpPr>
          <p:cNvPr id="5" name="Slide Number Placeholder 4"/>
          <p:cNvSpPr>
            <a:spLocks noGrp="1"/>
          </p:cNvSpPr>
          <p:nvPr>
            <p:ph type="sldNum" sz="quarter" idx="12"/>
          </p:nvPr>
        </p:nvSpPr>
        <p:spPr/>
        <p:txBody>
          <a:bodyPr/>
          <a:lstStyle/>
          <a:p>
            <a:fld id="{12488483-F491-42DF-9DC1-D3D298853161}" type="slidenum">
              <a:rPr lang="en-US" smtClean="0"/>
              <a:t>60</a:t>
            </a:fld>
            <a:endParaRPr lang="en-US"/>
          </a:p>
        </p:txBody>
      </p:sp>
    </p:spTree>
    <p:extLst>
      <p:ext uri="{BB962C8B-B14F-4D97-AF65-F5344CB8AC3E}">
        <p14:creationId xmlns:p14="http://schemas.microsoft.com/office/powerpoint/2010/main" val="2338824962"/>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Threshold Calculation</a:t>
            </a:r>
            <a:endParaRPr lang="en-US" dirty="0"/>
          </a:p>
        </p:txBody>
      </p:sp>
      <p:sp>
        <p:nvSpPr>
          <p:cNvPr id="4" name="Date Placeholder 3"/>
          <p:cNvSpPr>
            <a:spLocks noGrp="1"/>
          </p:cNvSpPr>
          <p:nvPr>
            <p:ph type="dt" sz="half" idx="10"/>
          </p:nvPr>
        </p:nvSpPr>
        <p:spPr/>
        <p:txBody>
          <a:bodyPr/>
          <a:lstStyle/>
          <a:p>
            <a:fld id="{1BAE35F3-A313-4BA0-9F1D-A5B57E81AEE2}" type="datetime3">
              <a:rPr lang="en-US" smtClean="0"/>
              <a:t>5 December 2012</a:t>
            </a:fld>
            <a:endParaRPr lang="en-US"/>
          </a:p>
        </p:txBody>
      </p:sp>
      <p:sp>
        <p:nvSpPr>
          <p:cNvPr id="5" name="Slide Number Placeholder 4"/>
          <p:cNvSpPr>
            <a:spLocks noGrp="1"/>
          </p:cNvSpPr>
          <p:nvPr>
            <p:ph type="sldNum" sz="quarter" idx="12"/>
          </p:nvPr>
        </p:nvSpPr>
        <p:spPr/>
        <p:txBody>
          <a:bodyPr/>
          <a:lstStyle/>
          <a:p>
            <a:fld id="{12488483-F491-42DF-9DC1-D3D298853161}" type="slidenum">
              <a:rPr lang="en-US" smtClean="0"/>
              <a:t>61</a:t>
            </a:fld>
            <a:endParaRPr lang="en-US"/>
          </a:p>
        </p:txBody>
      </p:sp>
      <p:pic>
        <p:nvPicPr>
          <p:cNvPr id="6" name="Picture 2" descr="C:\Users\Aero\Desktop\Uplift Comparison\Glass 120.JPG"/>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457200" y="1371600"/>
            <a:ext cx="4572000" cy="3028189"/>
          </a:xfrm>
          <a:prstGeom prst="rect">
            <a:avLst/>
          </a:prstGeom>
          <a:noFill/>
          <a:ln w="25400">
            <a:solidFill>
              <a:srgbClr val="00B0F0"/>
            </a:solidFill>
          </a:ln>
          <a:effectLst>
            <a:outerShdw blurRad="76200" dir="4800000" sx="50000" sy="50000" kx="1200000" algn="br" rotWithShape="0">
              <a:prstClr val="black">
                <a:alpha val="20000"/>
              </a:prstClr>
            </a:outerShdw>
          </a:effectLst>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533400" y="4572000"/>
            <a:ext cx="4419600" cy="369332"/>
          </a:xfrm>
          <a:prstGeom prst="rect">
            <a:avLst/>
          </a:prstGeom>
          <a:noFill/>
        </p:spPr>
        <p:txBody>
          <a:bodyPr wrap="square" rtlCol="0">
            <a:spAutoFit/>
          </a:bodyPr>
          <a:lstStyle/>
          <a:p>
            <a:pPr algn="ctr"/>
            <a:r>
              <a:rPr lang="en-US" dirty="0" smtClean="0"/>
              <a:t>Raw Image</a:t>
            </a:r>
            <a:endParaRPr lang="en-US" dirty="0"/>
          </a:p>
        </p:txBody>
      </p:sp>
    </p:spTree>
    <p:extLst>
      <p:ext uri="{BB962C8B-B14F-4D97-AF65-F5344CB8AC3E}">
        <p14:creationId xmlns:p14="http://schemas.microsoft.com/office/powerpoint/2010/main" val="1727576141"/>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Threshold Calculation</a:t>
            </a:r>
            <a:endParaRPr lang="en-US" dirty="0"/>
          </a:p>
        </p:txBody>
      </p:sp>
      <p:sp>
        <p:nvSpPr>
          <p:cNvPr id="4" name="Date Placeholder 3"/>
          <p:cNvSpPr>
            <a:spLocks noGrp="1"/>
          </p:cNvSpPr>
          <p:nvPr>
            <p:ph type="dt" sz="half" idx="10"/>
          </p:nvPr>
        </p:nvSpPr>
        <p:spPr/>
        <p:txBody>
          <a:bodyPr/>
          <a:lstStyle/>
          <a:p>
            <a:fld id="{1BAE35F3-A313-4BA0-9F1D-A5B57E81AEE2}" type="datetime3">
              <a:rPr lang="en-US" smtClean="0"/>
              <a:t>5 December 2012</a:t>
            </a:fld>
            <a:endParaRPr lang="en-US"/>
          </a:p>
        </p:txBody>
      </p:sp>
      <p:sp>
        <p:nvSpPr>
          <p:cNvPr id="5" name="Slide Number Placeholder 4"/>
          <p:cNvSpPr>
            <a:spLocks noGrp="1"/>
          </p:cNvSpPr>
          <p:nvPr>
            <p:ph type="sldNum" sz="quarter" idx="12"/>
          </p:nvPr>
        </p:nvSpPr>
        <p:spPr/>
        <p:txBody>
          <a:bodyPr/>
          <a:lstStyle/>
          <a:p>
            <a:fld id="{12488483-F491-42DF-9DC1-D3D298853161}" type="slidenum">
              <a:rPr lang="en-US" smtClean="0"/>
              <a:t>62</a:t>
            </a:fld>
            <a:endParaRPr lang="en-US"/>
          </a:p>
        </p:txBody>
      </p:sp>
      <p:pic>
        <p:nvPicPr>
          <p:cNvPr id="6" name="Picture 2" descr="C:\Users\Aero\Desktop\Uplift Comparison\Glass 120.JPG"/>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457200" y="1371600"/>
            <a:ext cx="4572000" cy="3028189"/>
          </a:xfrm>
          <a:prstGeom prst="rect">
            <a:avLst/>
          </a:prstGeom>
          <a:noFill/>
          <a:ln w="25400">
            <a:solidFill>
              <a:srgbClr val="00B0F0"/>
            </a:solidFill>
          </a:ln>
          <a:effectLst>
            <a:outerShdw blurRad="76200" dir="4800000" sx="50000" sy="50000" kx="1200000" algn="br" rotWithShape="0">
              <a:prstClr val="black">
                <a:alpha val="20000"/>
              </a:prstClr>
            </a:outerShdw>
          </a:effectLst>
          <a:extLst>
            <a:ext uri="{909E8E84-426E-40DD-AFC4-6F175D3DCCD1}">
              <a14:hiddenFill xmlns:a14="http://schemas.microsoft.com/office/drawing/2010/main">
                <a:solidFill>
                  <a:srgbClr val="FFFFFF"/>
                </a:solidFill>
              </a14:hiddenFill>
            </a:ext>
          </a:extLst>
        </p:spPr>
      </p:pic>
      <p:pic>
        <p:nvPicPr>
          <p:cNvPr id="7" name="Picture 2" descr="C:\Users\Aero\Desktop\Glass 120 8bit.tif"/>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1371600" y="1719072"/>
            <a:ext cx="4572000" cy="3028208"/>
          </a:xfrm>
          <a:prstGeom prst="rect">
            <a:avLst/>
          </a:prstGeom>
          <a:noFill/>
          <a:ln w="25400">
            <a:solidFill>
              <a:srgbClr val="00B0F0"/>
            </a:solidFill>
          </a:ln>
          <a:effectLst>
            <a:outerShdw blurRad="76200" dir="4800000" sx="50000" sy="50000" kx="1200000" algn="br" rotWithShape="0">
              <a:prstClr val="black">
                <a:alpha val="20000"/>
              </a:prstClr>
            </a:outerShdw>
          </a:effectLst>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1371600" y="4931946"/>
            <a:ext cx="4572000" cy="369332"/>
          </a:xfrm>
          <a:prstGeom prst="rect">
            <a:avLst/>
          </a:prstGeom>
          <a:noFill/>
        </p:spPr>
        <p:txBody>
          <a:bodyPr wrap="square" rtlCol="0">
            <a:spAutoFit/>
          </a:bodyPr>
          <a:lstStyle/>
          <a:p>
            <a:pPr algn="ctr"/>
            <a:r>
              <a:rPr lang="en-US" dirty="0" smtClean="0"/>
              <a:t>Reduction to 8-bit Image (Greyscale)</a:t>
            </a:r>
            <a:endParaRPr lang="en-US" dirty="0"/>
          </a:p>
        </p:txBody>
      </p:sp>
    </p:spTree>
    <p:extLst>
      <p:ext uri="{BB962C8B-B14F-4D97-AF65-F5344CB8AC3E}">
        <p14:creationId xmlns:p14="http://schemas.microsoft.com/office/powerpoint/2010/main" val="13319280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Threshold Calculation</a:t>
            </a:r>
            <a:endParaRPr lang="en-US" dirty="0"/>
          </a:p>
        </p:txBody>
      </p:sp>
      <p:sp>
        <p:nvSpPr>
          <p:cNvPr id="4" name="Date Placeholder 3"/>
          <p:cNvSpPr>
            <a:spLocks noGrp="1"/>
          </p:cNvSpPr>
          <p:nvPr>
            <p:ph type="dt" sz="half" idx="10"/>
          </p:nvPr>
        </p:nvSpPr>
        <p:spPr/>
        <p:txBody>
          <a:bodyPr/>
          <a:lstStyle/>
          <a:p>
            <a:fld id="{1BAE35F3-A313-4BA0-9F1D-A5B57E81AEE2}" type="datetime3">
              <a:rPr lang="en-US" smtClean="0"/>
              <a:t>5 December 2012</a:t>
            </a:fld>
            <a:endParaRPr lang="en-US"/>
          </a:p>
        </p:txBody>
      </p:sp>
      <p:sp>
        <p:nvSpPr>
          <p:cNvPr id="5" name="Slide Number Placeholder 4"/>
          <p:cNvSpPr>
            <a:spLocks noGrp="1"/>
          </p:cNvSpPr>
          <p:nvPr>
            <p:ph type="sldNum" sz="quarter" idx="12"/>
          </p:nvPr>
        </p:nvSpPr>
        <p:spPr/>
        <p:txBody>
          <a:bodyPr/>
          <a:lstStyle/>
          <a:p>
            <a:fld id="{12488483-F491-42DF-9DC1-D3D298853161}" type="slidenum">
              <a:rPr lang="en-US" smtClean="0"/>
              <a:t>63</a:t>
            </a:fld>
            <a:endParaRPr lang="en-US"/>
          </a:p>
        </p:txBody>
      </p:sp>
      <p:pic>
        <p:nvPicPr>
          <p:cNvPr id="6" name="Picture 2" descr="C:\Users\Aero\Desktop\Uplift Comparison\Glass 120.JPG"/>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457200" y="1371600"/>
            <a:ext cx="4572000" cy="3028189"/>
          </a:xfrm>
          <a:prstGeom prst="rect">
            <a:avLst/>
          </a:prstGeom>
          <a:noFill/>
          <a:ln w="25400">
            <a:solidFill>
              <a:srgbClr val="00B0F0"/>
            </a:solidFill>
          </a:ln>
          <a:effectLst>
            <a:outerShdw blurRad="76200" dir="4800000" sx="50000" sy="50000" kx="1200000" algn="br" rotWithShape="0">
              <a:prstClr val="black">
                <a:alpha val="20000"/>
              </a:prstClr>
            </a:outerShdw>
          </a:effectLst>
          <a:extLst>
            <a:ext uri="{909E8E84-426E-40DD-AFC4-6F175D3DCCD1}">
              <a14:hiddenFill xmlns:a14="http://schemas.microsoft.com/office/drawing/2010/main">
                <a:solidFill>
                  <a:srgbClr val="FFFFFF"/>
                </a:solidFill>
              </a14:hiddenFill>
            </a:ext>
          </a:extLst>
        </p:spPr>
      </p:pic>
      <p:pic>
        <p:nvPicPr>
          <p:cNvPr id="7" name="Picture 2" descr="C:\Users\Aero\Desktop\Glass 120 8bit.tif"/>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1371600" y="1719072"/>
            <a:ext cx="4572000" cy="3028208"/>
          </a:xfrm>
          <a:prstGeom prst="rect">
            <a:avLst/>
          </a:prstGeom>
          <a:noFill/>
          <a:ln w="25400">
            <a:solidFill>
              <a:srgbClr val="00B0F0"/>
            </a:solidFill>
          </a:ln>
          <a:effectLst>
            <a:outerShdw blurRad="76200" dir="4800000" sx="50000" sy="50000" kx="1200000" algn="br" rotWithShape="0">
              <a:prstClr val="black">
                <a:alpha val="20000"/>
              </a:prstClr>
            </a:outerShdw>
          </a:effectLst>
          <a:extLst>
            <a:ext uri="{909E8E84-426E-40DD-AFC4-6F175D3DCCD1}">
              <a14:hiddenFill xmlns:a14="http://schemas.microsoft.com/office/drawing/2010/main">
                <a:solidFill>
                  <a:srgbClr val="FFFFFF"/>
                </a:solidFill>
              </a14:hiddenFill>
            </a:ext>
          </a:extLst>
        </p:spPr>
      </p:pic>
      <p:pic>
        <p:nvPicPr>
          <p:cNvPr id="8" name="Picture 2" descr="C:\Users\Aero\Desktop\Glass 120 Contrast.tif"/>
          <p:cNvPicPr>
            <a:picLocks noChangeAspect="1" noChangeArrowheads="1"/>
          </p:cNvPicPr>
          <p:nvPr/>
        </p:nvPicPr>
        <p:blipFill>
          <a:blip r:embed="rId5" cstate="print">
            <a:extLst>
              <a:ext uri="{28A0092B-C50C-407E-A947-70E740481C1C}">
                <a14:useLocalDpi xmlns:a14="http://schemas.microsoft.com/office/drawing/2010/main"/>
              </a:ext>
            </a:extLst>
          </a:blip>
          <a:srcRect/>
          <a:stretch>
            <a:fillRect/>
          </a:stretch>
        </p:blipFill>
        <p:spPr bwMode="auto">
          <a:xfrm>
            <a:off x="2286000" y="2057400"/>
            <a:ext cx="4572000" cy="3028208"/>
          </a:xfrm>
          <a:prstGeom prst="rect">
            <a:avLst/>
          </a:prstGeom>
          <a:noFill/>
          <a:ln w="25400">
            <a:solidFill>
              <a:srgbClr val="00B0F0"/>
            </a:solidFill>
          </a:ln>
          <a:effectLst>
            <a:outerShdw blurRad="76200" dir="4800000" sx="50000" sy="50000" kx="1200000" algn="br" rotWithShape="0">
              <a:prstClr val="black">
                <a:alpha val="20000"/>
              </a:prstClr>
            </a:outerShdw>
          </a:effectLst>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2286000" y="5257800"/>
            <a:ext cx="4572000" cy="369332"/>
          </a:xfrm>
          <a:prstGeom prst="rect">
            <a:avLst/>
          </a:prstGeom>
          <a:noFill/>
        </p:spPr>
        <p:txBody>
          <a:bodyPr wrap="square" rtlCol="0">
            <a:spAutoFit/>
          </a:bodyPr>
          <a:lstStyle/>
          <a:p>
            <a:pPr algn="ctr"/>
            <a:r>
              <a:rPr lang="en-US" dirty="0" smtClean="0"/>
              <a:t>Background Subtraction</a:t>
            </a:r>
            <a:endParaRPr lang="en-US" dirty="0"/>
          </a:p>
        </p:txBody>
      </p:sp>
    </p:spTree>
    <p:extLst>
      <p:ext uri="{BB962C8B-B14F-4D97-AF65-F5344CB8AC3E}">
        <p14:creationId xmlns:p14="http://schemas.microsoft.com/office/powerpoint/2010/main" val="13319280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Threshold Calculation</a:t>
            </a:r>
            <a:endParaRPr lang="en-US" dirty="0"/>
          </a:p>
        </p:txBody>
      </p:sp>
      <p:sp>
        <p:nvSpPr>
          <p:cNvPr id="4" name="Date Placeholder 3"/>
          <p:cNvSpPr>
            <a:spLocks noGrp="1"/>
          </p:cNvSpPr>
          <p:nvPr>
            <p:ph type="dt" sz="half" idx="10"/>
          </p:nvPr>
        </p:nvSpPr>
        <p:spPr/>
        <p:txBody>
          <a:bodyPr/>
          <a:lstStyle/>
          <a:p>
            <a:fld id="{1BAE35F3-A313-4BA0-9F1D-A5B57E81AEE2}" type="datetime3">
              <a:rPr lang="en-US" smtClean="0"/>
              <a:t>5 December 2012</a:t>
            </a:fld>
            <a:endParaRPr lang="en-US"/>
          </a:p>
        </p:txBody>
      </p:sp>
      <p:sp>
        <p:nvSpPr>
          <p:cNvPr id="5" name="Slide Number Placeholder 4"/>
          <p:cNvSpPr>
            <a:spLocks noGrp="1"/>
          </p:cNvSpPr>
          <p:nvPr>
            <p:ph type="sldNum" sz="quarter" idx="12"/>
          </p:nvPr>
        </p:nvSpPr>
        <p:spPr/>
        <p:txBody>
          <a:bodyPr/>
          <a:lstStyle/>
          <a:p>
            <a:fld id="{12488483-F491-42DF-9DC1-D3D298853161}" type="slidenum">
              <a:rPr lang="en-US" smtClean="0"/>
              <a:t>64</a:t>
            </a:fld>
            <a:endParaRPr lang="en-US"/>
          </a:p>
        </p:txBody>
      </p:sp>
      <p:pic>
        <p:nvPicPr>
          <p:cNvPr id="6" name="Picture 2" descr="C:\Users\Aero\Desktop\Uplift Comparison\Glass 120.JPG"/>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457200" y="1371600"/>
            <a:ext cx="4572000" cy="3028189"/>
          </a:xfrm>
          <a:prstGeom prst="rect">
            <a:avLst/>
          </a:prstGeom>
          <a:noFill/>
          <a:ln w="25400">
            <a:solidFill>
              <a:srgbClr val="00B0F0"/>
            </a:solidFill>
          </a:ln>
          <a:effectLst>
            <a:outerShdw blurRad="76200" dir="4800000" sx="50000" sy="50000" kx="1200000" algn="br" rotWithShape="0">
              <a:prstClr val="black">
                <a:alpha val="20000"/>
              </a:prstClr>
            </a:outerShdw>
          </a:effectLst>
          <a:extLst>
            <a:ext uri="{909E8E84-426E-40DD-AFC4-6F175D3DCCD1}">
              <a14:hiddenFill xmlns:a14="http://schemas.microsoft.com/office/drawing/2010/main">
                <a:solidFill>
                  <a:srgbClr val="FFFFFF"/>
                </a:solidFill>
              </a14:hiddenFill>
            </a:ext>
          </a:extLst>
        </p:spPr>
      </p:pic>
      <p:pic>
        <p:nvPicPr>
          <p:cNvPr id="7" name="Picture 2" descr="C:\Users\Aero\Desktop\Glass 120 8bit.tif"/>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1371600" y="1719072"/>
            <a:ext cx="4572000" cy="3028208"/>
          </a:xfrm>
          <a:prstGeom prst="rect">
            <a:avLst/>
          </a:prstGeom>
          <a:noFill/>
          <a:ln w="25400">
            <a:solidFill>
              <a:srgbClr val="00B0F0"/>
            </a:solidFill>
          </a:ln>
          <a:effectLst>
            <a:outerShdw blurRad="76200" dir="4800000" sx="50000" sy="50000" kx="1200000" algn="br" rotWithShape="0">
              <a:prstClr val="black">
                <a:alpha val="20000"/>
              </a:prstClr>
            </a:outerShdw>
          </a:effectLst>
          <a:extLst>
            <a:ext uri="{909E8E84-426E-40DD-AFC4-6F175D3DCCD1}">
              <a14:hiddenFill xmlns:a14="http://schemas.microsoft.com/office/drawing/2010/main">
                <a:solidFill>
                  <a:srgbClr val="FFFFFF"/>
                </a:solidFill>
              </a14:hiddenFill>
            </a:ext>
          </a:extLst>
        </p:spPr>
      </p:pic>
      <p:pic>
        <p:nvPicPr>
          <p:cNvPr id="8" name="Picture 2" descr="C:\Users\Aero\Desktop\Glass 120 Contrast.tif"/>
          <p:cNvPicPr>
            <a:picLocks noChangeAspect="1" noChangeArrowheads="1"/>
          </p:cNvPicPr>
          <p:nvPr/>
        </p:nvPicPr>
        <p:blipFill>
          <a:blip r:embed="rId5" cstate="print">
            <a:extLst>
              <a:ext uri="{28A0092B-C50C-407E-A947-70E740481C1C}">
                <a14:useLocalDpi xmlns:a14="http://schemas.microsoft.com/office/drawing/2010/main"/>
              </a:ext>
            </a:extLst>
          </a:blip>
          <a:srcRect/>
          <a:stretch>
            <a:fillRect/>
          </a:stretch>
        </p:blipFill>
        <p:spPr bwMode="auto">
          <a:xfrm>
            <a:off x="2286000" y="2057400"/>
            <a:ext cx="4572000" cy="3028208"/>
          </a:xfrm>
          <a:prstGeom prst="rect">
            <a:avLst/>
          </a:prstGeom>
          <a:noFill/>
          <a:ln w="25400">
            <a:solidFill>
              <a:srgbClr val="00B0F0"/>
            </a:solidFill>
          </a:ln>
          <a:effectLst>
            <a:outerShdw blurRad="76200" dir="4800000" sx="50000" sy="50000" kx="1200000" algn="br" rotWithShape="0">
              <a:prstClr val="black">
                <a:alpha val="20000"/>
              </a:prstClr>
            </a:outerShdw>
          </a:effectLst>
          <a:extLst>
            <a:ext uri="{909E8E84-426E-40DD-AFC4-6F175D3DCCD1}">
              <a14:hiddenFill xmlns:a14="http://schemas.microsoft.com/office/drawing/2010/main">
                <a:solidFill>
                  <a:srgbClr val="FFFFFF"/>
                </a:solidFill>
              </a14:hiddenFill>
            </a:ext>
          </a:extLst>
        </p:spPr>
      </p:pic>
      <p:pic>
        <p:nvPicPr>
          <p:cNvPr id="9" name="Picture 2" descr="C:\Users\Aero\Desktop\Glass 120 Threshold.tif"/>
          <p:cNvPicPr>
            <a:picLocks noChangeAspect="1" noChangeArrowheads="1"/>
          </p:cNvPicPr>
          <p:nvPr/>
        </p:nvPicPr>
        <p:blipFill>
          <a:blip r:embed="rId6" cstate="print">
            <a:extLst>
              <a:ext uri="{28A0092B-C50C-407E-A947-70E740481C1C}">
                <a14:useLocalDpi xmlns:a14="http://schemas.microsoft.com/office/drawing/2010/main"/>
              </a:ext>
            </a:extLst>
          </a:blip>
          <a:srcRect/>
          <a:stretch>
            <a:fillRect/>
          </a:stretch>
        </p:blipFill>
        <p:spPr bwMode="auto">
          <a:xfrm>
            <a:off x="3200400" y="2404872"/>
            <a:ext cx="4572000" cy="3028208"/>
          </a:xfrm>
          <a:prstGeom prst="rect">
            <a:avLst/>
          </a:prstGeom>
          <a:noFill/>
          <a:ln w="25400">
            <a:solidFill>
              <a:srgbClr val="00B0F0"/>
            </a:solidFill>
          </a:ln>
          <a:effectLst>
            <a:outerShdw blurRad="76200" dir="4800000" sx="50000" sy="50000" kx="1200000" algn="br" rotWithShape="0">
              <a:prstClr val="black">
                <a:alpha val="20000"/>
              </a:prstClr>
            </a:outerShdw>
          </a:effectLst>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3200400" y="5562600"/>
            <a:ext cx="4572000" cy="369332"/>
          </a:xfrm>
          <a:prstGeom prst="rect">
            <a:avLst/>
          </a:prstGeom>
          <a:noFill/>
        </p:spPr>
        <p:txBody>
          <a:bodyPr wrap="square" rtlCol="0">
            <a:spAutoFit/>
          </a:bodyPr>
          <a:lstStyle/>
          <a:p>
            <a:pPr algn="ctr"/>
            <a:r>
              <a:rPr lang="en-US" dirty="0" smtClean="0"/>
              <a:t>Set Image Threshold</a:t>
            </a:r>
            <a:endParaRPr lang="en-US" dirty="0"/>
          </a:p>
        </p:txBody>
      </p:sp>
    </p:spTree>
    <p:extLst>
      <p:ext uri="{BB962C8B-B14F-4D97-AF65-F5344CB8AC3E}">
        <p14:creationId xmlns:p14="http://schemas.microsoft.com/office/powerpoint/2010/main" val="13319280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Threshold Calculation</a:t>
            </a:r>
            <a:endParaRPr lang="en-US" dirty="0"/>
          </a:p>
        </p:txBody>
      </p:sp>
      <p:sp>
        <p:nvSpPr>
          <p:cNvPr id="4" name="Date Placeholder 3"/>
          <p:cNvSpPr>
            <a:spLocks noGrp="1"/>
          </p:cNvSpPr>
          <p:nvPr>
            <p:ph type="dt" sz="half" idx="10"/>
          </p:nvPr>
        </p:nvSpPr>
        <p:spPr/>
        <p:txBody>
          <a:bodyPr/>
          <a:lstStyle/>
          <a:p>
            <a:fld id="{1BAE35F3-A313-4BA0-9F1D-A5B57E81AEE2}" type="datetime3">
              <a:rPr lang="en-US" smtClean="0"/>
              <a:t>5 December 2012</a:t>
            </a:fld>
            <a:endParaRPr lang="en-US"/>
          </a:p>
        </p:txBody>
      </p:sp>
      <p:sp>
        <p:nvSpPr>
          <p:cNvPr id="5" name="Slide Number Placeholder 4"/>
          <p:cNvSpPr>
            <a:spLocks noGrp="1"/>
          </p:cNvSpPr>
          <p:nvPr>
            <p:ph type="sldNum" sz="quarter" idx="12"/>
          </p:nvPr>
        </p:nvSpPr>
        <p:spPr/>
        <p:txBody>
          <a:bodyPr/>
          <a:lstStyle/>
          <a:p>
            <a:fld id="{12488483-F491-42DF-9DC1-D3D298853161}" type="slidenum">
              <a:rPr lang="en-US" smtClean="0"/>
              <a:t>65</a:t>
            </a:fld>
            <a:endParaRPr lang="en-US"/>
          </a:p>
        </p:txBody>
      </p:sp>
      <p:pic>
        <p:nvPicPr>
          <p:cNvPr id="6" name="Picture 2" descr="C:\Users\Aero\Desktop\Uplift Comparison\Glass 120.JPG"/>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457200" y="1371600"/>
            <a:ext cx="4572000" cy="3028189"/>
          </a:xfrm>
          <a:prstGeom prst="rect">
            <a:avLst/>
          </a:prstGeom>
          <a:noFill/>
          <a:ln w="25400">
            <a:solidFill>
              <a:srgbClr val="00B0F0"/>
            </a:solidFill>
          </a:ln>
          <a:effectLst>
            <a:outerShdw blurRad="76200" dir="4800000" sx="50000" sy="50000" kx="1200000" algn="br" rotWithShape="0">
              <a:prstClr val="black">
                <a:alpha val="20000"/>
              </a:prstClr>
            </a:outerShdw>
          </a:effectLst>
          <a:extLst>
            <a:ext uri="{909E8E84-426E-40DD-AFC4-6F175D3DCCD1}">
              <a14:hiddenFill xmlns:a14="http://schemas.microsoft.com/office/drawing/2010/main">
                <a:solidFill>
                  <a:srgbClr val="FFFFFF"/>
                </a:solidFill>
              </a14:hiddenFill>
            </a:ext>
          </a:extLst>
        </p:spPr>
      </p:pic>
      <p:pic>
        <p:nvPicPr>
          <p:cNvPr id="7" name="Picture 2" descr="C:\Users\Aero\Desktop\Glass 120 8bit.tif"/>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1371600" y="1719072"/>
            <a:ext cx="4572000" cy="3028208"/>
          </a:xfrm>
          <a:prstGeom prst="rect">
            <a:avLst/>
          </a:prstGeom>
          <a:noFill/>
          <a:ln w="25400">
            <a:solidFill>
              <a:srgbClr val="00B0F0"/>
            </a:solidFill>
          </a:ln>
          <a:effectLst>
            <a:outerShdw blurRad="76200" dir="4800000" sx="50000" sy="50000" kx="1200000" algn="br" rotWithShape="0">
              <a:prstClr val="black">
                <a:alpha val="20000"/>
              </a:prstClr>
            </a:outerShdw>
          </a:effectLst>
          <a:extLst>
            <a:ext uri="{909E8E84-426E-40DD-AFC4-6F175D3DCCD1}">
              <a14:hiddenFill xmlns:a14="http://schemas.microsoft.com/office/drawing/2010/main">
                <a:solidFill>
                  <a:srgbClr val="FFFFFF"/>
                </a:solidFill>
              </a14:hiddenFill>
            </a:ext>
          </a:extLst>
        </p:spPr>
      </p:pic>
      <p:pic>
        <p:nvPicPr>
          <p:cNvPr id="8" name="Picture 2" descr="C:\Users\Aero\Desktop\Glass 120 Contrast.tif"/>
          <p:cNvPicPr>
            <a:picLocks noChangeAspect="1" noChangeArrowheads="1"/>
          </p:cNvPicPr>
          <p:nvPr/>
        </p:nvPicPr>
        <p:blipFill>
          <a:blip r:embed="rId5" cstate="print">
            <a:extLst>
              <a:ext uri="{28A0092B-C50C-407E-A947-70E740481C1C}">
                <a14:useLocalDpi xmlns:a14="http://schemas.microsoft.com/office/drawing/2010/main"/>
              </a:ext>
            </a:extLst>
          </a:blip>
          <a:srcRect/>
          <a:stretch>
            <a:fillRect/>
          </a:stretch>
        </p:blipFill>
        <p:spPr bwMode="auto">
          <a:xfrm>
            <a:off x="2286000" y="2057400"/>
            <a:ext cx="4572000" cy="3028208"/>
          </a:xfrm>
          <a:prstGeom prst="rect">
            <a:avLst/>
          </a:prstGeom>
          <a:noFill/>
          <a:ln w="25400">
            <a:solidFill>
              <a:srgbClr val="00B0F0"/>
            </a:solidFill>
          </a:ln>
          <a:effectLst>
            <a:outerShdw blurRad="76200" dir="4800000" sx="50000" sy="50000" kx="1200000" algn="br" rotWithShape="0">
              <a:prstClr val="black">
                <a:alpha val="20000"/>
              </a:prstClr>
            </a:outerShdw>
          </a:effectLst>
          <a:extLst>
            <a:ext uri="{909E8E84-426E-40DD-AFC4-6F175D3DCCD1}">
              <a14:hiddenFill xmlns:a14="http://schemas.microsoft.com/office/drawing/2010/main">
                <a:solidFill>
                  <a:srgbClr val="FFFFFF"/>
                </a:solidFill>
              </a14:hiddenFill>
            </a:ext>
          </a:extLst>
        </p:spPr>
      </p:pic>
      <p:pic>
        <p:nvPicPr>
          <p:cNvPr id="9" name="Picture 2" descr="C:\Users\Aero\Desktop\Glass 120 Threshold.tif"/>
          <p:cNvPicPr>
            <a:picLocks noChangeAspect="1" noChangeArrowheads="1"/>
          </p:cNvPicPr>
          <p:nvPr/>
        </p:nvPicPr>
        <p:blipFill>
          <a:blip r:embed="rId6" cstate="print">
            <a:extLst>
              <a:ext uri="{28A0092B-C50C-407E-A947-70E740481C1C}">
                <a14:useLocalDpi xmlns:a14="http://schemas.microsoft.com/office/drawing/2010/main"/>
              </a:ext>
            </a:extLst>
          </a:blip>
          <a:srcRect/>
          <a:stretch>
            <a:fillRect/>
          </a:stretch>
        </p:blipFill>
        <p:spPr bwMode="auto">
          <a:xfrm>
            <a:off x="3200400" y="2404872"/>
            <a:ext cx="4572000" cy="3028208"/>
          </a:xfrm>
          <a:prstGeom prst="rect">
            <a:avLst/>
          </a:prstGeom>
          <a:noFill/>
          <a:ln w="25400">
            <a:solidFill>
              <a:srgbClr val="00B0F0"/>
            </a:solidFill>
          </a:ln>
          <a:effectLst>
            <a:outerShdw blurRad="76200" dir="4800000" sx="50000" sy="50000" kx="1200000" algn="br" rotWithShape="0">
              <a:prstClr val="black">
                <a:alpha val="20000"/>
              </a:prstClr>
            </a:outerShdw>
          </a:effectLst>
          <a:extLst>
            <a:ext uri="{909E8E84-426E-40DD-AFC4-6F175D3DCCD1}">
              <a14:hiddenFill xmlns:a14="http://schemas.microsoft.com/office/drawing/2010/main">
                <a:solidFill>
                  <a:srgbClr val="FFFFFF"/>
                </a:solidFill>
              </a14:hiddenFill>
            </a:ext>
          </a:extLst>
        </p:spPr>
      </p:pic>
      <p:pic>
        <p:nvPicPr>
          <p:cNvPr id="10" name="Picture 2" descr="C:\Users\Aero\Desktop\Glass 120 Threshold And Regions.png"/>
          <p:cNvPicPr>
            <a:picLocks noChangeAspect="1" noChangeArrowheads="1"/>
          </p:cNvPicPr>
          <p:nvPr/>
        </p:nvPicPr>
        <p:blipFill>
          <a:blip r:embed="rId7" cstate="print">
            <a:extLst>
              <a:ext uri="{28A0092B-C50C-407E-A947-70E740481C1C}">
                <a14:useLocalDpi xmlns:a14="http://schemas.microsoft.com/office/drawing/2010/main"/>
              </a:ext>
            </a:extLst>
          </a:blip>
          <a:srcRect/>
          <a:stretch>
            <a:fillRect/>
          </a:stretch>
        </p:blipFill>
        <p:spPr bwMode="auto">
          <a:xfrm>
            <a:off x="4114800" y="2743200"/>
            <a:ext cx="4572000" cy="3028308"/>
          </a:xfrm>
          <a:prstGeom prst="rect">
            <a:avLst/>
          </a:prstGeom>
          <a:noFill/>
          <a:ln w="25400">
            <a:solidFill>
              <a:srgbClr val="00B0F0"/>
            </a:solidFill>
          </a:ln>
          <a:effectLst>
            <a:outerShdw blurRad="76200" dir="4800000" sx="50000" sy="50000" kx="1200000" algn="br" rotWithShape="0">
              <a:prstClr val="black">
                <a:alpha val="20000"/>
              </a:prstClr>
            </a:outerShdw>
          </a:effectLst>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4114800" y="5867400"/>
            <a:ext cx="4572000" cy="369332"/>
          </a:xfrm>
          <a:prstGeom prst="rect">
            <a:avLst/>
          </a:prstGeom>
          <a:noFill/>
        </p:spPr>
        <p:txBody>
          <a:bodyPr wrap="square" rtlCol="0">
            <a:spAutoFit/>
          </a:bodyPr>
          <a:lstStyle/>
          <a:p>
            <a:pPr algn="ctr"/>
            <a:r>
              <a:rPr lang="en-US" dirty="0" smtClean="0"/>
              <a:t>Threshold Calculation</a:t>
            </a:r>
            <a:endParaRPr lang="en-US" dirty="0"/>
          </a:p>
        </p:txBody>
      </p:sp>
    </p:spTree>
    <p:extLst>
      <p:ext uri="{BB962C8B-B14F-4D97-AF65-F5344CB8AC3E}">
        <p14:creationId xmlns:p14="http://schemas.microsoft.com/office/powerpoint/2010/main" val="13319280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Particle Size Ratio </a:t>
            </a:r>
            <a:r>
              <a:rPr lang="en-US" dirty="0" err="1" smtClean="0"/>
              <a:t>D</a:t>
            </a:r>
            <a:r>
              <a:rPr lang="en-US" baseline="-25000" dirty="0" err="1" smtClean="0"/>
              <a:t>p</a:t>
            </a:r>
            <a:r>
              <a:rPr lang="en-US" dirty="0" smtClean="0"/>
              <a:t>/R</a:t>
            </a:r>
            <a:endParaRPr lang="en-US" dirty="0"/>
          </a:p>
        </p:txBody>
      </p:sp>
      <p:sp>
        <p:nvSpPr>
          <p:cNvPr id="4" name="Date Placeholder 3"/>
          <p:cNvSpPr>
            <a:spLocks noGrp="1"/>
          </p:cNvSpPr>
          <p:nvPr>
            <p:ph type="dt" sz="half" idx="10"/>
          </p:nvPr>
        </p:nvSpPr>
        <p:spPr/>
        <p:txBody>
          <a:bodyPr/>
          <a:lstStyle/>
          <a:p>
            <a:fld id="{1BAE35F3-A313-4BA0-9F1D-A5B57E81AEE2}" type="datetime3">
              <a:rPr lang="en-US" smtClean="0"/>
              <a:t>5 December 2012</a:t>
            </a:fld>
            <a:endParaRPr lang="en-US"/>
          </a:p>
        </p:txBody>
      </p:sp>
      <p:sp>
        <p:nvSpPr>
          <p:cNvPr id="5" name="Slide Number Placeholder 4"/>
          <p:cNvSpPr>
            <a:spLocks noGrp="1"/>
          </p:cNvSpPr>
          <p:nvPr>
            <p:ph type="sldNum" sz="quarter" idx="12"/>
          </p:nvPr>
        </p:nvSpPr>
        <p:spPr/>
        <p:txBody>
          <a:bodyPr/>
          <a:lstStyle/>
          <a:p>
            <a:fld id="{12488483-F491-42DF-9DC1-D3D298853161}" type="slidenum">
              <a:rPr lang="en-US" smtClean="0"/>
              <a:t>66</a:t>
            </a:fld>
            <a:endParaRPr lang="en-US"/>
          </a:p>
        </p:txBody>
      </p:sp>
      <p:pic>
        <p:nvPicPr>
          <p:cNvPr id="1126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43000" y="1295399"/>
            <a:ext cx="6934200" cy="50358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74657664"/>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itle 1"/>
              <p:cNvSpPr>
                <a:spLocks noGrp="1"/>
              </p:cNvSpPr>
              <p:nvPr>
                <p:ph type="title"/>
              </p:nvPr>
            </p:nvSpPr>
            <p:spPr>
              <a:xfrm>
                <a:off x="1447800" y="152400"/>
                <a:ext cx="6629400" cy="792162"/>
              </a:xfrm>
            </p:spPr>
            <p:txBody>
              <a:bodyPr>
                <a:normAutofit fontScale="90000"/>
              </a:bodyPr>
              <a:lstStyle/>
              <a:p>
                <a:r>
                  <a:rPr lang="en-US" dirty="0" smtClean="0"/>
                  <a:t>Mobile Inertia Ratio </a:t>
                </a:r>
                <a14:m>
                  <m:oMath xmlns:m="http://schemas.openxmlformats.org/officeDocument/2006/math">
                    <m:f>
                      <m:fPr>
                        <m:ctrlPr>
                          <a:rPr lang="en-US" i="1">
                            <a:latin typeface="Cambria Math"/>
                          </a:rPr>
                        </m:ctrlPr>
                      </m:fPr>
                      <m:num>
                        <m:sSub>
                          <m:sSubPr>
                            <m:ctrlPr>
                              <a:rPr lang="en-US" i="1">
                                <a:latin typeface="Cambria Math"/>
                              </a:rPr>
                            </m:ctrlPr>
                          </m:sSubPr>
                          <m:e>
                            <m:r>
                              <m:rPr>
                                <m:sty m:val="p"/>
                              </m:rPr>
                              <a:rPr lang="el-GR" i="1">
                                <a:latin typeface="Cambria Math"/>
                              </a:rPr>
                              <m:t>Γ</m:t>
                            </m:r>
                          </m:e>
                          <m:sub>
                            <m:r>
                              <m:rPr>
                                <m:sty m:val="p"/>
                              </m:rPr>
                              <a:rPr lang="el-GR" i="1">
                                <a:latin typeface="Cambria Math"/>
                              </a:rPr>
                              <m:t>ν</m:t>
                            </m:r>
                          </m:sub>
                        </m:sSub>
                      </m:num>
                      <m:den>
                        <m:sSub>
                          <m:sSubPr>
                            <m:ctrlPr>
                              <a:rPr lang="en-US" i="1">
                                <a:latin typeface="Cambria Math"/>
                              </a:rPr>
                            </m:ctrlPr>
                          </m:sSubPr>
                          <m:e>
                            <m:r>
                              <a:rPr lang="en-US" i="1">
                                <a:latin typeface="Cambria Math"/>
                              </a:rPr>
                              <m:t>𝐷</m:t>
                            </m:r>
                          </m:e>
                          <m:sub>
                            <m:r>
                              <a:rPr lang="en-US" i="1">
                                <a:latin typeface="Cambria Math"/>
                              </a:rPr>
                              <m:t>𝑝</m:t>
                            </m:r>
                          </m:sub>
                        </m:sSub>
                        <m:sSub>
                          <m:sSubPr>
                            <m:ctrlPr>
                              <a:rPr lang="en-US" i="1">
                                <a:latin typeface="Cambria Math"/>
                              </a:rPr>
                            </m:ctrlPr>
                          </m:sSubPr>
                          <m:e>
                            <m:r>
                              <a:rPr lang="en-US" i="1">
                                <a:latin typeface="Cambria Math"/>
                              </a:rPr>
                              <m:t>𝑈</m:t>
                            </m:r>
                          </m:e>
                          <m:sub>
                            <m:r>
                              <a:rPr lang="en-US" i="1">
                                <a:latin typeface="Cambria Math"/>
                              </a:rPr>
                              <m:t>𝐹</m:t>
                            </m:r>
                          </m:sub>
                        </m:sSub>
                      </m:den>
                    </m:f>
                  </m:oMath>
                </a14:m>
                <a:r>
                  <a:rPr lang="en-US" dirty="0" smtClean="0"/>
                  <a:t> </a:t>
                </a:r>
                <a:endParaRPr lang="en-US" dirty="0"/>
              </a:p>
            </p:txBody>
          </p:sp>
        </mc:Choice>
        <mc:Fallback xmlns="">
          <p:sp>
            <p:nvSpPr>
              <p:cNvPr id="2" name="Title 1"/>
              <p:cNvSpPr>
                <a:spLocks noGrp="1" noRot="1" noChangeAspect="1" noMove="1" noResize="1" noEditPoints="1" noAdjustHandles="1" noChangeArrowheads="1" noChangeShapeType="1" noTextEdit="1"/>
              </p:cNvSpPr>
              <p:nvPr>
                <p:ph type="title"/>
              </p:nvPr>
            </p:nvSpPr>
            <p:spPr>
              <a:xfrm>
                <a:off x="1447800" y="152400"/>
                <a:ext cx="6629400" cy="792162"/>
              </a:xfrm>
              <a:blipFill rotWithShape="1">
                <a:blip r:embed="rId3"/>
                <a:stretch>
                  <a:fillRect t="-8462" b="-13077"/>
                </a:stretch>
              </a:blipFill>
            </p:spPr>
            <p:txBody>
              <a:bodyPr/>
              <a:lstStyle/>
              <a:p>
                <a:r>
                  <a:rPr lang="en-US">
                    <a:noFill/>
                  </a:rPr>
                  <a:t> </a:t>
                </a:r>
              </a:p>
            </p:txBody>
          </p:sp>
        </mc:Fallback>
      </mc:AlternateContent>
      <p:sp>
        <p:nvSpPr>
          <p:cNvPr id="4" name="Date Placeholder 3"/>
          <p:cNvSpPr>
            <a:spLocks noGrp="1"/>
          </p:cNvSpPr>
          <p:nvPr>
            <p:ph type="dt" sz="half" idx="10"/>
          </p:nvPr>
        </p:nvSpPr>
        <p:spPr/>
        <p:txBody>
          <a:bodyPr/>
          <a:lstStyle/>
          <a:p>
            <a:fld id="{1BAE35F3-A313-4BA0-9F1D-A5B57E81AEE2}" type="datetime3">
              <a:rPr lang="en-US" smtClean="0"/>
              <a:t>5 December 2012</a:t>
            </a:fld>
            <a:endParaRPr lang="en-US"/>
          </a:p>
        </p:txBody>
      </p:sp>
      <p:sp>
        <p:nvSpPr>
          <p:cNvPr id="5" name="Slide Number Placeholder 4"/>
          <p:cNvSpPr>
            <a:spLocks noGrp="1"/>
          </p:cNvSpPr>
          <p:nvPr>
            <p:ph type="sldNum" sz="quarter" idx="12"/>
          </p:nvPr>
        </p:nvSpPr>
        <p:spPr/>
        <p:txBody>
          <a:bodyPr/>
          <a:lstStyle/>
          <a:p>
            <a:fld id="{12488483-F491-42DF-9DC1-D3D298853161}" type="slidenum">
              <a:rPr lang="en-US" smtClean="0"/>
              <a:t>67</a:t>
            </a:fld>
            <a:endParaRPr lang="en-US"/>
          </a:p>
        </p:txBody>
      </p:sp>
      <p:pic>
        <p:nvPicPr>
          <p:cNvPr id="15363"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14450" y="1333499"/>
            <a:ext cx="6819900" cy="5019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95878249"/>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itle 1"/>
              <p:cNvSpPr>
                <a:spLocks noGrp="1"/>
              </p:cNvSpPr>
              <p:nvPr>
                <p:ph type="title"/>
              </p:nvPr>
            </p:nvSpPr>
            <p:spPr>
              <a:xfrm>
                <a:off x="1447800" y="152400"/>
                <a:ext cx="6629400" cy="792162"/>
              </a:xfrm>
            </p:spPr>
            <p:txBody>
              <a:bodyPr>
                <a:normAutofit fontScale="90000"/>
              </a:bodyPr>
              <a:lstStyle/>
              <a:p>
                <a:r>
                  <a:rPr lang="en-US" dirty="0" smtClean="0"/>
                  <a:t>Stationary Inertia Ratio </a:t>
                </a:r>
                <a14:m>
                  <m:oMath xmlns:m="http://schemas.openxmlformats.org/officeDocument/2006/math">
                    <m:f>
                      <m:fPr>
                        <m:ctrlPr>
                          <a:rPr lang="en-US" i="1">
                            <a:latin typeface="Cambria Math"/>
                          </a:rPr>
                        </m:ctrlPr>
                      </m:fPr>
                      <m:num>
                        <m:sSub>
                          <m:sSubPr>
                            <m:ctrlPr>
                              <a:rPr lang="en-US" i="1">
                                <a:latin typeface="Cambria Math"/>
                              </a:rPr>
                            </m:ctrlPr>
                          </m:sSubPr>
                          <m:e>
                            <m:r>
                              <m:rPr>
                                <m:sty m:val="p"/>
                              </m:rPr>
                              <a:rPr lang="el-GR" i="1">
                                <a:latin typeface="Cambria Math"/>
                              </a:rPr>
                              <m:t>Γ</m:t>
                            </m:r>
                          </m:e>
                          <m:sub>
                            <m:r>
                              <m:rPr>
                                <m:sty m:val="p"/>
                              </m:rPr>
                              <a:rPr lang="el-GR" i="1">
                                <a:latin typeface="Cambria Math"/>
                              </a:rPr>
                              <m:t>ν</m:t>
                            </m:r>
                          </m:sub>
                        </m:sSub>
                      </m:num>
                      <m:den>
                        <m:sSub>
                          <m:sSubPr>
                            <m:ctrlPr>
                              <a:rPr lang="en-US" i="1">
                                <a:latin typeface="Cambria Math"/>
                              </a:rPr>
                            </m:ctrlPr>
                          </m:sSubPr>
                          <m:e>
                            <m:r>
                              <a:rPr lang="en-US" i="1">
                                <a:latin typeface="Cambria Math"/>
                              </a:rPr>
                              <m:t>𝐷</m:t>
                            </m:r>
                          </m:e>
                          <m:sub>
                            <m:r>
                              <a:rPr lang="en-US" i="1">
                                <a:latin typeface="Cambria Math"/>
                              </a:rPr>
                              <m:t>𝑝</m:t>
                            </m:r>
                          </m:sub>
                        </m:sSub>
                        <m:sSub>
                          <m:sSubPr>
                            <m:ctrlPr>
                              <a:rPr lang="en-US" i="1">
                                <a:latin typeface="Cambria Math"/>
                              </a:rPr>
                            </m:ctrlPr>
                          </m:sSubPr>
                          <m:e>
                            <m:r>
                              <a:rPr lang="en-US" i="1">
                                <a:latin typeface="Cambria Math"/>
                              </a:rPr>
                              <m:t>𝑈</m:t>
                            </m:r>
                          </m:e>
                          <m:sub>
                            <m:r>
                              <a:rPr lang="en-US" b="0" i="1" baseline="30000" smtClean="0">
                                <a:latin typeface="Cambria Math"/>
                              </a:rPr>
                              <m:t>∗</m:t>
                            </m:r>
                            <m:r>
                              <a:rPr lang="en-US" b="0" i="1" smtClean="0">
                                <a:latin typeface="Cambria Math"/>
                              </a:rPr>
                              <m:t>𝑡</m:t>
                            </m:r>
                          </m:sub>
                        </m:sSub>
                      </m:den>
                    </m:f>
                  </m:oMath>
                </a14:m>
                <a:r>
                  <a:rPr lang="en-US" dirty="0" smtClean="0"/>
                  <a:t> </a:t>
                </a:r>
                <a:endParaRPr lang="en-US" dirty="0"/>
              </a:p>
            </p:txBody>
          </p:sp>
        </mc:Choice>
        <mc:Fallback xmlns="">
          <p:sp>
            <p:nvSpPr>
              <p:cNvPr id="2" name="Title 1"/>
              <p:cNvSpPr>
                <a:spLocks noGrp="1" noRot="1" noChangeAspect="1" noMove="1" noResize="1" noEditPoints="1" noAdjustHandles="1" noChangeArrowheads="1" noChangeShapeType="1" noTextEdit="1"/>
              </p:cNvSpPr>
              <p:nvPr>
                <p:ph type="title"/>
              </p:nvPr>
            </p:nvSpPr>
            <p:spPr>
              <a:xfrm>
                <a:off x="1447800" y="152400"/>
                <a:ext cx="6629400" cy="792162"/>
              </a:xfrm>
              <a:blipFill rotWithShape="1">
                <a:blip r:embed="rId3"/>
                <a:stretch>
                  <a:fillRect t="-8462" b="-13077"/>
                </a:stretch>
              </a:blipFill>
            </p:spPr>
            <p:txBody>
              <a:bodyPr/>
              <a:lstStyle/>
              <a:p>
                <a:r>
                  <a:rPr lang="en-US">
                    <a:noFill/>
                  </a:rPr>
                  <a:t> </a:t>
                </a:r>
              </a:p>
            </p:txBody>
          </p:sp>
        </mc:Fallback>
      </mc:AlternateContent>
      <p:sp>
        <p:nvSpPr>
          <p:cNvPr id="4" name="Date Placeholder 3"/>
          <p:cNvSpPr>
            <a:spLocks noGrp="1"/>
          </p:cNvSpPr>
          <p:nvPr>
            <p:ph type="dt" sz="half" idx="10"/>
          </p:nvPr>
        </p:nvSpPr>
        <p:spPr/>
        <p:txBody>
          <a:bodyPr/>
          <a:lstStyle/>
          <a:p>
            <a:fld id="{1BAE35F3-A313-4BA0-9F1D-A5B57E81AEE2}" type="datetime3">
              <a:rPr lang="en-US" smtClean="0"/>
              <a:t>5 December 2012</a:t>
            </a:fld>
            <a:endParaRPr lang="en-US"/>
          </a:p>
        </p:txBody>
      </p:sp>
      <p:sp>
        <p:nvSpPr>
          <p:cNvPr id="5" name="Slide Number Placeholder 4"/>
          <p:cNvSpPr>
            <a:spLocks noGrp="1"/>
          </p:cNvSpPr>
          <p:nvPr>
            <p:ph type="sldNum" sz="quarter" idx="12"/>
          </p:nvPr>
        </p:nvSpPr>
        <p:spPr/>
        <p:txBody>
          <a:bodyPr/>
          <a:lstStyle/>
          <a:p>
            <a:fld id="{12488483-F491-42DF-9DC1-D3D298853161}" type="slidenum">
              <a:rPr lang="en-US" smtClean="0"/>
              <a:t>68</a:t>
            </a:fld>
            <a:endParaRPr lang="en-US"/>
          </a:p>
        </p:txBody>
      </p:sp>
      <p:pic>
        <p:nvPicPr>
          <p:cNvPr id="1638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33500" y="1352549"/>
            <a:ext cx="6819900" cy="5019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6277877"/>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itle 1"/>
              <p:cNvSpPr>
                <a:spLocks noGrp="1"/>
              </p:cNvSpPr>
              <p:nvPr>
                <p:ph type="title"/>
              </p:nvPr>
            </p:nvSpPr>
            <p:spPr>
              <a:xfrm>
                <a:off x="1447800" y="152400"/>
                <a:ext cx="6629400" cy="792162"/>
              </a:xfrm>
            </p:spPr>
            <p:txBody>
              <a:bodyPr>
                <a:normAutofit fontScale="90000"/>
              </a:bodyPr>
              <a:lstStyle/>
              <a:p>
                <a:r>
                  <a:rPr lang="en-US" dirty="0" smtClean="0"/>
                  <a:t>Terminal-Swirl velocity ratio </a:t>
                </a:r>
                <a14:m>
                  <m:oMath xmlns:m="http://schemas.openxmlformats.org/officeDocument/2006/math">
                    <m:f>
                      <m:fPr>
                        <m:ctrlPr>
                          <a:rPr lang="en-US" i="1">
                            <a:latin typeface="Cambria Math"/>
                          </a:rPr>
                        </m:ctrlPr>
                      </m:fPr>
                      <m:num>
                        <m:sSub>
                          <m:sSubPr>
                            <m:ctrlPr>
                              <a:rPr lang="en-US" i="1">
                                <a:latin typeface="Cambria Math"/>
                              </a:rPr>
                            </m:ctrlPr>
                          </m:sSubPr>
                          <m:e>
                            <m:r>
                              <a:rPr lang="en-US" i="1">
                                <a:latin typeface="Cambria Math"/>
                              </a:rPr>
                              <m:t>𝑉</m:t>
                            </m:r>
                          </m:e>
                          <m:sub>
                            <m:r>
                              <a:rPr lang="en-US" i="1">
                                <a:latin typeface="Cambria Math"/>
                                <a:ea typeface="Cambria Math"/>
                              </a:rPr>
                              <m:t>𝜃</m:t>
                            </m:r>
                            <m:r>
                              <m:rPr>
                                <m:sty m:val="p"/>
                              </m:rPr>
                              <a:rPr lang="en-US">
                                <a:latin typeface="Cambria Math"/>
                                <a:ea typeface="Cambria Math"/>
                              </a:rPr>
                              <m:t>max</m:t>
                            </m:r>
                          </m:sub>
                        </m:sSub>
                      </m:num>
                      <m:den>
                        <m:sSub>
                          <m:sSubPr>
                            <m:ctrlPr>
                              <a:rPr lang="en-US" i="1">
                                <a:latin typeface="Cambria Math"/>
                              </a:rPr>
                            </m:ctrlPr>
                          </m:sSubPr>
                          <m:e>
                            <m:r>
                              <a:rPr lang="en-US" i="1">
                                <a:latin typeface="Cambria Math"/>
                              </a:rPr>
                              <m:t>𝑈</m:t>
                            </m:r>
                          </m:e>
                          <m:sub>
                            <m:r>
                              <a:rPr lang="en-US" i="1">
                                <a:latin typeface="Cambria Math"/>
                              </a:rPr>
                              <m:t>𝐹</m:t>
                            </m:r>
                          </m:sub>
                        </m:sSub>
                      </m:den>
                    </m:f>
                  </m:oMath>
                </a14:m>
                <a:endParaRPr lang="en-US" dirty="0"/>
              </a:p>
            </p:txBody>
          </p:sp>
        </mc:Choice>
        <mc:Fallback xmlns="">
          <p:sp>
            <p:nvSpPr>
              <p:cNvPr id="2" name="Title 1"/>
              <p:cNvSpPr>
                <a:spLocks noGrp="1" noRot="1" noChangeAspect="1" noMove="1" noResize="1" noEditPoints="1" noAdjustHandles="1" noChangeArrowheads="1" noChangeShapeType="1" noTextEdit="1"/>
              </p:cNvSpPr>
              <p:nvPr>
                <p:ph type="title"/>
              </p:nvPr>
            </p:nvSpPr>
            <p:spPr>
              <a:xfrm>
                <a:off x="1447800" y="152400"/>
                <a:ext cx="6629400" cy="792162"/>
              </a:xfrm>
              <a:blipFill rotWithShape="1">
                <a:blip r:embed="rId3"/>
                <a:stretch>
                  <a:fillRect l="-1564" t="-5385" b="-16154"/>
                </a:stretch>
              </a:blipFill>
            </p:spPr>
            <p:txBody>
              <a:bodyPr/>
              <a:lstStyle/>
              <a:p>
                <a:r>
                  <a:rPr lang="en-US">
                    <a:noFill/>
                  </a:rPr>
                  <a:t> </a:t>
                </a:r>
              </a:p>
            </p:txBody>
          </p:sp>
        </mc:Fallback>
      </mc:AlternateContent>
      <p:sp>
        <p:nvSpPr>
          <p:cNvPr id="4" name="Date Placeholder 3"/>
          <p:cNvSpPr>
            <a:spLocks noGrp="1"/>
          </p:cNvSpPr>
          <p:nvPr>
            <p:ph type="dt" sz="half" idx="10"/>
          </p:nvPr>
        </p:nvSpPr>
        <p:spPr/>
        <p:txBody>
          <a:bodyPr/>
          <a:lstStyle/>
          <a:p>
            <a:fld id="{1BAE35F3-A313-4BA0-9F1D-A5B57E81AEE2}" type="datetime3">
              <a:rPr lang="en-US" smtClean="0"/>
              <a:t>5 December 2012</a:t>
            </a:fld>
            <a:endParaRPr lang="en-US"/>
          </a:p>
        </p:txBody>
      </p:sp>
      <p:sp>
        <p:nvSpPr>
          <p:cNvPr id="5" name="Slide Number Placeholder 4"/>
          <p:cNvSpPr>
            <a:spLocks noGrp="1"/>
          </p:cNvSpPr>
          <p:nvPr>
            <p:ph type="sldNum" sz="quarter" idx="12"/>
          </p:nvPr>
        </p:nvSpPr>
        <p:spPr/>
        <p:txBody>
          <a:bodyPr/>
          <a:lstStyle/>
          <a:p>
            <a:fld id="{12488483-F491-42DF-9DC1-D3D298853161}" type="slidenum">
              <a:rPr lang="en-US" smtClean="0"/>
              <a:t>69</a:t>
            </a:fld>
            <a:endParaRPr lang="en-US"/>
          </a:p>
        </p:txBody>
      </p:sp>
      <p:pic>
        <p:nvPicPr>
          <p:cNvPr id="1229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19200" y="1323974"/>
            <a:ext cx="6934200" cy="50358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7122065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Flow Similarity</a:t>
            </a:r>
            <a:endParaRPr lang="en-US" dirty="0"/>
          </a:p>
        </p:txBody>
      </p:sp>
      <p:sp>
        <p:nvSpPr>
          <p:cNvPr id="3" name="Content Placeholder 2"/>
          <p:cNvSpPr>
            <a:spLocks noGrp="1"/>
          </p:cNvSpPr>
          <p:nvPr>
            <p:ph idx="1"/>
          </p:nvPr>
        </p:nvSpPr>
        <p:spPr>
          <a:xfrm>
            <a:off x="457200" y="1295400"/>
            <a:ext cx="8229600" cy="5029200"/>
          </a:xfrm>
        </p:spPr>
        <p:txBody>
          <a:bodyPr>
            <a:normAutofit lnSpcReduction="10000"/>
          </a:bodyPr>
          <a:lstStyle/>
          <a:p>
            <a:r>
              <a:rPr lang="en-US" sz="2400" b="1" dirty="0" smtClean="0">
                <a:latin typeface="Arial" pitchFamily="34" charset="0"/>
                <a:cs typeface="Arial" pitchFamily="34" charset="0"/>
              </a:rPr>
              <a:t>Aerodynamic scaling</a:t>
            </a:r>
            <a:endParaRPr lang="en-US" sz="2400" b="1" dirty="0">
              <a:latin typeface="Arial" pitchFamily="34" charset="0"/>
              <a:cs typeface="Arial" pitchFamily="34" charset="0"/>
            </a:endParaRPr>
          </a:p>
          <a:p>
            <a:pPr lvl="1">
              <a:buFont typeface="Arial" pitchFamily="34" charset="0"/>
              <a:buChar char="•"/>
            </a:pPr>
            <a:r>
              <a:rPr lang="en-US" sz="2000" b="1" dirty="0" smtClean="0">
                <a:latin typeface="Arial" pitchFamily="34" charset="0"/>
                <a:cs typeface="Arial" pitchFamily="34" charset="0"/>
              </a:rPr>
              <a:t>Governed primarily by:</a:t>
            </a:r>
          </a:p>
          <a:p>
            <a:pPr lvl="1">
              <a:buFont typeface="Arial" pitchFamily="34" charset="0"/>
              <a:buChar char="•"/>
            </a:pPr>
            <a:endParaRPr lang="en-US" sz="2000" b="1" dirty="0">
              <a:latin typeface="Arial" pitchFamily="34" charset="0"/>
              <a:cs typeface="Arial" pitchFamily="34" charset="0"/>
            </a:endParaRPr>
          </a:p>
          <a:p>
            <a:pPr lvl="1">
              <a:buFont typeface="Arial" pitchFamily="34" charset="0"/>
              <a:buChar char="•"/>
            </a:pPr>
            <a:endParaRPr lang="en-US" sz="2000" b="1" dirty="0" smtClean="0">
              <a:latin typeface="Arial" pitchFamily="34" charset="0"/>
              <a:cs typeface="Arial" pitchFamily="34" charset="0"/>
            </a:endParaRPr>
          </a:p>
          <a:p>
            <a:pPr lvl="1">
              <a:buFont typeface="Arial" pitchFamily="34" charset="0"/>
              <a:buChar char="•"/>
            </a:pPr>
            <a:r>
              <a:rPr lang="en-US" sz="2000" b="1" dirty="0">
                <a:latin typeface="Arial" pitchFamily="34" charset="0"/>
                <a:cs typeface="Arial" pitchFamily="34" charset="0"/>
              </a:rPr>
              <a:t>Matching just these two is </a:t>
            </a:r>
            <a:r>
              <a:rPr lang="en-US" sz="2000" b="1" dirty="0" smtClean="0">
                <a:latin typeface="Arial" pitchFamily="34" charset="0"/>
                <a:cs typeface="Arial" pitchFamily="34" charset="0"/>
              </a:rPr>
              <a:t>challenging</a:t>
            </a:r>
          </a:p>
          <a:p>
            <a:pPr lvl="1"/>
            <a:endParaRPr lang="en-US" sz="2400" b="1" dirty="0" smtClean="0">
              <a:latin typeface="Arial" pitchFamily="34" charset="0"/>
              <a:cs typeface="Arial" pitchFamily="34" charset="0"/>
            </a:endParaRPr>
          </a:p>
          <a:p>
            <a:r>
              <a:rPr lang="en-US" sz="2400" b="1" dirty="0" smtClean="0">
                <a:latin typeface="Arial" pitchFamily="34" charset="0"/>
                <a:cs typeface="Arial" pitchFamily="34" charset="0"/>
              </a:rPr>
              <a:t>Sediment scaling </a:t>
            </a:r>
          </a:p>
          <a:p>
            <a:pPr lvl="1">
              <a:buFont typeface="Arial" pitchFamily="34" charset="0"/>
              <a:buChar char="•"/>
            </a:pPr>
            <a:r>
              <a:rPr lang="en-US" sz="2000" b="1" dirty="0">
                <a:latin typeface="Arial" pitchFamily="34" charset="0"/>
                <a:cs typeface="Arial" pitchFamily="34" charset="0"/>
              </a:rPr>
              <a:t>Based on study of </a:t>
            </a:r>
            <a:r>
              <a:rPr lang="en-US" sz="2000" b="1" dirty="0" err="1">
                <a:latin typeface="Arial" pitchFamily="34" charset="0"/>
                <a:cs typeface="Arial" pitchFamily="34" charset="0"/>
              </a:rPr>
              <a:t>aeolian</a:t>
            </a:r>
            <a:r>
              <a:rPr lang="en-US" sz="2000" b="1" dirty="0">
                <a:latin typeface="Arial" pitchFamily="34" charset="0"/>
                <a:cs typeface="Arial" pitchFamily="34" charset="0"/>
              </a:rPr>
              <a:t> and marine sediment </a:t>
            </a:r>
            <a:r>
              <a:rPr lang="en-US" sz="2000" b="1" dirty="0" smtClean="0">
                <a:latin typeface="Arial" pitchFamily="34" charset="0"/>
                <a:cs typeface="Arial" pitchFamily="34" charset="0"/>
              </a:rPr>
              <a:t>transport</a:t>
            </a:r>
          </a:p>
          <a:p>
            <a:pPr lvl="1">
              <a:buFont typeface="Arial" pitchFamily="34" charset="0"/>
              <a:buChar char="•"/>
            </a:pPr>
            <a:r>
              <a:rPr lang="en-US" sz="2000" b="1" dirty="0">
                <a:latin typeface="Arial" pitchFamily="34" charset="0"/>
                <a:cs typeface="Arial" pitchFamily="34" charset="0"/>
              </a:rPr>
              <a:t>Large scale weather systems, tidal events, and </a:t>
            </a:r>
            <a:r>
              <a:rPr lang="en-US" sz="2000" b="1" dirty="0" smtClean="0">
                <a:latin typeface="Arial" pitchFamily="34" charset="0"/>
                <a:cs typeface="Arial" pitchFamily="34" charset="0"/>
              </a:rPr>
              <a:t>river sediment transport</a:t>
            </a:r>
          </a:p>
          <a:p>
            <a:pPr lvl="1">
              <a:buFont typeface="Arial" pitchFamily="34" charset="0"/>
              <a:buChar char="•"/>
            </a:pPr>
            <a:r>
              <a:rPr lang="en-US" sz="2000" b="1" dirty="0" smtClean="0">
                <a:latin typeface="Arial" pitchFamily="34" charset="0"/>
                <a:cs typeface="Arial" pitchFamily="34" charset="0"/>
              </a:rPr>
              <a:t>Governed by at least 15 similarity parameters (Greeley and Iverson 1985)</a:t>
            </a:r>
          </a:p>
          <a:p>
            <a:pPr lvl="1">
              <a:buFont typeface="Arial" pitchFamily="34" charset="0"/>
              <a:buChar char="•"/>
            </a:pPr>
            <a:r>
              <a:rPr lang="en-US" sz="2000" b="1" dirty="0" smtClean="0">
                <a:latin typeface="Arial" pitchFamily="34" charset="0"/>
                <a:cs typeface="Arial" pitchFamily="34" charset="0"/>
              </a:rPr>
              <a:t>These parameters may not be suitable for high speed, unsteady flow</a:t>
            </a:r>
            <a:endParaRPr lang="en-US" sz="2000" b="1" dirty="0">
              <a:latin typeface="Arial" pitchFamily="34" charset="0"/>
              <a:cs typeface="Arial" pitchFamily="34" charset="0"/>
            </a:endParaRPr>
          </a:p>
        </p:txBody>
      </p:sp>
      <p:sp>
        <p:nvSpPr>
          <p:cNvPr id="4" name="Date Placeholder 3"/>
          <p:cNvSpPr>
            <a:spLocks noGrp="1"/>
          </p:cNvSpPr>
          <p:nvPr>
            <p:ph type="dt" sz="half" idx="10"/>
          </p:nvPr>
        </p:nvSpPr>
        <p:spPr/>
        <p:txBody>
          <a:bodyPr/>
          <a:lstStyle/>
          <a:p>
            <a:fld id="{1BAE35F3-A313-4BA0-9F1D-A5B57E81AEE2}" type="datetime3">
              <a:rPr lang="en-US" smtClean="0"/>
              <a:t>5 December 2012</a:t>
            </a:fld>
            <a:endParaRPr lang="en-US"/>
          </a:p>
        </p:txBody>
      </p:sp>
      <p:sp>
        <p:nvSpPr>
          <p:cNvPr id="5" name="Slide Number Placeholder 4"/>
          <p:cNvSpPr>
            <a:spLocks noGrp="1"/>
          </p:cNvSpPr>
          <p:nvPr>
            <p:ph type="sldNum" sz="quarter" idx="12"/>
          </p:nvPr>
        </p:nvSpPr>
        <p:spPr/>
        <p:txBody>
          <a:bodyPr/>
          <a:lstStyle/>
          <a:p>
            <a:fld id="{12488483-F491-42DF-9DC1-D3D298853161}" type="slidenum">
              <a:rPr lang="en-US" smtClean="0"/>
              <a:t>7</a:t>
            </a:fld>
            <a:endParaRPr lang="en-US"/>
          </a:p>
        </p:txBody>
      </p:sp>
      <p:pic>
        <p:nvPicPr>
          <p:cNvPr id="6" name="Picture 5" descr="latex-image-1.pdf"/>
          <p:cNvPicPr>
            <a:picLocks noChangeAspect="1"/>
          </p:cNvPicPr>
          <p:nvPr/>
        </p:nvPicPr>
        <p:blipFill>
          <a:blip r:embed="rId3">
            <a:biLevel thresh="75000"/>
            <a:extLst>
              <a:ext uri="{BEBA8EAE-BF5A-486C-A8C5-ECC9F3942E4B}">
                <a14:imgProps xmlns:a14="http://schemas.microsoft.com/office/drawing/2010/main">
                  <a14:imgLayer r:embed="rId4">
                    <a14:imgEffect>
                      <a14:sharpenSoften amount="50000"/>
                    </a14:imgEffect>
                    <a14:imgEffect>
                      <a14:brightnessContrast bright="-100000" contrast="-100000"/>
                    </a14:imgEffect>
                  </a14:imgLayer>
                </a14:imgProps>
              </a:ext>
            </a:extLst>
          </a:blip>
          <a:stretch>
            <a:fillRect/>
          </a:stretch>
        </p:blipFill>
        <p:spPr>
          <a:xfrm>
            <a:off x="1856547" y="2077921"/>
            <a:ext cx="2017415" cy="659687"/>
          </a:xfrm>
          <a:prstGeom prst="rect">
            <a:avLst/>
          </a:prstGeom>
        </p:spPr>
      </p:pic>
      <p:pic>
        <p:nvPicPr>
          <p:cNvPr id="7" name="Picture 6" descr="latex-image-1.pdf"/>
          <p:cNvPicPr>
            <a:picLocks noChangeAspect="1"/>
          </p:cNvPicPr>
          <p:nvPr/>
        </p:nvPicPr>
        <p:blipFill>
          <a:blip r:embed="rId5">
            <a:biLevel thresh="75000"/>
            <a:extLst>
              <a:ext uri="{BEBA8EAE-BF5A-486C-A8C5-ECC9F3942E4B}">
                <a14:imgProps xmlns:a14="http://schemas.microsoft.com/office/drawing/2010/main">
                  <a14:imgLayer r:embed="rId6">
                    <a14:imgEffect>
                      <a14:sharpenSoften amount="50000"/>
                    </a14:imgEffect>
                    <a14:imgEffect>
                      <a14:brightnessContrast bright="-40000" contrast="-40000"/>
                    </a14:imgEffect>
                  </a14:imgLayer>
                </a14:imgProps>
              </a:ext>
            </a:extLst>
          </a:blip>
          <a:stretch>
            <a:fillRect/>
          </a:stretch>
        </p:blipFill>
        <p:spPr>
          <a:xfrm>
            <a:off x="4343400" y="2123486"/>
            <a:ext cx="1324232" cy="568556"/>
          </a:xfrm>
          <a:prstGeom prst="rect">
            <a:avLst/>
          </a:prstGeom>
        </p:spPr>
      </p:pic>
    </p:spTree>
    <p:extLst>
      <p:ext uri="{BB962C8B-B14F-4D97-AF65-F5344CB8AC3E}">
        <p14:creationId xmlns:p14="http://schemas.microsoft.com/office/powerpoint/2010/main" val="22269964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6" end="6"/>
                                            </p:txEl>
                                          </p:spTgt>
                                        </p:tgtEl>
                                        <p:attrNameLst>
                                          <p:attrName>style.visibility</p:attrName>
                                        </p:attrNameLst>
                                      </p:cBhvr>
                                      <p:to>
                                        <p:strVal val="visible"/>
                                      </p:to>
                                    </p:set>
                                    <p:animEffect transition="in" filter="fade">
                                      <p:cBhvr>
                                        <p:cTn id="7" dur="500"/>
                                        <p:tgtEl>
                                          <p:spTgt spid="3">
                                            <p:txEl>
                                              <p:pRg st="6" end="6"/>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7" end="7"/>
                                            </p:txEl>
                                          </p:spTgt>
                                        </p:tgtEl>
                                        <p:attrNameLst>
                                          <p:attrName>style.visibility</p:attrName>
                                        </p:attrNameLst>
                                      </p:cBhvr>
                                      <p:to>
                                        <p:strVal val="visible"/>
                                      </p:to>
                                    </p:set>
                                    <p:animEffect transition="in" filter="fade">
                                      <p:cBhvr>
                                        <p:cTn id="10" dur="500"/>
                                        <p:tgtEl>
                                          <p:spTgt spid="3">
                                            <p:txEl>
                                              <p:pRg st="7" end="7"/>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xEl>
                                              <p:pRg st="8" end="8"/>
                                            </p:txEl>
                                          </p:spTgt>
                                        </p:tgtEl>
                                        <p:attrNameLst>
                                          <p:attrName>style.visibility</p:attrName>
                                        </p:attrNameLst>
                                      </p:cBhvr>
                                      <p:to>
                                        <p:strVal val="visible"/>
                                      </p:to>
                                    </p:set>
                                    <p:animEffect transition="in" filter="fade">
                                      <p:cBhvr>
                                        <p:cTn id="13" dur="500"/>
                                        <p:tgtEl>
                                          <p:spTgt spid="3">
                                            <p:txEl>
                                              <p:pRg st="8" end="8"/>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3">
                                            <p:txEl>
                                              <p:pRg st="9" end="9"/>
                                            </p:txEl>
                                          </p:spTgt>
                                        </p:tgtEl>
                                        <p:attrNameLst>
                                          <p:attrName>style.visibility</p:attrName>
                                        </p:attrNameLst>
                                      </p:cBhvr>
                                      <p:to>
                                        <p:strVal val="visible"/>
                                      </p:to>
                                    </p:set>
                                    <p:animEffect transition="in" filter="fade">
                                      <p:cBhvr>
                                        <p:cTn id="16" dur="500"/>
                                        <p:tgtEl>
                                          <p:spTgt spid="3">
                                            <p:txEl>
                                              <p:pRg st="9" end="9"/>
                                            </p:txEl>
                                          </p:spTgt>
                                        </p:tgtEl>
                                      </p:cBhvr>
                                    </p:animEffect>
                                  </p:childTnLst>
                                </p:cTn>
                              </p:par>
                              <p:par>
                                <p:cTn id="17" presetID="10" presetClass="entr" presetSubtype="0" fill="hold" nodeType="withEffect">
                                  <p:stCondLst>
                                    <p:cond delay="0"/>
                                  </p:stCondLst>
                                  <p:childTnLst>
                                    <p:set>
                                      <p:cBhvr>
                                        <p:cTn id="18" dur="1" fill="hold">
                                          <p:stCondLst>
                                            <p:cond delay="0"/>
                                          </p:stCondLst>
                                        </p:cTn>
                                        <p:tgtEl>
                                          <p:spTgt spid="3">
                                            <p:txEl>
                                              <p:pRg st="10" end="10"/>
                                            </p:txEl>
                                          </p:spTgt>
                                        </p:tgtEl>
                                        <p:attrNameLst>
                                          <p:attrName>style.visibility</p:attrName>
                                        </p:attrNameLst>
                                      </p:cBhvr>
                                      <p:to>
                                        <p:strVal val="visible"/>
                                      </p:to>
                                    </p:set>
                                    <p:animEffect transition="in" filter="fade">
                                      <p:cBhvr>
                                        <p:cTn id="19" dur="500"/>
                                        <p:tgtEl>
                                          <p:spTgt spid="3">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itle 1"/>
              <p:cNvSpPr>
                <a:spLocks noGrp="1"/>
              </p:cNvSpPr>
              <p:nvPr>
                <p:ph type="title"/>
              </p:nvPr>
            </p:nvSpPr>
            <p:spPr>
              <a:xfrm>
                <a:off x="1447800" y="152400"/>
                <a:ext cx="6629400" cy="792162"/>
              </a:xfrm>
            </p:spPr>
            <p:txBody>
              <a:bodyPr>
                <a:normAutofit fontScale="90000"/>
              </a:bodyPr>
              <a:lstStyle/>
              <a:p>
                <a:r>
                  <a:rPr lang="en-US" sz="3600" dirty="0" smtClean="0"/>
                  <a:t>Threshold-Swirl velocity ratio </a:t>
                </a:r>
                <a14:m>
                  <m:oMath xmlns:m="http://schemas.openxmlformats.org/officeDocument/2006/math">
                    <m:f>
                      <m:fPr>
                        <m:ctrlPr>
                          <a:rPr lang="en-US" sz="3600" i="1">
                            <a:latin typeface="Cambria Math"/>
                          </a:rPr>
                        </m:ctrlPr>
                      </m:fPr>
                      <m:num>
                        <m:sSub>
                          <m:sSubPr>
                            <m:ctrlPr>
                              <a:rPr lang="en-US" sz="3600" i="1">
                                <a:latin typeface="Cambria Math"/>
                              </a:rPr>
                            </m:ctrlPr>
                          </m:sSubPr>
                          <m:e>
                            <m:r>
                              <a:rPr lang="en-US" sz="3600" i="1">
                                <a:latin typeface="Cambria Math"/>
                              </a:rPr>
                              <m:t>𝑉</m:t>
                            </m:r>
                          </m:e>
                          <m:sub>
                            <m:r>
                              <a:rPr lang="en-US" sz="3600" i="1">
                                <a:latin typeface="Cambria Math"/>
                                <a:ea typeface="Cambria Math"/>
                              </a:rPr>
                              <m:t>𝜃</m:t>
                            </m:r>
                            <m:r>
                              <m:rPr>
                                <m:sty m:val="p"/>
                              </m:rPr>
                              <a:rPr lang="en-US" sz="3600">
                                <a:latin typeface="Cambria Math"/>
                                <a:ea typeface="Cambria Math"/>
                              </a:rPr>
                              <m:t>max</m:t>
                            </m:r>
                          </m:sub>
                        </m:sSub>
                      </m:num>
                      <m:den>
                        <m:sSub>
                          <m:sSubPr>
                            <m:ctrlPr>
                              <a:rPr lang="en-US" sz="3600" i="1">
                                <a:latin typeface="Cambria Math"/>
                              </a:rPr>
                            </m:ctrlPr>
                          </m:sSubPr>
                          <m:e>
                            <m:r>
                              <a:rPr lang="en-US" sz="3600" i="1">
                                <a:latin typeface="Cambria Math"/>
                              </a:rPr>
                              <m:t>𝑈</m:t>
                            </m:r>
                          </m:e>
                          <m:sub>
                            <m:r>
                              <a:rPr lang="en-US" sz="3600" b="0" i="1" baseline="30000" smtClean="0">
                                <a:latin typeface="Cambria Math"/>
                              </a:rPr>
                              <m:t>∗</m:t>
                            </m:r>
                            <m:r>
                              <a:rPr lang="en-US" sz="3600" b="0" i="1" smtClean="0">
                                <a:latin typeface="Cambria Math"/>
                              </a:rPr>
                              <m:t>𝑡</m:t>
                            </m:r>
                          </m:sub>
                        </m:sSub>
                      </m:den>
                    </m:f>
                  </m:oMath>
                </a14:m>
                <a:endParaRPr lang="en-US" dirty="0"/>
              </a:p>
            </p:txBody>
          </p:sp>
        </mc:Choice>
        <mc:Fallback xmlns="">
          <p:sp>
            <p:nvSpPr>
              <p:cNvPr id="2" name="Title 1"/>
              <p:cNvSpPr>
                <a:spLocks noGrp="1" noRot="1" noChangeAspect="1" noMove="1" noResize="1" noEditPoints="1" noAdjustHandles="1" noChangeArrowheads="1" noChangeShapeType="1" noTextEdit="1"/>
              </p:cNvSpPr>
              <p:nvPr>
                <p:ph type="title"/>
              </p:nvPr>
            </p:nvSpPr>
            <p:spPr>
              <a:xfrm>
                <a:off x="1447800" y="152400"/>
                <a:ext cx="6629400" cy="792162"/>
              </a:xfrm>
              <a:blipFill rotWithShape="1">
                <a:blip r:embed="rId3"/>
                <a:stretch>
                  <a:fillRect b="-9231"/>
                </a:stretch>
              </a:blipFill>
            </p:spPr>
            <p:txBody>
              <a:bodyPr/>
              <a:lstStyle/>
              <a:p>
                <a:r>
                  <a:rPr lang="en-US">
                    <a:noFill/>
                  </a:rPr>
                  <a:t> </a:t>
                </a:r>
              </a:p>
            </p:txBody>
          </p:sp>
        </mc:Fallback>
      </mc:AlternateContent>
      <p:sp>
        <p:nvSpPr>
          <p:cNvPr id="4" name="Date Placeholder 3"/>
          <p:cNvSpPr>
            <a:spLocks noGrp="1"/>
          </p:cNvSpPr>
          <p:nvPr>
            <p:ph type="dt" sz="half" idx="10"/>
          </p:nvPr>
        </p:nvSpPr>
        <p:spPr/>
        <p:txBody>
          <a:bodyPr/>
          <a:lstStyle/>
          <a:p>
            <a:fld id="{1BAE35F3-A313-4BA0-9F1D-A5B57E81AEE2}" type="datetime3">
              <a:rPr lang="en-US" smtClean="0"/>
              <a:t>5 December 2012</a:t>
            </a:fld>
            <a:endParaRPr lang="en-US"/>
          </a:p>
        </p:txBody>
      </p:sp>
      <p:sp>
        <p:nvSpPr>
          <p:cNvPr id="5" name="Slide Number Placeholder 4"/>
          <p:cNvSpPr>
            <a:spLocks noGrp="1"/>
          </p:cNvSpPr>
          <p:nvPr>
            <p:ph type="sldNum" sz="quarter" idx="12"/>
          </p:nvPr>
        </p:nvSpPr>
        <p:spPr/>
        <p:txBody>
          <a:bodyPr/>
          <a:lstStyle/>
          <a:p>
            <a:fld id="{12488483-F491-42DF-9DC1-D3D298853161}" type="slidenum">
              <a:rPr lang="en-US" smtClean="0"/>
              <a:t>70</a:t>
            </a:fld>
            <a:endParaRPr lang="en-US"/>
          </a:p>
        </p:txBody>
      </p:sp>
      <p:pic>
        <p:nvPicPr>
          <p:cNvPr id="13315"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04925" y="1352550"/>
            <a:ext cx="6858000" cy="49804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66305673"/>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itle 1"/>
              <p:cNvSpPr>
                <a:spLocks noGrp="1"/>
              </p:cNvSpPr>
              <p:nvPr>
                <p:ph type="title"/>
              </p:nvPr>
            </p:nvSpPr>
            <p:spPr>
              <a:xfrm>
                <a:off x="1447800" y="114300"/>
                <a:ext cx="6629400" cy="792162"/>
              </a:xfrm>
            </p:spPr>
            <p:txBody>
              <a:bodyPr>
                <a:normAutofit fontScale="90000"/>
              </a:bodyPr>
              <a:lstStyle/>
              <a:p>
                <a:pPr/>
                <a14:m>
                  <m:oMathPara xmlns:m="http://schemas.openxmlformats.org/officeDocument/2006/math">
                    <m:oMathParaPr>
                      <m:jc m:val="centerGroup"/>
                    </m:oMathParaPr>
                    <m:oMath xmlns:m="http://schemas.openxmlformats.org/officeDocument/2006/math">
                      <m:f>
                        <m:fPr>
                          <m:ctrlPr>
                            <a:rPr lang="en-US" sz="3600" i="1" smtClean="0">
                              <a:latin typeface="Cambria Math"/>
                            </a:rPr>
                          </m:ctrlPr>
                        </m:fPr>
                        <m:num>
                          <m:sSub>
                            <m:sSubPr>
                              <m:ctrlPr>
                                <a:rPr lang="en-US" sz="3600" i="1">
                                  <a:latin typeface="Cambria Math"/>
                                </a:rPr>
                              </m:ctrlPr>
                            </m:sSubPr>
                            <m:e>
                              <m:r>
                                <a:rPr lang="en-US" sz="3600" i="1">
                                  <a:latin typeface="Cambria Math"/>
                                </a:rPr>
                                <m:t>𝑉</m:t>
                              </m:r>
                            </m:e>
                            <m:sub>
                              <m:r>
                                <a:rPr lang="en-US" sz="3600" i="1">
                                  <a:latin typeface="Cambria Math"/>
                                  <a:ea typeface="Cambria Math"/>
                                </a:rPr>
                                <m:t>𝜃</m:t>
                              </m:r>
                              <m:r>
                                <m:rPr>
                                  <m:sty m:val="p"/>
                                </m:rPr>
                                <a:rPr lang="en-US" sz="3600">
                                  <a:latin typeface="Cambria Math"/>
                                  <a:ea typeface="Cambria Math"/>
                                </a:rPr>
                                <m:t>max</m:t>
                              </m:r>
                            </m:sub>
                          </m:sSub>
                          <m:r>
                            <a:rPr lang="en-US" sz="3600" b="0" i="1" baseline="30000" smtClean="0">
                              <a:latin typeface="Cambria Math"/>
                              <a:ea typeface="Cambria Math"/>
                            </a:rPr>
                            <m:t>2</m:t>
                          </m:r>
                        </m:num>
                        <m:den>
                          <m:sSub>
                            <m:sSubPr>
                              <m:ctrlPr>
                                <a:rPr lang="en-US" sz="3600" i="1">
                                  <a:latin typeface="Cambria Math"/>
                                </a:rPr>
                              </m:ctrlPr>
                            </m:sSubPr>
                            <m:e>
                              <m:r>
                                <a:rPr lang="en-US" sz="3600" b="0" i="1" smtClean="0">
                                  <a:latin typeface="Cambria Math"/>
                                </a:rPr>
                                <m:t>𝑈</m:t>
                              </m:r>
                              <m:r>
                                <a:rPr lang="en-US" sz="3600" b="0" i="1" baseline="-25000" smtClean="0">
                                  <a:latin typeface="Cambria Math"/>
                                </a:rPr>
                                <m:t>𝐹</m:t>
                              </m:r>
                              <m:r>
                                <a:rPr lang="en-US" sz="3600" i="1">
                                  <a:latin typeface="Cambria Math"/>
                                </a:rPr>
                                <m:t>𝑈</m:t>
                              </m:r>
                            </m:e>
                            <m:sub>
                              <m:r>
                                <a:rPr lang="en-US" sz="3600" b="0" i="1" baseline="30000" smtClean="0">
                                  <a:latin typeface="Cambria Math"/>
                                </a:rPr>
                                <m:t>∗</m:t>
                              </m:r>
                              <m:r>
                                <a:rPr lang="en-US" sz="3600" b="0" i="1" smtClean="0">
                                  <a:latin typeface="Cambria Math"/>
                                </a:rPr>
                                <m:t>𝑡</m:t>
                              </m:r>
                            </m:sub>
                          </m:sSub>
                        </m:den>
                      </m:f>
                    </m:oMath>
                  </m:oMathPara>
                </a14:m>
                <a:endParaRPr lang="en-US" dirty="0"/>
              </a:p>
            </p:txBody>
          </p:sp>
        </mc:Choice>
        <mc:Fallback xmlns="">
          <p:sp>
            <p:nvSpPr>
              <p:cNvPr id="2" name="Title 1"/>
              <p:cNvSpPr>
                <a:spLocks noGrp="1" noRot="1" noChangeAspect="1" noMove="1" noResize="1" noEditPoints="1" noAdjustHandles="1" noChangeArrowheads="1" noChangeShapeType="1" noTextEdit="1"/>
              </p:cNvSpPr>
              <p:nvPr>
                <p:ph type="title"/>
              </p:nvPr>
            </p:nvSpPr>
            <p:spPr>
              <a:xfrm>
                <a:off x="1447800" y="114300"/>
                <a:ext cx="6629400" cy="792162"/>
              </a:xfrm>
              <a:blipFill rotWithShape="1">
                <a:blip r:embed="rId3"/>
                <a:stretch>
                  <a:fillRect t="-10000" b="-15385"/>
                </a:stretch>
              </a:blipFill>
            </p:spPr>
            <p:txBody>
              <a:bodyPr/>
              <a:lstStyle/>
              <a:p>
                <a:r>
                  <a:rPr lang="en-US">
                    <a:noFill/>
                  </a:rPr>
                  <a:t> </a:t>
                </a:r>
              </a:p>
            </p:txBody>
          </p:sp>
        </mc:Fallback>
      </mc:AlternateContent>
      <p:sp>
        <p:nvSpPr>
          <p:cNvPr id="4" name="Date Placeholder 3"/>
          <p:cNvSpPr>
            <a:spLocks noGrp="1"/>
          </p:cNvSpPr>
          <p:nvPr>
            <p:ph type="dt" sz="half" idx="10"/>
          </p:nvPr>
        </p:nvSpPr>
        <p:spPr/>
        <p:txBody>
          <a:bodyPr/>
          <a:lstStyle/>
          <a:p>
            <a:fld id="{1BAE35F3-A313-4BA0-9F1D-A5B57E81AEE2}" type="datetime3">
              <a:rPr lang="en-US" smtClean="0"/>
              <a:t>5 December 2012</a:t>
            </a:fld>
            <a:endParaRPr lang="en-US"/>
          </a:p>
        </p:txBody>
      </p:sp>
      <p:sp>
        <p:nvSpPr>
          <p:cNvPr id="5" name="Slide Number Placeholder 4"/>
          <p:cNvSpPr>
            <a:spLocks noGrp="1"/>
          </p:cNvSpPr>
          <p:nvPr>
            <p:ph type="sldNum" sz="quarter" idx="12"/>
          </p:nvPr>
        </p:nvSpPr>
        <p:spPr/>
        <p:txBody>
          <a:bodyPr/>
          <a:lstStyle/>
          <a:p>
            <a:fld id="{12488483-F491-42DF-9DC1-D3D298853161}" type="slidenum">
              <a:rPr lang="en-US" smtClean="0"/>
              <a:t>71</a:t>
            </a:fld>
            <a:endParaRPr lang="en-US"/>
          </a:p>
        </p:txBody>
      </p:sp>
      <p:pic>
        <p:nvPicPr>
          <p:cNvPr id="14338"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28725" y="1362075"/>
            <a:ext cx="6934200" cy="50358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0821192"/>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Conclusions</a:t>
            </a:r>
            <a:endParaRPr lang="en-US" dirty="0"/>
          </a:p>
        </p:txBody>
      </p:sp>
      <p:sp>
        <p:nvSpPr>
          <p:cNvPr id="3" name="Content Placeholder 2"/>
          <p:cNvSpPr>
            <a:spLocks noGrp="1"/>
          </p:cNvSpPr>
          <p:nvPr>
            <p:ph idx="1"/>
          </p:nvPr>
        </p:nvSpPr>
        <p:spPr>
          <a:xfrm>
            <a:off x="381000" y="1600200"/>
            <a:ext cx="8382000" cy="4525963"/>
          </a:xfrm>
        </p:spPr>
        <p:txBody>
          <a:bodyPr>
            <a:normAutofit fontScale="92500" lnSpcReduction="10000"/>
          </a:bodyPr>
          <a:lstStyle/>
          <a:p>
            <a:r>
              <a:rPr lang="en-US" dirty="0" smtClean="0"/>
              <a:t>Unique values of similarity parameters were achieved by performing experiments in water</a:t>
            </a:r>
          </a:p>
          <a:p>
            <a:r>
              <a:rPr lang="en-US" dirty="0" smtClean="0"/>
              <a:t>Similarity parameters were classified as geometric or operational parameters</a:t>
            </a:r>
            <a:endParaRPr lang="en-US" dirty="0"/>
          </a:p>
          <a:p>
            <a:r>
              <a:rPr lang="en-US" dirty="0" smtClean="0"/>
              <a:t>Classical similarity parameters were found to be inadequate for rotor flows because they do not capture unsteady effects</a:t>
            </a:r>
          </a:p>
          <a:p>
            <a:r>
              <a:rPr lang="en-US" dirty="0" smtClean="0"/>
              <a:t>New similarity parameters that include vortex characteristics were found to better characterize the brownout phenomenon</a:t>
            </a:r>
            <a:endParaRPr lang="en-US" dirty="0"/>
          </a:p>
        </p:txBody>
      </p:sp>
      <p:sp>
        <p:nvSpPr>
          <p:cNvPr id="4" name="Date Placeholder 3"/>
          <p:cNvSpPr>
            <a:spLocks noGrp="1"/>
          </p:cNvSpPr>
          <p:nvPr>
            <p:ph type="dt" sz="half" idx="10"/>
          </p:nvPr>
        </p:nvSpPr>
        <p:spPr/>
        <p:txBody>
          <a:bodyPr/>
          <a:lstStyle/>
          <a:p>
            <a:fld id="{1BAE35F3-A313-4BA0-9F1D-A5B57E81AEE2}" type="datetime3">
              <a:rPr lang="en-US" smtClean="0"/>
              <a:t>5 December 2012</a:t>
            </a:fld>
            <a:endParaRPr lang="en-US"/>
          </a:p>
        </p:txBody>
      </p:sp>
      <p:sp>
        <p:nvSpPr>
          <p:cNvPr id="5" name="Slide Number Placeholder 4"/>
          <p:cNvSpPr>
            <a:spLocks noGrp="1"/>
          </p:cNvSpPr>
          <p:nvPr>
            <p:ph type="sldNum" sz="quarter" idx="12"/>
          </p:nvPr>
        </p:nvSpPr>
        <p:spPr/>
        <p:txBody>
          <a:bodyPr/>
          <a:lstStyle/>
          <a:p>
            <a:fld id="{12488483-F491-42DF-9DC1-D3D298853161}" type="slidenum">
              <a:rPr lang="en-US" smtClean="0"/>
              <a:t>72</a:t>
            </a:fld>
            <a:endParaRPr lang="en-US"/>
          </a:p>
        </p:txBody>
      </p:sp>
    </p:spTree>
    <p:extLst>
      <p:ext uri="{BB962C8B-B14F-4D97-AF65-F5344CB8AC3E}">
        <p14:creationId xmlns:p14="http://schemas.microsoft.com/office/powerpoint/2010/main" val="76260285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Suggestions for Future Work</a:t>
            </a:r>
            <a:endParaRPr lang="en-US" dirty="0"/>
          </a:p>
        </p:txBody>
      </p:sp>
      <p:sp>
        <p:nvSpPr>
          <p:cNvPr id="3" name="Content Placeholder 2"/>
          <p:cNvSpPr>
            <a:spLocks noGrp="1"/>
          </p:cNvSpPr>
          <p:nvPr>
            <p:ph idx="1"/>
          </p:nvPr>
        </p:nvSpPr>
        <p:spPr>
          <a:xfrm>
            <a:off x="457200" y="1600200"/>
            <a:ext cx="8229600" cy="4724400"/>
          </a:xfrm>
        </p:spPr>
        <p:txBody>
          <a:bodyPr/>
          <a:lstStyle/>
          <a:p>
            <a:r>
              <a:rPr lang="en-US" dirty="0" smtClean="0"/>
              <a:t>Gaps in data prevent identification of trends</a:t>
            </a:r>
          </a:p>
          <a:p>
            <a:pPr lvl="1">
              <a:buFont typeface="Arial" pitchFamily="34" charset="0"/>
              <a:buChar char="•"/>
            </a:pPr>
            <a:r>
              <a:rPr lang="en-US" dirty="0" smtClean="0"/>
              <a:t>Further experimentation in the gap region will show if trends exist</a:t>
            </a:r>
          </a:p>
          <a:p>
            <a:pPr lvl="1">
              <a:buFont typeface="Arial" pitchFamily="34" charset="0"/>
              <a:buChar char="•"/>
            </a:pPr>
            <a:endParaRPr lang="en-US" dirty="0"/>
          </a:p>
          <a:p>
            <a:pPr lvl="1">
              <a:buFont typeface="Arial" pitchFamily="34" charset="0"/>
              <a:buChar char="•"/>
            </a:pPr>
            <a:endParaRPr lang="en-US" dirty="0" smtClean="0"/>
          </a:p>
          <a:p>
            <a:pPr lvl="1">
              <a:buFont typeface="Arial" pitchFamily="34" charset="0"/>
              <a:buChar char="•"/>
            </a:pPr>
            <a:endParaRPr lang="en-US" dirty="0" smtClean="0"/>
          </a:p>
          <a:p>
            <a:pPr lvl="1">
              <a:buFont typeface="Arial" pitchFamily="34" charset="0"/>
              <a:buChar char="•"/>
            </a:pPr>
            <a:endParaRPr lang="en-US" dirty="0"/>
          </a:p>
          <a:p>
            <a:r>
              <a:rPr lang="en-US" dirty="0"/>
              <a:t>Dual-phase particle image velocimetry</a:t>
            </a:r>
          </a:p>
          <a:p>
            <a:pPr lvl="1">
              <a:buFont typeface="Arial" pitchFamily="34" charset="0"/>
              <a:buChar char="•"/>
            </a:pPr>
            <a:r>
              <a:rPr lang="en-US" dirty="0"/>
              <a:t>Gain a better measure of uplifted </a:t>
            </a:r>
            <a:r>
              <a:rPr lang="en-US" dirty="0" smtClean="0"/>
              <a:t>sediment</a:t>
            </a:r>
            <a:endParaRPr lang="en-US" dirty="0"/>
          </a:p>
        </p:txBody>
      </p:sp>
      <p:sp>
        <p:nvSpPr>
          <p:cNvPr id="4" name="Date Placeholder 3"/>
          <p:cNvSpPr>
            <a:spLocks noGrp="1"/>
          </p:cNvSpPr>
          <p:nvPr>
            <p:ph type="dt" sz="half" idx="10"/>
          </p:nvPr>
        </p:nvSpPr>
        <p:spPr/>
        <p:txBody>
          <a:bodyPr/>
          <a:lstStyle/>
          <a:p>
            <a:fld id="{1BAE35F3-A313-4BA0-9F1D-A5B57E81AEE2}" type="datetime3">
              <a:rPr lang="en-US" smtClean="0"/>
              <a:t>5 December 2012</a:t>
            </a:fld>
            <a:endParaRPr lang="en-US"/>
          </a:p>
        </p:txBody>
      </p:sp>
      <p:sp>
        <p:nvSpPr>
          <p:cNvPr id="5" name="Slide Number Placeholder 4"/>
          <p:cNvSpPr>
            <a:spLocks noGrp="1"/>
          </p:cNvSpPr>
          <p:nvPr>
            <p:ph type="sldNum" sz="quarter" idx="12"/>
          </p:nvPr>
        </p:nvSpPr>
        <p:spPr/>
        <p:txBody>
          <a:bodyPr/>
          <a:lstStyle/>
          <a:p>
            <a:fld id="{12488483-F491-42DF-9DC1-D3D298853161}" type="slidenum">
              <a:rPr lang="en-US" smtClean="0"/>
              <a:t>73</a:t>
            </a:fld>
            <a:endParaRPr lang="en-US"/>
          </a:p>
        </p:txBody>
      </p:sp>
      <p:sp>
        <p:nvSpPr>
          <p:cNvPr id="6" name="TextBox 5"/>
          <p:cNvSpPr txBox="1"/>
          <p:nvPr/>
        </p:nvSpPr>
        <p:spPr>
          <a:xfrm>
            <a:off x="457200" y="3048000"/>
            <a:ext cx="4572000" cy="1477328"/>
          </a:xfrm>
          <a:prstGeom prst="rect">
            <a:avLst/>
          </a:prstGeom>
          <a:noFill/>
        </p:spPr>
        <p:txBody>
          <a:bodyPr wrap="square" rtlCol="0">
            <a:spAutoFit/>
          </a:bodyPr>
          <a:lstStyle/>
          <a:p>
            <a:pPr marL="1200150" lvl="2" indent="-285750">
              <a:buFont typeface="Arial" pitchFamily="34" charset="0"/>
              <a:buChar char="•"/>
            </a:pPr>
            <a:r>
              <a:rPr lang="en-US" dirty="0">
                <a:solidFill>
                  <a:schemeClr val="accent2"/>
                </a:solidFill>
              </a:rPr>
              <a:t>Experiments with different sediment materials</a:t>
            </a:r>
          </a:p>
          <a:p>
            <a:pPr marL="1200150" lvl="2" indent="-285750">
              <a:buFont typeface="Arial" pitchFamily="34" charset="0"/>
              <a:buChar char="•"/>
            </a:pPr>
            <a:r>
              <a:rPr lang="en-US" dirty="0">
                <a:solidFill>
                  <a:schemeClr val="accent2"/>
                </a:solidFill>
              </a:rPr>
              <a:t>Different rotor operating conditions</a:t>
            </a:r>
          </a:p>
          <a:p>
            <a:pPr marL="1200150" lvl="2" indent="-285750">
              <a:buFont typeface="Arial" pitchFamily="34" charset="0"/>
              <a:buChar char="•"/>
            </a:pPr>
            <a:r>
              <a:rPr lang="en-US" dirty="0">
                <a:solidFill>
                  <a:schemeClr val="accent2"/>
                </a:solidFill>
              </a:rPr>
              <a:t>A combination of the </a:t>
            </a:r>
            <a:r>
              <a:rPr lang="en-US" dirty="0" smtClean="0">
                <a:solidFill>
                  <a:schemeClr val="accent2"/>
                </a:solidFill>
              </a:rPr>
              <a:t>two</a:t>
            </a:r>
            <a:endParaRPr lang="en-US" dirty="0">
              <a:solidFill>
                <a:schemeClr val="accent2"/>
              </a:solidFill>
            </a:endParaRPr>
          </a:p>
        </p:txBody>
      </p:sp>
      <p:pic>
        <p:nvPicPr>
          <p:cNvPr id="8"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495800" y="2667000"/>
            <a:ext cx="3505200" cy="25455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Oval 6"/>
          <p:cNvSpPr/>
          <p:nvPr/>
        </p:nvSpPr>
        <p:spPr>
          <a:xfrm>
            <a:off x="6096000" y="2667000"/>
            <a:ext cx="1524000" cy="2438400"/>
          </a:xfrm>
          <a:prstGeom prst="ellipse">
            <a:avLst/>
          </a:prstGeom>
          <a:solidFill>
            <a:schemeClr val="tx1"/>
          </a:solidFill>
          <a:ln>
            <a:solidFill>
              <a:schemeClr val="accent2"/>
            </a:solidFill>
          </a:ln>
          <a:effectLst>
            <a:softEdge rad="317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800" dirty="0" smtClean="0"/>
              <a:t>?</a:t>
            </a:r>
            <a:endParaRPr lang="en-US" dirty="0"/>
          </a:p>
        </p:txBody>
      </p:sp>
    </p:spTree>
    <p:extLst>
      <p:ext uri="{BB962C8B-B14F-4D97-AF65-F5344CB8AC3E}">
        <p14:creationId xmlns:p14="http://schemas.microsoft.com/office/powerpoint/2010/main" val="603459425"/>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228600" y="152400"/>
            <a:ext cx="8686800" cy="6509474"/>
          </a:xfrm>
          <a:prstGeom prst="rect">
            <a:avLst/>
          </a:prstGeom>
          <a:noFill/>
        </p:spPr>
        <p:txBody>
          <a:bodyPr wrap="square" rtlCol="0">
            <a:spAutoFit/>
          </a:bodyPr>
          <a:lstStyle/>
          <a:p>
            <a:pPr algn="ctr"/>
            <a:endParaRPr lang="en-US" sz="2800" b="1" dirty="0">
              <a:solidFill>
                <a:srgbClr val="821A1D"/>
              </a:solidFill>
              <a:latin typeface="Arial Black" pitchFamily="34" charset="0"/>
              <a:cs typeface="Arial" pitchFamily="34" charset="0"/>
            </a:endParaRPr>
          </a:p>
          <a:p>
            <a:pPr algn="ctr"/>
            <a:endParaRPr lang="en-US" sz="1100" b="1" dirty="0">
              <a:solidFill>
                <a:srgbClr val="821A1D"/>
              </a:solidFill>
              <a:latin typeface="Arial Black" pitchFamily="34" charset="0"/>
              <a:cs typeface="Arial" pitchFamily="34" charset="0"/>
            </a:endParaRPr>
          </a:p>
          <a:p>
            <a:pPr algn="ctr"/>
            <a:endParaRPr lang="en-US" sz="3200" b="1" dirty="0">
              <a:solidFill>
                <a:srgbClr val="821A1D"/>
              </a:solidFill>
              <a:latin typeface="Arial Black" pitchFamily="34" charset="0"/>
              <a:cs typeface="Arial" pitchFamily="34" charset="0"/>
            </a:endParaRPr>
          </a:p>
          <a:p>
            <a:r>
              <a:rPr lang="en-US" sz="3600" b="1" dirty="0" smtClean="0">
                <a:solidFill>
                  <a:srgbClr val="821A1D"/>
                </a:solidFill>
                <a:latin typeface="Arial Black" pitchFamily="34" charset="0"/>
                <a:cs typeface="Arial" pitchFamily="34" charset="0"/>
              </a:rPr>
              <a:t>Effects of Model Scaling on </a:t>
            </a:r>
          </a:p>
          <a:p>
            <a:r>
              <a:rPr lang="en-US" sz="3600" b="1" dirty="0" smtClean="0">
                <a:solidFill>
                  <a:srgbClr val="821A1D"/>
                </a:solidFill>
                <a:latin typeface="Arial Black" pitchFamily="34" charset="0"/>
                <a:cs typeface="Arial" pitchFamily="34" charset="0"/>
              </a:rPr>
              <a:t>Sediment</a:t>
            </a:r>
            <a:r>
              <a:rPr lang="en-US" sz="3600" b="1" dirty="0">
                <a:solidFill>
                  <a:srgbClr val="821A1D"/>
                </a:solidFill>
                <a:latin typeface="Arial Black" pitchFamily="34" charset="0"/>
                <a:cs typeface="Arial" pitchFamily="34" charset="0"/>
              </a:rPr>
              <a:t> </a:t>
            </a:r>
            <a:r>
              <a:rPr lang="en-US" sz="3600" b="1" dirty="0" smtClean="0">
                <a:solidFill>
                  <a:srgbClr val="821A1D"/>
                </a:solidFill>
                <a:latin typeface="Arial Black" pitchFamily="34" charset="0"/>
                <a:cs typeface="Arial" pitchFamily="34" charset="0"/>
              </a:rPr>
              <a:t>Transport in Brownout</a:t>
            </a:r>
          </a:p>
          <a:p>
            <a:endParaRPr lang="en-US" dirty="0">
              <a:latin typeface="Arial" pitchFamily="34" charset="0"/>
              <a:cs typeface="Arial" pitchFamily="34" charset="0"/>
            </a:endParaRPr>
          </a:p>
          <a:p>
            <a:endParaRPr lang="en-US" dirty="0" smtClean="0">
              <a:latin typeface="Arial" pitchFamily="34" charset="0"/>
              <a:cs typeface="Arial" pitchFamily="34" charset="0"/>
            </a:endParaRPr>
          </a:p>
          <a:p>
            <a:r>
              <a:rPr lang="en-US" sz="2000" b="1" i="1" dirty="0" smtClean="0">
                <a:cs typeface="Arial" pitchFamily="34" charset="0"/>
              </a:rPr>
              <a:t>Mark Glucksman-Glaser</a:t>
            </a:r>
          </a:p>
          <a:p>
            <a:endParaRPr lang="en-US" sz="2000" b="1" i="1" dirty="0">
              <a:cs typeface="Arial" pitchFamily="34" charset="0"/>
            </a:endParaRPr>
          </a:p>
          <a:p>
            <a:r>
              <a:rPr lang="en-US" sz="2000" b="1" i="1" dirty="0" smtClean="0">
                <a:cs typeface="Arial" pitchFamily="34" charset="0"/>
              </a:rPr>
              <a:t>Committee Chair:</a:t>
            </a:r>
          </a:p>
          <a:p>
            <a:r>
              <a:rPr lang="en-US" sz="2000" b="1" i="1" dirty="0" smtClean="0">
                <a:cs typeface="Arial" pitchFamily="34" charset="0"/>
              </a:rPr>
              <a:t>Dr. Anya R. Jones</a:t>
            </a:r>
          </a:p>
          <a:p>
            <a:endParaRPr lang="en-US" sz="2000" b="1" i="1" dirty="0">
              <a:cs typeface="Arial" pitchFamily="34" charset="0"/>
            </a:endParaRPr>
          </a:p>
          <a:p>
            <a:r>
              <a:rPr lang="en-US" sz="2000" b="1" i="1" dirty="0" smtClean="0">
                <a:cs typeface="Arial" pitchFamily="34" charset="0"/>
              </a:rPr>
              <a:t>Committee Members:</a:t>
            </a:r>
            <a:br>
              <a:rPr lang="en-US" sz="2000" b="1" i="1" dirty="0" smtClean="0">
                <a:cs typeface="Arial" pitchFamily="34" charset="0"/>
              </a:rPr>
            </a:br>
            <a:r>
              <a:rPr lang="en-US" sz="2000" b="1" i="1" dirty="0" smtClean="0">
                <a:cs typeface="Arial" pitchFamily="34" charset="0"/>
              </a:rPr>
              <a:t>Dr. J. Gordon </a:t>
            </a:r>
            <a:r>
              <a:rPr lang="en-US" sz="2000" b="1" i="1" dirty="0" err="1" smtClean="0">
                <a:cs typeface="Arial" pitchFamily="34" charset="0"/>
              </a:rPr>
              <a:t>Leishman</a:t>
            </a:r>
            <a:endParaRPr lang="en-US" sz="2000" b="1" i="1" dirty="0" smtClean="0">
              <a:cs typeface="Arial" pitchFamily="34" charset="0"/>
            </a:endParaRPr>
          </a:p>
          <a:p>
            <a:r>
              <a:rPr lang="en-US" sz="2000" b="1" i="1" dirty="0" smtClean="0">
                <a:cs typeface="Arial" pitchFamily="34" charset="0"/>
              </a:rPr>
              <a:t>Dr. James D. </a:t>
            </a:r>
            <a:r>
              <a:rPr lang="en-US" sz="2000" b="1" i="1" dirty="0" err="1" smtClean="0">
                <a:cs typeface="Arial" pitchFamily="34" charset="0"/>
              </a:rPr>
              <a:t>Baeder</a:t>
            </a:r>
            <a:endParaRPr lang="en-US" dirty="0">
              <a:cs typeface="Arial" pitchFamily="34" charset="0"/>
            </a:endParaRPr>
          </a:p>
          <a:p>
            <a:endParaRPr lang="en-US" dirty="0" smtClean="0">
              <a:cs typeface="Arial" pitchFamily="34" charset="0"/>
            </a:endParaRPr>
          </a:p>
          <a:p>
            <a:r>
              <a:rPr lang="en-US" sz="2000" i="1" dirty="0" smtClean="0">
                <a:solidFill>
                  <a:srgbClr val="E1B724"/>
                </a:solidFill>
                <a:cs typeface="Arial" pitchFamily="34" charset="0"/>
              </a:rPr>
              <a:t>Department of Aerospace Engineering</a:t>
            </a:r>
          </a:p>
          <a:p>
            <a:r>
              <a:rPr lang="en-US" sz="2000" i="1" dirty="0" smtClean="0">
                <a:solidFill>
                  <a:srgbClr val="E1B724"/>
                </a:solidFill>
                <a:cs typeface="Arial" pitchFamily="34" charset="0"/>
              </a:rPr>
              <a:t>University of Maryland</a:t>
            </a:r>
            <a:endParaRPr lang="en-US" sz="2000" i="1" dirty="0">
              <a:solidFill>
                <a:srgbClr val="E1B724"/>
              </a:solidFill>
              <a:cs typeface="Arial" pitchFamily="34" charset="0"/>
            </a:endParaRPr>
          </a:p>
          <a:p>
            <a:pPr algn="ctr"/>
            <a:endParaRPr lang="en-US" sz="2000" i="1" dirty="0">
              <a:solidFill>
                <a:srgbClr val="E1B724"/>
              </a:solidFill>
              <a:latin typeface="Arial" pitchFamily="34" charset="0"/>
              <a:cs typeface="Arial" pitchFamily="34" charset="0"/>
            </a:endParaRPr>
          </a:p>
        </p:txBody>
      </p:sp>
    </p:spTree>
    <p:extLst>
      <p:ext uri="{BB962C8B-B14F-4D97-AF65-F5344CB8AC3E}">
        <p14:creationId xmlns:p14="http://schemas.microsoft.com/office/powerpoint/2010/main" val="3277514234"/>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2275" y="0"/>
            <a:ext cx="9144000" cy="6766560"/>
          </a:xfrm>
        </p:spPr>
      </p:pic>
      <p:sp>
        <p:nvSpPr>
          <p:cNvPr id="3" name="TextBox 2"/>
          <p:cNvSpPr txBox="1"/>
          <p:nvPr/>
        </p:nvSpPr>
        <p:spPr>
          <a:xfrm>
            <a:off x="0" y="304800"/>
            <a:ext cx="9144000" cy="584775"/>
          </a:xfrm>
          <a:prstGeom prst="rect">
            <a:avLst/>
          </a:prstGeom>
          <a:noFill/>
        </p:spPr>
        <p:txBody>
          <a:bodyPr wrap="square" rtlCol="0">
            <a:spAutoFit/>
          </a:bodyPr>
          <a:lstStyle/>
          <a:p>
            <a:pPr algn="ctr"/>
            <a:r>
              <a:rPr lang="en-US" sz="3200" b="1" i="1" dirty="0" smtClean="0">
                <a:latin typeface="Arial" pitchFamily="34" charset="0"/>
                <a:cs typeface="Arial" pitchFamily="34" charset="0"/>
              </a:rPr>
              <a:t>Prior Work</a:t>
            </a:r>
            <a:endParaRPr lang="en-US" sz="3200" b="1" i="1" dirty="0">
              <a:latin typeface="Arial" pitchFamily="34" charset="0"/>
              <a:cs typeface="Arial" pitchFamily="34" charset="0"/>
            </a:endParaRPr>
          </a:p>
        </p:txBody>
      </p:sp>
      <p:sp>
        <p:nvSpPr>
          <p:cNvPr id="4" name="TextBox 3"/>
          <p:cNvSpPr txBox="1"/>
          <p:nvPr/>
        </p:nvSpPr>
        <p:spPr>
          <a:xfrm>
            <a:off x="243016" y="1371599"/>
            <a:ext cx="4633784" cy="2862322"/>
          </a:xfrm>
          <a:prstGeom prst="rect">
            <a:avLst/>
          </a:prstGeom>
          <a:noFill/>
        </p:spPr>
        <p:txBody>
          <a:bodyPr wrap="square" rtlCol="0">
            <a:spAutoFit/>
          </a:bodyPr>
          <a:lstStyle/>
          <a:p>
            <a:pPr marL="285750" indent="-285750">
              <a:buFont typeface="Arial" pitchFamily="34" charset="0"/>
              <a:buChar char="•"/>
            </a:pPr>
            <a:r>
              <a:rPr lang="en-US" sz="2000" b="1" dirty="0" smtClean="0">
                <a:latin typeface="Arial" pitchFamily="34" charset="0"/>
                <a:cs typeface="Arial" pitchFamily="34" charset="0"/>
              </a:rPr>
              <a:t>Full-scale brownout flight tests:</a:t>
            </a:r>
          </a:p>
          <a:p>
            <a:pPr marL="800100" lvl="1" indent="-342900">
              <a:buClr>
                <a:srgbClr val="821A1D"/>
              </a:buClr>
              <a:buFont typeface="Arial" pitchFamily="34" charset="0"/>
              <a:buChar char="•"/>
            </a:pPr>
            <a:r>
              <a:rPr lang="en-US" sz="2000" b="1" dirty="0" smtClean="0">
                <a:solidFill>
                  <a:srgbClr val="821A1D"/>
                </a:solidFill>
                <a:latin typeface="Arial" pitchFamily="34" charset="0"/>
                <a:cs typeface="Arial" pitchFamily="34" charset="0"/>
              </a:rPr>
              <a:t>DARPA Sandblaster	(2007)</a:t>
            </a:r>
          </a:p>
          <a:p>
            <a:pPr marL="800100" lvl="1" indent="-342900">
              <a:buClr>
                <a:srgbClr val="821A1D"/>
              </a:buClr>
              <a:buFont typeface="Arial" pitchFamily="34" charset="0"/>
              <a:buChar char="•"/>
            </a:pPr>
            <a:r>
              <a:rPr lang="en-US" sz="2000" b="1" dirty="0" smtClean="0">
                <a:solidFill>
                  <a:srgbClr val="821A1D"/>
                </a:solidFill>
                <a:latin typeface="Arial" pitchFamily="34" charset="0"/>
                <a:cs typeface="Arial" pitchFamily="34" charset="0"/>
              </a:rPr>
              <a:t>Wong &amp; Tanner		(2010)</a:t>
            </a:r>
          </a:p>
          <a:p>
            <a:pPr marL="285750" indent="-285750">
              <a:buFont typeface="Arial" pitchFamily="34" charset="0"/>
              <a:buChar char="•"/>
            </a:pPr>
            <a:r>
              <a:rPr lang="en-US" sz="2000" b="1" dirty="0" smtClean="0">
                <a:latin typeface="Arial" pitchFamily="34" charset="0"/>
                <a:cs typeface="Arial" pitchFamily="34" charset="0"/>
              </a:rPr>
              <a:t>Laboratory-scale rotor tests:</a:t>
            </a:r>
          </a:p>
          <a:p>
            <a:pPr marL="800100" lvl="1" indent="-342900">
              <a:buClr>
                <a:srgbClr val="821A1D"/>
              </a:buClr>
              <a:buFont typeface="Arial" pitchFamily="34" charset="0"/>
              <a:buChar char="•"/>
            </a:pPr>
            <a:r>
              <a:rPr lang="en-US" sz="2000" b="1" dirty="0" smtClean="0">
                <a:solidFill>
                  <a:srgbClr val="821A1D"/>
                </a:solidFill>
                <a:latin typeface="Arial" pitchFamily="34" charset="0"/>
                <a:cs typeface="Arial" pitchFamily="34" charset="0"/>
              </a:rPr>
              <a:t>Lee et al.		(2008)</a:t>
            </a:r>
          </a:p>
          <a:p>
            <a:pPr marL="800100" lvl="1" indent="-342900">
              <a:buClr>
                <a:srgbClr val="821A1D"/>
              </a:buClr>
              <a:buFont typeface="Arial" pitchFamily="34" charset="0"/>
              <a:buChar char="•"/>
            </a:pPr>
            <a:r>
              <a:rPr lang="en-US" sz="2000" b="1" dirty="0" smtClean="0">
                <a:solidFill>
                  <a:srgbClr val="821A1D"/>
                </a:solidFill>
                <a:latin typeface="Arial" pitchFamily="34" charset="0"/>
                <a:cs typeface="Arial" pitchFamily="34" charset="0"/>
              </a:rPr>
              <a:t>Nathan et al.		(2008)</a:t>
            </a:r>
          </a:p>
          <a:p>
            <a:pPr marL="800100" lvl="1" indent="-342900">
              <a:buClr>
                <a:srgbClr val="821A1D"/>
              </a:buClr>
              <a:buFont typeface="Arial" pitchFamily="34" charset="0"/>
              <a:buChar char="•"/>
            </a:pPr>
            <a:r>
              <a:rPr lang="en-US" sz="2000" b="1" dirty="0" err="1" smtClean="0">
                <a:solidFill>
                  <a:srgbClr val="821A1D"/>
                </a:solidFill>
                <a:latin typeface="Arial" pitchFamily="34" charset="0"/>
                <a:cs typeface="Arial" pitchFamily="34" charset="0"/>
              </a:rPr>
              <a:t>Haehnel</a:t>
            </a:r>
            <a:r>
              <a:rPr lang="en-US" sz="2000" b="1" dirty="0" smtClean="0">
                <a:solidFill>
                  <a:srgbClr val="821A1D"/>
                </a:solidFill>
                <a:latin typeface="Arial" pitchFamily="34" charset="0"/>
                <a:cs typeface="Arial" pitchFamily="34" charset="0"/>
              </a:rPr>
              <a:t> &amp; Dade		(2008)</a:t>
            </a:r>
          </a:p>
          <a:p>
            <a:pPr marL="800100" lvl="1" indent="-342900">
              <a:buClr>
                <a:srgbClr val="821A1D"/>
              </a:buClr>
              <a:buFont typeface="Arial" pitchFamily="34" charset="0"/>
              <a:buChar char="•"/>
            </a:pPr>
            <a:r>
              <a:rPr lang="en-US" sz="2000" b="1" dirty="0" smtClean="0">
                <a:solidFill>
                  <a:srgbClr val="821A1D"/>
                </a:solidFill>
                <a:latin typeface="Arial" pitchFamily="34" charset="0"/>
                <a:cs typeface="Arial" pitchFamily="34" charset="0"/>
              </a:rPr>
              <a:t>Johnson et al.		(2009)</a:t>
            </a:r>
          </a:p>
          <a:p>
            <a:pPr marL="800100" lvl="1" indent="-342900">
              <a:buClr>
                <a:srgbClr val="821A1D"/>
              </a:buClr>
              <a:buFont typeface="Arial" pitchFamily="34" charset="0"/>
              <a:buChar char="•"/>
            </a:pPr>
            <a:r>
              <a:rPr lang="en-US" sz="2000" b="1" dirty="0" smtClean="0">
                <a:solidFill>
                  <a:srgbClr val="821A1D"/>
                </a:solidFill>
                <a:latin typeface="Arial" pitchFamily="34" charset="0"/>
                <a:cs typeface="Arial" pitchFamily="34" charset="0"/>
              </a:rPr>
              <a:t>Sydney et al.		(2011</a:t>
            </a:r>
            <a:r>
              <a:rPr lang="en-US" dirty="0" smtClean="0">
                <a:solidFill>
                  <a:srgbClr val="821A1D"/>
                </a:solidFill>
              </a:rPr>
              <a:t>)</a:t>
            </a:r>
            <a:endParaRPr lang="en-US" dirty="0">
              <a:solidFill>
                <a:srgbClr val="821A1D"/>
              </a:solidFill>
            </a:endParaRPr>
          </a:p>
        </p:txBody>
      </p:sp>
      <p:pic>
        <p:nvPicPr>
          <p:cNvPr id="10" name="Picture 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43016" y="4379254"/>
            <a:ext cx="4633784" cy="2030670"/>
          </a:xfrm>
          <a:prstGeom prst="rect">
            <a:avLst/>
          </a:prstGeom>
        </p:spPr>
      </p:pic>
      <p:pic>
        <p:nvPicPr>
          <p:cNvPr id="12" name="Picture 1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876800" y="4442605"/>
            <a:ext cx="4160520" cy="1903967"/>
          </a:xfrm>
          <a:prstGeom prst="rect">
            <a:avLst/>
          </a:prstGeom>
        </p:spPr>
      </p:pic>
      <p:pic>
        <p:nvPicPr>
          <p:cNvPr id="13" name="Picture 12"/>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875347" y="1621660"/>
            <a:ext cx="4163425" cy="2362200"/>
          </a:xfrm>
          <a:prstGeom prst="rect">
            <a:avLst/>
          </a:prstGeom>
        </p:spPr>
      </p:pic>
      <p:sp>
        <p:nvSpPr>
          <p:cNvPr id="2" name="Slide Number Placeholder 1"/>
          <p:cNvSpPr>
            <a:spLocks noGrp="1"/>
          </p:cNvSpPr>
          <p:nvPr>
            <p:ph type="sldNum" sz="quarter" idx="12"/>
          </p:nvPr>
        </p:nvSpPr>
        <p:spPr/>
        <p:txBody>
          <a:bodyPr/>
          <a:lstStyle/>
          <a:p>
            <a:fld id="{ED0E4CCB-95C3-470D-B4E5-95E2164DC42E}" type="slidenum">
              <a:rPr lang="en-US" smtClean="0"/>
              <a:t>75</a:t>
            </a:fld>
            <a:endParaRPr lang="en-US"/>
          </a:p>
        </p:txBody>
      </p:sp>
    </p:spTree>
    <p:extLst>
      <p:ext uri="{BB962C8B-B14F-4D97-AF65-F5344CB8AC3E}">
        <p14:creationId xmlns:p14="http://schemas.microsoft.com/office/powerpoint/2010/main" val="3630733033"/>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2275" y="0"/>
            <a:ext cx="9144000" cy="6766560"/>
          </a:xfrm>
        </p:spPr>
      </p:pic>
      <p:sp>
        <p:nvSpPr>
          <p:cNvPr id="4" name="TextBox 3"/>
          <p:cNvSpPr txBox="1"/>
          <p:nvPr/>
        </p:nvSpPr>
        <p:spPr>
          <a:xfrm>
            <a:off x="0" y="304800"/>
            <a:ext cx="9144000" cy="584775"/>
          </a:xfrm>
          <a:prstGeom prst="rect">
            <a:avLst/>
          </a:prstGeom>
          <a:noFill/>
        </p:spPr>
        <p:txBody>
          <a:bodyPr wrap="square" rtlCol="0">
            <a:spAutoFit/>
          </a:bodyPr>
          <a:lstStyle/>
          <a:p>
            <a:pPr algn="ctr"/>
            <a:r>
              <a:rPr lang="en-US" sz="3200" b="1" i="1" dirty="0" smtClean="0">
                <a:latin typeface="Arial" pitchFamily="34" charset="0"/>
                <a:cs typeface="Arial" pitchFamily="34" charset="0"/>
              </a:rPr>
              <a:t>Instantaneous PIV</a:t>
            </a:r>
            <a:endParaRPr lang="en-US" sz="3200" b="1" i="1" dirty="0">
              <a:latin typeface="Arial" pitchFamily="34" charset="0"/>
              <a:cs typeface="Arial" pitchFamily="34" charset="0"/>
            </a:endParaRPr>
          </a:p>
        </p:txBody>
      </p:sp>
      <p:sp>
        <p:nvSpPr>
          <p:cNvPr id="2" name="Slide Number Placeholder 1"/>
          <p:cNvSpPr>
            <a:spLocks noGrp="1"/>
          </p:cNvSpPr>
          <p:nvPr>
            <p:ph type="sldNum" sz="quarter" idx="12"/>
          </p:nvPr>
        </p:nvSpPr>
        <p:spPr/>
        <p:txBody>
          <a:bodyPr/>
          <a:lstStyle/>
          <a:p>
            <a:fld id="{ED0E4CCB-95C3-470D-B4E5-95E2164DC42E}" type="slidenum">
              <a:rPr lang="en-US" smtClean="0"/>
              <a:t>76</a:t>
            </a:fld>
            <a:endParaRPr lang="en-US"/>
          </a:p>
        </p:txBody>
      </p:sp>
      <p:pic>
        <p:nvPicPr>
          <p:cNvPr id="2050" name="Picture 2" descr="C:\Users\Aero\Desktop\AIAA Presentation\Inst horiz veloc c.pn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17117" t="5113" r="18318" b="6553"/>
          <a:stretch/>
        </p:blipFill>
        <p:spPr bwMode="auto">
          <a:xfrm>
            <a:off x="76200" y="2286000"/>
            <a:ext cx="4724400" cy="3164251"/>
          </a:xfrm>
          <a:prstGeom prst="rect">
            <a:avLst/>
          </a:prstGeom>
          <a:noFill/>
          <a:extLst>
            <a:ext uri="{909E8E84-426E-40DD-AFC4-6F175D3DCCD1}">
              <a14:hiddenFill xmlns:a14="http://schemas.microsoft.com/office/drawing/2010/main">
                <a:solidFill>
                  <a:srgbClr val="FFFFFF"/>
                </a:solidFill>
              </a14:hiddenFill>
            </a:ext>
          </a:extLst>
        </p:spPr>
      </p:pic>
      <p:pic>
        <p:nvPicPr>
          <p:cNvPr id="2051" name="Picture 3" descr="C:\Users\Aero\Desktop\AIAA Paper\Fig 14b a.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780005" y="2286000"/>
            <a:ext cx="4267200" cy="31010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05573281"/>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2275" y="0"/>
            <a:ext cx="9144000" cy="6766560"/>
          </a:xfrm>
        </p:spPr>
      </p:pic>
      <p:sp>
        <p:nvSpPr>
          <p:cNvPr id="4" name="TextBox 3"/>
          <p:cNvSpPr txBox="1"/>
          <p:nvPr/>
        </p:nvSpPr>
        <p:spPr>
          <a:xfrm>
            <a:off x="0" y="304800"/>
            <a:ext cx="9144000" cy="584775"/>
          </a:xfrm>
          <a:prstGeom prst="rect">
            <a:avLst/>
          </a:prstGeom>
          <a:noFill/>
        </p:spPr>
        <p:txBody>
          <a:bodyPr wrap="square" rtlCol="0">
            <a:spAutoFit/>
          </a:bodyPr>
          <a:lstStyle/>
          <a:p>
            <a:pPr algn="ctr"/>
            <a:r>
              <a:rPr lang="en-US" sz="3200" b="1" i="1" dirty="0" smtClean="0">
                <a:latin typeface="Arial" pitchFamily="34" charset="0"/>
                <a:cs typeface="Arial" pitchFamily="34" charset="0"/>
              </a:rPr>
              <a:t>Velocity Excursions</a:t>
            </a:r>
            <a:endParaRPr lang="en-US" sz="3200" b="1" i="1" dirty="0">
              <a:latin typeface="Arial" pitchFamily="34" charset="0"/>
              <a:cs typeface="Arial" pitchFamily="34" charset="0"/>
            </a:endParaRPr>
          </a:p>
        </p:txBody>
      </p:sp>
      <p:sp>
        <p:nvSpPr>
          <p:cNvPr id="2" name="Slide Number Placeholder 1"/>
          <p:cNvSpPr>
            <a:spLocks noGrp="1"/>
          </p:cNvSpPr>
          <p:nvPr>
            <p:ph type="sldNum" sz="quarter" idx="12"/>
          </p:nvPr>
        </p:nvSpPr>
        <p:spPr/>
        <p:txBody>
          <a:bodyPr/>
          <a:lstStyle/>
          <a:p>
            <a:fld id="{ED0E4CCB-95C3-470D-B4E5-95E2164DC42E}" type="slidenum">
              <a:rPr lang="en-US" smtClean="0"/>
              <a:t>77</a:t>
            </a:fld>
            <a:endParaRPr lang="en-US"/>
          </a:p>
        </p:txBody>
      </p:sp>
      <p:pic>
        <p:nvPicPr>
          <p:cNvPr id="4099" name="Picture 3" descr="C:\Users\Aero\Desktop\AIAA Presentation\VerticalVelocityProfilesAll.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4800" y="1447800"/>
            <a:ext cx="8534400" cy="490565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65793262"/>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2275" y="0"/>
            <a:ext cx="9144000" cy="6766560"/>
          </a:xfrm>
        </p:spPr>
      </p:pic>
      <p:sp>
        <p:nvSpPr>
          <p:cNvPr id="4" name="TextBox 3"/>
          <p:cNvSpPr txBox="1"/>
          <p:nvPr/>
        </p:nvSpPr>
        <p:spPr>
          <a:xfrm>
            <a:off x="0" y="304800"/>
            <a:ext cx="9144000" cy="584775"/>
          </a:xfrm>
          <a:prstGeom prst="rect">
            <a:avLst/>
          </a:prstGeom>
          <a:noFill/>
        </p:spPr>
        <p:txBody>
          <a:bodyPr wrap="square" rtlCol="0">
            <a:spAutoFit/>
          </a:bodyPr>
          <a:lstStyle/>
          <a:p>
            <a:pPr algn="ctr"/>
            <a:r>
              <a:rPr lang="en-US" sz="3200" b="1" i="1" dirty="0" smtClean="0">
                <a:latin typeface="Arial" pitchFamily="34" charset="0"/>
                <a:cs typeface="Arial" pitchFamily="34" charset="0"/>
              </a:rPr>
              <a:t>Velocity Excursions</a:t>
            </a:r>
            <a:endParaRPr lang="en-US" sz="3200" b="1" i="1" dirty="0">
              <a:latin typeface="Arial" pitchFamily="34" charset="0"/>
              <a:cs typeface="Arial" pitchFamily="34" charset="0"/>
            </a:endParaRPr>
          </a:p>
        </p:txBody>
      </p:sp>
      <p:sp>
        <p:nvSpPr>
          <p:cNvPr id="2" name="Slide Number Placeholder 1"/>
          <p:cNvSpPr>
            <a:spLocks noGrp="1"/>
          </p:cNvSpPr>
          <p:nvPr>
            <p:ph type="sldNum" sz="quarter" idx="12"/>
          </p:nvPr>
        </p:nvSpPr>
        <p:spPr/>
        <p:txBody>
          <a:bodyPr/>
          <a:lstStyle/>
          <a:p>
            <a:fld id="{ED0E4CCB-95C3-470D-B4E5-95E2164DC42E}" type="slidenum">
              <a:rPr lang="en-US" smtClean="0"/>
              <a:t>78</a:t>
            </a:fld>
            <a:endParaRPr lang="en-US"/>
          </a:p>
        </p:txBody>
      </p:sp>
      <p:pic>
        <p:nvPicPr>
          <p:cNvPr id="3074" name="Picture 2" descr="C:\Users\Aero\Desktop\AIAA Presentation\Fig 13 b.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90600" y="1219200"/>
            <a:ext cx="7448825" cy="54054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82834628"/>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2275" y="0"/>
            <a:ext cx="9144000" cy="6766560"/>
          </a:xfrm>
        </p:spPr>
      </p:pic>
      <p:sp>
        <p:nvSpPr>
          <p:cNvPr id="4" name="TextBox 3"/>
          <p:cNvSpPr txBox="1"/>
          <p:nvPr/>
        </p:nvSpPr>
        <p:spPr>
          <a:xfrm>
            <a:off x="0" y="304800"/>
            <a:ext cx="9144000" cy="584775"/>
          </a:xfrm>
          <a:prstGeom prst="rect">
            <a:avLst/>
          </a:prstGeom>
          <a:noFill/>
        </p:spPr>
        <p:txBody>
          <a:bodyPr wrap="square" rtlCol="0">
            <a:spAutoFit/>
          </a:bodyPr>
          <a:lstStyle/>
          <a:p>
            <a:pPr algn="ctr"/>
            <a:r>
              <a:rPr lang="en-US" sz="3200" b="1" i="1" dirty="0" err="1" smtClean="0">
                <a:latin typeface="Arial" pitchFamily="34" charset="0"/>
                <a:cs typeface="Arial" pitchFamily="34" charset="0"/>
              </a:rPr>
              <a:t>Vorticity</a:t>
            </a:r>
            <a:r>
              <a:rPr lang="en-US" sz="3200" b="1" i="1" dirty="0" smtClean="0">
                <a:latin typeface="Arial" pitchFamily="34" charset="0"/>
                <a:cs typeface="Arial" pitchFamily="34" charset="0"/>
              </a:rPr>
              <a:t> Plot</a:t>
            </a:r>
            <a:endParaRPr lang="en-US" sz="3200" b="1" i="1" dirty="0">
              <a:latin typeface="Arial" pitchFamily="34" charset="0"/>
              <a:cs typeface="Arial" pitchFamily="34" charset="0"/>
            </a:endParaRPr>
          </a:p>
        </p:txBody>
      </p:sp>
      <p:sp>
        <p:nvSpPr>
          <p:cNvPr id="2" name="Slide Number Placeholder 1"/>
          <p:cNvSpPr>
            <a:spLocks noGrp="1"/>
          </p:cNvSpPr>
          <p:nvPr>
            <p:ph type="sldNum" sz="quarter" idx="12"/>
          </p:nvPr>
        </p:nvSpPr>
        <p:spPr/>
        <p:txBody>
          <a:bodyPr/>
          <a:lstStyle/>
          <a:p>
            <a:fld id="{ED0E4CCB-95C3-470D-B4E5-95E2164DC42E}" type="slidenum">
              <a:rPr lang="en-US" smtClean="0"/>
              <a:t>79</a:t>
            </a:fld>
            <a:endParaRPr lang="en-US"/>
          </a:p>
        </p:txBody>
      </p:sp>
      <p:pic>
        <p:nvPicPr>
          <p:cNvPr id="3074" name="Picture 2" descr="C:\Users\Aero\Desktop\Thesis Stuff\Marks Thesis\Figures\vort a.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4193" y="1295400"/>
            <a:ext cx="8843963" cy="4329465"/>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685800" y="5791200"/>
            <a:ext cx="7696200" cy="461665"/>
          </a:xfrm>
          <a:prstGeom prst="rect">
            <a:avLst/>
          </a:prstGeom>
          <a:noFill/>
        </p:spPr>
        <p:txBody>
          <a:bodyPr wrap="square" rtlCol="0">
            <a:spAutoFit/>
          </a:bodyPr>
          <a:lstStyle/>
          <a:p>
            <a:pPr marL="342900" indent="-342900">
              <a:buFont typeface="Arial" pitchFamily="34" charset="0"/>
              <a:buChar char="•"/>
            </a:pPr>
            <a:r>
              <a:rPr lang="en-US" sz="2400" b="1" dirty="0" smtClean="0">
                <a:latin typeface="Arial" pitchFamily="34" charset="0"/>
                <a:cs typeface="Arial" pitchFamily="34" charset="0"/>
              </a:rPr>
              <a:t>120 RPM </a:t>
            </a:r>
            <a:r>
              <a:rPr lang="el-GR" sz="2400" b="1" dirty="0" smtClean="0">
                <a:latin typeface="Arial" pitchFamily="34" charset="0"/>
                <a:cs typeface="Arial" pitchFamily="34" charset="0"/>
              </a:rPr>
              <a:t>ψ</a:t>
            </a:r>
            <a:r>
              <a:rPr lang="en-US" sz="2400" b="1" dirty="0" smtClean="0">
                <a:latin typeface="Arial" pitchFamily="34" charset="0"/>
                <a:cs typeface="Arial" pitchFamily="34" charset="0"/>
              </a:rPr>
              <a:t> = 60˚ (Cutoff at </a:t>
            </a:r>
            <a:r>
              <a:rPr lang="el-GR" sz="2400" b="1" dirty="0" smtClean="0">
                <a:latin typeface="Arial" pitchFamily="34" charset="0"/>
                <a:cs typeface="Arial" pitchFamily="34" charset="0"/>
              </a:rPr>
              <a:t>ω</a:t>
            </a:r>
            <a:r>
              <a:rPr lang="en-US" sz="2400" b="1" dirty="0" smtClean="0">
                <a:latin typeface="Arial" pitchFamily="34" charset="0"/>
                <a:cs typeface="Arial" pitchFamily="34" charset="0"/>
              </a:rPr>
              <a:t> = -0.25 s</a:t>
            </a:r>
            <a:r>
              <a:rPr lang="en-US" sz="2400" b="1" baseline="30000" dirty="0" smtClean="0">
                <a:latin typeface="Arial" pitchFamily="34" charset="0"/>
                <a:cs typeface="Arial" pitchFamily="34" charset="0"/>
              </a:rPr>
              <a:t>-1</a:t>
            </a:r>
            <a:r>
              <a:rPr lang="en-US" sz="2400" b="1" dirty="0" smtClean="0">
                <a:latin typeface="Arial" pitchFamily="34" charset="0"/>
                <a:cs typeface="Arial" pitchFamily="34" charset="0"/>
              </a:rPr>
              <a:t>)</a:t>
            </a:r>
            <a:endParaRPr lang="en-US" sz="2400" b="1" dirty="0">
              <a:latin typeface="Arial" pitchFamily="34" charset="0"/>
              <a:cs typeface="Arial" pitchFamily="34" charset="0"/>
            </a:endParaRPr>
          </a:p>
        </p:txBody>
      </p:sp>
    </p:spTree>
    <p:extLst>
      <p:ext uri="{BB962C8B-B14F-4D97-AF65-F5344CB8AC3E}">
        <p14:creationId xmlns:p14="http://schemas.microsoft.com/office/powerpoint/2010/main" val="429223042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Similarity Parameters</a:t>
            </a:r>
            <a:endParaRPr lang="en-US" dirty="0"/>
          </a:p>
        </p:txBody>
      </p:sp>
      <p:sp>
        <p:nvSpPr>
          <p:cNvPr id="4" name="Date Placeholder 3"/>
          <p:cNvSpPr>
            <a:spLocks noGrp="1"/>
          </p:cNvSpPr>
          <p:nvPr>
            <p:ph type="dt" sz="half" idx="10"/>
          </p:nvPr>
        </p:nvSpPr>
        <p:spPr/>
        <p:txBody>
          <a:bodyPr/>
          <a:lstStyle/>
          <a:p>
            <a:fld id="{1BAE35F3-A313-4BA0-9F1D-A5B57E81AEE2}" type="datetime3">
              <a:rPr lang="en-US" smtClean="0"/>
              <a:t>5 December 2012</a:t>
            </a:fld>
            <a:endParaRPr lang="en-US"/>
          </a:p>
        </p:txBody>
      </p:sp>
      <p:sp>
        <p:nvSpPr>
          <p:cNvPr id="5" name="Slide Number Placeholder 4"/>
          <p:cNvSpPr>
            <a:spLocks noGrp="1"/>
          </p:cNvSpPr>
          <p:nvPr>
            <p:ph type="sldNum" sz="quarter" idx="12"/>
          </p:nvPr>
        </p:nvSpPr>
        <p:spPr/>
        <p:txBody>
          <a:bodyPr/>
          <a:lstStyle/>
          <a:p>
            <a:fld id="{12488483-F491-42DF-9DC1-D3D298853161}" type="slidenum">
              <a:rPr lang="en-US" smtClean="0"/>
              <a:t>8</a:t>
            </a:fld>
            <a:endParaRPr lang="en-US"/>
          </a:p>
        </p:txBody>
      </p:sp>
      <mc:AlternateContent xmlns:mc="http://schemas.openxmlformats.org/markup-compatibility/2006" xmlns:a14="http://schemas.microsoft.com/office/drawing/2010/main">
        <mc:Choice Requires="a14">
          <p:graphicFrame>
            <p:nvGraphicFramePr>
              <p:cNvPr id="6" name="Table 5"/>
              <p:cNvGraphicFramePr>
                <a:graphicFrameLocks noGrp="1"/>
              </p:cNvGraphicFramePr>
              <p:nvPr>
                <p:extLst>
                  <p:ext uri="{D42A27DB-BD31-4B8C-83A1-F6EECF244321}">
                    <p14:modId xmlns:p14="http://schemas.microsoft.com/office/powerpoint/2010/main" val="1421178225"/>
                  </p:ext>
                </p:extLst>
              </p:nvPr>
            </p:nvGraphicFramePr>
            <p:xfrm>
              <a:off x="1028699" y="1192586"/>
              <a:ext cx="7086601" cy="5186490"/>
            </p:xfrm>
            <a:graphic>
              <a:graphicData uri="http://schemas.openxmlformats.org/drawingml/2006/table">
                <a:tbl>
                  <a:tblPr firstRow="1" bandRow="1">
                    <a:tableStyleId>{5C22544A-7EE6-4342-B048-85BDC9FD1C3A}</a:tableStyleId>
                  </a:tblPr>
                  <a:tblGrid>
                    <a:gridCol w="2705101"/>
                    <a:gridCol w="4381500"/>
                  </a:tblGrid>
                  <a:tr h="370840">
                    <a:tc>
                      <a:txBody>
                        <a:bodyPr/>
                        <a:lstStyle/>
                        <a:p>
                          <a:pPr algn="ctr"/>
                          <a:r>
                            <a:rPr lang="en-US" sz="2000" dirty="0" smtClean="0">
                              <a:latin typeface="Arial Black" pitchFamily="34" charset="0"/>
                              <a:cs typeface="Arial" pitchFamily="34" charset="0"/>
                            </a:rPr>
                            <a:t>Expression</a:t>
                          </a:r>
                          <a:endParaRPr lang="en-US" sz="2000" dirty="0">
                            <a:latin typeface="Arial Black" pitchFamily="34" charset="0"/>
                            <a:cs typeface="Arial" pitchFamily="34" charset="0"/>
                          </a:endParaRPr>
                        </a:p>
                      </a:txBody>
                      <a:tcPr/>
                    </a:tc>
                    <a:tc>
                      <a:txBody>
                        <a:bodyPr/>
                        <a:lstStyle/>
                        <a:p>
                          <a:r>
                            <a:rPr lang="en-US" sz="2000" dirty="0" smtClean="0">
                              <a:latin typeface="Arial Black" pitchFamily="34" charset="0"/>
                              <a:cs typeface="Arial" pitchFamily="34" charset="0"/>
                            </a:rPr>
                            <a:t>Description</a:t>
                          </a:r>
                          <a:endParaRPr lang="en-US" sz="2000" dirty="0">
                            <a:latin typeface="Arial Black" pitchFamily="34" charset="0"/>
                            <a:cs typeface="Arial" pitchFamily="34" charset="0"/>
                          </a:endParaRPr>
                        </a:p>
                      </a:txBody>
                      <a:tcPr/>
                    </a:tc>
                  </a:tr>
                  <a:tr h="370840">
                    <a:tc>
                      <a:txBody>
                        <a:bodyPr/>
                        <a:lstStyle/>
                        <a:p>
                          <a:pPr/>
                          <a14:m>
                            <m:oMathPara xmlns:m="http://schemas.openxmlformats.org/officeDocument/2006/math">
                              <m:oMathParaPr>
                                <m:jc m:val="centerGroup"/>
                              </m:oMathParaPr>
                              <m:oMath xmlns:m="http://schemas.openxmlformats.org/officeDocument/2006/math">
                                <m:f>
                                  <m:fPr>
                                    <m:type m:val="lin"/>
                                    <m:ctrlPr>
                                      <a:rPr lang="en-US" b="1" i="1" smtClean="0">
                                        <a:latin typeface="Cambria Math"/>
                                      </a:rPr>
                                    </m:ctrlPr>
                                  </m:fPr>
                                  <m:num>
                                    <m:r>
                                      <a:rPr lang="en-US" b="1" i="1" smtClean="0">
                                        <a:latin typeface="Cambria Math"/>
                                      </a:rPr>
                                      <m:t>𝒅</m:t>
                                    </m:r>
                                  </m:num>
                                  <m:den>
                                    <m:r>
                                      <a:rPr lang="en-US" b="1" i="1" smtClean="0">
                                        <a:latin typeface="Cambria Math"/>
                                      </a:rPr>
                                      <m:t>𝑹</m:t>
                                    </m:r>
                                  </m:den>
                                </m:f>
                              </m:oMath>
                            </m:oMathPara>
                          </a14:m>
                          <a:endParaRPr lang="en-US" b="1" dirty="0">
                            <a:latin typeface="Arial" pitchFamily="34" charset="0"/>
                            <a:cs typeface="Arial" pitchFamily="34" charset="0"/>
                          </a:endParaRPr>
                        </a:p>
                      </a:txBody>
                      <a:tcPr/>
                    </a:tc>
                    <a:tc>
                      <a:txBody>
                        <a:bodyPr/>
                        <a:lstStyle/>
                        <a:p>
                          <a:r>
                            <a:rPr lang="en-US" b="1" dirty="0" smtClean="0">
                              <a:latin typeface="Arial" pitchFamily="34" charset="0"/>
                              <a:cs typeface="Arial" pitchFamily="34" charset="0"/>
                            </a:rPr>
                            <a:t>Deposition of deflation depth ratio</a:t>
                          </a:r>
                          <a:endParaRPr lang="en-US" b="1" dirty="0">
                            <a:latin typeface="Arial" pitchFamily="34" charset="0"/>
                            <a:cs typeface="Arial" pitchFamily="34" charset="0"/>
                          </a:endParaRPr>
                        </a:p>
                      </a:txBody>
                      <a:tcPr/>
                    </a:tc>
                  </a:tr>
                  <a:tr h="370840">
                    <a:tc>
                      <a:txBody>
                        <a:bodyPr/>
                        <a:lstStyle/>
                        <a:p>
                          <a:pPr/>
                          <a14:m>
                            <m:oMathPara xmlns:m="http://schemas.openxmlformats.org/officeDocument/2006/math">
                              <m:oMathParaPr>
                                <m:jc m:val="centerGroup"/>
                              </m:oMathParaPr>
                              <m:oMath xmlns:m="http://schemas.openxmlformats.org/officeDocument/2006/math">
                                <m:f>
                                  <m:fPr>
                                    <m:type m:val="lin"/>
                                    <m:ctrlPr>
                                      <a:rPr lang="en-US" b="1" i="1" smtClean="0">
                                        <a:latin typeface="Cambria Math"/>
                                      </a:rPr>
                                    </m:ctrlPr>
                                  </m:fPr>
                                  <m:num>
                                    <m:sSub>
                                      <m:sSubPr>
                                        <m:ctrlPr>
                                          <a:rPr lang="en-US" b="1" i="1" smtClean="0">
                                            <a:latin typeface="Cambria Math"/>
                                          </a:rPr>
                                        </m:ctrlPr>
                                      </m:sSubPr>
                                      <m:e>
                                        <m:r>
                                          <a:rPr lang="en-US" b="1" i="1" smtClean="0">
                                            <a:latin typeface="Cambria Math"/>
                                          </a:rPr>
                                          <m:t>𝑫</m:t>
                                        </m:r>
                                      </m:e>
                                      <m:sub>
                                        <m:r>
                                          <a:rPr lang="en-US" b="1" i="1" smtClean="0">
                                            <a:latin typeface="Cambria Math"/>
                                          </a:rPr>
                                          <m:t>𝒑</m:t>
                                        </m:r>
                                      </m:sub>
                                    </m:sSub>
                                  </m:num>
                                  <m:den>
                                    <m:r>
                                      <a:rPr lang="en-US" b="1" i="1" smtClean="0">
                                        <a:latin typeface="Cambria Math"/>
                                      </a:rPr>
                                      <m:t>𝑹</m:t>
                                    </m:r>
                                  </m:den>
                                </m:f>
                              </m:oMath>
                            </m:oMathPara>
                          </a14:m>
                          <a:endParaRPr lang="en-US" b="1" dirty="0">
                            <a:latin typeface="Arial" pitchFamily="34" charset="0"/>
                            <a:cs typeface="Arial" pitchFamily="34" charset="0"/>
                          </a:endParaRPr>
                        </a:p>
                      </a:txBody>
                      <a:tcPr/>
                    </a:tc>
                    <a:tc>
                      <a:txBody>
                        <a:bodyPr/>
                        <a:lstStyle/>
                        <a:p>
                          <a:r>
                            <a:rPr lang="en-US" b="1" dirty="0" smtClean="0">
                              <a:latin typeface="Arial" pitchFamily="34" charset="0"/>
                              <a:cs typeface="Arial" pitchFamily="34" charset="0"/>
                            </a:rPr>
                            <a:t>Particle diameter-to-rotor radius ratio</a:t>
                          </a:r>
                          <a:endParaRPr lang="en-US" b="1" dirty="0">
                            <a:latin typeface="Arial" pitchFamily="34" charset="0"/>
                            <a:cs typeface="Arial" pitchFamily="34" charset="0"/>
                          </a:endParaRPr>
                        </a:p>
                      </a:txBody>
                      <a:tcPr/>
                    </a:tc>
                  </a:tr>
                  <a:tr h="370840">
                    <a:tc>
                      <a:txBody>
                        <a:bodyPr/>
                        <a:lstStyle/>
                        <a:p>
                          <a:pPr/>
                          <a14:m>
                            <m:oMathPara xmlns:m="http://schemas.openxmlformats.org/officeDocument/2006/math">
                              <m:oMathParaPr>
                                <m:jc m:val="centerGroup"/>
                              </m:oMathParaPr>
                              <m:oMath xmlns:m="http://schemas.openxmlformats.org/officeDocument/2006/math">
                                <m:f>
                                  <m:fPr>
                                    <m:type m:val="lin"/>
                                    <m:ctrlPr>
                                      <a:rPr lang="en-US" b="1" i="1" smtClean="0">
                                        <a:latin typeface="Cambria Math"/>
                                      </a:rPr>
                                    </m:ctrlPr>
                                  </m:fPr>
                                  <m:num>
                                    <m:sSubSup>
                                      <m:sSubSupPr>
                                        <m:ctrlPr>
                                          <a:rPr lang="en-US" b="1" i="1" smtClean="0">
                                            <a:latin typeface="Cambria Math"/>
                                          </a:rPr>
                                        </m:ctrlPr>
                                      </m:sSubSupPr>
                                      <m:e>
                                        <m:sSub>
                                          <m:sSubPr>
                                            <m:ctrlPr>
                                              <a:rPr lang="en-US" b="1" i="1" smtClean="0">
                                                <a:latin typeface="Cambria Math"/>
                                              </a:rPr>
                                            </m:ctrlPr>
                                          </m:sSubPr>
                                          <m:e>
                                            <m:r>
                                              <a:rPr lang="en-US" b="1" i="1" smtClean="0">
                                                <a:latin typeface="Cambria Math"/>
                                              </a:rPr>
                                              <m:t>𝑼</m:t>
                                            </m:r>
                                          </m:e>
                                          <m:sub>
                                            <m:r>
                                              <a:rPr lang="en-US" b="1" i="1" smtClean="0">
                                                <a:latin typeface="Cambria Math"/>
                                              </a:rPr>
                                              <m:t>𝐜𝐡𝐚𝐫</m:t>
                                            </m:r>
                                          </m:sub>
                                        </m:sSub>
                                      </m:e>
                                      <m:sub/>
                                      <m:sup>
                                        <m:r>
                                          <a:rPr lang="en-US" b="1" i="1" smtClean="0">
                                            <a:latin typeface="Cambria Math"/>
                                          </a:rPr>
                                          <m:t>𝟐</m:t>
                                        </m:r>
                                      </m:sup>
                                    </m:sSubSup>
                                  </m:num>
                                  <m:den>
                                    <m:r>
                                      <a:rPr lang="en-US" b="1" i="1" smtClean="0">
                                        <a:latin typeface="Cambria Math"/>
                                      </a:rPr>
                                      <m:t>𝒈𝑹</m:t>
                                    </m:r>
                                  </m:den>
                                </m:f>
                              </m:oMath>
                            </m:oMathPara>
                          </a14:m>
                          <a:endParaRPr lang="en-US" b="1" dirty="0">
                            <a:latin typeface="Arial" pitchFamily="34" charset="0"/>
                            <a:cs typeface="Arial" pitchFamily="34" charset="0"/>
                          </a:endParaRPr>
                        </a:p>
                      </a:txBody>
                      <a:tcPr/>
                    </a:tc>
                    <a:tc>
                      <a:txBody>
                        <a:bodyPr/>
                        <a:lstStyle/>
                        <a:p>
                          <a:r>
                            <a:rPr lang="en-US" b="1" dirty="0" smtClean="0">
                              <a:latin typeface="Arial" pitchFamily="34" charset="0"/>
                              <a:cs typeface="Arial" pitchFamily="34" charset="0"/>
                            </a:rPr>
                            <a:t>Froude number</a:t>
                          </a:r>
                          <a:endParaRPr lang="en-US" b="1" dirty="0">
                            <a:latin typeface="Arial" pitchFamily="34" charset="0"/>
                            <a:cs typeface="Arial" pitchFamily="34" charset="0"/>
                          </a:endParaRPr>
                        </a:p>
                      </a:txBody>
                      <a:tcPr/>
                    </a:tc>
                  </a:tr>
                  <a:tr h="370840">
                    <a:tc>
                      <a:txBody>
                        <a:bodyPr/>
                        <a:lstStyle/>
                        <a:p>
                          <a:pPr/>
                          <a14:m>
                            <m:oMathPara xmlns:m="http://schemas.openxmlformats.org/officeDocument/2006/math">
                              <m:oMathParaPr>
                                <m:jc m:val="centerGroup"/>
                              </m:oMathParaPr>
                              <m:oMath xmlns:m="http://schemas.openxmlformats.org/officeDocument/2006/math">
                                <m:r>
                                  <a:rPr lang="en-US" b="1" i="1" smtClean="0">
                                    <a:latin typeface="Cambria Math"/>
                                  </a:rPr>
                                  <m:t>𝒆</m:t>
                                </m:r>
                              </m:oMath>
                            </m:oMathPara>
                          </a14:m>
                          <a:endParaRPr lang="en-US" b="1" dirty="0">
                            <a:latin typeface="Arial" pitchFamily="34" charset="0"/>
                            <a:cs typeface="Arial" pitchFamily="34" charset="0"/>
                          </a:endParaRPr>
                        </a:p>
                      </a:txBody>
                      <a:tcPr/>
                    </a:tc>
                    <a:tc>
                      <a:txBody>
                        <a:bodyPr/>
                        <a:lstStyle/>
                        <a:p>
                          <a:r>
                            <a:rPr lang="en-US" b="1" dirty="0" smtClean="0">
                              <a:latin typeface="Arial" pitchFamily="34" charset="0"/>
                              <a:cs typeface="Arial" pitchFamily="34" charset="0"/>
                            </a:rPr>
                            <a:t>Coefficient of restitution</a:t>
                          </a:r>
                          <a:endParaRPr lang="en-US" b="1" dirty="0">
                            <a:latin typeface="Arial" pitchFamily="34" charset="0"/>
                            <a:cs typeface="Arial" pitchFamily="34" charset="0"/>
                          </a:endParaRPr>
                        </a:p>
                      </a:txBody>
                      <a:tcPr/>
                    </a:tc>
                  </a:tr>
                  <a:tr h="370840">
                    <a:tc>
                      <a:txBody>
                        <a:bodyPr/>
                        <a:lstStyle/>
                        <a:p>
                          <a:pPr/>
                          <a14:m>
                            <m:oMathPara xmlns:m="http://schemas.openxmlformats.org/officeDocument/2006/math">
                              <m:oMathParaPr>
                                <m:jc m:val="centerGroup"/>
                              </m:oMathParaPr>
                              <m:oMath xmlns:m="http://schemas.openxmlformats.org/officeDocument/2006/math">
                                <m:f>
                                  <m:fPr>
                                    <m:type m:val="lin"/>
                                    <m:ctrlPr>
                                      <a:rPr lang="en-US" b="1" i="1" smtClean="0">
                                        <a:latin typeface="Cambria Math"/>
                                      </a:rPr>
                                    </m:ctrlPr>
                                  </m:fPr>
                                  <m:num>
                                    <m:sSub>
                                      <m:sSubPr>
                                        <m:ctrlPr>
                                          <a:rPr lang="en-US" b="1" i="1" smtClean="0">
                                            <a:latin typeface="Cambria Math"/>
                                          </a:rPr>
                                        </m:ctrlPr>
                                      </m:sSubPr>
                                      <m:e>
                                        <m:r>
                                          <a:rPr lang="en-US" b="1" i="1" smtClean="0">
                                            <a:latin typeface="Cambria Math"/>
                                          </a:rPr>
                                          <m:t>𝑼</m:t>
                                        </m:r>
                                      </m:e>
                                      <m:sub>
                                        <m:r>
                                          <a:rPr lang="en-US" b="1" i="1" smtClean="0">
                                            <a:latin typeface="Cambria Math"/>
                                          </a:rPr>
                                          <m:t>𝐜𝐡𝐚𝐫</m:t>
                                        </m:r>
                                      </m:sub>
                                    </m:sSub>
                                  </m:num>
                                  <m:den>
                                    <m:sSub>
                                      <m:sSubPr>
                                        <m:ctrlPr>
                                          <a:rPr lang="en-US" b="1" i="1" smtClean="0">
                                            <a:latin typeface="Cambria Math"/>
                                          </a:rPr>
                                        </m:ctrlPr>
                                      </m:sSubPr>
                                      <m:e>
                                        <m:r>
                                          <a:rPr lang="en-US" b="1" i="1" smtClean="0">
                                            <a:latin typeface="Cambria Math"/>
                                          </a:rPr>
                                          <m:t>𝑼</m:t>
                                        </m:r>
                                      </m:e>
                                      <m:sub>
                                        <m:r>
                                          <a:rPr lang="en-US" b="1" i="1" smtClean="0">
                                            <a:latin typeface="Cambria Math"/>
                                          </a:rPr>
                                          <m:t>𝑭</m:t>
                                        </m:r>
                                      </m:sub>
                                    </m:sSub>
                                  </m:den>
                                </m:f>
                              </m:oMath>
                            </m:oMathPara>
                          </a14:m>
                          <a:endParaRPr lang="en-US" b="1" dirty="0">
                            <a:latin typeface="Arial" pitchFamily="34" charset="0"/>
                            <a:cs typeface="Arial" pitchFamily="34" charset="0"/>
                          </a:endParaRPr>
                        </a:p>
                      </a:txBody>
                      <a:tcPr/>
                    </a:tc>
                    <a:tc>
                      <a:txBody>
                        <a:bodyPr/>
                        <a:lstStyle/>
                        <a:p>
                          <a:r>
                            <a:rPr lang="en-US" b="1" dirty="0" smtClean="0">
                              <a:latin typeface="Arial" pitchFamily="34" charset="0"/>
                              <a:cs typeface="Arial" pitchFamily="34" charset="0"/>
                            </a:rPr>
                            <a:t>Ratio of characteristic flow</a:t>
                          </a:r>
                          <a:r>
                            <a:rPr lang="en-US" b="1" baseline="0" dirty="0" smtClean="0">
                              <a:latin typeface="Arial" pitchFamily="34" charset="0"/>
                              <a:cs typeface="Arial" pitchFamily="34" charset="0"/>
                            </a:rPr>
                            <a:t> speed-to-particle terminal speed</a:t>
                          </a:r>
                          <a:endParaRPr lang="en-US" b="1" dirty="0">
                            <a:latin typeface="Arial" pitchFamily="34" charset="0"/>
                            <a:cs typeface="Arial" pitchFamily="34" charset="0"/>
                          </a:endParaRPr>
                        </a:p>
                      </a:txBody>
                      <a:tcPr/>
                    </a:tc>
                  </a:tr>
                  <a:tr h="370840">
                    <a:tc>
                      <a:txBody>
                        <a:bodyPr/>
                        <a:lstStyle/>
                        <a:p>
                          <a:pPr/>
                          <a14:m>
                            <m:oMathPara xmlns:m="http://schemas.openxmlformats.org/officeDocument/2006/math">
                              <m:oMathParaPr>
                                <m:jc m:val="centerGroup"/>
                              </m:oMathParaPr>
                              <m:oMath xmlns:m="http://schemas.openxmlformats.org/officeDocument/2006/math">
                                <m:f>
                                  <m:fPr>
                                    <m:type m:val="lin"/>
                                    <m:ctrlPr>
                                      <a:rPr lang="en-US" b="1" i="1" smtClean="0">
                                        <a:latin typeface="Cambria Math"/>
                                      </a:rPr>
                                    </m:ctrlPr>
                                  </m:fPr>
                                  <m:num>
                                    <m:sSub>
                                      <m:sSubPr>
                                        <m:ctrlPr>
                                          <a:rPr lang="en-US" b="1" i="1" smtClean="0">
                                            <a:latin typeface="Cambria Math"/>
                                          </a:rPr>
                                        </m:ctrlPr>
                                      </m:sSubPr>
                                      <m:e>
                                        <m:r>
                                          <a:rPr lang="en-US" b="1" i="1" smtClean="0">
                                            <a:latin typeface="Cambria Math"/>
                                          </a:rPr>
                                          <m:t>𝑳</m:t>
                                        </m:r>
                                      </m:e>
                                      <m:sub>
                                        <m:r>
                                          <a:rPr lang="en-US" b="1" i="1" smtClean="0">
                                            <a:latin typeface="Cambria Math"/>
                                          </a:rPr>
                                          <m:t>𝒊</m:t>
                                        </m:r>
                                      </m:sub>
                                    </m:sSub>
                                  </m:num>
                                  <m:den>
                                    <m:r>
                                      <a:rPr lang="en-US" b="1" i="1" smtClean="0">
                                        <a:latin typeface="Cambria Math"/>
                                      </a:rPr>
                                      <m:t>𝑹</m:t>
                                    </m:r>
                                  </m:den>
                                </m:f>
                                <m:r>
                                  <a:rPr lang="en-US" b="1" i="1" smtClean="0">
                                    <a:latin typeface="Cambria Math"/>
                                  </a:rPr>
                                  <m:t>, </m:t>
                                </m:r>
                                <m:f>
                                  <m:fPr>
                                    <m:type m:val="lin"/>
                                    <m:ctrlPr>
                                      <a:rPr lang="en-US" b="1" i="1" smtClean="0">
                                        <a:latin typeface="Cambria Math"/>
                                      </a:rPr>
                                    </m:ctrlPr>
                                  </m:fPr>
                                  <m:num>
                                    <m:r>
                                      <a:rPr lang="en-US" b="1" i="1" smtClean="0">
                                        <a:latin typeface="Cambria Math"/>
                                      </a:rPr>
                                      <m:t>(</m:t>
                                    </m:r>
                                    <m:f>
                                      <m:fPr>
                                        <m:type m:val="lin"/>
                                        <m:ctrlPr>
                                          <a:rPr lang="en-US" b="1" i="1" smtClean="0">
                                            <a:latin typeface="Cambria Math"/>
                                          </a:rPr>
                                        </m:ctrlPr>
                                      </m:fPr>
                                      <m:num>
                                        <m:r>
                                          <a:rPr lang="en-US" b="1" i="1" smtClean="0">
                                            <a:latin typeface="Cambria Math"/>
                                          </a:rPr>
                                          <m:t>𝒛</m:t>
                                        </m:r>
                                      </m:num>
                                      <m:den>
                                        <m:r>
                                          <a:rPr lang="en-US" b="1" i="1" smtClean="0">
                                            <a:latin typeface="Cambria Math"/>
                                          </a:rPr>
                                          <m:t>𝑹</m:t>
                                        </m:r>
                                        <m:r>
                                          <a:rPr lang="en-US" b="1" i="1" smtClean="0">
                                            <a:latin typeface="Cambria Math"/>
                                          </a:rPr>
                                          <m:t>)</m:t>
                                        </m:r>
                                      </m:den>
                                    </m:f>
                                  </m:num>
                                  <m:den>
                                    <m:r>
                                      <a:rPr lang="en-US" b="1" i="1" smtClean="0">
                                        <a:latin typeface="Cambria Math"/>
                                      </a:rPr>
                                      <m:t>𝑹</m:t>
                                    </m:r>
                                  </m:den>
                                </m:f>
                                <m:r>
                                  <a:rPr lang="en-US" b="1" i="1" smtClean="0">
                                    <a:latin typeface="Cambria Math"/>
                                  </a:rPr>
                                  <m:t>, </m:t>
                                </m:r>
                                <m:f>
                                  <m:fPr>
                                    <m:type m:val="lin"/>
                                    <m:ctrlPr>
                                      <a:rPr lang="en-US" b="1" i="1" smtClean="0">
                                        <a:latin typeface="Cambria Math"/>
                                      </a:rPr>
                                    </m:ctrlPr>
                                  </m:fPr>
                                  <m:num>
                                    <m:r>
                                      <a:rPr lang="en-US" b="1" i="1" smtClean="0">
                                        <a:latin typeface="Cambria Math"/>
                                      </a:rPr>
                                      <m:t>𝒉</m:t>
                                    </m:r>
                                  </m:num>
                                  <m:den>
                                    <m:r>
                                      <a:rPr lang="en-US" b="1" i="1" smtClean="0">
                                        <a:latin typeface="Cambria Math"/>
                                      </a:rPr>
                                      <m:t>𝑹</m:t>
                                    </m:r>
                                  </m:den>
                                </m:f>
                                <m:r>
                                  <a:rPr lang="en-US" b="1" i="1" smtClean="0">
                                    <a:latin typeface="Cambria Math"/>
                                  </a:rPr>
                                  <m:t> </m:t>
                                </m:r>
                              </m:oMath>
                            </m:oMathPara>
                          </a14:m>
                          <a:endParaRPr lang="en-US" b="1" dirty="0">
                            <a:latin typeface="Arial" pitchFamily="34" charset="0"/>
                            <a:cs typeface="Arial" pitchFamily="34" charset="0"/>
                          </a:endParaRPr>
                        </a:p>
                      </a:txBody>
                      <a:tcPr/>
                    </a:tc>
                    <a:tc>
                      <a:txBody>
                        <a:bodyPr/>
                        <a:lstStyle/>
                        <a:p>
                          <a:r>
                            <a:rPr lang="en-US" b="1" dirty="0" smtClean="0">
                              <a:latin typeface="Arial" pitchFamily="34" charset="0"/>
                              <a:cs typeface="Arial" pitchFamily="34" charset="0"/>
                            </a:rPr>
                            <a:t>Topographical geometric similarity</a:t>
                          </a:r>
                          <a:endParaRPr lang="en-US" b="1" dirty="0">
                            <a:latin typeface="Arial" pitchFamily="34" charset="0"/>
                            <a:cs typeface="Arial" pitchFamily="34" charset="0"/>
                          </a:endParaRPr>
                        </a:p>
                      </a:txBody>
                      <a:tcPr/>
                    </a:tc>
                  </a:tr>
                  <a:tr h="370840">
                    <a:tc>
                      <a:txBody>
                        <a:bodyPr/>
                        <a:lstStyle/>
                        <a:p>
                          <a:pPr/>
                          <a14:m>
                            <m:oMathPara xmlns:m="http://schemas.openxmlformats.org/officeDocument/2006/math">
                              <m:oMathParaPr>
                                <m:jc m:val="centerGroup"/>
                              </m:oMathParaPr>
                              <m:oMath xmlns:m="http://schemas.openxmlformats.org/officeDocument/2006/math">
                                <m:f>
                                  <m:fPr>
                                    <m:type m:val="lin"/>
                                    <m:ctrlPr>
                                      <a:rPr lang="en-US" b="1" i="1" smtClean="0">
                                        <a:latin typeface="Cambria Math"/>
                                      </a:rPr>
                                    </m:ctrlPr>
                                  </m:fPr>
                                  <m:num>
                                    <m:sSub>
                                      <m:sSubPr>
                                        <m:ctrlPr>
                                          <a:rPr lang="en-US" b="1" i="1" smtClean="0">
                                            <a:latin typeface="Cambria Math"/>
                                          </a:rPr>
                                        </m:ctrlPr>
                                      </m:sSubPr>
                                      <m:e>
                                        <m:r>
                                          <a:rPr lang="en-US" b="1" i="1" smtClean="0">
                                            <a:latin typeface="Cambria Math"/>
                                          </a:rPr>
                                          <m:t>𝒛</m:t>
                                        </m:r>
                                      </m:e>
                                      <m:sub>
                                        <m:r>
                                          <a:rPr lang="en-US" b="1" i="1" smtClean="0">
                                            <a:latin typeface="Cambria Math"/>
                                          </a:rPr>
                                          <m:t>𝒐</m:t>
                                        </m:r>
                                      </m:sub>
                                    </m:sSub>
                                  </m:num>
                                  <m:den>
                                    <m:r>
                                      <a:rPr lang="en-US" b="1" i="1" smtClean="0">
                                        <a:latin typeface="Cambria Math"/>
                                      </a:rPr>
                                      <m:t>𝑹</m:t>
                                    </m:r>
                                  </m:den>
                                </m:f>
                              </m:oMath>
                            </m:oMathPara>
                          </a14:m>
                          <a:endParaRPr lang="en-US" b="1" dirty="0">
                            <a:latin typeface="Arial" pitchFamily="34" charset="0"/>
                            <a:cs typeface="Arial" pitchFamily="34" charset="0"/>
                          </a:endParaRPr>
                        </a:p>
                      </a:txBody>
                      <a:tcPr/>
                    </a:tc>
                    <a:tc>
                      <a:txBody>
                        <a:bodyPr/>
                        <a:lstStyle/>
                        <a:p>
                          <a:r>
                            <a:rPr lang="en-US" b="1" dirty="0" smtClean="0">
                              <a:latin typeface="Arial" pitchFamily="34" charset="0"/>
                              <a:cs typeface="Arial" pitchFamily="34" charset="0"/>
                            </a:rPr>
                            <a:t>Roughness similarity</a:t>
                          </a:r>
                          <a:endParaRPr lang="en-US" b="1" dirty="0">
                            <a:latin typeface="Arial" pitchFamily="34" charset="0"/>
                            <a:cs typeface="Arial" pitchFamily="34" charset="0"/>
                          </a:endParaRPr>
                        </a:p>
                      </a:txBody>
                      <a:tcPr/>
                    </a:tc>
                  </a:tr>
                  <a:tr h="370840">
                    <a:tc>
                      <a:txBody>
                        <a:bodyPr/>
                        <a:lstStyle/>
                        <a:p>
                          <a:pPr/>
                          <a14:m>
                            <m:oMathPara xmlns:m="http://schemas.openxmlformats.org/officeDocument/2006/math">
                              <m:oMathParaPr>
                                <m:jc m:val="centerGroup"/>
                              </m:oMathParaPr>
                              <m:oMath xmlns:m="http://schemas.openxmlformats.org/officeDocument/2006/math">
                                <m:f>
                                  <m:fPr>
                                    <m:type m:val="lin"/>
                                    <m:ctrlPr>
                                      <a:rPr lang="en-US" b="1" i="1" smtClean="0">
                                        <a:latin typeface="Cambria Math"/>
                                      </a:rPr>
                                    </m:ctrlPr>
                                  </m:fPr>
                                  <m:num>
                                    <m:sSup>
                                      <m:sSupPr>
                                        <m:ctrlPr>
                                          <a:rPr lang="en-US" b="1" i="1" smtClean="0">
                                            <a:latin typeface="Cambria Math"/>
                                          </a:rPr>
                                        </m:ctrlPr>
                                      </m:sSupPr>
                                      <m:e>
                                        <m:r>
                                          <a:rPr lang="en-US" b="1" i="1" smtClean="0">
                                            <a:latin typeface="Cambria Math"/>
                                          </a:rPr>
                                          <m:t>𝑳</m:t>
                                        </m:r>
                                      </m:e>
                                      <m:sup>
                                        <m:r>
                                          <a:rPr lang="en-US" b="1" i="1" smtClean="0">
                                            <a:latin typeface="Cambria Math"/>
                                          </a:rPr>
                                          <m:t>∗</m:t>
                                        </m:r>
                                      </m:sup>
                                    </m:sSup>
                                  </m:num>
                                  <m:den>
                                    <m:r>
                                      <a:rPr lang="en-US" b="1" i="1" smtClean="0">
                                        <a:latin typeface="Cambria Math"/>
                                      </a:rPr>
                                      <m:t>𝑹</m:t>
                                    </m:r>
                                  </m:den>
                                </m:f>
                              </m:oMath>
                            </m:oMathPara>
                          </a14:m>
                          <a:endParaRPr lang="en-US" b="1" dirty="0">
                            <a:latin typeface="Arial" pitchFamily="34" charset="0"/>
                            <a:cs typeface="Arial" pitchFamily="34" charset="0"/>
                          </a:endParaRPr>
                        </a:p>
                      </a:txBody>
                      <a:tcPr/>
                    </a:tc>
                    <a:tc>
                      <a:txBody>
                        <a:bodyPr/>
                        <a:lstStyle/>
                        <a:p>
                          <a:r>
                            <a:rPr lang="en-US" b="1" dirty="0" smtClean="0">
                              <a:latin typeface="Arial" pitchFamily="34" charset="0"/>
                              <a:cs typeface="Arial" pitchFamily="34" charset="0"/>
                            </a:rPr>
                            <a:t>Boundary layer stability similarity</a:t>
                          </a:r>
                          <a:endParaRPr lang="en-US" b="1" dirty="0">
                            <a:latin typeface="Arial" pitchFamily="34" charset="0"/>
                            <a:cs typeface="Arial" pitchFamily="34" charset="0"/>
                          </a:endParaRPr>
                        </a:p>
                      </a:txBody>
                      <a:tcPr/>
                    </a:tc>
                  </a:tr>
                  <a:tr h="370840">
                    <a:tc>
                      <a:txBody>
                        <a:bodyPr/>
                        <a:lstStyle/>
                        <a:p>
                          <a:pPr/>
                          <a14:m>
                            <m:oMathPara xmlns:m="http://schemas.openxmlformats.org/officeDocument/2006/math">
                              <m:oMathParaPr>
                                <m:jc m:val="centerGroup"/>
                              </m:oMathParaPr>
                              <m:oMath xmlns:m="http://schemas.openxmlformats.org/officeDocument/2006/math">
                                <m:f>
                                  <m:fPr>
                                    <m:type m:val="lin"/>
                                    <m:ctrlPr>
                                      <a:rPr lang="en-US" b="1" i="1" smtClean="0">
                                        <a:latin typeface="Cambria Math"/>
                                      </a:rPr>
                                    </m:ctrlPr>
                                  </m:fPr>
                                  <m:num>
                                    <m:sSub>
                                      <m:sSubPr>
                                        <m:ctrlPr>
                                          <a:rPr lang="en-US" b="1" i="1" smtClean="0">
                                            <a:latin typeface="Cambria Math"/>
                                          </a:rPr>
                                        </m:ctrlPr>
                                      </m:sSubPr>
                                      <m:e>
                                        <m:r>
                                          <a:rPr lang="en-US" b="1" i="1" smtClean="0">
                                            <a:latin typeface="Cambria Math"/>
                                          </a:rPr>
                                          <m:t>𝑼</m:t>
                                        </m:r>
                                      </m:e>
                                      <m:sub>
                                        <m:r>
                                          <a:rPr lang="en-US" b="1" i="1" smtClean="0">
                                            <a:latin typeface="Cambria Math"/>
                                          </a:rPr>
                                          <m:t>𝐜𝐡𝐚𝐫</m:t>
                                        </m:r>
                                      </m:sub>
                                    </m:sSub>
                                    <m:r>
                                      <a:rPr lang="en-US" b="1" i="1" smtClean="0">
                                        <a:latin typeface="Cambria Math"/>
                                      </a:rPr>
                                      <m:t>𝑹</m:t>
                                    </m:r>
                                  </m:num>
                                  <m:den>
                                    <m:r>
                                      <a:rPr lang="el-GR" b="1" i="1" smtClean="0">
                                        <a:latin typeface="Cambria Math"/>
                                      </a:rPr>
                                      <m:t>𝝂</m:t>
                                    </m:r>
                                  </m:den>
                                </m:f>
                              </m:oMath>
                            </m:oMathPara>
                          </a14:m>
                          <a:endParaRPr lang="en-US" b="1" dirty="0">
                            <a:latin typeface="Arial" pitchFamily="34" charset="0"/>
                            <a:cs typeface="Arial" pitchFamily="34" charset="0"/>
                          </a:endParaRPr>
                        </a:p>
                      </a:txBody>
                      <a:tcPr/>
                    </a:tc>
                    <a:tc>
                      <a:txBody>
                        <a:bodyPr/>
                        <a:lstStyle/>
                        <a:p>
                          <a:r>
                            <a:rPr lang="en-US" b="1" dirty="0" smtClean="0">
                              <a:latin typeface="Arial" pitchFamily="34" charset="0"/>
                              <a:cs typeface="Arial" pitchFamily="34" charset="0"/>
                            </a:rPr>
                            <a:t>Reynolds number</a:t>
                          </a:r>
                          <a:endParaRPr lang="en-US" b="1" dirty="0">
                            <a:latin typeface="Arial" pitchFamily="34" charset="0"/>
                            <a:cs typeface="Arial" pitchFamily="34" charset="0"/>
                          </a:endParaRPr>
                        </a:p>
                      </a:txBody>
                      <a:tcPr/>
                    </a:tc>
                  </a:tr>
                  <a:tr h="370840">
                    <a:tc>
                      <a:txBody>
                        <a:bodyPr/>
                        <a:lstStyle/>
                        <a:p>
                          <a:pPr/>
                          <a14:m>
                            <m:oMathPara xmlns:m="http://schemas.openxmlformats.org/officeDocument/2006/math">
                              <m:oMathParaPr>
                                <m:jc m:val="centerGroup"/>
                              </m:oMathParaPr>
                              <m:oMath xmlns:m="http://schemas.openxmlformats.org/officeDocument/2006/math">
                                <m:f>
                                  <m:fPr>
                                    <m:type m:val="lin"/>
                                    <m:ctrlPr>
                                      <a:rPr lang="en-US" b="1" i="1" smtClean="0">
                                        <a:latin typeface="Cambria Math"/>
                                      </a:rPr>
                                    </m:ctrlPr>
                                  </m:fPr>
                                  <m:num>
                                    <m:sSub>
                                      <m:sSubPr>
                                        <m:ctrlPr>
                                          <a:rPr lang="en-US" b="1" i="1" smtClean="0">
                                            <a:latin typeface="Cambria Math"/>
                                          </a:rPr>
                                        </m:ctrlPr>
                                      </m:sSubPr>
                                      <m:e>
                                        <m:r>
                                          <a:rPr lang="en-US" b="1" i="1" smtClean="0">
                                            <a:latin typeface="Cambria Math"/>
                                          </a:rPr>
                                          <m:t>𝑼</m:t>
                                        </m:r>
                                      </m:e>
                                      <m:sub>
                                        <m:r>
                                          <a:rPr lang="en-US" b="1" i="1" smtClean="0">
                                            <a:latin typeface="Cambria Math"/>
                                          </a:rPr>
                                          <m:t>𝐜𝐡𝐚𝐫</m:t>
                                        </m:r>
                                      </m:sub>
                                    </m:sSub>
                                  </m:num>
                                  <m:den>
                                    <m:sSub>
                                      <m:sSubPr>
                                        <m:ctrlPr>
                                          <a:rPr lang="en-US" b="1" i="1" smtClean="0">
                                            <a:latin typeface="Cambria Math"/>
                                          </a:rPr>
                                        </m:ctrlPr>
                                      </m:sSubPr>
                                      <m:e>
                                        <m:r>
                                          <a:rPr lang="en-US" b="1" i="1" smtClean="0">
                                            <a:latin typeface="Cambria Math"/>
                                          </a:rPr>
                                          <m:t>𝑼</m:t>
                                        </m:r>
                                      </m:e>
                                      <m:sub>
                                        <m:r>
                                          <a:rPr lang="en-US" b="1" i="1" baseline="30000" smtClean="0">
                                            <a:latin typeface="Cambria Math"/>
                                          </a:rPr>
                                          <m:t>∗</m:t>
                                        </m:r>
                                        <m:r>
                                          <a:rPr lang="en-US" b="1" i="1" smtClean="0">
                                            <a:latin typeface="Cambria Math"/>
                                          </a:rPr>
                                          <m:t>𝒕</m:t>
                                        </m:r>
                                      </m:sub>
                                    </m:sSub>
                                    <m:r>
                                      <a:rPr lang="en-US" b="1" i="1" smtClean="0">
                                        <a:latin typeface="Cambria Math"/>
                                      </a:rPr>
                                      <m:t>, </m:t>
                                    </m:r>
                                    <m:f>
                                      <m:fPr>
                                        <m:type m:val="lin"/>
                                        <m:ctrlPr>
                                          <a:rPr lang="en-US" b="1" i="1" smtClean="0">
                                            <a:latin typeface="Cambria Math"/>
                                          </a:rPr>
                                        </m:ctrlPr>
                                      </m:fPr>
                                      <m:num>
                                        <m:sSub>
                                          <m:sSubPr>
                                            <m:ctrlPr>
                                              <a:rPr lang="en-US" b="1" i="1" smtClean="0">
                                                <a:latin typeface="Cambria Math"/>
                                              </a:rPr>
                                            </m:ctrlPr>
                                          </m:sSubPr>
                                          <m:e>
                                            <m:r>
                                              <a:rPr lang="en-US" b="1" i="1" smtClean="0">
                                                <a:latin typeface="Cambria Math"/>
                                              </a:rPr>
                                              <m:t> </m:t>
                                            </m:r>
                                            <m:r>
                                              <a:rPr lang="en-US" b="1" i="1" smtClean="0">
                                                <a:latin typeface="Cambria Math"/>
                                              </a:rPr>
                                              <m:t>𝑼</m:t>
                                            </m:r>
                                          </m:e>
                                          <m:sub>
                                            <m:r>
                                              <a:rPr lang="en-US" b="1" i="1" smtClean="0">
                                                <a:latin typeface="Cambria Math"/>
                                              </a:rPr>
                                              <m:t>𝐜𝐡𝐚𝐫</m:t>
                                            </m:r>
                                          </m:sub>
                                        </m:sSub>
                                      </m:num>
                                      <m:den>
                                        <m:sSub>
                                          <m:sSubPr>
                                            <m:ctrlPr>
                                              <a:rPr lang="en-US" b="1" i="1" smtClean="0">
                                                <a:latin typeface="Cambria Math"/>
                                              </a:rPr>
                                            </m:ctrlPr>
                                          </m:sSubPr>
                                          <m:e>
                                            <m:r>
                                              <a:rPr lang="en-US" b="1" i="1" smtClean="0">
                                                <a:latin typeface="Cambria Math"/>
                                              </a:rPr>
                                              <m:t>𝑼</m:t>
                                            </m:r>
                                          </m:e>
                                          <m:sub>
                                            <m:r>
                                              <a:rPr lang="en-US" b="1" i="1" baseline="30000" smtClean="0">
                                                <a:latin typeface="Cambria Math"/>
                                              </a:rPr>
                                              <m:t>∗</m:t>
                                            </m:r>
                                          </m:sub>
                                        </m:sSub>
                                      </m:den>
                                    </m:f>
                                  </m:den>
                                </m:f>
                              </m:oMath>
                            </m:oMathPara>
                          </a14:m>
                          <a:endParaRPr lang="en-US" b="1" dirty="0">
                            <a:latin typeface="Arial" pitchFamily="34" charset="0"/>
                            <a:cs typeface="Arial" pitchFamily="34" charset="0"/>
                          </a:endParaRPr>
                        </a:p>
                      </a:txBody>
                      <a:tcPr/>
                    </a:tc>
                    <a:tc>
                      <a:txBody>
                        <a:bodyPr/>
                        <a:lstStyle/>
                        <a:p>
                          <a:r>
                            <a:rPr lang="en-US" b="1" dirty="0" smtClean="0">
                              <a:latin typeface="Arial" pitchFamily="34" charset="0"/>
                              <a:cs typeface="Arial" pitchFamily="34" charset="0"/>
                            </a:rPr>
                            <a:t>Friction</a:t>
                          </a:r>
                          <a:r>
                            <a:rPr lang="en-US" b="1" baseline="0" dirty="0" smtClean="0">
                              <a:latin typeface="Arial" pitchFamily="34" charset="0"/>
                              <a:cs typeface="Arial" pitchFamily="34" charset="0"/>
                            </a:rPr>
                            <a:t> speed ratios</a:t>
                          </a:r>
                          <a:endParaRPr lang="en-US" b="1" dirty="0">
                            <a:latin typeface="Arial" pitchFamily="34" charset="0"/>
                            <a:cs typeface="Arial" pitchFamily="34" charset="0"/>
                          </a:endParaRPr>
                        </a:p>
                      </a:txBody>
                      <a:tcPr/>
                    </a:tc>
                  </a:tr>
                  <a:tr h="370840">
                    <a:tc>
                      <a:txBody>
                        <a:bodyPr/>
                        <a:lstStyle/>
                        <a:p>
                          <a:pPr/>
                          <a14:m>
                            <m:oMathPara xmlns:m="http://schemas.openxmlformats.org/officeDocument/2006/math">
                              <m:oMathParaPr>
                                <m:jc m:val="centerGroup"/>
                              </m:oMathParaPr>
                              <m:oMath xmlns:m="http://schemas.openxmlformats.org/officeDocument/2006/math">
                                <m:f>
                                  <m:fPr>
                                    <m:type m:val="lin"/>
                                    <m:ctrlPr>
                                      <a:rPr lang="en-US" b="1" i="1" smtClean="0">
                                        <a:latin typeface="Cambria Math"/>
                                      </a:rPr>
                                    </m:ctrlPr>
                                  </m:fPr>
                                  <m:num>
                                    <m:sSub>
                                      <m:sSubPr>
                                        <m:ctrlPr>
                                          <a:rPr lang="en-US" b="1" i="1" smtClean="0">
                                            <a:latin typeface="Cambria Math"/>
                                          </a:rPr>
                                        </m:ctrlPr>
                                      </m:sSubPr>
                                      <m:e>
                                        <m:r>
                                          <a:rPr lang="en-US" b="1" i="1" smtClean="0">
                                            <a:latin typeface="Cambria Math"/>
                                            <a:ea typeface="Cambria Math"/>
                                          </a:rPr>
                                          <m:t>𝝆</m:t>
                                        </m:r>
                                      </m:e>
                                      <m:sub>
                                        <m:r>
                                          <a:rPr lang="en-US" b="1" i="1" smtClean="0">
                                            <a:latin typeface="Cambria Math"/>
                                          </a:rPr>
                                          <m:t>𝒔</m:t>
                                        </m:r>
                                      </m:sub>
                                    </m:sSub>
                                  </m:num>
                                  <m:den>
                                    <m:r>
                                      <a:rPr lang="en-US" b="1" i="1" smtClean="0">
                                        <a:latin typeface="Cambria Math"/>
                                        <a:ea typeface="Cambria Math"/>
                                      </a:rPr>
                                      <m:t>𝝆</m:t>
                                    </m:r>
                                  </m:den>
                                </m:f>
                              </m:oMath>
                            </m:oMathPara>
                          </a14:m>
                          <a:endParaRPr lang="en-US" b="1" dirty="0">
                            <a:latin typeface="Arial" pitchFamily="34" charset="0"/>
                            <a:cs typeface="Arial" pitchFamily="34" charset="0"/>
                          </a:endParaRPr>
                        </a:p>
                      </a:txBody>
                      <a:tcPr/>
                    </a:tc>
                    <a:tc>
                      <a:txBody>
                        <a:bodyPr/>
                        <a:lstStyle/>
                        <a:p>
                          <a:r>
                            <a:rPr lang="en-US" b="1" dirty="0" smtClean="0">
                              <a:latin typeface="Arial" pitchFamily="34" charset="0"/>
                              <a:cs typeface="Arial" pitchFamily="34" charset="0"/>
                            </a:rPr>
                            <a:t>Particle-to-fluid</a:t>
                          </a:r>
                          <a:r>
                            <a:rPr lang="en-US" b="1" baseline="0" dirty="0" smtClean="0">
                              <a:latin typeface="Arial" pitchFamily="34" charset="0"/>
                              <a:cs typeface="Arial" pitchFamily="34" charset="0"/>
                            </a:rPr>
                            <a:t> density ratio</a:t>
                          </a:r>
                          <a:endParaRPr lang="en-US" b="1" dirty="0">
                            <a:latin typeface="Arial" pitchFamily="34" charset="0"/>
                            <a:cs typeface="Arial" pitchFamily="34" charset="0"/>
                          </a:endParaRPr>
                        </a:p>
                      </a:txBody>
                      <a:tcPr/>
                    </a:tc>
                  </a:tr>
                  <a:tr h="370840">
                    <a:tc>
                      <a:txBody>
                        <a:bodyPr/>
                        <a:lstStyle/>
                        <a:p>
                          <a:pPr/>
                          <a14:m>
                            <m:oMathPara xmlns:m="http://schemas.openxmlformats.org/officeDocument/2006/math">
                              <m:oMathParaPr>
                                <m:jc m:val="centerGroup"/>
                              </m:oMathParaPr>
                              <m:oMath xmlns:m="http://schemas.openxmlformats.org/officeDocument/2006/math">
                                <m:f>
                                  <m:fPr>
                                    <m:type m:val="lin"/>
                                    <m:ctrlPr>
                                      <a:rPr lang="en-US" b="1" i="1" smtClean="0">
                                        <a:latin typeface="Cambria Math"/>
                                      </a:rPr>
                                    </m:ctrlPr>
                                  </m:fPr>
                                  <m:num>
                                    <m:sSub>
                                      <m:sSubPr>
                                        <m:ctrlPr>
                                          <a:rPr lang="en-US" b="1" i="1" smtClean="0">
                                            <a:latin typeface="Cambria Math"/>
                                          </a:rPr>
                                        </m:ctrlPr>
                                      </m:sSubPr>
                                      <m:e>
                                        <m:r>
                                          <a:rPr lang="en-US" b="1" i="1" smtClean="0">
                                            <a:latin typeface="Cambria Math"/>
                                          </a:rPr>
                                          <m:t>𝑼</m:t>
                                        </m:r>
                                      </m:e>
                                      <m:sub>
                                        <m:r>
                                          <a:rPr lang="en-US" b="1" i="1" smtClean="0">
                                            <a:latin typeface="Cambria Math"/>
                                          </a:rPr>
                                          <m:t>𝐜𝐡𝐚𝐫</m:t>
                                        </m:r>
                                      </m:sub>
                                    </m:sSub>
                                    <m:r>
                                      <a:rPr lang="en-US" b="1" i="1" smtClean="0">
                                        <a:latin typeface="Cambria Math"/>
                                      </a:rPr>
                                      <m:t>𝒕</m:t>
                                    </m:r>
                                  </m:num>
                                  <m:den>
                                    <m:r>
                                      <a:rPr lang="en-US" b="1" i="1" smtClean="0">
                                        <a:latin typeface="Cambria Math"/>
                                      </a:rPr>
                                      <m:t>𝑹</m:t>
                                    </m:r>
                                  </m:den>
                                </m:f>
                              </m:oMath>
                            </m:oMathPara>
                          </a14:m>
                          <a:endParaRPr lang="en-US" b="1" dirty="0">
                            <a:latin typeface="Arial" pitchFamily="34" charset="0"/>
                            <a:cs typeface="Arial" pitchFamily="34" charset="0"/>
                          </a:endParaRPr>
                        </a:p>
                      </a:txBody>
                      <a:tcPr/>
                    </a:tc>
                    <a:tc>
                      <a:txBody>
                        <a:bodyPr/>
                        <a:lstStyle/>
                        <a:p>
                          <a:r>
                            <a:rPr lang="en-US" b="1" dirty="0" smtClean="0">
                              <a:latin typeface="Arial" pitchFamily="34" charset="0"/>
                              <a:cs typeface="Arial" pitchFamily="34" charset="0"/>
                            </a:rPr>
                            <a:t>Time scale</a:t>
                          </a:r>
                          <a:endParaRPr lang="en-US" b="1" dirty="0">
                            <a:latin typeface="Arial" pitchFamily="34" charset="0"/>
                            <a:cs typeface="Arial" pitchFamily="34" charset="0"/>
                          </a:endParaRPr>
                        </a:p>
                      </a:txBody>
                      <a:tcPr/>
                    </a:tc>
                  </a:tr>
                </a:tbl>
              </a:graphicData>
            </a:graphic>
          </p:graphicFrame>
        </mc:Choice>
        <mc:Fallback xmlns="">
          <p:graphicFrame>
            <p:nvGraphicFramePr>
              <p:cNvPr id="6" name="Table 5"/>
              <p:cNvGraphicFramePr>
                <a:graphicFrameLocks noGrp="1"/>
              </p:cNvGraphicFramePr>
              <p:nvPr>
                <p:extLst>
                  <p:ext uri="{D42A27DB-BD31-4B8C-83A1-F6EECF244321}">
                    <p14:modId xmlns:p14="http://schemas.microsoft.com/office/powerpoint/2010/main" val="1421178225"/>
                  </p:ext>
                </p:extLst>
              </p:nvPr>
            </p:nvGraphicFramePr>
            <p:xfrm>
              <a:off x="1028699" y="1192586"/>
              <a:ext cx="7086601" cy="5186490"/>
            </p:xfrm>
            <a:graphic>
              <a:graphicData uri="http://schemas.openxmlformats.org/drawingml/2006/table">
                <a:tbl>
                  <a:tblPr firstRow="1" bandRow="1">
                    <a:tableStyleId>{5C22544A-7EE6-4342-B048-85BDC9FD1C3A}</a:tableStyleId>
                  </a:tblPr>
                  <a:tblGrid>
                    <a:gridCol w="2705101"/>
                    <a:gridCol w="4381500"/>
                  </a:tblGrid>
                  <a:tr h="396240">
                    <a:tc>
                      <a:txBody>
                        <a:bodyPr/>
                        <a:lstStyle/>
                        <a:p>
                          <a:pPr algn="ctr"/>
                          <a:r>
                            <a:rPr lang="en-US" sz="2000" dirty="0" smtClean="0">
                              <a:latin typeface="Arial Black" pitchFamily="34" charset="0"/>
                              <a:cs typeface="Arial" pitchFamily="34" charset="0"/>
                            </a:rPr>
                            <a:t>Expression</a:t>
                          </a:r>
                          <a:endParaRPr lang="en-US" sz="2000" dirty="0">
                            <a:latin typeface="Arial Black" pitchFamily="34" charset="0"/>
                            <a:cs typeface="Arial" pitchFamily="34" charset="0"/>
                          </a:endParaRPr>
                        </a:p>
                      </a:txBody>
                      <a:tcPr/>
                    </a:tc>
                    <a:tc>
                      <a:txBody>
                        <a:bodyPr/>
                        <a:lstStyle/>
                        <a:p>
                          <a:r>
                            <a:rPr lang="en-US" sz="2000" dirty="0" smtClean="0">
                              <a:latin typeface="Arial Black" pitchFamily="34" charset="0"/>
                              <a:cs typeface="Arial" pitchFamily="34" charset="0"/>
                            </a:rPr>
                            <a:t>Description</a:t>
                          </a:r>
                          <a:endParaRPr lang="en-US" sz="2000" dirty="0">
                            <a:latin typeface="Arial Black" pitchFamily="34" charset="0"/>
                            <a:cs typeface="Arial" pitchFamily="34" charset="0"/>
                          </a:endParaRPr>
                        </a:p>
                      </a:txBody>
                      <a:tcPr/>
                    </a:tc>
                  </a:tr>
                  <a:tr h="370840">
                    <a:tc>
                      <a:txBody>
                        <a:bodyPr/>
                        <a:lstStyle/>
                        <a:p>
                          <a:endParaRPr lang="en-US"/>
                        </a:p>
                      </a:txBody>
                      <a:tcPr>
                        <a:blipFill rotWithShape="1">
                          <a:blip r:embed="rId3"/>
                          <a:stretch>
                            <a:fillRect l="-225" t="-114754" r="-161937" b="-1365574"/>
                          </a:stretch>
                        </a:blipFill>
                      </a:tcPr>
                    </a:tc>
                    <a:tc>
                      <a:txBody>
                        <a:bodyPr/>
                        <a:lstStyle/>
                        <a:p>
                          <a:r>
                            <a:rPr lang="en-US" b="1" dirty="0" smtClean="0">
                              <a:latin typeface="Arial" pitchFamily="34" charset="0"/>
                              <a:cs typeface="Arial" pitchFamily="34" charset="0"/>
                            </a:rPr>
                            <a:t>Deposition of deflation depth ratio</a:t>
                          </a:r>
                          <a:endParaRPr lang="en-US" b="1" dirty="0">
                            <a:latin typeface="Arial" pitchFamily="34" charset="0"/>
                            <a:cs typeface="Arial" pitchFamily="34" charset="0"/>
                          </a:endParaRPr>
                        </a:p>
                      </a:txBody>
                      <a:tcPr/>
                    </a:tc>
                  </a:tr>
                  <a:tr h="390398">
                    <a:tc>
                      <a:txBody>
                        <a:bodyPr/>
                        <a:lstStyle/>
                        <a:p>
                          <a:endParaRPr lang="en-US"/>
                        </a:p>
                      </a:txBody>
                      <a:tcPr>
                        <a:blipFill rotWithShape="1">
                          <a:blip r:embed="rId3"/>
                          <a:stretch>
                            <a:fillRect l="-225" t="-204688" r="-161937" b="-1201563"/>
                          </a:stretch>
                        </a:blipFill>
                      </a:tcPr>
                    </a:tc>
                    <a:tc>
                      <a:txBody>
                        <a:bodyPr/>
                        <a:lstStyle/>
                        <a:p>
                          <a:r>
                            <a:rPr lang="en-US" b="1" dirty="0" smtClean="0">
                              <a:latin typeface="Arial" pitchFamily="34" charset="0"/>
                              <a:cs typeface="Arial" pitchFamily="34" charset="0"/>
                            </a:rPr>
                            <a:t>Particle diameter-to-rotor radius ratio</a:t>
                          </a:r>
                          <a:endParaRPr lang="en-US" b="1" dirty="0">
                            <a:latin typeface="Arial" pitchFamily="34" charset="0"/>
                            <a:cs typeface="Arial" pitchFamily="34" charset="0"/>
                          </a:endParaRPr>
                        </a:p>
                      </a:txBody>
                      <a:tcPr/>
                    </a:tc>
                  </a:tr>
                  <a:tr h="422212">
                    <a:tc>
                      <a:txBody>
                        <a:bodyPr/>
                        <a:lstStyle/>
                        <a:p>
                          <a:endParaRPr lang="en-US"/>
                        </a:p>
                      </a:txBody>
                      <a:tcPr>
                        <a:blipFill rotWithShape="1">
                          <a:blip r:embed="rId3"/>
                          <a:stretch>
                            <a:fillRect l="-225" t="-282609" r="-161937" b="-1014493"/>
                          </a:stretch>
                        </a:blipFill>
                      </a:tcPr>
                    </a:tc>
                    <a:tc>
                      <a:txBody>
                        <a:bodyPr/>
                        <a:lstStyle/>
                        <a:p>
                          <a:r>
                            <a:rPr lang="en-US" b="1" dirty="0" smtClean="0">
                              <a:latin typeface="Arial" pitchFamily="34" charset="0"/>
                              <a:cs typeface="Arial" pitchFamily="34" charset="0"/>
                            </a:rPr>
                            <a:t>Froude number</a:t>
                          </a:r>
                          <a:endParaRPr lang="en-US" b="1" dirty="0">
                            <a:latin typeface="Arial" pitchFamily="34" charset="0"/>
                            <a:cs typeface="Arial" pitchFamily="34" charset="0"/>
                          </a:endParaRPr>
                        </a:p>
                      </a:txBody>
                      <a:tcPr/>
                    </a:tc>
                  </a:tr>
                  <a:tr h="370840">
                    <a:tc>
                      <a:txBody>
                        <a:bodyPr/>
                        <a:lstStyle/>
                        <a:p>
                          <a:endParaRPr lang="en-US"/>
                        </a:p>
                      </a:txBody>
                      <a:tcPr>
                        <a:blipFill rotWithShape="1">
                          <a:blip r:embed="rId3"/>
                          <a:stretch>
                            <a:fillRect l="-225" t="-432787" r="-161937" b="-1047541"/>
                          </a:stretch>
                        </a:blipFill>
                      </a:tcPr>
                    </a:tc>
                    <a:tc>
                      <a:txBody>
                        <a:bodyPr/>
                        <a:lstStyle/>
                        <a:p>
                          <a:r>
                            <a:rPr lang="en-US" b="1" dirty="0" smtClean="0">
                              <a:latin typeface="Arial" pitchFamily="34" charset="0"/>
                              <a:cs typeface="Arial" pitchFamily="34" charset="0"/>
                            </a:rPr>
                            <a:t>Coefficient of restitution</a:t>
                          </a:r>
                          <a:endParaRPr lang="en-US" b="1" dirty="0">
                            <a:latin typeface="Arial" pitchFamily="34" charset="0"/>
                            <a:cs typeface="Arial" pitchFamily="34" charset="0"/>
                          </a:endParaRPr>
                        </a:p>
                      </a:txBody>
                      <a:tcPr/>
                    </a:tc>
                  </a:tr>
                  <a:tr h="640080">
                    <a:tc>
                      <a:txBody>
                        <a:bodyPr/>
                        <a:lstStyle/>
                        <a:p>
                          <a:endParaRPr lang="en-US"/>
                        </a:p>
                      </a:txBody>
                      <a:tcPr>
                        <a:blipFill rotWithShape="1">
                          <a:blip r:embed="rId3"/>
                          <a:stretch>
                            <a:fillRect l="-225" t="-309524" r="-161937" b="-508571"/>
                          </a:stretch>
                        </a:blipFill>
                      </a:tcPr>
                    </a:tc>
                    <a:tc>
                      <a:txBody>
                        <a:bodyPr/>
                        <a:lstStyle/>
                        <a:p>
                          <a:r>
                            <a:rPr lang="en-US" b="1" dirty="0" smtClean="0">
                              <a:latin typeface="Arial" pitchFamily="34" charset="0"/>
                              <a:cs typeface="Arial" pitchFamily="34" charset="0"/>
                            </a:rPr>
                            <a:t>Ratio of characteristic flow</a:t>
                          </a:r>
                          <a:r>
                            <a:rPr lang="en-US" b="1" baseline="0" dirty="0" smtClean="0">
                              <a:latin typeface="Arial" pitchFamily="34" charset="0"/>
                              <a:cs typeface="Arial" pitchFamily="34" charset="0"/>
                            </a:rPr>
                            <a:t> speed-to-particle terminal speed</a:t>
                          </a:r>
                          <a:endParaRPr lang="en-US" b="1" dirty="0">
                            <a:latin typeface="Arial" pitchFamily="34" charset="0"/>
                            <a:cs typeface="Arial" pitchFamily="34" charset="0"/>
                          </a:endParaRPr>
                        </a:p>
                      </a:txBody>
                      <a:tcPr/>
                    </a:tc>
                  </a:tr>
                  <a:tr h="370840">
                    <a:tc>
                      <a:txBody>
                        <a:bodyPr/>
                        <a:lstStyle/>
                        <a:p>
                          <a:endParaRPr lang="en-US"/>
                        </a:p>
                      </a:txBody>
                      <a:tcPr>
                        <a:blipFill rotWithShape="1">
                          <a:blip r:embed="rId3"/>
                          <a:stretch>
                            <a:fillRect l="-225" t="-716667" r="-161937" b="-790000"/>
                          </a:stretch>
                        </a:blipFill>
                      </a:tcPr>
                    </a:tc>
                    <a:tc>
                      <a:txBody>
                        <a:bodyPr/>
                        <a:lstStyle/>
                        <a:p>
                          <a:r>
                            <a:rPr lang="en-US" b="1" dirty="0" smtClean="0">
                              <a:latin typeface="Arial" pitchFamily="34" charset="0"/>
                              <a:cs typeface="Arial" pitchFamily="34" charset="0"/>
                            </a:rPr>
                            <a:t>Topographical geometric similarity</a:t>
                          </a:r>
                          <a:endParaRPr lang="en-US" b="1" dirty="0">
                            <a:latin typeface="Arial" pitchFamily="34" charset="0"/>
                            <a:cs typeface="Arial" pitchFamily="34" charset="0"/>
                          </a:endParaRPr>
                        </a:p>
                      </a:txBody>
                      <a:tcPr/>
                    </a:tc>
                  </a:tr>
                  <a:tr h="370840">
                    <a:tc>
                      <a:txBody>
                        <a:bodyPr/>
                        <a:lstStyle/>
                        <a:p>
                          <a:endParaRPr lang="en-US"/>
                        </a:p>
                      </a:txBody>
                      <a:tcPr>
                        <a:blipFill rotWithShape="1">
                          <a:blip r:embed="rId3"/>
                          <a:stretch>
                            <a:fillRect l="-225" t="-803279" r="-161937" b="-677049"/>
                          </a:stretch>
                        </a:blipFill>
                      </a:tcPr>
                    </a:tc>
                    <a:tc>
                      <a:txBody>
                        <a:bodyPr/>
                        <a:lstStyle/>
                        <a:p>
                          <a:r>
                            <a:rPr lang="en-US" b="1" dirty="0" smtClean="0">
                              <a:latin typeface="Arial" pitchFamily="34" charset="0"/>
                              <a:cs typeface="Arial" pitchFamily="34" charset="0"/>
                            </a:rPr>
                            <a:t>Roughness similarity</a:t>
                          </a:r>
                          <a:endParaRPr lang="en-US" b="1" dirty="0">
                            <a:latin typeface="Arial" pitchFamily="34" charset="0"/>
                            <a:cs typeface="Arial" pitchFamily="34" charset="0"/>
                          </a:endParaRPr>
                        </a:p>
                      </a:txBody>
                      <a:tcPr/>
                    </a:tc>
                  </a:tr>
                  <a:tr h="370840">
                    <a:tc>
                      <a:txBody>
                        <a:bodyPr/>
                        <a:lstStyle/>
                        <a:p>
                          <a:endParaRPr lang="en-US"/>
                        </a:p>
                      </a:txBody>
                      <a:tcPr>
                        <a:blipFill rotWithShape="1">
                          <a:blip r:embed="rId3"/>
                          <a:stretch>
                            <a:fillRect l="-225" t="-903279" r="-161937" b="-577049"/>
                          </a:stretch>
                        </a:blipFill>
                      </a:tcPr>
                    </a:tc>
                    <a:tc>
                      <a:txBody>
                        <a:bodyPr/>
                        <a:lstStyle/>
                        <a:p>
                          <a:r>
                            <a:rPr lang="en-US" b="1" dirty="0" smtClean="0">
                              <a:latin typeface="Arial" pitchFamily="34" charset="0"/>
                              <a:cs typeface="Arial" pitchFamily="34" charset="0"/>
                            </a:rPr>
                            <a:t>Boundary layer stability similarity</a:t>
                          </a:r>
                          <a:endParaRPr lang="en-US" b="1" dirty="0">
                            <a:latin typeface="Arial" pitchFamily="34" charset="0"/>
                            <a:cs typeface="Arial" pitchFamily="34" charset="0"/>
                          </a:endParaRPr>
                        </a:p>
                      </a:txBody>
                      <a:tcPr/>
                    </a:tc>
                  </a:tr>
                  <a:tr h="370840">
                    <a:tc>
                      <a:txBody>
                        <a:bodyPr/>
                        <a:lstStyle/>
                        <a:p>
                          <a:endParaRPr lang="en-US"/>
                        </a:p>
                      </a:txBody>
                      <a:tcPr>
                        <a:blipFill rotWithShape="1">
                          <a:blip r:embed="rId3"/>
                          <a:stretch>
                            <a:fillRect l="-225" t="-1003279" r="-161937" b="-477049"/>
                          </a:stretch>
                        </a:blipFill>
                      </a:tcPr>
                    </a:tc>
                    <a:tc>
                      <a:txBody>
                        <a:bodyPr/>
                        <a:lstStyle/>
                        <a:p>
                          <a:r>
                            <a:rPr lang="en-US" b="1" dirty="0" smtClean="0">
                              <a:latin typeface="Arial" pitchFamily="34" charset="0"/>
                              <a:cs typeface="Arial" pitchFamily="34" charset="0"/>
                            </a:rPr>
                            <a:t>Reynolds number</a:t>
                          </a:r>
                          <a:endParaRPr lang="en-US" b="1" dirty="0">
                            <a:latin typeface="Arial" pitchFamily="34" charset="0"/>
                            <a:cs typeface="Arial" pitchFamily="34" charset="0"/>
                          </a:endParaRPr>
                        </a:p>
                      </a:txBody>
                      <a:tcPr/>
                    </a:tc>
                  </a:tr>
                  <a:tr h="370840">
                    <a:tc>
                      <a:txBody>
                        <a:bodyPr/>
                        <a:lstStyle/>
                        <a:p>
                          <a:endParaRPr lang="en-US"/>
                        </a:p>
                      </a:txBody>
                      <a:tcPr>
                        <a:blipFill rotWithShape="1">
                          <a:blip r:embed="rId3"/>
                          <a:stretch>
                            <a:fillRect l="-225" t="-1121667" r="-161937" b="-385000"/>
                          </a:stretch>
                        </a:blipFill>
                      </a:tcPr>
                    </a:tc>
                    <a:tc>
                      <a:txBody>
                        <a:bodyPr/>
                        <a:lstStyle/>
                        <a:p>
                          <a:r>
                            <a:rPr lang="en-US" b="1" dirty="0" smtClean="0">
                              <a:latin typeface="Arial" pitchFamily="34" charset="0"/>
                              <a:cs typeface="Arial" pitchFamily="34" charset="0"/>
                            </a:rPr>
                            <a:t>Friction</a:t>
                          </a:r>
                          <a:r>
                            <a:rPr lang="en-US" b="1" baseline="0" dirty="0" smtClean="0">
                              <a:latin typeface="Arial" pitchFamily="34" charset="0"/>
                              <a:cs typeface="Arial" pitchFamily="34" charset="0"/>
                            </a:rPr>
                            <a:t> speed ratios</a:t>
                          </a:r>
                          <a:endParaRPr lang="en-US" b="1" dirty="0">
                            <a:latin typeface="Arial" pitchFamily="34" charset="0"/>
                            <a:cs typeface="Arial" pitchFamily="34" charset="0"/>
                          </a:endParaRPr>
                        </a:p>
                      </a:txBody>
                      <a:tcPr/>
                    </a:tc>
                  </a:tr>
                  <a:tr h="370840">
                    <a:tc>
                      <a:txBody>
                        <a:bodyPr/>
                        <a:lstStyle/>
                        <a:p>
                          <a:endParaRPr lang="en-US"/>
                        </a:p>
                      </a:txBody>
                      <a:tcPr>
                        <a:blipFill rotWithShape="1">
                          <a:blip r:embed="rId3"/>
                          <a:stretch>
                            <a:fillRect l="-225" t="-1201639" r="-161937" b="-278689"/>
                          </a:stretch>
                        </a:blipFill>
                      </a:tcPr>
                    </a:tc>
                    <a:tc>
                      <a:txBody>
                        <a:bodyPr/>
                        <a:lstStyle/>
                        <a:p>
                          <a:r>
                            <a:rPr lang="en-US" b="1" dirty="0" smtClean="0">
                              <a:latin typeface="Arial" pitchFamily="34" charset="0"/>
                              <a:cs typeface="Arial" pitchFamily="34" charset="0"/>
                            </a:rPr>
                            <a:t>Particle-to-fluid</a:t>
                          </a:r>
                          <a:r>
                            <a:rPr lang="en-US" b="1" baseline="0" dirty="0" smtClean="0">
                              <a:latin typeface="Arial" pitchFamily="34" charset="0"/>
                              <a:cs typeface="Arial" pitchFamily="34" charset="0"/>
                            </a:rPr>
                            <a:t> density ratio</a:t>
                          </a:r>
                          <a:endParaRPr lang="en-US" b="1" dirty="0">
                            <a:latin typeface="Arial" pitchFamily="34" charset="0"/>
                            <a:cs typeface="Arial" pitchFamily="34" charset="0"/>
                          </a:endParaRPr>
                        </a:p>
                      </a:txBody>
                      <a:tcPr/>
                    </a:tc>
                  </a:tr>
                  <a:tr h="370840">
                    <a:tc>
                      <a:txBody>
                        <a:bodyPr/>
                        <a:lstStyle/>
                        <a:p>
                          <a:endParaRPr lang="en-US"/>
                        </a:p>
                      </a:txBody>
                      <a:tcPr>
                        <a:blipFill rotWithShape="1">
                          <a:blip r:embed="rId3"/>
                          <a:stretch>
                            <a:fillRect l="-225" t="-1301639" r="-161937" b="-178689"/>
                          </a:stretch>
                        </a:blipFill>
                      </a:tcPr>
                    </a:tc>
                    <a:tc>
                      <a:txBody>
                        <a:bodyPr/>
                        <a:lstStyle/>
                        <a:p>
                          <a:r>
                            <a:rPr lang="en-US" b="1" dirty="0" smtClean="0">
                              <a:latin typeface="Arial" pitchFamily="34" charset="0"/>
                              <a:cs typeface="Arial" pitchFamily="34" charset="0"/>
                            </a:rPr>
                            <a:t>Time scale</a:t>
                          </a:r>
                          <a:endParaRPr lang="en-US" b="1" dirty="0">
                            <a:latin typeface="Arial" pitchFamily="34" charset="0"/>
                            <a:cs typeface="Arial" pitchFamily="34" charset="0"/>
                          </a:endParaRPr>
                        </a:p>
                      </a:txBody>
                      <a:tcPr/>
                    </a:tc>
                  </a:tr>
                </a:tbl>
              </a:graphicData>
            </a:graphic>
          </p:graphicFrame>
        </mc:Fallback>
      </mc:AlternateContent>
      <p:sp>
        <p:nvSpPr>
          <p:cNvPr id="7" name="TextBox 6"/>
          <p:cNvSpPr txBox="1"/>
          <p:nvPr/>
        </p:nvSpPr>
        <p:spPr>
          <a:xfrm>
            <a:off x="4800600" y="6324600"/>
            <a:ext cx="3810000" cy="369332"/>
          </a:xfrm>
          <a:prstGeom prst="rect">
            <a:avLst/>
          </a:prstGeom>
          <a:noFill/>
        </p:spPr>
        <p:txBody>
          <a:bodyPr wrap="square" rtlCol="0">
            <a:spAutoFit/>
          </a:bodyPr>
          <a:lstStyle/>
          <a:p>
            <a:r>
              <a:rPr lang="en-US" b="1" dirty="0" smtClean="0"/>
              <a:t>Source: Greeley and Iverson (1985)</a:t>
            </a:r>
            <a:endParaRPr lang="en-US" b="1" dirty="0"/>
          </a:p>
        </p:txBody>
      </p:sp>
    </p:spTree>
    <p:extLst>
      <p:ext uri="{BB962C8B-B14F-4D97-AF65-F5344CB8AC3E}">
        <p14:creationId xmlns:p14="http://schemas.microsoft.com/office/powerpoint/2010/main" val="3417018876"/>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2275" y="0"/>
            <a:ext cx="9144000" cy="6766560"/>
          </a:xfrm>
        </p:spPr>
      </p:pic>
      <p:sp>
        <p:nvSpPr>
          <p:cNvPr id="4" name="TextBox 3"/>
          <p:cNvSpPr txBox="1"/>
          <p:nvPr/>
        </p:nvSpPr>
        <p:spPr>
          <a:xfrm>
            <a:off x="0" y="304800"/>
            <a:ext cx="9144000" cy="584775"/>
          </a:xfrm>
          <a:prstGeom prst="rect">
            <a:avLst/>
          </a:prstGeom>
          <a:noFill/>
        </p:spPr>
        <p:txBody>
          <a:bodyPr wrap="square" rtlCol="0">
            <a:spAutoFit/>
          </a:bodyPr>
          <a:lstStyle/>
          <a:p>
            <a:pPr algn="ctr"/>
            <a:r>
              <a:rPr lang="en-US" sz="3200" b="1" i="1" dirty="0" smtClean="0">
                <a:latin typeface="Arial" pitchFamily="34" charset="0"/>
                <a:cs typeface="Arial" pitchFamily="34" charset="0"/>
              </a:rPr>
              <a:t>Q-Criterion</a:t>
            </a:r>
            <a:endParaRPr lang="en-US" sz="3200" b="1" i="1" dirty="0">
              <a:latin typeface="Arial" pitchFamily="34" charset="0"/>
              <a:cs typeface="Arial" pitchFamily="34" charset="0"/>
            </a:endParaRPr>
          </a:p>
        </p:txBody>
      </p:sp>
      <p:sp>
        <p:nvSpPr>
          <p:cNvPr id="2" name="Slide Number Placeholder 1"/>
          <p:cNvSpPr>
            <a:spLocks noGrp="1"/>
          </p:cNvSpPr>
          <p:nvPr>
            <p:ph type="sldNum" sz="quarter" idx="12"/>
          </p:nvPr>
        </p:nvSpPr>
        <p:spPr/>
        <p:txBody>
          <a:bodyPr/>
          <a:lstStyle/>
          <a:p>
            <a:fld id="{ED0E4CCB-95C3-470D-B4E5-95E2164DC42E}" type="slidenum">
              <a:rPr lang="en-US" smtClean="0"/>
              <a:t>80</a:t>
            </a:fld>
            <a:endParaRPr lang="en-US"/>
          </a:p>
        </p:txBody>
      </p:sp>
      <p:pic>
        <p:nvPicPr>
          <p:cNvPr id="4098" name="Picture 2" descr="C:\Users\Aero\Desktop\Thesis Stuff\Marks Thesis\Figures\Q a.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0876" y="1295400"/>
            <a:ext cx="8842248" cy="4328625"/>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685800" y="5791200"/>
            <a:ext cx="7696200" cy="461665"/>
          </a:xfrm>
          <a:prstGeom prst="rect">
            <a:avLst/>
          </a:prstGeom>
          <a:noFill/>
        </p:spPr>
        <p:txBody>
          <a:bodyPr wrap="square" rtlCol="0">
            <a:spAutoFit/>
          </a:bodyPr>
          <a:lstStyle/>
          <a:p>
            <a:pPr marL="342900" indent="-342900">
              <a:buFont typeface="Arial" pitchFamily="34" charset="0"/>
              <a:buChar char="•"/>
            </a:pPr>
            <a:r>
              <a:rPr lang="en-US" sz="2400" b="1" dirty="0" smtClean="0">
                <a:latin typeface="Arial" pitchFamily="34" charset="0"/>
                <a:cs typeface="Arial" pitchFamily="34" charset="0"/>
              </a:rPr>
              <a:t>120 RPM </a:t>
            </a:r>
            <a:r>
              <a:rPr lang="el-GR" sz="2400" b="1" dirty="0" smtClean="0">
                <a:latin typeface="Arial" pitchFamily="34" charset="0"/>
                <a:cs typeface="Arial" pitchFamily="34" charset="0"/>
              </a:rPr>
              <a:t>ψ</a:t>
            </a:r>
            <a:r>
              <a:rPr lang="en-US" sz="2400" b="1" dirty="0" smtClean="0">
                <a:latin typeface="Arial" pitchFamily="34" charset="0"/>
                <a:cs typeface="Arial" pitchFamily="34" charset="0"/>
              </a:rPr>
              <a:t> = 60˚ (Cutoff at Q = 2)</a:t>
            </a:r>
            <a:endParaRPr lang="en-US" sz="2400" b="1" dirty="0">
              <a:latin typeface="Arial" pitchFamily="34" charset="0"/>
              <a:cs typeface="Arial" pitchFamily="34" charset="0"/>
            </a:endParaRPr>
          </a:p>
        </p:txBody>
      </p:sp>
    </p:spTree>
    <p:extLst>
      <p:ext uri="{BB962C8B-B14F-4D97-AF65-F5344CB8AC3E}">
        <p14:creationId xmlns:p14="http://schemas.microsoft.com/office/powerpoint/2010/main" val="691676398"/>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2275" y="0"/>
            <a:ext cx="9144000" cy="6766560"/>
          </a:xfrm>
        </p:spPr>
      </p:pic>
      <p:sp>
        <p:nvSpPr>
          <p:cNvPr id="4" name="TextBox 3"/>
          <p:cNvSpPr txBox="1"/>
          <p:nvPr/>
        </p:nvSpPr>
        <p:spPr>
          <a:xfrm>
            <a:off x="0" y="304800"/>
            <a:ext cx="9144000" cy="584775"/>
          </a:xfrm>
          <a:prstGeom prst="rect">
            <a:avLst/>
          </a:prstGeom>
          <a:noFill/>
        </p:spPr>
        <p:txBody>
          <a:bodyPr wrap="square" rtlCol="0">
            <a:spAutoFit/>
          </a:bodyPr>
          <a:lstStyle/>
          <a:p>
            <a:pPr algn="ctr"/>
            <a:r>
              <a:rPr lang="en-US" sz="3200" b="1" i="1" dirty="0" smtClean="0">
                <a:latin typeface="Arial" pitchFamily="34" charset="0"/>
                <a:cs typeface="Arial" pitchFamily="34" charset="0"/>
              </a:rPr>
              <a:t>Gamma Method</a:t>
            </a:r>
            <a:endParaRPr lang="en-US" sz="3200" b="1" i="1" dirty="0">
              <a:latin typeface="Arial" pitchFamily="34" charset="0"/>
              <a:cs typeface="Arial" pitchFamily="34" charset="0"/>
            </a:endParaRPr>
          </a:p>
        </p:txBody>
      </p:sp>
      <p:sp>
        <p:nvSpPr>
          <p:cNvPr id="2" name="Slide Number Placeholder 1"/>
          <p:cNvSpPr>
            <a:spLocks noGrp="1"/>
          </p:cNvSpPr>
          <p:nvPr>
            <p:ph type="sldNum" sz="quarter" idx="12"/>
          </p:nvPr>
        </p:nvSpPr>
        <p:spPr/>
        <p:txBody>
          <a:bodyPr/>
          <a:lstStyle/>
          <a:p>
            <a:fld id="{ED0E4CCB-95C3-470D-B4E5-95E2164DC42E}" type="slidenum">
              <a:rPr lang="en-US" smtClean="0"/>
              <a:t>81</a:t>
            </a:fld>
            <a:endParaRPr lang="en-US"/>
          </a:p>
        </p:txBody>
      </p:sp>
      <p:sp>
        <p:nvSpPr>
          <p:cNvPr id="3" name="TextBox 2"/>
          <p:cNvSpPr txBox="1"/>
          <p:nvPr/>
        </p:nvSpPr>
        <p:spPr>
          <a:xfrm>
            <a:off x="266700" y="5023360"/>
            <a:ext cx="8610600" cy="1877437"/>
          </a:xfrm>
          <a:prstGeom prst="rect">
            <a:avLst/>
          </a:prstGeom>
          <a:noFill/>
        </p:spPr>
        <p:txBody>
          <a:bodyPr wrap="square" rtlCol="0">
            <a:spAutoFit/>
          </a:bodyPr>
          <a:lstStyle/>
          <a:p>
            <a:pPr marL="285750" indent="-285750">
              <a:buFont typeface="Arial" pitchFamily="34" charset="0"/>
              <a:buChar char="•"/>
            </a:pPr>
            <a:r>
              <a:rPr lang="en-US" sz="2400" b="1" dirty="0">
                <a:latin typeface="Arial" pitchFamily="34" charset="0"/>
                <a:cs typeface="Arial" pitchFamily="34" charset="0"/>
              </a:rPr>
              <a:t>120 RPM </a:t>
            </a:r>
            <a:r>
              <a:rPr lang="el-GR" sz="2400" b="1" dirty="0">
                <a:latin typeface="Arial" pitchFamily="34" charset="0"/>
                <a:cs typeface="Arial" pitchFamily="34" charset="0"/>
              </a:rPr>
              <a:t>ψ</a:t>
            </a:r>
            <a:r>
              <a:rPr lang="en-US" sz="2400" b="1" dirty="0">
                <a:latin typeface="Arial" pitchFamily="34" charset="0"/>
                <a:cs typeface="Arial" pitchFamily="34" charset="0"/>
              </a:rPr>
              <a:t> = 60˚ (Cutoff at </a:t>
            </a:r>
            <a:r>
              <a:rPr lang="el-GR" sz="2400" b="1" dirty="0" smtClean="0">
                <a:latin typeface="Arial" pitchFamily="34" charset="0"/>
                <a:cs typeface="Arial" pitchFamily="34" charset="0"/>
              </a:rPr>
              <a:t>Γ</a:t>
            </a:r>
            <a:r>
              <a:rPr lang="en-US" sz="2400" b="1" dirty="0" smtClean="0">
                <a:latin typeface="Arial" pitchFamily="34" charset="0"/>
                <a:cs typeface="Arial" pitchFamily="34" charset="0"/>
              </a:rPr>
              <a:t> </a:t>
            </a:r>
            <a:r>
              <a:rPr lang="en-US" sz="2400" b="1" dirty="0">
                <a:latin typeface="Arial" pitchFamily="34" charset="0"/>
                <a:cs typeface="Arial" pitchFamily="34" charset="0"/>
              </a:rPr>
              <a:t>= </a:t>
            </a:r>
            <a:r>
              <a:rPr lang="en-US" sz="2400" b="1" dirty="0" smtClean="0">
                <a:latin typeface="Arial" pitchFamily="34" charset="0"/>
                <a:cs typeface="Arial" pitchFamily="34" charset="0"/>
              </a:rPr>
              <a:t>0.6)</a:t>
            </a:r>
            <a:endParaRPr lang="en-US" sz="2400" b="1" dirty="0">
              <a:latin typeface="Arial" pitchFamily="34" charset="0"/>
              <a:cs typeface="Arial" pitchFamily="34" charset="0"/>
            </a:endParaRPr>
          </a:p>
          <a:p>
            <a:pPr marL="285750" indent="-285750">
              <a:buFont typeface="Arial" pitchFamily="34" charset="0"/>
              <a:buChar char="•"/>
            </a:pPr>
            <a:r>
              <a:rPr lang="en-US" sz="2400" b="1" dirty="0" smtClean="0">
                <a:latin typeface="Arial" pitchFamily="34" charset="0"/>
                <a:cs typeface="Arial" pitchFamily="34" charset="0"/>
              </a:rPr>
              <a:t>Effective in high areas of shear</a:t>
            </a:r>
          </a:p>
          <a:p>
            <a:pPr marL="285750" indent="-285750">
              <a:buFont typeface="Arial" pitchFamily="34" charset="0"/>
              <a:buChar char="•"/>
            </a:pPr>
            <a:r>
              <a:rPr lang="en-US" sz="2400" b="1" dirty="0" smtClean="0">
                <a:latin typeface="Arial" pitchFamily="34" charset="0"/>
                <a:cs typeface="Arial" pitchFamily="34" charset="0"/>
              </a:rPr>
              <a:t>Can identify vortices further downfield than Q-Criterion</a:t>
            </a:r>
          </a:p>
          <a:p>
            <a:pPr marL="285750" indent="-285750">
              <a:buFont typeface="Arial" pitchFamily="34" charset="0"/>
              <a:buChar char="•"/>
            </a:pPr>
            <a:r>
              <a:rPr lang="en-US" sz="2400" b="1" dirty="0" smtClean="0">
                <a:latin typeface="Arial" pitchFamily="34" charset="0"/>
                <a:cs typeface="Arial" pitchFamily="34" charset="0"/>
              </a:rPr>
              <a:t>Useful in determining vortex sizing</a:t>
            </a:r>
            <a:endParaRPr lang="en-US" sz="2000" b="1" dirty="0" smtClean="0">
              <a:latin typeface="Arial" pitchFamily="34" charset="0"/>
              <a:cs typeface="Arial" pitchFamily="34" charset="0"/>
            </a:endParaRPr>
          </a:p>
          <a:p>
            <a:pPr lvl="2"/>
            <a:endParaRPr lang="en-US" sz="2000" b="1" dirty="0">
              <a:solidFill>
                <a:srgbClr val="E1B724"/>
              </a:solidFill>
              <a:latin typeface="Arial" pitchFamily="34" charset="0"/>
              <a:cs typeface="Arial" pitchFamily="34" charset="0"/>
            </a:endParaRPr>
          </a:p>
        </p:txBody>
      </p:sp>
      <p:pic>
        <p:nvPicPr>
          <p:cNvPr id="5122" name="Picture 2" descr="C:\Users\Aero\Desktop\Thesis Stuff\Marks Thesis\Figures\Gamma b.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60670" y="1150307"/>
            <a:ext cx="8022660" cy="392740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49993215"/>
      </p:ext>
    </p:extLst>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2275" y="0"/>
            <a:ext cx="9144000" cy="6766560"/>
          </a:xfrm>
        </p:spPr>
      </p:pic>
      <p:sp>
        <p:nvSpPr>
          <p:cNvPr id="4" name="TextBox 3"/>
          <p:cNvSpPr txBox="1"/>
          <p:nvPr/>
        </p:nvSpPr>
        <p:spPr>
          <a:xfrm>
            <a:off x="0" y="304800"/>
            <a:ext cx="9144000" cy="584775"/>
          </a:xfrm>
          <a:prstGeom prst="rect">
            <a:avLst/>
          </a:prstGeom>
          <a:noFill/>
        </p:spPr>
        <p:txBody>
          <a:bodyPr wrap="square" rtlCol="0">
            <a:spAutoFit/>
          </a:bodyPr>
          <a:lstStyle/>
          <a:p>
            <a:pPr algn="ctr"/>
            <a:r>
              <a:rPr lang="en-US" sz="3200" b="1" i="1" dirty="0" smtClean="0">
                <a:latin typeface="Arial" pitchFamily="34" charset="0"/>
                <a:cs typeface="Arial" pitchFamily="34" charset="0"/>
              </a:rPr>
              <a:t>Vortex Identification</a:t>
            </a:r>
            <a:endParaRPr lang="en-US" sz="3200" b="1" i="1" dirty="0">
              <a:latin typeface="Arial" pitchFamily="34" charset="0"/>
              <a:cs typeface="Arial" pitchFamily="34" charset="0"/>
            </a:endParaRPr>
          </a:p>
        </p:txBody>
      </p:sp>
      <p:sp>
        <p:nvSpPr>
          <p:cNvPr id="2" name="Slide Number Placeholder 1"/>
          <p:cNvSpPr>
            <a:spLocks noGrp="1"/>
          </p:cNvSpPr>
          <p:nvPr>
            <p:ph type="sldNum" sz="quarter" idx="12"/>
          </p:nvPr>
        </p:nvSpPr>
        <p:spPr/>
        <p:txBody>
          <a:bodyPr/>
          <a:lstStyle/>
          <a:p>
            <a:fld id="{ED0E4CCB-95C3-470D-B4E5-95E2164DC42E}" type="slidenum">
              <a:rPr lang="en-US" smtClean="0"/>
              <a:t>82</a:t>
            </a:fld>
            <a:endParaRPr lang="en-US"/>
          </a:p>
        </p:txBody>
      </p:sp>
      <p:sp>
        <p:nvSpPr>
          <p:cNvPr id="3" name="TextBox 2"/>
          <p:cNvSpPr txBox="1"/>
          <p:nvPr/>
        </p:nvSpPr>
        <p:spPr>
          <a:xfrm>
            <a:off x="152400" y="1676400"/>
            <a:ext cx="8610600" cy="4278094"/>
          </a:xfrm>
          <a:prstGeom prst="rect">
            <a:avLst/>
          </a:prstGeom>
          <a:noFill/>
        </p:spPr>
        <p:txBody>
          <a:bodyPr wrap="square" rtlCol="0">
            <a:spAutoFit/>
          </a:bodyPr>
          <a:lstStyle/>
          <a:p>
            <a:pPr marL="285750" indent="-285750">
              <a:buFont typeface="Arial" pitchFamily="34" charset="0"/>
              <a:buChar char="•"/>
            </a:pPr>
            <a:r>
              <a:rPr lang="en-US" sz="2400" b="1" dirty="0" smtClean="0">
                <a:latin typeface="Arial" pitchFamily="34" charset="0"/>
                <a:cs typeface="Arial" pitchFamily="34" charset="0"/>
              </a:rPr>
              <a:t>New scaling parameters to be based on vortex strength</a:t>
            </a:r>
          </a:p>
          <a:p>
            <a:pPr marL="742950" lvl="1" indent="-285750">
              <a:buFont typeface="Arial" pitchFamily="34" charset="0"/>
              <a:buChar char="•"/>
            </a:pPr>
            <a:r>
              <a:rPr lang="en-US" sz="2400" b="1" dirty="0" smtClean="0">
                <a:solidFill>
                  <a:srgbClr val="821A1D"/>
                </a:solidFill>
                <a:latin typeface="Arial" pitchFamily="34" charset="0"/>
                <a:cs typeface="Arial" pitchFamily="34" charset="0"/>
              </a:rPr>
              <a:t>Circulation</a:t>
            </a:r>
          </a:p>
          <a:p>
            <a:pPr marL="742950" lvl="1" indent="-285750">
              <a:buFont typeface="Arial" pitchFamily="34" charset="0"/>
              <a:buChar char="•"/>
            </a:pPr>
            <a:r>
              <a:rPr lang="en-US" sz="2400" b="1" dirty="0" smtClean="0">
                <a:solidFill>
                  <a:srgbClr val="821A1D"/>
                </a:solidFill>
                <a:latin typeface="Arial" pitchFamily="34" charset="0"/>
                <a:cs typeface="Arial" pitchFamily="34" charset="0"/>
              </a:rPr>
              <a:t>Swirl velocities</a:t>
            </a:r>
          </a:p>
          <a:p>
            <a:pPr marL="742950" lvl="1" indent="-285750">
              <a:buFont typeface="Arial" pitchFamily="34" charset="0"/>
              <a:buChar char="•"/>
            </a:pPr>
            <a:r>
              <a:rPr lang="en-US" sz="2400" b="1" dirty="0" smtClean="0">
                <a:solidFill>
                  <a:srgbClr val="821A1D"/>
                </a:solidFill>
                <a:latin typeface="Arial" pitchFamily="34" charset="0"/>
                <a:cs typeface="Arial" pitchFamily="34" charset="0"/>
              </a:rPr>
              <a:t>Core radius</a:t>
            </a:r>
            <a:endParaRPr lang="en-US" sz="2400" b="1" dirty="0">
              <a:solidFill>
                <a:srgbClr val="821A1D"/>
              </a:solidFill>
              <a:latin typeface="Arial" pitchFamily="34" charset="0"/>
              <a:cs typeface="Arial" pitchFamily="34" charset="0"/>
            </a:endParaRPr>
          </a:p>
          <a:p>
            <a:endParaRPr lang="en-US" sz="2400" b="1" dirty="0" smtClean="0">
              <a:latin typeface="Arial" pitchFamily="34" charset="0"/>
              <a:cs typeface="Arial" pitchFamily="34" charset="0"/>
            </a:endParaRPr>
          </a:p>
          <a:p>
            <a:pPr marL="285750" indent="-285750">
              <a:buFont typeface="Arial" pitchFamily="34" charset="0"/>
              <a:buChar char="•"/>
            </a:pPr>
            <a:endParaRPr lang="en-US" sz="2400" b="1" dirty="0" smtClean="0">
              <a:latin typeface="Arial" pitchFamily="34" charset="0"/>
              <a:cs typeface="Arial" pitchFamily="34" charset="0"/>
            </a:endParaRPr>
          </a:p>
          <a:p>
            <a:pPr marL="285750" indent="-285750">
              <a:buFont typeface="Arial" pitchFamily="34" charset="0"/>
              <a:buChar char="•"/>
            </a:pPr>
            <a:r>
              <a:rPr lang="en-US" sz="2400" b="1" dirty="0" smtClean="0">
                <a:latin typeface="Arial" pitchFamily="34" charset="0"/>
                <a:cs typeface="Arial" pitchFamily="34" charset="0"/>
              </a:rPr>
              <a:t>Finding vortex locations vital to finding their properties</a:t>
            </a:r>
          </a:p>
          <a:p>
            <a:pPr marL="742950" lvl="1" indent="-285750">
              <a:buFont typeface="Arial" pitchFamily="34" charset="0"/>
              <a:buChar char="•"/>
            </a:pPr>
            <a:r>
              <a:rPr lang="en-US" sz="2400" b="1" dirty="0" smtClean="0">
                <a:solidFill>
                  <a:srgbClr val="821A1D"/>
                </a:solidFill>
                <a:latin typeface="Arial" pitchFamily="34" charset="0"/>
                <a:cs typeface="Arial" pitchFamily="34" charset="0"/>
              </a:rPr>
              <a:t>Three methods used</a:t>
            </a:r>
          </a:p>
          <a:p>
            <a:pPr lvl="2"/>
            <a:r>
              <a:rPr lang="en-US" sz="2000" b="1" dirty="0" err="1" smtClean="0">
                <a:solidFill>
                  <a:srgbClr val="E1B724"/>
                </a:solidFill>
                <a:latin typeface="Arial" pitchFamily="34" charset="0"/>
                <a:cs typeface="Arial" pitchFamily="34" charset="0"/>
              </a:rPr>
              <a:t>Vorticity</a:t>
            </a:r>
            <a:r>
              <a:rPr lang="en-US" sz="2000" b="1" dirty="0" smtClean="0">
                <a:solidFill>
                  <a:srgbClr val="E1B724"/>
                </a:solidFill>
                <a:latin typeface="Arial" pitchFamily="34" charset="0"/>
                <a:cs typeface="Arial" pitchFamily="34" charset="0"/>
              </a:rPr>
              <a:t> contours</a:t>
            </a:r>
          </a:p>
          <a:p>
            <a:pPr lvl="2"/>
            <a:r>
              <a:rPr lang="en-US" sz="2000" b="1" dirty="0" smtClean="0">
                <a:solidFill>
                  <a:srgbClr val="E1B724"/>
                </a:solidFill>
                <a:latin typeface="Arial" pitchFamily="34" charset="0"/>
                <a:cs typeface="Arial" pitchFamily="34" charset="0"/>
              </a:rPr>
              <a:t>Q-criterion</a:t>
            </a:r>
          </a:p>
          <a:p>
            <a:pPr lvl="2"/>
            <a:r>
              <a:rPr lang="en-US" sz="2000" b="1" dirty="0" smtClean="0">
                <a:solidFill>
                  <a:srgbClr val="E1B724"/>
                </a:solidFill>
                <a:latin typeface="Arial" pitchFamily="34" charset="0"/>
                <a:cs typeface="Arial" pitchFamily="34" charset="0"/>
              </a:rPr>
              <a:t>Gamma Method</a:t>
            </a:r>
          </a:p>
          <a:p>
            <a:pPr lvl="2"/>
            <a:endParaRPr lang="en-US" sz="2000" b="1" dirty="0">
              <a:solidFill>
                <a:srgbClr val="E1B724"/>
              </a:solidFill>
              <a:latin typeface="Arial" pitchFamily="34" charset="0"/>
              <a:cs typeface="Arial" pitchFamily="34" charset="0"/>
            </a:endParaRPr>
          </a:p>
        </p:txBody>
      </p:sp>
    </p:spTree>
    <p:extLst>
      <p:ext uri="{BB962C8B-B14F-4D97-AF65-F5344CB8AC3E}">
        <p14:creationId xmlns:p14="http://schemas.microsoft.com/office/powerpoint/2010/main" val="128246100"/>
      </p:ext>
    </p:extLst>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2275" y="0"/>
            <a:ext cx="9144000" cy="6766560"/>
          </a:xfrm>
        </p:spPr>
      </p:pic>
      <p:pic>
        <p:nvPicPr>
          <p:cNvPr id="1026" name="Picture 2" descr="C:\Users\Aero\Desktop\CirculationMethod.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16897" y="2590800"/>
            <a:ext cx="4195744" cy="3700463"/>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0" y="304800"/>
            <a:ext cx="9144000" cy="584775"/>
          </a:xfrm>
          <a:prstGeom prst="rect">
            <a:avLst/>
          </a:prstGeom>
          <a:noFill/>
        </p:spPr>
        <p:txBody>
          <a:bodyPr wrap="square" rtlCol="0">
            <a:spAutoFit/>
          </a:bodyPr>
          <a:lstStyle/>
          <a:p>
            <a:pPr algn="ctr"/>
            <a:r>
              <a:rPr lang="en-US" sz="3200" b="1" i="1" dirty="0" smtClean="0">
                <a:latin typeface="Arial" pitchFamily="34" charset="0"/>
                <a:cs typeface="Arial" pitchFamily="34" charset="0"/>
              </a:rPr>
              <a:t>Vortex Characteristics</a:t>
            </a:r>
            <a:endParaRPr lang="en-US" sz="3200" b="1" i="1" dirty="0">
              <a:latin typeface="Arial" pitchFamily="34" charset="0"/>
              <a:cs typeface="Arial" pitchFamily="34" charset="0"/>
            </a:endParaRPr>
          </a:p>
        </p:txBody>
      </p:sp>
      <p:sp>
        <p:nvSpPr>
          <p:cNvPr id="2" name="Slide Number Placeholder 1"/>
          <p:cNvSpPr>
            <a:spLocks noGrp="1"/>
          </p:cNvSpPr>
          <p:nvPr>
            <p:ph type="sldNum" sz="quarter" idx="12"/>
          </p:nvPr>
        </p:nvSpPr>
        <p:spPr/>
        <p:txBody>
          <a:bodyPr/>
          <a:lstStyle/>
          <a:p>
            <a:fld id="{ED0E4CCB-95C3-470D-B4E5-95E2164DC42E}" type="slidenum">
              <a:rPr lang="en-US" smtClean="0"/>
              <a:t>83</a:t>
            </a:fld>
            <a:endParaRPr lang="en-US"/>
          </a:p>
        </p:txBody>
      </p:sp>
      <mc:AlternateContent xmlns:mc="http://schemas.openxmlformats.org/markup-compatibility/2006" xmlns:a14="http://schemas.microsoft.com/office/drawing/2010/main">
        <mc:Choice Requires="a14">
          <p:sp>
            <p:nvSpPr>
              <p:cNvPr id="3" name="TextBox 2"/>
              <p:cNvSpPr txBox="1"/>
              <p:nvPr/>
            </p:nvSpPr>
            <p:spPr>
              <a:xfrm>
                <a:off x="152400" y="1305696"/>
                <a:ext cx="8610600" cy="2039789"/>
              </a:xfrm>
              <a:prstGeom prst="rect">
                <a:avLst/>
              </a:prstGeom>
              <a:noFill/>
            </p:spPr>
            <p:txBody>
              <a:bodyPr wrap="square" rtlCol="0">
                <a:spAutoFit/>
              </a:bodyPr>
              <a:lstStyle/>
              <a:p>
                <a:pPr marL="285750" indent="-285750">
                  <a:buFont typeface="Arial" pitchFamily="34" charset="0"/>
                  <a:buChar char="•"/>
                </a:pPr>
                <a:r>
                  <a:rPr lang="en-US" sz="2400" b="1" dirty="0" smtClean="0">
                    <a:latin typeface="Arial" pitchFamily="34" charset="0"/>
                    <a:cs typeface="Arial" pitchFamily="34" charset="0"/>
                  </a:rPr>
                  <a:t>Obtaining vortex characteristics</a:t>
                </a:r>
              </a:p>
              <a:p>
                <a:pPr marL="285750" indent="-285750">
                  <a:buFont typeface="Arial" pitchFamily="34" charset="0"/>
                  <a:buChar char="•"/>
                </a:pPr>
                <a:endParaRPr lang="en-US" sz="2400" b="1" dirty="0" smtClean="0">
                  <a:latin typeface="Arial" pitchFamily="34" charset="0"/>
                  <a:cs typeface="Arial" pitchFamily="34" charset="0"/>
                </a:endParaRPr>
              </a:p>
              <a:p>
                <a:pPr marL="742950" lvl="1" indent="-285750">
                  <a:buFont typeface="Arial" pitchFamily="34" charset="0"/>
                  <a:buChar char="•"/>
                </a:pPr>
                <a:r>
                  <a:rPr lang="en-US" sz="2400" b="1" dirty="0" smtClean="0">
                    <a:solidFill>
                      <a:srgbClr val="821A1D"/>
                    </a:solidFill>
                    <a:latin typeface="Arial" pitchFamily="34" charset="0"/>
                    <a:cs typeface="Arial" pitchFamily="34" charset="0"/>
                  </a:rPr>
                  <a:t>Vortex Reynolds number </a:t>
                </a:r>
                <a14:m>
                  <m:oMath xmlns:m="http://schemas.openxmlformats.org/officeDocument/2006/math">
                    <m:sSub>
                      <m:sSubPr>
                        <m:ctrlPr>
                          <a:rPr lang="en-US" sz="2400" b="1" i="1" smtClean="0">
                            <a:solidFill>
                              <a:srgbClr val="821A1D"/>
                            </a:solidFill>
                            <a:latin typeface="Cambria Math"/>
                            <a:cs typeface="Arial" pitchFamily="34" charset="0"/>
                          </a:rPr>
                        </m:ctrlPr>
                      </m:sSubPr>
                      <m:e>
                        <m:r>
                          <a:rPr lang="en-US" sz="2400" b="1" i="1" smtClean="0">
                            <a:solidFill>
                              <a:srgbClr val="821A1D"/>
                            </a:solidFill>
                            <a:latin typeface="Cambria Math"/>
                            <a:cs typeface="Arial" pitchFamily="34" charset="0"/>
                          </a:rPr>
                          <m:t>𝑹𝒆</m:t>
                        </m:r>
                      </m:e>
                      <m:sub>
                        <m:r>
                          <a:rPr lang="en-US" sz="2400" b="1" i="1" smtClean="0">
                            <a:solidFill>
                              <a:srgbClr val="821A1D"/>
                            </a:solidFill>
                            <a:latin typeface="Cambria Math"/>
                            <a:cs typeface="Arial" pitchFamily="34" charset="0"/>
                          </a:rPr>
                          <m:t>𝒗</m:t>
                        </m:r>
                      </m:sub>
                    </m:sSub>
                    <m:r>
                      <a:rPr lang="en-US" sz="2400" b="1" i="1" smtClean="0">
                        <a:solidFill>
                          <a:srgbClr val="821A1D"/>
                        </a:solidFill>
                        <a:latin typeface="Cambria Math"/>
                        <a:cs typeface="Arial" pitchFamily="34" charset="0"/>
                      </a:rPr>
                      <m:t>= </m:t>
                    </m:r>
                    <m:f>
                      <m:fPr>
                        <m:ctrlPr>
                          <a:rPr lang="en-US" sz="2400" b="1" i="1" smtClean="0">
                            <a:solidFill>
                              <a:srgbClr val="821A1D"/>
                            </a:solidFill>
                            <a:latin typeface="Cambria Math"/>
                            <a:cs typeface="Arial" pitchFamily="34" charset="0"/>
                          </a:rPr>
                        </m:ctrlPr>
                      </m:fPr>
                      <m:num>
                        <m:sSub>
                          <m:sSubPr>
                            <m:ctrlPr>
                              <a:rPr lang="en-US" sz="2400" b="1" i="1" smtClean="0">
                                <a:solidFill>
                                  <a:srgbClr val="821A1D"/>
                                </a:solidFill>
                                <a:latin typeface="Cambria Math"/>
                                <a:cs typeface="Arial" pitchFamily="34" charset="0"/>
                              </a:rPr>
                            </m:ctrlPr>
                          </m:sSubPr>
                          <m:e>
                            <m:r>
                              <m:rPr>
                                <m:sty m:val="p"/>
                              </m:rPr>
                              <a:rPr lang="el-GR" sz="2400" b="1" i="1" smtClean="0">
                                <a:solidFill>
                                  <a:srgbClr val="821A1D"/>
                                </a:solidFill>
                                <a:latin typeface="Cambria Math"/>
                                <a:cs typeface="Arial" pitchFamily="34" charset="0"/>
                              </a:rPr>
                              <m:t>Γ</m:t>
                            </m:r>
                          </m:e>
                          <m:sub>
                            <m:r>
                              <a:rPr lang="en-US" sz="2400" b="1" i="1" smtClean="0">
                                <a:solidFill>
                                  <a:srgbClr val="821A1D"/>
                                </a:solidFill>
                                <a:latin typeface="Cambria Math"/>
                                <a:cs typeface="Arial" pitchFamily="34" charset="0"/>
                              </a:rPr>
                              <m:t>𝒗</m:t>
                            </m:r>
                          </m:sub>
                        </m:sSub>
                      </m:num>
                      <m:den>
                        <m:r>
                          <a:rPr lang="en-US" sz="2400" b="1" i="1" smtClean="0">
                            <a:solidFill>
                              <a:srgbClr val="821A1D"/>
                            </a:solidFill>
                            <a:latin typeface="Cambria Math"/>
                            <a:cs typeface="Arial" pitchFamily="34" charset="0"/>
                          </a:rPr>
                          <m:t>𝒗</m:t>
                        </m:r>
                      </m:den>
                    </m:f>
                  </m:oMath>
                </a14:m>
                <a:endParaRPr lang="en-US" sz="2400" b="1" i="1" dirty="0" smtClean="0">
                  <a:solidFill>
                    <a:srgbClr val="821A1D"/>
                  </a:solidFill>
                  <a:latin typeface="Arial" pitchFamily="34" charset="0"/>
                  <a:cs typeface="Arial" pitchFamily="34" charset="0"/>
                </a:endParaRPr>
              </a:p>
              <a:p>
                <a:pPr marL="1200150" lvl="2" indent="-285750">
                  <a:buFont typeface="Arial" pitchFamily="34" charset="0"/>
                  <a:buChar char="•"/>
                </a:pPr>
                <a:r>
                  <a:rPr lang="en-US" sz="2400" b="1" dirty="0" smtClean="0">
                    <a:solidFill>
                      <a:srgbClr val="E1B724"/>
                    </a:solidFill>
                    <a:latin typeface="Arial" pitchFamily="34" charset="0"/>
                    <a:cs typeface="Arial" pitchFamily="34" charset="0"/>
                  </a:rPr>
                  <a:t>Circulation box method</a:t>
                </a:r>
              </a:p>
              <a:p>
                <a:pPr marL="742950" lvl="1" indent="-285750">
                  <a:buFont typeface="Arial" pitchFamily="34" charset="0"/>
                  <a:buChar char="•"/>
                </a:pPr>
                <a:endParaRPr lang="en-US" sz="2000" b="1" dirty="0">
                  <a:solidFill>
                    <a:srgbClr val="E1B724"/>
                  </a:solidFill>
                  <a:latin typeface="Arial" pitchFamily="34" charset="0"/>
                  <a:cs typeface="Arial" pitchFamily="34" charset="0"/>
                </a:endParaRPr>
              </a:p>
            </p:txBody>
          </p:sp>
        </mc:Choice>
        <mc:Fallback xmlns="">
          <p:sp>
            <p:nvSpPr>
              <p:cNvPr id="3" name="TextBox 2"/>
              <p:cNvSpPr txBox="1">
                <a:spLocks noRot="1" noChangeAspect="1" noMove="1" noResize="1" noEditPoints="1" noAdjustHandles="1" noChangeArrowheads="1" noChangeShapeType="1" noTextEdit="1"/>
              </p:cNvSpPr>
              <p:nvPr/>
            </p:nvSpPr>
            <p:spPr>
              <a:xfrm>
                <a:off x="152400" y="1305696"/>
                <a:ext cx="8610600" cy="2039789"/>
              </a:xfrm>
              <a:prstGeom prst="rect">
                <a:avLst/>
              </a:prstGeom>
              <a:blipFill rotWithShape="1">
                <a:blip r:embed="rId5"/>
                <a:stretch>
                  <a:fillRect l="-920" t="-2090"/>
                </a:stretch>
              </a:blipFill>
            </p:spPr>
            <p:txBody>
              <a:bodyPr/>
              <a:lstStyle/>
              <a:p>
                <a:r>
                  <a:rPr lang="en-US">
                    <a:noFill/>
                  </a:rPr>
                  <a:t> </a:t>
                </a:r>
              </a:p>
            </p:txBody>
          </p:sp>
        </mc:Fallback>
      </mc:AlternateContent>
      <p:sp>
        <p:nvSpPr>
          <p:cNvPr id="6" name="TextBox 5"/>
          <p:cNvSpPr txBox="1"/>
          <p:nvPr/>
        </p:nvSpPr>
        <p:spPr>
          <a:xfrm>
            <a:off x="600206" y="3343397"/>
            <a:ext cx="4038600" cy="1569660"/>
          </a:xfrm>
          <a:prstGeom prst="rect">
            <a:avLst/>
          </a:prstGeom>
          <a:noFill/>
        </p:spPr>
        <p:txBody>
          <a:bodyPr wrap="square" rtlCol="0">
            <a:spAutoFit/>
          </a:bodyPr>
          <a:lstStyle/>
          <a:p>
            <a:pPr marL="285750" indent="-285750">
              <a:buFont typeface="Arial" pitchFamily="34" charset="0"/>
              <a:buChar char="•"/>
            </a:pPr>
            <a:r>
              <a:rPr lang="en-US" sz="2400" b="1" dirty="0" smtClean="0">
                <a:solidFill>
                  <a:srgbClr val="821A1D"/>
                </a:solidFill>
                <a:latin typeface="Arial" pitchFamily="34" charset="0"/>
                <a:cs typeface="Arial" pitchFamily="34" charset="0"/>
              </a:rPr>
              <a:t>Swirl Velocity</a:t>
            </a:r>
          </a:p>
          <a:p>
            <a:pPr marL="285750" indent="-285750">
              <a:buFont typeface="Arial" pitchFamily="34" charset="0"/>
              <a:buChar char="•"/>
            </a:pPr>
            <a:endParaRPr lang="en-US" sz="2400" b="1" dirty="0" smtClean="0">
              <a:solidFill>
                <a:srgbClr val="821A1D"/>
              </a:solidFill>
              <a:latin typeface="Arial" pitchFamily="34" charset="0"/>
              <a:cs typeface="Arial" pitchFamily="34" charset="0"/>
            </a:endParaRPr>
          </a:p>
          <a:p>
            <a:pPr marL="285750" indent="-285750">
              <a:buFont typeface="Arial" pitchFamily="34" charset="0"/>
              <a:buChar char="•"/>
            </a:pPr>
            <a:r>
              <a:rPr lang="en-US" sz="2400" b="1" dirty="0" smtClean="0">
                <a:solidFill>
                  <a:srgbClr val="821A1D"/>
                </a:solidFill>
                <a:latin typeface="Arial" pitchFamily="34" charset="0"/>
                <a:cs typeface="Arial" pitchFamily="34" charset="0"/>
              </a:rPr>
              <a:t>Vortex Core Size</a:t>
            </a:r>
          </a:p>
          <a:p>
            <a:pPr marL="285750" indent="-285750">
              <a:buFont typeface="Arial" pitchFamily="34" charset="0"/>
              <a:buChar char="•"/>
            </a:pPr>
            <a:endParaRPr lang="en-US" sz="2400" b="1" dirty="0">
              <a:solidFill>
                <a:srgbClr val="821A1D"/>
              </a:solidFill>
              <a:latin typeface="Arial" pitchFamily="34" charset="0"/>
              <a:cs typeface="Arial" pitchFamily="34" charset="0"/>
            </a:endParaRPr>
          </a:p>
        </p:txBody>
      </p:sp>
    </p:spTree>
    <p:extLst>
      <p:ext uri="{BB962C8B-B14F-4D97-AF65-F5344CB8AC3E}">
        <p14:creationId xmlns:p14="http://schemas.microsoft.com/office/powerpoint/2010/main" val="782566662"/>
      </p:ext>
    </p:extLst>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2275" y="0"/>
            <a:ext cx="9144000" cy="6766560"/>
          </a:xfrm>
        </p:spPr>
      </p:pic>
      <p:sp>
        <p:nvSpPr>
          <p:cNvPr id="4" name="TextBox 3"/>
          <p:cNvSpPr txBox="1"/>
          <p:nvPr/>
        </p:nvSpPr>
        <p:spPr>
          <a:xfrm>
            <a:off x="0" y="304800"/>
            <a:ext cx="9144000" cy="584775"/>
          </a:xfrm>
          <a:prstGeom prst="rect">
            <a:avLst/>
          </a:prstGeom>
          <a:noFill/>
        </p:spPr>
        <p:txBody>
          <a:bodyPr wrap="square" rtlCol="0">
            <a:spAutoFit/>
          </a:bodyPr>
          <a:lstStyle/>
          <a:p>
            <a:pPr algn="ctr"/>
            <a:r>
              <a:rPr lang="en-US" sz="3200" b="1" i="1" dirty="0"/>
              <a:t>Buckingham-Pi Analysis</a:t>
            </a:r>
            <a:endParaRPr lang="en-US" sz="3200" b="1" i="1" dirty="0">
              <a:latin typeface="Arial" pitchFamily="34" charset="0"/>
              <a:cs typeface="Arial" pitchFamily="34" charset="0"/>
            </a:endParaRPr>
          </a:p>
        </p:txBody>
      </p:sp>
      <p:sp>
        <p:nvSpPr>
          <p:cNvPr id="2" name="Slide Number Placeholder 1"/>
          <p:cNvSpPr>
            <a:spLocks noGrp="1"/>
          </p:cNvSpPr>
          <p:nvPr>
            <p:ph type="sldNum" sz="quarter" idx="12"/>
          </p:nvPr>
        </p:nvSpPr>
        <p:spPr/>
        <p:txBody>
          <a:bodyPr/>
          <a:lstStyle/>
          <a:p>
            <a:fld id="{ED0E4CCB-95C3-470D-B4E5-95E2164DC42E}" type="slidenum">
              <a:rPr lang="en-US" smtClean="0"/>
              <a:t>84</a:t>
            </a:fld>
            <a:endParaRPr lang="en-US"/>
          </a:p>
        </p:txBody>
      </p:sp>
      <p:sp>
        <p:nvSpPr>
          <p:cNvPr id="3" name="TextBox 2"/>
          <p:cNvSpPr txBox="1"/>
          <p:nvPr/>
        </p:nvSpPr>
        <p:spPr>
          <a:xfrm>
            <a:off x="151356" y="1676400"/>
            <a:ext cx="8610600" cy="2985433"/>
          </a:xfrm>
          <a:prstGeom prst="rect">
            <a:avLst/>
          </a:prstGeom>
          <a:noFill/>
        </p:spPr>
        <p:txBody>
          <a:bodyPr wrap="square" rtlCol="0">
            <a:spAutoFit/>
          </a:bodyPr>
          <a:lstStyle/>
          <a:p>
            <a:pPr marL="342900" indent="-342900">
              <a:buFont typeface="Arial" pitchFamily="34" charset="0"/>
              <a:buChar char="•"/>
            </a:pPr>
            <a:r>
              <a:rPr lang="en-US" sz="2400" b="1" dirty="0">
                <a:latin typeface="Arial" pitchFamily="34" charset="0"/>
                <a:cs typeface="Arial" pitchFamily="34" charset="0"/>
              </a:rPr>
              <a:t>Dimensional analysis to find other possible </a:t>
            </a:r>
            <a:r>
              <a:rPr lang="en-US" sz="2400" b="1" dirty="0" smtClean="0">
                <a:latin typeface="Arial" pitchFamily="34" charset="0"/>
                <a:cs typeface="Arial" pitchFamily="34" charset="0"/>
              </a:rPr>
              <a:t>similarity parameters</a:t>
            </a:r>
          </a:p>
          <a:p>
            <a:pPr marL="342900" indent="-342900">
              <a:buFont typeface="Arial" pitchFamily="34" charset="0"/>
              <a:buChar char="•"/>
            </a:pPr>
            <a:endParaRPr lang="en-US" sz="2400" b="1" dirty="0">
              <a:latin typeface="Arial" pitchFamily="34" charset="0"/>
              <a:cs typeface="Arial" pitchFamily="34" charset="0"/>
            </a:endParaRPr>
          </a:p>
          <a:p>
            <a:pPr marL="342900" indent="-342900">
              <a:buFont typeface="Arial" pitchFamily="34" charset="0"/>
              <a:buChar char="•"/>
            </a:pPr>
            <a:r>
              <a:rPr lang="en-US" sz="2400" b="1" dirty="0">
                <a:latin typeface="Arial" pitchFamily="34" charset="0"/>
                <a:cs typeface="Arial" pitchFamily="34" charset="0"/>
              </a:rPr>
              <a:t>Takes into account all known </a:t>
            </a:r>
            <a:r>
              <a:rPr lang="en-US" sz="2400" b="1" dirty="0" smtClean="0">
                <a:latin typeface="Arial" pitchFamily="34" charset="0"/>
                <a:cs typeface="Arial" pitchFamily="34" charset="0"/>
              </a:rPr>
              <a:t>characteristics</a:t>
            </a:r>
          </a:p>
          <a:p>
            <a:pPr marL="342900" indent="-342900">
              <a:buFont typeface="Arial" pitchFamily="34" charset="0"/>
              <a:buChar char="•"/>
            </a:pPr>
            <a:endParaRPr lang="en-US" sz="2400" b="1" dirty="0">
              <a:latin typeface="Arial" pitchFamily="34" charset="0"/>
              <a:cs typeface="Arial" pitchFamily="34" charset="0"/>
            </a:endParaRPr>
          </a:p>
          <a:p>
            <a:pPr marL="342900" indent="-342900">
              <a:buFont typeface="Arial" pitchFamily="34" charset="0"/>
              <a:buChar char="•"/>
            </a:pPr>
            <a:r>
              <a:rPr lang="en-US" sz="2400" b="1" dirty="0" smtClean="0">
                <a:latin typeface="Arial" pitchFamily="34" charset="0"/>
                <a:cs typeface="Arial" pitchFamily="34" charset="0"/>
              </a:rPr>
              <a:t>Outputs </a:t>
            </a:r>
            <a:r>
              <a:rPr lang="en-US" sz="2400" b="1" dirty="0">
                <a:latin typeface="Arial" pitchFamily="34" charset="0"/>
                <a:cs typeface="Arial" pitchFamily="34" charset="0"/>
              </a:rPr>
              <a:t>new and previously uncharacterized </a:t>
            </a:r>
            <a:r>
              <a:rPr lang="en-US" sz="2400" b="1" dirty="0" smtClean="0">
                <a:latin typeface="Arial" pitchFamily="34" charset="0"/>
                <a:cs typeface="Arial" pitchFamily="34" charset="0"/>
              </a:rPr>
              <a:t>similarity parameters</a:t>
            </a:r>
            <a:endParaRPr lang="en-US" sz="2400" b="1" dirty="0">
              <a:latin typeface="Arial" pitchFamily="34" charset="0"/>
              <a:cs typeface="Arial" pitchFamily="34" charset="0"/>
            </a:endParaRPr>
          </a:p>
          <a:p>
            <a:pPr lvl="2"/>
            <a:endParaRPr lang="en-US" sz="2000" b="1" dirty="0">
              <a:solidFill>
                <a:srgbClr val="E1B724"/>
              </a:solidFill>
              <a:latin typeface="Arial" pitchFamily="34" charset="0"/>
              <a:cs typeface="Arial" pitchFamily="34" charset="0"/>
            </a:endParaRPr>
          </a:p>
        </p:txBody>
      </p:sp>
    </p:spTree>
    <p:extLst>
      <p:ext uri="{BB962C8B-B14F-4D97-AF65-F5344CB8AC3E}">
        <p14:creationId xmlns:p14="http://schemas.microsoft.com/office/powerpoint/2010/main" val="1744841154"/>
      </p:ext>
    </p:extLst>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2275" y="0"/>
            <a:ext cx="9144000" cy="6766560"/>
          </a:xfrm>
        </p:spPr>
      </p:pic>
      <p:sp>
        <p:nvSpPr>
          <p:cNvPr id="4" name="TextBox 3"/>
          <p:cNvSpPr txBox="1"/>
          <p:nvPr/>
        </p:nvSpPr>
        <p:spPr>
          <a:xfrm>
            <a:off x="0" y="304800"/>
            <a:ext cx="9144000" cy="584775"/>
          </a:xfrm>
          <a:prstGeom prst="rect">
            <a:avLst/>
          </a:prstGeom>
          <a:noFill/>
        </p:spPr>
        <p:txBody>
          <a:bodyPr wrap="square" rtlCol="0">
            <a:spAutoFit/>
          </a:bodyPr>
          <a:lstStyle/>
          <a:p>
            <a:pPr algn="ctr"/>
            <a:r>
              <a:rPr lang="en-US" sz="3200" b="1" i="1" dirty="0"/>
              <a:t>Buckingham-Pi Analysis</a:t>
            </a:r>
            <a:endParaRPr lang="en-US" sz="3200" b="1" i="1" dirty="0">
              <a:latin typeface="Arial" pitchFamily="34" charset="0"/>
              <a:cs typeface="Arial" pitchFamily="34" charset="0"/>
            </a:endParaRPr>
          </a:p>
        </p:txBody>
      </p:sp>
      <p:sp>
        <p:nvSpPr>
          <p:cNvPr id="2" name="Slide Number Placeholder 1"/>
          <p:cNvSpPr>
            <a:spLocks noGrp="1"/>
          </p:cNvSpPr>
          <p:nvPr>
            <p:ph type="sldNum" sz="quarter" idx="12"/>
          </p:nvPr>
        </p:nvSpPr>
        <p:spPr/>
        <p:txBody>
          <a:bodyPr/>
          <a:lstStyle/>
          <a:p>
            <a:fld id="{ED0E4CCB-95C3-470D-B4E5-95E2164DC42E}" type="slidenum">
              <a:rPr lang="en-US" smtClean="0"/>
              <a:t>85</a:t>
            </a:fld>
            <a:endParaRPr lang="en-US"/>
          </a:p>
        </p:txBody>
      </p:sp>
      <p:graphicFrame>
        <p:nvGraphicFramePr>
          <p:cNvPr id="6" name="Table 5"/>
          <p:cNvGraphicFramePr>
            <a:graphicFrameLocks noGrp="1"/>
          </p:cNvGraphicFramePr>
          <p:nvPr>
            <p:extLst>
              <p:ext uri="{D42A27DB-BD31-4B8C-83A1-F6EECF244321}">
                <p14:modId xmlns:p14="http://schemas.microsoft.com/office/powerpoint/2010/main" val="3810510492"/>
              </p:ext>
            </p:extLst>
          </p:nvPr>
        </p:nvGraphicFramePr>
        <p:xfrm>
          <a:off x="866775" y="1524000"/>
          <a:ext cx="7410450" cy="4610106"/>
        </p:xfrm>
        <a:graphic>
          <a:graphicData uri="http://schemas.openxmlformats.org/drawingml/2006/table">
            <a:tbl>
              <a:tblPr>
                <a:tableStyleId>{5C22544A-7EE6-4342-B048-85BDC9FD1C3A}</a:tableStyleId>
              </a:tblPr>
              <a:tblGrid>
                <a:gridCol w="2582852"/>
                <a:gridCol w="826094"/>
                <a:gridCol w="669241"/>
                <a:gridCol w="766839"/>
                <a:gridCol w="669241"/>
                <a:gridCol w="669241"/>
                <a:gridCol w="1226942"/>
              </a:tblGrid>
              <a:tr h="256117">
                <a:tc>
                  <a:txBody>
                    <a:bodyPr/>
                    <a:lstStyle/>
                    <a:p>
                      <a:pPr algn="l" fontAlgn="b"/>
                      <a:endParaRPr lang="en-US" sz="1100" b="0" i="0" u="none" strike="noStrike" dirty="0">
                        <a:solidFill>
                          <a:srgbClr val="000000"/>
                        </a:solidFill>
                        <a:effectLst/>
                        <a:latin typeface="Calibri"/>
                      </a:endParaRPr>
                    </a:p>
                  </a:txBody>
                  <a:tcPr marL="9525" marR="9525" marT="9525" marB="0" anchor="b"/>
                </a:tc>
                <a:tc>
                  <a:txBody>
                    <a:bodyPr/>
                    <a:lstStyle/>
                    <a:p>
                      <a:pPr algn="l" fontAlgn="b"/>
                      <a:r>
                        <a:rPr lang="en-US" sz="1100" u="none" strike="noStrike">
                          <a:effectLst/>
                        </a:rPr>
                        <a:t>Variable</a:t>
                      </a:r>
                      <a:endParaRPr lang="en-US" sz="1100" b="0" i="0" u="none" strike="noStrike">
                        <a:solidFill>
                          <a:srgbClr val="000000"/>
                        </a:solidFill>
                        <a:effectLst/>
                        <a:latin typeface="Calibri"/>
                      </a:endParaRPr>
                    </a:p>
                  </a:txBody>
                  <a:tcPr marL="9525" marR="9525" marT="9525" marB="0" anchor="b"/>
                </a:tc>
                <a:tc>
                  <a:txBody>
                    <a:bodyPr/>
                    <a:lstStyle/>
                    <a:p>
                      <a:pPr algn="l" fontAlgn="b"/>
                      <a:endParaRPr lang="en-US" sz="1100" b="0" i="0" u="none" strike="noStrike">
                        <a:solidFill>
                          <a:srgbClr val="000000"/>
                        </a:solidFill>
                        <a:effectLst/>
                        <a:latin typeface="Calibri"/>
                      </a:endParaRPr>
                    </a:p>
                  </a:txBody>
                  <a:tcPr marL="9525" marR="9525" marT="9525" marB="0" anchor="b"/>
                </a:tc>
                <a:tc>
                  <a:txBody>
                    <a:bodyPr/>
                    <a:lstStyle/>
                    <a:p>
                      <a:pPr algn="l" fontAlgn="b"/>
                      <a:r>
                        <a:rPr lang="en-US" sz="1100" u="none" strike="noStrike">
                          <a:effectLst/>
                        </a:rPr>
                        <a:t>Basic Units</a:t>
                      </a:r>
                      <a:endParaRPr lang="en-US" sz="1100" b="0" i="0" u="none" strike="noStrike">
                        <a:solidFill>
                          <a:srgbClr val="000000"/>
                        </a:solidFill>
                        <a:effectLst/>
                        <a:latin typeface="Calibri"/>
                      </a:endParaRPr>
                    </a:p>
                  </a:txBody>
                  <a:tcPr marL="9525" marR="9525" marT="9525" marB="0" anchor="b"/>
                </a:tc>
                <a:tc>
                  <a:txBody>
                    <a:bodyPr/>
                    <a:lstStyle/>
                    <a:p>
                      <a:pPr algn="l" fontAlgn="b"/>
                      <a:endParaRPr lang="en-US" sz="1100" b="0" i="0" u="none" strike="noStrike">
                        <a:solidFill>
                          <a:srgbClr val="000000"/>
                        </a:solidFill>
                        <a:effectLst/>
                        <a:latin typeface="Calibri"/>
                      </a:endParaRPr>
                    </a:p>
                  </a:txBody>
                  <a:tcPr marL="9525" marR="9525" marT="9525" marB="0" anchor="b"/>
                </a:tc>
                <a:tc>
                  <a:txBody>
                    <a:bodyPr/>
                    <a:lstStyle/>
                    <a:p>
                      <a:pPr algn="l" fontAlgn="b"/>
                      <a:endParaRPr lang="en-US" sz="1100" b="0" i="0" u="none" strike="noStrike">
                        <a:solidFill>
                          <a:srgbClr val="000000"/>
                        </a:solidFill>
                        <a:effectLst/>
                        <a:latin typeface="Calibri"/>
                      </a:endParaRPr>
                    </a:p>
                  </a:txBody>
                  <a:tcPr marL="9525" marR="9525" marT="9525" marB="0" anchor="b"/>
                </a:tc>
                <a:tc>
                  <a:txBody>
                    <a:bodyPr/>
                    <a:lstStyle/>
                    <a:p>
                      <a:pPr algn="l" fontAlgn="b"/>
                      <a:endParaRPr lang="en-US" sz="1100" b="0" i="0" u="none" strike="noStrike">
                        <a:solidFill>
                          <a:srgbClr val="000000"/>
                        </a:solidFill>
                        <a:effectLst/>
                        <a:latin typeface="Calibri"/>
                      </a:endParaRPr>
                    </a:p>
                  </a:txBody>
                  <a:tcPr marL="9525" marR="9525" marT="9525" marB="0" anchor="b"/>
                </a:tc>
              </a:tr>
              <a:tr h="256117">
                <a:tc>
                  <a:txBody>
                    <a:bodyPr/>
                    <a:lstStyle/>
                    <a:p>
                      <a:pPr algn="l" fontAlgn="b"/>
                      <a:r>
                        <a:rPr lang="en-US" sz="1100" u="none" strike="noStrike" dirty="0">
                          <a:effectLst/>
                        </a:rPr>
                        <a:t>Rotor Radius</a:t>
                      </a:r>
                      <a:endParaRPr lang="en-US" sz="1100" b="0" i="0" u="none" strike="noStrike" dirty="0">
                        <a:solidFill>
                          <a:srgbClr val="000000"/>
                        </a:solidFill>
                        <a:effectLst/>
                        <a:latin typeface="Calibri"/>
                      </a:endParaRPr>
                    </a:p>
                  </a:txBody>
                  <a:tcPr marL="9525" marR="9525" marT="9525" marB="0" anchor="b"/>
                </a:tc>
                <a:tc>
                  <a:txBody>
                    <a:bodyPr/>
                    <a:lstStyle/>
                    <a:p>
                      <a:pPr algn="l" fontAlgn="b"/>
                      <a:r>
                        <a:rPr lang="en-US" sz="1100" u="none" strike="noStrike">
                          <a:effectLst/>
                        </a:rPr>
                        <a:t>R</a:t>
                      </a:r>
                      <a:endParaRPr lang="en-US" sz="1100" b="0" i="0" u="none" strike="noStrike">
                        <a:solidFill>
                          <a:srgbClr val="000000"/>
                        </a:solidFill>
                        <a:effectLst/>
                        <a:latin typeface="Calibri"/>
                      </a:endParaRPr>
                    </a:p>
                  </a:txBody>
                  <a:tcPr marL="9525" marR="9525" marT="9525" marB="0" anchor="b"/>
                </a:tc>
                <a:tc>
                  <a:txBody>
                    <a:bodyPr/>
                    <a:lstStyle/>
                    <a:p>
                      <a:pPr algn="l" fontAlgn="b"/>
                      <a:r>
                        <a:rPr lang="en-US" sz="1100" u="none" strike="noStrike">
                          <a:effectLst/>
                        </a:rPr>
                        <a:t>m</a:t>
                      </a:r>
                      <a:endParaRPr lang="en-US" sz="1100" b="0" i="0" u="none" strike="noStrike">
                        <a:solidFill>
                          <a:srgbClr val="000000"/>
                        </a:solidFill>
                        <a:effectLst/>
                        <a:latin typeface="Calibri"/>
                      </a:endParaRPr>
                    </a:p>
                  </a:txBody>
                  <a:tcPr marL="9525" marR="9525" marT="9525" marB="0" anchor="b"/>
                </a:tc>
                <a:tc>
                  <a:txBody>
                    <a:bodyPr/>
                    <a:lstStyle/>
                    <a:p>
                      <a:pPr algn="l" fontAlgn="b"/>
                      <a:r>
                        <a:rPr lang="en-US" sz="1100" u="none" strike="noStrike">
                          <a:effectLst/>
                        </a:rPr>
                        <a:t>L</a:t>
                      </a:r>
                      <a:endParaRPr lang="en-US" sz="1100" b="0" i="0" u="none" strike="noStrike">
                        <a:solidFill>
                          <a:srgbClr val="000000"/>
                        </a:solidFill>
                        <a:effectLst/>
                        <a:latin typeface="Calibri"/>
                      </a:endParaRPr>
                    </a:p>
                  </a:txBody>
                  <a:tcPr marL="9525" marR="9525" marT="9525" marB="0" anchor="b"/>
                </a:tc>
                <a:tc>
                  <a:txBody>
                    <a:bodyPr/>
                    <a:lstStyle/>
                    <a:p>
                      <a:pPr algn="l" fontAlgn="b"/>
                      <a:endParaRPr lang="en-US" sz="1100" b="0" i="0" u="none" strike="noStrike">
                        <a:solidFill>
                          <a:srgbClr val="000000"/>
                        </a:solidFill>
                        <a:effectLst/>
                        <a:latin typeface="Calibri"/>
                      </a:endParaRPr>
                    </a:p>
                  </a:txBody>
                  <a:tcPr marL="9525" marR="9525" marT="9525" marB="0" anchor="b"/>
                </a:tc>
                <a:tc>
                  <a:txBody>
                    <a:bodyPr/>
                    <a:lstStyle/>
                    <a:p>
                      <a:pPr algn="l" fontAlgn="b"/>
                      <a:r>
                        <a:rPr lang="en-US" sz="1100" u="none" strike="noStrike">
                          <a:effectLst/>
                        </a:rPr>
                        <a:t>k=17</a:t>
                      </a:r>
                      <a:endParaRPr lang="en-US" sz="1100" b="0" i="0" u="none" strike="noStrike">
                        <a:solidFill>
                          <a:srgbClr val="000000"/>
                        </a:solidFill>
                        <a:effectLst/>
                        <a:latin typeface="Calibri"/>
                      </a:endParaRPr>
                    </a:p>
                  </a:txBody>
                  <a:tcPr marL="9525" marR="9525" marT="9525" marB="0" anchor="b"/>
                </a:tc>
                <a:tc>
                  <a:txBody>
                    <a:bodyPr/>
                    <a:lstStyle/>
                    <a:p>
                      <a:pPr algn="l" fontAlgn="b"/>
                      <a:r>
                        <a:rPr lang="en-US" sz="1100" u="none" strike="noStrike">
                          <a:effectLst/>
                        </a:rPr>
                        <a:t>r=3</a:t>
                      </a:r>
                      <a:endParaRPr lang="en-US" sz="1100" b="0" i="0" u="none" strike="noStrike">
                        <a:solidFill>
                          <a:srgbClr val="000000"/>
                        </a:solidFill>
                        <a:effectLst/>
                        <a:latin typeface="Calibri"/>
                      </a:endParaRPr>
                    </a:p>
                  </a:txBody>
                  <a:tcPr marL="9525" marR="9525" marT="9525" marB="0" anchor="b"/>
                </a:tc>
              </a:tr>
              <a:tr h="256117">
                <a:tc>
                  <a:txBody>
                    <a:bodyPr/>
                    <a:lstStyle/>
                    <a:p>
                      <a:pPr algn="l" fontAlgn="b"/>
                      <a:r>
                        <a:rPr lang="en-US" sz="1100" u="none" strike="noStrike">
                          <a:effectLst/>
                        </a:rPr>
                        <a:t>Rotor Chord</a:t>
                      </a:r>
                      <a:endParaRPr lang="en-US" sz="1100" b="0" i="0" u="none" strike="noStrike">
                        <a:solidFill>
                          <a:srgbClr val="000000"/>
                        </a:solidFill>
                        <a:effectLst/>
                        <a:latin typeface="Calibri"/>
                      </a:endParaRPr>
                    </a:p>
                  </a:txBody>
                  <a:tcPr marL="9525" marR="9525" marT="9525" marB="0" anchor="b"/>
                </a:tc>
                <a:tc>
                  <a:txBody>
                    <a:bodyPr/>
                    <a:lstStyle/>
                    <a:p>
                      <a:pPr algn="l" fontAlgn="b"/>
                      <a:r>
                        <a:rPr lang="en-US" sz="1100" u="none" strike="noStrike">
                          <a:effectLst/>
                        </a:rPr>
                        <a:t>C</a:t>
                      </a:r>
                      <a:endParaRPr lang="en-US" sz="1100" b="0" i="0" u="none" strike="noStrike">
                        <a:solidFill>
                          <a:srgbClr val="000000"/>
                        </a:solidFill>
                        <a:effectLst/>
                        <a:latin typeface="Calibri"/>
                      </a:endParaRPr>
                    </a:p>
                  </a:txBody>
                  <a:tcPr marL="9525" marR="9525" marT="9525" marB="0" anchor="b"/>
                </a:tc>
                <a:tc>
                  <a:txBody>
                    <a:bodyPr/>
                    <a:lstStyle/>
                    <a:p>
                      <a:pPr algn="l" fontAlgn="b"/>
                      <a:r>
                        <a:rPr lang="en-US" sz="1100" u="none" strike="noStrike">
                          <a:effectLst/>
                        </a:rPr>
                        <a:t>m</a:t>
                      </a:r>
                      <a:endParaRPr lang="en-US" sz="1100" b="0" i="0" u="none" strike="noStrike">
                        <a:solidFill>
                          <a:srgbClr val="000000"/>
                        </a:solidFill>
                        <a:effectLst/>
                        <a:latin typeface="Calibri"/>
                      </a:endParaRPr>
                    </a:p>
                  </a:txBody>
                  <a:tcPr marL="9525" marR="9525" marT="9525" marB="0" anchor="b"/>
                </a:tc>
                <a:tc>
                  <a:txBody>
                    <a:bodyPr/>
                    <a:lstStyle/>
                    <a:p>
                      <a:pPr algn="l" fontAlgn="b"/>
                      <a:r>
                        <a:rPr lang="en-US" sz="1100" u="none" strike="noStrike">
                          <a:effectLst/>
                        </a:rPr>
                        <a:t>L</a:t>
                      </a:r>
                      <a:endParaRPr lang="en-US" sz="1100" b="0" i="0" u="none" strike="noStrike">
                        <a:solidFill>
                          <a:srgbClr val="000000"/>
                        </a:solidFill>
                        <a:effectLst/>
                        <a:latin typeface="Calibri"/>
                      </a:endParaRPr>
                    </a:p>
                  </a:txBody>
                  <a:tcPr marL="9525" marR="9525" marT="9525" marB="0" anchor="b"/>
                </a:tc>
                <a:tc>
                  <a:txBody>
                    <a:bodyPr/>
                    <a:lstStyle/>
                    <a:p>
                      <a:pPr algn="l" fontAlgn="b"/>
                      <a:endParaRPr lang="en-US" sz="1100" b="0" i="0" u="none" strike="noStrike">
                        <a:solidFill>
                          <a:srgbClr val="000000"/>
                        </a:solidFill>
                        <a:effectLst/>
                        <a:latin typeface="Calibri"/>
                      </a:endParaRPr>
                    </a:p>
                  </a:txBody>
                  <a:tcPr marL="9525" marR="9525" marT="9525" marB="0" anchor="b"/>
                </a:tc>
                <a:tc>
                  <a:txBody>
                    <a:bodyPr/>
                    <a:lstStyle/>
                    <a:p>
                      <a:pPr algn="l" fontAlgn="b"/>
                      <a:endParaRPr lang="en-US" sz="1100" b="0" i="0" u="none" strike="noStrike">
                        <a:solidFill>
                          <a:srgbClr val="000000"/>
                        </a:solidFill>
                        <a:effectLst/>
                        <a:latin typeface="Calibri"/>
                      </a:endParaRPr>
                    </a:p>
                  </a:txBody>
                  <a:tcPr marL="9525" marR="9525" marT="9525" marB="0" anchor="b"/>
                </a:tc>
                <a:tc>
                  <a:txBody>
                    <a:bodyPr/>
                    <a:lstStyle/>
                    <a:p>
                      <a:pPr algn="l" fontAlgn="b"/>
                      <a:endParaRPr lang="en-US" sz="1100" b="0" i="0" u="none" strike="noStrike">
                        <a:solidFill>
                          <a:srgbClr val="000000"/>
                        </a:solidFill>
                        <a:effectLst/>
                        <a:latin typeface="Calibri"/>
                      </a:endParaRPr>
                    </a:p>
                  </a:txBody>
                  <a:tcPr marL="9525" marR="9525" marT="9525" marB="0" anchor="b"/>
                </a:tc>
              </a:tr>
              <a:tr h="256117">
                <a:tc>
                  <a:txBody>
                    <a:bodyPr/>
                    <a:lstStyle/>
                    <a:p>
                      <a:pPr algn="l" fontAlgn="b"/>
                      <a:r>
                        <a:rPr lang="en-US" sz="1100" u="none" strike="noStrike">
                          <a:effectLst/>
                        </a:rPr>
                        <a:t>Particle diameter</a:t>
                      </a:r>
                      <a:endParaRPr lang="en-US" sz="1100" b="0" i="0" u="none" strike="noStrike">
                        <a:solidFill>
                          <a:srgbClr val="000000"/>
                        </a:solidFill>
                        <a:effectLst/>
                        <a:latin typeface="Calibri"/>
                      </a:endParaRPr>
                    </a:p>
                  </a:txBody>
                  <a:tcPr marL="9525" marR="9525" marT="9525" marB="0" anchor="b"/>
                </a:tc>
                <a:tc>
                  <a:txBody>
                    <a:bodyPr/>
                    <a:lstStyle/>
                    <a:p>
                      <a:pPr algn="l" fontAlgn="b"/>
                      <a:r>
                        <a:rPr lang="en-US" sz="1100" u="none" strike="noStrike">
                          <a:effectLst/>
                        </a:rPr>
                        <a:t>D_p</a:t>
                      </a:r>
                      <a:endParaRPr lang="en-US" sz="1100" b="0" i="0" u="none" strike="noStrike">
                        <a:solidFill>
                          <a:srgbClr val="000000"/>
                        </a:solidFill>
                        <a:effectLst/>
                        <a:latin typeface="Calibri"/>
                      </a:endParaRPr>
                    </a:p>
                  </a:txBody>
                  <a:tcPr marL="9525" marR="9525" marT="9525" marB="0" anchor="b"/>
                </a:tc>
                <a:tc>
                  <a:txBody>
                    <a:bodyPr/>
                    <a:lstStyle/>
                    <a:p>
                      <a:pPr algn="l" fontAlgn="b"/>
                      <a:r>
                        <a:rPr lang="en-US" sz="1100" u="none" strike="noStrike">
                          <a:effectLst/>
                        </a:rPr>
                        <a:t>m</a:t>
                      </a:r>
                      <a:endParaRPr lang="en-US" sz="1100" b="0" i="0" u="none" strike="noStrike">
                        <a:solidFill>
                          <a:srgbClr val="000000"/>
                        </a:solidFill>
                        <a:effectLst/>
                        <a:latin typeface="Calibri"/>
                      </a:endParaRPr>
                    </a:p>
                  </a:txBody>
                  <a:tcPr marL="9525" marR="9525" marT="9525" marB="0" anchor="b"/>
                </a:tc>
                <a:tc>
                  <a:txBody>
                    <a:bodyPr/>
                    <a:lstStyle/>
                    <a:p>
                      <a:pPr algn="l" fontAlgn="b"/>
                      <a:r>
                        <a:rPr lang="en-US" sz="1100" u="none" strike="noStrike">
                          <a:effectLst/>
                        </a:rPr>
                        <a:t>L</a:t>
                      </a:r>
                      <a:endParaRPr lang="en-US" sz="1100" b="0" i="0" u="none" strike="noStrike">
                        <a:solidFill>
                          <a:srgbClr val="000000"/>
                        </a:solidFill>
                        <a:effectLst/>
                        <a:latin typeface="Calibri"/>
                      </a:endParaRPr>
                    </a:p>
                  </a:txBody>
                  <a:tcPr marL="9525" marR="9525" marT="9525" marB="0" anchor="b"/>
                </a:tc>
                <a:tc>
                  <a:txBody>
                    <a:bodyPr/>
                    <a:lstStyle/>
                    <a:p>
                      <a:pPr algn="l" fontAlgn="b"/>
                      <a:endParaRPr lang="en-US" sz="1100" b="0" i="0" u="none" strike="noStrike">
                        <a:solidFill>
                          <a:srgbClr val="000000"/>
                        </a:solidFill>
                        <a:effectLst/>
                        <a:latin typeface="Calibri"/>
                      </a:endParaRPr>
                    </a:p>
                  </a:txBody>
                  <a:tcPr marL="9525" marR="9525" marT="9525" marB="0" anchor="b"/>
                </a:tc>
                <a:tc>
                  <a:txBody>
                    <a:bodyPr/>
                    <a:lstStyle/>
                    <a:p>
                      <a:pPr algn="l" fontAlgn="b"/>
                      <a:r>
                        <a:rPr lang="en-US" sz="1100" u="none" strike="noStrike">
                          <a:effectLst/>
                        </a:rPr>
                        <a:t>k-r</a:t>
                      </a:r>
                      <a:endParaRPr lang="en-US" sz="1100" b="0" i="0" u="none" strike="noStrike">
                        <a:solidFill>
                          <a:srgbClr val="000000"/>
                        </a:solidFill>
                        <a:effectLst/>
                        <a:latin typeface="Calibri"/>
                      </a:endParaRPr>
                    </a:p>
                  </a:txBody>
                  <a:tcPr marL="9525" marR="9525" marT="9525" marB="0" anchor="b"/>
                </a:tc>
                <a:tc>
                  <a:txBody>
                    <a:bodyPr/>
                    <a:lstStyle/>
                    <a:p>
                      <a:pPr algn="l" fontAlgn="b"/>
                      <a:endParaRPr lang="en-US" sz="1100" b="0" i="0" u="none" strike="noStrike">
                        <a:solidFill>
                          <a:srgbClr val="000000"/>
                        </a:solidFill>
                        <a:effectLst/>
                        <a:latin typeface="Calibri"/>
                      </a:endParaRPr>
                    </a:p>
                  </a:txBody>
                  <a:tcPr marL="9525" marR="9525" marT="9525" marB="0" anchor="b"/>
                </a:tc>
              </a:tr>
              <a:tr h="256117">
                <a:tc>
                  <a:txBody>
                    <a:bodyPr/>
                    <a:lstStyle/>
                    <a:p>
                      <a:pPr algn="l" fontAlgn="b"/>
                      <a:r>
                        <a:rPr lang="en-US" sz="1100" u="none" strike="noStrike">
                          <a:effectLst/>
                        </a:rPr>
                        <a:t>Characteristic velocity (Time Average)</a:t>
                      </a:r>
                      <a:endParaRPr lang="en-US" sz="1100" b="0" i="0" u="none" strike="noStrike">
                        <a:solidFill>
                          <a:srgbClr val="000000"/>
                        </a:solidFill>
                        <a:effectLst/>
                        <a:latin typeface="Calibri"/>
                      </a:endParaRPr>
                    </a:p>
                  </a:txBody>
                  <a:tcPr marL="9525" marR="9525" marT="9525" marB="0" anchor="b"/>
                </a:tc>
                <a:tc>
                  <a:txBody>
                    <a:bodyPr/>
                    <a:lstStyle/>
                    <a:p>
                      <a:pPr algn="l" fontAlgn="b"/>
                      <a:r>
                        <a:rPr lang="en-US" sz="1100" u="none" strike="noStrike">
                          <a:effectLst/>
                        </a:rPr>
                        <a:t>Uchar</a:t>
                      </a:r>
                      <a:endParaRPr lang="en-US" sz="1100" b="0" i="0" u="none" strike="noStrike">
                        <a:solidFill>
                          <a:srgbClr val="000000"/>
                        </a:solidFill>
                        <a:effectLst/>
                        <a:latin typeface="Calibri"/>
                      </a:endParaRPr>
                    </a:p>
                  </a:txBody>
                  <a:tcPr marL="9525" marR="9525" marT="9525" marB="0" anchor="b"/>
                </a:tc>
                <a:tc>
                  <a:txBody>
                    <a:bodyPr/>
                    <a:lstStyle/>
                    <a:p>
                      <a:pPr algn="l" fontAlgn="b"/>
                      <a:r>
                        <a:rPr lang="en-US" sz="1100" u="none" strike="noStrike">
                          <a:effectLst/>
                        </a:rPr>
                        <a:t>m/s</a:t>
                      </a:r>
                      <a:endParaRPr lang="en-US" sz="1100" b="0" i="0" u="none" strike="noStrike">
                        <a:solidFill>
                          <a:srgbClr val="000000"/>
                        </a:solidFill>
                        <a:effectLst/>
                        <a:latin typeface="Calibri"/>
                      </a:endParaRPr>
                    </a:p>
                  </a:txBody>
                  <a:tcPr marL="9525" marR="9525" marT="9525" marB="0" anchor="b"/>
                </a:tc>
                <a:tc>
                  <a:txBody>
                    <a:bodyPr/>
                    <a:lstStyle/>
                    <a:p>
                      <a:pPr algn="l" fontAlgn="b"/>
                      <a:r>
                        <a:rPr lang="en-US" sz="1100" u="none" strike="noStrike">
                          <a:effectLst/>
                        </a:rPr>
                        <a:t>L*T^-1</a:t>
                      </a:r>
                      <a:endParaRPr lang="en-US" sz="1100" b="0" i="0" u="none" strike="noStrike">
                        <a:solidFill>
                          <a:srgbClr val="000000"/>
                        </a:solidFill>
                        <a:effectLst/>
                        <a:latin typeface="Calibri"/>
                      </a:endParaRPr>
                    </a:p>
                  </a:txBody>
                  <a:tcPr marL="9525" marR="9525" marT="9525" marB="0" anchor="b"/>
                </a:tc>
                <a:tc>
                  <a:txBody>
                    <a:bodyPr/>
                    <a:lstStyle/>
                    <a:p>
                      <a:pPr algn="l" fontAlgn="b"/>
                      <a:endParaRPr lang="en-US" sz="1100" b="0" i="0" u="none" strike="noStrike">
                        <a:solidFill>
                          <a:srgbClr val="000000"/>
                        </a:solidFill>
                        <a:effectLst/>
                        <a:latin typeface="Calibri"/>
                      </a:endParaRPr>
                    </a:p>
                  </a:txBody>
                  <a:tcPr marL="9525" marR="9525" marT="9525" marB="0" anchor="b"/>
                </a:tc>
                <a:tc>
                  <a:txBody>
                    <a:bodyPr/>
                    <a:lstStyle/>
                    <a:p>
                      <a:pPr algn="r" fontAlgn="b"/>
                      <a:r>
                        <a:rPr lang="en-US" sz="1100" u="none" strike="noStrike">
                          <a:effectLst/>
                        </a:rPr>
                        <a:t>14</a:t>
                      </a:r>
                      <a:endParaRPr lang="en-US" sz="1100" b="0" i="0" u="none" strike="noStrike">
                        <a:solidFill>
                          <a:srgbClr val="000000"/>
                        </a:solidFill>
                        <a:effectLst/>
                        <a:latin typeface="Calibri"/>
                      </a:endParaRPr>
                    </a:p>
                  </a:txBody>
                  <a:tcPr marL="9525" marR="9525" marT="9525" marB="0" anchor="b"/>
                </a:tc>
                <a:tc>
                  <a:txBody>
                    <a:bodyPr/>
                    <a:lstStyle/>
                    <a:p>
                      <a:pPr algn="l" fontAlgn="b"/>
                      <a:r>
                        <a:rPr lang="el-GR" sz="1100" u="none" strike="noStrike">
                          <a:effectLst/>
                        </a:rPr>
                        <a:t>π-</a:t>
                      </a:r>
                      <a:r>
                        <a:rPr lang="en-US" sz="1100" u="none" strike="noStrike">
                          <a:effectLst/>
                        </a:rPr>
                        <a:t>terms</a:t>
                      </a:r>
                      <a:endParaRPr lang="en-US" sz="1100" b="0" i="0" u="none" strike="noStrike">
                        <a:solidFill>
                          <a:srgbClr val="000000"/>
                        </a:solidFill>
                        <a:effectLst/>
                        <a:latin typeface="Calibri"/>
                      </a:endParaRPr>
                    </a:p>
                  </a:txBody>
                  <a:tcPr marL="9525" marR="9525" marT="9525" marB="0" anchor="b"/>
                </a:tc>
              </a:tr>
              <a:tr h="256117">
                <a:tc>
                  <a:txBody>
                    <a:bodyPr/>
                    <a:lstStyle/>
                    <a:p>
                      <a:pPr algn="l" fontAlgn="b"/>
                      <a:r>
                        <a:rPr lang="en-US" sz="1100" u="none" strike="noStrike">
                          <a:effectLst/>
                        </a:rPr>
                        <a:t>gravitational Constant</a:t>
                      </a:r>
                      <a:endParaRPr lang="en-US" sz="1100" b="0" i="0" u="none" strike="noStrike">
                        <a:solidFill>
                          <a:srgbClr val="000000"/>
                        </a:solidFill>
                        <a:effectLst/>
                        <a:latin typeface="Calibri"/>
                      </a:endParaRPr>
                    </a:p>
                  </a:txBody>
                  <a:tcPr marL="9525" marR="9525" marT="9525" marB="0" anchor="b"/>
                </a:tc>
                <a:tc>
                  <a:txBody>
                    <a:bodyPr/>
                    <a:lstStyle/>
                    <a:p>
                      <a:pPr algn="l" fontAlgn="b"/>
                      <a:r>
                        <a:rPr lang="en-US" sz="1100" u="none" strike="noStrike">
                          <a:effectLst/>
                        </a:rPr>
                        <a:t>g</a:t>
                      </a:r>
                      <a:endParaRPr lang="en-US" sz="1100" b="0" i="0" u="none" strike="noStrike">
                        <a:solidFill>
                          <a:srgbClr val="000000"/>
                        </a:solidFill>
                        <a:effectLst/>
                        <a:latin typeface="Calibri"/>
                      </a:endParaRPr>
                    </a:p>
                  </a:txBody>
                  <a:tcPr marL="9525" marR="9525" marT="9525" marB="0" anchor="b"/>
                </a:tc>
                <a:tc>
                  <a:txBody>
                    <a:bodyPr/>
                    <a:lstStyle/>
                    <a:p>
                      <a:pPr algn="l" fontAlgn="b"/>
                      <a:r>
                        <a:rPr lang="en-US" sz="1100" u="none" strike="noStrike">
                          <a:effectLst/>
                        </a:rPr>
                        <a:t>m/s^2</a:t>
                      </a:r>
                      <a:endParaRPr lang="en-US" sz="1100" b="0" i="0" u="none" strike="noStrike">
                        <a:solidFill>
                          <a:srgbClr val="000000"/>
                        </a:solidFill>
                        <a:effectLst/>
                        <a:latin typeface="Calibri"/>
                      </a:endParaRPr>
                    </a:p>
                  </a:txBody>
                  <a:tcPr marL="9525" marR="9525" marT="9525" marB="0" anchor="b"/>
                </a:tc>
                <a:tc>
                  <a:txBody>
                    <a:bodyPr/>
                    <a:lstStyle/>
                    <a:p>
                      <a:pPr algn="l" fontAlgn="b"/>
                      <a:r>
                        <a:rPr lang="en-US" sz="1100" u="none" strike="noStrike">
                          <a:effectLst/>
                        </a:rPr>
                        <a:t>L*T^-2</a:t>
                      </a:r>
                      <a:endParaRPr lang="en-US" sz="1100" b="0" i="0" u="none" strike="noStrike">
                        <a:solidFill>
                          <a:srgbClr val="000000"/>
                        </a:solidFill>
                        <a:effectLst/>
                        <a:latin typeface="Calibri"/>
                      </a:endParaRPr>
                    </a:p>
                  </a:txBody>
                  <a:tcPr marL="9525" marR="9525" marT="9525" marB="0" anchor="b"/>
                </a:tc>
                <a:tc>
                  <a:txBody>
                    <a:bodyPr/>
                    <a:lstStyle/>
                    <a:p>
                      <a:pPr algn="l" fontAlgn="b"/>
                      <a:endParaRPr lang="en-US" sz="1100" b="0" i="0" u="none" strike="noStrike">
                        <a:solidFill>
                          <a:srgbClr val="000000"/>
                        </a:solidFill>
                        <a:effectLst/>
                        <a:latin typeface="Calibri"/>
                      </a:endParaRPr>
                    </a:p>
                  </a:txBody>
                  <a:tcPr marL="9525" marR="9525" marT="9525" marB="0" anchor="b"/>
                </a:tc>
                <a:tc>
                  <a:txBody>
                    <a:bodyPr/>
                    <a:lstStyle/>
                    <a:p>
                      <a:pPr algn="l" fontAlgn="b"/>
                      <a:endParaRPr lang="en-US" sz="1100" b="0" i="0" u="none" strike="noStrike">
                        <a:solidFill>
                          <a:srgbClr val="000000"/>
                        </a:solidFill>
                        <a:effectLst/>
                        <a:latin typeface="Calibri"/>
                      </a:endParaRPr>
                    </a:p>
                  </a:txBody>
                  <a:tcPr marL="9525" marR="9525" marT="9525" marB="0" anchor="b"/>
                </a:tc>
                <a:tc>
                  <a:txBody>
                    <a:bodyPr/>
                    <a:lstStyle/>
                    <a:p>
                      <a:pPr algn="l" fontAlgn="b"/>
                      <a:endParaRPr lang="en-US" sz="1100" b="0" i="0" u="none" strike="noStrike">
                        <a:solidFill>
                          <a:srgbClr val="000000"/>
                        </a:solidFill>
                        <a:effectLst/>
                        <a:latin typeface="Calibri"/>
                      </a:endParaRPr>
                    </a:p>
                  </a:txBody>
                  <a:tcPr marL="9525" marR="9525" marT="9525" marB="0" anchor="b"/>
                </a:tc>
              </a:tr>
              <a:tr h="256117">
                <a:tc>
                  <a:txBody>
                    <a:bodyPr/>
                    <a:lstStyle/>
                    <a:p>
                      <a:pPr algn="l" fontAlgn="b"/>
                      <a:r>
                        <a:rPr lang="en-US" sz="1100" u="none" strike="noStrike">
                          <a:effectLst/>
                        </a:rPr>
                        <a:t>Particle terminal velocity</a:t>
                      </a:r>
                      <a:endParaRPr lang="en-US" sz="1100" b="0" i="0" u="none" strike="noStrike">
                        <a:solidFill>
                          <a:srgbClr val="000000"/>
                        </a:solidFill>
                        <a:effectLst/>
                        <a:latin typeface="Calibri"/>
                      </a:endParaRPr>
                    </a:p>
                  </a:txBody>
                  <a:tcPr marL="9525" marR="9525" marT="9525" marB="0" anchor="b"/>
                </a:tc>
                <a:tc>
                  <a:txBody>
                    <a:bodyPr/>
                    <a:lstStyle/>
                    <a:p>
                      <a:pPr algn="l" fontAlgn="b"/>
                      <a:r>
                        <a:rPr lang="en-US" sz="1100" u="none" strike="noStrike">
                          <a:effectLst/>
                        </a:rPr>
                        <a:t>Uf</a:t>
                      </a:r>
                      <a:endParaRPr lang="en-US" sz="1100" b="0" i="0" u="none" strike="noStrike">
                        <a:solidFill>
                          <a:srgbClr val="000000"/>
                        </a:solidFill>
                        <a:effectLst/>
                        <a:latin typeface="Calibri"/>
                      </a:endParaRPr>
                    </a:p>
                  </a:txBody>
                  <a:tcPr marL="9525" marR="9525" marT="9525" marB="0" anchor="b"/>
                </a:tc>
                <a:tc>
                  <a:txBody>
                    <a:bodyPr/>
                    <a:lstStyle/>
                    <a:p>
                      <a:pPr algn="l" fontAlgn="b"/>
                      <a:r>
                        <a:rPr lang="en-US" sz="1100" u="none" strike="noStrike">
                          <a:effectLst/>
                        </a:rPr>
                        <a:t>m/s</a:t>
                      </a:r>
                      <a:endParaRPr lang="en-US" sz="1100" b="0" i="0" u="none" strike="noStrike">
                        <a:solidFill>
                          <a:srgbClr val="000000"/>
                        </a:solidFill>
                        <a:effectLst/>
                        <a:latin typeface="Calibri"/>
                      </a:endParaRPr>
                    </a:p>
                  </a:txBody>
                  <a:tcPr marL="9525" marR="9525" marT="9525" marB="0" anchor="b"/>
                </a:tc>
                <a:tc>
                  <a:txBody>
                    <a:bodyPr/>
                    <a:lstStyle/>
                    <a:p>
                      <a:pPr algn="l" fontAlgn="b"/>
                      <a:r>
                        <a:rPr lang="en-US" sz="1100" u="none" strike="noStrike">
                          <a:effectLst/>
                        </a:rPr>
                        <a:t>L*T^-1</a:t>
                      </a:r>
                      <a:endParaRPr lang="en-US" sz="1100" b="0" i="0" u="none" strike="noStrike">
                        <a:solidFill>
                          <a:srgbClr val="000000"/>
                        </a:solidFill>
                        <a:effectLst/>
                        <a:latin typeface="Calibri"/>
                      </a:endParaRPr>
                    </a:p>
                  </a:txBody>
                  <a:tcPr marL="9525" marR="9525" marT="9525" marB="0" anchor="b"/>
                </a:tc>
                <a:tc>
                  <a:txBody>
                    <a:bodyPr/>
                    <a:lstStyle/>
                    <a:p>
                      <a:pPr algn="l" fontAlgn="b"/>
                      <a:endParaRPr lang="en-US" sz="1100" b="0" i="0" u="none" strike="noStrike">
                        <a:solidFill>
                          <a:srgbClr val="000000"/>
                        </a:solidFill>
                        <a:effectLst/>
                        <a:latin typeface="Calibri"/>
                      </a:endParaRPr>
                    </a:p>
                  </a:txBody>
                  <a:tcPr marL="9525" marR="9525" marT="9525" marB="0" anchor="b"/>
                </a:tc>
                <a:tc>
                  <a:txBody>
                    <a:bodyPr/>
                    <a:lstStyle/>
                    <a:p>
                      <a:pPr algn="l" fontAlgn="b"/>
                      <a:endParaRPr lang="en-US" sz="1100" b="0" i="0" u="none" strike="noStrike">
                        <a:solidFill>
                          <a:srgbClr val="000000"/>
                        </a:solidFill>
                        <a:effectLst/>
                        <a:latin typeface="Calibri"/>
                      </a:endParaRPr>
                    </a:p>
                  </a:txBody>
                  <a:tcPr marL="9525" marR="9525" marT="9525" marB="0" anchor="b"/>
                </a:tc>
                <a:tc>
                  <a:txBody>
                    <a:bodyPr/>
                    <a:lstStyle/>
                    <a:p>
                      <a:pPr algn="l" fontAlgn="b"/>
                      <a:r>
                        <a:rPr lang="en-US" sz="1100" u="none" strike="noStrike">
                          <a:effectLst/>
                        </a:rPr>
                        <a:t>3 repeating terms</a:t>
                      </a:r>
                      <a:endParaRPr lang="en-US" sz="1100" b="0" i="0" u="none" strike="noStrike">
                        <a:solidFill>
                          <a:srgbClr val="000000"/>
                        </a:solidFill>
                        <a:effectLst/>
                        <a:latin typeface="Calibri"/>
                      </a:endParaRPr>
                    </a:p>
                  </a:txBody>
                  <a:tcPr marL="9525" marR="9525" marT="9525" marB="0" anchor="b"/>
                </a:tc>
              </a:tr>
              <a:tr h="256117">
                <a:tc>
                  <a:txBody>
                    <a:bodyPr/>
                    <a:lstStyle/>
                    <a:p>
                      <a:pPr algn="l" fontAlgn="b"/>
                      <a:r>
                        <a:rPr lang="en-US" sz="1100" u="none" strike="noStrike">
                          <a:effectLst/>
                        </a:rPr>
                        <a:t>Boundary layer thickeness</a:t>
                      </a:r>
                      <a:endParaRPr lang="en-US" sz="1100" b="0" i="0" u="none" strike="noStrike">
                        <a:solidFill>
                          <a:srgbClr val="000000"/>
                        </a:solidFill>
                        <a:effectLst/>
                        <a:latin typeface="Calibri"/>
                      </a:endParaRPr>
                    </a:p>
                  </a:txBody>
                  <a:tcPr marL="9525" marR="9525" marT="9525" marB="0" anchor="b"/>
                </a:tc>
                <a:tc>
                  <a:txBody>
                    <a:bodyPr/>
                    <a:lstStyle/>
                    <a:p>
                      <a:pPr algn="l" fontAlgn="b"/>
                      <a:r>
                        <a:rPr lang="en-US" sz="1100" u="none" strike="noStrike">
                          <a:effectLst/>
                        </a:rPr>
                        <a:t>L*</a:t>
                      </a:r>
                      <a:endParaRPr lang="en-US" sz="1100" b="0" i="0" u="none" strike="noStrike">
                        <a:solidFill>
                          <a:srgbClr val="000000"/>
                        </a:solidFill>
                        <a:effectLst/>
                        <a:latin typeface="Calibri"/>
                      </a:endParaRPr>
                    </a:p>
                  </a:txBody>
                  <a:tcPr marL="9525" marR="9525" marT="9525" marB="0" anchor="b"/>
                </a:tc>
                <a:tc>
                  <a:txBody>
                    <a:bodyPr/>
                    <a:lstStyle/>
                    <a:p>
                      <a:pPr algn="l" fontAlgn="b"/>
                      <a:r>
                        <a:rPr lang="en-US" sz="1100" u="none" strike="noStrike">
                          <a:effectLst/>
                        </a:rPr>
                        <a:t>m</a:t>
                      </a:r>
                      <a:endParaRPr lang="en-US" sz="1100" b="0" i="0" u="none" strike="noStrike">
                        <a:solidFill>
                          <a:srgbClr val="000000"/>
                        </a:solidFill>
                        <a:effectLst/>
                        <a:latin typeface="Calibri"/>
                      </a:endParaRPr>
                    </a:p>
                  </a:txBody>
                  <a:tcPr marL="9525" marR="9525" marT="9525" marB="0" anchor="b"/>
                </a:tc>
                <a:tc>
                  <a:txBody>
                    <a:bodyPr/>
                    <a:lstStyle/>
                    <a:p>
                      <a:pPr algn="l" fontAlgn="b"/>
                      <a:r>
                        <a:rPr lang="en-US" sz="1100" u="none" strike="noStrike">
                          <a:effectLst/>
                        </a:rPr>
                        <a:t>L</a:t>
                      </a:r>
                      <a:endParaRPr lang="en-US" sz="1100" b="0" i="0" u="none" strike="noStrike">
                        <a:solidFill>
                          <a:srgbClr val="000000"/>
                        </a:solidFill>
                        <a:effectLst/>
                        <a:latin typeface="Calibri"/>
                      </a:endParaRPr>
                    </a:p>
                  </a:txBody>
                  <a:tcPr marL="9525" marR="9525" marT="9525" marB="0" anchor="b"/>
                </a:tc>
                <a:tc>
                  <a:txBody>
                    <a:bodyPr/>
                    <a:lstStyle/>
                    <a:p>
                      <a:pPr algn="l" fontAlgn="b"/>
                      <a:endParaRPr lang="en-US" sz="1100" b="0" i="0" u="none" strike="noStrike">
                        <a:solidFill>
                          <a:srgbClr val="000000"/>
                        </a:solidFill>
                        <a:effectLst/>
                        <a:latin typeface="Calibri"/>
                      </a:endParaRPr>
                    </a:p>
                  </a:txBody>
                  <a:tcPr marL="9525" marR="9525" marT="9525" marB="0" anchor="b"/>
                </a:tc>
                <a:tc>
                  <a:txBody>
                    <a:bodyPr/>
                    <a:lstStyle/>
                    <a:p>
                      <a:pPr algn="l" fontAlgn="b"/>
                      <a:endParaRPr lang="en-US" sz="1100" b="0" i="0" u="none" strike="noStrike">
                        <a:solidFill>
                          <a:srgbClr val="000000"/>
                        </a:solidFill>
                        <a:effectLst/>
                        <a:latin typeface="Calibri"/>
                      </a:endParaRPr>
                    </a:p>
                  </a:txBody>
                  <a:tcPr marL="9525" marR="9525" marT="9525" marB="0" anchor="b"/>
                </a:tc>
                <a:tc>
                  <a:txBody>
                    <a:bodyPr/>
                    <a:lstStyle/>
                    <a:p>
                      <a:pPr algn="l" fontAlgn="b"/>
                      <a:endParaRPr lang="en-US" sz="1100" b="0" i="0" u="none" strike="noStrike">
                        <a:solidFill>
                          <a:srgbClr val="000000"/>
                        </a:solidFill>
                        <a:effectLst/>
                        <a:latin typeface="Calibri"/>
                      </a:endParaRPr>
                    </a:p>
                  </a:txBody>
                  <a:tcPr marL="9525" marR="9525" marT="9525" marB="0" anchor="b"/>
                </a:tc>
              </a:tr>
              <a:tr h="256117">
                <a:tc>
                  <a:txBody>
                    <a:bodyPr/>
                    <a:lstStyle/>
                    <a:p>
                      <a:pPr algn="l" fontAlgn="b"/>
                      <a:r>
                        <a:rPr lang="en-US" sz="1100" u="none" strike="noStrike">
                          <a:effectLst/>
                        </a:rPr>
                        <a:t>kinematic viscosity</a:t>
                      </a:r>
                      <a:endParaRPr lang="en-US" sz="1100" b="0" i="0" u="none" strike="noStrike">
                        <a:solidFill>
                          <a:srgbClr val="000000"/>
                        </a:solidFill>
                        <a:effectLst/>
                        <a:latin typeface="Calibri"/>
                      </a:endParaRPr>
                    </a:p>
                  </a:txBody>
                  <a:tcPr marL="9525" marR="9525" marT="9525" marB="0" anchor="b"/>
                </a:tc>
                <a:tc>
                  <a:txBody>
                    <a:bodyPr/>
                    <a:lstStyle/>
                    <a:p>
                      <a:pPr algn="l" fontAlgn="b"/>
                      <a:r>
                        <a:rPr lang="en-US" sz="1100" u="none" strike="noStrike">
                          <a:effectLst/>
                        </a:rPr>
                        <a:t>nu</a:t>
                      </a:r>
                      <a:endParaRPr lang="en-US" sz="1100" b="0" i="0" u="none" strike="noStrike">
                        <a:solidFill>
                          <a:srgbClr val="000000"/>
                        </a:solidFill>
                        <a:effectLst/>
                        <a:latin typeface="Calibri"/>
                      </a:endParaRPr>
                    </a:p>
                  </a:txBody>
                  <a:tcPr marL="9525" marR="9525" marT="9525" marB="0" anchor="b"/>
                </a:tc>
                <a:tc>
                  <a:txBody>
                    <a:bodyPr/>
                    <a:lstStyle/>
                    <a:p>
                      <a:pPr algn="l" fontAlgn="b"/>
                      <a:r>
                        <a:rPr lang="en-US" sz="1100" u="none" strike="noStrike">
                          <a:effectLst/>
                        </a:rPr>
                        <a:t>m^2/s</a:t>
                      </a:r>
                      <a:endParaRPr lang="en-US" sz="1100" b="0" i="0" u="none" strike="noStrike">
                        <a:solidFill>
                          <a:srgbClr val="000000"/>
                        </a:solidFill>
                        <a:effectLst/>
                        <a:latin typeface="Calibri"/>
                      </a:endParaRPr>
                    </a:p>
                  </a:txBody>
                  <a:tcPr marL="9525" marR="9525" marT="9525" marB="0" anchor="b"/>
                </a:tc>
                <a:tc>
                  <a:txBody>
                    <a:bodyPr/>
                    <a:lstStyle/>
                    <a:p>
                      <a:pPr algn="l" fontAlgn="b"/>
                      <a:r>
                        <a:rPr lang="en-US" sz="1100" u="none" strike="noStrike">
                          <a:effectLst/>
                        </a:rPr>
                        <a:t>L^2*T^-1</a:t>
                      </a:r>
                      <a:endParaRPr lang="en-US" sz="1100" b="0" i="0" u="none" strike="noStrike">
                        <a:solidFill>
                          <a:srgbClr val="000000"/>
                        </a:solidFill>
                        <a:effectLst/>
                        <a:latin typeface="Calibri"/>
                      </a:endParaRPr>
                    </a:p>
                  </a:txBody>
                  <a:tcPr marL="9525" marR="9525" marT="9525" marB="0" anchor="b"/>
                </a:tc>
                <a:tc>
                  <a:txBody>
                    <a:bodyPr/>
                    <a:lstStyle/>
                    <a:p>
                      <a:pPr algn="l" fontAlgn="b"/>
                      <a:endParaRPr lang="en-US" sz="1100" b="0" i="0" u="none" strike="noStrike">
                        <a:solidFill>
                          <a:srgbClr val="000000"/>
                        </a:solidFill>
                        <a:effectLst/>
                        <a:latin typeface="Calibri"/>
                      </a:endParaRPr>
                    </a:p>
                  </a:txBody>
                  <a:tcPr marL="9525" marR="9525" marT="9525" marB="0" anchor="b"/>
                </a:tc>
                <a:tc>
                  <a:txBody>
                    <a:bodyPr/>
                    <a:lstStyle/>
                    <a:p>
                      <a:pPr algn="l" fontAlgn="b"/>
                      <a:endParaRPr lang="en-US" sz="1100" b="0" i="0" u="none" strike="noStrike">
                        <a:solidFill>
                          <a:srgbClr val="000000"/>
                        </a:solidFill>
                        <a:effectLst/>
                        <a:latin typeface="Calibri"/>
                      </a:endParaRPr>
                    </a:p>
                  </a:txBody>
                  <a:tcPr marL="9525" marR="9525" marT="9525" marB="0" anchor="b"/>
                </a:tc>
                <a:tc>
                  <a:txBody>
                    <a:bodyPr/>
                    <a:lstStyle/>
                    <a:p>
                      <a:pPr algn="l" fontAlgn="b"/>
                      <a:endParaRPr lang="en-US" sz="1100" b="0" i="0" u="none" strike="noStrike">
                        <a:solidFill>
                          <a:srgbClr val="000000"/>
                        </a:solidFill>
                        <a:effectLst/>
                        <a:latin typeface="Calibri"/>
                      </a:endParaRPr>
                    </a:p>
                  </a:txBody>
                  <a:tcPr marL="9525" marR="9525" marT="9525" marB="0" anchor="b"/>
                </a:tc>
              </a:tr>
              <a:tr h="256117">
                <a:tc>
                  <a:txBody>
                    <a:bodyPr/>
                    <a:lstStyle/>
                    <a:p>
                      <a:pPr algn="l" fontAlgn="b"/>
                      <a:r>
                        <a:rPr lang="en-US" sz="1100" u="none" strike="noStrike">
                          <a:effectLst/>
                        </a:rPr>
                        <a:t>threshold friction velocity</a:t>
                      </a:r>
                      <a:endParaRPr lang="en-US" sz="1100" b="0" i="0" u="none" strike="noStrike">
                        <a:solidFill>
                          <a:srgbClr val="000000"/>
                        </a:solidFill>
                        <a:effectLst/>
                        <a:latin typeface="Calibri"/>
                      </a:endParaRPr>
                    </a:p>
                  </a:txBody>
                  <a:tcPr marL="9525" marR="9525" marT="9525" marB="0" anchor="b"/>
                </a:tc>
                <a:tc>
                  <a:txBody>
                    <a:bodyPr/>
                    <a:lstStyle/>
                    <a:p>
                      <a:pPr algn="l" fontAlgn="b"/>
                      <a:r>
                        <a:rPr lang="en-US" sz="1100" u="none" strike="noStrike">
                          <a:effectLst/>
                        </a:rPr>
                        <a:t>u*</a:t>
                      </a:r>
                      <a:endParaRPr lang="en-US" sz="1100" b="0" i="0" u="none" strike="noStrike">
                        <a:solidFill>
                          <a:srgbClr val="000000"/>
                        </a:solidFill>
                        <a:effectLst/>
                        <a:latin typeface="Calibri"/>
                      </a:endParaRPr>
                    </a:p>
                  </a:txBody>
                  <a:tcPr marL="9525" marR="9525" marT="9525" marB="0" anchor="b"/>
                </a:tc>
                <a:tc>
                  <a:txBody>
                    <a:bodyPr/>
                    <a:lstStyle/>
                    <a:p>
                      <a:pPr algn="l" fontAlgn="b"/>
                      <a:r>
                        <a:rPr lang="en-US" sz="1100" u="none" strike="noStrike">
                          <a:effectLst/>
                        </a:rPr>
                        <a:t>m/s</a:t>
                      </a:r>
                      <a:endParaRPr lang="en-US" sz="1100" b="0" i="0" u="none" strike="noStrike">
                        <a:solidFill>
                          <a:srgbClr val="000000"/>
                        </a:solidFill>
                        <a:effectLst/>
                        <a:latin typeface="Calibri"/>
                      </a:endParaRPr>
                    </a:p>
                  </a:txBody>
                  <a:tcPr marL="9525" marR="9525" marT="9525" marB="0" anchor="b"/>
                </a:tc>
                <a:tc>
                  <a:txBody>
                    <a:bodyPr/>
                    <a:lstStyle/>
                    <a:p>
                      <a:pPr algn="l" fontAlgn="b"/>
                      <a:r>
                        <a:rPr lang="en-US" sz="1100" u="none" strike="noStrike">
                          <a:effectLst/>
                        </a:rPr>
                        <a:t>L*T^-1</a:t>
                      </a:r>
                      <a:endParaRPr lang="en-US" sz="1100" b="0" i="0" u="none" strike="noStrike">
                        <a:solidFill>
                          <a:srgbClr val="000000"/>
                        </a:solidFill>
                        <a:effectLst/>
                        <a:latin typeface="Calibri"/>
                      </a:endParaRPr>
                    </a:p>
                  </a:txBody>
                  <a:tcPr marL="9525" marR="9525" marT="9525" marB="0" anchor="b"/>
                </a:tc>
                <a:tc>
                  <a:txBody>
                    <a:bodyPr/>
                    <a:lstStyle/>
                    <a:p>
                      <a:pPr algn="l" fontAlgn="b"/>
                      <a:endParaRPr lang="en-US" sz="1100" b="0" i="0" u="none" strike="noStrike">
                        <a:solidFill>
                          <a:srgbClr val="000000"/>
                        </a:solidFill>
                        <a:effectLst/>
                        <a:latin typeface="Calibri"/>
                      </a:endParaRPr>
                    </a:p>
                  </a:txBody>
                  <a:tcPr marL="9525" marR="9525" marT="9525" marB="0" anchor="b"/>
                </a:tc>
                <a:tc>
                  <a:txBody>
                    <a:bodyPr/>
                    <a:lstStyle/>
                    <a:p>
                      <a:pPr algn="l" fontAlgn="b"/>
                      <a:endParaRPr lang="en-US" sz="1100" b="0" i="0" u="none" strike="noStrike">
                        <a:solidFill>
                          <a:srgbClr val="000000"/>
                        </a:solidFill>
                        <a:effectLst/>
                        <a:latin typeface="Calibri"/>
                      </a:endParaRPr>
                    </a:p>
                  </a:txBody>
                  <a:tcPr marL="9525" marR="9525" marT="9525" marB="0" anchor="b"/>
                </a:tc>
                <a:tc>
                  <a:txBody>
                    <a:bodyPr/>
                    <a:lstStyle/>
                    <a:p>
                      <a:pPr algn="l" fontAlgn="b"/>
                      <a:endParaRPr lang="en-US" sz="1100" b="0" i="0" u="none" strike="noStrike">
                        <a:solidFill>
                          <a:srgbClr val="000000"/>
                        </a:solidFill>
                        <a:effectLst/>
                        <a:latin typeface="Calibri"/>
                      </a:endParaRPr>
                    </a:p>
                  </a:txBody>
                  <a:tcPr marL="9525" marR="9525" marT="9525" marB="0" anchor="b"/>
                </a:tc>
              </a:tr>
              <a:tr h="256117">
                <a:tc>
                  <a:txBody>
                    <a:bodyPr/>
                    <a:lstStyle/>
                    <a:p>
                      <a:pPr algn="l" fontAlgn="b"/>
                      <a:r>
                        <a:rPr lang="en-US" sz="1100" u="none" strike="noStrike">
                          <a:effectLst/>
                        </a:rPr>
                        <a:t>sediment density</a:t>
                      </a:r>
                      <a:endParaRPr lang="en-US" sz="1100" b="0" i="0" u="none" strike="noStrike">
                        <a:solidFill>
                          <a:srgbClr val="000000"/>
                        </a:solidFill>
                        <a:effectLst/>
                        <a:latin typeface="Calibri"/>
                      </a:endParaRPr>
                    </a:p>
                  </a:txBody>
                  <a:tcPr marL="9525" marR="9525" marT="9525" marB="0" anchor="b"/>
                </a:tc>
                <a:tc>
                  <a:txBody>
                    <a:bodyPr/>
                    <a:lstStyle/>
                    <a:p>
                      <a:pPr algn="l" fontAlgn="b"/>
                      <a:r>
                        <a:rPr lang="en-US" sz="1100" u="none" strike="noStrike">
                          <a:effectLst/>
                        </a:rPr>
                        <a:t>rhos</a:t>
                      </a:r>
                      <a:endParaRPr lang="en-US" sz="1100" b="0" i="0" u="none" strike="noStrike">
                        <a:solidFill>
                          <a:srgbClr val="000000"/>
                        </a:solidFill>
                        <a:effectLst/>
                        <a:latin typeface="Calibri"/>
                      </a:endParaRPr>
                    </a:p>
                  </a:txBody>
                  <a:tcPr marL="9525" marR="9525" marT="9525" marB="0" anchor="b"/>
                </a:tc>
                <a:tc>
                  <a:txBody>
                    <a:bodyPr/>
                    <a:lstStyle/>
                    <a:p>
                      <a:pPr algn="l" fontAlgn="b"/>
                      <a:r>
                        <a:rPr lang="en-US" sz="1100" u="none" strike="noStrike">
                          <a:effectLst/>
                        </a:rPr>
                        <a:t>kg/m^3</a:t>
                      </a:r>
                      <a:endParaRPr lang="en-US" sz="1100" b="0" i="0" u="none" strike="noStrike">
                        <a:solidFill>
                          <a:srgbClr val="000000"/>
                        </a:solidFill>
                        <a:effectLst/>
                        <a:latin typeface="Calibri"/>
                      </a:endParaRPr>
                    </a:p>
                  </a:txBody>
                  <a:tcPr marL="9525" marR="9525" marT="9525" marB="0" anchor="b"/>
                </a:tc>
                <a:tc>
                  <a:txBody>
                    <a:bodyPr/>
                    <a:lstStyle/>
                    <a:p>
                      <a:pPr algn="l" fontAlgn="b"/>
                      <a:r>
                        <a:rPr lang="en-US" sz="1100" u="none" strike="noStrike">
                          <a:effectLst/>
                        </a:rPr>
                        <a:t>M*L^-3</a:t>
                      </a:r>
                      <a:endParaRPr lang="en-US" sz="1100" b="0" i="0" u="none" strike="noStrike">
                        <a:solidFill>
                          <a:srgbClr val="000000"/>
                        </a:solidFill>
                        <a:effectLst/>
                        <a:latin typeface="Calibri"/>
                      </a:endParaRPr>
                    </a:p>
                  </a:txBody>
                  <a:tcPr marL="9525" marR="9525" marT="9525" marB="0" anchor="b"/>
                </a:tc>
                <a:tc>
                  <a:txBody>
                    <a:bodyPr/>
                    <a:lstStyle/>
                    <a:p>
                      <a:pPr algn="l" fontAlgn="b"/>
                      <a:endParaRPr lang="en-US" sz="1100" b="0" i="0" u="none" strike="noStrike">
                        <a:solidFill>
                          <a:srgbClr val="000000"/>
                        </a:solidFill>
                        <a:effectLst/>
                        <a:latin typeface="Calibri"/>
                      </a:endParaRPr>
                    </a:p>
                  </a:txBody>
                  <a:tcPr marL="9525" marR="9525" marT="9525" marB="0" anchor="b"/>
                </a:tc>
                <a:tc>
                  <a:txBody>
                    <a:bodyPr/>
                    <a:lstStyle/>
                    <a:p>
                      <a:pPr algn="l" fontAlgn="b"/>
                      <a:endParaRPr lang="en-US" sz="1100" b="0" i="0" u="none" strike="noStrike">
                        <a:solidFill>
                          <a:srgbClr val="000000"/>
                        </a:solidFill>
                        <a:effectLst/>
                        <a:latin typeface="Calibri"/>
                      </a:endParaRPr>
                    </a:p>
                  </a:txBody>
                  <a:tcPr marL="9525" marR="9525" marT="9525" marB="0" anchor="b"/>
                </a:tc>
                <a:tc>
                  <a:txBody>
                    <a:bodyPr/>
                    <a:lstStyle/>
                    <a:p>
                      <a:pPr algn="l" fontAlgn="b"/>
                      <a:endParaRPr lang="en-US" sz="1100" b="0" i="0" u="none" strike="noStrike">
                        <a:solidFill>
                          <a:srgbClr val="000000"/>
                        </a:solidFill>
                        <a:effectLst/>
                        <a:latin typeface="Calibri"/>
                      </a:endParaRPr>
                    </a:p>
                  </a:txBody>
                  <a:tcPr marL="9525" marR="9525" marT="9525" marB="0" anchor="b"/>
                </a:tc>
              </a:tr>
              <a:tr h="256117">
                <a:tc>
                  <a:txBody>
                    <a:bodyPr/>
                    <a:lstStyle/>
                    <a:p>
                      <a:pPr algn="l" fontAlgn="b"/>
                      <a:r>
                        <a:rPr lang="en-US" sz="1100" u="none" strike="noStrike">
                          <a:effectLst/>
                        </a:rPr>
                        <a:t>fluid density</a:t>
                      </a:r>
                      <a:endParaRPr lang="en-US" sz="1100" b="0" i="0" u="none" strike="noStrike">
                        <a:solidFill>
                          <a:srgbClr val="000000"/>
                        </a:solidFill>
                        <a:effectLst/>
                        <a:latin typeface="Calibri"/>
                      </a:endParaRPr>
                    </a:p>
                  </a:txBody>
                  <a:tcPr marL="9525" marR="9525" marT="9525" marB="0" anchor="b"/>
                </a:tc>
                <a:tc>
                  <a:txBody>
                    <a:bodyPr/>
                    <a:lstStyle/>
                    <a:p>
                      <a:pPr algn="l" fontAlgn="b"/>
                      <a:r>
                        <a:rPr lang="en-US" sz="1100" u="none" strike="noStrike">
                          <a:effectLst/>
                        </a:rPr>
                        <a:t>rho</a:t>
                      </a:r>
                      <a:endParaRPr lang="en-US" sz="1100" b="0" i="0" u="none" strike="noStrike">
                        <a:solidFill>
                          <a:srgbClr val="000000"/>
                        </a:solidFill>
                        <a:effectLst/>
                        <a:latin typeface="Calibri"/>
                      </a:endParaRPr>
                    </a:p>
                  </a:txBody>
                  <a:tcPr marL="9525" marR="9525" marT="9525" marB="0" anchor="b"/>
                </a:tc>
                <a:tc>
                  <a:txBody>
                    <a:bodyPr/>
                    <a:lstStyle/>
                    <a:p>
                      <a:pPr algn="l" fontAlgn="b"/>
                      <a:r>
                        <a:rPr lang="en-US" sz="1100" u="none" strike="noStrike">
                          <a:effectLst/>
                        </a:rPr>
                        <a:t>kg/m^3</a:t>
                      </a:r>
                      <a:endParaRPr lang="en-US" sz="1100" b="0" i="0" u="none" strike="noStrike">
                        <a:solidFill>
                          <a:srgbClr val="000000"/>
                        </a:solidFill>
                        <a:effectLst/>
                        <a:latin typeface="Calibri"/>
                      </a:endParaRPr>
                    </a:p>
                  </a:txBody>
                  <a:tcPr marL="9525" marR="9525" marT="9525" marB="0" anchor="b"/>
                </a:tc>
                <a:tc>
                  <a:txBody>
                    <a:bodyPr/>
                    <a:lstStyle/>
                    <a:p>
                      <a:pPr algn="l" fontAlgn="b"/>
                      <a:r>
                        <a:rPr lang="en-US" sz="1100" u="none" strike="noStrike">
                          <a:effectLst/>
                        </a:rPr>
                        <a:t>M*L^-3</a:t>
                      </a:r>
                      <a:endParaRPr lang="en-US" sz="1100" b="0" i="0" u="none" strike="noStrike">
                        <a:solidFill>
                          <a:srgbClr val="000000"/>
                        </a:solidFill>
                        <a:effectLst/>
                        <a:latin typeface="Calibri"/>
                      </a:endParaRPr>
                    </a:p>
                  </a:txBody>
                  <a:tcPr marL="9525" marR="9525" marT="9525" marB="0" anchor="b"/>
                </a:tc>
                <a:tc>
                  <a:txBody>
                    <a:bodyPr/>
                    <a:lstStyle/>
                    <a:p>
                      <a:pPr algn="l" fontAlgn="b"/>
                      <a:endParaRPr lang="en-US" sz="1100" b="0" i="0" u="none" strike="noStrike">
                        <a:solidFill>
                          <a:srgbClr val="000000"/>
                        </a:solidFill>
                        <a:effectLst/>
                        <a:latin typeface="Calibri"/>
                      </a:endParaRPr>
                    </a:p>
                  </a:txBody>
                  <a:tcPr marL="9525" marR="9525" marT="9525" marB="0" anchor="b"/>
                </a:tc>
                <a:tc>
                  <a:txBody>
                    <a:bodyPr/>
                    <a:lstStyle/>
                    <a:p>
                      <a:pPr algn="l" fontAlgn="b"/>
                      <a:endParaRPr lang="en-US" sz="1100" b="0" i="0" u="none" strike="noStrike">
                        <a:solidFill>
                          <a:srgbClr val="000000"/>
                        </a:solidFill>
                        <a:effectLst/>
                        <a:latin typeface="Calibri"/>
                      </a:endParaRPr>
                    </a:p>
                  </a:txBody>
                  <a:tcPr marL="9525" marR="9525" marT="9525" marB="0" anchor="b"/>
                </a:tc>
                <a:tc>
                  <a:txBody>
                    <a:bodyPr/>
                    <a:lstStyle/>
                    <a:p>
                      <a:pPr algn="l" fontAlgn="b"/>
                      <a:endParaRPr lang="en-US" sz="1100" b="0" i="0" u="none" strike="noStrike">
                        <a:solidFill>
                          <a:srgbClr val="000000"/>
                        </a:solidFill>
                        <a:effectLst/>
                        <a:latin typeface="Calibri"/>
                      </a:endParaRPr>
                    </a:p>
                  </a:txBody>
                  <a:tcPr marL="9525" marR="9525" marT="9525" marB="0" anchor="b"/>
                </a:tc>
              </a:tr>
              <a:tr h="256117">
                <a:tc>
                  <a:txBody>
                    <a:bodyPr/>
                    <a:lstStyle/>
                    <a:p>
                      <a:pPr algn="l" fontAlgn="b"/>
                      <a:r>
                        <a:rPr lang="en-US" sz="1100" u="none" strike="noStrike">
                          <a:effectLst/>
                        </a:rPr>
                        <a:t>Passing Frequency</a:t>
                      </a:r>
                      <a:endParaRPr lang="en-US" sz="1100" b="0" i="0" u="none" strike="noStrike">
                        <a:solidFill>
                          <a:srgbClr val="000000"/>
                        </a:solidFill>
                        <a:effectLst/>
                        <a:latin typeface="Calibri"/>
                      </a:endParaRPr>
                    </a:p>
                  </a:txBody>
                  <a:tcPr marL="9525" marR="9525" marT="9525" marB="0" anchor="b"/>
                </a:tc>
                <a:tc>
                  <a:txBody>
                    <a:bodyPr/>
                    <a:lstStyle/>
                    <a:p>
                      <a:pPr algn="l" fontAlgn="b"/>
                      <a:r>
                        <a:rPr lang="en-US" sz="1100" u="none" strike="noStrike">
                          <a:effectLst/>
                        </a:rPr>
                        <a:t>1/t</a:t>
                      </a:r>
                      <a:endParaRPr lang="en-US" sz="1100" b="0" i="0" u="none" strike="noStrike">
                        <a:solidFill>
                          <a:srgbClr val="000000"/>
                        </a:solidFill>
                        <a:effectLst/>
                        <a:latin typeface="Calibri"/>
                      </a:endParaRPr>
                    </a:p>
                  </a:txBody>
                  <a:tcPr marL="9525" marR="9525" marT="9525" marB="0" anchor="b"/>
                </a:tc>
                <a:tc>
                  <a:txBody>
                    <a:bodyPr/>
                    <a:lstStyle/>
                    <a:p>
                      <a:pPr algn="l" fontAlgn="b"/>
                      <a:r>
                        <a:rPr lang="en-US" sz="1100" u="none" strike="noStrike">
                          <a:effectLst/>
                        </a:rPr>
                        <a:t>1/s</a:t>
                      </a:r>
                      <a:endParaRPr lang="en-US" sz="1100" b="0" i="0" u="none" strike="noStrike">
                        <a:solidFill>
                          <a:srgbClr val="000000"/>
                        </a:solidFill>
                        <a:effectLst/>
                        <a:latin typeface="Calibri"/>
                      </a:endParaRPr>
                    </a:p>
                  </a:txBody>
                  <a:tcPr marL="9525" marR="9525" marT="9525" marB="0" anchor="b"/>
                </a:tc>
                <a:tc>
                  <a:txBody>
                    <a:bodyPr/>
                    <a:lstStyle/>
                    <a:p>
                      <a:pPr algn="l" fontAlgn="b"/>
                      <a:r>
                        <a:rPr lang="en-US" sz="1100" u="none" strike="noStrike">
                          <a:effectLst/>
                        </a:rPr>
                        <a:t>T^-1</a:t>
                      </a:r>
                      <a:endParaRPr lang="en-US" sz="1100" b="0" i="0" u="none" strike="noStrike">
                        <a:solidFill>
                          <a:srgbClr val="000000"/>
                        </a:solidFill>
                        <a:effectLst/>
                        <a:latin typeface="Calibri"/>
                      </a:endParaRPr>
                    </a:p>
                  </a:txBody>
                  <a:tcPr marL="9525" marR="9525" marT="9525" marB="0" anchor="b"/>
                </a:tc>
                <a:tc>
                  <a:txBody>
                    <a:bodyPr/>
                    <a:lstStyle/>
                    <a:p>
                      <a:pPr algn="l" fontAlgn="b"/>
                      <a:endParaRPr lang="en-US" sz="1100" b="0" i="0" u="none" strike="noStrike">
                        <a:solidFill>
                          <a:srgbClr val="000000"/>
                        </a:solidFill>
                        <a:effectLst/>
                        <a:latin typeface="Calibri"/>
                      </a:endParaRPr>
                    </a:p>
                  </a:txBody>
                  <a:tcPr marL="9525" marR="9525" marT="9525" marB="0" anchor="b"/>
                </a:tc>
                <a:tc>
                  <a:txBody>
                    <a:bodyPr/>
                    <a:lstStyle/>
                    <a:p>
                      <a:pPr algn="l" fontAlgn="b"/>
                      <a:endParaRPr lang="en-US" sz="1100" b="0" i="0" u="none" strike="noStrike">
                        <a:solidFill>
                          <a:srgbClr val="000000"/>
                        </a:solidFill>
                        <a:effectLst/>
                        <a:latin typeface="Calibri"/>
                      </a:endParaRPr>
                    </a:p>
                  </a:txBody>
                  <a:tcPr marL="9525" marR="9525" marT="9525" marB="0" anchor="b"/>
                </a:tc>
                <a:tc>
                  <a:txBody>
                    <a:bodyPr/>
                    <a:lstStyle/>
                    <a:p>
                      <a:pPr algn="l" fontAlgn="b"/>
                      <a:endParaRPr lang="en-US" sz="1100" b="0" i="0" u="none" strike="noStrike">
                        <a:solidFill>
                          <a:srgbClr val="000000"/>
                        </a:solidFill>
                        <a:effectLst/>
                        <a:latin typeface="Calibri"/>
                      </a:endParaRPr>
                    </a:p>
                  </a:txBody>
                  <a:tcPr marL="9525" marR="9525" marT="9525" marB="0" anchor="b"/>
                </a:tc>
              </a:tr>
              <a:tr h="256117">
                <a:tc>
                  <a:txBody>
                    <a:bodyPr/>
                    <a:lstStyle/>
                    <a:p>
                      <a:pPr algn="l" fontAlgn="b"/>
                      <a:r>
                        <a:rPr lang="en-US" sz="1100" u="none" strike="noStrike">
                          <a:effectLst/>
                        </a:rPr>
                        <a:t>vortex circulation</a:t>
                      </a:r>
                      <a:endParaRPr lang="en-US" sz="1100" b="0" i="0" u="none" strike="noStrike">
                        <a:solidFill>
                          <a:srgbClr val="000000"/>
                        </a:solidFill>
                        <a:effectLst/>
                        <a:latin typeface="Calibri"/>
                      </a:endParaRPr>
                    </a:p>
                  </a:txBody>
                  <a:tcPr marL="9525" marR="9525" marT="9525" marB="0" anchor="b"/>
                </a:tc>
                <a:tc>
                  <a:txBody>
                    <a:bodyPr/>
                    <a:lstStyle/>
                    <a:p>
                      <a:pPr algn="l" fontAlgn="b"/>
                      <a:r>
                        <a:rPr lang="en-US" sz="1100" u="none" strike="noStrike">
                          <a:effectLst/>
                        </a:rPr>
                        <a:t>gammanu</a:t>
                      </a:r>
                      <a:endParaRPr lang="en-US" sz="1100" b="0" i="0" u="none" strike="noStrike">
                        <a:solidFill>
                          <a:srgbClr val="000000"/>
                        </a:solidFill>
                        <a:effectLst/>
                        <a:latin typeface="Calibri"/>
                      </a:endParaRPr>
                    </a:p>
                  </a:txBody>
                  <a:tcPr marL="9525" marR="9525" marT="9525" marB="0" anchor="b"/>
                </a:tc>
                <a:tc>
                  <a:txBody>
                    <a:bodyPr/>
                    <a:lstStyle/>
                    <a:p>
                      <a:pPr algn="l" fontAlgn="b"/>
                      <a:r>
                        <a:rPr lang="en-US" sz="1100" u="none" strike="noStrike">
                          <a:effectLst/>
                        </a:rPr>
                        <a:t>m^2/s</a:t>
                      </a:r>
                      <a:endParaRPr lang="en-US" sz="1100" b="0" i="0" u="none" strike="noStrike">
                        <a:solidFill>
                          <a:srgbClr val="000000"/>
                        </a:solidFill>
                        <a:effectLst/>
                        <a:latin typeface="Calibri"/>
                      </a:endParaRPr>
                    </a:p>
                  </a:txBody>
                  <a:tcPr marL="9525" marR="9525" marT="9525" marB="0" anchor="b"/>
                </a:tc>
                <a:tc>
                  <a:txBody>
                    <a:bodyPr/>
                    <a:lstStyle/>
                    <a:p>
                      <a:pPr algn="l" fontAlgn="b"/>
                      <a:r>
                        <a:rPr lang="en-US" sz="1100" u="none" strike="noStrike">
                          <a:effectLst/>
                        </a:rPr>
                        <a:t>L^2*T^-1</a:t>
                      </a:r>
                      <a:endParaRPr lang="en-US" sz="1100" b="0" i="0" u="none" strike="noStrike">
                        <a:solidFill>
                          <a:srgbClr val="000000"/>
                        </a:solidFill>
                        <a:effectLst/>
                        <a:latin typeface="Calibri"/>
                      </a:endParaRPr>
                    </a:p>
                  </a:txBody>
                  <a:tcPr marL="9525" marR="9525" marT="9525" marB="0" anchor="b"/>
                </a:tc>
                <a:tc>
                  <a:txBody>
                    <a:bodyPr/>
                    <a:lstStyle/>
                    <a:p>
                      <a:pPr algn="l" fontAlgn="b"/>
                      <a:endParaRPr lang="en-US" sz="1100" b="0" i="0" u="none" strike="noStrike">
                        <a:solidFill>
                          <a:srgbClr val="000000"/>
                        </a:solidFill>
                        <a:effectLst/>
                        <a:latin typeface="Calibri"/>
                      </a:endParaRPr>
                    </a:p>
                  </a:txBody>
                  <a:tcPr marL="9525" marR="9525" marT="9525" marB="0" anchor="b"/>
                </a:tc>
                <a:tc>
                  <a:txBody>
                    <a:bodyPr/>
                    <a:lstStyle/>
                    <a:p>
                      <a:pPr algn="l" fontAlgn="b"/>
                      <a:endParaRPr lang="en-US" sz="1100" b="0" i="0" u="none" strike="noStrike">
                        <a:solidFill>
                          <a:srgbClr val="000000"/>
                        </a:solidFill>
                        <a:effectLst/>
                        <a:latin typeface="Calibri"/>
                      </a:endParaRPr>
                    </a:p>
                  </a:txBody>
                  <a:tcPr marL="9525" marR="9525" marT="9525" marB="0" anchor="b"/>
                </a:tc>
                <a:tc>
                  <a:txBody>
                    <a:bodyPr/>
                    <a:lstStyle/>
                    <a:p>
                      <a:pPr algn="l" fontAlgn="b"/>
                      <a:endParaRPr lang="en-US" sz="1100" b="0" i="0" u="none" strike="noStrike">
                        <a:solidFill>
                          <a:srgbClr val="000000"/>
                        </a:solidFill>
                        <a:effectLst/>
                        <a:latin typeface="Calibri"/>
                      </a:endParaRPr>
                    </a:p>
                  </a:txBody>
                  <a:tcPr marL="9525" marR="9525" marT="9525" marB="0" anchor="b"/>
                </a:tc>
              </a:tr>
              <a:tr h="256117">
                <a:tc>
                  <a:txBody>
                    <a:bodyPr/>
                    <a:lstStyle/>
                    <a:p>
                      <a:pPr algn="l" fontAlgn="b"/>
                      <a:r>
                        <a:rPr lang="en-US" sz="1100" u="none" strike="noStrike">
                          <a:effectLst/>
                        </a:rPr>
                        <a:t>vortex core size</a:t>
                      </a:r>
                      <a:endParaRPr lang="en-US" sz="1100" b="0" i="0" u="none" strike="noStrike">
                        <a:solidFill>
                          <a:srgbClr val="000000"/>
                        </a:solidFill>
                        <a:effectLst/>
                        <a:latin typeface="Calibri"/>
                      </a:endParaRPr>
                    </a:p>
                  </a:txBody>
                  <a:tcPr marL="9525" marR="9525" marT="9525" marB="0" anchor="b"/>
                </a:tc>
                <a:tc>
                  <a:txBody>
                    <a:bodyPr/>
                    <a:lstStyle/>
                    <a:p>
                      <a:pPr algn="l" fontAlgn="b"/>
                      <a:r>
                        <a:rPr lang="en-US" sz="1100" u="none" strike="noStrike">
                          <a:effectLst/>
                        </a:rPr>
                        <a:t>Rvortex</a:t>
                      </a:r>
                      <a:endParaRPr lang="en-US" sz="1100" b="0" i="0" u="none" strike="noStrike">
                        <a:solidFill>
                          <a:srgbClr val="000000"/>
                        </a:solidFill>
                        <a:effectLst/>
                        <a:latin typeface="Calibri"/>
                      </a:endParaRPr>
                    </a:p>
                  </a:txBody>
                  <a:tcPr marL="9525" marR="9525" marT="9525" marB="0" anchor="b"/>
                </a:tc>
                <a:tc>
                  <a:txBody>
                    <a:bodyPr/>
                    <a:lstStyle/>
                    <a:p>
                      <a:pPr algn="l" fontAlgn="b"/>
                      <a:r>
                        <a:rPr lang="en-US" sz="1100" u="none" strike="noStrike">
                          <a:effectLst/>
                        </a:rPr>
                        <a:t>m</a:t>
                      </a:r>
                      <a:endParaRPr lang="en-US" sz="1100" b="0" i="0" u="none" strike="noStrike">
                        <a:solidFill>
                          <a:srgbClr val="000000"/>
                        </a:solidFill>
                        <a:effectLst/>
                        <a:latin typeface="Calibri"/>
                      </a:endParaRPr>
                    </a:p>
                  </a:txBody>
                  <a:tcPr marL="9525" marR="9525" marT="9525" marB="0" anchor="b"/>
                </a:tc>
                <a:tc>
                  <a:txBody>
                    <a:bodyPr/>
                    <a:lstStyle/>
                    <a:p>
                      <a:pPr algn="l" fontAlgn="b"/>
                      <a:r>
                        <a:rPr lang="en-US" sz="1100" u="none" strike="noStrike">
                          <a:effectLst/>
                        </a:rPr>
                        <a:t>L</a:t>
                      </a:r>
                      <a:endParaRPr lang="en-US" sz="1100" b="0" i="0" u="none" strike="noStrike">
                        <a:solidFill>
                          <a:srgbClr val="000000"/>
                        </a:solidFill>
                        <a:effectLst/>
                        <a:latin typeface="Calibri"/>
                      </a:endParaRPr>
                    </a:p>
                  </a:txBody>
                  <a:tcPr marL="9525" marR="9525" marT="9525" marB="0" anchor="b"/>
                </a:tc>
                <a:tc>
                  <a:txBody>
                    <a:bodyPr/>
                    <a:lstStyle/>
                    <a:p>
                      <a:pPr algn="l" fontAlgn="b"/>
                      <a:endParaRPr lang="en-US" sz="1100" b="0" i="0" u="none" strike="noStrike">
                        <a:solidFill>
                          <a:srgbClr val="000000"/>
                        </a:solidFill>
                        <a:effectLst/>
                        <a:latin typeface="Calibri"/>
                      </a:endParaRPr>
                    </a:p>
                  </a:txBody>
                  <a:tcPr marL="9525" marR="9525" marT="9525" marB="0" anchor="b"/>
                </a:tc>
                <a:tc>
                  <a:txBody>
                    <a:bodyPr/>
                    <a:lstStyle/>
                    <a:p>
                      <a:pPr algn="l" fontAlgn="b"/>
                      <a:endParaRPr lang="en-US" sz="1100" b="0" i="0" u="none" strike="noStrike">
                        <a:solidFill>
                          <a:srgbClr val="000000"/>
                        </a:solidFill>
                        <a:effectLst/>
                        <a:latin typeface="Calibri"/>
                      </a:endParaRPr>
                    </a:p>
                  </a:txBody>
                  <a:tcPr marL="9525" marR="9525" marT="9525" marB="0" anchor="b"/>
                </a:tc>
                <a:tc>
                  <a:txBody>
                    <a:bodyPr/>
                    <a:lstStyle/>
                    <a:p>
                      <a:pPr algn="l" fontAlgn="b"/>
                      <a:endParaRPr lang="en-US" sz="1100" b="0" i="0" u="none" strike="noStrike">
                        <a:solidFill>
                          <a:srgbClr val="000000"/>
                        </a:solidFill>
                        <a:effectLst/>
                        <a:latin typeface="Calibri"/>
                      </a:endParaRPr>
                    </a:p>
                  </a:txBody>
                  <a:tcPr marL="9525" marR="9525" marT="9525" marB="0" anchor="b"/>
                </a:tc>
              </a:tr>
              <a:tr h="256117">
                <a:tc>
                  <a:txBody>
                    <a:bodyPr/>
                    <a:lstStyle/>
                    <a:p>
                      <a:pPr algn="l" fontAlgn="b"/>
                      <a:r>
                        <a:rPr lang="en-US" sz="1100" u="none" strike="noStrike">
                          <a:effectLst/>
                        </a:rPr>
                        <a:t>maximum swirl velocity</a:t>
                      </a:r>
                      <a:endParaRPr lang="en-US" sz="1100" b="0" i="0" u="none" strike="noStrike">
                        <a:solidFill>
                          <a:srgbClr val="000000"/>
                        </a:solidFill>
                        <a:effectLst/>
                        <a:latin typeface="Calibri"/>
                      </a:endParaRPr>
                    </a:p>
                  </a:txBody>
                  <a:tcPr marL="9525" marR="9525" marT="9525" marB="0" anchor="b"/>
                </a:tc>
                <a:tc>
                  <a:txBody>
                    <a:bodyPr/>
                    <a:lstStyle/>
                    <a:p>
                      <a:pPr algn="l" fontAlgn="b"/>
                      <a:r>
                        <a:rPr lang="en-US" sz="1100" u="none" strike="noStrike">
                          <a:effectLst/>
                        </a:rPr>
                        <a:t>VthetaPeak</a:t>
                      </a:r>
                      <a:endParaRPr lang="en-US" sz="1100" b="0" i="0" u="none" strike="noStrike">
                        <a:solidFill>
                          <a:srgbClr val="000000"/>
                        </a:solidFill>
                        <a:effectLst/>
                        <a:latin typeface="Calibri"/>
                      </a:endParaRPr>
                    </a:p>
                  </a:txBody>
                  <a:tcPr marL="9525" marR="9525" marT="9525" marB="0" anchor="b"/>
                </a:tc>
                <a:tc>
                  <a:txBody>
                    <a:bodyPr/>
                    <a:lstStyle/>
                    <a:p>
                      <a:pPr algn="l" fontAlgn="b"/>
                      <a:r>
                        <a:rPr lang="en-US" sz="1100" u="none" strike="noStrike">
                          <a:effectLst/>
                        </a:rPr>
                        <a:t>m/s</a:t>
                      </a:r>
                      <a:endParaRPr lang="en-US" sz="1100" b="0" i="0" u="none" strike="noStrike">
                        <a:solidFill>
                          <a:srgbClr val="000000"/>
                        </a:solidFill>
                        <a:effectLst/>
                        <a:latin typeface="Calibri"/>
                      </a:endParaRPr>
                    </a:p>
                  </a:txBody>
                  <a:tcPr marL="9525" marR="9525" marT="9525" marB="0" anchor="b"/>
                </a:tc>
                <a:tc>
                  <a:txBody>
                    <a:bodyPr/>
                    <a:lstStyle/>
                    <a:p>
                      <a:pPr algn="l" fontAlgn="b"/>
                      <a:r>
                        <a:rPr lang="en-US" sz="1100" u="none" strike="noStrike">
                          <a:effectLst/>
                        </a:rPr>
                        <a:t>L*T^-1</a:t>
                      </a:r>
                      <a:endParaRPr lang="en-US" sz="1100" b="0" i="0" u="none" strike="noStrike">
                        <a:solidFill>
                          <a:srgbClr val="000000"/>
                        </a:solidFill>
                        <a:effectLst/>
                        <a:latin typeface="Calibri"/>
                      </a:endParaRPr>
                    </a:p>
                  </a:txBody>
                  <a:tcPr marL="9525" marR="9525" marT="9525" marB="0" anchor="b"/>
                </a:tc>
                <a:tc>
                  <a:txBody>
                    <a:bodyPr/>
                    <a:lstStyle/>
                    <a:p>
                      <a:pPr algn="l" fontAlgn="b"/>
                      <a:endParaRPr lang="en-US" sz="1100" b="0" i="0" u="none" strike="noStrike">
                        <a:solidFill>
                          <a:srgbClr val="000000"/>
                        </a:solidFill>
                        <a:effectLst/>
                        <a:latin typeface="Calibri"/>
                      </a:endParaRPr>
                    </a:p>
                  </a:txBody>
                  <a:tcPr marL="9525" marR="9525" marT="9525" marB="0" anchor="b"/>
                </a:tc>
                <a:tc>
                  <a:txBody>
                    <a:bodyPr/>
                    <a:lstStyle/>
                    <a:p>
                      <a:pPr algn="l" fontAlgn="b"/>
                      <a:endParaRPr lang="en-US" sz="1100" b="0" i="0" u="none" strike="noStrike">
                        <a:solidFill>
                          <a:srgbClr val="000000"/>
                        </a:solidFill>
                        <a:effectLst/>
                        <a:latin typeface="Calibri"/>
                      </a:endParaRPr>
                    </a:p>
                  </a:txBody>
                  <a:tcPr marL="9525" marR="9525" marT="9525" marB="0" anchor="b"/>
                </a:tc>
                <a:tc>
                  <a:txBody>
                    <a:bodyPr/>
                    <a:lstStyle/>
                    <a:p>
                      <a:pPr algn="l" fontAlgn="b"/>
                      <a:endParaRPr lang="en-US" sz="1100" b="0" i="0" u="none" strike="noStrike">
                        <a:solidFill>
                          <a:srgbClr val="000000"/>
                        </a:solidFill>
                        <a:effectLst/>
                        <a:latin typeface="Calibri"/>
                      </a:endParaRPr>
                    </a:p>
                  </a:txBody>
                  <a:tcPr marL="9525" marR="9525" marT="9525" marB="0" anchor="b"/>
                </a:tc>
              </a:tr>
              <a:tr h="256117">
                <a:tc>
                  <a:txBody>
                    <a:bodyPr/>
                    <a:lstStyle/>
                    <a:p>
                      <a:pPr algn="l" fontAlgn="b"/>
                      <a:r>
                        <a:rPr lang="en-US" sz="1100" u="none" strike="noStrike">
                          <a:effectLst/>
                        </a:rPr>
                        <a:t>Vortex Area</a:t>
                      </a:r>
                      <a:endParaRPr lang="en-US" sz="1100" b="0" i="0" u="none" strike="noStrike">
                        <a:solidFill>
                          <a:srgbClr val="000000"/>
                        </a:solidFill>
                        <a:effectLst/>
                        <a:latin typeface="Calibri"/>
                      </a:endParaRPr>
                    </a:p>
                  </a:txBody>
                  <a:tcPr marL="9525" marR="9525" marT="9525" marB="0" anchor="b"/>
                </a:tc>
                <a:tc>
                  <a:txBody>
                    <a:bodyPr/>
                    <a:lstStyle/>
                    <a:p>
                      <a:pPr algn="l" fontAlgn="b"/>
                      <a:r>
                        <a:rPr lang="en-US" sz="1100" u="none" strike="noStrike">
                          <a:effectLst/>
                        </a:rPr>
                        <a:t>Avortex</a:t>
                      </a:r>
                      <a:endParaRPr lang="en-US" sz="1100" b="0" i="0" u="none" strike="noStrike">
                        <a:solidFill>
                          <a:srgbClr val="000000"/>
                        </a:solidFill>
                        <a:effectLst/>
                        <a:latin typeface="Calibri"/>
                      </a:endParaRPr>
                    </a:p>
                  </a:txBody>
                  <a:tcPr marL="9525" marR="9525" marT="9525" marB="0" anchor="b"/>
                </a:tc>
                <a:tc>
                  <a:txBody>
                    <a:bodyPr/>
                    <a:lstStyle/>
                    <a:p>
                      <a:pPr algn="l" fontAlgn="b"/>
                      <a:r>
                        <a:rPr lang="en-US" sz="1100" u="none" strike="noStrike">
                          <a:effectLst/>
                        </a:rPr>
                        <a:t>m^2</a:t>
                      </a:r>
                      <a:endParaRPr lang="en-US" sz="1100" b="0" i="0" u="none" strike="noStrike">
                        <a:solidFill>
                          <a:srgbClr val="000000"/>
                        </a:solidFill>
                        <a:effectLst/>
                        <a:latin typeface="Calibri"/>
                      </a:endParaRPr>
                    </a:p>
                  </a:txBody>
                  <a:tcPr marL="9525" marR="9525" marT="9525" marB="0" anchor="b"/>
                </a:tc>
                <a:tc>
                  <a:txBody>
                    <a:bodyPr/>
                    <a:lstStyle/>
                    <a:p>
                      <a:pPr algn="l" fontAlgn="b"/>
                      <a:r>
                        <a:rPr lang="en-US" sz="1100" u="none" strike="noStrike">
                          <a:effectLst/>
                        </a:rPr>
                        <a:t>L^2</a:t>
                      </a:r>
                      <a:endParaRPr lang="en-US" sz="1100" b="0" i="0" u="none" strike="noStrike">
                        <a:solidFill>
                          <a:srgbClr val="000000"/>
                        </a:solidFill>
                        <a:effectLst/>
                        <a:latin typeface="Calibri"/>
                      </a:endParaRPr>
                    </a:p>
                  </a:txBody>
                  <a:tcPr marL="9525" marR="9525" marT="9525" marB="0" anchor="b"/>
                </a:tc>
                <a:tc>
                  <a:txBody>
                    <a:bodyPr/>
                    <a:lstStyle/>
                    <a:p>
                      <a:pPr algn="l" fontAlgn="b"/>
                      <a:endParaRPr lang="en-US" sz="1100" b="0" i="0" u="none" strike="noStrike">
                        <a:solidFill>
                          <a:srgbClr val="000000"/>
                        </a:solidFill>
                        <a:effectLst/>
                        <a:latin typeface="Calibri"/>
                      </a:endParaRPr>
                    </a:p>
                  </a:txBody>
                  <a:tcPr marL="9525" marR="9525" marT="9525" marB="0" anchor="b"/>
                </a:tc>
                <a:tc>
                  <a:txBody>
                    <a:bodyPr/>
                    <a:lstStyle/>
                    <a:p>
                      <a:pPr algn="l" fontAlgn="b"/>
                      <a:endParaRPr lang="en-US" sz="1100" b="0" i="0" u="none" strike="noStrike">
                        <a:solidFill>
                          <a:srgbClr val="000000"/>
                        </a:solidFill>
                        <a:effectLst/>
                        <a:latin typeface="Calibri"/>
                      </a:endParaRPr>
                    </a:p>
                  </a:txBody>
                  <a:tcPr marL="9525" marR="9525" marT="9525" marB="0" anchor="b"/>
                </a:tc>
                <a:tc>
                  <a:txBody>
                    <a:bodyPr/>
                    <a:lstStyle/>
                    <a:p>
                      <a:pPr algn="l" fontAlgn="b"/>
                      <a:endParaRPr lang="en-US" sz="1100" b="0" i="0" u="none" strike="noStrike">
                        <a:solidFill>
                          <a:srgbClr val="000000"/>
                        </a:solidFill>
                        <a:effectLst/>
                        <a:latin typeface="Calibri"/>
                      </a:endParaRPr>
                    </a:p>
                  </a:txBody>
                  <a:tcPr marL="9525" marR="9525" marT="9525" marB="0" anchor="b"/>
                </a:tc>
              </a:tr>
              <a:tr h="256117">
                <a:tc>
                  <a:txBody>
                    <a:bodyPr/>
                    <a:lstStyle/>
                    <a:p>
                      <a:pPr algn="l" fontAlgn="b"/>
                      <a:r>
                        <a:rPr lang="en-US" sz="1100" u="none" strike="noStrike">
                          <a:effectLst/>
                        </a:rPr>
                        <a:t>Tip Speed</a:t>
                      </a:r>
                      <a:endParaRPr lang="en-US" sz="1100" b="0" i="0" u="none" strike="noStrike">
                        <a:solidFill>
                          <a:srgbClr val="000000"/>
                        </a:solidFill>
                        <a:effectLst/>
                        <a:latin typeface="Calibri"/>
                      </a:endParaRPr>
                    </a:p>
                  </a:txBody>
                  <a:tcPr marL="9525" marR="9525" marT="9525" marB="0" anchor="b"/>
                </a:tc>
                <a:tc>
                  <a:txBody>
                    <a:bodyPr/>
                    <a:lstStyle/>
                    <a:p>
                      <a:pPr algn="l" fontAlgn="b"/>
                      <a:r>
                        <a:rPr lang="en-US" sz="1100" u="none" strike="noStrike">
                          <a:effectLst/>
                        </a:rPr>
                        <a:t>Vtip</a:t>
                      </a:r>
                      <a:endParaRPr lang="en-US" sz="1100" b="0" i="0" u="none" strike="noStrike">
                        <a:solidFill>
                          <a:srgbClr val="000000"/>
                        </a:solidFill>
                        <a:effectLst/>
                        <a:latin typeface="Calibri"/>
                      </a:endParaRPr>
                    </a:p>
                  </a:txBody>
                  <a:tcPr marL="9525" marR="9525" marT="9525" marB="0" anchor="b"/>
                </a:tc>
                <a:tc>
                  <a:txBody>
                    <a:bodyPr/>
                    <a:lstStyle/>
                    <a:p>
                      <a:pPr algn="l" fontAlgn="b"/>
                      <a:r>
                        <a:rPr lang="en-US" sz="1100" u="none" strike="noStrike">
                          <a:effectLst/>
                        </a:rPr>
                        <a:t>m/s</a:t>
                      </a:r>
                      <a:endParaRPr lang="en-US" sz="1100" b="0" i="0" u="none" strike="noStrike">
                        <a:solidFill>
                          <a:srgbClr val="000000"/>
                        </a:solidFill>
                        <a:effectLst/>
                        <a:latin typeface="Calibri"/>
                      </a:endParaRPr>
                    </a:p>
                  </a:txBody>
                  <a:tcPr marL="9525" marR="9525" marT="9525" marB="0" anchor="b"/>
                </a:tc>
                <a:tc>
                  <a:txBody>
                    <a:bodyPr/>
                    <a:lstStyle/>
                    <a:p>
                      <a:pPr algn="l" fontAlgn="b"/>
                      <a:r>
                        <a:rPr lang="en-US" sz="1100" u="none" strike="noStrike">
                          <a:effectLst/>
                        </a:rPr>
                        <a:t>L*T^-1</a:t>
                      </a:r>
                      <a:endParaRPr lang="en-US" sz="1100" b="0" i="0" u="none" strike="noStrike">
                        <a:solidFill>
                          <a:srgbClr val="000000"/>
                        </a:solidFill>
                        <a:effectLst/>
                        <a:latin typeface="Calibri"/>
                      </a:endParaRPr>
                    </a:p>
                  </a:txBody>
                  <a:tcPr marL="9525" marR="9525" marT="9525" marB="0" anchor="b"/>
                </a:tc>
                <a:tc>
                  <a:txBody>
                    <a:bodyPr/>
                    <a:lstStyle/>
                    <a:p>
                      <a:pPr algn="l" fontAlgn="b"/>
                      <a:endParaRPr lang="en-US" sz="1100" b="0" i="0" u="none" strike="noStrike">
                        <a:solidFill>
                          <a:srgbClr val="000000"/>
                        </a:solidFill>
                        <a:effectLst/>
                        <a:latin typeface="Calibri"/>
                      </a:endParaRPr>
                    </a:p>
                  </a:txBody>
                  <a:tcPr marL="9525" marR="9525" marT="9525" marB="0" anchor="b"/>
                </a:tc>
                <a:tc>
                  <a:txBody>
                    <a:bodyPr/>
                    <a:lstStyle/>
                    <a:p>
                      <a:pPr algn="l" fontAlgn="b"/>
                      <a:endParaRPr lang="en-US" sz="1100" b="0" i="0" u="none" strike="noStrike">
                        <a:solidFill>
                          <a:srgbClr val="000000"/>
                        </a:solidFill>
                        <a:effectLst/>
                        <a:latin typeface="Calibri"/>
                      </a:endParaRPr>
                    </a:p>
                  </a:txBody>
                  <a:tcPr marL="9525" marR="9525" marT="9525" marB="0" anchor="b"/>
                </a:tc>
                <a:tc>
                  <a:txBody>
                    <a:bodyPr/>
                    <a:lstStyle/>
                    <a:p>
                      <a:pPr algn="l" fontAlgn="b"/>
                      <a:endParaRPr lang="en-US" sz="1100" b="0" i="0" u="none" strike="noStrike" dirty="0">
                        <a:solidFill>
                          <a:srgbClr val="000000"/>
                        </a:solidFill>
                        <a:effectLst/>
                        <a:latin typeface="Calibri"/>
                      </a:endParaRPr>
                    </a:p>
                  </a:txBody>
                  <a:tcPr marL="9525" marR="9525" marT="9525" marB="0" anchor="b"/>
                </a:tc>
              </a:tr>
            </a:tbl>
          </a:graphicData>
        </a:graphic>
      </p:graphicFrame>
    </p:spTree>
    <p:extLst>
      <p:ext uri="{BB962C8B-B14F-4D97-AF65-F5344CB8AC3E}">
        <p14:creationId xmlns:p14="http://schemas.microsoft.com/office/powerpoint/2010/main" val="3584970416"/>
      </p:ext>
    </p:extLst>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2275" y="0"/>
            <a:ext cx="9144000" cy="6766560"/>
          </a:xfrm>
        </p:spPr>
      </p:pic>
      <p:sp>
        <p:nvSpPr>
          <p:cNvPr id="4" name="TextBox 3"/>
          <p:cNvSpPr txBox="1"/>
          <p:nvPr/>
        </p:nvSpPr>
        <p:spPr>
          <a:xfrm>
            <a:off x="0" y="304800"/>
            <a:ext cx="9144000" cy="584775"/>
          </a:xfrm>
          <a:prstGeom prst="rect">
            <a:avLst/>
          </a:prstGeom>
          <a:noFill/>
        </p:spPr>
        <p:txBody>
          <a:bodyPr wrap="square" rtlCol="0">
            <a:spAutoFit/>
          </a:bodyPr>
          <a:lstStyle/>
          <a:p>
            <a:pPr algn="ctr"/>
            <a:r>
              <a:rPr lang="en-US" sz="3200" b="1" i="1" dirty="0" smtClean="0"/>
              <a:t>New Similarity Parameters</a:t>
            </a:r>
            <a:endParaRPr lang="en-US" sz="3200" b="1" i="1" dirty="0">
              <a:latin typeface="Arial" pitchFamily="34" charset="0"/>
              <a:cs typeface="Arial" pitchFamily="34" charset="0"/>
            </a:endParaRPr>
          </a:p>
        </p:txBody>
      </p:sp>
      <p:sp>
        <p:nvSpPr>
          <p:cNvPr id="2" name="Slide Number Placeholder 1"/>
          <p:cNvSpPr>
            <a:spLocks noGrp="1"/>
          </p:cNvSpPr>
          <p:nvPr>
            <p:ph type="sldNum" sz="quarter" idx="12"/>
          </p:nvPr>
        </p:nvSpPr>
        <p:spPr/>
        <p:txBody>
          <a:bodyPr/>
          <a:lstStyle/>
          <a:p>
            <a:fld id="{ED0E4CCB-95C3-470D-B4E5-95E2164DC42E}" type="slidenum">
              <a:rPr lang="en-US" smtClean="0"/>
              <a:t>86</a:t>
            </a:fld>
            <a:endParaRPr lang="en-US"/>
          </a:p>
        </p:txBody>
      </p:sp>
      <p:pic>
        <p:nvPicPr>
          <p:cNvPr id="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3667" y="1143000"/>
            <a:ext cx="7715250" cy="2676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05726" y="3819525"/>
            <a:ext cx="8181975" cy="2676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45335932"/>
      </p:ext>
    </p:extLst>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2275" y="0"/>
            <a:ext cx="9144000" cy="6766560"/>
          </a:xfrm>
        </p:spPr>
      </p:pic>
      <p:sp>
        <p:nvSpPr>
          <p:cNvPr id="4" name="TextBox 3"/>
          <p:cNvSpPr txBox="1"/>
          <p:nvPr/>
        </p:nvSpPr>
        <p:spPr>
          <a:xfrm>
            <a:off x="0" y="304800"/>
            <a:ext cx="9144000" cy="584775"/>
          </a:xfrm>
          <a:prstGeom prst="rect">
            <a:avLst/>
          </a:prstGeom>
          <a:noFill/>
        </p:spPr>
        <p:txBody>
          <a:bodyPr wrap="square" rtlCol="0">
            <a:spAutoFit/>
          </a:bodyPr>
          <a:lstStyle/>
          <a:p>
            <a:pPr algn="ctr"/>
            <a:r>
              <a:rPr lang="en-US" sz="3200" b="1" i="1" dirty="0" smtClean="0">
                <a:latin typeface="Arial" pitchFamily="34" charset="0"/>
                <a:cs typeface="Arial" pitchFamily="34" charset="0"/>
              </a:rPr>
              <a:t>Results</a:t>
            </a:r>
            <a:endParaRPr lang="en-US" sz="3200" b="1" i="1" dirty="0">
              <a:latin typeface="Arial" pitchFamily="34" charset="0"/>
              <a:cs typeface="Arial" pitchFamily="34" charset="0"/>
            </a:endParaRPr>
          </a:p>
        </p:txBody>
      </p:sp>
      <p:sp>
        <p:nvSpPr>
          <p:cNvPr id="2" name="Slide Number Placeholder 1"/>
          <p:cNvSpPr>
            <a:spLocks noGrp="1"/>
          </p:cNvSpPr>
          <p:nvPr>
            <p:ph type="sldNum" sz="quarter" idx="12"/>
          </p:nvPr>
        </p:nvSpPr>
        <p:spPr/>
        <p:txBody>
          <a:bodyPr/>
          <a:lstStyle/>
          <a:p>
            <a:fld id="{ED0E4CCB-95C3-470D-B4E5-95E2164DC42E}" type="slidenum">
              <a:rPr lang="en-US" smtClean="0"/>
              <a:t>87</a:t>
            </a:fld>
            <a:endParaRPr lang="en-US"/>
          </a:p>
        </p:txBody>
      </p:sp>
      <p:graphicFrame>
        <p:nvGraphicFramePr>
          <p:cNvPr id="8" name="Table 7"/>
          <p:cNvGraphicFramePr>
            <a:graphicFrameLocks noGrp="1"/>
          </p:cNvGraphicFramePr>
          <p:nvPr>
            <p:extLst>
              <p:ext uri="{D42A27DB-BD31-4B8C-83A1-F6EECF244321}">
                <p14:modId xmlns:p14="http://schemas.microsoft.com/office/powerpoint/2010/main" val="3185770517"/>
              </p:ext>
            </p:extLst>
          </p:nvPr>
        </p:nvGraphicFramePr>
        <p:xfrm>
          <a:off x="1143000" y="1295400"/>
          <a:ext cx="6629400" cy="2595880"/>
        </p:xfrm>
        <a:graphic>
          <a:graphicData uri="http://schemas.openxmlformats.org/drawingml/2006/table">
            <a:tbl>
              <a:tblPr firstRow="1" bandRow="1">
                <a:tableStyleId>{5C22544A-7EE6-4342-B048-85BDC9FD1C3A}</a:tableStyleId>
              </a:tblPr>
              <a:tblGrid>
                <a:gridCol w="2057400"/>
                <a:gridCol w="1524000"/>
                <a:gridCol w="1524000"/>
                <a:gridCol w="1524000"/>
              </a:tblGrid>
              <a:tr h="370840">
                <a:tc>
                  <a:txBody>
                    <a:bodyPr/>
                    <a:lstStyle/>
                    <a:p>
                      <a:pPr algn="ctr"/>
                      <a:endParaRPr lang="en-US" dirty="0"/>
                    </a:p>
                  </a:txBody>
                  <a:tcPr/>
                </a:tc>
                <a:tc>
                  <a:txBody>
                    <a:bodyPr/>
                    <a:lstStyle/>
                    <a:p>
                      <a:pPr algn="ctr"/>
                      <a:r>
                        <a:rPr lang="en-US" dirty="0" smtClean="0">
                          <a:solidFill>
                            <a:schemeClr val="bg1"/>
                          </a:solidFill>
                        </a:rPr>
                        <a:t>Near Wall</a:t>
                      </a:r>
                      <a:endParaRPr lang="en-US" dirty="0">
                        <a:solidFill>
                          <a:schemeClr val="bg1"/>
                        </a:solidFill>
                      </a:endParaRPr>
                    </a:p>
                  </a:txBody>
                  <a:tcPr/>
                </a:tc>
                <a:tc>
                  <a:txBody>
                    <a:bodyPr/>
                    <a:lstStyle/>
                    <a:p>
                      <a:pPr algn="ctr"/>
                      <a:r>
                        <a:rPr lang="en-US" dirty="0" smtClean="0">
                          <a:solidFill>
                            <a:schemeClr val="bg1"/>
                          </a:solidFill>
                        </a:rPr>
                        <a:t>Overall</a:t>
                      </a:r>
                      <a:endParaRPr lang="en-US" dirty="0">
                        <a:solidFill>
                          <a:schemeClr val="bg1"/>
                        </a:solidFill>
                      </a:endParaRPr>
                    </a:p>
                  </a:txBody>
                  <a:tcPr/>
                </a:tc>
                <a:tc>
                  <a:txBody>
                    <a:bodyPr/>
                    <a:lstStyle/>
                    <a:p>
                      <a:pPr algn="ctr"/>
                      <a:r>
                        <a:rPr lang="en-US" dirty="0" smtClean="0">
                          <a:solidFill>
                            <a:schemeClr val="bg1"/>
                          </a:solidFill>
                        </a:rPr>
                        <a:t>Upper</a:t>
                      </a:r>
                      <a:r>
                        <a:rPr lang="en-US" baseline="0" dirty="0" smtClean="0">
                          <a:solidFill>
                            <a:schemeClr val="bg1"/>
                          </a:solidFill>
                        </a:rPr>
                        <a:t> Region</a:t>
                      </a:r>
                      <a:endParaRPr lang="en-US" dirty="0">
                        <a:solidFill>
                          <a:schemeClr val="bg1"/>
                        </a:solidFill>
                      </a:endParaRPr>
                    </a:p>
                  </a:txBody>
                  <a:tcPr/>
                </a:tc>
              </a:tr>
              <a:tr h="370840">
                <a:tc>
                  <a:txBody>
                    <a:bodyPr/>
                    <a:lstStyle/>
                    <a:p>
                      <a:pPr algn="ctr"/>
                      <a:r>
                        <a:rPr lang="en-US" dirty="0" smtClean="0"/>
                        <a:t>80 RPM Glass</a:t>
                      </a:r>
                      <a:endParaRPr lang="en-US" dirty="0"/>
                    </a:p>
                  </a:txBody>
                  <a:tcPr/>
                </a:tc>
                <a:tc>
                  <a:txBody>
                    <a:bodyPr/>
                    <a:lstStyle/>
                    <a:p>
                      <a:pPr algn="ctr"/>
                      <a:r>
                        <a:rPr lang="en-US" dirty="0" smtClean="0"/>
                        <a:t>3.205%</a:t>
                      </a:r>
                      <a:endParaRPr lang="en-US" dirty="0"/>
                    </a:p>
                  </a:txBody>
                  <a:tcPr/>
                </a:tc>
                <a:tc>
                  <a:txBody>
                    <a:bodyPr/>
                    <a:lstStyle/>
                    <a:p>
                      <a:pPr algn="ctr"/>
                      <a:r>
                        <a:rPr lang="en-US" dirty="0" smtClean="0"/>
                        <a:t>1.653%</a:t>
                      </a:r>
                      <a:endParaRPr lang="en-US" dirty="0"/>
                    </a:p>
                  </a:txBody>
                  <a:tcPr/>
                </a:tc>
                <a:tc>
                  <a:txBody>
                    <a:bodyPr/>
                    <a:lstStyle/>
                    <a:p>
                      <a:pPr algn="ctr"/>
                      <a:r>
                        <a:rPr lang="en-US" dirty="0" smtClean="0"/>
                        <a:t>0.563%</a:t>
                      </a:r>
                      <a:endParaRPr lang="en-US" dirty="0"/>
                    </a:p>
                  </a:txBody>
                  <a:tcPr/>
                </a:tc>
              </a:tr>
              <a:tr h="370840">
                <a:tc>
                  <a:txBody>
                    <a:bodyPr/>
                    <a:lstStyle/>
                    <a:p>
                      <a:pPr algn="ctr"/>
                      <a:r>
                        <a:rPr lang="en-US" dirty="0" smtClean="0"/>
                        <a:t>100 RPM</a:t>
                      </a:r>
                      <a:r>
                        <a:rPr lang="en-US" baseline="0" dirty="0" smtClean="0"/>
                        <a:t> Glass</a:t>
                      </a:r>
                      <a:endParaRPr lang="en-US" dirty="0"/>
                    </a:p>
                  </a:txBody>
                  <a:tcPr/>
                </a:tc>
                <a:tc>
                  <a:txBody>
                    <a:bodyPr/>
                    <a:lstStyle/>
                    <a:p>
                      <a:pPr algn="ctr"/>
                      <a:r>
                        <a:rPr lang="en-US" dirty="0" smtClean="0"/>
                        <a:t>8.052%</a:t>
                      </a:r>
                      <a:endParaRPr lang="en-US" dirty="0"/>
                    </a:p>
                  </a:txBody>
                  <a:tcPr/>
                </a:tc>
                <a:tc>
                  <a:txBody>
                    <a:bodyPr/>
                    <a:lstStyle/>
                    <a:p>
                      <a:pPr algn="ctr"/>
                      <a:r>
                        <a:rPr lang="en-US" dirty="0" smtClean="0"/>
                        <a:t>4.082%</a:t>
                      </a:r>
                      <a:endParaRPr lang="en-US" dirty="0"/>
                    </a:p>
                  </a:txBody>
                  <a:tcPr/>
                </a:tc>
                <a:tc>
                  <a:txBody>
                    <a:bodyPr/>
                    <a:lstStyle/>
                    <a:p>
                      <a:pPr algn="ctr"/>
                      <a:r>
                        <a:rPr lang="en-US" dirty="0" smtClean="0"/>
                        <a:t>0.543%</a:t>
                      </a:r>
                      <a:endParaRPr lang="en-US" dirty="0"/>
                    </a:p>
                  </a:txBody>
                  <a:tcPr/>
                </a:tc>
              </a:tr>
              <a:tr h="370840">
                <a:tc>
                  <a:txBody>
                    <a:bodyPr/>
                    <a:lstStyle/>
                    <a:p>
                      <a:pPr algn="ctr"/>
                      <a:r>
                        <a:rPr lang="en-US" dirty="0" smtClean="0"/>
                        <a:t>120 RPM Glass</a:t>
                      </a:r>
                      <a:endParaRPr lang="en-US" dirty="0"/>
                    </a:p>
                  </a:txBody>
                  <a:tcPr/>
                </a:tc>
                <a:tc>
                  <a:txBody>
                    <a:bodyPr/>
                    <a:lstStyle/>
                    <a:p>
                      <a:pPr algn="ctr"/>
                      <a:r>
                        <a:rPr lang="en-US" dirty="0" smtClean="0"/>
                        <a:t>14.788%</a:t>
                      </a:r>
                      <a:endParaRPr lang="en-US" dirty="0"/>
                    </a:p>
                  </a:txBody>
                  <a:tcPr/>
                </a:tc>
                <a:tc>
                  <a:txBody>
                    <a:bodyPr/>
                    <a:lstStyle/>
                    <a:p>
                      <a:pPr algn="ctr"/>
                      <a:r>
                        <a:rPr lang="en-US" dirty="0" smtClean="0"/>
                        <a:t>8.711%</a:t>
                      </a:r>
                      <a:endParaRPr lang="en-US" dirty="0"/>
                    </a:p>
                  </a:txBody>
                  <a:tcPr/>
                </a:tc>
                <a:tc>
                  <a:txBody>
                    <a:bodyPr/>
                    <a:lstStyle/>
                    <a:p>
                      <a:pPr algn="ctr"/>
                      <a:r>
                        <a:rPr lang="en-US" dirty="0" smtClean="0"/>
                        <a:t>2.597%</a:t>
                      </a:r>
                      <a:endParaRPr lang="en-US" dirty="0"/>
                    </a:p>
                  </a:txBody>
                  <a:tcPr/>
                </a:tc>
              </a:tr>
              <a:tr h="370840">
                <a:tc>
                  <a:txBody>
                    <a:bodyPr/>
                    <a:lstStyle/>
                    <a:p>
                      <a:pPr algn="ctr"/>
                      <a:r>
                        <a:rPr lang="en-US" dirty="0" smtClean="0"/>
                        <a:t>450 RPM Glass</a:t>
                      </a:r>
                      <a:endParaRPr lang="en-US" dirty="0"/>
                    </a:p>
                  </a:txBody>
                  <a:tcPr/>
                </a:tc>
                <a:tc>
                  <a:txBody>
                    <a:bodyPr/>
                    <a:lstStyle/>
                    <a:p>
                      <a:pPr algn="ctr"/>
                      <a:r>
                        <a:rPr lang="en-US" dirty="0" smtClean="0"/>
                        <a:t>97.576%</a:t>
                      </a:r>
                      <a:endParaRPr lang="en-US" dirty="0"/>
                    </a:p>
                  </a:txBody>
                  <a:tcPr/>
                </a:tc>
                <a:tc>
                  <a:txBody>
                    <a:bodyPr/>
                    <a:lstStyle/>
                    <a:p>
                      <a:pPr algn="ctr"/>
                      <a:r>
                        <a:rPr lang="en-US" dirty="0" smtClean="0"/>
                        <a:t>98.015%</a:t>
                      </a:r>
                      <a:endParaRPr lang="en-US" dirty="0"/>
                    </a:p>
                  </a:txBody>
                  <a:tcPr/>
                </a:tc>
                <a:tc>
                  <a:txBody>
                    <a:bodyPr/>
                    <a:lstStyle/>
                    <a:p>
                      <a:pPr algn="ctr"/>
                      <a:r>
                        <a:rPr lang="en-US" dirty="0" smtClean="0"/>
                        <a:t>98.538%</a:t>
                      </a:r>
                      <a:endParaRPr lang="en-US" dirty="0"/>
                    </a:p>
                  </a:txBody>
                  <a:tcPr/>
                </a:tc>
              </a:tr>
              <a:tr h="370840">
                <a:tc>
                  <a:txBody>
                    <a:bodyPr/>
                    <a:lstStyle/>
                    <a:p>
                      <a:pPr algn="ctr"/>
                      <a:r>
                        <a:rPr lang="en-US" dirty="0" smtClean="0"/>
                        <a:t>120 RPM Steel</a:t>
                      </a:r>
                      <a:endParaRPr lang="en-US" dirty="0"/>
                    </a:p>
                  </a:txBody>
                  <a:tcPr/>
                </a:tc>
                <a:tc>
                  <a:txBody>
                    <a:bodyPr/>
                    <a:lstStyle/>
                    <a:p>
                      <a:pPr algn="ctr"/>
                      <a:r>
                        <a:rPr lang="en-US" dirty="0" smtClean="0"/>
                        <a:t>0.038%</a:t>
                      </a:r>
                      <a:endParaRPr lang="en-US" dirty="0"/>
                    </a:p>
                  </a:txBody>
                  <a:tcPr/>
                </a:tc>
                <a:tc>
                  <a:txBody>
                    <a:bodyPr/>
                    <a:lstStyle/>
                    <a:p>
                      <a:pPr algn="ctr"/>
                      <a:r>
                        <a:rPr lang="en-US" dirty="0" smtClean="0"/>
                        <a:t>0.037%</a:t>
                      </a:r>
                      <a:endParaRPr lang="en-US" dirty="0"/>
                    </a:p>
                  </a:txBody>
                  <a:tcPr/>
                </a:tc>
                <a:tc>
                  <a:txBody>
                    <a:bodyPr/>
                    <a:lstStyle/>
                    <a:p>
                      <a:pPr algn="ctr"/>
                      <a:r>
                        <a:rPr lang="en-US" dirty="0" smtClean="0"/>
                        <a:t>0.035%</a:t>
                      </a:r>
                      <a:endParaRPr lang="en-US" dirty="0"/>
                    </a:p>
                  </a:txBody>
                  <a:tcPr/>
                </a:tc>
              </a:tr>
              <a:tr h="370840">
                <a:tc>
                  <a:txBody>
                    <a:bodyPr/>
                    <a:lstStyle/>
                    <a:p>
                      <a:pPr algn="ctr"/>
                      <a:r>
                        <a:rPr lang="en-US" dirty="0" smtClean="0"/>
                        <a:t>450 RPM Steel</a:t>
                      </a:r>
                      <a:endParaRPr lang="en-US" dirty="0"/>
                    </a:p>
                  </a:txBody>
                  <a:tcPr/>
                </a:tc>
                <a:tc>
                  <a:txBody>
                    <a:bodyPr/>
                    <a:lstStyle/>
                    <a:p>
                      <a:pPr algn="ctr"/>
                      <a:r>
                        <a:rPr lang="en-US" dirty="0" smtClean="0"/>
                        <a:t>7.857%</a:t>
                      </a:r>
                      <a:endParaRPr lang="en-US" dirty="0"/>
                    </a:p>
                  </a:txBody>
                  <a:tcPr/>
                </a:tc>
                <a:tc>
                  <a:txBody>
                    <a:bodyPr/>
                    <a:lstStyle/>
                    <a:p>
                      <a:pPr algn="ctr"/>
                      <a:r>
                        <a:rPr lang="en-US" dirty="0" smtClean="0"/>
                        <a:t>3.462%</a:t>
                      </a:r>
                      <a:endParaRPr lang="en-US" dirty="0"/>
                    </a:p>
                  </a:txBody>
                  <a:tcPr/>
                </a:tc>
                <a:tc>
                  <a:txBody>
                    <a:bodyPr/>
                    <a:lstStyle/>
                    <a:p>
                      <a:pPr algn="ctr"/>
                      <a:r>
                        <a:rPr lang="en-US" dirty="0" smtClean="0"/>
                        <a:t>0.756%</a:t>
                      </a:r>
                      <a:endParaRPr lang="en-US" dirty="0"/>
                    </a:p>
                  </a:txBody>
                  <a:tcPr/>
                </a:tc>
              </a:tr>
            </a:tbl>
          </a:graphicData>
        </a:graphic>
      </p:graphicFrame>
      <p:sp>
        <p:nvSpPr>
          <p:cNvPr id="9" name="TextBox 8"/>
          <p:cNvSpPr txBox="1"/>
          <p:nvPr/>
        </p:nvSpPr>
        <p:spPr>
          <a:xfrm>
            <a:off x="533400" y="4191000"/>
            <a:ext cx="8229600" cy="1938992"/>
          </a:xfrm>
          <a:prstGeom prst="rect">
            <a:avLst/>
          </a:prstGeom>
          <a:noFill/>
        </p:spPr>
        <p:txBody>
          <a:bodyPr wrap="square" rtlCol="0">
            <a:spAutoFit/>
          </a:bodyPr>
          <a:lstStyle/>
          <a:p>
            <a:pPr marL="285750" indent="-285750">
              <a:buFont typeface="Arial" pitchFamily="34" charset="0"/>
              <a:buChar char="•"/>
            </a:pPr>
            <a:r>
              <a:rPr lang="en-US" sz="2400" b="1" dirty="0" smtClean="0">
                <a:latin typeface="Arial" pitchFamily="34" charset="0"/>
                <a:cs typeface="Arial" pitchFamily="34" charset="0"/>
              </a:rPr>
              <a:t>Values represent area of image obscured by particles</a:t>
            </a:r>
          </a:p>
          <a:p>
            <a:pPr marL="285750" indent="-285750">
              <a:buFont typeface="Arial" pitchFamily="34" charset="0"/>
              <a:buChar char="•"/>
            </a:pPr>
            <a:endParaRPr lang="en-US" sz="2400" b="1" dirty="0" smtClean="0">
              <a:latin typeface="Arial" pitchFamily="34" charset="0"/>
              <a:cs typeface="Arial" pitchFamily="34" charset="0"/>
            </a:endParaRPr>
          </a:p>
          <a:p>
            <a:pPr marL="285750" indent="-285750">
              <a:buFont typeface="Arial" pitchFamily="34" charset="0"/>
              <a:buChar char="•"/>
            </a:pPr>
            <a:r>
              <a:rPr lang="en-US" sz="2400" b="1" dirty="0" smtClean="0">
                <a:latin typeface="Arial" pitchFamily="34" charset="0"/>
                <a:cs typeface="Arial" pitchFamily="34" charset="0"/>
              </a:rPr>
              <a:t>A measure of brownout</a:t>
            </a:r>
          </a:p>
          <a:p>
            <a:pPr marL="285750" indent="-285750">
              <a:buFont typeface="Arial" pitchFamily="34" charset="0"/>
              <a:buChar char="•"/>
            </a:pPr>
            <a:endParaRPr lang="en-US" sz="2400" b="1" dirty="0">
              <a:latin typeface="Arial" pitchFamily="34" charset="0"/>
              <a:cs typeface="Arial" pitchFamily="34" charset="0"/>
            </a:endParaRPr>
          </a:p>
          <a:p>
            <a:pPr marL="285750" indent="-285750">
              <a:buFont typeface="Arial" pitchFamily="34" charset="0"/>
              <a:buChar char="•"/>
            </a:pPr>
            <a:r>
              <a:rPr lang="en-US" sz="2400" b="1" dirty="0" smtClean="0">
                <a:latin typeface="Arial" pitchFamily="34" charset="0"/>
                <a:cs typeface="Arial" pitchFamily="34" charset="0"/>
              </a:rPr>
              <a:t>Compared against calculated similarity parameters</a:t>
            </a:r>
            <a:endParaRPr lang="en-US" sz="2400" b="1" dirty="0">
              <a:latin typeface="Arial" pitchFamily="34" charset="0"/>
              <a:cs typeface="Arial" pitchFamily="34" charset="0"/>
            </a:endParaRPr>
          </a:p>
        </p:txBody>
      </p:sp>
    </p:spTree>
    <p:extLst>
      <p:ext uri="{BB962C8B-B14F-4D97-AF65-F5344CB8AC3E}">
        <p14:creationId xmlns:p14="http://schemas.microsoft.com/office/powerpoint/2010/main" val="3587797030"/>
      </p:ext>
    </p:extLst>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2275" y="0"/>
            <a:ext cx="9144000" cy="6766560"/>
          </a:xfrm>
        </p:spPr>
      </p:pic>
      <p:sp>
        <p:nvSpPr>
          <p:cNvPr id="4" name="TextBox 3"/>
          <p:cNvSpPr txBox="1"/>
          <p:nvPr/>
        </p:nvSpPr>
        <p:spPr>
          <a:xfrm>
            <a:off x="-12700" y="304800"/>
            <a:ext cx="9144000" cy="584775"/>
          </a:xfrm>
          <a:prstGeom prst="rect">
            <a:avLst/>
          </a:prstGeom>
          <a:noFill/>
        </p:spPr>
        <p:txBody>
          <a:bodyPr wrap="square" rtlCol="0">
            <a:spAutoFit/>
          </a:bodyPr>
          <a:lstStyle/>
          <a:p>
            <a:pPr algn="ctr"/>
            <a:r>
              <a:rPr lang="en-US" sz="3200" b="1" i="1" dirty="0" smtClean="0">
                <a:latin typeface="Arial" pitchFamily="34" charset="0"/>
                <a:cs typeface="Arial" pitchFamily="34" charset="0"/>
              </a:rPr>
              <a:t>Future Work</a:t>
            </a:r>
            <a:endParaRPr lang="en-US" sz="3200" b="1" i="1" dirty="0">
              <a:latin typeface="Arial" pitchFamily="34" charset="0"/>
              <a:cs typeface="Arial" pitchFamily="34" charset="0"/>
            </a:endParaRPr>
          </a:p>
        </p:txBody>
      </p:sp>
      <p:sp>
        <p:nvSpPr>
          <p:cNvPr id="2" name="Slide Number Placeholder 1"/>
          <p:cNvSpPr>
            <a:spLocks noGrp="1"/>
          </p:cNvSpPr>
          <p:nvPr>
            <p:ph type="sldNum" sz="quarter" idx="12"/>
          </p:nvPr>
        </p:nvSpPr>
        <p:spPr/>
        <p:txBody>
          <a:bodyPr/>
          <a:lstStyle/>
          <a:p>
            <a:fld id="{ED0E4CCB-95C3-470D-B4E5-95E2164DC42E}" type="slidenum">
              <a:rPr lang="en-US" smtClean="0"/>
              <a:t>88</a:t>
            </a:fld>
            <a:endParaRPr lang="en-US"/>
          </a:p>
        </p:txBody>
      </p:sp>
      <p:sp>
        <p:nvSpPr>
          <p:cNvPr id="3" name="TextBox 2"/>
          <p:cNvSpPr txBox="1"/>
          <p:nvPr/>
        </p:nvSpPr>
        <p:spPr>
          <a:xfrm>
            <a:off x="228600" y="1752600"/>
            <a:ext cx="8686800" cy="1769715"/>
          </a:xfrm>
          <a:prstGeom prst="rect">
            <a:avLst/>
          </a:prstGeom>
          <a:noFill/>
        </p:spPr>
        <p:txBody>
          <a:bodyPr wrap="square" rtlCol="0">
            <a:spAutoFit/>
          </a:bodyPr>
          <a:lstStyle/>
          <a:p>
            <a:pPr marL="285750" indent="-285750">
              <a:spcBef>
                <a:spcPts val="575"/>
              </a:spcBef>
              <a:buFont typeface="Arial" pitchFamily="34" charset="0"/>
              <a:buChar char="•"/>
            </a:pPr>
            <a:r>
              <a:rPr lang="en-US" sz="2800" b="1" dirty="0" smtClean="0">
                <a:latin typeface="Arial" pitchFamily="34" charset="0"/>
                <a:cs typeface="Arial" pitchFamily="34" charset="0"/>
              </a:rPr>
              <a:t>Explore the relationship between scaling parameters and particle uplift</a:t>
            </a:r>
          </a:p>
          <a:p>
            <a:pPr marL="285750" indent="-285750">
              <a:spcBef>
                <a:spcPts val="575"/>
              </a:spcBef>
              <a:buFont typeface="Arial" pitchFamily="34" charset="0"/>
              <a:buChar char="•"/>
            </a:pPr>
            <a:endParaRPr lang="en-US" sz="2400" b="1" dirty="0" smtClean="0">
              <a:latin typeface="Arial" pitchFamily="34" charset="0"/>
              <a:cs typeface="Arial" pitchFamily="34" charset="0"/>
            </a:endParaRPr>
          </a:p>
          <a:p>
            <a:pPr marL="285750" indent="-285750">
              <a:buFont typeface="Arial" pitchFamily="34" charset="0"/>
              <a:buChar char="•"/>
            </a:pPr>
            <a:endParaRPr lang="en-US" sz="2400" b="1" dirty="0">
              <a:latin typeface="Arial" pitchFamily="34" charset="0"/>
              <a:cs typeface="Arial" pitchFamily="34" charset="0"/>
            </a:endParaRPr>
          </a:p>
        </p:txBody>
      </p:sp>
      <p:graphicFrame>
        <p:nvGraphicFramePr>
          <p:cNvPr id="6" name="Table 5"/>
          <p:cNvGraphicFramePr>
            <a:graphicFrameLocks noGrp="1"/>
          </p:cNvGraphicFramePr>
          <p:nvPr>
            <p:extLst>
              <p:ext uri="{D42A27DB-BD31-4B8C-83A1-F6EECF244321}">
                <p14:modId xmlns:p14="http://schemas.microsoft.com/office/powerpoint/2010/main" val="1583311095"/>
              </p:ext>
            </p:extLst>
          </p:nvPr>
        </p:nvGraphicFramePr>
        <p:xfrm>
          <a:off x="685800" y="3429000"/>
          <a:ext cx="8001000" cy="2844800"/>
        </p:xfrm>
        <a:graphic>
          <a:graphicData uri="http://schemas.openxmlformats.org/drawingml/2006/table">
            <a:tbl>
              <a:tblPr firstRow="1" bandRow="1">
                <a:tableStyleId>{5C22544A-7EE6-4342-B048-85BDC9FD1C3A}</a:tableStyleId>
              </a:tblPr>
              <a:tblGrid>
                <a:gridCol w="1600200"/>
                <a:gridCol w="1600200"/>
                <a:gridCol w="1600200"/>
                <a:gridCol w="1600200"/>
                <a:gridCol w="1600200"/>
              </a:tblGrid>
              <a:tr h="370840">
                <a:tc>
                  <a:txBody>
                    <a:bodyPr/>
                    <a:lstStyle/>
                    <a:p>
                      <a:endParaRPr lang="en-US" dirty="0"/>
                    </a:p>
                  </a:txBody>
                  <a:tcPr/>
                </a:tc>
                <a:tc>
                  <a:txBody>
                    <a:bodyPr/>
                    <a:lstStyle/>
                    <a:p>
                      <a:r>
                        <a:rPr lang="en-US" dirty="0" smtClean="0">
                          <a:solidFill>
                            <a:schemeClr val="bg1"/>
                          </a:solidFill>
                        </a:rPr>
                        <a:t>Case</a:t>
                      </a:r>
                      <a:r>
                        <a:rPr lang="en-US" baseline="0" dirty="0" smtClean="0">
                          <a:solidFill>
                            <a:schemeClr val="bg1"/>
                          </a:solidFill>
                        </a:rPr>
                        <a:t> 1</a:t>
                      </a:r>
                      <a:endParaRPr lang="en-US" dirty="0">
                        <a:solidFill>
                          <a:schemeClr val="bg1"/>
                        </a:solidFill>
                      </a:endParaRPr>
                    </a:p>
                  </a:txBody>
                  <a:tcPr/>
                </a:tc>
                <a:tc>
                  <a:txBody>
                    <a:bodyPr/>
                    <a:lstStyle/>
                    <a:p>
                      <a:r>
                        <a:rPr lang="en-US" dirty="0" smtClean="0">
                          <a:solidFill>
                            <a:schemeClr val="bg1"/>
                          </a:solidFill>
                        </a:rPr>
                        <a:t>Case 2</a:t>
                      </a:r>
                      <a:endParaRPr lang="en-US" dirty="0">
                        <a:solidFill>
                          <a:schemeClr val="bg1"/>
                        </a:solidFill>
                      </a:endParaRPr>
                    </a:p>
                  </a:txBody>
                  <a:tcPr/>
                </a:tc>
                <a:tc>
                  <a:txBody>
                    <a:bodyPr/>
                    <a:lstStyle/>
                    <a:p>
                      <a:r>
                        <a:rPr lang="en-US" dirty="0" smtClean="0">
                          <a:solidFill>
                            <a:schemeClr val="bg1"/>
                          </a:solidFill>
                        </a:rPr>
                        <a:t>Case 3</a:t>
                      </a:r>
                      <a:endParaRPr lang="en-US" dirty="0">
                        <a:solidFill>
                          <a:schemeClr val="bg1"/>
                        </a:solidFill>
                      </a:endParaRPr>
                    </a:p>
                  </a:txBody>
                  <a:tcPr/>
                </a:tc>
                <a:tc>
                  <a:txBody>
                    <a:bodyPr/>
                    <a:lstStyle/>
                    <a:p>
                      <a:r>
                        <a:rPr lang="en-US" dirty="0" smtClean="0">
                          <a:solidFill>
                            <a:schemeClr val="bg1"/>
                          </a:solidFill>
                        </a:rPr>
                        <a:t>Case 4</a:t>
                      </a:r>
                      <a:endParaRPr lang="en-US" dirty="0">
                        <a:solidFill>
                          <a:schemeClr val="bg1"/>
                        </a:solidFill>
                      </a:endParaRPr>
                    </a:p>
                  </a:txBody>
                  <a:tcPr/>
                </a:tc>
              </a:tr>
              <a:tr h="370840">
                <a:tc>
                  <a:txBody>
                    <a:bodyPr/>
                    <a:lstStyle/>
                    <a:p>
                      <a:r>
                        <a:rPr lang="en-US" dirty="0" smtClean="0"/>
                        <a:t>Desired SP</a:t>
                      </a:r>
                      <a:endParaRPr lang="en-US" dirty="0"/>
                    </a:p>
                  </a:txBody>
                  <a:tcPr/>
                </a:tc>
                <a:tc>
                  <a:txBody>
                    <a:bodyPr/>
                    <a:lstStyle/>
                    <a:p>
                      <a:pPr algn="ctr"/>
                      <a:r>
                        <a:rPr lang="en-US" dirty="0" smtClean="0"/>
                        <a:t>7.5e+05</a:t>
                      </a:r>
                      <a:endParaRPr lang="en-US" dirty="0"/>
                    </a:p>
                  </a:txBody>
                  <a:tcPr/>
                </a:tc>
                <a:tc>
                  <a:txBody>
                    <a:bodyPr/>
                    <a:lstStyle/>
                    <a:p>
                      <a:pPr algn="ctr"/>
                      <a:r>
                        <a:rPr lang="en-US" dirty="0" smtClean="0"/>
                        <a:t>1.5e+06</a:t>
                      </a:r>
                      <a:endParaRPr lang="en-US" dirty="0"/>
                    </a:p>
                  </a:txBody>
                  <a:tcPr/>
                </a:tc>
                <a:tc>
                  <a:txBody>
                    <a:bodyPr/>
                    <a:lstStyle/>
                    <a:p>
                      <a:pPr algn="ctr"/>
                      <a:r>
                        <a:rPr lang="en-US" dirty="0" smtClean="0"/>
                        <a:t>2.5e+06</a:t>
                      </a:r>
                      <a:endParaRPr lang="en-US" dirty="0"/>
                    </a:p>
                  </a:txBody>
                  <a:tcPr/>
                </a:tc>
                <a:tc>
                  <a:txBody>
                    <a:bodyPr/>
                    <a:lstStyle/>
                    <a:p>
                      <a:pPr algn="ctr"/>
                      <a:r>
                        <a:rPr lang="en-US" dirty="0" smtClean="0"/>
                        <a:t>3.5e+06</a:t>
                      </a:r>
                      <a:endParaRPr lang="en-US" dirty="0"/>
                    </a:p>
                  </a:txBody>
                  <a:tcPr/>
                </a:tc>
              </a:tr>
              <a:tr h="370840">
                <a:tc>
                  <a:txBody>
                    <a:bodyPr/>
                    <a:lstStyle/>
                    <a:p>
                      <a:r>
                        <a:rPr lang="en-US" dirty="0" smtClean="0"/>
                        <a:t>Required RPM (same particles)</a:t>
                      </a:r>
                      <a:endParaRPr lang="en-US" dirty="0"/>
                    </a:p>
                  </a:txBody>
                  <a:tcPr/>
                </a:tc>
                <a:tc>
                  <a:txBody>
                    <a:bodyPr/>
                    <a:lstStyle/>
                    <a:p>
                      <a:pPr algn="ctr"/>
                      <a:r>
                        <a:rPr lang="en-US" dirty="0" smtClean="0"/>
                        <a:t>576</a:t>
                      </a:r>
                      <a:endParaRPr lang="en-US" dirty="0"/>
                    </a:p>
                  </a:txBody>
                  <a:tcPr/>
                </a:tc>
                <a:tc>
                  <a:txBody>
                    <a:bodyPr/>
                    <a:lstStyle/>
                    <a:p>
                      <a:pPr algn="ctr"/>
                      <a:r>
                        <a:rPr lang="en-US" dirty="0" smtClean="0"/>
                        <a:t>840</a:t>
                      </a:r>
                      <a:endParaRPr lang="en-US" dirty="0"/>
                    </a:p>
                  </a:txBody>
                  <a:tcPr/>
                </a:tc>
                <a:tc>
                  <a:txBody>
                    <a:bodyPr/>
                    <a:lstStyle/>
                    <a:p>
                      <a:pPr algn="ctr"/>
                      <a:r>
                        <a:rPr lang="en-US" dirty="0" smtClean="0"/>
                        <a:t>1109</a:t>
                      </a:r>
                      <a:endParaRPr lang="en-US" dirty="0"/>
                    </a:p>
                  </a:txBody>
                  <a:tcPr/>
                </a:tc>
                <a:tc>
                  <a:txBody>
                    <a:bodyPr/>
                    <a:lstStyle/>
                    <a:p>
                      <a:pPr algn="ctr"/>
                      <a:r>
                        <a:rPr lang="en-US" dirty="0" smtClean="0"/>
                        <a:t>1332</a:t>
                      </a:r>
                      <a:endParaRPr lang="en-US" dirty="0"/>
                    </a:p>
                  </a:txBody>
                  <a:tcPr/>
                </a:tc>
              </a:tr>
              <a:tr h="370840">
                <a:tc>
                  <a:txBody>
                    <a:bodyPr/>
                    <a:lstStyle/>
                    <a:p>
                      <a:r>
                        <a:rPr lang="en-US" dirty="0" smtClean="0"/>
                        <a:t>Required Density (kg/m^3</a:t>
                      </a:r>
                      <a:r>
                        <a:rPr lang="en-US" baseline="0" dirty="0" smtClean="0"/>
                        <a:t> at </a:t>
                      </a:r>
                      <a:r>
                        <a:rPr lang="en-US" dirty="0" smtClean="0"/>
                        <a:t>450 RPM)</a:t>
                      </a:r>
                      <a:endParaRPr lang="en-US" dirty="0"/>
                    </a:p>
                  </a:txBody>
                  <a:tcPr/>
                </a:tc>
                <a:tc>
                  <a:txBody>
                    <a:bodyPr/>
                    <a:lstStyle/>
                    <a:p>
                      <a:pPr algn="ctr"/>
                      <a:r>
                        <a:rPr lang="en-US" dirty="0" smtClean="0"/>
                        <a:t>1940</a:t>
                      </a:r>
                    </a:p>
                    <a:p>
                      <a:pPr algn="ctr"/>
                      <a:r>
                        <a:rPr lang="en-US" dirty="0" smtClean="0"/>
                        <a:t>(Sand,</a:t>
                      </a:r>
                      <a:r>
                        <a:rPr lang="en-US" baseline="0" dirty="0" smtClean="0"/>
                        <a:t> Glass, Magnesium)</a:t>
                      </a:r>
                      <a:endParaRPr lang="en-US" dirty="0"/>
                    </a:p>
                  </a:txBody>
                  <a:tcPr/>
                </a:tc>
                <a:tc>
                  <a:txBody>
                    <a:bodyPr/>
                    <a:lstStyle/>
                    <a:p>
                      <a:pPr algn="ctr"/>
                      <a:r>
                        <a:rPr lang="en-US" dirty="0" smtClean="0"/>
                        <a:t>1463</a:t>
                      </a:r>
                    </a:p>
                    <a:p>
                      <a:pPr algn="ctr"/>
                      <a:r>
                        <a:rPr lang="en-US" dirty="0" smtClean="0"/>
                        <a:t>(Sand,</a:t>
                      </a:r>
                      <a:r>
                        <a:rPr lang="en-US" baseline="0" dirty="0" smtClean="0"/>
                        <a:t> Glass, Aluminum Oxide, Caliche)</a:t>
                      </a:r>
                      <a:endParaRPr lang="en-US" dirty="0"/>
                    </a:p>
                  </a:txBody>
                  <a:tcPr/>
                </a:tc>
                <a:tc>
                  <a:txBody>
                    <a:bodyPr/>
                    <a:lstStyle/>
                    <a:p>
                      <a:pPr algn="ctr"/>
                      <a:r>
                        <a:rPr lang="en-US" dirty="0" smtClean="0"/>
                        <a:t>1276</a:t>
                      </a:r>
                    </a:p>
                    <a:p>
                      <a:pPr algn="ctr"/>
                      <a:r>
                        <a:rPr lang="en-US" dirty="0" smtClean="0"/>
                        <a:t>(Sand, Glass, Quartz,</a:t>
                      </a:r>
                      <a:r>
                        <a:rPr lang="en-US" baseline="0" dirty="0" smtClean="0"/>
                        <a:t> Bakelite)</a:t>
                      </a:r>
                      <a:endParaRPr lang="en-US" dirty="0"/>
                    </a:p>
                  </a:txBody>
                  <a:tcPr/>
                </a:tc>
                <a:tc>
                  <a:txBody>
                    <a:bodyPr/>
                    <a:lstStyle/>
                    <a:p>
                      <a:pPr algn="ctr"/>
                      <a:r>
                        <a:rPr lang="en-US" dirty="0" smtClean="0"/>
                        <a:t>1196</a:t>
                      </a:r>
                    </a:p>
                    <a:p>
                      <a:pPr algn="ctr"/>
                      <a:r>
                        <a:rPr lang="en-US" dirty="0" smtClean="0"/>
                        <a:t>(Sand,</a:t>
                      </a:r>
                      <a:r>
                        <a:rPr lang="en-US" baseline="0" dirty="0" smtClean="0"/>
                        <a:t> Glass)</a:t>
                      </a:r>
                      <a:endParaRPr lang="en-US" dirty="0"/>
                    </a:p>
                  </a:txBody>
                  <a:tcPr/>
                </a:tc>
              </a:tr>
            </a:tbl>
          </a:graphicData>
        </a:graphic>
      </p:graphicFrame>
    </p:spTree>
    <p:extLst>
      <p:ext uri="{BB962C8B-B14F-4D97-AF65-F5344CB8AC3E}">
        <p14:creationId xmlns:p14="http://schemas.microsoft.com/office/powerpoint/2010/main" val="415315470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Similarity Parameters</a:t>
            </a:r>
            <a:endParaRPr lang="en-US" dirty="0"/>
          </a:p>
        </p:txBody>
      </p:sp>
      <p:sp>
        <p:nvSpPr>
          <p:cNvPr id="4" name="Date Placeholder 3"/>
          <p:cNvSpPr>
            <a:spLocks noGrp="1"/>
          </p:cNvSpPr>
          <p:nvPr>
            <p:ph type="dt" sz="half" idx="10"/>
          </p:nvPr>
        </p:nvSpPr>
        <p:spPr/>
        <p:txBody>
          <a:bodyPr/>
          <a:lstStyle/>
          <a:p>
            <a:fld id="{1BAE35F3-A313-4BA0-9F1D-A5B57E81AEE2}" type="datetime3">
              <a:rPr lang="en-US" smtClean="0"/>
              <a:t>5 December 2012</a:t>
            </a:fld>
            <a:endParaRPr lang="en-US"/>
          </a:p>
        </p:txBody>
      </p:sp>
      <p:sp>
        <p:nvSpPr>
          <p:cNvPr id="5" name="Slide Number Placeholder 4"/>
          <p:cNvSpPr>
            <a:spLocks noGrp="1"/>
          </p:cNvSpPr>
          <p:nvPr>
            <p:ph type="sldNum" sz="quarter" idx="12"/>
          </p:nvPr>
        </p:nvSpPr>
        <p:spPr/>
        <p:txBody>
          <a:bodyPr/>
          <a:lstStyle/>
          <a:p>
            <a:fld id="{12488483-F491-42DF-9DC1-D3D298853161}" type="slidenum">
              <a:rPr lang="en-US" smtClean="0"/>
              <a:t>9</a:t>
            </a:fld>
            <a:endParaRPr lang="en-US"/>
          </a:p>
        </p:txBody>
      </p:sp>
      <mc:AlternateContent xmlns:mc="http://schemas.openxmlformats.org/markup-compatibility/2006" xmlns:a14="http://schemas.microsoft.com/office/drawing/2010/main">
        <mc:Choice Requires="a14">
          <p:graphicFrame>
            <p:nvGraphicFramePr>
              <p:cNvPr id="6" name="Table 5"/>
              <p:cNvGraphicFramePr>
                <a:graphicFrameLocks noGrp="1"/>
              </p:cNvGraphicFramePr>
              <p:nvPr>
                <p:extLst>
                  <p:ext uri="{D42A27DB-BD31-4B8C-83A1-F6EECF244321}">
                    <p14:modId xmlns:p14="http://schemas.microsoft.com/office/powerpoint/2010/main" val="3831080309"/>
                  </p:ext>
                </p:extLst>
              </p:nvPr>
            </p:nvGraphicFramePr>
            <p:xfrm>
              <a:off x="1028699" y="1192586"/>
              <a:ext cx="7086601" cy="5186490"/>
            </p:xfrm>
            <a:graphic>
              <a:graphicData uri="http://schemas.openxmlformats.org/drawingml/2006/table">
                <a:tbl>
                  <a:tblPr firstRow="1" bandRow="1">
                    <a:tableStyleId>{5C22544A-7EE6-4342-B048-85BDC9FD1C3A}</a:tableStyleId>
                  </a:tblPr>
                  <a:tblGrid>
                    <a:gridCol w="2705101"/>
                    <a:gridCol w="4381500"/>
                  </a:tblGrid>
                  <a:tr h="370840">
                    <a:tc>
                      <a:txBody>
                        <a:bodyPr/>
                        <a:lstStyle/>
                        <a:p>
                          <a:pPr algn="ctr"/>
                          <a:r>
                            <a:rPr lang="en-US" sz="2000" dirty="0" smtClean="0">
                              <a:latin typeface="Arial Black" pitchFamily="34" charset="0"/>
                              <a:cs typeface="Arial" pitchFamily="34" charset="0"/>
                            </a:rPr>
                            <a:t>Expression</a:t>
                          </a:r>
                          <a:endParaRPr lang="en-US" sz="2000" dirty="0">
                            <a:latin typeface="Arial Black" pitchFamily="34" charset="0"/>
                            <a:cs typeface="Arial" pitchFamily="34" charset="0"/>
                          </a:endParaRPr>
                        </a:p>
                      </a:txBody>
                      <a:tcPr/>
                    </a:tc>
                    <a:tc>
                      <a:txBody>
                        <a:bodyPr/>
                        <a:lstStyle/>
                        <a:p>
                          <a:r>
                            <a:rPr lang="en-US" sz="2000" dirty="0" smtClean="0">
                              <a:latin typeface="Arial Black" pitchFamily="34" charset="0"/>
                              <a:cs typeface="Arial" pitchFamily="34" charset="0"/>
                            </a:rPr>
                            <a:t>Description</a:t>
                          </a:r>
                          <a:endParaRPr lang="en-US" sz="2000" dirty="0">
                            <a:latin typeface="Arial Black" pitchFamily="34" charset="0"/>
                            <a:cs typeface="Arial" pitchFamily="34" charset="0"/>
                          </a:endParaRPr>
                        </a:p>
                      </a:txBody>
                      <a:tcPr/>
                    </a:tc>
                  </a:tr>
                  <a:tr h="370840">
                    <a:tc>
                      <a:txBody>
                        <a:bodyPr/>
                        <a:lstStyle/>
                        <a:p>
                          <a:endParaRPr lang="en-US" b="1" dirty="0">
                            <a:latin typeface="Arial" pitchFamily="34" charset="0"/>
                            <a:cs typeface="Arial" pitchFamily="34" charset="0"/>
                          </a:endParaRPr>
                        </a:p>
                      </a:txBody>
                      <a:tcPr/>
                    </a:tc>
                    <a:tc>
                      <a:txBody>
                        <a:bodyPr/>
                        <a:lstStyle/>
                        <a:p>
                          <a:endParaRPr lang="en-US" b="1" dirty="0">
                            <a:latin typeface="Arial" pitchFamily="34" charset="0"/>
                            <a:cs typeface="Arial" pitchFamily="34" charset="0"/>
                          </a:endParaRPr>
                        </a:p>
                      </a:txBody>
                      <a:tcPr/>
                    </a:tc>
                  </a:tr>
                  <a:tr h="370840">
                    <a:tc>
                      <a:txBody>
                        <a:bodyPr/>
                        <a:lstStyle/>
                        <a:p>
                          <a:pPr/>
                          <a14:m>
                            <m:oMathPara xmlns:m="http://schemas.openxmlformats.org/officeDocument/2006/math">
                              <m:oMathParaPr>
                                <m:jc m:val="centerGroup"/>
                              </m:oMathParaPr>
                              <m:oMath xmlns:m="http://schemas.openxmlformats.org/officeDocument/2006/math">
                                <m:f>
                                  <m:fPr>
                                    <m:type m:val="lin"/>
                                    <m:ctrlPr>
                                      <a:rPr lang="en-US" b="1" i="1" smtClean="0">
                                        <a:latin typeface="Cambria Math"/>
                                      </a:rPr>
                                    </m:ctrlPr>
                                  </m:fPr>
                                  <m:num>
                                    <m:sSub>
                                      <m:sSubPr>
                                        <m:ctrlPr>
                                          <a:rPr lang="en-US" b="1" i="1" smtClean="0">
                                            <a:latin typeface="Cambria Math"/>
                                          </a:rPr>
                                        </m:ctrlPr>
                                      </m:sSubPr>
                                      <m:e>
                                        <m:r>
                                          <a:rPr lang="en-US" b="1" i="1" smtClean="0">
                                            <a:latin typeface="Cambria Math"/>
                                          </a:rPr>
                                          <m:t>𝑫</m:t>
                                        </m:r>
                                      </m:e>
                                      <m:sub>
                                        <m:r>
                                          <a:rPr lang="en-US" b="1" i="1" smtClean="0">
                                            <a:latin typeface="Cambria Math"/>
                                          </a:rPr>
                                          <m:t>𝒑</m:t>
                                        </m:r>
                                      </m:sub>
                                    </m:sSub>
                                  </m:num>
                                  <m:den>
                                    <m:r>
                                      <a:rPr lang="en-US" b="1" i="1" smtClean="0">
                                        <a:latin typeface="Cambria Math"/>
                                      </a:rPr>
                                      <m:t>𝑹</m:t>
                                    </m:r>
                                  </m:den>
                                </m:f>
                              </m:oMath>
                            </m:oMathPara>
                          </a14:m>
                          <a:endParaRPr lang="en-US" b="1" dirty="0">
                            <a:latin typeface="Arial" pitchFamily="34" charset="0"/>
                            <a:cs typeface="Arial" pitchFamily="34" charset="0"/>
                          </a:endParaRPr>
                        </a:p>
                      </a:txBody>
                      <a:tcPr/>
                    </a:tc>
                    <a:tc>
                      <a:txBody>
                        <a:bodyPr/>
                        <a:lstStyle/>
                        <a:p>
                          <a:r>
                            <a:rPr lang="en-US" b="1" dirty="0" smtClean="0">
                              <a:latin typeface="Arial" pitchFamily="34" charset="0"/>
                              <a:cs typeface="Arial" pitchFamily="34" charset="0"/>
                            </a:rPr>
                            <a:t>Particle diameter-to-rotor radius ratio</a:t>
                          </a:r>
                          <a:endParaRPr lang="en-US" b="1" dirty="0">
                            <a:latin typeface="Arial" pitchFamily="34" charset="0"/>
                            <a:cs typeface="Arial" pitchFamily="34" charset="0"/>
                          </a:endParaRPr>
                        </a:p>
                      </a:txBody>
                      <a:tcPr/>
                    </a:tc>
                  </a:tr>
                  <a:tr h="370840">
                    <a:tc>
                      <a:txBody>
                        <a:bodyPr/>
                        <a:lstStyle/>
                        <a:p>
                          <a:pPr/>
                          <a14:m>
                            <m:oMathPara xmlns:m="http://schemas.openxmlformats.org/officeDocument/2006/math">
                              <m:oMathParaPr>
                                <m:jc m:val="centerGroup"/>
                              </m:oMathParaPr>
                              <m:oMath xmlns:m="http://schemas.openxmlformats.org/officeDocument/2006/math">
                                <m:f>
                                  <m:fPr>
                                    <m:type m:val="lin"/>
                                    <m:ctrlPr>
                                      <a:rPr lang="en-US" b="1" i="1" smtClean="0">
                                        <a:latin typeface="Cambria Math"/>
                                      </a:rPr>
                                    </m:ctrlPr>
                                  </m:fPr>
                                  <m:num>
                                    <m:sSubSup>
                                      <m:sSubSupPr>
                                        <m:ctrlPr>
                                          <a:rPr lang="en-US" b="1" i="1" smtClean="0">
                                            <a:latin typeface="Cambria Math"/>
                                          </a:rPr>
                                        </m:ctrlPr>
                                      </m:sSubSupPr>
                                      <m:e>
                                        <m:sSub>
                                          <m:sSubPr>
                                            <m:ctrlPr>
                                              <a:rPr lang="en-US" b="1" i="1" smtClean="0">
                                                <a:latin typeface="Cambria Math"/>
                                              </a:rPr>
                                            </m:ctrlPr>
                                          </m:sSubPr>
                                          <m:e>
                                            <m:r>
                                              <a:rPr lang="en-US" b="1" i="1" smtClean="0">
                                                <a:latin typeface="Cambria Math"/>
                                              </a:rPr>
                                              <m:t>𝑼</m:t>
                                            </m:r>
                                          </m:e>
                                          <m:sub>
                                            <m:r>
                                              <a:rPr lang="en-US" b="1" i="1" smtClean="0">
                                                <a:latin typeface="Cambria Math"/>
                                              </a:rPr>
                                              <m:t>𝐜𝐡𝐚𝐫</m:t>
                                            </m:r>
                                          </m:sub>
                                        </m:sSub>
                                      </m:e>
                                      <m:sub/>
                                      <m:sup>
                                        <m:r>
                                          <a:rPr lang="en-US" b="1" i="1" smtClean="0">
                                            <a:latin typeface="Cambria Math"/>
                                          </a:rPr>
                                          <m:t>𝟐</m:t>
                                        </m:r>
                                      </m:sup>
                                    </m:sSubSup>
                                  </m:num>
                                  <m:den>
                                    <m:r>
                                      <a:rPr lang="en-US" b="1" i="1" smtClean="0">
                                        <a:latin typeface="Cambria Math"/>
                                      </a:rPr>
                                      <m:t>𝒈𝑹</m:t>
                                    </m:r>
                                  </m:den>
                                </m:f>
                              </m:oMath>
                            </m:oMathPara>
                          </a14:m>
                          <a:endParaRPr lang="en-US" b="1" dirty="0">
                            <a:latin typeface="Arial" pitchFamily="34" charset="0"/>
                            <a:cs typeface="Arial" pitchFamily="34" charset="0"/>
                          </a:endParaRPr>
                        </a:p>
                      </a:txBody>
                      <a:tcPr/>
                    </a:tc>
                    <a:tc>
                      <a:txBody>
                        <a:bodyPr/>
                        <a:lstStyle/>
                        <a:p>
                          <a:r>
                            <a:rPr lang="en-US" b="1" dirty="0" smtClean="0">
                              <a:latin typeface="Arial" pitchFamily="34" charset="0"/>
                              <a:cs typeface="Arial" pitchFamily="34" charset="0"/>
                            </a:rPr>
                            <a:t>Froude number</a:t>
                          </a:r>
                          <a:endParaRPr lang="en-US" b="1" dirty="0">
                            <a:latin typeface="Arial" pitchFamily="34" charset="0"/>
                            <a:cs typeface="Arial" pitchFamily="34" charset="0"/>
                          </a:endParaRPr>
                        </a:p>
                      </a:txBody>
                      <a:tcPr/>
                    </a:tc>
                  </a:tr>
                  <a:tr h="370840">
                    <a:tc>
                      <a:txBody>
                        <a:bodyPr/>
                        <a:lstStyle/>
                        <a:p>
                          <a:endParaRPr lang="en-US" b="1" dirty="0">
                            <a:latin typeface="Arial" pitchFamily="34" charset="0"/>
                            <a:cs typeface="Arial" pitchFamily="34" charset="0"/>
                          </a:endParaRPr>
                        </a:p>
                      </a:txBody>
                      <a:tcPr/>
                    </a:tc>
                    <a:tc>
                      <a:txBody>
                        <a:bodyPr/>
                        <a:lstStyle/>
                        <a:p>
                          <a:endParaRPr lang="en-US" b="1" dirty="0">
                            <a:latin typeface="Arial" pitchFamily="34" charset="0"/>
                            <a:cs typeface="Arial" pitchFamily="34" charset="0"/>
                          </a:endParaRPr>
                        </a:p>
                      </a:txBody>
                      <a:tcPr/>
                    </a:tc>
                  </a:tr>
                  <a:tr h="370840">
                    <a:tc>
                      <a:txBody>
                        <a:bodyPr/>
                        <a:lstStyle/>
                        <a:p>
                          <a:pPr/>
                          <a14:m>
                            <m:oMathPara xmlns:m="http://schemas.openxmlformats.org/officeDocument/2006/math">
                              <m:oMathParaPr>
                                <m:jc m:val="centerGroup"/>
                              </m:oMathParaPr>
                              <m:oMath xmlns:m="http://schemas.openxmlformats.org/officeDocument/2006/math">
                                <m:f>
                                  <m:fPr>
                                    <m:type m:val="lin"/>
                                    <m:ctrlPr>
                                      <a:rPr lang="en-US" b="1" i="1" smtClean="0">
                                        <a:latin typeface="Cambria Math"/>
                                      </a:rPr>
                                    </m:ctrlPr>
                                  </m:fPr>
                                  <m:num>
                                    <m:sSub>
                                      <m:sSubPr>
                                        <m:ctrlPr>
                                          <a:rPr lang="en-US" b="1" i="1" smtClean="0">
                                            <a:latin typeface="Cambria Math"/>
                                          </a:rPr>
                                        </m:ctrlPr>
                                      </m:sSubPr>
                                      <m:e>
                                        <m:r>
                                          <a:rPr lang="en-US" b="1" i="1" smtClean="0">
                                            <a:latin typeface="Cambria Math"/>
                                          </a:rPr>
                                          <m:t>𝑼</m:t>
                                        </m:r>
                                      </m:e>
                                      <m:sub>
                                        <m:r>
                                          <a:rPr lang="en-US" b="1" i="1" smtClean="0">
                                            <a:latin typeface="Cambria Math"/>
                                          </a:rPr>
                                          <m:t>𝐜𝐡𝐚𝐫</m:t>
                                        </m:r>
                                      </m:sub>
                                    </m:sSub>
                                  </m:num>
                                  <m:den>
                                    <m:sSub>
                                      <m:sSubPr>
                                        <m:ctrlPr>
                                          <a:rPr lang="en-US" b="1" i="1" smtClean="0">
                                            <a:latin typeface="Cambria Math"/>
                                          </a:rPr>
                                        </m:ctrlPr>
                                      </m:sSubPr>
                                      <m:e>
                                        <m:r>
                                          <a:rPr lang="en-US" b="1" i="1" smtClean="0">
                                            <a:latin typeface="Cambria Math"/>
                                          </a:rPr>
                                          <m:t>𝑼</m:t>
                                        </m:r>
                                      </m:e>
                                      <m:sub>
                                        <m:r>
                                          <a:rPr lang="en-US" b="1" i="1" smtClean="0">
                                            <a:latin typeface="Cambria Math"/>
                                          </a:rPr>
                                          <m:t>𝑭</m:t>
                                        </m:r>
                                      </m:sub>
                                    </m:sSub>
                                  </m:den>
                                </m:f>
                              </m:oMath>
                            </m:oMathPara>
                          </a14:m>
                          <a:endParaRPr lang="en-US" b="1" dirty="0">
                            <a:latin typeface="Arial" pitchFamily="34" charset="0"/>
                            <a:cs typeface="Arial" pitchFamily="34" charset="0"/>
                          </a:endParaRPr>
                        </a:p>
                      </a:txBody>
                      <a:tcPr/>
                    </a:tc>
                    <a:tc>
                      <a:txBody>
                        <a:bodyPr/>
                        <a:lstStyle/>
                        <a:p>
                          <a:r>
                            <a:rPr lang="en-US" b="1" dirty="0" smtClean="0">
                              <a:latin typeface="Arial" pitchFamily="34" charset="0"/>
                              <a:cs typeface="Arial" pitchFamily="34" charset="0"/>
                            </a:rPr>
                            <a:t>Ratio of characteristic flow</a:t>
                          </a:r>
                          <a:r>
                            <a:rPr lang="en-US" b="1" baseline="0" dirty="0" smtClean="0">
                              <a:latin typeface="Arial" pitchFamily="34" charset="0"/>
                              <a:cs typeface="Arial" pitchFamily="34" charset="0"/>
                            </a:rPr>
                            <a:t> speed-to-particle terminal speed</a:t>
                          </a:r>
                          <a:endParaRPr lang="en-US" b="1" dirty="0">
                            <a:latin typeface="Arial" pitchFamily="34" charset="0"/>
                            <a:cs typeface="Arial" pitchFamily="34" charset="0"/>
                          </a:endParaRPr>
                        </a:p>
                      </a:txBody>
                      <a:tcPr/>
                    </a:tc>
                  </a:tr>
                  <a:tr h="370840">
                    <a:tc>
                      <a:txBody>
                        <a:bodyPr/>
                        <a:lstStyle/>
                        <a:p>
                          <a:endParaRPr lang="en-US" b="1" dirty="0">
                            <a:latin typeface="Arial" pitchFamily="34" charset="0"/>
                            <a:cs typeface="Arial" pitchFamily="34" charset="0"/>
                          </a:endParaRPr>
                        </a:p>
                      </a:txBody>
                      <a:tcPr/>
                    </a:tc>
                    <a:tc>
                      <a:txBody>
                        <a:bodyPr/>
                        <a:lstStyle/>
                        <a:p>
                          <a:endParaRPr lang="en-US" b="1" dirty="0">
                            <a:latin typeface="Arial" pitchFamily="34" charset="0"/>
                            <a:cs typeface="Arial" pitchFamily="34" charset="0"/>
                          </a:endParaRPr>
                        </a:p>
                      </a:txBody>
                      <a:tcPr/>
                    </a:tc>
                  </a:tr>
                  <a:tr h="370840">
                    <a:tc>
                      <a:txBody>
                        <a:bodyPr/>
                        <a:lstStyle/>
                        <a:p>
                          <a:endParaRPr lang="en-US" b="1" dirty="0">
                            <a:latin typeface="Arial" pitchFamily="34" charset="0"/>
                            <a:cs typeface="Arial" pitchFamily="34" charset="0"/>
                          </a:endParaRPr>
                        </a:p>
                      </a:txBody>
                      <a:tcPr/>
                    </a:tc>
                    <a:tc>
                      <a:txBody>
                        <a:bodyPr/>
                        <a:lstStyle/>
                        <a:p>
                          <a:endParaRPr lang="en-US" b="1" dirty="0">
                            <a:latin typeface="Arial" pitchFamily="34" charset="0"/>
                            <a:cs typeface="Arial" pitchFamily="34" charset="0"/>
                          </a:endParaRPr>
                        </a:p>
                      </a:txBody>
                      <a:tcPr/>
                    </a:tc>
                  </a:tr>
                  <a:tr h="370840">
                    <a:tc>
                      <a:txBody>
                        <a:bodyPr/>
                        <a:lstStyle/>
                        <a:p>
                          <a:endParaRPr lang="en-US" b="1" dirty="0">
                            <a:latin typeface="Arial" pitchFamily="34" charset="0"/>
                            <a:cs typeface="Arial" pitchFamily="34" charset="0"/>
                          </a:endParaRPr>
                        </a:p>
                      </a:txBody>
                      <a:tcPr/>
                    </a:tc>
                    <a:tc>
                      <a:txBody>
                        <a:bodyPr/>
                        <a:lstStyle/>
                        <a:p>
                          <a:endParaRPr lang="en-US" b="1" dirty="0">
                            <a:latin typeface="Arial" pitchFamily="34" charset="0"/>
                            <a:cs typeface="Arial" pitchFamily="34" charset="0"/>
                          </a:endParaRPr>
                        </a:p>
                      </a:txBody>
                      <a:tcPr/>
                    </a:tc>
                  </a:tr>
                  <a:tr h="370840">
                    <a:tc>
                      <a:txBody>
                        <a:bodyPr/>
                        <a:lstStyle/>
                        <a:p>
                          <a:endParaRPr lang="en-US" b="1" dirty="0">
                            <a:latin typeface="Arial" pitchFamily="34" charset="0"/>
                            <a:cs typeface="Arial" pitchFamily="34" charset="0"/>
                          </a:endParaRPr>
                        </a:p>
                      </a:txBody>
                      <a:tcPr/>
                    </a:tc>
                    <a:tc>
                      <a:txBody>
                        <a:bodyPr/>
                        <a:lstStyle/>
                        <a:p>
                          <a:endParaRPr lang="en-US" b="1" dirty="0">
                            <a:latin typeface="Arial" pitchFamily="34" charset="0"/>
                            <a:cs typeface="Arial" pitchFamily="34" charset="0"/>
                          </a:endParaRPr>
                        </a:p>
                      </a:txBody>
                      <a:tcPr/>
                    </a:tc>
                  </a:tr>
                  <a:tr h="370840">
                    <a:tc>
                      <a:txBody>
                        <a:bodyPr/>
                        <a:lstStyle/>
                        <a:p>
                          <a:pPr/>
                          <a14:m>
                            <m:oMathPara xmlns:m="http://schemas.openxmlformats.org/officeDocument/2006/math">
                              <m:oMathParaPr>
                                <m:jc m:val="centerGroup"/>
                              </m:oMathParaPr>
                              <m:oMath xmlns:m="http://schemas.openxmlformats.org/officeDocument/2006/math">
                                <m:f>
                                  <m:fPr>
                                    <m:type m:val="lin"/>
                                    <m:ctrlPr>
                                      <a:rPr lang="en-US" b="1" i="1" smtClean="0">
                                        <a:latin typeface="Cambria Math"/>
                                      </a:rPr>
                                    </m:ctrlPr>
                                  </m:fPr>
                                  <m:num>
                                    <m:sSub>
                                      <m:sSubPr>
                                        <m:ctrlPr>
                                          <a:rPr lang="en-US" b="1" i="1" smtClean="0">
                                            <a:latin typeface="Cambria Math"/>
                                          </a:rPr>
                                        </m:ctrlPr>
                                      </m:sSubPr>
                                      <m:e>
                                        <m:r>
                                          <a:rPr lang="en-US" b="1" i="1" smtClean="0">
                                            <a:latin typeface="Cambria Math"/>
                                          </a:rPr>
                                          <m:t>𝑼</m:t>
                                        </m:r>
                                      </m:e>
                                      <m:sub>
                                        <m:r>
                                          <a:rPr lang="en-US" b="1" i="1" smtClean="0">
                                            <a:latin typeface="Cambria Math"/>
                                          </a:rPr>
                                          <m:t>𝐜𝐡𝐚𝐫</m:t>
                                        </m:r>
                                      </m:sub>
                                    </m:sSub>
                                  </m:num>
                                  <m:den>
                                    <m:sSub>
                                      <m:sSubPr>
                                        <m:ctrlPr>
                                          <a:rPr lang="en-US" b="1" i="1" smtClean="0">
                                            <a:latin typeface="Cambria Math"/>
                                          </a:rPr>
                                        </m:ctrlPr>
                                      </m:sSubPr>
                                      <m:e>
                                        <m:r>
                                          <a:rPr lang="en-US" b="1" i="1" smtClean="0">
                                            <a:latin typeface="Cambria Math"/>
                                          </a:rPr>
                                          <m:t>𝑼</m:t>
                                        </m:r>
                                      </m:e>
                                      <m:sub>
                                        <m:r>
                                          <a:rPr lang="en-US" b="1" i="1" baseline="30000" smtClean="0">
                                            <a:latin typeface="Cambria Math"/>
                                          </a:rPr>
                                          <m:t>∗</m:t>
                                        </m:r>
                                        <m:r>
                                          <a:rPr lang="en-US" b="1" i="1" smtClean="0">
                                            <a:latin typeface="Cambria Math"/>
                                          </a:rPr>
                                          <m:t>𝒕</m:t>
                                        </m:r>
                                      </m:sub>
                                    </m:sSub>
                                    <m:r>
                                      <a:rPr lang="en-US" b="1" i="1" smtClean="0">
                                        <a:latin typeface="Cambria Math"/>
                                      </a:rPr>
                                      <m:t> </m:t>
                                    </m:r>
                                  </m:den>
                                </m:f>
                              </m:oMath>
                            </m:oMathPara>
                          </a14:m>
                          <a:endParaRPr lang="en-US" b="1" dirty="0">
                            <a:latin typeface="Arial" pitchFamily="34" charset="0"/>
                            <a:cs typeface="Arial" pitchFamily="34" charset="0"/>
                          </a:endParaRPr>
                        </a:p>
                      </a:txBody>
                      <a:tcPr/>
                    </a:tc>
                    <a:tc>
                      <a:txBody>
                        <a:bodyPr/>
                        <a:lstStyle/>
                        <a:p>
                          <a:r>
                            <a:rPr lang="en-US" b="1" dirty="0" smtClean="0">
                              <a:latin typeface="Arial" pitchFamily="34" charset="0"/>
                              <a:cs typeface="Arial" pitchFamily="34" charset="0"/>
                            </a:rPr>
                            <a:t>Friction</a:t>
                          </a:r>
                          <a:r>
                            <a:rPr lang="en-US" b="1" baseline="0" dirty="0" smtClean="0">
                              <a:latin typeface="Arial" pitchFamily="34" charset="0"/>
                              <a:cs typeface="Arial" pitchFamily="34" charset="0"/>
                            </a:rPr>
                            <a:t> speed ratio</a:t>
                          </a:r>
                          <a:endParaRPr lang="en-US" b="1" dirty="0">
                            <a:latin typeface="Arial" pitchFamily="34" charset="0"/>
                            <a:cs typeface="Arial" pitchFamily="34" charset="0"/>
                          </a:endParaRPr>
                        </a:p>
                      </a:txBody>
                      <a:tcPr/>
                    </a:tc>
                  </a:tr>
                  <a:tr h="370840">
                    <a:tc>
                      <a:txBody>
                        <a:bodyPr/>
                        <a:lstStyle/>
                        <a:p>
                          <a:pPr/>
                          <a14:m>
                            <m:oMathPara xmlns:m="http://schemas.openxmlformats.org/officeDocument/2006/math">
                              <m:oMathParaPr>
                                <m:jc m:val="centerGroup"/>
                              </m:oMathParaPr>
                              <m:oMath xmlns:m="http://schemas.openxmlformats.org/officeDocument/2006/math">
                                <m:f>
                                  <m:fPr>
                                    <m:type m:val="lin"/>
                                    <m:ctrlPr>
                                      <a:rPr lang="en-US" b="1" i="1" smtClean="0">
                                        <a:latin typeface="Cambria Math"/>
                                      </a:rPr>
                                    </m:ctrlPr>
                                  </m:fPr>
                                  <m:num>
                                    <m:sSub>
                                      <m:sSubPr>
                                        <m:ctrlPr>
                                          <a:rPr lang="en-US" b="1" i="1" smtClean="0">
                                            <a:latin typeface="Cambria Math"/>
                                          </a:rPr>
                                        </m:ctrlPr>
                                      </m:sSubPr>
                                      <m:e>
                                        <m:r>
                                          <a:rPr lang="en-US" b="1" i="1" smtClean="0">
                                            <a:latin typeface="Cambria Math"/>
                                            <a:ea typeface="Cambria Math"/>
                                          </a:rPr>
                                          <m:t>𝝆</m:t>
                                        </m:r>
                                      </m:e>
                                      <m:sub>
                                        <m:r>
                                          <a:rPr lang="en-US" b="1" i="1" smtClean="0">
                                            <a:latin typeface="Cambria Math"/>
                                          </a:rPr>
                                          <m:t>𝒔</m:t>
                                        </m:r>
                                      </m:sub>
                                    </m:sSub>
                                  </m:num>
                                  <m:den>
                                    <m:r>
                                      <a:rPr lang="en-US" b="1" i="1" smtClean="0">
                                        <a:latin typeface="Cambria Math"/>
                                        <a:ea typeface="Cambria Math"/>
                                      </a:rPr>
                                      <m:t>𝝆</m:t>
                                    </m:r>
                                  </m:den>
                                </m:f>
                              </m:oMath>
                            </m:oMathPara>
                          </a14:m>
                          <a:endParaRPr lang="en-US" b="1" dirty="0">
                            <a:latin typeface="Arial" pitchFamily="34" charset="0"/>
                            <a:cs typeface="Arial" pitchFamily="34" charset="0"/>
                          </a:endParaRPr>
                        </a:p>
                      </a:txBody>
                      <a:tcPr/>
                    </a:tc>
                    <a:tc>
                      <a:txBody>
                        <a:bodyPr/>
                        <a:lstStyle/>
                        <a:p>
                          <a:r>
                            <a:rPr lang="en-US" b="1" dirty="0" smtClean="0">
                              <a:latin typeface="Arial" pitchFamily="34" charset="0"/>
                              <a:cs typeface="Arial" pitchFamily="34" charset="0"/>
                            </a:rPr>
                            <a:t>Particle-to-fluid</a:t>
                          </a:r>
                          <a:r>
                            <a:rPr lang="en-US" b="1" baseline="0" dirty="0" smtClean="0">
                              <a:latin typeface="Arial" pitchFamily="34" charset="0"/>
                              <a:cs typeface="Arial" pitchFamily="34" charset="0"/>
                            </a:rPr>
                            <a:t> density ratio</a:t>
                          </a:r>
                          <a:endParaRPr lang="en-US" b="1" dirty="0">
                            <a:latin typeface="Arial" pitchFamily="34" charset="0"/>
                            <a:cs typeface="Arial" pitchFamily="34" charset="0"/>
                          </a:endParaRPr>
                        </a:p>
                      </a:txBody>
                      <a:tcPr/>
                    </a:tc>
                  </a:tr>
                  <a:tr h="370840">
                    <a:tc>
                      <a:txBody>
                        <a:bodyPr/>
                        <a:lstStyle/>
                        <a:p>
                          <a:endParaRPr lang="en-US" b="1" dirty="0">
                            <a:latin typeface="Arial" pitchFamily="34" charset="0"/>
                            <a:cs typeface="Arial" pitchFamily="34" charset="0"/>
                          </a:endParaRPr>
                        </a:p>
                      </a:txBody>
                      <a:tcPr/>
                    </a:tc>
                    <a:tc>
                      <a:txBody>
                        <a:bodyPr/>
                        <a:lstStyle/>
                        <a:p>
                          <a:endParaRPr lang="en-US" b="1" dirty="0">
                            <a:latin typeface="Arial" pitchFamily="34" charset="0"/>
                            <a:cs typeface="Arial" pitchFamily="34" charset="0"/>
                          </a:endParaRPr>
                        </a:p>
                      </a:txBody>
                      <a:tcPr/>
                    </a:tc>
                  </a:tr>
                </a:tbl>
              </a:graphicData>
            </a:graphic>
          </p:graphicFrame>
        </mc:Choice>
        <mc:Fallback xmlns="">
          <p:graphicFrame>
            <p:nvGraphicFramePr>
              <p:cNvPr id="6" name="Table 5"/>
              <p:cNvGraphicFramePr>
                <a:graphicFrameLocks noGrp="1"/>
              </p:cNvGraphicFramePr>
              <p:nvPr>
                <p:extLst>
                  <p:ext uri="{D42A27DB-BD31-4B8C-83A1-F6EECF244321}">
                    <p14:modId xmlns:p14="http://schemas.microsoft.com/office/powerpoint/2010/main" val="3831080309"/>
                  </p:ext>
                </p:extLst>
              </p:nvPr>
            </p:nvGraphicFramePr>
            <p:xfrm>
              <a:off x="1028699" y="1192586"/>
              <a:ext cx="7086601" cy="5186490"/>
            </p:xfrm>
            <a:graphic>
              <a:graphicData uri="http://schemas.openxmlformats.org/drawingml/2006/table">
                <a:tbl>
                  <a:tblPr firstRow="1" bandRow="1">
                    <a:tableStyleId>{5C22544A-7EE6-4342-B048-85BDC9FD1C3A}</a:tableStyleId>
                  </a:tblPr>
                  <a:tblGrid>
                    <a:gridCol w="2705101"/>
                    <a:gridCol w="4381500"/>
                  </a:tblGrid>
                  <a:tr h="396240">
                    <a:tc>
                      <a:txBody>
                        <a:bodyPr/>
                        <a:lstStyle/>
                        <a:p>
                          <a:pPr algn="ctr"/>
                          <a:r>
                            <a:rPr lang="en-US" sz="2000" dirty="0" smtClean="0">
                              <a:latin typeface="Arial Black" pitchFamily="34" charset="0"/>
                              <a:cs typeface="Arial" pitchFamily="34" charset="0"/>
                            </a:rPr>
                            <a:t>Expression</a:t>
                          </a:r>
                          <a:endParaRPr lang="en-US" sz="2000" dirty="0">
                            <a:latin typeface="Arial Black" pitchFamily="34" charset="0"/>
                            <a:cs typeface="Arial" pitchFamily="34" charset="0"/>
                          </a:endParaRPr>
                        </a:p>
                      </a:txBody>
                      <a:tcPr/>
                    </a:tc>
                    <a:tc>
                      <a:txBody>
                        <a:bodyPr/>
                        <a:lstStyle/>
                        <a:p>
                          <a:r>
                            <a:rPr lang="en-US" sz="2000" dirty="0" smtClean="0">
                              <a:latin typeface="Arial Black" pitchFamily="34" charset="0"/>
                              <a:cs typeface="Arial" pitchFamily="34" charset="0"/>
                            </a:rPr>
                            <a:t>Description</a:t>
                          </a:r>
                          <a:endParaRPr lang="en-US" sz="2000" dirty="0">
                            <a:latin typeface="Arial Black" pitchFamily="34" charset="0"/>
                            <a:cs typeface="Arial" pitchFamily="34" charset="0"/>
                          </a:endParaRPr>
                        </a:p>
                      </a:txBody>
                      <a:tcPr/>
                    </a:tc>
                  </a:tr>
                  <a:tr h="370840">
                    <a:tc>
                      <a:txBody>
                        <a:bodyPr/>
                        <a:lstStyle/>
                        <a:p>
                          <a:pPr/>
                          <a:endParaRPr lang="en-US" b="1" dirty="0">
                            <a:latin typeface="Arial" pitchFamily="34" charset="0"/>
                            <a:cs typeface="Arial" pitchFamily="34" charset="0"/>
                          </a:endParaRPr>
                        </a:p>
                      </a:txBody>
                      <a:tcPr/>
                    </a:tc>
                    <a:tc>
                      <a:txBody>
                        <a:bodyPr/>
                        <a:lstStyle/>
                        <a:p>
                          <a:endParaRPr lang="en-US" b="1" dirty="0">
                            <a:latin typeface="Arial" pitchFamily="34" charset="0"/>
                            <a:cs typeface="Arial" pitchFamily="34" charset="0"/>
                          </a:endParaRPr>
                        </a:p>
                      </a:txBody>
                      <a:tcPr/>
                    </a:tc>
                  </a:tr>
                  <a:tr h="390398">
                    <a:tc>
                      <a:txBody>
                        <a:bodyPr/>
                        <a:lstStyle/>
                        <a:p>
                          <a:endParaRPr lang="en-US"/>
                        </a:p>
                      </a:txBody>
                      <a:tcPr>
                        <a:blipFill rotWithShape="1">
                          <a:blip r:embed="rId3"/>
                          <a:stretch>
                            <a:fillRect l="-225" t="-204688" r="-161937" b="-1106250"/>
                          </a:stretch>
                        </a:blipFill>
                      </a:tcPr>
                    </a:tc>
                    <a:tc>
                      <a:txBody>
                        <a:bodyPr/>
                        <a:lstStyle/>
                        <a:p>
                          <a:r>
                            <a:rPr lang="en-US" b="1" dirty="0" smtClean="0">
                              <a:latin typeface="Arial" pitchFamily="34" charset="0"/>
                              <a:cs typeface="Arial" pitchFamily="34" charset="0"/>
                            </a:rPr>
                            <a:t>Particle diameter-to-rotor radius ratio</a:t>
                          </a:r>
                          <a:endParaRPr lang="en-US" b="1" dirty="0">
                            <a:latin typeface="Arial" pitchFamily="34" charset="0"/>
                            <a:cs typeface="Arial" pitchFamily="34" charset="0"/>
                          </a:endParaRPr>
                        </a:p>
                      </a:txBody>
                      <a:tcPr/>
                    </a:tc>
                  </a:tr>
                  <a:tr h="422212">
                    <a:tc>
                      <a:txBody>
                        <a:bodyPr/>
                        <a:lstStyle/>
                        <a:p>
                          <a:endParaRPr lang="en-US"/>
                        </a:p>
                      </a:txBody>
                      <a:tcPr>
                        <a:blipFill rotWithShape="1">
                          <a:blip r:embed="rId3"/>
                          <a:stretch>
                            <a:fillRect l="-225" t="-282609" r="-161937" b="-926087"/>
                          </a:stretch>
                        </a:blipFill>
                      </a:tcPr>
                    </a:tc>
                    <a:tc>
                      <a:txBody>
                        <a:bodyPr/>
                        <a:lstStyle/>
                        <a:p>
                          <a:r>
                            <a:rPr lang="en-US" b="1" dirty="0" smtClean="0">
                              <a:latin typeface="Arial" pitchFamily="34" charset="0"/>
                              <a:cs typeface="Arial" pitchFamily="34" charset="0"/>
                            </a:rPr>
                            <a:t>Froude number</a:t>
                          </a:r>
                          <a:endParaRPr lang="en-US" b="1" dirty="0">
                            <a:latin typeface="Arial" pitchFamily="34" charset="0"/>
                            <a:cs typeface="Arial" pitchFamily="34" charset="0"/>
                          </a:endParaRPr>
                        </a:p>
                      </a:txBody>
                      <a:tcPr/>
                    </a:tc>
                  </a:tr>
                  <a:tr h="370840">
                    <a:tc>
                      <a:txBody>
                        <a:bodyPr/>
                        <a:lstStyle/>
                        <a:p>
                          <a:pPr/>
                          <a:endParaRPr lang="en-US" b="1" dirty="0">
                            <a:latin typeface="Arial" pitchFamily="34" charset="0"/>
                            <a:cs typeface="Arial" pitchFamily="34" charset="0"/>
                          </a:endParaRPr>
                        </a:p>
                      </a:txBody>
                      <a:tcPr/>
                    </a:tc>
                    <a:tc>
                      <a:txBody>
                        <a:bodyPr/>
                        <a:lstStyle/>
                        <a:p>
                          <a:endParaRPr lang="en-US" b="1" dirty="0">
                            <a:latin typeface="Arial" pitchFamily="34" charset="0"/>
                            <a:cs typeface="Arial" pitchFamily="34" charset="0"/>
                          </a:endParaRPr>
                        </a:p>
                      </a:txBody>
                      <a:tcPr/>
                    </a:tc>
                  </a:tr>
                  <a:tr h="640080">
                    <a:tc>
                      <a:txBody>
                        <a:bodyPr/>
                        <a:lstStyle/>
                        <a:p>
                          <a:endParaRPr lang="en-US"/>
                        </a:p>
                      </a:txBody>
                      <a:tcPr>
                        <a:blipFill rotWithShape="1">
                          <a:blip r:embed="rId3"/>
                          <a:stretch>
                            <a:fillRect l="-225" t="-309524" r="-161937" b="-450476"/>
                          </a:stretch>
                        </a:blipFill>
                      </a:tcPr>
                    </a:tc>
                    <a:tc>
                      <a:txBody>
                        <a:bodyPr/>
                        <a:lstStyle/>
                        <a:p>
                          <a:r>
                            <a:rPr lang="en-US" b="1" dirty="0" smtClean="0">
                              <a:latin typeface="Arial" pitchFamily="34" charset="0"/>
                              <a:cs typeface="Arial" pitchFamily="34" charset="0"/>
                            </a:rPr>
                            <a:t>Ratio of characteristic flow</a:t>
                          </a:r>
                          <a:r>
                            <a:rPr lang="en-US" b="1" baseline="0" dirty="0" smtClean="0">
                              <a:latin typeface="Arial" pitchFamily="34" charset="0"/>
                              <a:cs typeface="Arial" pitchFamily="34" charset="0"/>
                            </a:rPr>
                            <a:t> speed-to-particle terminal speed</a:t>
                          </a:r>
                          <a:endParaRPr lang="en-US" b="1" dirty="0">
                            <a:latin typeface="Arial" pitchFamily="34" charset="0"/>
                            <a:cs typeface="Arial" pitchFamily="34" charset="0"/>
                          </a:endParaRPr>
                        </a:p>
                      </a:txBody>
                      <a:tcPr/>
                    </a:tc>
                  </a:tr>
                  <a:tr h="370840">
                    <a:tc>
                      <a:txBody>
                        <a:bodyPr/>
                        <a:lstStyle/>
                        <a:p>
                          <a:pPr/>
                          <a:endParaRPr lang="en-US" b="1" dirty="0">
                            <a:latin typeface="Arial" pitchFamily="34" charset="0"/>
                            <a:cs typeface="Arial" pitchFamily="34" charset="0"/>
                          </a:endParaRPr>
                        </a:p>
                      </a:txBody>
                      <a:tcPr/>
                    </a:tc>
                    <a:tc>
                      <a:txBody>
                        <a:bodyPr/>
                        <a:lstStyle/>
                        <a:p>
                          <a:endParaRPr lang="en-US" b="1" dirty="0">
                            <a:latin typeface="Arial" pitchFamily="34" charset="0"/>
                            <a:cs typeface="Arial" pitchFamily="34" charset="0"/>
                          </a:endParaRPr>
                        </a:p>
                      </a:txBody>
                      <a:tcPr/>
                    </a:tc>
                  </a:tr>
                  <a:tr h="370840">
                    <a:tc>
                      <a:txBody>
                        <a:bodyPr/>
                        <a:lstStyle/>
                        <a:p>
                          <a:pPr/>
                          <a:endParaRPr lang="en-US" b="1" dirty="0">
                            <a:latin typeface="Arial" pitchFamily="34" charset="0"/>
                            <a:cs typeface="Arial" pitchFamily="34" charset="0"/>
                          </a:endParaRPr>
                        </a:p>
                      </a:txBody>
                      <a:tcPr/>
                    </a:tc>
                    <a:tc>
                      <a:txBody>
                        <a:bodyPr/>
                        <a:lstStyle/>
                        <a:p>
                          <a:endParaRPr lang="en-US" b="1" dirty="0">
                            <a:latin typeface="Arial" pitchFamily="34" charset="0"/>
                            <a:cs typeface="Arial" pitchFamily="34" charset="0"/>
                          </a:endParaRPr>
                        </a:p>
                      </a:txBody>
                      <a:tcPr/>
                    </a:tc>
                  </a:tr>
                  <a:tr h="370840">
                    <a:tc>
                      <a:txBody>
                        <a:bodyPr/>
                        <a:lstStyle/>
                        <a:p>
                          <a:pPr/>
                          <a:endParaRPr lang="en-US" b="1" dirty="0">
                            <a:latin typeface="Arial" pitchFamily="34" charset="0"/>
                            <a:cs typeface="Arial" pitchFamily="34" charset="0"/>
                          </a:endParaRPr>
                        </a:p>
                      </a:txBody>
                      <a:tcPr/>
                    </a:tc>
                    <a:tc>
                      <a:txBody>
                        <a:bodyPr/>
                        <a:lstStyle/>
                        <a:p>
                          <a:endParaRPr lang="en-US" b="1" dirty="0">
                            <a:latin typeface="Arial" pitchFamily="34" charset="0"/>
                            <a:cs typeface="Arial" pitchFamily="34" charset="0"/>
                          </a:endParaRPr>
                        </a:p>
                      </a:txBody>
                      <a:tcPr/>
                    </a:tc>
                  </a:tr>
                  <a:tr h="370840">
                    <a:tc>
                      <a:txBody>
                        <a:bodyPr/>
                        <a:lstStyle/>
                        <a:p>
                          <a:pPr/>
                          <a:endParaRPr lang="en-US" b="1" dirty="0">
                            <a:latin typeface="Arial" pitchFamily="34" charset="0"/>
                            <a:cs typeface="Arial" pitchFamily="34" charset="0"/>
                          </a:endParaRPr>
                        </a:p>
                      </a:txBody>
                      <a:tcPr/>
                    </a:tc>
                    <a:tc>
                      <a:txBody>
                        <a:bodyPr/>
                        <a:lstStyle/>
                        <a:p>
                          <a:endParaRPr lang="en-US" b="1" dirty="0">
                            <a:latin typeface="Arial" pitchFamily="34" charset="0"/>
                            <a:cs typeface="Arial" pitchFamily="34" charset="0"/>
                          </a:endParaRPr>
                        </a:p>
                      </a:txBody>
                      <a:tcPr/>
                    </a:tc>
                  </a:tr>
                  <a:tr h="370840">
                    <a:tc>
                      <a:txBody>
                        <a:bodyPr/>
                        <a:lstStyle/>
                        <a:p>
                          <a:endParaRPr lang="en-US"/>
                        </a:p>
                      </a:txBody>
                      <a:tcPr>
                        <a:blipFill rotWithShape="1">
                          <a:blip r:embed="rId3"/>
                          <a:stretch>
                            <a:fillRect l="-225" t="-1121667" r="-161937" b="-283333"/>
                          </a:stretch>
                        </a:blipFill>
                      </a:tcPr>
                    </a:tc>
                    <a:tc>
                      <a:txBody>
                        <a:bodyPr/>
                        <a:lstStyle/>
                        <a:p>
                          <a:r>
                            <a:rPr lang="en-US" b="1" dirty="0" smtClean="0">
                              <a:latin typeface="Arial" pitchFamily="34" charset="0"/>
                              <a:cs typeface="Arial" pitchFamily="34" charset="0"/>
                            </a:rPr>
                            <a:t>Friction</a:t>
                          </a:r>
                          <a:r>
                            <a:rPr lang="en-US" b="1" baseline="0" dirty="0" smtClean="0">
                              <a:latin typeface="Arial" pitchFamily="34" charset="0"/>
                              <a:cs typeface="Arial" pitchFamily="34" charset="0"/>
                            </a:rPr>
                            <a:t> speed </a:t>
                          </a:r>
                          <a:r>
                            <a:rPr lang="en-US" b="1" baseline="0" dirty="0" smtClean="0">
                              <a:latin typeface="Arial" pitchFamily="34" charset="0"/>
                              <a:cs typeface="Arial" pitchFamily="34" charset="0"/>
                            </a:rPr>
                            <a:t>ratio</a:t>
                          </a:r>
                          <a:endParaRPr lang="en-US" b="1" dirty="0">
                            <a:latin typeface="Arial" pitchFamily="34" charset="0"/>
                            <a:cs typeface="Arial" pitchFamily="34" charset="0"/>
                          </a:endParaRPr>
                        </a:p>
                      </a:txBody>
                      <a:tcPr/>
                    </a:tc>
                  </a:tr>
                  <a:tr h="370840">
                    <a:tc>
                      <a:txBody>
                        <a:bodyPr/>
                        <a:lstStyle/>
                        <a:p>
                          <a:endParaRPr lang="en-US"/>
                        </a:p>
                      </a:txBody>
                      <a:tcPr>
                        <a:blipFill rotWithShape="1">
                          <a:blip r:embed="rId3"/>
                          <a:stretch>
                            <a:fillRect l="-225" t="-1201639" r="-161937" b="-178689"/>
                          </a:stretch>
                        </a:blipFill>
                      </a:tcPr>
                    </a:tc>
                    <a:tc>
                      <a:txBody>
                        <a:bodyPr/>
                        <a:lstStyle/>
                        <a:p>
                          <a:r>
                            <a:rPr lang="en-US" b="1" dirty="0" smtClean="0">
                              <a:latin typeface="Arial" pitchFamily="34" charset="0"/>
                              <a:cs typeface="Arial" pitchFamily="34" charset="0"/>
                            </a:rPr>
                            <a:t>Particle-to-fluid</a:t>
                          </a:r>
                          <a:r>
                            <a:rPr lang="en-US" b="1" baseline="0" dirty="0" smtClean="0">
                              <a:latin typeface="Arial" pitchFamily="34" charset="0"/>
                              <a:cs typeface="Arial" pitchFamily="34" charset="0"/>
                            </a:rPr>
                            <a:t> density ratio</a:t>
                          </a:r>
                          <a:endParaRPr lang="en-US" b="1" dirty="0">
                            <a:latin typeface="Arial" pitchFamily="34" charset="0"/>
                            <a:cs typeface="Arial" pitchFamily="34" charset="0"/>
                          </a:endParaRPr>
                        </a:p>
                      </a:txBody>
                      <a:tcPr/>
                    </a:tc>
                  </a:tr>
                  <a:tr h="370840">
                    <a:tc>
                      <a:txBody>
                        <a:bodyPr/>
                        <a:lstStyle/>
                        <a:p>
                          <a:pPr/>
                          <a:endParaRPr lang="en-US" b="1" dirty="0">
                            <a:latin typeface="Arial" pitchFamily="34" charset="0"/>
                            <a:cs typeface="Arial" pitchFamily="34" charset="0"/>
                          </a:endParaRPr>
                        </a:p>
                      </a:txBody>
                      <a:tcPr/>
                    </a:tc>
                    <a:tc>
                      <a:txBody>
                        <a:bodyPr/>
                        <a:lstStyle/>
                        <a:p>
                          <a:endParaRPr lang="en-US" b="1" dirty="0">
                            <a:latin typeface="Arial" pitchFamily="34" charset="0"/>
                            <a:cs typeface="Arial" pitchFamily="34" charset="0"/>
                          </a:endParaRPr>
                        </a:p>
                      </a:txBody>
                      <a:tcPr/>
                    </a:tc>
                  </a:tr>
                </a:tbl>
              </a:graphicData>
            </a:graphic>
          </p:graphicFrame>
        </mc:Fallback>
      </mc:AlternateContent>
      <p:sp>
        <p:nvSpPr>
          <p:cNvPr id="7" name="TextBox 6"/>
          <p:cNvSpPr txBox="1"/>
          <p:nvPr/>
        </p:nvSpPr>
        <p:spPr>
          <a:xfrm>
            <a:off x="4800600" y="6324600"/>
            <a:ext cx="3810000" cy="369332"/>
          </a:xfrm>
          <a:prstGeom prst="rect">
            <a:avLst/>
          </a:prstGeom>
          <a:noFill/>
        </p:spPr>
        <p:txBody>
          <a:bodyPr wrap="square" rtlCol="0">
            <a:spAutoFit/>
          </a:bodyPr>
          <a:lstStyle/>
          <a:p>
            <a:r>
              <a:rPr lang="en-US" b="1" dirty="0" smtClean="0"/>
              <a:t>Source: Greeley and Iverson (1985)</a:t>
            </a:r>
            <a:endParaRPr lang="en-US" b="1" dirty="0"/>
          </a:p>
        </p:txBody>
      </p:sp>
    </p:spTree>
    <p:extLst>
      <p:ext uri="{BB962C8B-B14F-4D97-AF65-F5344CB8AC3E}">
        <p14:creationId xmlns:p14="http://schemas.microsoft.com/office/powerpoint/2010/main" val="31138806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LRAL">
      <a:dk1>
        <a:sysClr val="windowText" lastClr="000000"/>
      </a:dk1>
      <a:lt1>
        <a:sysClr val="window" lastClr="FFFFFF"/>
      </a:lt1>
      <a:dk2>
        <a:srgbClr val="821A1D"/>
      </a:dk2>
      <a:lt2>
        <a:srgbClr val="EEECE1"/>
      </a:lt2>
      <a:accent1>
        <a:srgbClr val="821A1D"/>
      </a:accent1>
      <a:accent2>
        <a:srgbClr val="E1B724"/>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1357</TotalTime>
  <Words>8689</Words>
  <Application>Microsoft Office PowerPoint</Application>
  <PresentationFormat>On-screen Show (4:3)</PresentationFormat>
  <Paragraphs>1018</Paragraphs>
  <Slides>88</Slides>
  <Notes>88</Notes>
  <HiddenSlides>0</HiddenSlides>
  <MMClips>4</MMClips>
  <ScaleCrop>false</ScaleCrop>
  <HeadingPairs>
    <vt:vector size="4" baseType="variant">
      <vt:variant>
        <vt:lpstr>Theme</vt:lpstr>
      </vt:variant>
      <vt:variant>
        <vt:i4>1</vt:i4>
      </vt:variant>
      <vt:variant>
        <vt:lpstr>Slide Titles</vt:lpstr>
      </vt:variant>
      <vt:variant>
        <vt:i4>88</vt:i4>
      </vt:variant>
    </vt:vector>
  </HeadingPairs>
  <TitlesOfParts>
    <vt:vector size="89" baseType="lpstr">
      <vt:lpstr>Office Theme</vt:lpstr>
      <vt:lpstr>PowerPoint Presentation</vt:lpstr>
      <vt:lpstr>Outline</vt:lpstr>
      <vt:lpstr>The Brownout Problem</vt:lpstr>
      <vt:lpstr>Brownout Fluid Mechanics</vt:lpstr>
      <vt:lpstr>Prior Work on Brownout</vt:lpstr>
      <vt:lpstr>Options in Experimental Testing</vt:lpstr>
      <vt:lpstr>Flow Similarity</vt:lpstr>
      <vt:lpstr>Similarity Parameters</vt:lpstr>
      <vt:lpstr>Similarity Parameters</vt:lpstr>
      <vt:lpstr>Selected Similarity Parameters</vt:lpstr>
      <vt:lpstr>Selected Similarity Parameters</vt:lpstr>
      <vt:lpstr>Selected Similarity Parameters</vt:lpstr>
      <vt:lpstr>Selected Similarity Parameters</vt:lpstr>
      <vt:lpstr>Selected Similarity Parameters</vt:lpstr>
      <vt:lpstr>Research Questions</vt:lpstr>
      <vt:lpstr>Experimental Setup</vt:lpstr>
      <vt:lpstr>Water Tank</vt:lpstr>
      <vt:lpstr>Rotor System</vt:lpstr>
      <vt:lpstr>Experimental Setup</vt:lpstr>
      <vt:lpstr>Particle Image Velocimetry (PIV)</vt:lpstr>
      <vt:lpstr>Regions of Interest</vt:lpstr>
      <vt:lpstr>Sediment Surrogates</vt:lpstr>
      <vt:lpstr>Results</vt:lpstr>
      <vt:lpstr>Results</vt:lpstr>
      <vt:lpstr>Dye Flow Visualization</vt:lpstr>
      <vt:lpstr>Dye Flow Visualization</vt:lpstr>
      <vt:lpstr>Dye Flow Visualization</vt:lpstr>
      <vt:lpstr>Particle Image Velocimetry Time-Averaged Results</vt:lpstr>
      <vt:lpstr>Time-Averaging</vt:lpstr>
      <vt:lpstr>Time-Averaged PIV</vt:lpstr>
      <vt:lpstr>Time-Averaged PIV</vt:lpstr>
      <vt:lpstr>Characteristic Velocity</vt:lpstr>
      <vt:lpstr>Particle Image Velocimetry Phase-Averaged Results</vt:lpstr>
      <vt:lpstr>Phase-Averaging</vt:lpstr>
      <vt:lpstr>Phase-Averaged PIV</vt:lpstr>
      <vt:lpstr>Phase-Averaged PIV</vt:lpstr>
      <vt:lpstr>Phase-Averaged PIV</vt:lpstr>
      <vt:lpstr>Similarity Parameter Analysis</vt:lpstr>
      <vt:lpstr>Selected Similarity Parameters</vt:lpstr>
      <vt:lpstr>Time-Averaged  Similarity Parameters</vt:lpstr>
      <vt:lpstr>Time-Averaged  Similarity Parameters</vt:lpstr>
      <vt:lpstr>Phase-Averaged  Similarity Parameters</vt:lpstr>
      <vt:lpstr>PA Similarity Parameters</vt:lpstr>
      <vt:lpstr>PA Similarity Parameters</vt:lpstr>
      <vt:lpstr>PA Similarity Parameters</vt:lpstr>
      <vt:lpstr>PA Similarity Parameters</vt:lpstr>
      <vt:lpstr>Dual-Phase Flow Visualization</vt:lpstr>
      <vt:lpstr>Dual-Phase Results</vt:lpstr>
      <vt:lpstr>Dual-Phase Results</vt:lpstr>
      <vt:lpstr>Dual-Phase Results</vt:lpstr>
      <vt:lpstr>Dual-Phase Results</vt:lpstr>
      <vt:lpstr>Dual-Phase Results</vt:lpstr>
      <vt:lpstr>Dual-Phase Results</vt:lpstr>
      <vt:lpstr>Dual-Phase Results</vt:lpstr>
      <vt:lpstr>Dual-Phase Results</vt:lpstr>
      <vt:lpstr>New Scaling Parameters</vt:lpstr>
      <vt:lpstr>Buckingham-Pi Analysis</vt:lpstr>
      <vt:lpstr>Buckingham-Pi Results</vt:lpstr>
      <vt:lpstr>Selected New Parameters</vt:lpstr>
      <vt:lpstr>Particle Analysis</vt:lpstr>
      <vt:lpstr>Threshold Calculation</vt:lpstr>
      <vt:lpstr>Threshold Calculation</vt:lpstr>
      <vt:lpstr>Threshold Calculation</vt:lpstr>
      <vt:lpstr>Threshold Calculation</vt:lpstr>
      <vt:lpstr>Threshold Calculation</vt:lpstr>
      <vt:lpstr>Particle Size Ratio Dp/R</vt:lpstr>
      <vt:lpstr>Mobile Inertia Ratio Γ_ν/(D_p U_F ) </vt:lpstr>
      <vt:lpstr>Stationary Inertia Ratio Γ_ν/(D_p U_(∗t) ) </vt:lpstr>
      <vt:lpstr>Terminal-Swirl velocity ratio V_θmax/U_F </vt:lpstr>
      <vt:lpstr>Threshold-Swirl velocity ratio V_θmax/U_(∗t) </vt:lpstr>
      <vt:lpstr>(V_θmax 2)/〖UFU〗_(∗t) </vt:lpstr>
      <vt:lpstr>Conclusions</vt:lpstr>
      <vt:lpstr>Suggestions for Future Work</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Andrew Lind</dc:creator>
  <cp:lastModifiedBy>Pratik</cp:lastModifiedBy>
  <cp:revision>180</cp:revision>
  <dcterms:created xsi:type="dcterms:W3CDTF">2012-09-05T17:31:27Z</dcterms:created>
  <dcterms:modified xsi:type="dcterms:W3CDTF">2012-12-05T19:35:49Z</dcterms:modified>
</cp:coreProperties>
</file>