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48"/>
  </p:notesMasterIdLst>
  <p:sldIdLst>
    <p:sldId id="256" r:id="rId2"/>
    <p:sldId id="257" r:id="rId3"/>
    <p:sldId id="258" r:id="rId4"/>
    <p:sldId id="259" r:id="rId5"/>
    <p:sldId id="262" r:id="rId6"/>
    <p:sldId id="260" r:id="rId7"/>
    <p:sldId id="263" r:id="rId8"/>
    <p:sldId id="264" r:id="rId9"/>
    <p:sldId id="286" r:id="rId10"/>
    <p:sldId id="265" r:id="rId11"/>
    <p:sldId id="306" r:id="rId12"/>
    <p:sldId id="266" r:id="rId13"/>
    <p:sldId id="267" r:id="rId14"/>
    <p:sldId id="296" r:id="rId15"/>
    <p:sldId id="274" r:id="rId16"/>
    <p:sldId id="275" r:id="rId17"/>
    <p:sldId id="276" r:id="rId18"/>
    <p:sldId id="277" r:id="rId19"/>
    <p:sldId id="283" r:id="rId20"/>
    <p:sldId id="268" r:id="rId21"/>
    <p:sldId id="270" r:id="rId22"/>
    <p:sldId id="271" r:id="rId23"/>
    <p:sldId id="284" r:id="rId24"/>
    <p:sldId id="297" r:id="rId25"/>
    <p:sldId id="272" r:id="rId26"/>
    <p:sldId id="292" r:id="rId27"/>
    <p:sldId id="288" r:id="rId28"/>
    <p:sldId id="289" r:id="rId29"/>
    <p:sldId id="287" r:id="rId30"/>
    <p:sldId id="291" r:id="rId31"/>
    <p:sldId id="293" r:id="rId32"/>
    <p:sldId id="273" r:id="rId33"/>
    <p:sldId id="278" r:id="rId34"/>
    <p:sldId id="295" r:id="rId35"/>
    <p:sldId id="279" r:id="rId36"/>
    <p:sldId id="280" r:id="rId37"/>
    <p:sldId id="298" r:id="rId38"/>
    <p:sldId id="301" r:id="rId39"/>
    <p:sldId id="302" r:id="rId40"/>
    <p:sldId id="303" r:id="rId41"/>
    <p:sldId id="281" r:id="rId42"/>
    <p:sldId id="282" r:id="rId43"/>
    <p:sldId id="304" r:id="rId44"/>
    <p:sldId id="285" r:id="rId45"/>
    <p:sldId id="305" r:id="rId46"/>
    <p:sldId id="300"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85" autoAdjust="0"/>
  </p:normalViewPr>
  <p:slideViewPr>
    <p:cSldViewPr>
      <p:cViewPr>
        <p:scale>
          <a:sx n="110" d="100"/>
          <a:sy n="110" d="100"/>
        </p:scale>
        <p:origin x="-972" y="30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224C18-62C0-4F4D-8EAE-CCC452EE20EA}" type="datetimeFigureOut">
              <a:rPr lang="en-US" smtClean="0"/>
              <a:t>2/26/2016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30FF0D-1C76-414B-BEC4-20E5DAAF2735}" type="slidenum">
              <a:rPr lang="en-US" smtClean="0"/>
              <a:t>‹#›</a:t>
            </a:fld>
            <a:endParaRPr lang="en-US"/>
          </a:p>
        </p:txBody>
      </p:sp>
    </p:spTree>
    <p:extLst>
      <p:ext uri="{BB962C8B-B14F-4D97-AF65-F5344CB8AC3E}">
        <p14:creationId xmlns:p14="http://schemas.microsoft.com/office/powerpoint/2010/main" val="2343187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rballs.info/topics/p/selma/"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not a typical finding aid for our collections, since there’s a separate website for accessing the videos. The only part of this site that isn’t displayed here is “Important Information for Users of the Collection”</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3</a:t>
            </a:fld>
            <a:endParaRPr lang="en-US"/>
          </a:p>
        </p:txBody>
      </p:sp>
    </p:spTree>
    <p:extLst>
      <p:ext uri="{BB962C8B-B14F-4D97-AF65-F5344CB8AC3E}">
        <p14:creationId xmlns:p14="http://schemas.microsoft.com/office/powerpoint/2010/main" val="23461962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RIMMF</a:t>
            </a:r>
            <a:r>
              <a:rPr lang="en-US" baseline="0" dirty="0" smtClean="0"/>
              <a:t> built this work record based on information in the original bibliographic record.</a:t>
            </a:r>
          </a:p>
          <a:p>
            <a:r>
              <a:rPr lang="en-US" baseline="0" dirty="0" smtClean="0"/>
              <a:t>The subject relationships were created based on the 050, 072 and 6XX fields, with labels for identification of the type of subject.</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17</a:t>
            </a:fld>
            <a:endParaRPr lang="en-US"/>
          </a:p>
        </p:txBody>
      </p:sp>
    </p:spTree>
    <p:extLst>
      <p:ext uri="{BB962C8B-B14F-4D97-AF65-F5344CB8AC3E}">
        <p14:creationId xmlns:p14="http://schemas.microsoft.com/office/powerpoint/2010/main" val="1840539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non-RDA “RDA rule” references link to the RDA Registry. They represent relationship designators that have been defined only in one direction in the RDA Toolkit – but obviously the relationship goes both ways. (Work to person; person to work)</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19</a:t>
            </a:fld>
            <a:endParaRPr lang="en-US"/>
          </a:p>
        </p:txBody>
      </p:sp>
    </p:spTree>
    <p:extLst>
      <p:ext uri="{BB962C8B-B14F-4D97-AF65-F5344CB8AC3E}">
        <p14:creationId xmlns:p14="http://schemas.microsoft.com/office/powerpoint/2010/main" val="2099255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20</a:t>
            </a:fld>
            <a:endParaRPr lang="en-US"/>
          </a:p>
        </p:txBody>
      </p:sp>
    </p:spTree>
    <p:extLst>
      <p:ext uri="{BB962C8B-B14F-4D97-AF65-F5344CB8AC3E}">
        <p14:creationId xmlns:p14="http://schemas.microsoft.com/office/powerpoint/2010/main" val="7933197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Full</a:t>
            </a:r>
            <a:r>
              <a:rPr lang="en-US" baseline="0" dirty="0" smtClean="0"/>
              <a:t> for 1</a:t>
            </a:r>
            <a:r>
              <a:rPr lang="en-US" baseline="30000" dirty="0" smtClean="0"/>
              <a:t>st</a:t>
            </a:r>
            <a:r>
              <a:rPr lang="en-US" baseline="0" dirty="0" smtClean="0"/>
              <a:t> work, partial for 2nd</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21</a:t>
            </a:fld>
            <a:endParaRPr lang="en-US"/>
          </a:p>
        </p:txBody>
      </p:sp>
    </p:spTree>
    <p:extLst>
      <p:ext uri="{BB962C8B-B14F-4D97-AF65-F5344CB8AC3E}">
        <p14:creationId xmlns:p14="http://schemas.microsoft.com/office/powerpoint/2010/main" val="1416495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Partial entity relationships</a:t>
            </a:r>
            <a:r>
              <a:rPr lang="en-US" baseline="0" dirty="0" smtClean="0"/>
              <a:t> for 1</a:t>
            </a:r>
            <a:r>
              <a:rPr lang="en-US" baseline="30000" dirty="0" smtClean="0"/>
              <a:t>st</a:t>
            </a:r>
            <a:r>
              <a:rPr lang="en-US" baseline="0" dirty="0" smtClean="0"/>
              <a:t> work</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22</a:t>
            </a:fld>
            <a:endParaRPr lang="en-US"/>
          </a:p>
        </p:txBody>
      </p:sp>
    </p:spTree>
    <p:extLst>
      <p:ext uri="{BB962C8B-B14F-4D97-AF65-F5344CB8AC3E}">
        <p14:creationId xmlns:p14="http://schemas.microsoft.com/office/powerpoint/2010/main" val="14271426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hoped to give you a visualization of how RDF triples can be displayed to show relationships that a set of corresponding MARC records don’t make explicit, but…</a:t>
            </a:r>
          </a:p>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25</a:t>
            </a:fld>
            <a:endParaRPr lang="en-US"/>
          </a:p>
        </p:txBody>
      </p:sp>
    </p:spTree>
    <p:extLst>
      <p:ext uri="{BB962C8B-B14F-4D97-AF65-F5344CB8AC3E}">
        <p14:creationId xmlns:p14="http://schemas.microsoft.com/office/powerpoint/2010/main" val="874103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a:t>
            </a:r>
            <a:r>
              <a:rPr lang="en-US" baseline="0" dirty="0" smtClean="0"/>
              <a:t> too surprising. There are 798 entity records, but over 14,000 relationships in this r-ball.</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26</a:t>
            </a:fld>
            <a:endParaRPr lang="en-US"/>
          </a:p>
        </p:txBody>
      </p:sp>
    </p:spTree>
    <p:extLst>
      <p:ext uri="{BB962C8B-B14F-4D97-AF65-F5344CB8AC3E}">
        <p14:creationId xmlns:p14="http://schemas.microsoft.com/office/powerpoint/2010/main" val="3127081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Where does "Entire original production directed and choreographed by Jerome Robbins“ belong in the WEMI stack anyway? </a:t>
            </a:r>
          </a:p>
          <a:p>
            <a:pPr lvl="2"/>
            <a:r>
              <a:rPr lang="en-US" dirty="0" smtClean="0"/>
              <a:t>Is there a relationship here? More than one?</a:t>
            </a:r>
          </a:p>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32</a:t>
            </a:fld>
            <a:endParaRPr lang="en-US"/>
          </a:p>
        </p:txBody>
      </p:sp>
    </p:spTree>
    <p:extLst>
      <p:ext uri="{BB962C8B-B14F-4D97-AF65-F5344CB8AC3E}">
        <p14:creationId xmlns:p14="http://schemas.microsoft.com/office/powerpoint/2010/main" val="2711603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RIMMF</a:t>
            </a:r>
            <a:r>
              <a:rPr lang="en-US" baseline="0" dirty="0" smtClean="0"/>
              <a:t> </a:t>
            </a:r>
            <a:r>
              <a:rPr lang="en-US" dirty="0" smtClean="0"/>
              <a:t>AAP functionality offers the same</a:t>
            </a:r>
            <a:r>
              <a:rPr lang="en-US" baseline="0" dirty="0" smtClean="0"/>
              <a:t> type of customization </a:t>
            </a:r>
            <a:r>
              <a:rPr lang="en-US" dirty="0" smtClean="0"/>
              <a:t>for works</a:t>
            </a:r>
            <a:r>
              <a:rPr lang="en-US" baseline="0" dirty="0" smtClean="0"/>
              <a:t> and expressions</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33</a:t>
            </a:fld>
            <a:endParaRPr lang="en-US"/>
          </a:p>
        </p:txBody>
      </p:sp>
    </p:spTree>
    <p:extLst>
      <p:ext uri="{BB962C8B-B14F-4D97-AF65-F5344CB8AC3E}">
        <p14:creationId xmlns:p14="http://schemas.microsoft.com/office/powerpoint/2010/main" val="2672273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Excerpt from </a:t>
            </a:r>
            <a:r>
              <a:rPr lang="en-US" dirty="0" err="1" smtClean="0"/>
              <a:t>ArchivesUM</a:t>
            </a:r>
            <a:r>
              <a:rPr lang="en-US" dirty="0" smtClean="0"/>
              <a:t> – a more</a:t>
            </a:r>
            <a:r>
              <a:rPr lang="en-US" baseline="0" dirty="0" smtClean="0"/>
              <a:t> traditional finding aid than with the Henson collection. The songbooks in this collection have corresponding MARC bib records; these formed the basis of the r-ball.</a:t>
            </a:r>
          </a:p>
          <a:p>
            <a:endParaRPr lang="en-US" baseline="0" dirty="0" smtClean="0"/>
          </a:p>
          <a:p>
            <a:r>
              <a:rPr lang="en-US" baseline="0" dirty="0" smtClean="0"/>
              <a:t>In this case, the call number hotlinks connect to our record in </a:t>
            </a:r>
            <a:r>
              <a:rPr lang="en-US" baseline="0" dirty="0" err="1" smtClean="0"/>
              <a:t>WorldCat</a:t>
            </a:r>
            <a:r>
              <a:rPr lang="en-US" baseline="0" dirty="0" smtClean="0"/>
              <a:t> Discovery</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35</a:t>
            </a:fld>
            <a:endParaRPr lang="en-US"/>
          </a:p>
        </p:txBody>
      </p:sp>
    </p:spTree>
    <p:extLst>
      <p:ext uri="{BB962C8B-B14F-4D97-AF65-F5344CB8AC3E}">
        <p14:creationId xmlns:p14="http://schemas.microsoft.com/office/powerpoint/2010/main" val="3743447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play button launches the video, as long as you’re at an authorized computer – it opens up full screen in a new window</a:t>
            </a:r>
          </a:p>
          <a:p>
            <a:r>
              <a:rPr lang="en-US" baseline="0" dirty="0" smtClean="0"/>
              <a:t>The catalog link takes you to the corresponding MARC record in our OPAC</a:t>
            </a:r>
          </a:p>
          <a:p>
            <a:r>
              <a:rPr lang="en-US" baseline="0" dirty="0" smtClean="0"/>
              <a:t>(Note: our records for this collection are not in OCLC, as part of the deed of gift)</a:t>
            </a:r>
          </a:p>
          <a:p>
            <a:r>
              <a:rPr lang="en-US" baseline="0" dirty="0" smtClean="0"/>
              <a:t>I’m not sure how the related videos are determined</a:t>
            </a:r>
          </a:p>
          <a:p>
            <a:r>
              <a:rPr lang="en-US" baseline="0" dirty="0" smtClean="0"/>
              <a:t>The summary is from the MARC record, as are most of the subject headings – but more on that in a minute</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5</a:t>
            </a:fld>
            <a:endParaRPr lang="en-US"/>
          </a:p>
        </p:txBody>
      </p:sp>
    </p:spTree>
    <p:extLst>
      <p:ext uri="{BB962C8B-B14F-4D97-AF65-F5344CB8AC3E}">
        <p14:creationId xmlns:p14="http://schemas.microsoft.com/office/powerpoint/2010/main" val="4094235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36</a:t>
            </a:fld>
            <a:endParaRPr lang="en-US"/>
          </a:p>
        </p:txBody>
      </p:sp>
    </p:spTree>
    <p:extLst>
      <p:ext uri="{BB962C8B-B14F-4D97-AF65-F5344CB8AC3E}">
        <p14:creationId xmlns:p14="http://schemas.microsoft.com/office/powerpoint/2010/main" val="4175740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What if Root isn’t the only composer?</a:t>
            </a:r>
          </a:p>
          <a:p>
            <a:pPr lvl="2"/>
            <a:r>
              <a:rPr lang="en-US" dirty="0" smtClean="0"/>
              <a:t>Still identify as such, and don’t worry about identifying the others?</a:t>
            </a:r>
          </a:p>
          <a:p>
            <a:pPr lvl="2"/>
            <a:r>
              <a:rPr lang="en-US" dirty="0" smtClean="0"/>
              <a:t>What if this wasn’t a special collection?</a:t>
            </a:r>
          </a:p>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40</a:t>
            </a:fld>
            <a:endParaRPr lang="en-US"/>
          </a:p>
        </p:txBody>
      </p:sp>
    </p:spTree>
    <p:extLst>
      <p:ext uri="{BB962C8B-B14F-4D97-AF65-F5344CB8AC3E}">
        <p14:creationId xmlns:p14="http://schemas.microsoft.com/office/powerpoint/2010/main" val="885567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RDA doesn’t deal well</a:t>
            </a:r>
            <a:r>
              <a:rPr lang="en-US" baseline="0" dirty="0" smtClean="0"/>
              <a:t> with aggregates at this point; the RSC Aggregates Working Group is continuing to investigate this situation.</a:t>
            </a:r>
          </a:p>
          <a:p>
            <a:r>
              <a:rPr lang="en-US" baseline="0" dirty="0" smtClean="0"/>
              <a:t>As an aside, depending on how “aggregate” is defined, just about everything falls into this category (a song: music + text; a book with a preface; a CD; etc.)</a:t>
            </a:r>
          </a:p>
          <a:p>
            <a:r>
              <a:rPr lang="en-US" baseline="0" dirty="0" smtClean="0"/>
              <a:t>In this case, let’s look at the obvious...</a:t>
            </a:r>
          </a:p>
          <a:p>
            <a:endParaRPr lang="en-US" dirty="0" smtClean="0"/>
          </a:p>
        </p:txBody>
      </p:sp>
      <p:sp>
        <p:nvSpPr>
          <p:cNvPr id="4" name="Slide Number Placeholder 3"/>
          <p:cNvSpPr>
            <a:spLocks noGrp="1"/>
          </p:cNvSpPr>
          <p:nvPr>
            <p:ph type="sldNum" sz="quarter" idx="10"/>
          </p:nvPr>
        </p:nvSpPr>
        <p:spPr/>
        <p:txBody>
          <a:bodyPr/>
          <a:lstStyle/>
          <a:p>
            <a:fld id="{9830FF0D-1C76-414B-BEC4-20E5DAAF2735}" type="slidenum">
              <a:rPr lang="en-US" smtClean="0"/>
              <a:t>42</a:t>
            </a:fld>
            <a:endParaRPr lang="en-US"/>
          </a:p>
        </p:txBody>
      </p:sp>
    </p:spTree>
    <p:extLst>
      <p:ext uri="{BB962C8B-B14F-4D97-AF65-F5344CB8AC3E}">
        <p14:creationId xmlns:p14="http://schemas.microsoft.com/office/powerpoint/2010/main" val="113507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From the preface to A-R</a:t>
            </a:r>
            <a:r>
              <a:rPr lang="en-US" i="1" baseline="0" dirty="0" smtClean="0"/>
              <a:t> Edition’s 1984 publication of Root’s cantata, The Haymakers:</a:t>
            </a:r>
            <a:endParaRPr lang="en-US" i="1" dirty="0" smtClean="0"/>
          </a:p>
          <a:p>
            <a:endParaRPr lang="en-US" i="1" dirty="0" smtClean="0"/>
          </a:p>
          <a:p>
            <a:r>
              <a:rPr lang="en-US" i="1" dirty="0" smtClean="0"/>
              <a:t>Daniel, or,</a:t>
            </a:r>
            <a:r>
              <a:rPr lang="en-US" i="1" baseline="0" dirty="0" smtClean="0"/>
              <a:t> The Captivity and Restoration </a:t>
            </a:r>
            <a:r>
              <a:rPr lang="en-US" baseline="0" dirty="0" smtClean="0"/>
              <a:t>was first printed as a part of William Bradbury’s popular collection </a:t>
            </a:r>
            <a:r>
              <a:rPr lang="en-US" i="1" baseline="0" dirty="0" smtClean="0"/>
              <a:t>The </a:t>
            </a:r>
            <a:r>
              <a:rPr lang="en-US" i="1" baseline="0" dirty="0" err="1" smtClean="0"/>
              <a:t>Shawm</a:t>
            </a:r>
            <a:r>
              <a:rPr lang="en-US" i="1" baseline="0" dirty="0" smtClean="0"/>
              <a:t> </a:t>
            </a:r>
            <a:r>
              <a:rPr lang="en-US" baseline="0" dirty="0" smtClean="0"/>
              <a:t>(two numbers were removed from Root’s cantata and music by Bradbury inserted in their places so that the cantata would be partially attributable to Bradbury), but the demand for the cantata was so great that it soon was published separately. </a:t>
            </a:r>
          </a:p>
          <a:p>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settled on using</a:t>
            </a:r>
            <a:r>
              <a:rPr lang="en-US" baseline="0" dirty="0" smtClean="0"/>
              <a:t> both </a:t>
            </a:r>
            <a:r>
              <a:rPr lang="en-US" dirty="0" smtClean="0"/>
              <a:t>contained in (work)</a:t>
            </a:r>
            <a:r>
              <a:rPr lang="en-US" baseline="0" dirty="0" smtClean="0"/>
              <a:t> &amp; contained in (expression)</a:t>
            </a:r>
            <a:endParaRPr lang="en-US" dirty="0" smtClean="0"/>
          </a:p>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43</a:t>
            </a:fld>
            <a:endParaRPr lang="en-US"/>
          </a:p>
        </p:txBody>
      </p:sp>
    </p:spTree>
    <p:extLst>
      <p:ext uri="{BB962C8B-B14F-4D97-AF65-F5344CB8AC3E}">
        <p14:creationId xmlns:p14="http://schemas.microsoft.com/office/powerpoint/2010/main" val="2583926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Performing</a:t>
            </a:r>
            <a:r>
              <a:rPr lang="en-US" baseline="0" dirty="0" smtClean="0"/>
              <a:t> Arts, Music is not in this record, but is on the website.</a:t>
            </a:r>
          </a:p>
          <a:p>
            <a:r>
              <a:rPr lang="en-US" baseline="0" dirty="0" smtClean="0"/>
              <a:t>With the subject heading Time – Drama: only “Time” is on the website.</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6</a:t>
            </a:fld>
            <a:endParaRPr lang="en-US"/>
          </a:p>
        </p:txBody>
      </p:sp>
    </p:spTree>
    <p:extLst>
      <p:ext uri="{BB962C8B-B14F-4D97-AF65-F5344CB8AC3E}">
        <p14:creationId xmlns:p14="http://schemas.microsoft.com/office/powerpoint/2010/main" val="1581088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7</a:t>
            </a:fld>
            <a:endParaRPr lang="en-US"/>
          </a:p>
        </p:txBody>
      </p:sp>
    </p:spTree>
    <p:extLst>
      <p:ext uri="{BB962C8B-B14F-4D97-AF65-F5344CB8AC3E}">
        <p14:creationId xmlns:p14="http://schemas.microsoft.com/office/powerpoint/2010/main" val="3188618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can ingest MARC records (and edit them as necessary), create the entity records in RIMMF itself, or some combination of both.</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10</a:t>
            </a:fld>
            <a:endParaRPr lang="en-US"/>
          </a:p>
        </p:txBody>
      </p:sp>
    </p:spTree>
    <p:extLst>
      <p:ext uri="{BB962C8B-B14F-4D97-AF65-F5344CB8AC3E}">
        <p14:creationId xmlns:p14="http://schemas.microsoft.com/office/powerpoint/2010/main" val="3180433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MARC Output from RIMMF</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11</a:t>
            </a:fld>
            <a:endParaRPr lang="en-US"/>
          </a:p>
        </p:txBody>
      </p:sp>
    </p:spTree>
    <p:extLst>
      <p:ext uri="{BB962C8B-B14F-4D97-AF65-F5344CB8AC3E}">
        <p14:creationId xmlns:p14="http://schemas.microsoft.com/office/powerpoint/2010/main" val="3446113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14 April 2016, National Library of Spain, Madrid: </a:t>
            </a:r>
            <a:r>
              <a:rPr lang="en-US" sz="1200" kern="1200" dirty="0" err="1" smtClean="0">
                <a:solidFill>
                  <a:schemeClr val="tx1"/>
                </a:solidFill>
                <a:effectLst/>
                <a:latin typeface="+mn-lt"/>
                <a:ea typeface="+mn-ea"/>
                <a:cs typeface="+mn-cs"/>
              </a:rPr>
              <a:t>Cervathon</a:t>
            </a:r>
            <a:r>
              <a:rPr lang="en-US" sz="1200" kern="1200" dirty="0" smtClean="0">
                <a:solidFill>
                  <a:schemeClr val="tx1"/>
                </a:solidFill>
                <a:effectLst/>
                <a:latin typeface="+mn-lt"/>
                <a:ea typeface="+mn-ea"/>
                <a:cs typeface="+mn-cs"/>
              </a:rPr>
              <a:t> (topic: Miguel de Cervantes)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4 May 2016, </a:t>
            </a:r>
            <a:r>
              <a:rPr lang="en-US" sz="1200" kern="1200" dirty="0" err="1" smtClean="0">
                <a:solidFill>
                  <a:schemeClr val="tx1"/>
                </a:solidFill>
                <a:effectLst/>
                <a:latin typeface="+mn-lt"/>
                <a:ea typeface="+mn-ea"/>
                <a:cs typeface="+mn-cs"/>
              </a:rPr>
              <a:t>BnF</a:t>
            </a:r>
            <a:r>
              <a:rPr lang="en-US" sz="1200" kern="1200" dirty="0" smtClean="0">
                <a:solidFill>
                  <a:schemeClr val="tx1"/>
                </a:solidFill>
                <a:effectLst/>
                <a:latin typeface="+mn-lt"/>
                <a:ea typeface="+mn-ea"/>
                <a:cs typeface="+mn-cs"/>
              </a:rPr>
              <a:t>, Paris: French X-</a:t>
            </a:r>
            <a:r>
              <a:rPr lang="en-US" sz="1200" kern="1200" dirty="0" err="1" smtClean="0">
                <a:solidFill>
                  <a:schemeClr val="tx1"/>
                </a:solidFill>
                <a:effectLst/>
                <a:latin typeface="+mn-lt"/>
                <a:ea typeface="+mn-ea"/>
                <a:cs typeface="+mn-cs"/>
              </a:rPr>
              <a:t>athon</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9 May 2016, National Library of Sweden, Stockholm: Selma-thon 1 (topic: </a:t>
            </a:r>
            <a:r>
              <a:rPr lang="en-US" sz="1200" u="sng" kern="1200" dirty="0" smtClean="0">
                <a:solidFill>
                  <a:schemeClr val="tx1"/>
                </a:solidFill>
                <a:effectLst/>
                <a:latin typeface="+mn-lt"/>
                <a:ea typeface="+mn-ea"/>
                <a:cs typeface="+mn-cs"/>
                <a:hlinkClick r:id="rId3"/>
              </a:rPr>
              <a:t>Selma </a:t>
            </a:r>
            <a:r>
              <a:rPr lang="en-US" sz="1200" u="sng" kern="1200" dirty="0" err="1" smtClean="0">
                <a:solidFill>
                  <a:schemeClr val="tx1"/>
                </a:solidFill>
                <a:effectLst/>
                <a:latin typeface="+mn-lt"/>
                <a:ea typeface="+mn-ea"/>
                <a:cs typeface="+mn-cs"/>
                <a:hlinkClick r:id="rId3"/>
              </a:rPr>
              <a:t>Lagerlöf</a:t>
            </a:r>
            <a:r>
              <a:rPr lang="en-US" sz="1200" u="sng" kern="1200" dirty="0" smtClean="0">
                <a:solidFill>
                  <a:schemeClr val="tx1"/>
                </a:solidFill>
                <a:effectLst/>
                <a:latin typeface="+mn-lt"/>
                <a:ea typeface="+mn-ea"/>
                <a:cs typeface="+mn-cs"/>
                <a:hlinkClick r:id="rId3"/>
              </a:rPr>
              <a:t>)</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10 May 2016, National Library of Sweden, Stockholm: Selma-thon 2</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24 May 2016, EURIG/National Library of Latvia, Riga: Riga-thon (topic: </a:t>
            </a:r>
            <a:r>
              <a:rPr lang="en-US" sz="1200" kern="1200" dirty="0" err="1" smtClean="0">
                <a:solidFill>
                  <a:schemeClr val="tx1"/>
                </a:solidFill>
                <a:effectLst/>
                <a:latin typeface="+mn-lt"/>
                <a:ea typeface="+mn-ea"/>
                <a:cs typeface="+mn-cs"/>
              </a:rPr>
              <a:t>Vaira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Vīķe-Freiberga</a:t>
            </a:r>
            <a:r>
              <a:rPr lang="en-US" sz="1200" kern="1200" dirty="0" smtClean="0">
                <a:solidFill>
                  <a:schemeClr val="tx1"/>
                </a:solidFill>
                <a:effectLst/>
                <a:latin typeface="+mn-lt"/>
                <a:ea typeface="+mn-ea"/>
                <a:cs typeface="+mn-cs"/>
              </a:rPr>
              <a: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23 June 2016, Orlando, USA: Lang-</a:t>
            </a:r>
            <a:r>
              <a:rPr lang="en-US" sz="1200" kern="1200" dirty="0" err="1" smtClean="0">
                <a:solidFill>
                  <a:schemeClr val="tx1"/>
                </a:solidFill>
                <a:effectLst/>
                <a:latin typeface="+mn-lt"/>
                <a:ea typeface="+mn-ea"/>
                <a:cs typeface="+mn-cs"/>
              </a:rPr>
              <a:t>athon</a:t>
            </a:r>
            <a:r>
              <a:rPr lang="en-US" sz="1200" kern="1200" dirty="0" smtClean="0">
                <a:solidFill>
                  <a:schemeClr val="tx1"/>
                </a:solidFill>
                <a:effectLst/>
                <a:latin typeface="+mn-lt"/>
                <a:ea typeface="+mn-ea"/>
                <a:cs typeface="+mn-cs"/>
              </a:rPr>
              <a:t> (multilingual aspects of RDA and RIMMF)</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12</a:t>
            </a:fld>
            <a:endParaRPr lang="en-US"/>
          </a:p>
        </p:txBody>
      </p:sp>
    </p:spTree>
    <p:extLst>
      <p:ext uri="{BB962C8B-B14F-4D97-AF65-F5344CB8AC3E}">
        <p14:creationId xmlns:p14="http://schemas.microsoft.com/office/powerpoint/2010/main" val="69037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Some work records don’t have corresponding expression records because they are “related works” for a collection of clips from various talk shows:</a:t>
            </a:r>
            <a:r>
              <a:rPr lang="en-US" baseline="0" dirty="0" smtClean="0"/>
              <a:t> the Jack </a:t>
            </a:r>
            <a:r>
              <a:rPr lang="en-US" baseline="0" dirty="0" err="1" smtClean="0"/>
              <a:t>Paar</a:t>
            </a:r>
            <a:r>
              <a:rPr lang="en-US" baseline="0" dirty="0" smtClean="0"/>
              <a:t> program, Tonight! with Steve Allen, the Jimmy Dean show, the Ed Sullivan show, and the Dick </a:t>
            </a:r>
            <a:r>
              <a:rPr lang="en-US" baseline="0" dirty="0" err="1" smtClean="0"/>
              <a:t>Cavett</a:t>
            </a:r>
            <a:r>
              <a:rPr lang="en-US" baseline="0" dirty="0" smtClean="0"/>
              <a:t> show</a:t>
            </a:r>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13</a:t>
            </a:fld>
            <a:endParaRPr lang="en-US"/>
          </a:p>
        </p:txBody>
      </p:sp>
    </p:spTree>
    <p:extLst>
      <p:ext uri="{BB962C8B-B14F-4D97-AF65-F5344CB8AC3E}">
        <p14:creationId xmlns:p14="http://schemas.microsoft.com/office/powerpoint/2010/main" val="2628145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30FF0D-1C76-414B-BEC4-20E5DAAF2735}" type="slidenum">
              <a:rPr lang="en-US" smtClean="0"/>
              <a:t>15</a:t>
            </a:fld>
            <a:endParaRPr lang="en-US"/>
          </a:p>
        </p:txBody>
      </p:sp>
    </p:spTree>
    <p:extLst>
      <p:ext uri="{BB962C8B-B14F-4D97-AF65-F5344CB8AC3E}">
        <p14:creationId xmlns:p14="http://schemas.microsoft.com/office/powerpoint/2010/main" val="2462270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F36233-E528-4B88-B6B5-AAA4757CCEE2}"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A61C-F86E-4EC5-BB75-BA8C7F2197B8}"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36233-E528-4B88-B6B5-AAA4757CCEE2}"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F36233-E528-4B88-B6B5-AAA4757CCEE2}"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F36233-E528-4B88-B6B5-AAA4757CCEE2}"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shadeToTitle="1">
        <a:gradFill flip="none" rotWithShape="1">
          <a:gsLst>
            <a:gs pos="15000">
              <a:srgbClr val="B8DFEF">
                <a:alpha val="75000"/>
              </a:srgbClr>
            </a:gs>
            <a:gs pos="100000">
              <a:schemeClr val="accent1">
                <a:tint val="66000"/>
                <a:satMod val="160000"/>
              </a:schemeClr>
            </a:gs>
            <a:gs pos="100000">
              <a:schemeClr val="accent1">
                <a:tint val="23500"/>
                <a:satMod val="160000"/>
                <a:lumMod val="74000"/>
                <a:lumOff val="26000"/>
                <a:alpha val="54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F36233-E528-4B88-B6B5-AAA4757CCEE2}"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4A61C-F86E-4EC5-BB75-BA8C7F2197B8}"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F36233-E528-4B88-B6B5-AAA4757CCEE2}"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F36233-E528-4B88-B6B5-AAA4757CCEE2}" type="datetimeFigureOut">
              <a:rPr lang="en-US" smtClean="0"/>
              <a:t>2/26/2016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34A61C-F86E-4EC5-BB75-BA8C7F2197B8}"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F36233-E528-4B88-B6B5-AAA4757CCEE2}" type="datetimeFigureOut">
              <a:rPr lang="en-US" smtClean="0"/>
              <a:t>2/26/2016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36233-E528-4B88-B6B5-AAA4757CCEE2}" type="datetimeFigureOut">
              <a:rPr lang="en-US" smtClean="0"/>
              <a:t>2/26/2016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36233-E528-4B88-B6B5-AAA4757CCEE2}"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4A61C-F86E-4EC5-BB75-BA8C7F2197B8}"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F36233-E528-4B88-B6B5-AAA4757CCEE2}"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4A61C-F86E-4EC5-BB75-BA8C7F2197B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BF36233-E528-4B88-B6B5-AAA4757CCEE2}" type="datetimeFigureOut">
              <a:rPr lang="en-US" smtClean="0"/>
              <a:t>2/26/2016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A034A61C-F86E-4EC5-BB75-BA8C7F2197B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marcofquality.com/wiki/rimm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rballs.info/images/janeemmaur.png"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rballs.info/topics/p/gfroot/"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digital.lib.umd.edu/henson"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balls.info/topics/p/henson/"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rballs.info/about/rimmfballsnewbie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cap="none" dirty="0"/>
              <a:t>A Fresh Look at </a:t>
            </a:r>
            <a:r>
              <a:rPr lang="en-US" sz="4400" cap="none" dirty="0" smtClean="0"/>
              <a:t>the </a:t>
            </a:r>
            <a:br>
              <a:rPr lang="en-US" sz="4400" cap="none" dirty="0" smtClean="0"/>
            </a:br>
            <a:r>
              <a:rPr lang="en-US" sz="4400" cap="none" dirty="0" smtClean="0"/>
              <a:t>Jim Henson Collection – </a:t>
            </a:r>
            <a:br>
              <a:rPr lang="en-US" sz="4400" cap="none" dirty="0" smtClean="0"/>
            </a:br>
            <a:r>
              <a:rPr lang="en-US" sz="4400" cap="none" dirty="0" smtClean="0"/>
              <a:t>Via </a:t>
            </a:r>
            <a:r>
              <a:rPr lang="nn-NO" sz="4400" cap="none" dirty="0" smtClean="0"/>
              <a:t>RDA and Linked Data</a:t>
            </a:r>
            <a:endParaRPr lang="en-US" sz="4400" cap="none" dirty="0"/>
          </a:p>
        </p:txBody>
      </p:sp>
      <p:sp>
        <p:nvSpPr>
          <p:cNvPr id="3" name="Subtitle 2"/>
          <p:cNvSpPr>
            <a:spLocks noGrp="1"/>
          </p:cNvSpPr>
          <p:nvPr>
            <p:ph type="subTitle" idx="1"/>
          </p:nvPr>
        </p:nvSpPr>
        <p:spPr/>
        <p:txBody>
          <a:bodyPr>
            <a:normAutofit lnSpcReduction="10000"/>
          </a:bodyPr>
          <a:lstStyle/>
          <a:p>
            <a:r>
              <a:rPr lang="en-US" dirty="0" smtClean="0"/>
              <a:t>Kathy Glennan</a:t>
            </a:r>
          </a:p>
          <a:p>
            <a:r>
              <a:rPr lang="en-US" dirty="0" smtClean="0"/>
              <a:t>Head, Authorities and Specialty Cataloging</a:t>
            </a:r>
          </a:p>
          <a:p>
            <a:r>
              <a:rPr lang="en-US" dirty="0" smtClean="0"/>
              <a:t>University of Maryland</a:t>
            </a:r>
          </a:p>
          <a:p>
            <a:r>
              <a:rPr lang="en-US" dirty="0" smtClean="0"/>
              <a:t>March 2, 2016</a:t>
            </a:r>
            <a:endParaRPr lang="en-US" dirty="0"/>
          </a:p>
        </p:txBody>
      </p:sp>
    </p:spTree>
    <p:extLst>
      <p:ext uri="{BB962C8B-B14F-4D97-AF65-F5344CB8AC3E}">
        <p14:creationId xmlns:p14="http://schemas.microsoft.com/office/powerpoint/2010/main" val="1085427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RIMMF?</a:t>
            </a:r>
            <a:endParaRPr lang="en-US" dirty="0"/>
          </a:p>
        </p:txBody>
      </p:sp>
      <p:sp>
        <p:nvSpPr>
          <p:cNvPr id="3" name="Content Placeholder 2"/>
          <p:cNvSpPr>
            <a:spLocks noGrp="1"/>
          </p:cNvSpPr>
          <p:nvPr>
            <p:ph idx="1"/>
          </p:nvPr>
        </p:nvSpPr>
        <p:spPr/>
        <p:txBody>
          <a:bodyPr>
            <a:normAutofit/>
          </a:bodyPr>
          <a:lstStyle/>
          <a:p>
            <a:r>
              <a:rPr lang="en-US" dirty="0" smtClean="0"/>
              <a:t>A program/tool for creating and editing data compliant with RDA, FRBR, and linked data</a:t>
            </a:r>
          </a:p>
          <a:p>
            <a:r>
              <a:rPr lang="en-US" dirty="0" smtClean="0"/>
              <a:t>Not MARC based</a:t>
            </a:r>
          </a:p>
          <a:p>
            <a:r>
              <a:rPr lang="en-US" dirty="0" smtClean="0"/>
              <a:t>Created &amp; updated by Richard and Deborah Fritz</a:t>
            </a:r>
          </a:p>
          <a:p>
            <a:pPr lvl="1"/>
            <a:r>
              <a:rPr lang="en-US" dirty="0"/>
              <a:t>Freely available: </a:t>
            </a:r>
            <a:r>
              <a:rPr lang="en-US" dirty="0">
                <a:hlinkClick r:id="rId3"/>
              </a:rPr>
              <a:t>http://</a:t>
            </a:r>
            <a:r>
              <a:rPr lang="en-US" dirty="0" smtClean="0">
                <a:hlinkClick r:id="rId3"/>
              </a:rPr>
              <a:t>www.marcofquality.com/wiki/rimmf</a:t>
            </a:r>
            <a:r>
              <a:rPr lang="en-US" dirty="0" smtClean="0"/>
              <a:t> </a:t>
            </a:r>
          </a:p>
          <a:p>
            <a:r>
              <a:rPr lang="en-US" dirty="0" smtClean="0"/>
              <a:t>Can ingest MARC bibliographic and authority records, breaking them into entity records for: </a:t>
            </a:r>
            <a:br>
              <a:rPr lang="en-US" dirty="0" smtClean="0"/>
            </a:br>
            <a:r>
              <a:rPr lang="en-US" dirty="0" smtClean="0"/>
              <a:t>   Manifestations, Works, Persons, Corporate Bodies, etc. </a:t>
            </a:r>
          </a:p>
          <a:p>
            <a:r>
              <a:rPr lang="en-US" dirty="0" smtClean="0"/>
              <a:t>Links the resulting entity records; shows the relationships</a:t>
            </a:r>
          </a:p>
          <a:p>
            <a:r>
              <a:rPr lang="en-US" dirty="0" smtClean="0"/>
              <a:t>Not widely used – at least not yet! But:</a:t>
            </a:r>
          </a:p>
          <a:p>
            <a:pPr lvl="1"/>
            <a:r>
              <a:rPr lang="en-US" dirty="0"/>
              <a:t>Several “Jane-</a:t>
            </a:r>
            <a:r>
              <a:rPr lang="en-US" dirty="0" err="1"/>
              <a:t>athons</a:t>
            </a:r>
            <a:r>
              <a:rPr lang="en-US" dirty="0"/>
              <a:t>” held </a:t>
            </a:r>
          </a:p>
          <a:p>
            <a:pPr lvl="1"/>
            <a:r>
              <a:rPr lang="en-US" dirty="0" smtClean="0"/>
              <a:t>MARC </a:t>
            </a:r>
            <a:r>
              <a:rPr lang="en-US" dirty="0" smtClean="0"/>
              <a:t>output </a:t>
            </a:r>
            <a:r>
              <a:rPr lang="en-US" dirty="0" smtClean="0"/>
              <a:t>available</a:t>
            </a:r>
            <a:endParaRPr lang="en-US" dirty="0" smtClean="0"/>
          </a:p>
        </p:txBody>
      </p:sp>
    </p:spTree>
    <p:extLst>
      <p:ext uri="{BB962C8B-B14F-4D97-AF65-F5344CB8AC3E}">
        <p14:creationId xmlns:p14="http://schemas.microsoft.com/office/powerpoint/2010/main" val="3204993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0010" y="457200"/>
            <a:ext cx="8312989" cy="6386364"/>
          </a:xfrm>
          <a:prstGeom prst="rect">
            <a:avLst/>
          </a:prstGeom>
          <a:noFill/>
        </p:spPr>
        <p:txBody>
          <a:bodyPr wrap="square" rtlCol="0">
            <a:spAutoFit/>
          </a:bodyPr>
          <a:lstStyle/>
          <a:p>
            <a:pPr marL="800100" indent="-822960">
              <a:buNone/>
            </a:pPr>
            <a:r>
              <a:rPr lang="en-US" sz="1150" b="1" dirty="0">
                <a:latin typeface="Courier New" panose="02070309020205020404" pitchFamily="49" charset="0"/>
                <a:cs typeface="Courier New" panose="02070309020205020404" pitchFamily="49" charset="0"/>
              </a:rPr>
              <a:t>=LDR  01703nam a2200373   4500</a:t>
            </a:r>
          </a:p>
          <a:p>
            <a:pPr marL="800100" indent="-822960">
              <a:buNone/>
            </a:pPr>
            <a:r>
              <a:rPr lang="en-US" sz="1150" b="1" dirty="0">
                <a:latin typeface="Courier New" panose="02070309020205020404" pitchFamily="49" charset="0"/>
                <a:cs typeface="Courier New" panose="02070309020205020404" pitchFamily="49" charset="0"/>
              </a:rPr>
              <a:t>=001  umdkpg00000366</a:t>
            </a:r>
          </a:p>
          <a:p>
            <a:pPr marL="800100" indent="-822960">
              <a:buNone/>
            </a:pPr>
            <a:r>
              <a:rPr lang="en-US" sz="1150" b="1" dirty="0">
                <a:latin typeface="Courier New" panose="02070309020205020404" pitchFamily="49" charset="0"/>
                <a:cs typeface="Courier New" panose="02070309020205020404" pitchFamily="49" charset="0"/>
              </a:rPr>
              <a:t>=005  20160216101716.0</a:t>
            </a:r>
          </a:p>
          <a:p>
            <a:pPr marL="800100" indent="-822960">
              <a:buNone/>
            </a:pPr>
            <a:r>
              <a:rPr lang="en-US" sz="1150" b="1" dirty="0">
                <a:latin typeface="Courier New" panose="02070309020205020404" pitchFamily="49" charset="0"/>
                <a:cs typeface="Courier New" panose="02070309020205020404" pitchFamily="49" charset="0"/>
              </a:rPr>
              <a:t>=008  160216\\\\\\\\\\\\\\\\\\\\\\\\\\\\\</a:t>
            </a:r>
            <a:r>
              <a:rPr lang="en-US" sz="1150" b="1" dirty="0" err="1">
                <a:latin typeface="Courier New" panose="02070309020205020404" pitchFamily="49" charset="0"/>
                <a:cs typeface="Courier New" panose="02070309020205020404" pitchFamily="49" charset="0"/>
              </a:rPr>
              <a:t>eng</a:t>
            </a:r>
            <a:r>
              <a:rPr lang="en-US" sz="1150" b="1" dirty="0">
                <a:latin typeface="Courier New" panose="02070309020205020404" pitchFamily="49" charset="0"/>
                <a:cs typeface="Courier New" panose="02070309020205020404" pitchFamily="49" charset="0"/>
              </a:rPr>
              <a:t>\d</a:t>
            </a:r>
          </a:p>
          <a:p>
            <a:pPr marL="800100" indent="-822960">
              <a:buNone/>
            </a:pPr>
            <a:r>
              <a:rPr lang="en-US" sz="1150" b="1" dirty="0">
                <a:latin typeface="Courier New" panose="02070309020205020404" pitchFamily="49" charset="0"/>
                <a:cs typeface="Courier New" panose="02070309020205020404" pitchFamily="49" charset="0"/>
              </a:rPr>
              <a:t>=035  \\ $a http://hdl.handle.net/1903.1/367</a:t>
            </a:r>
          </a:p>
          <a:p>
            <a:pPr marL="800100" indent="-822960">
              <a:buNone/>
            </a:pPr>
            <a:r>
              <a:rPr lang="en-US" sz="1150" b="1" dirty="0">
                <a:latin typeface="Courier New" panose="02070309020205020404" pitchFamily="49" charset="0"/>
                <a:cs typeface="Courier New" panose="02070309020205020404" pitchFamily="49" charset="0"/>
              </a:rPr>
              <a:t>=040  \\ $b </a:t>
            </a:r>
            <a:r>
              <a:rPr lang="en-US" sz="1150" b="1" dirty="0" err="1">
                <a:latin typeface="Courier New" panose="02070309020205020404" pitchFamily="49" charset="0"/>
                <a:cs typeface="Courier New" panose="02070309020205020404" pitchFamily="49" charset="0"/>
              </a:rPr>
              <a:t>eng</a:t>
            </a:r>
            <a:r>
              <a:rPr lang="en-US" sz="1150" b="1" dirty="0">
                <a:latin typeface="Courier New" panose="02070309020205020404" pitchFamily="49" charset="0"/>
                <a:cs typeface="Courier New" panose="02070309020205020404" pitchFamily="49" charset="0"/>
              </a:rPr>
              <a:t> $e </a:t>
            </a:r>
            <a:r>
              <a:rPr lang="en-US" sz="1150" b="1" dirty="0" err="1">
                <a:latin typeface="Courier New" panose="02070309020205020404" pitchFamily="49" charset="0"/>
                <a:cs typeface="Courier New" panose="02070309020205020404" pitchFamily="49" charset="0"/>
              </a:rPr>
              <a:t>rda</a:t>
            </a:r>
            <a:endParaRPr lang="en-US" sz="1150" b="1" dirty="0">
              <a:latin typeface="Courier New" panose="02070309020205020404" pitchFamily="49" charset="0"/>
              <a:cs typeface="Courier New" panose="02070309020205020404" pitchFamily="49" charset="0"/>
            </a:endParaRPr>
          </a:p>
          <a:p>
            <a:pPr marL="800100" indent="-822960">
              <a:buNone/>
            </a:pPr>
            <a:r>
              <a:rPr lang="en-US" sz="1150" b="1" dirty="0">
                <a:latin typeface="Courier New" panose="02070309020205020404" pitchFamily="49" charset="0"/>
                <a:cs typeface="Courier New" panose="02070309020205020404" pitchFamily="49" charset="0"/>
              </a:rPr>
              <a:t>=100  1\ $a Henson, Jim, $d 1936-1990, $e screenwriter.</a:t>
            </a:r>
          </a:p>
          <a:p>
            <a:pPr marL="800100" indent="-822960">
              <a:buNone/>
            </a:pPr>
            <a:r>
              <a:rPr lang="en-US" sz="1150" b="1" dirty="0">
                <a:latin typeface="Courier New" panose="02070309020205020404" pitchFamily="49" charset="0"/>
                <a:cs typeface="Courier New" panose="02070309020205020404" pitchFamily="49" charset="0"/>
              </a:rPr>
              <a:t>=245  10 $a Time piece /$c written and directed by Jim Henson ; produced by Muppets, Inc.</a:t>
            </a:r>
          </a:p>
          <a:p>
            <a:pPr marL="800100" indent="-822960">
              <a:buNone/>
            </a:pPr>
            <a:r>
              <a:rPr lang="en-US" sz="1150" b="1" dirty="0">
                <a:latin typeface="Courier New" panose="02070309020205020404" pitchFamily="49" charset="0"/>
                <a:cs typeface="Courier New" panose="02070309020205020404" pitchFamily="49" charset="0"/>
              </a:rPr>
              <a:t>=246  3\ $a Timepiece</a:t>
            </a:r>
          </a:p>
          <a:p>
            <a:pPr marL="800100" indent="-822960">
              <a:buNone/>
            </a:pPr>
            <a:r>
              <a:rPr lang="en-US" sz="1150" b="1" dirty="0">
                <a:latin typeface="Courier New" panose="02070309020205020404" pitchFamily="49" charset="0"/>
                <a:cs typeface="Courier New" panose="02070309020205020404" pitchFamily="49" charset="0"/>
              </a:rPr>
              <a:t>=264  \1 $a [2005].</a:t>
            </a:r>
          </a:p>
          <a:p>
            <a:pPr marL="800100" indent="-822960">
              <a:buNone/>
            </a:pPr>
            <a:r>
              <a:rPr lang="en-US" sz="1150" b="1" dirty="0">
                <a:latin typeface="Courier New" panose="02070309020205020404" pitchFamily="49" charset="0"/>
                <a:cs typeface="Courier New" panose="02070309020205020404" pitchFamily="49" charset="0"/>
              </a:rPr>
              <a:t>=300  \\ $a 1 videodisc : $b color ; $c 4 3/4 in.</a:t>
            </a:r>
          </a:p>
          <a:p>
            <a:pPr marL="800100" indent="-822960">
              <a:buNone/>
            </a:pPr>
            <a:r>
              <a:rPr lang="en-US" sz="1150" b="1" dirty="0">
                <a:latin typeface="Courier New" panose="02070309020205020404" pitchFamily="49" charset="0"/>
                <a:cs typeface="Courier New" panose="02070309020205020404" pitchFamily="49" charset="0"/>
              </a:rPr>
              <a:t>=336  \\ $a two-dimensional moving image $2 </a:t>
            </a:r>
            <a:r>
              <a:rPr lang="en-US" sz="1150" b="1" dirty="0" err="1">
                <a:latin typeface="Courier New" panose="02070309020205020404" pitchFamily="49" charset="0"/>
                <a:cs typeface="Courier New" panose="02070309020205020404" pitchFamily="49" charset="0"/>
              </a:rPr>
              <a:t>rdacontent</a:t>
            </a:r>
            <a:endParaRPr lang="en-US" sz="1150" b="1" dirty="0">
              <a:latin typeface="Courier New" panose="02070309020205020404" pitchFamily="49" charset="0"/>
              <a:cs typeface="Courier New" panose="02070309020205020404" pitchFamily="49" charset="0"/>
            </a:endParaRPr>
          </a:p>
          <a:p>
            <a:pPr marL="800100" indent="-822960">
              <a:buNone/>
            </a:pPr>
            <a:r>
              <a:rPr lang="en-US" sz="1150" b="1" dirty="0">
                <a:latin typeface="Courier New" panose="02070309020205020404" pitchFamily="49" charset="0"/>
                <a:cs typeface="Courier New" panose="02070309020205020404" pitchFamily="49" charset="0"/>
              </a:rPr>
              <a:t>=337  \\ $a video $2 </a:t>
            </a:r>
            <a:r>
              <a:rPr lang="en-US" sz="1150" b="1" dirty="0" err="1">
                <a:latin typeface="Courier New" panose="02070309020205020404" pitchFamily="49" charset="0"/>
                <a:cs typeface="Courier New" panose="02070309020205020404" pitchFamily="49" charset="0"/>
              </a:rPr>
              <a:t>rdamedia</a:t>
            </a:r>
            <a:endParaRPr lang="en-US" sz="1150" b="1" dirty="0">
              <a:latin typeface="Courier New" panose="02070309020205020404" pitchFamily="49" charset="0"/>
              <a:cs typeface="Courier New" panose="02070309020205020404" pitchFamily="49" charset="0"/>
            </a:endParaRPr>
          </a:p>
          <a:p>
            <a:pPr marL="800100" indent="-822960">
              <a:buNone/>
            </a:pPr>
            <a:r>
              <a:rPr lang="en-US" sz="1150" b="1" dirty="0">
                <a:latin typeface="Courier New" panose="02070309020205020404" pitchFamily="49" charset="0"/>
                <a:cs typeface="Courier New" panose="02070309020205020404" pitchFamily="49" charset="0"/>
              </a:rPr>
              <a:t>=338  \\ $a videodisc $2 </a:t>
            </a:r>
            <a:r>
              <a:rPr lang="en-US" sz="1150" b="1" dirty="0" err="1">
                <a:latin typeface="Courier New" panose="02070309020205020404" pitchFamily="49" charset="0"/>
                <a:cs typeface="Courier New" panose="02070309020205020404" pitchFamily="49" charset="0"/>
              </a:rPr>
              <a:t>rdacarrier</a:t>
            </a:r>
            <a:endParaRPr lang="en-US" sz="1150" b="1" dirty="0">
              <a:latin typeface="Courier New" panose="02070309020205020404" pitchFamily="49" charset="0"/>
              <a:cs typeface="Courier New" panose="02070309020205020404" pitchFamily="49" charset="0"/>
            </a:endParaRPr>
          </a:p>
          <a:p>
            <a:pPr marL="800100" indent="-822960">
              <a:buNone/>
            </a:pPr>
            <a:r>
              <a:rPr lang="en-US" sz="1150" b="1" dirty="0">
                <a:latin typeface="Courier New" panose="02070309020205020404" pitchFamily="49" charset="0"/>
                <a:cs typeface="Courier New" panose="02070309020205020404" pitchFamily="49" charset="0"/>
              </a:rPr>
              <a:t>=344  \\ $a digital $b optical</a:t>
            </a:r>
          </a:p>
          <a:p>
            <a:pPr marL="800100" indent="-822960">
              <a:buNone/>
            </a:pPr>
            <a:r>
              <a:rPr lang="en-US" sz="1150" b="1" dirty="0">
                <a:latin typeface="Courier New" panose="02070309020205020404" pitchFamily="49" charset="0"/>
                <a:cs typeface="Courier New" panose="02070309020205020404" pitchFamily="49" charset="0"/>
              </a:rPr>
              <a:t>=347  \\ $a video file $b DVD video</a:t>
            </a:r>
          </a:p>
          <a:p>
            <a:pPr marL="800100" indent="-822960">
              <a:buNone/>
            </a:pPr>
            <a:r>
              <a:rPr lang="en-US" sz="1150" b="1" dirty="0">
                <a:latin typeface="Courier New" panose="02070309020205020404" pitchFamily="49" charset="0"/>
                <a:cs typeface="Courier New" panose="02070309020205020404" pitchFamily="49" charset="0"/>
              </a:rPr>
              <a:t>=500  \\ $a DVD created with permission from digital video tapes donated to the University of Maryland by Jim Henson Legacy with support from the Jane Henson Foundation.</a:t>
            </a:r>
          </a:p>
          <a:p>
            <a:pPr marL="800100" indent="-822960">
              <a:buNone/>
            </a:pPr>
            <a:r>
              <a:rPr lang="en-US" sz="1150" b="1" dirty="0">
                <a:latin typeface="Courier New" panose="02070309020205020404" pitchFamily="49" charset="0"/>
                <a:cs typeface="Courier New" panose="02070309020205020404" pitchFamily="49" charset="0"/>
              </a:rPr>
              <a:t>=506  \\ $a Access restricted to patrons at the University of Maryland.</a:t>
            </a:r>
          </a:p>
          <a:p>
            <a:pPr marL="800100" indent="-822960">
              <a:buNone/>
            </a:pPr>
            <a:r>
              <a:rPr lang="en-US" sz="1150" b="1" dirty="0">
                <a:latin typeface="Courier New" panose="02070309020205020404" pitchFamily="49" charset="0"/>
                <a:cs typeface="Courier New" panose="02070309020205020404" pitchFamily="49" charset="0"/>
              </a:rPr>
              <a:t>=520  \\ $a Experimental film that combines live action with animation to chronicle the exploits of a young executive who has been working too hard. Themes include dislocation in time, time signatures, time as a philosophical concept, and slavery to time.</a:t>
            </a:r>
          </a:p>
          <a:p>
            <a:pPr marL="800100" indent="-822960">
              <a:buNone/>
            </a:pPr>
            <a:r>
              <a:rPr lang="en-US" sz="1150" b="1" dirty="0">
                <a:latin typeface="Courier New" panose="02070309020205020404" pitchFamily="49" charset="0"/>
                <a:cs typeface="Courier New" panose="02070309020205020404" pitchFamily="49" charset="0"/>
              </a:rPr>
              <a:t>=650  \0 $a Time--Drama.</a:t>
            </a:r>
          </a:p>
          <a:p>
            <a:pPr marL="800100" indent="-822960">
              <a:buNone/>
            </a:pPr>
            <a:r>
              <a:rPr lang="en-US" sz="1150" b="1" dirty="0">
                <a:latin typeface="Courier New" panose="02070309020205020404" pitchFamily="49" charset="0"/>
                <a:cs typeface="Courier New" panose="02070309020205020404" pitchFamily="49" charset="0"/>
              </a:rPr>
              <a:t>=650  \4 $a Experimental films.</a:t>
            </a:r>
          </a:p>
          <a:p>
            <a:pPr marL="800100" indent="-822960">
              <a:buNone/>
            </a:pPr>
            <a:r>
              <a:rPr lang="en-US" sz="1150" b="1" dirty="0">
                <a:latin typeface="Courier New" panose="02070309020205020404" pitchFamily="49" charset="0"/>
                <a:cs typeface="Courier New" panose="02070309020205020404" pitchFamily="49" charset="0"/>
              </a:rPr>
              <a:t>=650  \4 $a Short films.</a:t>
            </a:r>
          </a:p>
          <a:p>
            <a:pPr marL="800100" indent="-822960">
              <a:buNone/>
            </a:pPr>
            <a:r>
              <a:rPr lang="en-US" sz="1150" b="1" dirty="0">
                <a:latin typeface="Courier New" panose="02070309020205020404" pitchFamily="49" charset="0"/>
                <a:cs typeface="Courier New" panose="02070309020205020404" pitchFamily="49" charset="0"/>
              </a:rPr>
              <a:t>=700  1\ $a </a:t>
            </a:r>
            <a:r>
              <a:rPr lang="en-US" sz="1150" b="1" dirty="0" err="1">
                <a:latin typeface="Courier New" panose="02070309020205020404" pitchFamily="49" charset="0"/>
                <a:cs typeface="Courier New" panose="02070309020205020404" pitchFamily="49" charset="0"/>
              </a:rPr>
              <a:t>Cafritz</a:t>
            </a:r>
            <a:r>
              <a:rPr lang="en-US" sz="1150" b="1" dirty="0">
                <a:latin typeface="Courier New" panose="02070309020205020404" pitchFamily="49" charset="0"/>
                <a:cs typeface="Courier New" panose="02070309020205020404" pitchFamily="49" charset="0"/>
              </a:rPr>
              <a:t>, Enid, 1937-,$e actor.</a:t>
            </a:r>
          </a:p>
          <a:p>
            <a:pPr marL="800100" indent="-822960">
              <a:buNone/>
            </a:pPr>
            <a:r>
              <a:rPr lang="en-US" sz="1150" b="1" dirty="0">
                <a:latin typeface="Courier New" panose="02070309020205020404" pitchFamily="49" charset="0"/>
                <a:cs typeface="Courier New" panose="02070309020205020404" pitchFamily="49" charset="0"/>
              </a:rPr>
              <a:t>=700  1\ $a Henson, Jim, $d 1936-1990, $e animator.</a:t>
            </a:r>
          </a:p>
          <a:p>
            <a:pPr marL="800100" indent="-822960">
              <a:buNone/>
            </a:pPr>
            <a:r>
              <a:rPr lang="en-US" sz="1150" b="1" dirty="0">
                <a:latin typeface="Courier New" panose="02070309020205020404" pitchFamily="49" charset="0"/>
                <a:cs typeface="Courier New" panose="02070309020205020404" pitchFamily="49" charset="0"/>
              </a:rPr>
              <a:t>=700  1\ $a Henson, Jim, $d 1936-1990, $e actor.</a:t>
            </a:r>
          </a:p>
          <a:p>
            <a:pPr marL="800100" indent="-822960">
              <a:buNone/>
            </a:pPr>
            <a:r>
              <a:rPr lang="en-US" sz="1150" b="1" dirty="0">
                <a:latin typeface="Courier New" panose="02070309020205020404" pitchFamily="49" charset="0"/>
                <a:cs typeface="Courier New" panose="02070309020205020404" pitchFamily="49" charset="0"/>
              </a:rPr>
              <a:t>=700  1\ $a Henson, Jim, $d 1936-1990, $e director.</a:t>
            </a:r>
          </a:p>
          <a:p>
            <a:pPr marL="800100" indent="-822960">
              <a:buNone/>
            </a:pPr>
            <a:r>
              <a:rPr lang="en-US" sz="1150" b="1" dirty="0">
                <a:latin typeface="Courier New" panose="02070309020205020404" pitchFamily="49" charset="0"/>
                <a:cs typeface="Courier New" panose="02070309020205020404" pitchFamily="49" charset="0"/>
              </a:rPr>
              <a:t>=700  1\ $a Nemeth, Ted, $d 1911-1986, $e director of photography.</a:t>
            </a:r>
          </a:p>
          <a:p>
            <a:pPr marL="800100" indent="-822960">
              <a:buNone/>
            </a:pPr>
            <a:r>
              <a:rPr lang="en-US" sz="1150" b="1" dirty="0">
                <a:latin typeface="Courier New" panose="02070309020205020404" pitchFamily="49" charset="0"/>
                <a:cs typeface="Courier New" panose="02070309020205020404" pitchFamily="49" charset="0"/>
              </a:rPr>
              <a:t>=700  1\ $a </a:t>
            </a:r>
            <a:r>
              <a:rPr lang="en-US" sz="1150" b="1" dirty="0" err="1">
                <a:latin typeface="Courier New" panose="02070309020205020404" pitchFamily="49" charset="0"/>
                <a:cs typeface="Courier New" panose="02070309020205020404" pitchFamily="49" charset="0"/>
              </a:rPr>
              <a:t>Sahlin</a:t>
            </a:r>
            <a:r>
              <a:rPr lang="en-US" sz="1150" b="1" dirty="0">
                <a:latin typeface="Courier New" panose="02070309020205020404" pitchFamily="49" charset="0"/>
                <a:cs typeface="Courier New" panose="02070309020205020404" pitchFamily="49" charset="0"/>
              </a:rPr>
              <a:t>, Donald G., 1928-1978, $e special effects provider.</a:t>
            </a:r>
          </a:p>
          <a:p>
            <a:pPr marL="800100" indent="-822960">
              <a:buNone/>
            </a:pPr>
            <a:r>
              <a:rPr lang="en-US" sz="1150" b="1" dirty="0">
                <a:latin typeface="Courier New" panose="02070309020205020404" pitchFamily="49" charset="0"/>
                <a:cs typeface="Courier New" panose="02070309020205020404" pitchFamily="49" charset="0"/>
              </a:rPr>
              <a:t>=700  1\ $a </a:t>
            </a:r>
            <a:r>
              <a:rPr lang="en-US" sz="1150" b="1" dirty="0" err="1">
                <a:latin typeface="Courier New" panose="02070309020205020404" pitchFamily="49" charset="0"/>
                <a:cs typeface="Courier New" panose="02070309020205020404" pitchFamily="49" charset="0"/>
              </a:rPr>
              <a:t>Sebesky</a:t>
            </a:r>
            <a:r>
              <a:rPr lang="en-US" sz="1150" b="1" dirty="0">
                <a:latin typeface="Courier New" panose="02070309020205020404" pitchFamily="49" charset="0"/>
                <a:cs typeface="Courier New" panose="02070309020205020404" pitchFamily="49" charset="0"/>
              </a:rPr>
              <a:t>, Don, 1937-, $e composer (expression).</a:t>
            </a:r>
          </a:p>
          <a:p>
            <a:pPr marL="800100" indent="-822960">
              <a:buNone/>
            </a:pPr>
            <a:r>
              <a:rPr lang="en-US" sz="1150" b="1" dirty="0">
                <a:latin typeface="Courier New" panose="02070309020205020404" pitchFamily="49" charset="0"/>
                <a:cs typeface="Courier New" panose="02070309020205020404" pitchFamily="49" charset="0"/>
              </a:rPr>
              <a:t>=710  2\ $a Muppets, Inc., $e producer.</a:t>
            </a:r>
          </a:p>
          <a:p>
            <a:endParaRPr lang="en-US" dirty="0"/>
          </a:p>
        </p:txBody>
      </p:sp>
    </p:spTree>
    <p:extLst>
      <p:ext uri="{BB962C8B-B14F-4D97-AF65-F5344CB8AC3E}">
        <p14:creationId xmlns:p14="http://schemas.microsoft.com/office/powerpoint/2010/main" val="3171542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Jane-</a:t>
            </a:r>
            <a:r>
              <a:rPr lang="en-US" dirty="0" err="1" smtClean="0"/>
              <a:t>athons</a:t>
            </a:r>
            <a:r>
              <a:rPr lang="en-US" dirty="0" smtClean="0"/>
              <a:t>?</a:t>
            </a:r>
            <a:endParaRPr lang="en-US" dirty="0"/>
          </a:p>
        </p:txBody>
      </p:sp>
      <p:sp>
        <p:nvSpPr>
          <p:cNvPr id="3" name="Content Placeholder 2"/>
          <p:cNvSpPr>
            <a:spLocks noGrp="1"/>
          </p:cNvSpPr>
          <p:nvPr>
            <p:ph idx="1"/>
          </p:nvPr>
        </p:nvSpPr>
        <p:spPr/>
        <p:txBody>
          <a:bodyPr/>
          <a:lstStyle/>
          <a:p>
            <a:r>
              <a:rPr lang="en-US" dirty="0" smtClean="0"/>
              <a:t>Half- or full-day workshops using RIMMF to explore using RDA – beyond the limitations of MARC</a:t>
            </a:r>
          </a:p>
          <a:p>
            <a:pPr lvl="1"/>
            <a:r>
              <a:rPr lang="en-US" dirty="0" smtClean="0"/>
              <a:t>The first few were focused on Jane Austen</a:t>
            </a:r>
          </a:p>
          <a:p>
            <a:pPr lvl="1"/>
            <a:r>
              <a:rPr lang="en-US" dirty="0" smtClean="0"/>
              <a:t>Have held 3 in association with ALA conferences, and several outside the US as well</a:t>
            </a:r>
          </a:p>
          <a:p>
            <a:pPr lvl="1"/>
            <a:r>
              <a:rPr lang="en-US" dirty="0" smtClean="0"/>
              <a:t>More planned</a:t>
            </a:r>
          </a:p>
          <a:p>
            <a:r>
              <a:rPr lang="en-US" dirty="0" smtClean="0"/>
              <a:t>Feedback has identified potential areas for improving RDA instructions and elements</a:t>
            </a:r>
          </a:p>
          <a:p>
            <a:r>
              <a:rPr lang="en-US" dirty="0" smtClean="0"/>
              <a:t>Not many “r-balls” or “Jane-</a:t>
            </a:r>
            <a:r>
              <a:rPr lang="en-US" dirty="0" err="1" smtClean="0"/>
              <a:t>athons</a:t>
            </a:r>
            <a:r>
              <a:rPr lang="en-US" dirty="0" smtClean="0"/>
              <a:t>” have tackled music or AV resources in depth</a:t>
            </a:r>
          </a:p>
          <a:p>
            <a:pPr lvl="1"/>
            <a:r>
              <a:rPr lang="en-US" dirty="0" smtClean="0"/>
              <a:t>But a brief “Lenny-</a:t>
            </a:r>
            <a:r>
              <a:rPr lang="en-US" dirty="0" err="1" smtClean="0"/>
              <a:t>athon</a:t>
            </a:r>
            <a:r>
              <a:rPr lang="en-US" dirty="0" smtClean="0"/>
              <a:t>” will be part of MLA’s Digital Humanities session on Saturday morning</a:t>
            </a:r>
          </a:p>
          <a:p>
            <a:endParaRPr lang="en-US" dirty="0" smtClean="0"/>
          </a:p>
          <a:p>
            <a:endParaRPr lang="en-US" dirty="0"/>
          </a:p>
        </p:txBody>
      </p:sp>
    </p:spTree>
    <p:extLst>
      <p:ext uri="{BB962C8B-B14F-4D97-AF65-F5344CB8AC3E}">
        <p14:creationId xmlns:p14="http://schemas.microsoft.com/office/powerpoint/2010/main" val="2295886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Henson r-ball</a:t>
            </a:r>
            <a:endParaRPr lang="en-US" dirty="0"/>
          </a:p>
        </p:txBody>
      </p:sp>
      <p:sp>
        <p:nvSpPr>
          <p:cNvPr id="3" name="Content Placeholder 2"/>
          <p:cNvSpPr>
            <a:spLocks noGrp="1"/>
          </p:cNvSpPr>
          <p:nvPr>
            <p:ph idx="1"/>
          </p:nvPr>
        </p:nvSpPr>
        <p:spPr/>
        <p:txBody>
          <a:bodyPr/>
          <a:lstStyle/>
          <a:p>
            <a:r>
              <a:rPr lang="en-US" dirty="0" smtClean="0"/>
              <a:t>A good way to compare the data from more traditional finding aids with a set of related linked data</a:t>
            </a:r>
          </a:p>
          <a:p>
            <a:r>
              <a:rPr lang="en-US" dirty="0" smtClean="0"/>
              <a:t>Includes the 75 videos, along with related books, digital photographs, etc. – mostly imported from UMD’s local system</a:t>
            </a:r>
          </a:p>
          <a:p>
            <a:r>
              <a:rPr lang="en-US" dirty="0" smtClean="0"/>
              <a:t>Contains 798 entity records:</a:t>
            </a:r>
          </a:p>
          <a:p>
            <a:pPr lvl="1"/>
            <a:r>
              <a:rPr lang="en-US" dirty="0" smtClean="0"/>
              <a:t>99 works </a:t>
            </a:r>
          </a:p>
          <a:p>
            <a:pPr lvl="1"/>
            <a:r>
              <a:rPr lang="en-US" dirty="0" smtClean="0"/>
              <a:t>93 expressions </a:t>
            </a:r>
          </a:p>
          <a:p>
            <a:pPr lvl="1"/>
            <a:r>
              <a:rPr lang="en-US" dirty="0" smtClean="0"/>
              <a:t>103 manifestations</a:t>
            </a:r>
          </a:p>
          <a:p>
            <a:pPr lvl="1"/>
            <a:r>
              <a:rPr lang="en-US" dirty="0" smtClean="0"/>
              <a:t>437 persons</a:t>
            </a:r>
          </a:p>
          <a:p>
            <a:pPr lvl="1"/>
            <a:r>
              <a:rPr lang="en-US" dirty="0" smtClean="0"/>
              <a:t>66 corporate </a:t>
            </a:r>
            <a:r>
              <a:rPr lang="en-US" dirty="0" smtClean="0"/>
              <a:t>bodies</a:t>
            </a:r>
            <a:endParaRPr lang="en-US"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5011" y="3352800"/>
            <a:ext cx="2170814"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0884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closer look at RIMMF</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67751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Manifestation record in RIMMF</a:t>
            </a:r>
            <a:endParaRPr lang="en-US"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371600"/>
            <a:ext cx="7086600" cy="5305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8066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Record in RIMMF</a:t>
            </a:r>
            <a:endParaRPr lang="en-US" dirty="0"/>
          </a:p>
        </p:txBody>
      </p:sp>
      <p:pic>
        <p:nvPicPr>
          <p:cNvPr id="1126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1334"/>
          <a:stretch/>
        </p:blipFill>
        <p:spPr bwMode="auto">
          <a:xfrm>
            <a:off x="457200" y="1524000"/>
            <a:ext cx="7946764"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9230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Record in RIMMF</a:t>
            </a:r>
            <a:endParaRPr lang="en-US" dirty="0"/>
          </a:p>
        </p:txBody>
      </p:sp>
      <p:pic>
        <p:nvPicPr>
          <p:cNvPr id="12290"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373" b="8401"/>
          <a:stretch/>
        </p:blipFill>
        <p:spPr bwMode="auto">
          <a:xfrm>
            <a:off x="457200" y="1447800"/>
            <a:ext cx="7471982"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83555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Tree Visualization in RIMMF</a:t>
            </a:r>
            <a:endParaRPr lang="en-US" dirty="0"/>
          </a:p>
        </p:txBody>
      </p:sp>
      <p:pic>
        <p:nvPicPr>
          <p:cNvPr id="1331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72592"/>
          <a:stretch/>
        </p:blipFill>
        <p:spPr bwMode="auto">
          <a:xfrm>
            <a:off x="457200" y="1600199"/>
            <a:ext cx="8309241" cy="1997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356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 Record in RIMMF</a:t>
            </a:r>
            <a:endParaRPr lang="en-US" dirty="0"/>
          </a:p>
        </p:txBody>
      </p:sp>
      <p:sp>
        <p:nvSpPr>
          <p:cNvPr id="4" name="Content Placeholder 3"/>
          <p:cNvSpPr>
            <a:spLocks noGrp="1"/>
          </p:cNvSpPr>
          <p:nvPr>
            <p:ph idx="1"/>
          </p:nvPr>
        </p:nvSpPr>
        <p:spPr/>
        <p:txBody>
          <a:bodyPr/>
          <a:lstStyle/>
          <a:p>
            <a:endParaRPr lang="en-US"/>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14805"/>
          <a:stretch/>
        </p:blipFill>
        <p:spPr bwMode="auto">
          <a:xfrm>
            <a:off x="457200" y="1371600"/>
            <a:ext cx="8229600" cy="525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4680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Jim Henson Collection at UMD</a:t>
            </a:r>
            <a:endParaRPr lang="en-US" dirty="0"/>
          </a:p>
        </p:txBody>
      </p:sp>
      <p:sp>
        <p:nvSpPr>
          <p:cNvPr id="2" name="Content Placeholder 1"/>
          <p:cNvSpPr>
            <a:spLocks noGrp="1"/>
          </p:cNvSpPr>
          <p:nvPr>
            <p:ph idx="1"/>
          </p:nvPr>
        </p:nvSpPr>
        <p:spPr/>
        <p:txBody>
          <a:bodyPr/>
          <a:lstStyle/>
          <a:p>
            <a:r>
              <a:rPr lang="en-US" dirty="0" smtClean="0"/>
              <a:t>Contains </a:t>
            </a:r>
            <a:r>
              <a:rPr lang="en-US" dirty="0"/>
              <a:t>75 digital videos spanning 35 years of Henson's innovative work in television and </a:t>
            </a:r>
            <a:r>
              <a:rPr lang="en-US" dirty="0" smtClean="0"/>
              <a:t>film</a:t>
            </a:r>
          </a:p>
          <a:p>
            <a:r>
              <a:rPr lang="en-US" dirty="0"/>
              <a:t>Gift of The Jane Henson Foundation and The Jim Henson Legacy in 2005</a:t>
            </a:r>
          </a:p>
          <a:p>
            <a:r>
              <a:rPr lang="en-US" dirty="0" smtClean="0"/>
              <a:t>Full-length </a:t>
            </a:r>
            <a:r>
              <a:rPr lang="en-US" dirty="0"/>
              <a:t>videos </a:t>
            </a:r>
            <a:r>
              <a:rPr lang="en-US" dirty="0" smtClean="0"/>
              <a:t>available </a:t>
            </a:r>
            <a:r>
              <a:rPr lang="en-US" dirty="0"/>
              <a:t>for viewing </a:t>
            </a:r>
            <a:r>
              <a:rPr lang="en-US" dirty="0" smtClean="0"/>
              <a:t>at public computer stations in three campus libraries</a:t>
            </a:r>
          </a:p>
          <a:p>
            <a:pPr lvl="1"/>
            <a:r>
              <a:rPr lang="en-US" dirty="0" smtClean="0"/>
              <a:t>Collection open for research use, but must be used on site</a:t>
            </a:r>
          </a:p>
          <a:p>
            <a:r>
              <a:rPr lang="en-US" dirty="0" smtClean="0"/>
              <a:t>Henson is an alum, and there’s </a:t>
            </a:r>
            <a:br>
              <a:rPr lang="en-US" dirty="0" smtClean="0"/>
            </a:br>
            <a:r>
              <a:rPr lang="en-US" dirty="0" smtClean="0"/>
              <a:t>a statue on campus</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4408765"/>
            <a:ext cx="2889849" cy="2167387"/>
          </a:xfrm>
          <a:prstGeom prst="rect">
            <a:avLst/>
          </a:prstGeom>
        </p:spPr>
      </p:pic>
    </p:spTree>
    <p:extLst>
      <p:ext uri="{BB962C8B-B14F-4D97-AF65-F5344CB8AC3E}">
        <p14:creationId xmlns:p14="http://schemas.microsoft.com/office/powerpoint/2010/main" val="4259338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 Tree Visualization in RIMMF</a:t>
            </a:r>
            <a:endParaRPr lang="en-US" dirty="0"/>
          </a:p>
        </p:txBody>
      </p:sp>
      <p:sp>
        <p:nvSpPr>
          <p:cNvPr id="5" name="Content Placeholder 4"/>
          <p:cNvSpPr>
            <a:spLocks noGrp="1"/>
          </p:cNvSpPr>
          <p:nvPr>
            <p:ph idx="1"/>
          </p:nvPr>
        </p:nvSpPr>
        <p:spPr/>
        <p:txBody>
          <a:bodyPr/>
          <a:lstStyle/>
          <a:p>
            <a:endParaRPr lang="en-US"/>
          </a:p>
        </p:txBody>
      </p:sp>
      <p:pic>
        <p:nvPicPr>
          <p:cNvPr id="717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29445"/>
          <a:stretch/>
        </p:blipFill>
        <p:spPr bwMode="auto">
          <a:xfrm>
            <a:off x="457200" y="1600199"/>
            <a:ext cx="8229600" cy="4918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8022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Person </a:t>
            </a:r>
            <a:r>
              <a:rPr lang="en-US" dirty="0" smtClean="0"/>
              <a:t>Expanded Tree Visualization</a:t>
            </a:r>
            <a:endParaRPr lang="en-US" dirty="0"/>
          </a:p>
        </p:txBody>
      </p:sp>
      <p:sp>
        <p:nvSpPr>
          <p:cNvPr id="5" name="Content Placeholder 4"/>
          <p:cNvSpPr>
            <a:spLocks noGrp="1"/>
          </p:cNvSpPr>
          <p:nvPr>
            <p:ph idx="1"/>
          </p:nvPr>
        </p:nvSpPr>
        <p:spPr/>
        <p:txBody>
          <a:bodyPr/>
          <a:lstStyle/>
          <a:p>
            <a:endParaRPr lang="en-US"/>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2960"/>
          <a:stretch/>
        </p:blipFill>
        <p:spPr bwMode="auto">
          <a:xfrm>
            <a:off x="457200" y="1600200"/>
            <a:ext cx="8263528" cy="46914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3676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Person Tree Expansion</a:t>
            </a:r>
            <a:endParaRPr lang="en-US" dirty="0"/>
          </a:p>
        </p:txBody>
      </p:sp>
      <p:sp>
        <p:nvSpPr>
          <p:cNvPr id="5" name="Content Placeholder 4"/>
          <p:cNvSpPr>
            <a:spLocks noGrp="1"/>
          </p:cNvSpPr>
          <p:nvPr>
            <p:ph idx="1"/>
          </p:nvPr>
        </p:nvSpPr>
        <p:spPr/>
        <p:txBody>
          <a:bodyPr/>
          <a:lstStyle/>
          <a:p>
            <a:endParaRPr lang="en-US"/>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7696"/>
          <a:stretch/>
        </p:blipFill>
        <p:spPr bwMode="auto">
          <a:xfrm>
            <a:off x="457200" y="1600200"/>
            <a:ext cx="8211727"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2813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Person Tree</a:t>
            </a:r>
            <a:endParaRPr lang="en-US" dirty="0"/>
          </a:p>
        </p:txBody>
      </p:sp>
      <p:sp>
        <p:nvSpPr>
          <p:cNvPr id="4" name="Content Placeholder 3"/>
          <p:cNvSpPr>
            <a:spLocks noGrp="1"/>
          </p:cNvSpPr>
          <p:nvPr>
            <p:ph idx="1"/>
          </p:nvPr>
        </p:nvSpPr>
        <p:spPr/>
        <p:txBody>
          <a:bodyPr/>
          <a:lstStyle/>
          <a:p>
            <a:endParaRPr lang="en-US"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4717"/>
          <a:stretch/>
        </p:blipFill>
        <p:spPr bwMode="auto">
          <a:xfrm>
            <a:off x="457200" y="1609726"/>
            <a:ext cx="8229600" cy="3078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11350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visualizations of linked data?</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987387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data graphs</a:t>
            </a:r>
            <a:endParaRPr lang="en-US" dirty="0"/>
          </a:p>
        </p:txBody>
      </p:sp>
      <p:sp>
        <p:nvSpPr>
          <p:cNvPr id="3" name="Content Placeholder 2"/>
          <p:cNvSpPr>
            <a:spLocks noGrp="1"/>
          </p:cNvSpPr>
          <p:nvPr>
            <p:ph idx="1"/>
          </p:nvPr>
        </p:nvSpPr>
        <p:spPr/>
        <p:txBody>
          <a:bodyPr/>
          <a:lstStyle/>
          <a:p>
            <a:r>
              <a:rPr lang="en-US" dirty="0" smtClean="0"/>
              <a:t>Problems with bibliographic data visualizations </a:t>
            </a:r>
          </a:p>
          <a:p>
            <a:pPr lvl="1"/>
            <a:r>
              <a:rPr lang="en-US" dirty="0" smtClean="0"/>
              <a:t>There aren’t many free visualization tools for bibliographic data</a:t>
            </a:r>
          </a:p>
          <a:p>
            <a:pPr lvl="1"/>
            <a:r>
              <a:rPr lang="en-US" dirty="0" smtClean="0"/>
              <a:t>For meaningful displays, the data needs to be massaged</a:t>
            </a:r>
          </a:p>
          <a:p>
            <a:pPr lvl="1"/>
            <a:r>
              <a:rPr lang="en-US" dirty="0"/>
              <a:t>Bibliographic data can have very </a:t>
            </a:r>
            <a:r>
              <a:rPr lang="en-US" dirty="0" smtClean="0"/>
              <a:t>detailed relationships</a:t>
            </a:r>
          </a:p>
          <a:p>
            <a:pPr lvl="1"/>
            <a:r>
              <a:rPr lang="en-US" dirty="0" smtClean="0"/>
              <a:t>From a RIMMF perspective, every entry in an entity record is a relationship to that entity</a:t>
            </a:r>
          </a:p>
          <a:p>
            <a:pPr lvl="2"/>
            <a:r>
              <a:rPr lang="en-US" dirty="0" smtClean="0"/>
              <a:t>This makes graphs very big, very quickly</a:t>
            </a:r>
          </a:p>
          <a:p>
            <a:r>
              <a:rPr lang="en-US" dirty="0" smtClean="0"/>
              <a:t>More programming work needed to improve visualizations of our complex data</a:t>
            </a:r>
          </a:p>
        </p:txBody>
      </p:sp>
    </p:spTree>
    <p:extLst>
      <p:ext uri="{BB962C8B-B14F-4D97-AF65-F5344CB8AC3E}">
        <p14:creationId xmlns:p14="http://schemas.microsoft.com/office/powerpoint/2010/main" val="7569096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00200" y="762000"/>
            <a:ext cx="5761734" cy="5814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Henson r-ball:			Very Busy!</a:t>
            </a:r>
            <a:endParaRPr lang="en-US" dirty="0"/>
          </a:p>
        </p:txBody>
      </p:sp>
    </p:spTree>
    <p:extLst>
      <p:ext uri="{BB962C8B-B14F-4D97-AF65-F5344CB8AC3E}">
        <p14:creationId xmlns:p14="http://schemas.microsoft.com/office/powerpoint/2010/main" val="20117586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Graph of 4 records: Austen’s Emma</a:t>
            </a: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99551" y="1600200"/>
            <a:ext cx="4944897"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648200" y="5867400"/>
            <a:ext cx="4403834" cy="369332"/>
          </a:xfrm>
          <a:prstGeom prst="rect">
            <a:avLst/>
          </a:prstGeom>
          <a:noFill/>
        </p:spPr>
        <p:txBody>
          <a:bodyPr wrap="none" rtlCol="0">
            <a:spAutoFit/>
          </a:bodyPr>
          <a:lstStyle/>
          <a:p>
            <a:r>
              <a:rPr lang="en-US" dirty="0">
                <a:hlinkClick r:id="rId3"/>
              </a:rPr>
              <a:t>http://rballs.info/images/janeemmaur.png</a:t>
            </a:r>
            <a:r>
              <a:rPr lang="en-US" dirty="0"/>
              <a:t> </a:t>
            </a:r>
          </a:p>
        </p:txBody>
      </p:sp>
    </p:spTree>
    <p:extLst>
      <p:ext uri="{BB962C8B-B14F-4D97-AF65-F5344CB8AC3E}">
        <p14:creationId xmlns:p14="http://schemas.microsoft.com/office/powerpoint/2010/main" val="3375349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closer look </a:t>
            </a:r>
            <a:endParaRPr lang="en-US" dirty="0"/>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308" t="25754" r="1728" b="14884"/>
          <a:stretch/>
        </p:blipFill>
        <p:spPr bwMode="auto">
          <a:xfrm>
            <a:off x="533400" y="1447800"/>
            <a:ext cx="7620000" cy="4904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0961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2" algn="l" rtl="0">
              <a:spcBef>
                <a:spcPct val="0"/>
              </a:spcBef>
            </a:pPr>
            <a:r>
              <a:rPr lang="en-US" sz="4000" dirty="0" smtClean="0"/>
              <a:t>This is only 5 entity records</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45539"/>
            <a:ext cx="6781800" cy="516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2712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 Aid for the Collection</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17784"/>
            <a:ext cx="7926029" cy="486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83737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subset of those (just 2)</a:t>
            </a:r>
            <a:endParaRPr lang="en-US" dirty="0"/>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l="20023" r="15856"/>
          <a:stretch/>
        </p:blipFill>
        <p:spPr>
          <a:xfrm>
            <a:off x="457200" y="1752600"/>
            <a:ext cx="7239000" cy="4405484"/>
          </a:xfrm>
        </p:spPr>
      </p:pic>
    </p:spTree>
    <p:extLst>
      <p:ext uri="{BB962C8B-B14F-4D97-AF65-F5344CB8AC3E}">
        <p14:creationId xmlns:p14="http://schemas.microsoft.com/office/powerpoint/2010/main" val="20373462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still have a ways to go….</a:t>
            </a:r>
            <a:endParaRPr lang="en-US" dirty="0"/>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 t="10156" r="488"/>
          <a:stretch/>
        </p:blipFill>
        <p:spPr bwMode="auto">
          <a:xfrm>
            <a:off x="457200" y="1676400"/>
            <a:ext cx="8310133"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40394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Challenges when using RIMMF</a:t>
            </a:r>
            <a:endParaRPr lang="en-US" dirty="0"/>
          </a:p>
        </p:txBody>
      </p:sp>
      <p:sp>
        <p:nvSpPr>
          <p:cNvPr id="3" name="Content Placeholder 2"/>
          <p:cNvSpPr>
            <a:spLocks noGrp="1"/>
          </p:cNvSpPr>
          <p:nvPr>
            <p:ph idx="1"/>
          </p:nvPr>
        </p:nvSpPr>
        <p:spPr/>
        <p:txBody>
          <a:bodyPr/>
          <a:lstStyle/>
          <a:p>
            <a:r>
              <a:rPr lang="en-US" dirty="0" smtClean="0"/>
              <a:t>Identifying which element goes where</a:t>
            </a:r>
          </a:p>
          <a:p>
            <a:pPr lvl="1"/>
            <a:r>
              <a:rPr lang="en-US" dirty="0" smtClean="0"/>
              <a:t>If ingesting MARC, sometimes data elements need to be moved from one entity record to another, and cataloger’s judgment comes in to play</a:t>
            </a:r>
          </a:p>
          <a:p>
            <a:r>
              <a:rPr lang="en-US" dirty="0" smtClean="0"/>
              <a:t>Getting out of MARC thinking – and provider neutral guidelines, etc.</a:t>
            </a:r>
          </a:p>
          <a:p>
            <a:pPr lvl="1"/>
            <a:r>
              <a:rPr lang="en-US" dirty="0" smtClean="0"/>
              <a:t>RIMMF allows for “pure” RDA implementation, without compromises made for MARC and local systems</a:t>
            </a:r>
          </a:p>
          <a:p>
            <a:r>
              <a:rPr lang="en-US" dirty="0" smtClean="0"/>
              <a:t>Discovering that there aren’t relationship designators for everything – like puppet builders</a:t>
            </a:r>
          </a:p>
        </p:txBody>
      </p:sp>
    </p:spTree>
    <p:extLst>
      <p:ext uri="{BB962C8B-B14F-4D97-AF65-F5344CB8AC3E}">
        <p14:creationId xmlns:p14="http://schemas.microsoft.com/office/powerpoint/2010/main" val="25294314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Opportunities</a:t>
            </a:r>
            <a:endParaRPr lang="en-US" dirty="0"/>
          </a:p>
        </p:txBody>
      </p:sp>
      <p:sp>
        <p:nvSpPr>
          <p:cNvPr id="3" name="Content Placeholder 2"/>
          <p:cNvSpPr>
            <a:spLocks noGrp="1"/>
          </p:cNvSpPr>
          <p:nvPr>
            <p:ph idx="1"/>
          </p:nvPr>
        </p:nvSpPr>
        <p:spPr/>
        <p:txBody>
          <a:bodyPr/>
          <a:lstStyle/>
          <a:p>
            <a:r>
              <a:rPr lang="en-US" dirty="0"/>
              <a:t>More granularity in records </a:t>
            </a:r>
          </a:p>
          <a:p>
            <a:pPr lvl="1"/>
            <a:r>
              <a:rPr lang="en-US" dirty="0"/>
              <a:t>S</a:t>
            </a:r>
            <a:r>
              <a:rPr lang="en-US" dirty="0" smtClean="0"/>
              <a:t>eparate </a:t>
            </a:r>
            <a:r>
              <a:rPr lang="en-US" dirty="0"/>
              <a:t>data elements display and function more clearly</a:t>
            </a:r>
          </a:p>
          <a:p>
            <a:r>
              <a:rPr lang="en-US" dirty="0"/>
              <a:t>Greater </a:t>
            </a:r>
            <a:r>
              <a:rPr lang="en-US" dirty="0" smtClean="0"/>
              <a:t>specificity of </a:t>
            </a:r>
            <a:r>
              <a:rPr lang="en-US" dirty="0"/>
              <a:t>relationships and roles</a:t>
            </a:r>
          </a:p>
          <a:p>
            <a:pPr lvl="1"/>
            <a:r>
              <a:rPr lang="en-US" dirty="0"/>
              <a:t>Frank Oz as </a:t>
            </a:r>
            <a:br>
              <a:rPr lang="en-US" dirty="0"/>
            </a:br>
            <a:r>
              <a:rPr lang="en-US" dirty="0"/>
              <a:t>director, producer, screenwriter, actor, interviewee and puppeteer</a:t>
            </a:r>
          </a:p>
          <a:p>
            <a:r>
              <a:rPr lang="en-US" dirty="0" smtClean="0"/>
              <a:t>Determining what to display as the AAP:</a:t>
            </a:r>
          </a:p>
          <a:p>
            <a:pPr marL="461963" indent="0">
              <a:buNone/>
            </a:pPr>
            <a:r>
              <a:rPr lang="en-US" dirty="0"/>
              <a:t>Henson, </a:t>
            </a:r>
            <a:r>
              <a:rPr lang="en-US" dirty="0" smtClean="0"/>
              <a:t>Jim 			[LC/NACO Authority File]</a:t>
            </a:r>
            <a:r>
              <a:rPr lang="en-US" dirty="0"/>
              <a:t/>
            </a:r>
            <a:br>
              <a:rPr lang="en-US" dirty="0"/>
            </a:br>
            <a:r>
              <a:rPr lang="en-US" dirty="0" smtClean="0"/>
              <a:t>	</a:t>
            </a:r>
            <a:r>
              <a:rPr lang="en-US" i="1" dirty="0" smtClean="0"/>
              <a:t>or</a:t>
            </a:r>
            <a:r>
              <a:rPr lang="en-US" dirty="0"/>
              <a:t/>
            </a:r>
            <a:br>
              <a:rPr lang="en-US" dirty="0"/>
            </a:br>
            <a:r>
              <a:rPr lang="en-US" dirty="0"/>
              <a:t>Henson, Jim, </a:t>
            </a:r>
            <a:r>
              <a:rPr lang="en-US" dirty="0" smtClean="0"/>
              <a:t>1936-1990	[my r-ball]</a:t>
            </a:r>
          </a:p>
        </p:txBody>
      </p:sp>
    </p:spTree>
    <p:extLst>
      <p:ext uri="{BB962C8B-B14F-4D97-AF65-F5344CB8AC3E}">
        <p14:creationId xmlns:p14="http://schemas.microsoft.com/office/powerpoint/2010/main" val="6973283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a </a:t>
            </a:r>
            <a:br>
              <a:rPr lang="en-US" dirty="0" smtClean="0"/>
            </a:br>
            <a:r>
              <a:rPr lang="en-US" dirty="0" smtClean="0"/>
              <a:t>music-related r-ball?</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768710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F. Root Songbook Collection</a:t>
            </a:r>
            <a:endParaRPr lang="en-US" dirty="0"/>
          </a:p>
        </p:txBody>
      </p:sp>
      <p:sp>
        <p:nvSpPr>
          <p:cNvPr id="3" name="Content Placeholder 2"/>
          <p:cNvSpPr>
            <a:spLocks noGrp="1"/>
          </p:cNvSpPr>
          <p:nvPr>
            <p:ph idx="1"/>
          </p:nvPr>
        </p:nvSpPr>
        <p:spPr/>
        <p:txBody>
          <a:bodyPr/>
          <a:lstStyle/>
          <a:p>
            <a:r>
              <a:rPr lang="en-US" dirty="0" smtClean="0"/>
              <a:t>Based on resources in UMD’s Special Collections in the Performing </a:t>
            </a:r>
            <a:r>
              <a:rPr lang="en-US" dirty="0" smtClean="0"/>
              <a:t>Arts</a:t>
            </a:r>
          </a:p>
          <a:p>
            <a:pPr lvl="1"/>
            <a:r>
              <a:rPr lang="en-US" dirty="0"/>
              <a:t>Now available: </a:t>
            </a:r>
            <a:r>
              <a:rPr lang="en-US" dirty="0">
                <a:hlinkClick r:id="rId3"/>
              </a:rPr>
              <a:t>http://rballs.info/topics/p/gfroot</a:t>
            </a:r>
            <a:r>
              <a:rPr lang="en-US" dirty="0" smtClean="0">
                <a:hlinkClick r:id="rId3"/>
              </a:rPr>
              <a:t>/</a:t>
            </a:r>
            <a:r>
              <a:rPr lang="en-US" dirty="0" smtClean="0"/>
              <a:t> </a:t>
            </a:r>
            <a:endParaRPr lang="en-US" dirty="0" smtClean="0"/>
          </a:p>
          <a:p>
            <a:pPr marL="274320" lvl="1" indent="0">
              <a:buNone/>
            </a:pPr>
            <a:endParaRPr lang="en-US" b="1" dirty="0" smtClean="0"/>
          </a:p>
        </p:txBody>
      </p:sp>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895600"/>
            <a:ext cx="7686936" cy="359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a:off x="457200" y="2819400"/>
            <a:ext cx="8229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3849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 Entity Record Count</a:t>
            </a:r>
            <a:endParaRPr lang="en-US" dirty="0"/>
          </a:p>
        </p:txBody>
      </p:sp>
      <p:sp>
        <p:nvSpPr>
          <p:cNvPr id="3" name="Content Placeholder 2"/>
          <p:cNvSpPr>
            <a:spLocks noGrp="1"/>
          </p:cNvSpPr>
          <p:nvPr>
            <p:ph idx="1"/>
          </p:nvPr>
        </p:nvSpPr>
        <p:spPr/>
        <p:txBody>
          <a:bodyPr/>
          <a:lstStyle/>
          <a:p>
            <a:r>
              <a:rPr lang="en-US" dirty="0" smtClean="0"/>
              <a:t>232 Records:</a:t>
            </a:r>
          </a:p>
          <a:p>
            <a:pPr lvl="1"/>
            <a:r>
              <a:rPr lang="en-US" dirty="0" smtClean="0"/>
              <a:t>43 Works</a:t>
            </a:r>
          </a:p>
          <a:p>
            <a:pPr lvl="1"/>
            <a:r>
              <a:rPr lang="en-US" dirty="0" smtClean="0"/>
              <a:t>45 Expressions</a:t>
            </a:r>
          </a:p>
          <a:p>
            <a:pPr lvl="1"/>
            <a:r>
              <a:rPr lang="en-US" dirty="0" smtClean="0"/>
              <a:t>60 Manifestations</a:t>
            </a:r>
          </a:p>
          <a:p>
            <a:pPr lvl="1"/>
            <a:r>
              <a:rPr lang="en-US" dirty="0" smtClean="0"/>
              <a:t>61 Items</a:t>
            </a:r>
          </a:p>
          <a:p>
            <a:pPr lvl="1"/>
            <a:r>
              <a:rPr lang="en-US" dirty="0" smtClean="0"/>
              <a:t>22 Persons</a:t>
            </a:r>
          </a:p>
          <a:p>
            <a:pPr lvl="1"/>
            <a:r>
              <a:rPr lang="en-US" dirty="0" smtClean="0"/>
              <a:t>1 Corporate </a:t>
            </a:r>
            <a:r>
              <a:rPr lang="en-US" dirty="0" smtClean="0"/>
              <a:t>Body</a:t>
            </a:r>
          </a:p>
          <a:p>
            <a:r>
              <a:rPr lang="en-US" dirty="0" smtClean="0"/>
              <a:t>Over 3600 relationships</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0955" y="1676400"/>
            <a:ext cx="3256961"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23429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with the Songbooks</a:t>
            </a:r>
            <a:endParaRPr lang="en-US" dirty="0"/>
          </a:p>
        </p:txBody>
      </p:sp>
      <p:sp>
        <p:nvSpPr>
          <p:cNvPr id="3" name="Content Placeholder 2"/>
          <p:cNvSpPr>
            <a:spLocks noGrp="1"/>
          </p:cNvSpPr>
          <p:nvPr>
            <p:ph idx="1"/>
          </p:nvPr>
        </p:nvSpPr>
        <p:spPr>
          <a:xfrm>
            <a:off x="457200" y="1524000"/>
            <a:ext cx="8229600" cy="4876800"/>
          </a:xfrm>
        </p:spPr>
        <p:txBody>
          <a:bodyPr>
            <a:normAutofit/>
          </a:bodyPr>
          <a:lstStyle/>
          <a:p>
            <a:r>
              <a:rPr lang="en-US" dirty="0" smtClean="0"/>
              <a:t>Dealing with print resources, most of which are digitized</a:t>
            </a:r>
          </a:p>
          <a:p>
            <a:pPr lvl="1"/>
            <a:r>
              <a:rPr lang="en-US" dirty="0" smtClean="0"/>
              <a:t>Some by UMD</a:t>
            </a:r>
          </a:p>
          <a:p>
            <a:pPr lvl="2"/>
            <a:r>
              <a:rPr lang="en-US" dirty="0" smtClean="0"/>
              <a:t>Entity records created – full relationship shown in RIMMF</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lvl="1"/>
            <a:endParaRPr lang="en-US" sz="1400" dirty="0" smtClean="0"/>
          </a:p>
          <a:p>
            <a:pPr lvl="1"/>
            <a:endParaRPr lang="en-US" sz="1400" dirty="0" smtClean="0"/>
          </a:p>
          <a:p>
            <a:pPr lvl="1"/>
            <a:r>
              <a:rPr lang="en-US" dirty="0" smtClean="0"/>
              <a:t>Some by other libraries </a:t>
            </a:r>
          </a:p>
          <a:p>
            <a:pPr lvl="2"/>
            <a:r>
              <a:rPr lang="en-US" dirty="0" smtClean="0"/>
              <a:t>Links provided in the manifestation </a:t>
            </a:r>
            <a:r>
              <a:rPr lang="en-US" dirty="0" smtClean="0"/>
              <a:t>record; relationship </a:t>
            </a:r>
            <a:r>
              <a:rPr lang="en-US" dirty="0" smtClean="0"/>
              <a:t>only shown there</a:t>
            </a:r>
          </a:p>
          <a:p>
            <a:pPr lvl="1"/>
            <a:endParaRPr lang="en-US" dirty="0"/>
          </a:p>
          <a:p>
            <a:pPr marL="274320" lvl="1" indent="0">
              <a:buNone/>
            </a:pPr>
            <a:endParaRPr lang="en-US" sz="1000" dirty="0" smtClean="0"/>
          </a:p>
        </p:txBody>
      </p:sp>
      <p:pic>
        <p:nvPicPr>
          <p:cNvPr id="1031"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2316" t="3852" r="12386" b="73205"/>
          <a:stretch/>
        </p:blipFill>
        <p:spPr bwMode="auto">
          <a:xfrm>
            <a:off x="968188" y="2819400"/>
            <a:ext cx="6957194"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425" r="12090"/>
          <a:stretch/>
        </p:blipFill>
        <p:spPr bwMode="auto">
          <a:xfrm>
            <a:off x="1295400" y="5343525"/>
            <a:ext cx="6984787" cy="561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14672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lstStyle/>
          <a:p>
            <a:r>
              <a:rPr lang="en-US" dirty="0"/>
              <a:t>Describing electronic reproductions</a:t>
            </a:r>
          </a:p>
          <a:p>
            <a:pPr lvl="1"/>
            <a:r>
              <a:rPr lang="en-US" dirty="0"/>
              <a:t>Who is the publisher?</a:t>
            </a:r>
          </a:p>
          <a:p>
            <a:pPr lvl="1"/>
            <a:r>
              <a:rPr lang="en-US" dirty="0"/>
              <a:t>What is the date of publication</a:t>
            </a:r>
            <a:r>
              <a:rPr lang="en-US" dirty="0" smtClean="0"/>
              <a:t>?</a:t>
            </a:r>
          </a:p>
          <a:p>
            <a:pPr lvl="2"/>
            <a:r>
              <a:rPr lang="en-US" dirty="0" smtClean="0"/>
              <a:t>Can this be right?</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sz="3400" dirty="0" smtClean="0"/>
          </a:p>
          <a:p>
            <a:pPr lvl="1"/>
            <a:r>
              <a:rPr lang="en-US" dirty="0" smtClean="0"/>
              <a:t>How specific should the extent statement be? </a:t>
            </a:r>
          </a:p>
          <a:p>
            <a:pPr lvl="2"/>
            <a:r>
              <a:rPr lang="en-US" dirty="0" smtClean="0"/>
              <a:t>1 online resource</a:t>
            </a:r>
          </a:p>
          <a:p>
            <a:pPr lvl="2"/>
            <a:r>
              <a:rPr lang="en-US" dirty="0" smtClean="0"/>
              <a:t>1 online resource (1 score)</a:t>
            </a:r>
          </a:p>
          <a:p>
            <a:pPr lvl="2"/>
            <a:r>
              <a:rPr lang="en-US" dirty="0" smtClean="0"/>
              <a:t>1 online resource (1 score (192 pages))</a:t>
            </a:r>
          </a:p>
          <a:p>
            <a:pPr marL="274320" lvl="1" indent="0">
              <a:buNone/>
            </a:pPr>
            <a:endParaRPr lang="en-US" dirty="0"/>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18" t="30952" r="4568"/>
          <a:stretch/>
        </p:blipFill>
        <p:spPr bwMode="auto">
          <a:xfrm>
            <a:off x="1237891" y="3200400"/>
            <a:ext cx="7267471"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42762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a:t>
            </a:r>
            <a:endParaRPr lang="en-US" dirty="0"/>
          </a:p>
        </p:txBody>
      </p:sp>
      <p:sp>
        <p:nvSpPr>
          <p:cNvPr id="3" name="Content Placeholder 2"/>
          <p:cNvSpPr>
            <a:spLocks noGrp="1"/>
          </p:cNvSpPr>
          <p:nvPr>
            <p:ph idx="1"/>
          </p:nvPr>
        </p:nvSpPr>
        <p:spPr/>
        <p:txBody>
          <a:bodyPr/>
          <a:lstStyle/>
          <a:p>
            <a:r>
              <a:rPr lang="en-US" dirty="0" smtClean="0"/>
              <a:t>Representing editions/reproductions in a meaningful way</a:t>
            </a:r>
          </a:p>
          <a:p>
            <a:endParaRPr lang="en-US"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891" r="5867" b="45402"/>
          <a:stretch/>
        </p:blipFill>
        <p:spPr bwMode="auto">
          <a:xfrm>
            <a:off x="838200" y="2057400"/>
            <a:ext cx="7924800" cy="3438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99" r="5838" b="23619"/>
          <a:stretch/>
        </p:blipFill>
        <p:spPr bwMode="auto">
          <a:xfrm>
            <a:off x="838200" y="2057401"/>
            <a:ext cx="7931017" cy="41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87" r="6514" b="22076"/>
          <a:stretch/>
        </p:blipFill>
        <p:spPr bwMode="auto">
          <a:xfrm>
            <a:off x="847292" y="2057401"/>
            <a:ext cx="7924800" cy="4303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119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10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Website for the Collection </a:t>
            </a:r>
            <a:r>
              <a:rPr lang="en-US" sz="2000" dirty="0" smtClean="0"/>
              <a:t>(</a:t>
            </a:r>
            <a:r>
              <a:rPr lang="en-US" sz="2000" dirty="0" smtClean="0">
                <a:hlinkClick r:id="rId2"/>
              </a:rPr>
              <a:t>http</a:t>
            </a:r>
            <a:r>
              <a:rPr lang="en-US" sz="2000" dirty="0">
                <a:hlinkClick r:id="rId2"/>
              </a:rPr>
              <a:t>://</a:t>
            </a:r>
            <a:r>
              <a:rPr lang="en-US" sz="2000" dirty="0" smtClean="0">
                <a:hlinkClick r:id="rId2"/>
              </a:rPr>
              <a:t>digital.lib.umd.edu/henson</a:t>
            </a:r>
            <a:r>
              <a:rPr lang="en-US" sz="2000" dirty="0" smtClean="0"/>
              <a:t>) </a:t>
            </a:r>
            <a:endParaRPr lang="en-US"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42380" y="1600200"/>
            <a:ext cx="785924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19411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lstStyle/>
          <a:p>
            <a:r>
              <a:rPr lang="en-US" dirty="0" smtClean="0"/>
              <a:t>One person, multiple roles – such as </a:t>
            </a:r>
          </a:p>
          <a:p>
            <a:pPr lvl="1"/>
            <a:r>
              <a:rPr lang="en-US" dirty="0" smtClean="0"/>
              <a:t>“selected</a:t>
            </a:r>
            <a:r>
              <a:rPr lang="en-US" dirty="0"/>
              <a:t>, compiled, or composed by George F. </a:t>
            </a:r>
            <a:r>
              <a:rPr lang="en-US" dirty="0" smtClean="0"/>
              <a:t>Root”</a:t>
            </a:r>
          </a:p>
          <a:p>
            <a:r>
              <a:rPr lang="en-US" dirty="0" smtClean="0"/>
              <a:t>What solution is best?</a:t>
            </a:r>
          </a:p>
          <a:p>
            <a:pPr lvl="1"/>
            <a:r>
              <a:rPr lang="en-US" dirty="0" smtClean="0"/>
              <a:t>Single broad relationship designator – maybe “author”?</a:t>
            </a:r>
          </a:p>
          <a:p>
            <a:pPr lvl="1"/>
            <a:r>
              <a:rPr lang="en-US" dirty="0" smtClean="0"/>
              <a:t>Multiple relationship designators, which could be in different entity records</a:t>
            </a:r>
          </a:p>
          <a:p>
            <a:pPr lvl="2"/>
            <a:r>
              <a:rPr lang="en-US" dirty="0" smtClean="0"/>
              <a:t>Composer – work record</a:t>
            </a:r>
          </a:p>
          <a:p>
            <a:pPr lvl="2"/>
            <a:r>
              <a:rPr lang="en-US" dirty="0" smtClean="0"/>
              <a:t>Compiler </a:t>
            </a:r>
            <a:r>
              <a:rPr lang="en-US" dirty="0" smtClean="0"/>
              <a:t>– </a:t>
            </a:r>
            <a:r>
              <a:rPr lang="en-US" dirty="0" smtClean="0"/>
              <a:t>work record</a:t>
            </a:r>
          </a:p>
          <a:p>
            <a:pPr lvl="2"/>
            <a:r>
              <a:rPr lang="en-US" dirty="0" smtClean="0"/>
              <a:t>Editor – expression </a:t>
            </a:r>
            <a:r>
              <a:rPr lang="en-US" dirty="0" smtClean="0"/>
              <a:t>record</a:t>
            </a:r>
          </a:p>
        </p:txBody>
      </p:sp>
    </p:spTree>
    <p:extLst>
      <p:ext uri="{BB962C8B-B14F-4D97-AF65-F5344CB8AC3E}">
        <p14:creationId xmlns:p14="http://schemas.microsoft.com/office/powerpoint/2010/main" val="31237913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And then there are Aggregates…</a:t>
            </a:r>
            <a:endParaRPr lang="en-US" dirty="0"/>
          </a:p>
        </p:txBody>
      </p:sp>
      <p:pic>
        <p:nvPicPr>
          <p:cNvPr id="16390" name="Picture 6" descr="https://ia601000.us.archive.org/BookReader/BookReaderImages.php?zip=/29/items/shawmlibraryofch00brad_0/shawmlibraryofch00brad_0_jp2.zip&amp;file=shawmlibraryofch00brad_0_jp2/shawmlibraryofch00brad_0_0007.jp2&amp;scale=4&amp;rotate=0"/>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26" t="4467" r="4583" b="6415"/>
          <a:stretch/>
        </p:blipFill>
        <p:spPr bwMode="auto">
          <a:xfrm>
            <a:off x="609600" y="1523999"/>
            <a:ext cx="7467600" cy="4889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4642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Perhaps a Worst Case Scenario</a:t>
            </a:r>
            <a:endParaRPr lang="en-US" dirty="0"/>
          </a:p>
        </p:txBody>
      </p:sp>
      <p:sp>
        <p:nvSpPr>
          <p:cNvPr id="3" name="Content Placeholder 2"/>
          <p:cNvSpPr>
            <a:spLocks noGrp="1"/>
          </p:cNvSpPr>
          <p:nvPr>
            <p:ph idx="1"/>
          </p:nvPr>
        </p:nvSpPr>
        <p:spPr/>
        <p:txBody>
          <a:bodyPr/>
          <a:lstStyle/>
          <a:p>
            <a:r>
              <a:rPr lang="en-US" dirty="0" smtClean="0"/>
              <a:t>The </a:t>
            </a:r>
            <a:r>
              <a:rPr lang="en-US" dirty="0" err="1" smtClean="0"/>
              <a:t>Shawm</a:t>
            </a:r>
            <a:r>
              <a:rPr lang="en-US" dirty="0" smtClean="0"/>
              <a:t> always includes:</a:t>
            </a:r>
          </a:p>
          <a:p>
            <a:endParaRPr lang="en-US" dirty="0" smtClean="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559" t="9646" r="1156" b="2369"/>
          <a:stretch/>
        </p:blipFill>
        <p:spPr>
          <a:xfrm>
            <a:off x="1371600" y="2057400"/>
            <a:ext cx="5234796" cy="322628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2390953"/>
            <a:ext cx="5611906" cy="3747743"/>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t="9563"/>
          <a:stretch/>
        </p:blipFill>
        <p:spPr>
          <a:xfrm>
            <a:off x="2514600" y="3013493"/>
            <a:ext cx="5685915" cy="3440117"/>
          </a:xfrm>
          <a:prstGeom prst="rect">
            <a:avLst/>
          </a:prstGeom>
        </p:spPr>
      </p:pic>
    </p:spTree>
    <p:extLst>
      <p:ext uri="{BB962C8B-B14F-4D97-AF65-F5344CB8AC3E}">
        <p14:creationId xmlns:p14="http://schemas.microsoft.com/office/powerpoint/2010/main" val="285950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 mess!</a:t>
            </a:r>
            <a:endParaRPr lang="en-US" dirty="0"/>
          </a:p>
        </p:txBody>
      </p:sp>
      <p:sp>
        <p:nvSpPr>
          <p:cNvPr id="3" name="Content Placeholder 2"/>
          <p:cNvSpPr>
            <a:spLocks noGrp="1"/>
          </p:cNvSpPr>
          <p:nvPr>
            <p:ph idx="1"/>
          </p:nvPr>
        </p:nvSpPr>
        <p:spPr/>
        <p:txBody>
          <a:bodyPr>
            <a:normAutofit/>
          </a:bodyPr>
          <a:lstStyle/>
          <a:p>
            <a:r>
              <a:rPr lang="en-US" i="1" dirty="0" smtClean="0"/>
              <a:t>The singing class </a:t>
            </a:r>
            <a:r>
              <a:rPr lang="en-US" dirty="0" smtClean="0"/>
              <a:t>is less than 30 pages</a:t>
            </a:r>
          </a:p>
          <a:p>
            <a:pPr lvl="1"/>
            <a:r>
              <a:rPr lang="en-US" dirty="0" smtClean="0"/>
              <a:t>Essentially a method book</a:t>
            </a:r>
          </a:p>
          <a:p>
            <a:pPr lvl="1"/>
            <a:r>
              <a:rPr lang="en-US" dirty="0"/>
              <a:t>P</a:t>
            </a:r>
            <a:r>
              <a:rPr lang="en-US" dirty="0" smtClean="0"/>
              <a:t>robably doesn’t need identification as a separate work</a:t>
            </a:r>
          </a:p>
          <a:p>
            <a:r>
              <a:rPr lang="en-US" i="1" dirty="0" smtClean="0"/>
              <a:t>The </a:t>
            </a:r>
            <a:r>
              <a:rPr lang="en-US" i="1" dirty="0" err="1" smtClean="0"/>
              <a:t>shawm</a:t>
            </a:r>
            <a:r>
              <a:rPr lang="en-US" i="1" dirty="0" smtClean="0"/>
              <a:t> </a:t>
            </a:r>
            <a:r>
              <a:rPr lang="en-US" dirty="0" smtClean="0"/>
              <a:t>[section</a:t>
            </a:r>
            <a:r>
              <a:rPr lang="en-US" dirty="0"/>
              <a:t>]</a:t>
            </a:r>
            <a:r>
              <a:rPr lang="en-US" dirty="0" smtClean="0"/>
              <a:t> runs from page 33-296</a:t>
            </a:r>
          </a:p>
          <a:p>
            <a:pPr lvl="1"/>
            <a:r>
              <a:rPr lang="en-US" dirty="0" smtClean="0"/>
              <a:t>Shares its title with the resource itself</a:t>
            </a:r>
          </a:p>
          <a:p>
            <a:pPr lvl="1"/>
            <a:r>
              <a:rPr lang="en-US" dirty="0" smtClean="0"/>
              <a:t>But probably doesn’t need to be identified separately</a:t>
            </a:r>
          </a:p>
          <a:p>
            <a:r>
              <a:rPr lang="en-US" i="1" dirty="0" smtClean="0"/>
              <a:t>Daniel</a:t>
            </a:r>
            <a:r>
              <a:rPr lang="en-US" dirty="0" smtClean="0"/>
              <a:t> </a:t>
            </a:r>
            <a:r>
              <a:rPr lang="en-US" dirty="0" smtClean="0"/>
              <a:t>appears on </a:t>
            </a:r>
            <a:r>
              <a:rPr lang="en-US" dirty="0" smtClean="0"/>
              <a:t>pages </a:t>
            </a:r>
            <a:r>
              <a:rPr lang="en-US" dirty="0" smtClean="0"/>
              <a:t>297-346</a:t>
            </a:r>
          </a:p>
          <a:p>
            <a:pPr lvl="1"/>
            <a:r>
              <a:rPr lang="en-US" dirty="0" smtClean="0"/>
              <a:t>It has also been published separately</a:t>
            </a:r>
          </a:p>
          <a:p>
            <a:pPr lvl="2"/>
            <a:r>
              <a:rPr lang="en-US" dirty="0" smtClean="0"/>
              <a:t>With some variants from this version</a:t>
            </a:r>
          </a:p>
          <a:p>
            <a:pPr lvl="2"/>
            <a:r>
              <a:rPr lang="en-US" dirty="0" smtClean="0"/>
              <a:t>UMD doesn’t own </a:t>
            </a:r>
            <a:r>
              <a:rPr lang="en-US" dirty="0" smtClean="0"/>
              <a:t>the separate publication</a:t>
            </a:r>
            <a:endParaRPr lang="en-US" dirty="0" smtClean="0"/>
          </a:p>
          <a:p>
            <a:pPr lvl="1"/>
            <a:r>
              <a:rPr lang="en-US" dirty="0" smtClean="0"/>
              <a:t>Merits its own set of entity records</a:t>
            </a:r>
          </a:p>
          <a:p>
            <a:r>
              <a:rPr lang="en-US" dirty="0" smtClean="0"/>
              <a:t>Which </a:t>
            </a:r>
            <a:r>
              <a:rPr lang="en-US" dirty="0"/>
              <a:t>WEMI level should hold the relationships? </a:t>
            </a:r>
          </a:p>
          <a:p>
            <a:endParaRPr lang="en-US"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84" t="16398" r="7166" b="24629"/>
          <a:stretch/>
        </p:blipFill>
        <p:spPr bwMode="auto">
          <a:xfrm>
            <a:off x="6475562" y="3962400"/>
            <a:ext cx="1744824"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94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Relationships</a:t>
            </a:r>
            <a:endParaRPr lang="en-US" dirty="0"/>
          </a:p>
        </p:txBody>
      </p:sp>
      <p:pic>
        <p:nvPicPr>
          <p:cNvPr id="4098"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5437" b="37647"/>
          <a:stretch/>
        </p:blipFill>
        <p:spPr bwMode="auto">
          <a:xfrm>
            <a:off x="685799" y="1447800"/>
            <a:ext cx="7680677"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43714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in a graph…</a:t>
            </a:r>
            <a:endParaRPr lang="en-US"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1447799"/>
            <a:ext cx="5181600" cy="5096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96614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0965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53360"/>
            <a:ext cx="6934200" cy="6433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7829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AACR2 / MARC21 Records</a:t>
            </a:r>
            <a:endParaRPr lang="en-US" dirty="0"/>
          </a:p>
        </p:txBody>
      </p:sp>
      <p:sp>
        <p:nvSpPr>
          <p:cNvPr id="3" name="Content Placeholder 2"/>
          <p:cNvSpPr>
            <a:spLocks noGrp="1"/>
          </p:cNvSpPr>
          <p:nvPr>
            <p:ph idx="1"/>
          </p:nvPr>
        </p:nvSpPr>
        <p:spPr/>
        <p:txBody>
          <a:bodyPr>
            <a:noAutofit/>
          </a:bodyPr>
          <a:lstStyle/>
          <a:p>
            <a:pPr marL="0" indent="0">
              <a:buNone/>
            </a:pPr>
            <a:endParaRPr lang="en-US"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1600200"/>
            <a:ext cx="8257127"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43184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And now, an “r-ball</a:t>
            </a:r>
            <a:r>
              <a:rPr lang="en-US" dirty="0"/>
              <a:t>” </a:t>
            </a:r>
            <a:r>
              <a:rPr lang="en-US" sz="1800" dirty="0"/>
              <a:t>(</a:t>
            </a:r>
            <a:r>
              <a:rPr lang="en-US" sz="1800" dirty="0">
                <a:hlinkClick r:id="rId3"/>
              </a:rPr>
              <a:t>http://rballs.info/topics/p/henson</a:t>
            </a:r>
            <a:r>
              <a:rPr lang="en-US" sz="1800" dirty="0" smtClean="0">
                <a:hlinkClick r:id="rId3"/>
              </a:rPr>
              <a:t>/</a:t>
            </a:r>
            <a:r>
              <a:rPr lang="en-US" sz="1800" dirty="0" smtClean="0"/>
              <a:t>) </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88766"/>
            <a:ext cx="8458200" cy="5030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9979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an “r-ball”?</a:t>
            </a:r>
            <a:endParaRPr lang="en-US" dirty="0"/>
          </a:p>
        </p:txBody>
      </p:sp>
      <p:sp>
        <p:nvSpPr>
          <p:cNvPr id="3" name="Content Placeholder 2"/>
          <p:cNvSpPr>
            <a:spLocks noGrp="1"/>
          </p:cNvSpPr>
          <p:nvPr>
            <p:ph idx="1"/>
          </p:nvPr>
        </p:nvSpPr>
        <p:spPr/>
        <p:txBody>
          <a:bodyPr>
            <a:normAutofit/>
          </a:bodyPr>
          <a:lstStyle/>
          <a:p>
            <a:r>
              <a:rPr lang="en-US" dirty="0" smtClean="0"/>
              <a:t>A collection (or ball) of linked data</a:t>
            </a:r>
          </a:p>
          <a:p>
            <a:pPr lvl="1"/>
            <a:r>
              <a:rPr lang="en-US" dirty="0" smtClean="0"/>
              <a:t>Related to a particular entity (so far, just </a:t>
            </a:r>
            <a:r>
              <a:rPr lang="en-US" i="1" dirty="0" smtClean="0"/>
              <a:t>person</a:t>
            </a:r>
            <a:r>
              <a:rPr lang="en-US" dirty="0" smtClean="0"/>
              <a:t> or </a:t>
            </a:r>
            <a:r>
              <a:rPr lang="en-US" i="1" dirty="0" smtClean="0"/>
              <a:t>work</a:t>
            </a:r>
            <a:r>
              <a:rPr lang="en-US" dirty="0" smtClean="0"/>
              <a:t>)</a:t>
            </a:r>
          </a:p>
          <a:p>
            <a:pPr lvl="1"/>
            <a:r>
              <a:rPr lang="en-US" dirty="0" smtClean="0"/>
              <a:t>Described with RDA</a:t>
            </a:r>
          </a:p>
          <a:p>
            <a:pPr lvl="1"/>
            <a:r>
              <a:rPr lang="en-US" dirty="0" smtClean="0"/>
              <a:t>Created using RIMMF (RDA in Many Metadata Formats</a:t>
            </a:r>
            <a:r>
              <a:rPr lang="en-US" dirty="0" smtClean="0"/>
              <a:t>)</a:t>
            </a:r>
            <a:br>
              <a:rPr lang="en-US" dirty="0" smtClean="0"/>
            </a:br>
            <a:endParaRPr lang="en-US" dirty="0" smtClean="0"/>
          </a:p>
          <a:p>
            <a:r>
              <a:rPr lang="en-US" dirty="0" smtClean="0"/>
              <a:t>The “r” stands for any/all of the following:</a:t>
            </a:r>
          </a:p>
          <a:p>
            <a:pPr lvl="1"/>
            <a:r>
              <a:rPr lang="en-US" dirty="0" smtClean="0"/>
              <a:t>RIMMF</a:t>
            </a:r>
          </a:p>
          <a:p>
            <a:pPr lvl="1"/>
            <a:r>
              <a:rPr lang="en-US" i="1" dirty="0" smtClean="0"/>
              <a:t>RDA: Resource Description and Access</a:t>
            </a:r>
          </a:p>
          <a:p>
            <a:pPr lvl="1"/>
            <a:r>
              <a:rPr lang="en-US" dirty="0" smtClean="0"/>
              <a:t>RDF (Resource Description Framework)</a:t>
            </a:r>
          </a:p>
          <a:p>
            <a:pPr lvl="1"/>
            <a:r>
              <a:rPr lang="en-US" dirty="0" smtClean="0"/>
              <a:t>Resource</a:t>
            </a:r>
          </a:p>
          <a:p>
            <a:pPr lvl="1"/>
            <a:r>
              <a:rPr lang="en-US" dirty="0" smtClean="0"/>
              <a:t>Record</a:t>
            </a:r>
          </a:p>
        </p:txBody>
      </p:sp>
    </p:spTree>
    <p:extLst>
      <p:ext uri="{BB962C8B-B14F-4D97-AF65-F5344CB8AC3E}">
        <p14:creationId xmlns:p14="http://schemas.microsoft.com/office/powerpoint/2010/main" val="1653279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an r-ball?</a:t>
            </a:r>
            <a:endParaRPr lang="en-US" dirty="0"/>
          </a:p>
        </p:txBody>
      </p:sp>
      <p:sp>
        <p:nvSpPr>
          <p:cNvPr id="3" name="Content Placeholder 2"/>
          <p:cNvSpPr>
            <a:spLocks noGrp="1"/>
          </p:cNvSpPr>
          <p:nvPr>
            <p:ph idx="1"/>
          </p:nvPr>
        </p:nvSpPr>
        <p:spPr/>
        <p:txBody>
          <a:bodyPr/>
          <a:lstStyle/>
          <a:p>
            <a:r>
              <a:rPr lang="en-US" dirty="0" smtClean="0"/>
              <a:t>R-balls may contain </a:t>
            </a:r>
            <a:r>
              <a:rPr lang="en-US" dirty="0"/>
              <a:t>data for:</a:t>
            </a:r>
          </a:p>
          <a:p>
            <a:pPr lvl="1"/>
            <a:r>
              <a:rPr lang="en-US" dirty="0"/>
              <a:t>RDA elements describing the entity</a:t>
            </a:r>
          </a:p>
          <a:p>
            <a:pPr lvl="1"/>
            <a:r>
              <a:rPr lang="en-US" dirty="0"/>
              <a:t>one or more </a:t>
            </a:r>
            <a:r>
              <a:rPr lang="en-US" i="1" dirty="0"/>
              <a:t>RDA Works</a:t>
            </a:r>
            <a:r>
              <a:rPr lang="en-US" dirty="0"/>
              <a:t> that are related to the entity</a:t>
            </a:r>
          </a:p>
          <a:p>
            <a:pPr lvl="1"/>
            <a:r>
              <a:rPr lang="en-US" dirty="0"/>
              <a:t>one or more </a:t>
            </a:r>
            <a:r>
              <a:rPr lang="en-US" i="1" dirty="0"/>
              <a:t>RDA Expressions</a:t>
            </a:r>
            <a:r>
              <a:rPr lang="en-US" dirty="0"/>
              <a:t> that realize each Work</a:t>
            </a:r>
          </a:p>
          <a:p>
            <a:pPr lvl="1"/>
            <a:r>
              <a:rPr lang="en-US" dirty="0"/>
              <a:t>one or more </a:t>
            </a:r>
            <a:r>
              <a:rPr lang="en-US" i="1" dirty="0"/>
              <a:t>RDA Manifestations</a:t>
            </a:r>
            <a:r>
              <a:rPr lang="en-US" dirty="0"/>
              <a:t> that embody each Expression</a:t>
            </a:r>
          </a:p>
          <a:p>
            <a:pPr lvl="1"/>
            <a:r>
              <a:rPr lang="en-US" dirty="0"/>
              <a:t>one or more RDA Agents (</a:t>
            </a:r>
            <a:r>
              <a:rPr lang="en-US" i="1" dirty="0"/>
              <a:t>RDA Persons</a:t>
            </a:r>
            <a:r>
              <a:rPr lang="en-US" dirty="0"/>
              <a:t>, </a:t>
            </a:r>
            <a:r>
              <a:rPr lang="en-US" i="1" dirty="0"/>
              <a:t>RDA Families</a:t>
            </a:r>
            <a:r>
              <a:rPr lang="en-US" dirty="0"/>
              <a:t>, or </a:t>
            </a:r>
            <a:r>
              <a:rPr lang="en-US" i="1" dirty="0"/>
              <a:t>RDA Corporate Bodies</a:t>
            </a:r>
            <a:r>
              <a:rPr lang="en-US" dirty="0"/>
              <a:t>) that are related to the entity or related Works, Expressions, and Manifestations</a:t>
            </a:r>
          </a:p>
          <a:p>
            <a:r>
              <a:rPr lang="en-US" dirty="0" smtClean="0"/>
              <a:t>You can explore the existing ones – see the guidelines under </a:t>
            </a:r>
            <a:r>
              <a:rPr lang="en-US" b="1" dirty="0" smtClean="0"/>
              <a:t>RIMMF-balls for newbies</a:t>
            </a:r>
            <a:r>
              <a:rPr lang="en-US" dirty="0" smtClean="0"/>
              <a:t>: </a:t>
            </a:r>
          </a:p>
          <a:p>
            <a:pPr lvl="1"/>
            <a:r>
              <a:rPr lang="en-US" dirty="0">
                <a:hlinkClick r:id="rId2"/>
              </a:rPr>
              <a:t>http://</a:t>
            </a:r>
            <a:r>
              <a:rPr lang="en-US" dirty="0" smtClean="0">
                <a:hlinkClick r:id="rId2"/>
              </a:rPr>
              <a:t>rballs.info/about/rimmfballsnewbies.html</a:t>
            </a:r>
            <a:r>
              <a:rPr lang="en-US" dirty="0" smtClean="0"/>
              <a:t> </a:t>
            </a:r>
            <a:endParaRPr lang="en-US" dirty="0"/>
          </a:p>
        </p:txBody>
      </p:sp>
    </p:spTree>
    <p:extLst>
      <p:ext uri="{BB962C8B-B14F-4D97-AF65-F5344CB8AC3E}">
        <p14:creationId xmlns:p14="http://schemas.microsoft.com/office/powerpoint/2010/main" val="12155512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2225</TotalTime>
  <Words>2127</Words>
  <Application>Microsoft Office PowerPoint</Application>
  <PresentationFormat>On-screen Show (4:3)</PresentationFormat>
  <Paragraphs>252</Paragraphs>
  <Slides>46</Slides>
  <Notes>23</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Clarity</vt:lpstr>
      <vt:lpstr>A Fresh Look at the  Jim Henson Collection –  Via RDA and Linked Data</vt:lpstr>
      <vt:lpstr>The Jim Henson Collection at UMD</vt:lpstr>
      <vt:lpstr>Finding Aid for the Collection</vt:lpstr>
      <vt:lpstr>Website for the Collection (http://digital.lib.umd.edu/henson) </vt:lpstr>
      <vt:lpstr>PowerPoint Presentation</vt:lpstr>
      <vt:lpstr>AACR2 / MARC21 Records</vt:lpstr>
      <vt:lpstr>And now, an “r-ball” (http://rballs.info/topics/p/henson/) </vt:lpstr>
      <vt:lpstr>So, what’s an “r-ball”?</vt:lpstr>
      <vt:lpstr>What’s in an r-ball?</vt:lpstr>
      <vt:lpstr>What is RIMMF?</vt:lpstr>
      <vt:lpstr>PowerPoint Presentation</vt:lpstr>
      <vt:lpstr>Jane-athons?</vt:lpstr>
      <vt:lpstr>Jim Henson r-ball</vt:lpstr>
      <vt:lpstr>A closer look at RIMMF</vt:lpstr>
      <vt:lpstr>Manifestation record in RIMMF</vt:lpstr>
      <vt:lpstr>Expression Record in RIMMF</vt:lpstr>
      <vt:lpstr>Work Record in RIMMF</vt:lpstr>
      <vt:lpstr>Work Tree Visualization in RIMMF</vt:lpstr>
      <vt:lpstr>Person Record in RIMMF</vt:lpstr>
      <vt:lpstr>Person Tree Visualization in RIMMF</vt:lpstr>
      <vt:lpstr>Person Expanded Tree Visualization</vt:lpstr>
      <vt:lpstr>More Person Tree Expansion</vt:lpstr>
      <vt:lpstr>Related Person Tree</vt:lpstr>
      <vt:lpstr>Other visualizations of linked data?</vt:lpstr>
      <vt:lpstr>Linked data graphs</vt:lpstr>
      <vt:lpstr>Henson r-ball:   Very Busy!</vt:lpstr>
      <vt:lpstr>Graph of 4 records: Austen’s Emma</vt:lpstr>
      <vt:lpstr>A closer look </vt:lpstr>
      <vt:lpstr>This is only 5 entity records</vt:lpstr>
      <vt:lpstr>A subset of those (just 2)</vt:lpstr>
      <vt:lpstr>We still have a ways to go….</vt:lpstr>
      <vt:lpstr>Data Challenges when using RIMMF</vt:lpstr>
      <vt:lpstr>Data Opportunities</vt:lpstr>
      <vt:lpstr>What about a  music-related r-ball?</vt:lpstr>
      <vt:lpstr>George F. Root Songbook Collection</vt:lpstr>
      <vt:lpstr>Root Entity Record Count</vt:lpstr>
      <vt:lpstr>Challenges with the Songbooks</vt:lpstr>
      <vt:lpstr>Challenges</vt:lpstr>
      <vt:lpstr>Challenges </vt:lpstr>
      <vt:lpstr>Challenges</vt:lpstr>
      <vt:lpstr>And then there are Aggregates…</vt:lpstr>
      <vt:lpstr>Perhaps a Worst Case Scenario</vt:lpstr>
      <vt:lpstr>What a mess!</vt:lpstr>
      <vt:lpstr>Complex Relationships</vt:lpstr>
      <vt:lpstr>And in a graph…</vt:lpstr>
      <vt:lpstr>Questions?</vt:lpstr>
    </vt:vector>
  </TitlesOfParts>
  <Company>University of Maryland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kglennan</dc:creator>
  <cp:lastModifiedBy>kglennan</cp:lastModifiedBy>
  <cp:revision>80</cp:revision>
  <dcterms:created xsi:type="dcterms:W3CDTF">2016-02-03T18:58:02Z</dcterms:created>
  <dcterms:modified xsi:type="dcterms:W3CDTF">2016-02-26T18:53:48Z</dcterms:modified>
</cp:coreProperties>
</file>